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61" r:id="rId2"/>
    <p:sldId id="334" r:id="rId3"/>
    <p:sldId id="333" r:id="rId4"/>
    <p:sldId id="451" r:id="rId5"/>
    <p:sldId id="362" r:id="rId6"/>
    <p:sldId id="463" r:id="rId7"/>
    <p:sldId id="452" r:id="rId8"/>
    <p:sldId id="464" r:id="rId9"/>
    <p:sldId id="467" r:id="rId10"/>
    <p:sldId id="465" r:id="rId11"/>
    <p:sldId id="466" r:id="rId12"/>
    <p:sldId id="468" r:id="rId13"/>
    <p:sldId id="469" r:id="rId14"/>
    <p:sldId id="470" r:id="rId15"/>
    <p:sldId id="471" r:id="rId16"/>
    <p:sldId id="472" r:id="rId17"/>
    <p:sldId id="474" r:id="rId18"/>
    <p:sldId id="31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p15:clr>
            <a:srgbClr val="A4A3A4"/>
          </p15:clr>
        </p15:guide>
        <p15:guide id="2" pos="7310">
          <p15:clr>
            <a:srgbClr val="A4A3A4"/>
          </p15:clr>
        </p15:guide>
        <p15:guide id="3" orient="horz" pos="648">
          <p15:clr>
            <a:srgbClr val="A4A3A4"/>
          </p15:clr>
        </p15:guide>
        <p15:guide id="4" orient="horz" pos="712">
          <p15:clr>
            <a:srgbClr val="A4A3A4"/>
          </p15:clr>
        </p15:guide>
        <p15:guide id="5" orient="horz" pos="3929">
          <p15:clr>
            <a:srgbClr val="A4A3A4"/>
          </p15:clr>
        </p15:guide>
        <p15:guide id="6" orient="horz" pos="3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3" autoAdjust="0"/>
    <p:restoredTop sz="94700" autoAdjust="0"/>
  </p:normalViewPr>
  <p:slideViewPr>
    <p:cSldViewPr snapToGrid="0">
      <p:cViewPr varScale="1">
        <p:scale>
          <a:sx n="116" d="100"/>
          <a:sy n="116" d="100"/>
        </p:scale>
        <p:origin x="354" y="102"/>
      </p:cViewPr>
      <p:guideLst>
        <p:guide pos="416"/>
        <p:guide pos="7310"/>
        <p:guide orient="horz" pos="648"/>
        <p:guide orient="horz" pos="712"/>
        <p:guide orient="horz" pos="3929"/>
        <p:guide orient="horz" pos="38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9B928-9C35-4AD1-9CCE-864A42AA9D93}" type="datetimeFigureOut">
              <a:rPr lang="zh-CN" altLang="en-US" smtClean="0"/>
              <a:t>2020-11-30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7ABFF-9147-442F-8EC5-57E9AA34DE4A}" type="slidenum">
              <a:rPr lang="zh-CN" altLang="en-US" smtClean="0"/>
              <a:t>‹#›</a:t>
            </a:fld>
            <a:endParaRPr lang="zh-CN" altLang="en-US"/>
          </a:p>
        </p:txBody>
      </p:sp>
    </p:spTree>
    <p:extLst>
      <p:ext uri="{BB962C8B-B14F-4D97-AF65-F5344CB8AC3E}">
        <p14:creationId xmlns:p14="http://schemas.microsoft.com/office/powerpoint/2010/main" val="138903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E321C3-B83B-4F67-8F2E-568770AE23BF}" type="slidenum">
              <a:rPr lang="zh-CN" altLang="en-US" smtClean="0"/>
              <a:t>1</a:t>
            </a:fld>
            <a:endParaRPr lang="zh-CN" altLang="en-US"/>
          </a:p>
        </p:txBody>
      </p:sp>
    </p:spTree>
    <p:extLst>
      <p:ext uri="{BB962C8B-B14F-4D97-AF65-F5344CB8AC3E}">
        <p14:creationId xmlns:p14="http://schemas.microsoft.com/office/powerpoint/2010/main" val="3571325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10</a:t>
            </a:fld>
            <a:endParaRPr lang="zh-CN" altLang="en-US"/>
          </a:p>
        </p:txBody>
      </p:sp>
    </p:spTree>
    <p:extLst>
      <p:ext uri="{BB962C8B-B14F-4D97-AF65-F5344CB8AC3E}">
        <p14:creationId xmlns:p14="http://schemas.microsoft.com/office/powerpoint/2010/main" val="2922183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11</a:t>
            </a:fld>
            <a:endParaRPr lang="zh-CN" altLang="en-US"/>
          </a:p>
        </p:txBody>
      </p:sp>
    </p:spTree>
    <p:extLst>
      <p:ext uri="{BB962C8B-B14F-4D97-AF65-F5344CB8AC3E}">
        <p14:creationId xmlns:p14="http://schemas.microsoft.com/office/powerpoint/2010/main" val="2111752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12</a:t>
            </a:fld>
            <a:endParaRPr lang="zh-CN" altLang="en-US"/>
          </a:p>
        </p:txBody>
      </p:sp>
    </p:spTree>
    <p:extLst>
      <p:ext uri="{BB962C8B-B14F-4D97-AF65-F5344CB8AC3E}">
        <p14:creationId xmlns:p14="http://schemas.microsoft.com/office/powerpoint/2010/main" val="3094178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13</a:t>
            </a:fld>
            <a:endParaRPr lang="zh-CN" altLang="en-US"/>
          </a:p>
        </p:txBody>
      </p:sp>
    </p:spTree>
    <p:extLst>
      <p:ext uri="{BB962C8B-B14F-4D97-AF65-F5344CB8AC3E}">
        <p14:creationId xmlns:p14="http://schemas.microsoft.com/office/powerpoint/2010/main" val="139227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14</a:t>
            </a:fld>
            <a:endParaRPr lang="zh-CN" altLang="en-US"/>
          </a:p>
        </p:txBody>
      </p:sp>
    </p:spTree>
    <p:extLst>
      <p:ext uri="{BB962C8B-B14F-4D97-AF65-F5344CB8AC3E}">
        <p14:creationId xmlns:p14="http://schemas.microsoft.com/office/powerpoint/2010/main" val="2547335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15</a:t>
            </a:fld>
            <a:endParaRPr lang="zh-CN" altLang="en-US"/>
          </a:p>
        </p:txBody>
      </p:sp>
    </p:spTree>
    <p:extLst>
      <p:ext uri="{BB962C8B-B14F-4D97-AF65-F5344CB8AC3E}">
        <p14:creationId xmlns:p14="http://schemas.microsoft.com/office/powerpoint/2010/main" val="4033620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16</a:t>
            </a:fld>
            <a:endParaRPr lang="zh-CN" altLang="en-US"/>
          </a:p>
        </p:txBody>
      </p:sp>
    </p:spTree>
    <p:extLst>
      <p:ext uri="{BB962C8B-B14F-4D97-AF65-F5344CB8AC3E}">
        <p14:creationId xmlns:p14="http://schemas.microsoft.com/office/powerpoint/2010/main" val="4223319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17</a:t>
            </a:fld>
            <a:endParaRPr lang="zh-CN" altLang="en-US"/>
          </a:p>
        </p:txBody>
      </p:sp>
    </p:spTree>
    <p:extLst>
      <p:ext uri="{BB962C8B-B14F-4D97-AF65-F5344CB8AC3E}">
        <p14:creationId xmlns:p14="http://schemas.microsoft.com/office/powerpoint/2010/main" val="3075106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18</a:t>
            </a:fld>
            <a:endParaRPr lang="zh-CN" altLang="en-US"/>
          </a:p>
        </p:txBody>
      </p:sp>
    </p:spTree>
    <p:extLst>
      <p:ext uri="{BB962C8B-B14F-4D97-AF65-F5344CB8AC3E}">
        <p14:creationId xmlns:p14="http://schemas.microsoft.com/office/powerpoint/2010/main" val="30583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a:t>
            </a:fld>
            <a:endParaRPr lang="zh-CN" altLang="en-US"/>
          </a:p>
        </p:txBody>
      </p:sp>
    </p:spTree>
    <p:extLst>
      <p:ext uri="{BB962C8B-B14F-4D97-AF65-F5344CB8AC3E}">
        <p14:creationId xmlns:p14="http://schemas.microsoft.com/office/powerpoint/2010/main" val="415609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D7E1F-682C-4D2A-A506-5EFB69BAF2A1}" type="slidenum">
              <a:rPr lang="zh-CN" altLang="en-US" smtClean="0"/>
              <a:t>3</a:t>
            </a:fld>
            <a:endParaRPr lang="zh-CN" altLang="en-US"/>
          </a:p>
        </p:txBody>
      </p:sp>
    </p:spTree>
    <p:extLst>
      <p:ext uri="{BB962C8B-B14F-4D97-AF65-F5344CB8AC3E}">
        <p14:creationId xmlns:p14="http://schemas.microsoft.com/office/powerpoint/2010/main" val="55063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FD7E1F-682C-4D2A-A506-5EFB69BAF2A1}" type="slidenum">
              <a:rPr lang="zh-CN" altLang="en-US" smtClean="0"/>
              <a:t>4</a:t>
            </a:fld>
            <a:endParaRPr lang="zh-CN" altLang="en-US"/>
          </a:p>
        </p:txBody>
      </p:sp>
    </p:spTree>
    <p:extLst>
      <p:ext uri="{BB962C8B-B14F-4D97-AF65-F5344CB8AC3E}">
        <p14:creationId xmlns:p14="http://schemas.microsoft.com/office/powerpoint/2010/main" val="913754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5</a:t>
            </a:fld>
            <a:endParaRPr lang="zh-CN" altLang="en-US"/>
          </a:p>
        </p:txBody>
      </p:sp>
    </p:spTree>
    <p:extLst>
      <p:ext uri="{BB962C8B-B14F-4D97-AF65-F5344CB8AC3E}">
        <p14:creationId xmlns:p14="http://schemas.microsoft.com/office/powerpoint/2010/main" val="219154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6</a:t>
            </a:fld>
            <a:endParaRPr lang="zh-CN" altLang="en-US"/>
          </a:p>
        </p:txBody>
      </p:sp>
    </p:spTree>
    <p:extLst>
      <p:ext uri="{BB962C8B-B14F-4D97-AF65-F5344CB8AC3E}">
        <p14:creationId xmlns:p14="http://schemas.microsoft.com/office/powerpoint/2010/main" val="295001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7</a:t>
            </a:fld>
            <a:endParaRPr lang="zh-CN" altLang="en-US"/>
          </a:p>
        </p:txBody>
      </p:sp>
    </p:spTree>
    <p:extLst>
      <p:ext uri="{BB962C8B-B14F-4D97-AF65-F5344CB8AC3E}">
        <p14:creationId xmlns:p14="http://schemas.microsoft.com/office/powerpoint/2010/main" val="406220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8</a:t>
            </a:fld>
            <a:endParaRPr lang="zh-CN" altLang="en-US"/>
          </a:p>
        </p:txBody>
      </p:sp>
    </p:spTree>
    <p:extLst>
      <p:ext uri="{BB962C8B-B14F-4D97-AF65-F5344CB8AC3E}">
        <p14:creationId xmlns:p14="http://schemas.microsoft.com/office/powerpoint/2010/main" val="240690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9</a:t>
            </a:fld>
            <a:endParaRPr lang="zh-CN" altLang="en-US"/>
          </a:p>
        </p:txBody>
      </p:sp>
    </p:spTree>
    <p:extLst>
      <p:ext uri="{BB962C8B-B14F-4D97-AF65-F5344CB8AC3E}">
        <p14:creationId xmlns:p14="http://schemas.microsoft.com/office/powerpoint/2010/main" val="138540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FED22F-907A-45DC-9BDD-D66F21E65368}" type="datetimeFigureOut">
              <a:rPr lang="zh-CN" altLang="en-US" smtClean="0"/>
              <a:t>2020-11-30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05CF1-D1CF-49BB-8346-54AF3CAFEE5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ED22F-907A-45DC-9BDD-D66F21E65368}" type="datetimeFigureOut">
              <a:rPr lang="zh-CN" altLang="en-US" smtClean="0"/>
              <a:t>2020-11-30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05CF1-D1CF-49BB-8346-54AF3CAFEE5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8.wmf"/><Relationship Id="rId3" Type="http://schemas.openxmlformats.org/officeDocument/2006/relationships/tags" Target="../tags/tag18.xml"/><Relationship Id="rId7" Type="http://schemas.openxmlformats.org/officeDocument/2006/relationships/image" Target="../media/image19.png"/><Relationship Id="rId12" Type="http://schemas.openxmlformats.org/officeDocument/2006/relationships/oleObject" Target="../embeddings/oleObject10.bin"/><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3.png"/><Relationship Id="rId11" Type="http://schemas.openxmlformats.org/officeDocument/2006/relationships/image" Target="../media/image17.wmf"/><Relationship Id="rId5" Type="http://schemas.openxmlformats.org/officeDocument/2006/relationships/notesSlide" Target="../notesSlides/notesSlide10.xml"/><Relationship Id="rId10" Type="http://schemas.openxmlformats.org/officeDocument/2006/relationships/oleObject" Target="../embeddings/oleObject9.bin"/><Relationship Id="rId4" Type="http://schemas.openxmlformats.org/officeDocument/2006/relationships/slideLayout" Target="../slideLayouts/slideLayout2.xml"/><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2.wmf"/><Relationship Id="rId3" Type="http://schemas.openxmlformats.org/officeDocument/2006/relationships/tags" Target="../tags/tag20.xml"/><Relationship Id="rId7" Type="http://schemas.openxmlformats.org/officeDocument/2006/relationships/image" Target="../media/image19.png"/><Relationship Id="rId12" Type="http://schemas.openxmlformats.org/officeDocument/2006/relationships/oleObject" Target="../embeddings/oleObject13.bin"/><Relationship Id="rId2" Type="http://schemas.openxmlformats.org/officeDocument/2006/relationships/tags" Target="../tags/tag19.xml"/><Relationship Id="rId16" Type="http://schemas.openxmlformats.org/officeDocument/2006/relationships/image" Target="../media/image23.wmf"/><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21.wmf"/><Relationship Id="rId5" Type="http://schemas.openxmlformats.org/officeDocument/2006/relationships/notesSlide" Target="../notesSlides/notesSlide11.xml"/><Relationship Id="rId15" Type="http://schemas.openxmlformats.org/officeDocument/2006/relationships/oleObject" Target="../embeddings/oleObject14.bin"/><Relationship Id="rId10" Type="http://schemas.openxmlformats.org/officeDocument/2006/relationships/oleObject" Target="../embeddings/oleObject12.bin"/><Relationship Id="rId4" Type="http://schemas.openxmlformats.org/officeDocument/2006/relationships/slideLayout" Target="../slideLayouts/slideLayout2.xml"/><Relationship Id="rId9" Type="http://schemas.openxmlformats.org/officeDocument/2006/relationships/image" Target="../media/image20.wmf"/><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22.xml"/><Relationship Id="rId7" Type="http://schemas.openxmlformats.org/officeDocument/2006/relationships/image" Target="../media/image26.png"/><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notesSlide" Target="../notesSlides/notesSlide12.xml"/><Relationship Id="rId10" Type="http://schemas.openxmlformats.org/officeDocument/2006/relationships/image" Target="../media/image27.png"/><Relationship Id="rId4" Type="http://schemas.openxmlformats.org/officeDocument/2006/relationships/slideLayout" Target="../slideLayouts/slideLayout2.xml"/><Relationship Id="rId9"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8.png"/><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26.xml"/><Relationship Id="rId7" Type="http://schemas.openxmlformats.org/officeDocument/2006/relationships/image" Target="../media/image30.png"/><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notesSlide" Target="../notesSlides/notesSlide14.xml"/><Relationship Id="rId4" Type="http://schemas.openxmlformats.org/officeDocument/2006/relationships/slideLayout" Target="../slideLayouts/slideLayout2.xml"/><Relationship Id="rId9" Type="http://schemas.openxmlformats.org/officeDocument/2006/relationships/image" Target="../media/image29.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1.png"/><Relationship Id="rId5" Type="http://schemas.openxmlformats.org/officeDocument/2006/relationships/image" Target="../media/image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2.png"/><Relationship Id="rId5" Type="http://schemas.openxmlformats.org/officeDocument/2006/relationships/image" Target="../media/image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5.bin"/><Relationship Id="rId18" Type="http://schemas.openxmlformats.org/officeDocument/2006/relationships/image" Target="../media/image9.wmf"/><Relationship Id="rId3" Type="http://schemas.openxmlformats.org/officeDocument/2006/relationships/tags" Target="../tags/tag8.xml"/><Relationship Id="rId7" Type="http://schemas.openxmlformats.org/officeDocument/2006/relationships/oleObject" Target="../embeddings/oleObject2.bin"/><Relationship Id="rId12" Type="http://schemas.openxmlformats.org/officeDocument/2006/relationships/image" Target="../media/image6.wmf"/><Relationship Id="rId17" Type="http://schemas.openxmlformats.org/officeDocument/2006/relationships/oleObject" Target="../embeddings/oleObject7.bin"/><Relationship Id="rId2" Type="http://schemas.openxmlformats.org/officeDocument/2006/relationships/tags" Target="../tags/tag7.xml"/><Relationship Id="rId16" Type="http://schemas.openxmlformats.org/officeDocument/2006/relationships/image" Target="../media/image8.wmf"/><Relationship Id="rId20" Type="http://schemas.openxmlformats.org/officeDocument/2006/relationships/image" Target="../media/image11.png"/><Relationship Id="rId1" Type="http://schemas.openxmlformats.org/officeDocument/2006/relationships/vmlDrawing" Target="../drawings/vmlDrawing2.vml"/><Relationship Id="rId6" Type="http://schemas.openxmlformats.org/officeDocument/2006/relationships/image" Target="../media/image3.png"/><Relationship Id="rId11" Type="http://schemas.openxmlformats.org/officeDocument/2006/relationships/oleObject" Target="../embeddings/oleObject4.bin"/><Relationship Id="rId5" Type="http://schemas.openxmlformats.org/officeDocument/2006/relationships/notesSlide" Target="../notesSlides/notesSlide5.xml"/><Relationship Id="rId15" Type="http://schemas.openxmlformats.org/officeDocument/2006/relationships/oleObject" Target="../embeddings/oleObject6.bin"/><Relationship Id="rId10" Type="http://schemas.openxmlformats.org/officeDocument/2006/relationships/image" Target="../media/image5.wmf"/><Relationship Id="rId19" Type="http://schemas.openxmlformats.org/officeDocument/2006/relationships/image" Target="../media/image10.png"/><Relationship Id="rId4" Type="http://schemas.openxmlformats.org/officeDocument/2006/relationships/slideLayout" Target="../slideLayouts/slideLayout2.xml"/><Relationship Id="rId9" Type="http://schemas.openxmlformats.org/officeDocument/2006/relationships/oleObject" Target="../embeddings/oleObject3.bin"/><Relationship Id="rId1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2556127" y="2096944"/>
            <a:ext cx="9649767"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77487" y="2648568"/>
            <a:ext cx="9158320" cy="369332"/>
          </a:xfrm>
          <a:prstGeom prst="rect">
            <a:avLst/>
          </a:prstGeom>
          <a:noFill/>
        </p:spPr>
        <p:txBody>
          <a:bodyPr wrap="square" rtlCol="0">
            <a:spAutoFit/>
          </a:bodyPr>
          <a:lstStyle/>
          <a:p>
            <a:pPr algn="ctr"/>
            <a:r>
              <a:rPr lang="en-US" altLang="zh-CN" b="1" dirty="0">
                <a:solidFill>
                  <a:schemeClr val="bg1"/>
                </a:solidFill>
                <a:latin typeface="微软雅黑" charset="-122"/>
                <a:ea typeface="微软雅黑" charset="-122"/>
              </a:rPr>
              <a:t>Generative Adversarial Zero-Shot Relational Learning for Knowledge Graphs</a:t>
            </a:r>
            <a:endParaRPr lang="zh-CN" altLang="en-US" b="1" dirty="0">
              <a:solidFill>
                <a:schemeClr val="bg1"/>
              </a:solidFill>
              <a:latin typeface="微软雅黑" charset="-122"/>
              <a:ea typeface="微软雅黑" charset="-122"/>
            </a:endParaRPr>
          </a:p>
        </p:txBody>
      </p:sp>
      <p:sp>
        <p:nvSpPr>
          <p:cNvPr id="12" name="矩形 11"/>
          <p:cNvSpPr/>
          <p:nvPr/>
        </p:nvSpPr>
        <p:spPr>
          <a:xfrm>
            <a:off x="5171520" y="4060659"/>
            <a:ext cx="5885904" cy="369332"/>
          </a:xfrm>
          <a:prstGeom prst="rect">
            <a:avLst/>
          </a:prstGeom>
        </p:spPr>
        <p:txBody>
          <a:bodyPr wrap="square">
            <a:spAutoFit/>
          </a:bodyPr>
          <a:lstStyle/>
          <a:p>
            <a:pPr algn="ctr"/>
            <a:r>
              <a:rPr lang="en-US" altLang="zh-CN" b="1" spc="600" dirty="0">
                <a:solidFill>
                  <a:schemeClr val="bg1"/>
                </a:solidFill>
                <a:latin typeface="+mj-ea"/>
                <a:ea typeface="+mj-ea"/>
              </a:rPr>
              <a:t>Harbin Engineering University</a:t>
            </a:r>
            <a:endParaRPr lang="zh-CN" altLang="en-US" b="1" spc="600" dirty="0">
              <a:solidFill>
                <a:schemeClr val="bg1"/>
              </a:solidFill>
              <a:latin typeface="+mj-ea"/>
              <a:ea typeface="+mj-ea"/>
            </a:endParaRPr>
          </a:p>
        </p:txBody>
      </p:sp>
      <p:cxnSp>
        <p:nvCxnSpPr>
          <p:cNvPr id="14" name="直接连接符 13"/>
          <p:cNvCxnSpPr/>
          <p:nvPr/>
        </p:nvCxnSpPr>
        <p:spPr>
          <a:xfrm>
            <a:off x="5040998" y="4273867"/>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678827" y="4273867"/>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p:cNvCxnSpPr>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41760" y="5728166"/>
            <a:ext cx="184731" cy="369332"/>
          </a:xfrm>
          <a:prstGeom prst="rect">
            <a:avLst/>
          </a:prstGeom>
          <a:noFill/>
        </p:spPr>
        <p:txBody>
          <a:bodyPr wrap="none" rtlCol="0">
            <a:spAutoFit/>
          </a:bodyPr>
          <a:lstStyle/>
          <a:p>
            <a:endParaRPr lang="zh-CN" altLang="en-US"/>
          </a:p>
        </p:txBody>
      </p:sp>
      <p:sp>
        <p:nvSpPr>
          <p:cNvPr id="3" name="文本框 2"/>
          <p:cNvSpPr txBox="1"/>
          <p:nvPr/>
        </p:nvSpPr>
        <p:spPr>
          <a:xfrm>
            <a:off x="8326344" y="3481903"/>
            <a:ext cx="3000684" cy="369332"/>
          </a:xfrm>
          <a:prstGeom prst="rect">
            <a:avLst/>
          </a:prstGeom>
          <a:noFill/>
        </p:spPr>
        <p:txBody>
          <a:bodyPr wrap="square" rtlCol="0">
            <a:spAutoFit/>
          </a:bodyPr>
          <a:lstStyle/>
          <a:p>
            <a:r>
              <a:rPr lang="en-US" altLang="zh-CN" b="1" dirty="0">
                <a:solidFill>
                  <a:schemeClr val="bg1"/>
                </a:solidFill>
                <a:latin typeface="微软雅黑" charset="-122"/>
                <a:ea typeface="微软雅黑" charset="-122"/>
              </a:rPr>
              <a:t>S320060034    </a:t>
            </a:r>
            <a:r>
              <a:rPr lang="zh-CN" altLang="en-US" b="1" dirty="0">
                <a:solidFill>
                  <a:schemeClr val="bg1"/>
                </a:solidFill>
                <a:latin typeface="微软雅黑" charset="-122"/>
                <a:ea typeface="微软雅黑" charset="-122"/>
              </a:rPr>
              <a:t>肖</a:t>
            </a:r>
            <a:r>
              <a:rPr lang="zh-CN" altLang="en-US" b="1" dirty="0" smtClean="0">
                <a:solidFill>
                  <a:schemeClr val="bg1"/>
                </a:solidFill>
                <a:latin typeface="微软雅黑" charset="-122"/>
                <a:ea typeface="微软雅黑" charset="-122"/>
              </a:rPr>
              <a:t>伟     </a:t>
            </a:r>
            <a:endParaRPr lang="zh-CN" altLang="en-US" b="1" dirty="0">
              <a:solidFill>
                <a:schemeClr val="bg1"/>
              </a:solidFill>
              <a:latin typeface="微软雅黑" charset="-122"/>
              <a:ea typeface="微软雅黑"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624032513"/>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14355"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6146800" y="3352800"/>
                        <a:ext cx="914400" cy="19843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整体对抗学习结构</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p:cNvSpPr txBox="1"/>
          <p:nvPr/>
        </p:nvSpPr>
        <p:spPr>
          <a:xfrm>
            <a:off x="5329882" y="1502598"/>
            <a:ext cx="5552301" cy="3000821"/>
          </a:xfrm>
          <a:prstGeom prst="rect">
            <a:avLst/>
          </a:prstGeom>
          <a:noFill/>
        </p:spPr>
        <p:txBody>
          <a:bodyPr wrap="square" rtlCol="0">
            <a:spAutoFit/>
          </a:bodyPr>
          <a:lstStyle/>
          <a:p>
            <a:pPr indent="457200">
              <a:lnSpc>
                <a:spcPct val="150000"/>
              </a:lnSpc>
            </a:pPr>
            <a:r>
              <a:rPr lang="en-US" altLang="zh-CN" dirty="0" smtClean="0"/>
              <a:t>Feature encoder</a:t>
            </a:r>
            <a:r>
              <a:rPr lang="zh-CN" altLang="en-US" dirty="0" smtClean="0"/>
              <a:t>的</a:t>
            </a:r>
            <a:r>
              <a:rPr lang="zh-CN" altLang="en-US" dirty="0"/>
              <a:t>作用：对三元组中的实体对的关系进行建模，其通过已知和未知的标注类别的</a:t>
            </a:r>
            <a:r>
              <a:rPr lang="zh-CN" altLang="en-US" dirty="0" smtClean="0"/>
              <a:t>数据进行</a:t>
            </a:r>
            <a:r>
              <a:rPr lang="zh-CN" altLang="en-US" dirty="0"/>
              <a:t>训练。要求不仅给出已知类别的实体对合理的特征表征，也需要给出</a:t>
            </a:r>
            <a:r>
              <a:rPr lang="zh-CN" altLang="en-US" dirty="0" smtClean="0"/>
              <a:t>未知类别</a:t>
            </a:r>
            <a:r>
              <a:rPr lang="zh-CN" altLang="en-US" dirty="0"/>
              <a:t>实体对的特征标准。传统有监督方法会造成对已知模型参数的过拟合因此采用基于</a:t>
            </a:r>
            <a:r>
              <a:rPr lang="en-US" altLang="zh-CN" dirty="0"/>
              <a:t>matching</a:t>
            </a:r>
            <a:r>
              <a:rPr lang="zh-CN" altLang="en-US" dirty="0"/>
              <a:t>的方法进行训练</a:t>
            </a:r>
            <a:r>
              <a:rPr lang="zh-CN" altLang="en-US" dirty="0" smtClean="0"/>
              <a:t>。</a:t>
            </a:r>
            <a:r>
              <a:rPr lang="en-US" altLang="zh-CN" dirty="0"/>
              <a:t>FE</a:t>
            </a:r>
            <a:r>
              <a:rPr lang="zh-CN" altLang="en-US" dirty="0"/>
              <a:t>包含两种子编码器：</a:t>
            </a:r>
            <a:r>
              <a:rPr lang="en-US" altLang="zh-CN" dirty="0"/>
              <a:t>Entity Encoder</a:t>
            </a:r>
            <a:r>
              <a:rPr lang="zh-CN" altLang="en-US" dirty="0"/>
              <a:t>和</a:t>
            </a:r>
            <a:r>
              <a:rPr lang="en-US" altLang="zh-CN" dirty="0"/>
              <a:t>Neighbor Encoder</a:t>
            </a:r>
            <a:r>
              <a:rPr lang="zh-CN" altLang="en-US" dirty="0"/>
              <a:t>。</a:t>
            </a:r>
            <a:endParaRPr lang="en-US" altLang="zh-CN" dirty="0" smtClean="0"/>
          </a:p>
        </p:txBody>
      </p:sp>
      <p:sp>
        <p:nvSpPr>
          <p:cNvPr id="11" name="平行四边形 10"/>
          <p:cNvSpPr/>
          <p:nvPr/>
        </p:nvSpPr>
        <p:spPr>
          <a:xfrm>
            <a:off x="91810" y="803900"/>
            <a:ext cx="3260990" cy="422764"/>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charset="-122"/>
                <a:ea typeface="微软雅黑" charset="-122"/>
              </a:rPr>
              <a:t>Feature encoder</a:t>
            </a:r>
            <a:endParaRPr lang="en-US" altLang="zh-CN" sz="2000" b="1" dirty="0">
              <a:latin typeface="微软雅黑" charset="-122"/>
              <a:ea typeface="微软雅黑" charset="-122"/>
            </a:endParaRPr>
          </a:p>
        </p:txBody>
      </p:sp>
      <p:pic>
        <p:nvPicPr>
          <p:cNvPr id="5" name="图片 4"/>
          <p:cNvPicPr>
            <a:picLocks noChangeAspect="1"/>
          </p:cNvPicPr>
          <p:nvPr/>
        </p:nvPicPr>
        <p:blipFill>
          <a:blip r:embed="rId7"/>
          <a:stretch>
            <a:fillRect/>
          </a:stretch>
        </p:blipFill>
        <p:spPr>
          <a:xfrm>
            <a:off x="154161" y="1590577"/>
            <a:ext cx="4961538" cy="3228787"/>
          </a:xfrm>
          <a:prstGeom prst="rect">
            <a:avLst/>
          </a:prstGeom>
        </p:spPr>
      </p:pic>
      <p:sp>
        <p:nvSpPr>
          <p:cNvPr id="6" name="文本框 5"/>
          <p:cNvSpPr txBox="1"/>
          <p:nvPr/>
        </p:nvSpPr>
        <p:spPr>
          <a:xfrm>
            <a:off x="395933" y="4959178"/>
            <a:ext cx="11029948" cy="507831"/>
          </a:xfrm>
          <a:prstGeom prst="rect">
            <a:avLst/>
          </a:prstGeom>
          <a:noFill/>
        </p:spPr>
        <p:txBody>
          <a:bodyPr wrap="square" rtlCol="0">
            <a:spAutoFit/>
          </a:bodyPr>
          <a:lstStyle/>
          <a:p>
            <a:pPr indent="457200">
              <a:lnSpc>
                <a:spcPct val="150000"/>
              </a:lnSpc>
            </a:pPr>
            <a:r>
              <a:rPr lang="en-US" altLang="zh-CN" dirty="0"/>
              <a:t>Entity Encoder</a:t>
            </a:r>
            <a:r>
              <a:rPr lang="zh-CN" altLang="en-US" dirty="0"/>
              <a:t>：实体本身提供的信息，</a:t>
            </a:r>
            <a:r>
              <a:rPr lang="zh-CN" altLang="en-US" dirty="0" smtClean="0"/>
              <a:t>得到    的表征：                           ，                                                                          </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972199006"/>
              </p:ext>
            </p:extLst>
          </p:nvPr>
        </p:nvGraphicFramePr>
        <p:xfrm>
          <a:off x="5329882" y="5122097"/>
          <a:ext cx="241300" cy="241300"/>
        </p:xfrm>
        <a:graphic>
          <a:graphicData uri="http://schemas.openxmlformats.org/presentationml/2006/ole">
            <mc:AlternateContent xmlns:mc="http://schemas.openxmlformats.org/markup-compatibility/2006">
              <mc:Choice xmlns:v="urn:schemas-microsoft-com:vml" Requires="v">
                <p:oleObj spid="_x0000_s16435" name="Equation" r:id="rId8" imgW="241200" imgH="241200" progId="Equation.DSMT4">
                  <p:embed/>
                </p:oleObj>
              </mc:Choice>
              <mc:Fallback>
                <p:oleObj name="Equation" r:id="rId8" imgW="241200" imgH="241200" progId="Equation.DSMT4">
                  <p:embed/>
                  <p:pic>
                    <p:nvPicPr>
                      <p:cNvPr id="0" name=""/>
                      <p:cNvPicPr/>
                      <p:nvPr/>
                    </p:nvPicPr>
                    <p:blipFill>
                      <a:blip r:embed="rId9"/>
                      <a:stretch>
                        <a:fillRect/>
                      </a:stretch>
                    </p:blipFill>
                    <p:spPr>
                      <a:xfrm>
                        <a:off x="5329882" y="5122097"/>
                        <a:ext cx="241300" cy="2413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6146256"/>
              </p:ext>
            </p:extLst>
          </p:nvPr>
        </p:nvGraphicFramePr>
        <p:xfrm>
          <a:off x="6358409" y="5148360"/>
          <a:ext cx="1747623" cy="241300"/>
        </p:xfrm>
        <a:graphic>
          <a:graphicData uri="http://schemas.openxmlformats.org/presentationml/2006/ole">
            <mc:AlternateContent xmlns:mc="http://schemas.openxmlformats.org/markup-compatibility/2006">
              <mc:Choice xmlns:v="urn:schemas-microsoft-com:vml" Requires="v">
                <p:oleObj spid="_x0000_s16436" name="Equation" r:id="rId10" imgW="1562040" imgH="241200" progId="Equation.DSMT4">
                  <p:embed/>
                </p:oleObj>
              </mc:Choice>
              <mc:Fallback>
                <p:oleObj name="Equation" r:id="rId10" imgW="1562040" imgH="241200" progId="Equation.DSMT4">
                  <p:embed/>
                  <p:pic>
                    <p:nvPicPr>
                      <p:cNvPr id="0" name=""/>
                      <p:cNvPicPr/>
                      <p:nvPr/>
                    </p:nvPicPr>
                    <p:blipFill>
                      <a:blip r:embed="rId11"/>
                      <a:stretch>
                        <a:fillRect/>
                      </a:stretch>
                    </p:blipFill>
                    <p:spPr>
                      <a:xfrm>
                        <a:off x="6358409" y="5148360"/>
                        <a:ext cx="1747623" cy="2413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315050884"/>
              </p:ext>
            </p:extLst>
          </p:nvPr>
        </p:nvGraphicFramePr>
        <p:xfrm>
          <a:off x="8227795" y="5122097"/>
          <a:ext cx="1330927" cy="239689"/>
        </p:xfrm>
        <a:graphic>
          <a:graphicData uri="http://schemas.openxmlformats.org/presentationml/2006/ole">
            <mc:AlternateContent xmlns:mc="http://schemas.openxmlformats.org/markup-compatibility/2006">
              <mc:Choice xmlns:v="urn:schemas-microsoft-com:vml" Requires="v">
                <p:oleObj spid="_x0000_s16437" name="Equation" r:id="rId12" imgW="1206360" imgH="228600" progId="Equation.DSMT4">
                  <p:embed/>
                </p:oleObj>
              </mc:Choice>
              <mc:Fallback>
                <p:oleObj name="Equation" r:id="rId12" imgW="1206360" imgH="228600" progId="Equation.DSMT4">
                  <p:embed/>
                  <p:pic>
                    <p:nvPicPr>
                      <p:cNvPr id="0" name=""/>
                      <p:cNvPicPr/>
                      <p:nvPr/>
                    </p:nvPicPr>
                    <p:blipFill>
                      <a:blip r:embed="rId13"/>
                      <a:stretch>
                        <a:fillRect/>
                      </a:stretch>
                    </p:blipFill>
                    <p:spPr>
                      <a:xfrm>
                        <a:off x="8227795" y="5122097"/>
                        <a:ext cx="1330927" cy="239689"/>
                      </a:xfrm>
                      <a:prstGeom prst="rect">
                        <a:avLst/>
                      </a:prstGeom>
                    </p:spPr>
                  </p:pic>
                </p:oleObj>
              </mc:Fallback>
            </mc:AlternateContent>
          </a:graphicData>
        </a:graphic>
      </p:graphicFrame>
    </p:spTree>
    <p:extLst>
      <p:ext uri="{BB962C8B-B14F-4D97-AF65-F5344CB8AC3E}">
        <p14:creationId xmlns:p14="http://schemas.microsoft.com/office/powerpoint/2010/main" val="34515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整体对抗学习结构</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p:cNvSpPr txBox="1"/>
          <p:nvPr/>
        </p:nvSpPr>
        <p:spPr>
          <a:xfrm>
            <a:off x="5329882" y="1362555"/>
            <a:ext cx="5552301" cy="4662815"/>
          </a:xfrm>
          <a:prstGeom prst="rect">
            <a:avLst/>
          </a:prstGeom>
          <a:noFill/>
        </p:spPr>
        <p:txBody>
          <a:bodyPr wrap="square" rtlCol="0">
            <a:spAutoFit/>
          </a:bodyPr>
          <a:lstStyle/>
          <a:p>
            <a:pPr indent="457200">
              <a:lnSpc>
                <a:spcPct val="150000"/>
              </a:lnSpc>
            </a:pPr>
            <a:r>
              <a:rPr lang="en-US" altLang="zh-CN" dirty="0"/>
              <a:t>Neighbor Encoder: </a:t>
            </a:r>
            <a:r>
              <a:rPr lang="zh-CN" altLang="en-US" dirty="0"/>
              <a:t>考虑的是实体在知识图谱结构化中的信息。采用一种</a:t>
            </a:r>
            <a:r>
              <a:rPr lang="en-US" altLang="zh-CN" dirty="0"/>
              <a:t>one-hop</a:t>
            </a:r>
            <a:r>
              <a:rPr lang="zh-CN" altLang="en-US" dirty="0"/>
              <a:t>结构（首先找到实体及他的</a:t>
            </a:r>
            <a:r>
              <a:rPr lang="en-US" altLang="zh-CN" dirty="0"/>
              <a:t>one-hop</a:t>
            </a:r>
            <a:r>
              <a:rPr lang="zh-CN" altLang="en-US" dirty="0"/>
              <a:t>实体以及他们之间的关系</a:t>
            </a:r>
            <a:r>
              <a:rPr lang="zh-CN" altLang="en-US" dirty="0" smtClean="0"/>
              <a:t>，用</a:t>
            </a:r>
            <a:r>
              <a:rPr lang="en-US" altLang="zh-CN" dirty="0" smtClean="0"/>
              <a:t>   </a:t>
            </a:r>
            <a:r>
              <a:rPr lang="zh-CN" altLang="en-US" dirty="0" smtClean="0"/>
              <a:t>表示）</a:t>
            </a:r>
            <a:endParaRPr lang="en-US" altLang="zh-CN" dirty="0" smtClean="0"/>
          </a:p>
          <a:p>
            <a:pPr indent="457200">
              <a:lnSpc>
                <a:spcPct val="150000"/>
              </a:lnSpc>
            </a:pPr>
            <a:r>
              <a:rPr lang="en-US" altLang="zh-CN" dirty="0"/>
              <a:t> </a:t>
            </a:r>
            <a:r>
              <a:rPr lang="en-US" altLang="zh-CN" dirty="0" smtClean="0"/>
              <a:t>                       </a:t>
            </a:r>
            <a:r>
              <a:rPr lang="zh-CN" altLang="en-US" dirty="0" smtClean="0"/>
              <a:t>然后</a:t>
            </a:r>
            <a:r>
              <a:rPr lang="zh-CN" altLang="en-US" dirty="0"/>
              <a:t>分别计算每一个实体结构化表征</a:t>
            </a:r>
            <a:r>
              <a:rPr lang="zh-CN" altLang="en-US" dirty="0" smtClean="0"/>
              <a:t>，对</a:t>
            </a:r>
            <a:r>
              <a:rPr lang="zh-CN" altLang="en-US" dirty="0"/>
              <a:t>所有</a:t>
            </a:r>
            <a:r>
              <a:rPr lang="en-US" altLang="zh-CN" dirty="0"/>
              <a:t>one-hop</a:t>
            </a:r>
            <a:r>
              <a:rPr lang="zh-CN" altLang="en-US" dirty="0"/>
              <a:t>三元组</a:t>
            </a:r>
            <a:r>
              <a:rPr lang="zh-CN" altLang="en-US" dirty="0" smtClean="0"/>
              <a:t>采用向量加和的形式进行计算，最终得到的表征            ，</a:t>
            </a:r>
            <a:endParaRPr lang="en-US" altLang="zh-CN" dirty="0" smtClean="0"/>
          </a:p>
          <a:p>
            <a:pPr indent="457200">
              <a:lnSpc>
                <a:spcPct val="150000"/>
              </a:lnSpc>
            </a:pPr>
            <a:endParaRPr lang="en-US" altLang="zh-CN" dirty="0"/>
          </a:p>
          <a:p>
            <a:pPr indent="457200">
              <a:lnSpc>
                <a:spcPct val="150000"/>
              </a:lnSpc>
            </a:pPr>
            <a:endParaRPr lang="en-US" altLang="zh-CN" dirty="0" smtClean="0"/>
          </a:p>
          <a:p>
            <a:pPr indent="457200">
              <a:lnSpc>
                <a:spcPct val="150000"/>
              </a:lnSpc>
            </a:pPr>
            <a:endParaRPr lang="en-US" altLang="zh-CN" dirty="0"/>
          </a:p>
          <a:p>
            <a:pPr indent="457200">
              <a:lnSpc>
                <a:spcPct val="150000"/>
              </a:lnSpc>
            </a:pPr>
            <a:r>
              <a:rPr lang="zh-CN" altLang="en-US" dirty="0" smtClean="0"/>
              <a:t>最后的实体对表征就是由这三部分表征通过一个连接操作得到的：</a:t>
            </a:r>
            <a:endParaRPr lang="en-US" altLang="zh-CN" dirty="0" smtClean="0"/>
          </a:p>
        </p:txBody>
      </p:sp>
      <p:sp>
        <p:nvSpPr>
          <p:cNvPr id="11" name="平行四边形 10"/>
          <p:cNvSpPr/>
          <p:nvPr/>
        </p:nvSpPr>
        <p:spPr>
          <a:xfrm>
            <a:off x="91810" y="803900"/>
            <a:ext cx="3260990" cy="422764"/>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charset="-122"/>
                <a:ea typeface="微软雅黑" charset="-122"/>
              </a:rPr>
              <a:t>Feature encoder</a:t>
            </a:r>
            <a:endParaRPr lang="en-US" altLang="zh-CN" sz="2000" b="1" dirty="0">
              <a:latin typeface="微软雅黑" charset="-122"/>
              <a:ea typeface="微软雅黑" charset="-122"/>
            </a:endParaRPr>
          </a:p>
        </p:txBody>
      </p:sp>
      <p:pic>
        <p:nvPicPr>
          <p:cNvPr id="5" name="图片 4"/>
          <p:cNvPicPr>
            <a:picLocks noChangeAspect="1"/>
          </p:cNvPicPr>
          <p:nvPr/>
        </p:nvPicPr>
        <p:blipFill>
          <a:blip r:embed="rId7"/>
          <a:stretch>
            <a:fillRect/>
          </a:stretch>
        </p:blipFill>
        <p:spPr>
          <a:xfrm>
            <a:off x="154161" y="1590577"/>
            <a:ext cx="4961538" cy="3228787"/>
          </a:xfrm>
          <a:prstGeom prst="rect">
            <a:avLst/>
          </a:prstGeom>
        </p:spPr>
      </p:pic>
      <p:graphicFrame>
        <p:nvGraphicFramePr>
          <p:cNvPr id="12" name="对象 11"/>
          <p:cNvGraphicFramePr>
            <a:graphicFrameLocks noChangeAspect="1"/>
          </p:cNvGraphicFramePr>
          <p:nvPr>
            <p:extLst>
              <p:ext uri="{D42A27DB-BD31-4B8C-83A1-F6EECF244321}">
                <p14:modId xmlns:p14="http://schemas.microsoft.com/office/powerpoint/2010/main" val="3435166946"/>
              </p:ext>
            </p:extLst>
          </p:nvPr>
        </p:nvGraphicFramePr>
        <p:xfrm>
          <a:off x="7122210" y="5649119"/>
          <a:ext cx="1832320" cy="252412"/>
        </p:xfrm>
        <a:graphic>
          <a:graphicData uri="http://schemas.openxmlformats.org/presentationml/2006/ole">
            <mc:AlternateContent xmlns:mc="http://schemas.openxmlformats.org/markup-compatibility/2006">
              <mc:Choice xmlns:v="urn:schemas-microsoft-com:vml" Requires="v">
                <p:oleObj spid="_x0000_s20547" name="Equation" r:id="rId8" imgW="1549080" imgH="241200" progId="Equation.DSMT4">
                  <p:embed/>
                </p:oleObj>
              </mc:Choice>
              <mc:Fallback>
                <p:oleObj name="Equation" r:id="rId8" imgW="1549080" imgH="241200" progId="Equation.DSMT4">
                  <p:embed/>
                  <p:pic>
                    <p:nvPicPr>
                      <p:cNvPr id="0" name=""/>
                      <p:cNvPicPr/>
                      <p:nvPr/>
                    </p:nvPicPr>
                    <p:blipFill>
                      <a:blip r:embed="rId9"/>
                      <a:stretch>
                        <a:fillRect/>
                      </a:stretch>
                    </p:blipFill>
                    <p:spPr>
                      <a:xfrm>
                        <a:off x="7122210" y="5649119"/>
                        <a:ext cx="1832320" cy="252412"/>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827669573"/>
              </p:ext>
            </p:extLst>
          </p:nvPr>
        </p:nvGraphicFramePr>
        <p:xfrm>
          <a:off x="9962291" y="2358209"/>
          <a:ext cx="203200" cy="228600"/>
        </p:xfrm>
        <a:graphic>
          <a:graphicData uri="http://schemas.openxmlformats.org/presentationml/2006/ole">
            <mc:AlternateContent xmlns:mc="http://schemas.openxmlformats.org/markup-compatibility/2006">
              <mc:Choice xmlns:v="urn:schemas-microsoft-com:vml" Requires="v">
                <p:oleObj spid="_x0000_s20548" name="Equation" r:id="rId10" imgW="203040" imgH="228600" progId="Equation.DSMT4">
                  <p:embed/>
                </p:oleObj>
              </mc:Choice>
              <mc:Fallback>
                <p:oleObj name="Equation" r:id="rId10" imgW="203040" imgH="228600" progId="Equation.DSMT4">
                  <p:embed/>
                  <p:pic>
                    <p:nvPicPr>
                      <p:cNvPr id="0" name=""/>
                      <p:cNvPicPr/>
                      <p:nvPr/>
                    </p:nvPicPr>
                    <p:blipFill>
                      <a:blip r:embed="rId11"/>
                      <a:stretch>
                        <a:fillRect/>
                      </a:stretch>
                    </p:blipFill>
                    <p:spPr>
                      <a:xfrm>
                        <a:off x="9962291" y="2358209"/>
                        <a:ext cx="203200" cy="2286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15371120"/>
              </p:ext>
            </p:extLst>
          </p:nvPr>
        </p:nvGraphicFramePr>
        <p:xfrm>
          <a:off x="7976285" y="3604375"/>
          <a:ext cx="706396" cy="270342"/>
        </p:xfrm>
        <a:graphic>
          <a:graphicData uri="http://schemas.openxmlformats.org/presentationml/2006/ole">
            <mc:AlternateContent xmlns:mc="http://schemas.openxmlformats.org/markup-compatibility/2006">
              <mc:Choice xmlns:v="urn:schemas-microsoft-com:vml" Requires="v">
                <p:oleObj spid="_x0000_s20549" name="Equation" r:id="rId12" imgW="520560" imgH="228600" progId="Equation.DSMT4">
                  <p:embed/>
                </p:oleObj>
              </mc:Choice>
              <mc:Fallback>
                <p:oleObj name="Equation" r:id="rId12" imgW="520560" imgH="228600" progId="Equation.DSMT4">
                  <p:embed/>
                  <p:pic>
                    <p:nvPicPr>
                      <p:cNvPr id="0" name=""/>
                      <p:cNvPicPr/>
                      <p:nvPr/>
                    </p:nvPicPr>
                    <p:blipFill>
                      <a:blip r:embed="rId13"/>
                      <a:stretch>
                        <a:fillRect/>
                      </a:stretch>
                    </p:blipFill>
                    <p:spPr>
                      <a:xfrm>
                        <a:off x="7976285" y="3604375"/>
                        <a:ext cx="706396" cy="270342"/>
                      </a:xfrm>
                      <a:prstGeom prst="rect">
                        <a:avLst/>
                      </a:prstGeom>
                    </p:spPr>
                  </p:pic>
                </p:oleObj>
              </mc:Fallback>
            </mc:AlternateContent>
          </a:graphicData>
        </a:graphic>
      </p:graphicFrame>
      <p:pic>
        <p:nvPicPr>
          <p:cNvPr id="13" name="图片 12"/>
          <p:cNvPicPr>
            <a:picLocks noChangeAspect="1"/>
          </p:cNvPicPr>
          <p:nvPr/>
        </p:nvPicPr>
        <p:blipFill>
          <a:blip r:embed="rId14"/>
          <a:stretch>
            <a:fillRect/>
          </a:stretch>
        </p:blipFill>
        <p:spPr>
          <a:xfrm>
            <a:off x="6570213" y="3996150"/>
            <a:ext cx="3315163" cy="971686"/>
          </a:xfrm>
          <a:prstGeom prst="rect">
            <a:avLst/>
          </a:prstGeom>
        </p:spPr>
      </p:pic>
      <p:graphicFrame>
        <p:nvGraphicFramePr>
          <p:cNvPr id="15" name="对象 14"/>
          <p:cNvGraphicFramePr>
            <a:graphicFrameLocks noChangeAspect="1"/>
          </p:cNvGraphicFramePr>
          <p:nvPr>
            <p:extLst>
              <p:ext uri="{D42A27DB-BD31-4B8C-83A1-F6EECF244321}">
                <p14:modId xmlns:p14="http://schemas.microsoft.com/office/powerpoint/2010/main" val="2350314102"/>
              </p:ext>
            </p:extLst>
          </p:nvPr>
        </p:nvGraphicFramePr>
        <p:xfrm>
          <a:off x="5423457" y="2765326"/>
          <a:ext cx="1869904" cy="250198"/>
        </p:xfrm>
        <a:graphic>
          <a:graphicData uri="http://schemas.openxmlformats.org/presentationml/2006/ole">
            <mc:AlternateContent xmlns:mc="http://schemas.openxmlformats.org/markup-compatibility/2006">
              <mc:Choice xmlns:v="urn:schemas-microsoft-com:vml" Requires="v">
                <p:oleObj spid="_x0000_s20550" name="Equation" r:id="rId15" imgW="1803240" imgH="241200" progId="Equation.DSMT4">
                  <p:embed/>
                </p:oleObj>
              </mc:Choice>
              <mc:Fallback>
                <p:oleObj name="Equation" r:id="rId15" imgW="1803240" imgH="241200" progId="Equation.DSMT4">
                  <p:embed/>
                  <p:pic>
                    <p:nvPicPr>
                      <p:cNvPr id="0" name=""/>
                      <p:cNvPicPr/>
                      <p:nvPr/>
                    </p:nvPicPr>
                    <p:blipFill>
                      <a:blip r:embed="rId16"/>
                      <a:stretch>
                        <a:fillRect/>
                      </a:stretch>
                    </p:blipFill>
                    <p:spPr>
                      <a:xfrm>
                        <a:off x="5423457" y="2765326"/>
                        <a:ext cx="1869904" cy="250198"/>
                      </a:xfrm>
                      <a:prstGeom prst="rect">
                        <a:avLst/>
                      </a:prstGeom>
                    </p:spPr>
                  </p:pic>
                </p:oleObj>
              </mc:Fallback>
            </mc:AlternateContent>
          </a:graphicData>
        </a:graphic>
      </p:graphicFrame>
    </p:spTree>
    <p:extLst>
      <p:ext uri="{BB962C8B-B14F-4D97-AF65-F5344CB8AC3E}">
        <p14:creationId xmlns:p14="http://schemas.microsoft.com/office/powerpoint/2010/main" val="70306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目标函数</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p:cNvSpPr txBox="1"/>
          <p:nvPr/>
        </p:nvSpPr>
        <p:spPr>
          <a:xfrm>
            <a:off x="1076160" y="1296652"/>
            <a:ext cx="9547653" cy="5078313"/>
          </a:xfrm>
          <a:prstGeom prst="rect">
            <a:avLst/>
          </a:prstGeom>
          <a:noFill/>
        </p:spPr>
        <p:txBody>
          <a:bodyPr wrap="square" rtlCol="0">
            <a:spAutoFit/>
          </a:bodyPr>
          <a:lstStyle/>
          <a:p>
            <a:pPr indent="457200">
              <a:lnSpc>
                <a:spcPct val="150000"/>
              </a:lnSpc>
            </a:pPr>
            <a:endParaRPr lang="en-US" altLang="zh-CN" dirty="0" smtClean="0"/>
          </a:p>
          <a:p>
            <a:pPr indent="457200">
              <a:lnSpc>
                <a:spcPct val="150000"/>
              </a:lnSpc>
            </a:pPr>
            <a:r>
              <a:rPr lang="zh-CN" altLang="en-US" dirty="0" smtClean="0"/>
              <a:t>                                            首先</a:t>
            </a:r>
            <a:r>
              <a:rPr lang="zh-CN" altLang="en-US" dirty="0"/>
              <a:t>看</a:t>
            </a:r>
            <a:r>
              <a:rPr lang="en-US" altLang="zh-CN" dirty="0"/>
              <a:t>generator</a:t>
            </a:r>
            <a:r>
              <a:rPr lang="zh-CN" altLang="en-US" dirty="0" smtClean="0"/>
              <a:t>目标函数      第一</a:t>
            </a:r>
            <a:r>
              <a:rPr lang="zh-CN" altLang="en-US" dirty="0"/>
              <a:t>项是与鉴别器进行对抗训练的训练目标</a:t>
            </a:r>
            <a:r>
              <a:rPr lang="zh-CN" altLang="en-US" dirty="0" smtClean="0"/>
              <a:t>，其希望</a:t>
            </a:r>
            <a:r>
              <a:rPr lang="zh-CN" altLang="en-US" dirty="0"/>
              <a:t>通过对抗文本描述生成的关系向量尽可能的被鉴别器判定为</a:t>
            </a:r>
            <a:r>
              <a:rPr lang="en-US" altLang="zh-CN" dirty="0"/>
              <a:t>real data</a:t>
            </a:r>
            <a:r>
              <a:rPr lang="zh-CN" altLang="en-US" dirty="0"/>
              <a:t>，为了防止对抗训练的模型崩溃采用</a:t>
            </a:r>
            <a:r>
              <a:rPr lang="en-US" altLang="zh-CN" dirty="0"/>
              <a:t>WGAN</a:t>
            </a:r>
            <a:r>
              <a:rPr lang="zh-CN" altLang="en-US" dirty="0"/>
              <a:t>定义生成器的损失函数。第二项为针对类别分类的训练目标，第三项是一个策略</a:t>
            </a:r>
            <a:r>
              <a:rPr lang="zh-CN" altLang="en-US" dirty="0" smtClean="0"/>
              <a:t>。</a:t>
            </a:r>
            <a:endParaRPr lang="en-US" altLang="zh-CN" dirty="0" smtClean="0"/>
          </a:p>
          <a:p>
            <a:pPr indent="457200">
              <a:lnSpc>
                <a:spcPct val="150000"/>
              </a:lnSpc>
            </a:pPr>
            <a:endParaRPr lang="en-US" altLang="zh-CN" dirty="0"/>
          </a:p>
          <a:p>
            <a:pPr indent="457200">
              <a:lnSpc>
                <a:spcPct val="150000"/>
              </a:lnSpc>
            </a:pPr>
            <a:r>
              <a:rPr lang="zh-CN" altLang="en-US" dirty="0" smtClean="0"/>
              <a:t>                                                                      </a:t>
            </a:r>
            <a:endParaRPr lang="en-US" altLang="zh-CN" dirty="0" smtClean="0"/>
          </a:p>
          <a:p>
            <a:pPr indent="457200">
              <a:lnSpc>
                <a:spcPct val="150000"/>
              </a:lnSpc>
            </a:pPr>
            <a:endParaRPr lang="en-US" altLang="zh-CN" dirty="0"/>
          </a:p>
          <a:p>
            <a:pPr indent="457200">
              <a:lnSpc>
                <a:spcPct val="150000"/>
              </a:lnSpc>
            </a:pPr>
            <a:r>
              <a:rPr lang="zh-CN" altLang="en-US" dirty="0" smtClean="0"/>
              <a:t>鉴别</a:t>
            </a:r>
            <a:r>
              <a:rPr lang="zh-CN" altLang="en-US" dirty="0"/>
              <a:t>器希望将生成器的输出表征判断为</a:t>
            </a:r>
            <a:r>
              <a:rPr lang="en-US" altLang="zh-CN" dirty="0" smtClean="0"/>
              <a:t>fake data,</a:t>
            </a:r>
            <a:r>
              <a:rPr lang="zh-CN" altLang="en-US" dirty="0"/>
              <a:t>也希望将来对真实样本的表征判断为</a:t>
            </a:r>
            <a:r>
              <a:rPr lang="en-US" altLang="zh-CN" dirty="0" smtClean="0"/>
              <a:t>real data</a:t>
            </a:r>
            <a:r>
              <a:rPr lang="zh-CN" altLang="en-US" dirty="0" smtClean="0"/>
              <a:t>，</a:t>
            </a:r>
            <a:r>
              <a:rPr lang="zh-CN" altLang="en-US" dirty="0"/>
              <a:t>所以第一项也用了</a:t>
            </a:r>
            <a:r>
              <a:rPr lang="en-US" altLang="zh-CN" dirty="0"/>
              <a:t>WGAN</a:t>
            </a:r>
            <a:r>
              <a:rPr lang="zh-CN" altLang="en-US" dirty="0"/>
              <a:t>。第二项是类别分类的训练目标，第三项防止模型训练崩溃。</a:t>
            </a:r>
            <a:endParaRPr lang="en-US" altLang="zh-CN" dirty="0"/>
          </a:p>
          <a:p>
            <a:pPr indent="457200">
              <a:lnSpc>
                <a:spcPct val="150000"/>
              </a:lnSpc>
            </a:pPr>
            <a:endParaRPr lang="en-US" altLang="zh-CN" dirty="0" smtClean="0"/>
          </a:p>
          <a:p>
            <a:pPr indent="457200">
              <a:lnSpc>
                <a:spcPct val="150000"/>
              </a:lnSpc>
            </a:pPr>
            <a:endParaRPr lang="en-US" altLang="zh-CN" dirty="0"/>
          </a:p>
        </p:txBody>
      </p:sp>
      <p:pic>
        <p:nvPicPr>
          <p:cNvPr id="6" name="图片 5"/>
          <p:cNvPicPr>
            <a:picLocks noChangeAspect="1"/>
          </p:cNvPicPr>
          <p:nvPr/>
        </p:nvPicPr>
        <p:blipFill>
          <a:blip r:embed="rId7"/>
          <a:stretch>
            <a:fillRect/>
          </a:stretch>
        </p:blipFill>
        <p:spPr>
          <a:xfrm>
            <a:off x="1323768" y="1504774"/>
            <a:ext cx="2991267" cy="666843"/>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3822610120"/>
              </p:ext>
            </p:extLst>
          </p:nvPr>
        </p:nvGraphicFramePr>
        <p:xfrm>
          <a:off x="7035284" y="2553730"/>
          <a:ext cx="266211" cy="252200"/>
        </p:xfrm>
        <a:graphic>
          <a:graphicData uri="http://schemas.openxmlformats.org/presentationml/2006/ole">
            <mc:AlternateContent xmlns:mc="http://schemas.openxmlformats.org/markup-compatibility/2006">
              <mc:Choice xmlns:v="urn:schemas-microsoft-com:vml" Requires="v">
                <p:oleObj spid="_x0000_s21518" name="Equation" r:id="rId8" imgW="241200" imgH="228600" progId="Equation.DSMT4">
                  <p:embed/>
                </p:oleObj>
              </mc:Choice>
              <mc:Fallback>
                <p:oleObj name="Equation" r:id="rId8" imgW="241200" imgH="228600" progId="Equation.DSMT4">
                  <p:embed/>
                  <p:pic>
                    <p:nvPicPr>
                      <p:cNvPr id="0" name=""/>
                      <p:cNvPicPr/>
                      <p:nvPr/>
                    </p:nvPicPr>
                    <p:blipFill>
                      <a:blip r:embed="rId9"/>
                      <a:stretch>
                        <a:fillRect/>
                      </a:stretch>
                    </p:blipFill>
                    <p:spPr>
                      <a:xfrm>
                        <a:off x="7035284" y="2553730"/>
                        <a:ext cx="266211" cy="252200"/>
                      </a:xfrm>
                      <a:prstGeom prst="rect">
                        <a:avLst/>
                      </a:prstGeom>
                    </p:spPr>
                  </p:pic>
                </p:oleObj>
              </mc:Fallback>
            </mc:AlternateContent>
          </a:graphicData>
        </a:graphic>
      </p:graphicFrame>
      <p:pic>
        <p:nvPicPr>
          <p:cNvPr id="10" name="图片 9"/>
          <p:cNvPicPr>
            <a:picLocks noChangeAspect="1"/>
          </p:cNvPicPr>
          <p:nvPr/>
        </p:nvPicPr>
        <p:blipFill>
          <a:blip r:embed="rId10"/>
          <a:stretch>
            <a:fillRect/>
          </a:stretch>
        </p:blipFill>
        <p:spPr>
          <a:xfrm>
            <a:off x="1191929" y="3823954"/>
            <a:ext cx="4229690" cy="752580"/>
          </a:xfrm>
          <a:prstGeom prst="rect">
            <a:avLst/>
          </a:prstGeom>
        </p:spPr>
      </p:pic>
    </p:spTree>
    <p:extLst>
      <p:ext uri="{BB962C8B-B14F-4D97-AF65-F5344CB8AC3E}">
        <p14:creationId xmlns:p14="http://schemas.microsoft.com/office/powerpoint/2010/main" val="1557446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70" y="231314"/>
            <a:ext cx="108045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a:solidFill>
                  <a:srgbClr val="004EA2"/>
                </a:solidFill>
                <a:latin typeface="微软雅黑" charset="-122"/>
                <a:ea typeface="微软雅黑" charset="-122"/>
                <a:sym typeface="+mn-ea"/>
              </a:rPr>
              <a:t>实验</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3" name="文本框 2"/>
          <p:cNvSpPr txBox="1"/>
          <p:nvPr/>
        </p:nvSpPr>
        <p:spPr>
          <a:xfrm>
            <a:off x="2800865" y="3492844"/>
            <a:ext cx="5815913" cy="2169825"/>
          </a:xfrm>
          <a:prstGeom prst="rect">
            <a:avLst/>
          </a:prstGeom>
          <a:noFill/>
        </p:spPr>
        <p:txBody>
          <a:bodyPr wrap="square" rtlCol="0">
            <a:spAutoFit/>
          </a:bodyPr>
          <a:lstStyle/>
          <a:p>
            <a:pPr indent="457200">
              <a:lnSpc>
                <a:spcPct val="150000"/>
              </a:lnSpc>
            </a:pPr>
            <a:r>
              <a:rPr lang="zh-CN" altLang="en-US" dirty="0" smtClean="0"/>
              <a:t>由于本文使是首次尝试在知识图谱扩充任务上使用零样本学习策略，因此目前还没有相应的公开数据集，本文尝试利用现有的大规模有监督知识图谱数据集构建零样本数据集，选择的目标：大规模以及官方定义的关系类别描述。采用两种数据集：</a:t>
            </a:r>
            <a:r>
              <a:rPr lang="en-US" altLang="zh-CN" dirty="0" smtClean="0"/>
              <a:t>NELL</a:t>
            </a:r>
            <a:r>
              <a:rPr lang="zh-CN" altLang="en-US" dirty="0" smtClean="0"/>
              <a:t>和</a:t>
            </a:r>
            <a:r>
              <a:rPr lang="en-US" altLang="zh-CN" dirty="0" err="1" smtClean="0"/>
              <a:t>Wikidata</a:t>
            </a:r>
            <a:r>
              <a:rPr lang="zh-CN" altLang="en-US" dirty="0" smtClean="0"/>
              <a:t>。</a:t>
            </a:r>
            <a:endParaRPr lang="zh-CN" altLang="en-US" dirty="0"/>
          </a:p>
        </p:txBody>
      </p:sp>
      <p:sp>
        <p:nvSpPr>
          <p:cNvPr id="11" name="平行四边形 10"/>
          <p:cNvSpPr/>
          <p:nvPr/>
        </p:nvSpPr>
        <p:spPr>
          <a:xfrm>
            <a:off x="91810" y="803900"/>
            <a:ext cx="1951174" cy="422764"/>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charset="-122"/>
                <a:ea typeface="微软雅黑" charset="-122"/>
              </a:rPr>
              <a:t>数据集</a:t>
            </a:r>
            <a:endParaRPr lang="en-US" altLang="zh-CN" sz="2000" b="1" dirty="0">
              <a:latin typeface="微软雅黑" charset="-122"/>
              <a:ea typeface="微软雅黑" charset="-122"/>
            </a:endParaRPr>
          </a:p>
        </p:txBody>
      </p:sp>
      <p:pic>
        <p:nvPicPr>
          <p:cNvPr id="4" name="图片 3"/>
          <p:cNvPicPr>
            <a:picLocks noChangeAspect="1"/>
          </p:cNvPicPr>
          <p:nvPr/>
        </p:nvPicPr>
        <p:blipFill>
          <a:blip r:embed="rId6"/>
          <a:stretch>
            <a:fillRect/>
          </a:stretch>
        </p:blipFill>
        <p:spPr>
          <a:xfrm>
            <a:off x="3227212" y="2105478"/>
            <a:ext cx="4963218" cy="1086002"/>
          </a:xfrm>
          <a:prstGeom prst="rect">
            <a:avLst/>
          </a:prstGeom>
        </p:spPr>
      </p:pic>
      <p:sp>
        <p:nvSpPr>
          <p:cNvPr id="13" name="L 形 12"/>
          <p:cNvSpPr/>
          <p:nvPr/>
        </p:nvSpPr>
        <p:spPr>
          <a:xfrm rot="5400000">
            <a:off x="1380058" y="167321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15" name="L 形 14"/>
          <p:cNvSpPr/>
          <p:nvPr/>
        </p:nvSpPr>
        <p:spPr>
          <a:xfrm rot="16200000">
            <a:off x="9469689" y="5589831"/>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extLst>
      <p:ext uri="{BB962C8B-B14F-4D97-AF65-F5344CB8AC3E}">
        <p14:creationId xmlns:p14="http://schemas.microsoft.com/office/powerpoint/2010/main" val="165576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70" y="231314"/>
            <a:ext cx="108045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a:solidFill>
                  <a:srgbClr val="004EA2"/>
                </a:solidFill>
                <a:latin typeface="微软雅黑" charset="-122"/>
                <a:ea typeface="微软雅黑" charset="-122"/>
                <a:sym typeface="+mn-ea"/>
              </a:rPr>
              <a:t>实验</a:t>
            </a: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3" name="文本框 2"/>
          <p:cNvSpPr txBox="1"/>
          <p:nvPr/>
        </p:nvSpPr>
        <p:spPr>
          <a:xfrm>
            <a:off x="6223951" y="1721748"/>
            <a:ext cx="4682946" cy="4247317"/>
          </a:xfrm>
          <a:prstGeom prst="rect">
            <a:avLst/>
          </a:prstGeom>
          <a:noFill/>
        </p:spPr>
        <p:txBody>
          <a:bodyPr wrap="square" rtlCol="0">
            <a:spAutoFit/>
          </a:bodyPr>
          <a:lstStyle/>
          <a:p>
            <a:pPr indent="457200">
              <a:lnSpc>
                <a:spcPct val="150000"/>
              </a:lnSpc>
            </a:pPr>
            <a:r>
              <a:rPr lang="zh-CN" altLang="en-US" dirty="0" smtClean="0"/>
              <a:t>由于还没有知识图谱零样本学习的相关工作，所以</a:t>
            </a:r>
            <a:r>
              <a:rPr lang="en-US" altLang="zh-CN" dirty="0" smtClean="0"/>
              <a:t>Baseline</a:t>
            </a:r>
            <a:r>
              <a:rPr lang="zh-CN" altLang="en-US" dirty="0" smtClean="0"/>
              <a:t>是基于这三种广泛使用的知识图谱向量学习工作，并在其原始的算法基础上进行了相应的改造。改造后的方法不再使用随机初始化的关系向量通过模型进行训练，而采用了一个前馈网络，通过关系类到描述文本</a:t>
            </a:r>
            <a:r>
              <a:rPr lang="en-US" altLang="zh-CN" dirty="0"/>
              <a:t> </a:t>
            </a:r>
            <a:r>
              <a:rPr lang="en-US" altLang="zh-CN" dirty="0" smtClean="0"/>
              <a:t>  </a:t>
            </a:r>
            <a:r>
              <a:rPr lang="zh-CN" altLang="en-US" dirty="0" smtClean="0"/>
              <a:t>生成关系向量。为了公平对比，前馈网络采用了与</a:t>
            </a:r>
            <a:r>
              <a:rPr lang="en-US" altLang="zh-CN" dirty="0" smtClean="0"/>
              <a:t>Generator</a:t>
            </a:r>
            <a:r>
              <a:rPr lang="zh-CN" altLang="en-US" dirty="0" smtClean="0"/>
              <a:t>类似的结构，这些</a:t>
            </a:r>
            <a:r>
              <a:rPr lang="en-US" altLang="zh-CN" dirty="0" smtClean="0"/>
              <a:t>Baseline</a:t>
            </a:r>
            <a:r>
              <a:rPr lang="zh-CN" altLang="en-US" dirty="0" smtClean="0"/>
              <a:t>可以完成零样本的学习训练和零样本学习的预测。</a:t>
            </a:r>
            <a:endParaRPr lang="zh-CN" altLang="en-US" dirty="0"/>
          </a:p>
        </p:txBody>
      </p:sp>
      <p:sp>
        <p:nvSpPr>
          <p:cNvPr id="11" name="平行四边形 10"/>
          <p:cNvSpPr/>
          <p:nvPr/>
        </p:nvSpPr>
        <p:spPr>
          <a:xfrm>
            <a:off x="91809" y="803900"/>
            <a:ext cx="2601963" cy="422764"/>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charset="-122"/>
                <a:ea typeface="微软雅黑" charset="-122"/>
              </a:rPr>
              <a:t>Baseline</a:t>
            </a:r>
            <a:r>
              <a:rPr lang="zh-CN" altLang="en-US" sz="2000" b="1" dirty="0" smtClean="0">
                <a:latin typeface="微软雅黑" charset="-122"/>
                <a:ea typeface="微软雅黑" charset="-122"/>
              </a:rPr>
              <a:t>设计</a:t>
            </a:r>
            <a:endParaRPr lang="en-US" altLang="zh-CN" sz="2000" b="1" dirty="0">
              <a:latin typeface="微软雅黑" charset="-122"/>
              <a:ea typeface="微软雅黑" charset="-122"/>
            </a:endParaRPr>
          </a:p>
        </p:txBody>
      </p:sp>
      <p:sp>
        <p:nvSpPr>
          <p:cNvPr id="13" name="L 形 12"/>
          <p:cNvSpPr/>
          <p:nvPr/>
        </p:nvSpPr>
        <p:spPr>
          <a:xfrm rot="5400000">
            <a:off x="574951" y="1571207"/>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15" name="L 形 14"/>
          <p:cNvSpPr/>
          <p:nvPr/>
        </p:nvSpPr>
        <p:spPr>
          <a:xfrm rot="16200000">
            <a:off x="10812132" y="595229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pic>
        <p:nvPicPr>
          <p:cNvPr id="2" name="图片 1"/>
          <p:cNvPicPr>
            <a:picLocks noChangeAspect="1"/>
          </p:cNvPicPr>
          <p:nvPr/>
        </p:nvPicPr>
        <p:blipFill>
          <a:blip r:embed="rId7"/>
          <a:stretch>
            <a:fillRect/>
          </a:stretch>
        </p:blipFill>
        <p:spPr>
          <a:xfrm>
            <a:off x="1300012" y="1930285"/>
            <a:ext cx="4826915" cy="3747786"/>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152649221"/>
              </p:ext>
            </p:extLst>
          </p:nvPr>
        </p:nvGraphicFramePr>
        <p:xfrm>
          <a:off x="9056816" y="4720281"/>
          <a:ext cx="175827" cy="263740"/>
        </p:xfrm>
        <a:graphic>
          <a:graphicData uri="http://schemas.openxmlformats.org/presentationml/2006/ole">
            <mc:AlternateContent xmlns:mc="http://schemas.openxmlformats.org/markup-compatibility/2006">
              <mc:Choice xmlns:v="urn:schemas-microsoft-com:vml" Requires="v">
                <p:oleObj spid="_x0000_s22540" name="Equation" r:id="rId8" imgW="152280" imgH="228600" progId="Equation.DSMT4">
                  <p:embed/>
                </p:oleObj>
              </mc:Choice>
              <mc:Fallback>
                <p:oleObj name="Equation" r:id="rId8" imgW="152280" imgH="228600" progId="Equation.DSMT4">
                  <p:embed/>
                  <p:pic>
                    <p:nvPicPr>
                      <p:cNvPr id="0" name=""/>
                      <p:cNvPicPr/>
                      <p:nvPr/>
                    </p:nvPicPr>
                    <p:blipFill>
                      <a:blip r:embed="rId9"/>
                      <a:stretch>
                        <a:fillRect/>
                      </a:stretch>
                    </p:blipFill>
                    <p:spPr>
                      <a:xfrm>
                        <a:off x="9056816" y="4720281"/>
                        <a:ext cx="175827" cy="263740"/>
                      </a:xfrm>
                      <a:prstGeom prst="rect">
                        <a:avLst/>
                      </a:prstGeom>
                    </p:spPr>
                  </p:pic>
                </p:oleObj>
              </mc:Fallback>
            </mc:AlternateContent>
          </a:graphicData>
        </a:graphic>
      </p:graphicFrame>
    </p:spTree>
    <p:extLst>
      <p:ext uri="{BB962C8B-B14F-4D97-AF65-F5344CB8AC3E}">
        <p14:creationId xmlns:p14="http://schemas.microsoft.com/office/powerpoint/2010/main" val="296734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70" y="231314"/>
            <a:ext cx="108045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a:solidFill>
                  <a:srgbClr val="004EA2"/>
                </a:solidFill>
                <a:latin typeface="微软雅黑" charset="-122"/>
                <a:ea typeface="微软雅黑" charset="-122"/>
                <a:sym typeface="+mn-ea"/>
              </a:rPr>
              <a:t>实验</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1" name="平行四边形 10"/>
          <p:cNvSpPr/>
          <p:nvPr/>
        </p:nvSpPr>
        <p:spPr>
          <a:xfrm>
            <a:off x="91809" y="803900"/>
            <a:ext cx="2601963" cy="422764"/>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charset="-122"/>
                <a:ea typeface="微软雅黑" charset="-122"/>
              </a:rPr>
              <a:t>实验结果</a:t>
            </a:r>
            <a:endParaRPr lang="en-US" altLang="zh-CN" sz="2000" b="1" dirty="0">
              <a:latin typeface="微软雅黑" charset="-122"/>
              <a:ea typeface="微软雅黑" charset="-122"/>
            </a:endParaRPr>
          </a:p>
        </p:txBody>
      </p:sp>
      <p:pic>
        <p:nvPicPr>
          <p:cNvPr id="4" name="图片 3"/>
          <p:cNvPicPr>
            <a:picLocks noChangeAspect="1"/>
          </p:cNvPicPr>
          <p:nvPr/>
        </p:nvPicPr>
        <p:blipFill>
          <a:blip r:embed="rId6"/>
          <a:stretch>
            <a:fillRect/>
          </a:stretch>
        </p:blipFill>
        <p:spPr>
          <a:xfrm>
            <a:off x="1447810" y="1546088"/>
            <a:ext cx="9593014" cy="2514951"/>
          </a:xfrm>
          <a:prstGeom prst="rect">
            <a:avLst/>
          </a:prstGeom>
        </p:spPr>
      </p:pic>
      <p:sp>
        <p:nvSpPr>
          <p:cNvPr id="2" name="文本框 1"/>
          <p:cNvSpPr txBox="1"/>
          <p:nvPr/>
        </p:nvSpPr>
        <p:spPr>
          <a:xfrm>
            <a:off x="1447810" y="4176583"/>
            <a:ext cx="9457038" cy="2543132"/>
          </a:xfrm>
          <a:prstGeom prst="rect">
            <a:avLst/>
          </a:prstGeom>
          <a:noFill/>
        </p:spPr>
        <p:txBody>
          <a:bodyPr wrap="square" rtlCol="0">
            <a:spAutoFit/>
          </a:bodyPr>
          <a:lstStyle/>
          <a:p>
            <a:pPr>
              <a:lnSpc>
                <a:spcPct val="150000"/>
              </a:lnSpc>
            </a:pPr>
            <a:r>
              <a:rPr lang="zh-CN" altLang="en-US" dirty="0" smtClean="0"/>
              <a:t>链接预测任务上的效果，对比结果看，提出的方法均表现出了明显的优势。通过对抗训练，生成器的确可以有效的生成媒介语义表征，也成功建立已知关系与未知关系的知识共享，说明生成器可以有效的通过关系类别的文本描述生成合理的关系向量表征。并且</a:t>
            </a:r>
            <a:r>
              <a:rPr lang="en-US" altLang="zh-CN" dirty="0" smtClean="0"/>
              <a:t>baseline</a:t>
            </a:r>
            <a:r>
              <a:rPr lang="zh-CN" altLang="en-US" dirty="0" smtClean="0"/>
              <a:t>效果与具体的知识图谱向量的生成方式很敏感，但即使在不同的知识图谱向量作为输入的情况下，模型也取得了相对一致的表现，说明该模型在没有微调的情况下可以预测任意新添加的三元组。</a:t>
            </a:r>
            <a:endParaRPr lang="zh-CN" altLang="en-US" dirty="0"/>
          </a:p>
        </p:txBody>
      </p:sp>
    </p:spTree>
    <p:extLst>
      <p:ext uri="{BB962C8B-B14F-4D97-AF65-F5344CB8AC3E}">
        <p14:creationId xmlns:p14="http://schemas.microsoft.com/office/powerpoint/2010/main" val="1980727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70" y="231314"/>
            <a:ext cx="108045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a:solidFill>
                  <a:srgbClr val="004EA2"/>
                </a:solidFill>
                <a:latin typeface="微软雅黑" charset="-122"/>
                <a:ea typeface="微软雅黑" charset="-122"/>
                <a:sym typeface="+mn-ea"/>
              </a:rPr>
              <a:t>实验</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1" name="平行四边形 10"/>
          <p:cNvSpPr/>
          <p:nvPr/>
        </p:nvSpPr>
        <p:spPr>
          <a:xfrm>
            <a:off x="91809" y="803900"/>
            <a:ext cx="2601963" cy="422764"/>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charset="-122"/>
                <a:ea typeface="微软雅黑" charset="-122"/>
              </a:rPr>
              <a:t>实验结果</a:t>
            </a:r>
            <a:endParaRPr lang="en-US" altLang="zh-CN" sz="2000" b="1" dirty="0">
              <a:latin typeface="微软雅黑" charset="-122"/>
              <a:ea typeface="微软雅黑" charset="-122"/>
            </a:endParaRPr>
          </a:p>
        </p:txBody>
      </p:sp>
      <p:sp>
        <p:nvSpPr>
          <p:cNvPr id="13" name="L 形 12"/>
          <p:cNvSpPr/>
          <p:nvPr/>
        </p:nvSpPr>
        <p:spPr>
          <a:xfrm rot="5400000">
            <a:off x="574951" y="1571207"/>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15" name="L 形 14"/>
          <p:cNvSpPr/>
          <p:nvPr/>
        </p:nvSpPr>
        <p:spPr>
          <a:xfrm rot="16200000">
            <a:off x="10812132" y="5952296"/>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pic>
        <p:nvPicPr>
          <p:cNvPr id="2" name="图片 1"/>
          <p:cNvPicPr>
            <a:picLocks noChangeAspect="1"/>
          </p:cNvPicPr>
          <p:nvPr/>
        </p:nvPicPr>
        <p:blipFill>
          <a:blip r:embed="rId6"/>
          <a:stretch>
            <a:fillRect/>
          </a:stretch>
        </p:blipFill>
        <p:spPr>
          <a:xfrm>
            <a:off x="1072881" y="1546088"/>
            <a:ext cx="5087060" cy="4772691"/>
          </a:xfrm>
          <a:prstGeom prst="rect">
            <a:avLst/>
          </a:prstGeom>
        </p:spPr>
      </p:pic>
      <p:sp>
        <p:nvSpPr>
          <p:cNvPr id="3" name="文本框 2"/>
          <p:cNvSpPr txBox="1"/>
          <p:nvPr/>
        </p:nvSpPr>
        <p:spPr>
          <a:xfrm>
            <a:off x="6573795" y="1858093"/>
            <a:ext cx="4370547" cy="3831818"/>
          </a:xfrm>
          <a:prstGeom prst="rect">
            <a:avLst/>
          </a:prstGeom>
          <a:noFill/>
        </p:spPr>
        <p:txBody>
          <a:bodyPr wrap="square" rtlCol="0">
            <a:spAutoFit/>
          </a:bodyPr>
          <a:lstStyle/>
          <a:p>
            <a:pPr indent="457200">
              <a:lnSpc>
                <a:spcPct val="150000"/>
              </a:lnSpc>
            </a:pPr>
            <a:r>
              <a:rPr lang="zh-CN" altLang="en-US" dirty="0" smtClean="0"/>
              <a:t>两图是统计了两个数据集中描述的数据统计结果。上图可以看出总体上</a:t>
            </a:r>
            <a:r>
              <a:rPr lang="en-US" altLang="zh-CN" dirty="0" smtClean="0"/>
              <a:t>NELL-ZS</a:t>
            </a:r>
            <a:r>
              <a:rPr lang="zh-CN" altLang="en-US" dirty="0" smtClean="0"/>
              <a:t>的文本描述要长于</a:t>
            </a:r>
            <a:r>
              <a:rPr lang="en-US" altLang="zh-CN" dirty="0" err="1" smtClean="0"/>
              <a:t>WiKi</a:t>
            </a:r>
            <a:r>
              <a:rPr lang="en-US" altLang="zh-CN" dirty="0" smtClean="0"/>
              <a:t>-ZS</a:t>
            </a:r>
            <a:r>
              <a:rPr lang="zh-CN" altLang="en-US" dirty="0" smtClean="0"/>
              <a:t>的文本描述。而下图统计了两种数据集的我呢本描述</a:t>
            </a:r>
            <a:r>
              <a:rPr lang="en-US" altLang="zh-CN" dirty="0" smtClean="0"/>
              <a:t>TF-IDF</a:t>
            </a:r>
            <a:r>
              <a:rPr lang="zh-CN" altLang="en-US" dirty="0" smtClean="0"/>
              <a:t>数值大于</a:t>
            </a:r>
            <a:r>
              <a:rPr lang="en-US" altLang="zh-CN" dirty="0" smtClean="0"/>
              <a:t>0.3</a:t>
            </a:r>
            <a:r>
              <a:rPr lang="zh-CN" altLang="en-US" dirty="0" smtClean="0"/>
              <a:t>的字体的个数，可以看出这两个数据集的文本描述中重要字体的个数均在</a:t>
            </a:r>
            <a:r>
              <a:rPr lang="en-US" altLang="zh-CN" dirty="0" smtClean="0"/>
              <a:t>2-5</a:t>
            </a:r>
            <a:r>
              <a:rPr lang="zh-CN" altLang="en-US" dirty="0" smtClean="0"/>
              <a:t>的范围内，因此可以证明通过简单的</a:t>
            </a:r>
            <a:r>
              <a:rPr lang="en-US" altLang="zh-CN" dirty="0" smtClean="0"/>
              <a:t>TF-IDF</a:t>
            </a:r>
            <a:r>
              <a:rPr lang="zh-CN" altLang="en-US" dirty="0" smtClean="0"/>
              <a:t>策略可以很好的过度文本描述中的噪声信息。</a:t>
            </a:r>
            <a:endParaRPr lang="zh-CN" altLang="en-US" dirty="0"/>
          </a:p>
        </p:txBody>
      </p:sp>
    </p:spTree>
    <p:extLst>
      <p:ext uri="{BB962C8B-B14F-4D97-AF65-F5344CB8AC3E}">
        <p14:creationId xmlns:p14="http://schemas.microsoft.com/office/powerpoint/2010/main" val="244529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70" y="231314"/>
            <a:ext cx="108045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a:solidFill>
                  <a:srgbClr val="004EA2"/>
                </a:solidFill>
                <a:latin typeface="微软雅黑" charset="-122"/>
                <a:ea typeface="微软雅黑" charset="-122"/>
                <a:sym typeface="+mn-ea"/>
              </a:rPr>
              <a:t>总结</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3" name="L 形 12"/>
          <p:cNvSpPr/>
          <p:nvPr/>
        </p:nvSpPr>
        <p:spPr>
          <a:xfrm rot="5400000">
            <a:off x="1655401" y="1841377"/>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15" name="L 形 14"/>
          <p:cNvSpPr/>
          <p:nvPr/>
        </p:nvSpPr>
        <p:spPr>
          <a:xfrm rot="16200000">
            <a:off x="9164568" y="534540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文本框 2"/>
          <p:cNvSpPr txBox="1"/>
          <p:nvPr/>
        </p:nvSpPr>
        <p:spPr>
          <a:xfrm>
            <a:off x="2743202" y="2603155"/>
            <a:ext cx="5601730" cy="2585323"/>
          </a:xfrm>
          <a:prstGeom prst="rect">
            <a:avLst/>
          </a:prstGeom>
          <a:noFill/>
        </p:spPr>
        <p:txBody>
          <a:bodyPr wrap="square" rtlCol="0">
            <a:spAutoFit/>
          </a:bodyPr>
          <a:lstStyle/>
          <a:p>
            <a:pPr indent="457200">
              <a:lnSpc>
                <a:spcPct val="150000"/>
              </a:lnSpc>
            </a:pPr>
            <a:r>
              <a:rPr lang="en-US" altLang="zh-CN" dirty="0" smtClean="0"/>
              <a:t>1</a:t>
            </a:r>
            <a:r>
              <a:rPr lang="zh-CN" altLang="en-US" dirty="0" smtClean="0"/>
              <a:t>：在知识图谱三元组扩充上第一个使用零样本学习方法。</a:t>
            </a:r>
            <a:endParaRPr lang="en-US" altLang="zh-CN" dirty="0" smtClean="0"/>
          </a:p>
          <a:p>
            <a:pPr indent="457200">
              <a:lnSpc>
                <a:spcPct val="150000"/>
              </a:lnSpc>
            </a:pPr>
            <a:r>
              <a:rPr lang="en-US" altLang="zh-CN" dirty="0" smtClean="0"/>
              <a:t>2</a:t>
            </a:r>
            <a:r>
              <a:rPr lang="zh-CN" altLang="en-US" dirty="0" smtClean="0"/>
              <a:t>：方法是一个</a:t>
            </a:r>
            <a:r>
              <a:rPr lang="en-US" altLang="zh-CN" dirty="0" smtClean="0"/>
              <a:t>model-agnostic</a:t>
            </a:r>
            <a:r>
              <a:rPr lang="zh-CN" altLang="en-US" dirty="0" smtClean="0"/>
              <a:t>的方式，与具体的模型无关。</a:t>
            </a:r>
            <a:endParaRPr lang="en-US" altLang="zh-CN" dirty="0" smtClean="0"/>
          </a:p>
          <a:p>
            <a:pPr indent="457200">
              <a:lnSpc>
                <a:spcPct val="150000"/>
              </a:lnSpc>
            </a:pPr>
            <a:r>
              <a:rPr lang="en-US" altLang="zh-CN" dirty="0" smtClean="0"/>
              <a:t>3</a:t>
            </a:r>
            <a:r>
              <a:rPr lang="zh-CN" altLang="en-US" dirty="0" smtClean="0"/>
              <a:t>：提出的基于对抗训练的零样本学习方法在知识图谱构建方面取得 了很有效的成果。</a:t>
            </a:r>
            <a:endParaRPr lang="zh-CN" altLang="en-US" dirty="0"/>
          </a:p>
        </p:txBody>
      </p:sp>
    </p:spTree>
    <p:extLst>
      <p:ext uri="{BB962C8B-B14F-4D97-AF65-F5344CB8AC3E}">
        <p14:creationId xmlns:p14="http://schemas.microsoft.com/office/powerpoint/2010/main" val="50895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563094" y="2936625"/>
            <a:ext cx="7569835" cy="707886"/>
          </a:xfrm>
          <a:prstGeom prst="rect">
            <a:avLst/>
          </a:prstGeom>
          <a:noFill/>
        </p:spPr>
        <p:txBody>
          <a:bodyPr wrap="square" rtlCol="0">
            <a:spAutoFit/>
          </a:bodyPr>
          <a:lstStyle/>
          <a:p>
            <a:pPr algn="ctr"/>
            <a:r>
              <a:rPr lang="zh-CN" altLang="en-US" sz="4000" b="1" dirty="0">
                <a:solidFill>
                  <a:schemeClr val="bg1"/>
                </a:solidFill>
                <a:latin typeface="微软雅黑" charset="-122"/>
                <a:ea typeface="微软雅黑" charset="-122"/>
              </a:rPr>
              <a:t> 谢   谢</a:t>
            </a:r>
            <a:endParaRPr lang="zh-CN" sz="4000" b="1" dirty="0">
              <a:solidFill>
                <a:schemeClr val="bg1"/>
              </a:solidFill>
              <a:latin typeface="微软雅黑" charset="-122"/>
              <a:ea typeface="微软雅黑" charset="-122"/>
            </a:endParaRPr>
          </a:p>
        </p:txBody>
      </p:sp>
      <p:cxnSp>
        <p:nvCxnSpPr>
          <p:cNvPr id="36" name="直接连接符 35"/>
          <p:cNvCxnSpPr/>
          <p:nvPr/>
        </p:nvCxnSpPr>
        <p:spPr>
          <a:xfrm flipV="1">
            <a:off x="6903470" y="3894110"/>
            <a:ext cx="2889084" cy="1377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903470" y="2700655"/>
            <a:ext cx="2889084" cy="1377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文章来源</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3" name="L 形 42"/>
          <p:cNvSpPr/>
          <p:nvPr/>
        </p:nvSpPr>
        <p:spPr>
          <a:xfrm rot="5400000">
            <a:off x="842989" y="1190411"/>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44" name="L 形 43"/>
          <p:cNvSpPr/>
          <p:nvPr/>
        </p:nvSpPr>
        <p:spPr>
          <a:xfrm rot="16200000">
            <a:off x="11347915" y="5927582"/>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2" name="文本框 1"/>
          <p:cNvSpPr txBox="1"/>
          <p:nvPr/>
        </p:nvSpPr>
        <p:spPr>
          <a:xfrm>
            <a:off x="2041119" y="2521529"/>
            <a:ext cx="7748905" cy="2308324"/>
          </a:xfrm>
          <a:prstGeom prst="rect">
            <a:avLst/>
          </a:prstGeom>
          <a:noFill/>
        </p:spPr>
        <p:txBody>
          <a:bodyPr wrap="square" rtlCol="0">
            <a:spAutoFit/>
          </a:bodyPr>
          <a:lstStyle/>
          <a:p>
            <a:pPr indent="457200">
              <a:lnSpc>
                <a:spcPct val="150000"/>
              </a:lnSpc>
            </a:pPr>
            <a:r>
              <a:rPr lang="zh-CN" altLang="en-US" sz="2400" dirty="0" smtClean="0">
                <a:latin typeface="宋体" charset="-122"/>
                <a:ea typeface="宋体" charset="-122"/>
              </a:rPr>
              <a:t>文章收录在</a:t>
            </a:r>
            <a:r>
              <a:rPr lang="en-US" altLang="zh-CN" sz="2400" dirty="0" smtClean="0">
                <a:latin typeface="宋体" charset="-122"/>
                <a:ea typeface="宋体" charset="-122"/>
              </a:rPr>
              <a:t>AAAI 2020</a:t>
            </a:r>
            <a:r>
              <a:rPr lang="zh-CN" altLang="en-US" sz="2400" dirty="0" smtClean="0">
                <a:latin typeface="宋体" charset="-122"/>
                <a:ea typeface="宋体" charset="-122"/>
              </a:rPr>
              <a:t>（</a:t>
            </a:r>
            <a:r>
              <a:rPr lang="en-US" altLang="zh-CN" sz="2400" dirty="0" smtClean="0">
                <a:latin typeface="宋体" charset="-122"/>
                <a:ea typeface="宋体" charset="-122"/>
              </a:rPr>
              <a:t>CCF</a:t>
            </a:r>
            <a:r>
              <a:rPr lang="zh-CN" altLang="en-US" sz="2400" dirty="0" smtClean="0">
                <a:latin typeface="宋体" charset="-122"/>
                <a:ea typeface="宋体" charset="-122"/>
              </a:rPr>
              <a:t>推荐会议人工智能</a:t>
            </a:r>
            <a:r>
              <a:rPr lang="en-US" altLang="zh-CN" sz="2400" dirty="0" smtClean="0">
                <a:latin typeface="宋体" charset="-122"/>
                <a:ea typeface="宋体" charset="-122"/>
              </a:rPr>
              <a:t>A</a:t>
            </a:r>
            <a:r>
              <a:rPr lang="zh-CN" altLang="en-US" sz="2400" dirty="0" smtClean="0">
                <a:latin typeface="宋体" charset="-122"/>
                <a:ea typeface="宋体" charset="-122"/>
              </a:rPr>
              <a:t>类）</a:t>
            </a:r>
            <a:endParaRPr lang="en-US" altLang="zh-CN" sz="2400" dirty="0" smtClean="0">
              <a:latin typeface="宋体" charset="-122"/>
              <a:ea typeface="宋体" charset="-122"/>
            </a:endParaRPr>
          </a:p>
          <a:p>
            <a:pPr indent="457200">
              <a:lnSpc>
                <a:spcPct val="150000"/>
              </a:lnSpc>
            </a:pPr>
            <a:r>
              <a:rPr lang="zh-CN" altLang="en-US" sz="2400" dirty="0" smtClean="0">
                <a:latin typeface="宋体" charset="-122"/>
                <a:ea typeface="宋体" charset="-122"/>
              </a:rPr>
              <a:t>该文章由北京邮电大学模式识别实验室与加州大学自然语言处理实验室共同合作完成。</a:t>
            </a:r>
            <a:endParaRPr lang="en-US" altLang="zh-CN" sz="2400" dirty="0" smtClean="0">
              <a:latin typeface="宋体" charset="-122"/>
              <a:ea typeface="宋体" charset="-122"/>
            </a:endParaRPr>
          </a:p>
          <a:p>
            <a:pPr indent="457200">
              <a:lnSpc>
                <a:spcPct val="150000"/>
              </a:lnSpc>
            </a:pPr>
            <a:r>
              <a:rPr lang="zh-CN" altLang="en-US" sz="2400" dirty="0" smtClean="0">
                <a:latin typeface="宋体" charset="-122"/>
                <a:ea typeface="宋体" charset="-122"/>
              </a:rPr>
              <a:t>第一作者为秦鹏达（北京邮电大学在读博士生）</a:t>
            </a:r>
            <a:endParaRPr lang="zh-CN" altLang="en-US" sz="2400" dirty="0">
              <a:latin typeface="宋体" charset="-122"/>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a:solidFill>
                  <a:srgbClr val="004EA2"/>
                </a:solidFill>
                <a:latin typeface="微软雅黑" charset="-122"/>
                <a:ea typeface="微软雅黑" charset="-122"/>
                <a:sym typeface="+mn-ea"/>
              </a:rPr>
              <a:t>研究</a:t>
            </a:r>
            <a:r>
              <a:rPr lang="en-US" altLang="zh-CN" sz="2400" b="1" spc="600" dirty="0">
                <a:solidFill>
                  <a:srgbClr val="004EA2"/>
                </a:solidFill>
                <a:latin typeface="微软雅黑" charset="-122"/>
                <a:ea typeface="微软雅黑" charset="-122"/>
                <a:sym typeface="+mn-ea"/>
              </a:rPr>
              <a:t>背景</a:t>
            </a: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 name="文本框 3"/>
          <p:cNvSpPr txBox="1"/>
          <p:nvPr/>
        </p:nvSpPr>
        <p:spPr>
          <a:xfrm>
            <a:off x="1673551" y="1864721"/>
            <a:ext cx="8532495" cy="3416320"/>
          </a:xfrm>
          <a:prstGeom prst="rect">
            <a:avLst/>
          </a:prstGeom>
          <a:noFill/>
        </p:spPr>
        <p:txBody>
          <a:bodyPr wrap="square" rtlCol="0">
            <a:spAutoFit/>
          </a:bodyPr>
          <a:lstStyle/>
          <a:p>
            <a:pPr indent="457200">
              <a:lnSpc>
                <a:spcPct val="150000"/>
              </a:lnSpc>
            </a:pPr>
            <a:r>
              <a:rPr lang="zh-CN" altLang="en-US" dirty="0" smtClean="0">
                <a:ea typeface="宋体" charset="-122"/>
              </a:rPr>
              <a:t>传统的大规模的知识图谱需要大量的结构数据，也就是节点，实体和边用头实体和尾实体及其相对应的关系的三元组来表征。这种图形的知识库虽然在搜索引擎，推荐系统和问答系统有所应用，但是仍然不能满足日益增长的扩展需求。</a:t>
            </a:r>
            <a:r>
              <a:rPr lang="en-US" altLang="zh-CN" dirty="0" err="1" smtClean="0">
                <a:ea typeface="宋体" charset="-122"/>
              </a:rPr>
              <a:t>为了解决这个问题</a:t>
            </a:r>
            <a:r>
              <a:rPr lang="zh-CN" altLang="en-US" dirty="0">
                <a:ea typeface="宋体" charset="-122"/>
              </a:rPr>
              <a:t>，</a:t>
            </a:r>
            <a:r>
              <a:rPr lang="en-US" altLang="zh-CN" dirty="0">
                <a:ea typeface="宋体" charset="-122"/>
              </a:rPr>
              <a:t>许多研究专</a:t>
            </a:r>
            <a:r>
              <a:rPr lang="zh-CN" altLang="en-US" dirty="0">
                <a:ea typeface="宋体" charset="-122"/>
              </a:rPr>
              <a:t>注于：</a:t>
            </a:r>
            <a:r>
              <a:rPr lang="en-US" altLang="zh-CN" dirty="0">
                <a:ea typeface="宋体" charset="-122"/>
              </a:rPr>
              <a:t>如</a:t>
            </a:r>
            <a:r>
              <a:rPr lang="zh-CN" altLang="en-US" dirty="0">
                <a:ea typeface="宋体" charset="-122"/>
              </a:rPr>
              <a:t>何</a:t>
            </a:r>
            <a:r>
              <a:rPr lang="en-US" altLang="zh-CN" dirty="0">
                <a:ea typeface="宋体" charset="-122"/>
              </a:rPr>
              <a:t>基于某个关系</a:t>
            </a:r>
            <a:r>
              <a:rPr lang="zh-CN" altLang="en-US" dirty="0">
                <a:ea typeface="宋体" charset="-122"/>
              </a:rPr>
              <a:t>去</a:t>
            </a:r>
            <a:r>
              <a:rPr lang="en-US" altLang="zh-CN" dirty="0">
                <a:ea typeface="宋体" charset="-122"/>
              </a:rPr>
              <a:t>自动挖掘</a:t>
            </a:r>
            <a:r>
              <a:rPr lang="zh-CN" altLang="en-US" dirty="0">
                <a:ea typeface="宋体" charset="-122"/>
              </a:rPr>
              <a:t>和</a:t>
            </a:r>
            <a:r>
              <a:rPr lang="en-US" altLang="zh-CN" dirty="0">
                <a:ea typeface="宋体" charset="-122"/>
              </a:rPr>
              <a:t>这个关系相关的事实</a:t>
            </a:r>
            <a:r>
              <a:rPr lang="zh-CN" altLang="en-US" dirty="0">
                <a:ea typeface="宋体" charset="-122"/>
              </a:rPr>
              <a:t>，</a:t>
            </a:r>
            <a:r>
              <a:rPr lang="en-US" altLang="zh-CN" dirty="0">
                <a:ea typeface="宋体" charset="-122"/>
              </a:rPr>
              <a:t>从而构成三元组</a:t>
            </a:r>
            <a:r>
              <a:rPr lang="zh-CN" altLang="en-US" dirty="0">
                <a:ea typeface="宋体" charset="-122"/>
              </a:rPr>
              <a:t>，</a:t>
            </a:r>
            <a:r>
              <a:rPr lang="en-US" altLang="zh-CN" dirty="0" err="1" smtClean="0">
                <a:ea typeface="宋体" charset="-122"/>
              </a:rPr>
              <a:t>并且取得</a:t>
            </a:r>
            <a:r>
              <a:rPr lang="zh-CN" altLang="en-US" dirty="0">
                <a:ea typeface="宋体" charset="-122"/>
              </a:rPr>
              <a:t>了</a:t>
            </a:r>
            <a:r>
              <a:rPr lang="en-US" altLang="zh-CN" dirty="0">
                <a:ea typeface="宋体" charset="-122"/>
              </a:rPr>
              <a:t>不错</a:t>
            </a:r>
            <a:r>
              <a:rPr lang="zh-CN" altLang="en-US" dirty="0">
                <a:ea typeface="宋体" charset="-122"/>
              </a:rPr>
              <a:t>的</a:t>
            </a:r>
            <a:r>
              <a:rPr lang="en-US" altLang="zh-CN" dirty="0">
                <a:ea typeface="宋体" charset="-122"/>
              </a:rPr>
              <a:t>效果</a:t>
            </a:r>
            <a:r>
              <a:rPr lang="zh-CN" altLang="en-US" dirty="0">
                <a:ea typeface="宋体" charset="-122"/>
              </a:rPr>
              <a:t>。</a:t>
            </a:r>
            <a:r>
              <a:rPr lang="en-US" altLang="zh-CN" dirty="0">
                <a:ea typeface="宋体" charset="-122"/>
              </a:rPr>
              <a:t>但是这种方法需要特定关系</a:t>
            </a:r>
            <a:r>
              <a:rPr lang="zh-CN" altLang="en-US" dirty="0">
                <a:ea typeface="宋体" charset="-122"/>
              </a:rPr>
              <a:t>的</a:t>
            </a:r>
            <a:r>
              <a:rPr lang="en-US" altLang="zh-CN" dirty="0">
                <a:ea typeface="宋体" charset="-122"/>
              </a:rPr>
              <a:t>训练数据</a:t>
            </a:r>
            <a:r>
              <a:rPr lang="zh-CN" altLang="en-US" dirty="0">
                <a:ea typeface="宋体" charset="-122"/>
              </a:rPr>
              <a:t>，而</a:t>
            </a:r>
            <a:r>
              <a:rPr lang="en-US" altLang="zh-CN" dirty="0">
                <a:ea typeface="宋体" charset="-122"/>
              </a:rPr>
              <a:t>对于新添加</a:t>
            </a:r>
            <a:r>
              <a:rPr lang="zh-CN" altLang="en-US" dirty="0">
                <a:ea typeface="宋体" charset="-122"/>
              </a:rPr>
              <a:t>的</a:t>
            </a:r>
            <a:r>
              <a:rPr lang="en-US" altLang="zh-CN" dirty="0">
                <a:ea typeface="宋体" charset="-122"/>
              </a:rPr>
              <a:t>关系而言</a:t>
            </a:r>
            <a:r>
              <a:rPr lang="zh-CN" altLang="en-US" dirty="0">
                <a:ea typeface="宋体" charset="-122"/>
              </a:rPr>
              <a:t>，</a:t>
            </a:r>
            <a:r>
              <a:rPr lang="en-US" altLang="zh-CN" dirty="0">
                <a:ea typeface="宋体" charset="-122"/>
              </a:rPr>
              <a:t>为其获取</a:t>
            </a:r>
            <a:r>
              <a:rPr lang="zh-CN" altLang="en-US" dirty="0">
                <a:ea typeface="宋体" charset="-122"/>
              </a:rPr>
              <a:t>到</a:t>
            </a:r>
            <a:r>
              <a:rPr lang="en-US" altLang="zh-CN" dirty="0">
                <a:ea typeface="宋体" charset="-122"/>
              </a:rPr>
              <a:t>大量研究数据本身就很困</a:t>
            </a:r>
            <a:r>
              <a:rPr lang="zh-CN" altLang="en-US" dirty="0">
                <a:ea typeface="宋体" charset="-122"/>
              </a:rPr>
              <a:t>难。</a:t>
            </a:r>
            <a:r>
              <a:rPr lang="en-US" altLang="zh-CN" dirty="0">
                <a:ea typeface="宋体" charset="-122"/>
              </a:rPr>
              <a:t>因此目前</a:t>
            </a:r>
            <a:r>
              <a:rPr lang="zh-CN" altLang="en-US" dirty="0">
                <a:ea typeface="宋体" charset="-122"/>
              </a:rPr>
              <a:t>的</a:t>
            </a:r>
            <a:r>
              <a:rPr lang="en-US" altLang="zh-CN" dirty="0" err="1">
                <a:ea typeface="宋体" charset="-122"/>
              </a:rPr>
              <a:t>许多研究趋向</a:t>
            </a:r>
            <a:r>
              <a:rPr lang="zh-CN" altLang="en-US" dirty="0" smtClean="0">
                <a:ea typeface="宋体" charset="-122"/>
              </a:rPr>
              <a:t>于</a:t>
            </a:r>
            <a:r>
              <a:rPr lang="zh-CN" altLang="en-US" dirty="0">
                <a:ea typeface="宋体" charset="-122"/>
              </a:rPr>
              <a:t>零</a:t>
            </a:r>
            <a:r>
              <a:rPr lang="zh-CN" altLang="en-US" dirty="0" smtClean="0">
                <a:ea typeface="宋体" charset="-122"/>
              </a:rPr>
              <a:t>样本学习</a:t>
            </a:r>
            <a:r>
              <a:rPr lang="en-US" altLang="zh-CN" dirty="0" err="1" smtClean="0">
                <a:ea typeface="宋体" charset="-122"/>
              </a:rPr>
              <a:t>方向</a:t>
            </a:r>
            <a:r>
              <a:rPr lang="zh-CN" altLang="en-US" dirty="0">
                <a:ea typeface="宋体" charset="-122"/>
              </a:rPr>
              <a:t>，即</a:t>
            </a:r>
            <a:r>
              <a:rPr lang="en-US" altLang="zh-CN" dirty="0">
                <a:ea typeface="宋体" charset="-122"/>
              </a:rPr>
              <a:t>对于未知</a:t>
            </a:r>
            <a:r>
              <a:rPr lang="zh-CN" altLang="en-US" dirty="0">
                <a:ea typeface="宋体" charset="-122"/>
              </a:rPr>
              <a:t>的</a:t>
            </a:r>
            <a:r>
              <a:rPr lang="en-US" altLang="zh-CN" dirty="0">
                <a:ea typeface="宋体" charset="-122"/>
              </a:rPr>
              <a:t>关系</a:t>
            </a:r>
            <a:r>
              <a:rPr lang="zh-CN" altLang="en-US" dirty="0">
                <a:ea typeface="宋体" charset="-122"/>
              </a:rPr>
              <a:t>，</a:t>
            </a:r>
            <a:r>
              <a:rPr lang="en-US" altLang="zh-CN" dirty="0">
                <a:ea typeface="宋体" charset="-122"/>
              </a:rPr>
              <a:t>在没有足够</a:t>
            </a:r>
            <a:r>
              <a:rPr lang="zh-CN" altLang="en-US" dirty="0">
                <a:ea typeface="宋体" charset="-122"/>
              </a:rPr>
              <a:t>的</a:t>
            </a:r>
            <a:r>
              <a:rPr lang="en-US" altLang="zh-CN" dirty="0">
                <a:ea typeface="宋体" charset="-122"/>
              </a:rPr>
              <a:t>训练语料</a:t>
            </a:r>
            <a:r>
              <a:rPr lang="zh-CN" altLang="en-US" dirty="0">
                <a:ea typeface="宋体" charset="-122"/>
              </a:rPr>
              <a:t>的</a:t>
            </a:r>
            <a:r>
              <a:rPr lang="en-US" altLang="zh-CN" dirty="0">
                <a:ea typeface="宋体" charset="-122"/>
              </a:rPr>
              <a:t>情况下</a:t>
            </a:r>
            <a:r>
              <a:rPr lang="zh-CN" altLang="en-US" dirty="0">
                <a:ea typeface="宋体" charset="-122"/>
              </a:rPr>
              <a:t>，也</a:t>
            </a:r>
            <a:r>
              <a:rPr lang="en-US" altLang="zh-CN" dirty="0">
                <a:ea typeface="宋体" charset="-122"/>
              </a:rPr>
              <a:t>期望模型能够自动挖去三元组</a:t>
            </a:r>
            <a:r>
              <a:rPr lang="zh-CN" altLang="en-US" dirty="0">
                <a:ea typeface="宋体" charset="-122"/>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主要研究内容</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p:cNvSpPr txBox="1"/>
          <p:nvPr/>
        </p:nvSpPr>
        <p:spPr>
          <a:xfrm>
            <a:off x="1510280" y="1505667"/>
            <a:ext cx="9077962" cy="3831818"/>
          </a:xfrm>
          <a:prstGeom prst="rect">
            <a:avLst/>
          </a:prstGeom>
          <a:noFill/>
        </p:spPr>
        <p:txBody>
          <a:bodyPr wrap="square" rtlCol="0">
            <a:spAutoFit/>
          </a:bodyPr>
          <a:lstStyle/>
          <a:p>
            <a:pPr indent="457200">
              <a:lnSpc>
                <a:spcPct val="150000"/>
              </a:lnSpc>
            </a:pPr>
            <a:r>
              <a:rPr lang="zh-CN" altLang="en-US" dirty="0">
                <a:ea typeface="宋体" charset="-122"/>
              </a:rPr>
              <a:t>本文提出了一种零样本知识图谱关系学习算法。本文将零样本学习转化为一个知识转换问题，关注的是如何仅从文本描述中</a:t>
            </a:r>
            <a:r>
              <a:rPr lang="zh-CN" altLang="en-US" dirty="0" smtClean="0">
                <a:ea typeface="宋体" charset="-122"/>
              </a:rPr>
              <a:t>为</a:t>
            </a:r>
            <a:r>
              <a:rPr lang="zh-CN" altLang="en-US" dirty="0">
                <a:ea typeface="宋体" charset="-122"/>
              </a:rPr>
              <a:t>未知</a:t>
            </a:r>
            <a:r>
              <a:rPr lang="zh-CN" altLang="en-US" dirty="0" smtClean="0">
                <a:ea typeface="宋体" charset="-122"/>
              </a:rPr>
              <a:t>的</a:t>
            </a:r>
            <a:r>
              <a:rPr lang="zh-CN" altLang="en-US" dirty="0">
                <a:ea typeface="宋体" charset="-122"/>
              </a:rPr>
              <a:t>关系生成合理的关系嵌入。训练后的系统能够不经过微调就直接为任意的关系生成关系嵌入。利用这些关系嵌入，就可以使用余弦距离来识别候选实体组。从而构成三元组。</a:t>
            </a:r>
            <a:endParaRPr lang="en-US" altLang="zh-CN" dirty="0">
              <a:ea typeface="宋体" charset="-122"/>
            </a:endParaRPr>
          </a:p>
          <a:p>
            <a:pPr indent="457200">
              <a:lnSpc>
                <a:spcPct val="150000"/>
              </a:lnSpc>
            </a:pPr>
            <a:r>
              <a:rPr lang="zh-CN" altLang="en-US" dirty="0">
                <a:ea typeface="宋体" charset="-122"/>
              </a:rPr>
              <a:t>为了达到以上的目的，有两个需要解决的问题：</a:t>
            </a:r>
            <a:endParaRPr lang="en-US" altLang="zh-CN" dirty="0">
              <a:ea typeface="宋体" charset="-122"/>
            </a:endParaRPr>
          </a:p>
          <a:p>
            <a:pPr indent="457200">
              <a:lnSpc>
                <a:spcPct val="150000"/>
              </a:lnSpc>
            </a:pPr>
            <a:r>
              <a:rPr lang="en-US" altLang="zh-CN" dirty="0">
                <a:ea typeface="宋体" charset="-122"/>
              </a:rPr>
              <a:t>1</a:t>
            </a:r>
            <a:r>
              <a:rPr lang="zh-CN" altLang="en-US" dirty="0">
                <a:ea typeface="宋体" charset="-122"/>
              </a:rPr>
              <a:t>：如何将文本语义空间与知识图谱语义空间对齐，使得知识能够从前者转换到后者。</a:t>
            </a:r>
            <a:endParaRPr lang="en-US" altLang="zh-CN" dirty="0">
              <a:ea typeface="宋体" charset="-122"/>
            </a:endParaRPr>
          </a:p>
          <a:p>
            <a:pPr indent="457200">
              <a:lnSpc>
                <a:spcPct val="150000"/>
              </a:lnSpc>
            </a:pPr>
            <a:r>
              <a:rPr lang="en-US" altLang="zh-CN" dirty="0">
                <a:ea typeface="宋体" charset="-122"/>
              </a:rPr>
              <a:t>2</a:t>
            </a:r>
            <a:r>
              <a:rPr lang="zh-CN" altLang="en-US" dirty="0" smtClean="0">
                <a:ea typeface="宋体" charset="-122"/>
              </a:rPr>
              <a:t>：对于文本描述中的噪声问题对分辨目标关系的干扰。</a:t>
            </a:r>
            <a:endParaRPr lang="en-US" altLang="zh-CN" dirty="0">
              <a:ea typeface="宋体" charset="-122"/>
            </a:endParaRPr>
          </a:p>
          <a:p>
            <a:pPr indent="457200">
              <a:lnSpc>
                <a:spcPct val="150000"/>
              </a:lnSpc>
            </a:pPr>
            <a:r>
              <a:rPr lang="zh-CN" altLang="en-US" dirty="0">
                <a:ea typeface="宋体" charset="-122"/>
              </a:rPr>
              <a:t>对于第一个问题，本文使用了</a:t>
            </a:r>
            <a:r>
              <a:rPr lang="en-US" altLang="zh-CN" dirty="0">
                <a:ea typeface="宋体" charset="-122"/>
              </a:rPr>
              <a:t>CGAN</a:t>
            </a:r>
            <a:r>
              <a:rPr lang="zh-CN" altLang="en-US" dirty="0">
                <a:ea typeface="宋体" charset="-122"/>
              </a:rPr>
              <a:t>为关系的文本描述生成伪关系向量；对于第二个问题，作者则使用了词袋模型以及</a:t>
            </a:r>
            <a:r>
              <a:rPr lang="en-US" altLang="zh-CN" dirty="0">
                <a:ea typeface="宋体" charset="-122"/>
              </a:rPr>
              <a:t>TF-IDF</a:t>
            </a:r>
            <a:r>
              <a:rPr lang="zh-CN" altLang="en-US" dirty="0">
                <a:ea typeface="宋体" charset="-122"/>
              </a:rPr>
              <a:t>加权的</a:t>
            </a:r>
            <a:r>
              <a:rPr lang="zh-CN" altLang="en-US" dirty="0" smtClean="0">
                <a:ea typeface="宋体" charset="-122"/>
              </a:rPr>
              <a:t>方法来降低无关词的干扰。</a:t>
            </a:r>
            <a:endParaRPr lang="zh-CN" altLang="en-US" dirty="0">
              <a:ea typeface="宋体"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零样本学习</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p:cNvSpPr txBox="1"/>
          <p:nvPr/>
        </p:nvSpPr>
        <p:spPr>
          <a:xfrm>
            <a:off x="1777285" y="2112135"/>
            <a:ext cx="7559898" cy="2585323"/>
          </a:xfrm>
          <a:prstGeom prst="rect">
            <a:avLst/>
          </a:prstGeom>
          <a:noFill/>
        </p:spPr>
        <p:txBody>
          <a:bodyPr wrap="square" rtlCol="0">
            <a:spAutoFit/>
          </a:bodyPr>
          <a:lstStyle/>
          <a:p>
            <a:pPr indent="457200">
              <a:lnSpc>
                <a:spcPct val="150000"/>
              </a:lnSpc>
            </a:pPr>
            <a:r>
              <a:rPr lang="zh-CN" altLang="en-US" dirty="0" smtClean="0"/>
              <a:t>零样本的数据设置与传统的监督学习方法是不一样的，明显的就是训练集和测试集的关系类型他们是相互不重叠的，即训练集    和测试集    的交集为空。定义一个</a:t>
            </a:r>
            <a:r>
              <a:rPr lang="en-US" altLang="zh-CN" dirty="0" smtClean="0"/>
              <a:t>Background knowledge graph                                    </a:t>
            </a:r>
            <a:r>
              <a:rPr lang="zh-CN" altLang="en-US" dirty="0" smtClean="0"/>
              <a:t>其中，</a:t>
            </a:r>
            <a:r>
              <a:rPr lang="en-US" altLang="zh-CN" dirty="0" smtClean="0"/>
              <a:t>G</a:t>
            </a:r>
            <a:r>
              <a:rPr lang="zh-CN" altLang="en-US" dirty="0" smtClean="0"/>
              <a:t>包含大量的关系三元组，而且所含的关系类型均属于已知关系  因此</a:t>
            </a:r>
            <a:r>
              <a:rPr lang="en-US" altLang="zh-CN" dirty="0" smtClean="0"/>
              <a:t>G</a:t>
            </a:r>
            <a:r>
              <a:rPr lang="zh-CN" altLang="en-US" dirty="0" smtClean="0"/>
              <a:t>只用于训练阶段。其中</a:t>
            </a:r>
            <a:r>
              <a:rPr lang="en-US" altLang="zh-CN" dirty="0" smtClean="0"/>
              <a:t>E</a:t>
            </a:r>
            <a:r>
              <a:rPr lang="zh-CN" altLang="en-US" dirty="0" smtClean="0"/>
              <a:t>是实体集合，训练集    和测试集     的实体都来自</a:t>
            </a:r>
            <a:r>
              <a:rPr lang="en-US" altLang="zh-CN" dirty="0" smtClean="0"/>
              <a:t>E</a:t>
            </a:r>
            <a:r>
              <a:rPr lang="zh-CN" altLang="en-US" dirty="0" smtClean="0"/>
              <a:t>。                                                  </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059980806"/>
              </p:ext>
            </p:extLst>
          </p:nvPr>
        </p:nvGraphicFramePr>
        <p:xfrm>
          <a:off x="7606314" y="2714711"/>
          <a:ext cx="203200" cy="228600"/>
        </p:xfrm>
        <a:graphic>
          <a:graphicData uri="http://schemas.openxmlformats.org/presentationml/2006/ole">
            <mc:AlternateContent xmlns:mc="http://schemas.openxmlformats.org/markup-compatibility/2006">
              <mc:Choice xmlns:v="urn:schemas-microsoft-com:vml" Requires="v">
                <p:oleObj spid="_x0000_s15469" name="Equation" r:id="rId7" imgW="203040" imgH="228600" progId="Equation.DSMT4">
                  <p:embed/>
                </p:oleObj>
              </mc:Choice>
              <mc:Fallback>
                <p:oleObj name="Equation" r:id="rId7" imgW="203040" imgH="228600" progId="Equation.DSMT4">
                  <p:embed/>
                  <p:pic>
                    <p:nvPicPr>
                      <p:cNvPr id="0" name=""/>
                      <p:cNvPicPr/>
                      <p:nvPr/>
                    </p:nvPicPr>
                    <p:blipFill>
                      <a:blip r:embed="rId8"/>
                      <a:stretch>
                        <a:fillRect/>
                      </a:stretch>
                    </p:blipFill>
                    <p:spPr>
                      <a:xfrm>
                        <a:off x="7606314" y="2714711"/>
                        <a:ext cx="203200" cy="2286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158442179"/>
              </p:ext>
            </p:extLst>
          </p:nvPr>
        </p:nvGraphicFramePr>
        <p:xfrm>
          <a:off x="8782393" y="2714711"/>
          <a:ext cx="190500" cy="228600"/>
        </p:xfrm>
        <a:graphic>
          <a:graphicData uri="http://schemas.openxmlformats.org/presentationml/2006/ole">
            <mc:AlternateContent xmlns:mc="http://schemas.openxmlformats.org/markup-compatibility/2006">
              <mc:Choice xmlns:v="urn:schemas-microsoft-com:vml" Requires="v">
                <p:oleObj spid="_x0000_s15470" name="Equation" r:id="rId9" imgW="190440" imgH="228600" progId="Equation.DSMT4">
                  <p:embed/>
                </p:oleObj>
              </mc:Choice>
              <mc:Fallback>
                <p:oleObj name="Equation" r:id="rId9" imgW="190440" imgH="228600" progId="Equation.DSMT4">
                  <p:embed/>
                  <p:pic>
                    <p:nvPicPr>
                      <p:cNvPr id="0" name=""/>
                      <p:cNvPicPr/>
                      <p:nvPr/>
                    </p:nvPicPr>
                    <p:blipFill>
                      <a:blip r:embed="rId10"/>
                      <a:stretch>
                        <a:fillRect/>
                      </a:stretch>
                    </p:blipFill>
                    <p:spPr>
                      <a:xfrm>
                        <a:off x="8782393" y="2714711"/>
                        <a:ext cx="190500" cy="228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968866"/>
              </p:ext>
            </p:extLst>
          </p:nvPr>
        </p:nvGraphicFramePr>
        <p:xfrm>
          <a:off x="6953765" y="3107549"/>
          <a:ext cx="2174702" cy="269963"/>
        </p:xfrm>
        <a:graphic>
          <a:graphicData uri="http://schemas.openxmlformats.org/presentationml/2006/ole">
            <mc:AlternateContent xmlns:mc="http://schemas.openxmlformats.org/markup-compatibility/2006">
              <mc:Choice xmlns:v="urn:schemas-microsoft-com:vml" Requires="v">
                <p:oleObj spid="_x0000_s15471" name="Equation" r:id="rId11" imgW="1841400" imgH="228600" progId="Equation.DSMT4">
                  <p:embed/>
                </p:oleObj>
              </mc:Choice>
              <mc:Fallback>
                <p:oleObj name="Equation" r:id="rId11" imgW="1841400" imgH="228600" progId="Equation.DSMT4">
                  <p:embed/>
                  <p:pic>
                    <p:nvPicPr>
                      <p:cNvPr id="0" name=""/>
                      <p:cNvPicPr/>
                      <p:nvPr/>
                    </p:nvPicPr>
                    <p:blipFill>
                      <a:blip r:embed="rId12"/>
                      <a:stretch>
                        <a:fillRect/>
                      </a:stretch>
                    </p:blipFill>
                    <p:spPr>
                      <a:xfrm>
                        <a:off x="6953765" y="3107549"/>
                        <a:ext cx="2174702" cy="2699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51525670"/>
              </p:ext>
            </p:extLst>
          </p:nvPr>
        </p:nvGraphicFramePr>
        <p:xfrm>
          <a:off x="8877643" y="3507686"/>
          <a:ext cx="139700" cy="228600"/>
        </p:xfrm>
        <a:graphic>
          <a:graphicData uri="http://schemas.openxmlformats.org/presentationml/2006/ole">
            <mc:AlternateContent xmlns:mc="http://schemas.openxmlformats.org/markup-compatibility/2006">
              <mc:Choice xmlns:v="urn:schemas-microsoft-com:vml" Requires="v">
                <p:oleObj spid="_x0000_s15472" name="Equation" r:id="rId13" imgW="139680" imgH="228600" progId="Equation.DSMT4">
                  <p:embed/>
                </p:oleObj>
              </mc:Choice>
              <mc:Fallback>
                <p:oleObj name="Equation" r:id="rId13" imgW="139680" imgH="228600" progId="Equation.DSMT4">
                  <p:embed/>
                  <p:pic>
                    <p:nvPicPr>
                      <p:cNvPr id="0" name=""/>
                      <p:cNvPicPr/>
                      <p:nvPr/>
                    </p:nvPicPr>
                    <p:blipFill>
                      <a:blip r:embed="rId14"/>
                      <a:stretch>
                        <a:fillRect/>
                      </a:stretch>
                    </p:blipFill>
                    <p:spPr>
                      <a:xfrm>
                        <a:off x="8877643" y="3507686"/>
                        <a:ext cx="139700" cy="2286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07109096"/>
              </p:ext>
            </p:extLst>
          </p:nvPr>
        </p:nvGraphicFramePr>
        <p:xfrm>
          <a:off x="6750565" y="3898686"/>
          <a:ext cx="203200" cy="228600"/>
        </p:xfrm>
        <a:graphic>
          <a:graphicData uri="http://schemas.openxmlformats.org/presentationml/2006/ole">
            <mc:AlternateContent xmlns:mc="http://schemas.openxmlformats.org/markup-compatibility/2006">
              <mc:Choice xmlns:v="urn:schemas-microsoft-com:vml" Requires="v">
                <p:oleObj spid="_x0000_s15473" name="Equation" r:id="rId15" imgW="203040" imgH="228600" progId="Equation.DSMT4">
                  <p:embed/>
                </p:oleObj>
              </mc:Choice>
              <mc:Fallback>
                <p:oleObj name="Equation" r:id="rId15" imgW="203040" imgH="228600" progId="Equation.DSMT4">
                  <p:embed/>
                  <p:pic>
                    <p:nvPicPr>
                      <p:cNvPr id="0" name=""/>
                      <p:cNvPicPr/>
                      <p:nvPr/>
                    </p:nvPicPr>
                    <p:blipFill>
                      <a:blip r:embed="rId16"/>
                      <a:stretch>
                        <a:fillRect/>
                      </a:stretch>
                    </p:blipFill>
                    <p:spPr>
                      <a:xfrm>
                        <a:off x="6750565" y="3898686"/>
                        <a:ext cx="203200" cy="2286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21523279"/>
              </p:ext>
            </p:extLst>
          </p:nvPr>
        </p:nvGraphicFramePr>
        <p:xfrm>
          <a:off x="7939515" y="3898686"/>
          <a:ext cx="224181" cy="252204"/>
        </p:xfrm>
        <a:graphic>
          <a:graphicData uri="http://schemas.openxmlformats.org/presentationml/2006/ole">
            <mc:AlternateContent xmlns:mc="http://schemas.openxmlformats.org/markup-compatibility/2006">
              <mc:Choice xmlns:v="urn:schemas-microsoft-com:vml" Requires="v">
                <p:oleObj spid="_x0000_s15474" name="Equation" r:id="rId17" imgW="203040" imgH="228600" progId="Equation.DSMT4">
                  <p:embed/>
                </p:oleObj>
              </mc:Choice>
              <mc:Fallback>
                <p:oleObj name="Equation" r:id="rId17" imgW="203040" imgH="228600" progId="Equation.DSMT4">
                  <p:embed/>
                  <p:pic>
                    <p:nvPicPr>
                      <p:cNvPr id="0" name=""/>
                      <p:cNvPicPr/>
                      <p:nvPr/>
                    </p:nvPicPr>
                    <p:blipFill>
                      <a:blip r:embed="rId18"/>
                      <a:stretch>
                        <a:fillRect/>
                      </a:stretch>
                    </p:blipFill>
                    <p:spPr>
                      <a:xfrm>
                        <a:off x="7939515" y="3898686"/>
                        <a:ext cx="224181" cy="252204"/>
                      </a:xfrm>
                      <a:prstGeom prst="rect">
                        <a:avLst/>
                      </a:prstGeom>
                    </p:spPr>
                  </p:pic>
                </p:oleObj>
              </mc:Fallback>
            </mc:AlternateContent>
          </a:graphicData>
        </a:graphic>
      </p:graphicFrame>
      <p:sp>
        <p:nvSpPr>
          <p:cNvPr id="13" name="平行四边形 12"/>
          <p:cNvSpPr/>
          <p:nvPr/>
        </p:nvSpPr>
        <p:spPr>
          <a:xfrm>
            <a:off x="100049" y="803556"/>
            <a:ext cx="2742006" cy="422764"/>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charset="-122"/>
                <a:ea typeface="微软雅黑" charset="-122"/>
              </a:rPr>
              <a:t>问题定义</a:t>
            </a:r>
            <a:endParaRPr lang="en-US" altLang="zh-CN" sz="2000" b="1" dirty="0">
              <a:latin typeface="微软雅黑" charset="-122"/>
              <a:ea typeface="微软雅黑" charset="-122"/>
            </a:endParaRPr>
          </a:p>
        </p:txBody>
      </p:sp>
      <mc:AlternateContent xmlns:mc="http://schemas.openxmlformats.org/markup-compatibility/2006" xmlns:a14="http://schemas.microsoft.com/office/drawing/2010/main">
        <mc:Choice Requires="a14">
          <p:sp>
            <p:nvSpPr>
              <p:cNvPr id="12" name="矩形 11"/>
              <p:cNvSpPr/>
              <p:nvPr/>
            </p:nvSpPr>
            <p:spPr>
              <a:xfrm>
                <a:off x="3380768" y="5018169"/>
                <a:ext cx="432062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𝑢</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𝑢</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1">
                              <a:latin typeface="Cambria Math" panose="02040503050406030204" pitchFamily="18" charset="0"/>
                            </a:rPr>
                            <m:t>𝐶</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𝑢</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𝐸</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1">
                              <a:latin typeface="Cambria Math" panose="02040503050406030204" pitchFamily="18" charset="0"/>
                            </a:rPr>
                            <m:t>𝐸</m:t>
                          </m:r>
                        </m:e>
                      </m: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3380768" y="5018169"/>
                <a:ext cx="4320624" cy="369332"/>
              </a:xfrm>
              <a:prstGeom prst="rect">
                <a:avLst/>
              </a:prstGeom>
              <a:blipFill rotWithShape="0">
                <a:blip r:embed="rId19"/>
                <a:stretch>
                  <a:fillRect t="-126230" r="-11723" b="-1885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359190" y="4548417"/>
                <a:ext cx="42471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𝐷</m:t>
                              </m:r>
                            </m:e>
                            <m:sub>
                              <m:r>
                                <a:rPr lang="zh-CN" altLang="en-US" i="1">
                                  <a:latin typeface="Cambria Math" panose="02040503050406030204" pitchFamily="18" charset="0"/>
                                </a:rPr>
                                <m:t>𝑠</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𝑠</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1">
                              <a:latin typeface="Cambria Math" panose="02040503050406030204" pitchFamily="18" charset="0"/>
                            </a:rPr>
                            <m:t>𝐶</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𝑠</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i="1">
                              <a:latin typeface="Cambria Math" panose="02040503050406030204" pitchFamily="18" charset="0"/>
                            </a:rPr>
                            <m:t>𝐸</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i="1">
                              <a:latin typeface="Cambria Math" panose="02040503050406030204" pitchFamily="18" charset="0"/>
                            </a:rPr>
                            <m:t>𝐸</m:t>
                          </m:r>
                        </m:e>
                      </m:d>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3359190" y="4548417"/>
                <a:ext cx="4247124" cy="369332"/>
              </a:xfrm>
              <a:prstGeom prst="rect">
                <a:avLst/>
              </a:prstGeom>
              <a:blipFill rotWithShape="0">
                <a:blip r:embed="rId20"/>
                <a:stretch>
                  <a:fillRect t="-126230" r="-11908" b="-18852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零样本学习</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p:cNvSpPr txBox="1"/>
          <p:nvPr/>
        </p:nvSpPr>
        <p:spPr>
          <a:xfrm>
            <a:off x="6373179" y="1345583"/>
            <a:ext cx="5486399" cy="3831818"/>
          </a:xfrm>
          <a:prstGeom prst="rect">
            <a:avLst/>
          </a:prstGeom>
          <a:noFill/>
        </p:spPr>
        <p:txBody>
          <a:bodyPr wrap="square" rtlCol="0">
            <a:spAutoFit/>
          </a:bodyPr>
          <a:lstStyle/>
          <a:p>
            <a:pPr indent="457200">
              <a:lnSpc>
                <a:spcPct val="150000"/>
              </a:lnSpc>
            </a:pPr>
            <a:r>
              <a:rPr lang="zh-CN" altLang="en-US" dirty="0"/>
              <a:t>零样本学习目标是在没有任何</a:t>
            </a:r>
            <a:r>
              <a:rPr lang="zh-CN" altLang="en-US" dirty="0" smtClean="0"/>
              <a:t>标注数据的信息</a:t>
            </a:r>
            <a:r>
              <a:rPr lang="zh-CN" altLang="en-US" dirty="0"/>
              <a:t>的前提</a:t>
            </a:r>
            <a:r>
              <a:rPr lang="zh-CN" altLang="en-US" dirty="0" smtClean="0"/>
              <a:t>下，可以对未知类别的实体进行有效的判别</a:t>
            </a:r>
            <a:r>
              <a:rPr lang="zh-CN" altLang="en-US" dirty="0"/>
              <a:t>，</a:t>
            </a:r>
            <a:r>
              <a:rPr lang="zh-CN" altLang="en-US" dirty="0" smtClean="0"/>
              <a:t>这个方法的可行性建立</a:t>
            </a:r>
            <a:r>
              <a:rPr lang="zh-CN" altLang="en-US" dirty="0"/>
              <a:t>在</a:t>
            </a:r>
            <a:r>
              <a:rPr lang="zh-CN" altLang="en-US" dirty="0" smtClean="0"/>
              <a:t>大量已知关系的标注</a:t>
            </a:r>
            <a:r>
              <a:rPr lang="zh-CN" altLang="en-US" dirty="0"/>
              <a:t>数据的基础上，且已知与未知关系需要共同的知识背景</a:t>
            </a:r>
            <a:r>
              <a:rPr lang="zh-CN" altLang="en-US" dirty="0" smtClean="0"/>
              <a:t>。零样本学习的关键</a:t>
            </a:r>
            <a:r>
              <a:rPr lang="zh-CN" altLang="en-US" dirty="0"/>
              <a:t>是知识转移问题</a:t>
            </a:r>
            <a:r>
              <a:rPr lang="zh-CN" altLang="en-US" dirty="0" smtClean="0"/>
              <a:t>，主要关注如何通过关系类别的文本描述生成关系类别的表征。如果</a:t>
            </a:r>
            <a:r>
              <a:rPr lang="zh-CN" altLang="en-US" dirty="0"/>
              <a:t>可以通过训练数据集很好的学习这种能力，那么我们的模型就可以对任意的关系建立关系向量表征。于是作者采用了基于条件的生成对抗网络，通过设置合理的</a:t>
            </a:r>
            <a:r>
              <a:rPr lang="zh-CN" altLang="en-US" dirty="0" smtClean="0"/>
              <a:t>对抗</a:t>
            </a:r>
            <a:endParaRPr lang="zh-CN" altLang="en-US" dirty="0"/>
          </a:p>
        </p:txBody>
      </p:sp>
      <p:sp>
        <p:nvSpPr>
          <p:cNvPr id="16" name="文本框 15"/>
          <p:cNvSpPr txBox="1"/>
          <p:nvPr/>
        </p:nvSpPr>
        <p:spPr>
          <a:xfrm>
            <a:off x="743756" y="5180498"/>
            <a:ext cx="11258846" cy="881139"/>
          </a:xfrm>
          <a:prstGeom prst="rect">
            <a:avLst/>
          </a:prstGeom>
          <a:noFill/>
        </p:spPr>
        <p:txBody>
          <a:bodyPr wrap="square" rtlCol="0">
            <a:spAutoFit/>
          </a:bodyPr>
          <a:lstStyle/>
          <a:p>
            <a:pPr>
              <a:lnSpc>
                <a:spcPct val="150000"/>
              </a:lnSpc>
            </a:pPr>
            <a:r>
              <a:rPr lang="zh-CN" altLang="en-US" dirty="0"/>
              <a:t>学习目标，让生成器具备通过文本描述生成文本类别表征的能力</a:t>
            </a:r>
            <a:r>
              <a:rPr lang="zh-CN" altLang="en-US" dirty="0" smtClean="0"/>
              <a:t>。那么对于一个新的文本关系描述，就可以根据生成器生成合理的关系类别向量，新的类型的实体就可以通过简单的余弦相似度的计算完成预测。</a:t>
            </a:r>
            <a:endParaRPr lang="zh-CN" altLang="en-US" dirty="0"/>
          </a:p>
        </p:txBody>
      </p:sp>
      <p:pic>
        <p:nvPicPr>
          <p:cNvPr id="17" name="图片 16"/>
          <p:cNvPicPr>
            <a:picLocks noChangeAspect="1"/>
          </p:cNvPicPr>
          <p:nvPr/>
        </p:nvPicPr>
        <p:blipFill>
          <a:blip r:embed="rId6"/>
          <a:stretch>
            <a:fillRect/>
          </a:stretch>
        </p:blipFill>
        <p:spPr>
          <a:xfrm>
            <a:off x="1031069" y="1671434"/>
            <a:ext cx="4791744" cy="2905530"/>
          </a:xfrm>
          <a:prstGeom prst="rect">
            <a:avLst/>
          </a:prstGeom>
        </p:spPr>
      </p:pic>
    </p:spTree>
    <p:extLst>
      <p:ext uri="{BB962C8B-B14F-4D97-AF65-F5344CB8AC3E}">
        <p14:creationId xmlns:p14="http://schemas.microsoft.com/office/powerpoint/2010/main" val="2099445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整体对抗学习结构</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p:cNvSpPr txBox="1"/>
          <p:nvPr/>
        </p:nvSpPr>
        <p:spPr>
          <a:xfrm>
            <a:off x="2389785" y="4590548"/>
            <a:ext cx="7091966" cy="1754326"/>
          </a:xfrm>
          <a:prstGeom prst="rect">
            <a:avLst/>
          </a:prstGeom>
          <a:noFill/>
        </p:spPr>
        <p:txBody>
          <a:bodyPr wrap="square" rtlCol="0">
            <a:spAutoFit/>
          </a:bodyPr>
          <a:lstStyle/>
          <a:p>
            <a:pPr indent="457200">
              <a:lnSpc>
                <a:spcPct val="150000"/>
              </a:lnSpc>
            </a:pPr>
            <a:r>
              <a:rPr lang="zh-CN" altLang="en-US" dirty="0"/>
              <a:t>当给定一个关系类别的描述，生成器的作用是生成合理的关系向量表征，这里的关系向量表征被认为是合成数据，即</a:t>
            </a:r>
            <a:r>
              <a:rPr lang="en-US" altLang="zh-CN" dirty="0"/>
              <a:t>Fake data</a:t>
            </a:r>
            <a:r>
              <a:rPr lang="zh-CN" altLang="en-US" dirty="0"/>
              <a:t>。相对于</a:t>
            </a:r>
            <a:r>
              <a:rPr lang="en-US" altLang="zh-CN" dirty="0"/>
              <a:t>Fake data</a:t>
            </a:r>
            <a:r>
              <a:rPr lang="zh-CN" altLang="en-US" dirty="0"/>
              <a:t>，该数据集的标注数据就被视为</a:t>
            </a:r>
            <a:r>
              <a:rPr lang="en-US" altLang="zh-CN" dirty="0"/>
              <a:t>real data</a:t>
            </a:r>
            <a:r>
              <a:rPr lang="zh-CN" altLang="en-US" dirty="0"/>
              <a:t>。为了形成对抗学习的条件，鉴别器的作用是区分</a:t>
            </a:r>
            <a:r>
              <a:rPr lang="en-US" altLang="zh-CN" dirty="0"/>
              <a:t>real </a:t>
            </a:r>
            <a:r>
              <a:rPr lang="zh-CN" altLang="en-US" dirty="0"/>
              <a:t>和 </a:t>
            </a:r>
            <a:r>
              <a:rPr lang="en-US" altLang="zh-CN" dirty="0"/>
              <a:t>fake </a:t>
            </a:r>
            <a:r>
              <a:rPr lang="zh-CN" altLang="en-US" dirty="0"/>
              <a:t>。</a:t>
            </a:r>
            <a:endParaRPr lang="en-US" altLang="zh-CN" dirty="0" smtClean="0"/>
          </a:p>
        </p:txBody>
      </p:sp>
      <p:pic>
        <p:nvPicPr>
          <p:cNvPr id="12" name="图片 11"/>
          <p:cNvPicPr>
            <a:picLocks noChangeAspect="1"/>
          </p:cNvPicPr>
          <p:nvPr/>
        </p:nvPicPr>
        <p:blipFill>
          <a:blip r:embed="rId6"/>
          <a:stretch>
            <a:fillRect/>
          </a:stretch>
        </p:blipFill>
        <p:spPr>
          <a:xfrm>
            <a:off x="2389785" y="1188628"/>
            <a:ext cx="7800421" cy="29765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整体对抗学习结构</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p:cNvSpPr txBox="1"/>
          <p:nvPr/>
        </p:nvSpPr>
        <p:spPr>
          <a:xfrm>
            <a:off x="2093222" y="4468219"/>
            <a:ext cx="8558301" cy="1754326"/>
          </a:xfrm>
          <a:prstGeom prst="rect">
            <a:avLst/>
          </a:prstGeom>
          <a:noFill/>
        </p:spPr>
        <p:txBody>
          <a:bodyPr wrap="square" rtlCol="0">
            <a:spAutoFit/>
          </a:bodyPr>
          <a:lstStyle/>
          <a:p>
            <a:pPr indent="457200">
              <a:lnSpc>
                <a:spcPct val="150000"/>
              </a:lnSpc>
            </a:pPr>
            <a:r>
              <a:rPr lang="zh-CN" altLang="en-US" dirty="0"/>
              <a:t>首先是对文本描述编码</a:t>
            </a:r>
            <a:r>
              <a:rPr lang="en-US" altLang="zh-CN" dirty="0"/>
              <a:t>——</a:t>
            </a:r>
            <a:r>
              <a:rPr lang="zh-CN" altLang="en-US" dirty="0" smtClean="0"/>
              <a:t>采用基于词向量的词</a:t>
            </a:r>
            <a:r>
              <a:rPr lang="zh-CN" altLang="en-US" dirty="0"/>
              <a:t>袋模型，并且用</a:t>
            </a:r>
            <a:r>
              <a:rPr lang="en-US" altLang="zh-CN" dirty="0"/>
              <a:t>TF-IDF</a:t>
            </a:r>
            <a:r>
              <a:rPr lang="zh-CN" altLang="en-US" dirty="0"/>
              <a:t>加权</a:t>
            </a:r>
            <a:r>
              <a:rPr lang="zh-CN" altLang="en-US" dirty="0" smtClean="0"/>
              <a:t>。</a:t>
            </a:r>
            <a:r>
              <a:rPr lang="en-US" altLang="zh-CN" dirty="0" smtClean="0"/>
              <a:t>Generator</a:t>
            </a:r>
            <a:r>
              <a:rPr lang="zh-CN" altLang="en-US" dirty="0" smtClean="0"/>
              <a:t>的输入还引入了一个随机向量</a:t>
            </a:r>
            <a:r>
              <a:rPr lang="en-US" altLang="zh-CN" dirty="0" smtClean="0"/>
              <a:t>z</a:t>
            </a:r>
            <a:r>
              <a:rPr lang="zh-CN" altLang="en-US" dirty="0" smtClean="0"/>
              <a:t>，它由（</a:t>
            </a:r>
            <a:r>
              <a:rPr lang="en-US" altLang="zh-CN" dirty="0" smtClean="0"/>
              <a:t>0,1</a:t>
            </a:r>
            <a:r>
              <a:rPr lang="zh-CN" altLang="en-US" dirty="0" smtClean="0"/>
              <a:t>）高斯分布</a:t>
            </a:r>
            <a:r>
              <a:rPr lang="zh-CN" altLang="en-US" dirty="0"/>
              <a:t>得到。</a:t>
            </a:r>
            <a:r>
              <a:rPr lang="en-US" altLang="zh-CN" dirty="0"/>
              <a:t>Generator</a:t>
            </a:r>
            <a:r>
              <a:rPr lang="zh-CN" altLang="en-US" dirty="0"/>
              <a:t>的结构十分简单，</a:t>
            </a:r>
            <a:r>
              <a:rPr lang="zh-CN" altLang="en-US" dirty="0" smtClean="0"/>
              <a:t>由一个两层</a:t>
            </a:r>
            <a:r>
              <a:rPr lang="zh-CN" altLang="en-US" dirty="0"/>
              <a:t>全</a:t>
            </a:r>
            <a:r>
              <a:rPr lang="zh-CN" altLang="en-US" dirty="0" smtClean="0"/>
              <a:t>连接层和</a:t>
            </a:r>
            <a:r>
              <a:rPr lang="zh-CN" altLang="en-US" dirty="0"/>
              <a:t>一个</a:t>
            </a:r>
            <a:r>
              <a:rPr lang="en-US" altLang="zh-CN" dirty="0"/>
              <a:t>layer </a:t>
            </a:r>
            <a:r>
              <a:rPr lang="en-US" altLang="zh-CN" dirty="0" smtClean="0"/>
              <a:t>normalization</a:t>
            </a:r>
            <a:r>
              <a:rPr lang="zh-CN" altLang="en-US" dirty="0" smtClean="0"/>
              <a:t>层构成</a:t>
            </a:r>
            <a:r>
              <a:rPr lang="zh-CN" altLang="en-US" dirty="0"/>
              <a:t>。通过</a:t>
            </a:r>
            <a:r>
              <a:rPr lang="en-US" altLang="zh-CN" dirty="0"/>
              <a:t>Generator</a:t>
            </a:r>
            <a:r>
              <a:rPr lang="zh-CN" altLang="en-US" dirty="0"/>
              <a:t>得到</a:t>
            </a:r>
            <a:r>
              <a:rPr lang="en-US" altLang="zh-CN" dirty="0"/>
              <a:t>Fake data</a:t>
            </a:r>
            <a:r>
              <a:rPr lang="zh-CN" altLang="en-US" dirty="0"/>
              <a:t>的向量表征。</a:t>
            </a:r>
            <a:endParaRPr lang="en-US" altLang="zh-CN" dirty="0" smtClean="0"/>
          </a:p>
        </p:txBody>
      </p:sp>
      <p:sp>
        <p:nvSpPr>
          <p:cNvPr id="11" name="平行四边形 10"/>
          <p:cNvSpPr/>
          <p:nvPr/>
        </p:nvSpPr>
        <p:spPr>
          <a:xfrm>
            <a:off x="91810" y="803900"/>
            <a:ext cx="2560774" cy="422764"/>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charset="-122"/>
                <a:ea typeface="微软雅黑" charset="-122"/>
              </a:rPr>
              <a:t>生成器结构</a:t>
            </a:r>
            <a:endParaRPr lang="en-US" altLang="zh-CN" sz="2000" b="1" dirty="0">
              <a:latin typeface="微软雅黑" charset="-122"/>
              <a:ea typeface="微软雅黑" charset="-122"/>
            </a:endParaRPr>
          </a:p>
        </p:txBody>
      </p:sp>
      <p:pic>
        <p:nvPicPr>
          <p:cNvPr id="5" name="图片 4"/>
          <p:cNvPicPr>
            <a:picLocks noChangeAspect="1"/>
          </p:cNvPicPr>
          <p:nvPr/>
        </p:nvPicPr>
        <p:blipFill>
          <a:blip r:embed="rId6"/>
          <a:stretch>
            <a:fillRect/>
          </a:stretch>
        </p:blipFill>
        <p:spPr>
          <a:xfrm>
            <a:off x="2534141" y="1226664"/>
            <a:ext cx="7379621" cy="3218967"/>
          </a:xfrm>
          <a:prstGeom prst="rect">
            <a:avLst/>
          </a:prstGeom>
        </p:spPr>
      </p:pic>
    </p:spTree>
    <p:extLst>
      <p:ext uri="{BB962C8B-B14F-4D97-AF65-F5344CB8AC3E}">
        <p14:creationId xmlns:p14="http://schemas.microsoft.com/office/powerpoint/2010/main" val="232225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charset="0"/>
              <a:ea typeface="微软雅黑" charset="-122"/>
              <a:sym typeface="Arial"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charset="0"/>
              <a:ea typeface="微软雅黑" charset="-122"/>
              <a:sym typeface="Arial" charset="0"/>
            </a:endParaRPr>
          </a:p>
        </p:txBody>
      </p:sp>
      <p:sp>
        <p:nvSpPr>
          <p:cNvPr id="26" name="Title 1"/>
          <p:cNvSpPr txBox="1"/>
          <p:nvPr/>
        </p:nvSpPr>
        <p:spPr>
          <a:xfrm>
            <a:off x="600069" y="231314"/>
            <a:ext cx="428121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itchFamily="34" charset="0"/>
              </a:defRPr>
            </a:lvl1pPr>
          </a:lstStyle>
          <a:p>
            <a:pPr algn="l">
              <a:defRPr/>
            </a:pPr>
            <a:r>
              <a:rPr lang="zh-CN" altLang="en-US" sz="2400" b="1" spc="600" dirty="0" smtClean="0">
                <a:solidFill>
                  <a:srgbClr val="004EA2"/>
                </a:solidFill>
                <a:latin typeface="微软雅黑" charset="-122"/>
                <a:ea typeface="微软雅黑" charset="-122"/>
                <a:sym typeface="+mn-ea"/>
              </a:rPr>
              <a:t>整体对抗学习结构</a:t>
            </a:r>
            <a:endParaRPr lang="zh-CN" altLang="en-US" sz="2400" b="1" spc="600" dirty="0">
              <a:solidFill>
                <a:srgbClr val="004EA2"/>
              </a:solidFill>
              <a:latin typeface="微软雅黑" charset="-122"/>
              <a:ea typeface="微软雅黑" charset="-122"/>
              <a:sym typeface="+mn-ea"/>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2" name="文本框 1"/>
          <p:cNvSpPr txBox="1"/>
          <p:nvPr/>
        </p:nvSpPr>
        <p:spPr>
          <a:xfrm>
            <a:off x="5692346" y="2134534"/>
            <a:ext cx="5552301" cy="3000821"/>
          </a:xfrm>
          <a:prstGeom prst="rect">
            <a:avLst/>
          </a:prstGeom>
          <a:noFill/>
        </p:spPr>
        <p:txBody>
          <a:bodyPr wrap="square" rtlCol="0">
            <a:spAutoFit/>
          </a:bodyPr>
          <a:lstStyle/>
          <a:p>
            <a:pPr indent="457200">
              <a:lnSpc>
                <a:spcPct val="150000"/>
              </a:lnSpc>
            </a:pPr>
            <a:r>
              <a:rPr lang="en-US" altLang="zh-CN" dirty="0"/>
              <a:t>Discriminator</a:t>
            </a:r>
            <a:r>
              <a:rPr lang="zh-CN" altLang="en-US" dirty="0"/>
              <a:t>：</a:t>
            </a:r>
            <a:r>
              <a:rPr lang="zh-CN" altLang="en-US" dirty="0" smtClean="0"/>
              <a:t>对</a:t>
            </a:r>
            <a:r>
              <a:rPr lang="en-US" altLang="zh-CN" dirty="0" smtClean="0"/>
              <a:t>real data</a:t>
            </a:r>
            <a:r>
              <a:rPr lang="zh-CN" altLang="en-US" dirty="0" smtClean="0"/>
              <a:t>和</a:t>
            </a:r>
            <a:r>
              <a:rPr lang="en-US" altLang="zh-CN" dirty="0" smtClean="0"/>
              <a:t>fake data</a:t>
            </a:r>
            <a:r>
              <a:rPr lang="zh-CN" altLang="en-US" dirty="0" smtClean="0"/>
              <a:t>鉴别</a:t>
            </a:r>
            <a:r>
              <a:rPr lang="zh-CN" altLang="en-US" dirty="0"/>
              <a:t>并给出输出样本关系的类别，可以有效提升</a:t>
            </a:r>
            <a:r>
              <a:rPr lang="en-US" altLang="zh-CN" dirty="0"/>
              <a:t>Generator</a:t>
            </a:r>
            <a:r>
              <a:rPr lang="zh-CN" altLang="en-US" dirty="0"/>
              <a:t>生成数据的多样性</a:t>
            </a:r>
            <a:r>
              <a:rPr lang="zh-CN" altLang="en-US" dirty="0" smtClean="0"/>
              <a:t>。它首先通过一个全连接层和非线性激活函数完成特征提取，然后分为两个分支进行计算，一个分支是进行一个二分类，目的是判别数据是属于</a:t>
            </a:r>
            <a:r>
              <a:rPr lang="en-US" altLang="zh-CN" dirty="0" smtClean="0"/>
              <a:t>real data</a:t>
            </a:r>
            <a:r>
              <a:rPr lang="zh-CN" altLang="en-US" dirty="0" smtClean="0"/>
              <a:t>还是</a:t>
            </a:r>
            <a:r>
              <a:rPr lang="en-US" altLang="zh-CN" dirty="0" smtClean="0"/>
              <a:t>fake data</a:t>
            </a:r>
            <a:r>
              <a:rPr lang="zh-CN" altLang="en-US" dirty="0" smtClean="0"/>
              <a:t>，第二分支就是完成具体关系类别的分类。</a:t>
            </a:r>
            <a:endParaRPr lang="en-US" altLang="zh-CN" dirty="0" smtClean="0"/>
          </a:p>
        </p:txBody>
      </p:sp>
      <p:sp>
        <p:nvSpPr>
          <p:cNvPr id="11" name="平行四边形 10"/>
          <p:cNvSpPr/>
          <p:nvPr/>
        </p:nvSpPr>
        <p:spPr>
          <a:xfrm>
            <a:off x="91809" y="803900"/>
            <a:ext cx="3392795" cy="422764"/>
          </a:xfrm>
          <a:prstGeom prst="parallelogram">
            <a:avLst>
              <a:gd name="adj" fmla="val 98111"/>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latin typeface="微软雅黑" charset="-122"/>
                <a:ea typeface="微软雅黑" charset="-122"/>
              </a:rPr>
              <a:t>Discriminator</a:t>
            </a:r>
            <a:r>
              <a:rPr lang="zh-CN" altLang="en-US" sz="2000" b="1" dirty="0">
                <a:latin typeface="微软雅黑" charset="-122"/>
                <a:ea typeface="微软雅黑" charset="-122"/>
              </a:rPr>
              <a:t>结构</a:t>
            </a:r>
            <a:endParaRPr lang="en-US" altLang="zh-CN" sz="2000" b="1" dirty="0">
              <a:latin typeface="微软雅黑" charset="-122"/>
              <a:ea typeface="微软雅黑" charset="-122"/>
            </a:endParaRPr>
          </a:p>
        </p:txBody>
      </p:sp>
      <p:pic>
        <p:nvPicPr>
          <p:cNvPr id="6" name="图片 5"/>
          <p:cNvPicPr>
            <a:picLocks noChangeAspect="1"/>
          </p:cNvPicPr>
          <p:nvPr/>
        </p:nvPicPr>
        <p:blipFill>
          <a:blip r:embed="rId6"/>
          <a:stretch>
            <a:fillRect/>
          </a:stretch>
        </p:blipFill>
        <p:spPr>
          <a:xfrm>
            <a:off x="600069" y="1994346"/>
            <a:ext cx="4420217" cy="3429479"/>
          </a:xfrm>
          <a:prstGeom prst="rect">
            <a:avLst/>
          </a:prstGeom>
        </p:spPr>
      </p:pic>
    </p:spTree>
    <p:extLst>
      <p:ext uri="{BB962C8B-B14F-4D97-AF65-F5344CB8AC3E}">
        <p14:creationId xmlns:p14="http://schemas.microsoft.com/office/powerpoint/2010/main" val="347168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4EA2"/>
        </a:solidFill>
        <a:ln>
          <a:noFill/>
        </a:ln>
      </a:spPr>
      <a:bodyPr rtlCol="0" anchor="ctr"/>
      <a:lstStyle>
        <a:defPPr algn="ctr">
          <a:defRPr sz="2000" b="1" dirty="0" smtClean="0">
            <a:latin typeface="微软雅黑" charset="-122"/>
            <a:ea typeface="微软雅黑"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1769</Words>
  <Application>Microsoft Office PowerPoint</Application>
  <PresentationFormat>宽屏</PresentationFormat>
  <Paragraphs>85</Paragraphs>
  <Slides>18</Slides>
  <Notes>18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Open Sans Light</vt:lpstr>
      <vt:lpstr>等线</vt:lpstr>
      <vt:lpstr>等线 Light</vt:lpstr>
      <vt:lpstr>宋体</vt:lpstr>
      <vt:lpstr>微软雅黑</vt:lpstr>
      <vt:lpstr>Arial</vt:lpstr>
      <vt:lpstr>Cambria Math</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651</dc:creator>
  <cp:lastModifiedBy>Microsoft 帐户</cp:lastModifiedBy>
  <cp:revision>146</cp:revision>
  <dcterms:created xsi:type="dcterms:W3CDTF">1900-01-01T00:00:00Z</dcterms:created>
  <dcterms:modified xsi:type="dcterms:W3CDTF">2020-11-30T13:05:10Z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vt:lpwstr>
  </property>
</Properties>
</file>