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288" r:id="rId5"/>
    <p:sldId id="258" r:id="rId6"/>
    <p:sldId id="295" r:id="rId7"/>
    <p:sldId id="325" r:id="rId8"/>
    <p:sldId id="328" r:id="rId9"/>
    <p:sldId id="298" r:id="rId10"/>
    <p:sldId id="326" r:id="rId11"/>
    <p:sldId id="294" r:id="rId12"/>
    <p:sldId id="338" r:id="rId13"/>
    <p:sldId id="333" r:id="rId14"/>
    <p:sldId id="334" r:id="rId15"/>
    <p:sldId id="332" r:id="rId16"/>
    <p:sldId id="335" r:id="rId17"/>
    <p:sldId id="336" r:id="rId18"/>
    <p:sldId id="339" r:id="rId19"/>
    <p:sldId id="340" r:id="rId20"/>
    <p:sldId id="341" r:id="rId21"/>
    <p:sldId id="327" r:id="rId22"/>
    <p:sldId id="342" r:id="rId23"/>
    <p:sldId id="315"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2FDB2607-1784-4EEB-B798-7EB5836EED8A}">
        <p14:showMediaCtrls xmlns:p14="http://schemas.microsoft.com/office/powerpoint/2010/main" val="1"/>
      </p:ext>
    </p:extLst>
  </p:showPr>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114" d="100"/>
          <a:sy n="114" d="100"/>
        </p:scale>
        <p:origin x="-630" y="-96"/>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710F19-8CFC-41BA-AB99-D3970B82F7E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tags" Target="../tags/tag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notesSlide" Target="../notesSlides/notesSlide12.xml"/><Relationship Id="rId10"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0.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tags" Target="../tags/tag24.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tags" Target="../tags/tag26.xml"/><Relationship Id="rId11" Type="http://schemas.openxmlformats.org/officeDocument/2006/relationships/notesSlide" Target="../notesSlides/notesSlide17.xml"/><Relationship Id="rId10"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png"/><Relationship Id="rId3" Type="http://schemas.openxmlformats.org/officeDocument/2006/relationships/tags" Target="../tags/tag28.xml"/><Relationship Id="rId2" Type="http://schemas.openxmlformats.org/officeDocument/2006/relationships/tags" Target="../tags/tag27.xml"/><Relationship Id="rId10" Type="http://schemas.openxmlformats.org/officeDocument/2006/relationships/notesSlide" Target="../notesSlides/notesSlide18.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6.png"/><Relationship Id="rId2" Type="http://schemas.openxmlformats.org/officeDocument/2006/relationships/tags" Target="../tags/tag30.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hemeOverride" Target="../theme/themeOverride10.xml"/><Relationship Id="rId2" Type="http://schemas.openxmlformats.org/officeDocument/2006/relationships/image" Target="../media/image1.png"/><Relationship Id="rId1" Type="http://schemas.openxmlformats.org/officeDocument/2006/relationships/image" Target="../media/image27.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hemeOverride" Target="../theme/themeOverride4.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hemeOverride" Target="../theme/themeOverride6.xml"/><Relationship Id="rId3" Type="http://schemas.openxmlformats.org/officeDocument/2006/relationships/image" Target="../media/image6.png"/><Relationship Id="rId2" Type="http://schemas.openxmlformats.org/officeDocument/2006/relationships/tags" Target="../tags/tag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themeOverride" Target="../theme/themeOverride8.xml"/><Relationship Id="rId5" Type="http://schemas.openxmlformats.org/officeDocument/2006/relationships/tags" Target="../tags/tag9.xml"/><Relationship Id="rId4" Type="http://schemas.openxmlformats.org/officeDocument/2006/relationships/image" Target="../media/image6.png"/><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45284" y="2174479"/>
            <a:ext cx="11302371" cy="1384995"/>
          </a:xfrm>
          <a:prstGeom prst="rect">
            <a:avLst/>
          </a:prstGeom>
          <a:noFill/>
        </p:spPr>
        <p:txBody>
          <a:bodyPr wrap="square" rtlCol="0">
            <a:spAutoFit/>
          </a:bodyPr>
          <a:lstStyle/>
          <a:p>
            <a:r>
              <a:rPr lang="zh-CN" altLang="en-US" sz="4000" b="1" dirty="0">
                <a:solidFill>
                  <a:schemeClr val="bg1"/>
                </a:solidFill>
                <a:latin typeface="微软雅黑" panose="020B0503020204020204" charset="-122"/>
                <a:ea typeface="微软雅黑" panose="020B0503020204020204" charset="-122"/>
              </a:rPr>
              <a:t>  </a:t>
            </a:r>
            <a:r>
              <a:rPr lang="en-US" altLang="zh-CN" sz="2800" b="1" dirty="0" smtClean="0"/>
              <a:t>Answer Identification from Product Reviews for User Questions</a:t>
            </a:r>
            <a:endParaRPr lang="en-US" altLang="zh-CN" sz="4000" b="1" dirty="0" smtClean="0"/>
          </a:p>
          <a:p>
            <a:r>
              <a:rPr lang="en-US" altLang="zh-CN" sz="2800" b="1" dirty="0" smtClean="0"/>
              <a:t>                           by Multi-Task Attentive Networks</a:t>
            </a:r>
            <a:r>
              <a:rPr lang="zh-CN" altLang="en-US" sz="4400" b="1" dirty="0" smtClean="0">
                <a:solidFill>
                  <a:schemeClr val="bg1"/>
                </a:solidFill>
                <a:latin typeface="微软雅黑" panose="020B0503020204020204" charset="-122"/>
                <a:ea typeface="微软雅黑" panose="020B0503020204020204" charset="-122"/>
              </a:rPr>
              <a:t>  </a:t>
            </a:r>
            <a:endParaRPr lang="zh-CN" sz="44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5443764" y="4693536"/>
            <a:ext cx="5885904" cy="369332"/>
          </a:xfrm>
          <a:prstGeom prst="rect">
            <a:avLst/>
          </a:prstGeom>
        </p:spPr>
        <p:txBody>
          <a:bodyPr wrap="square">
            <a:spAutoFit/>
          </a:bodyPr>
          <a:lstStyle/>
          <a:p>
            <a:pPr algn="ctr"/>
            <a:r>
              <a:rPr lang="en-US" altLang="zh-CN" b="1" spc="600" dirty="0">
                <a:latin typeface="+mj-ea"/>
                <a:ea typeface="+mj-ea"/>
              </a:rPr>
              <a:t>Harbin Engineering University</a:t>
            </a:r>
            <a:endParaRPr lang="zh-CN" altLang="en-US" b="1" spc="600" dirty="0">
              <a:latin typeface="+mj-ea"/>
              <a:ea typeface="+mj-ea"/>
            </a:endParaRPr>
          </a:p>
        </p:txBody>
      </p:sp>
      <p:cxnSp>
        <p:nvCxnSpPr>
          <p:cNvPr id="14" name="直接连接符 13"/>
          <p:cNvCxnSpPr/>
          <p:nvPr/>
        </p:nvCxnSpPr>
        <p:spPr>
          <a:xfrm>
            <a:off x="5170677" y="4639161"/>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989832" y="4643402"/>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698165" y="5264292"/>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charset="-122"/>
                <a:ea typeface="微软雅黑" panose="020B0503020204020204" charset="-122"/>
              </a:rPr>
              <a:t>答辩人：</a:t>
            </a:r>
            <a:r>
              <a:rPr lang="en-US" altLang="zh-CN" sz="1600" dirty="0">
                <a:solidFill>
                  <a:schemeClr val="tx1"/>
                </a:solidFill>
                <a:latin typeface="微软雅黑" panose="020B0503020204020204" charset="-122"/>
                <a:ea typeface="微软雅黑" panose="020B0503020204020204" charset="-122"/>
              </a:rPr>
              <a:t> </a:t>
            </a:r>
            <a:r>
              <a:rPr lang="zh-CN" altLang="en-US" sz="1600" dirty="0" smtClean="0">
                <a:solidFill>
                  <a:schemeClr val="tx1"/>
                </a:solidFill>
                <a:latin typeface="微软雅黑" panose="020B0503020204020204" charset="-122"/>
                <a:ea typeface="微软雅黑" panose="020B0503020204020204" charset="-122"/>
              </a:rPr>
              <a:t>郝秀贞   </a:t>
            </a:r>
            <a:r>
              <a:rPr lang="zh-CN" altLang="en-US" sz="1600" dirty="0">
                <a:solidFill>
                  <a:schemeClr val="tx1"/>
                </a:solidFill>
                <a:latin typeface="微软雅黑" panose="020B0503020204020204" charset="-122"/>
                <a:ea typeface="微软雅黑" panose="020B0503020204020204" charset="-122"/>
              </a:rPr>
              <a:t>专  业：</a:t>
            </a:r>
            <a:r>
              <a:rPr lang="en-US" altLang="zh-CN" sz="1600" dirty="0">
                <a:solidFill>
                  <a:schemeClr val="tx1"/>
                </a:solidFill>
                <a:latin typeface="微软雅黑" panose="020B0503020204020204" charset="-122"/>
                <a:ea typeface="微软雅黑" panose="020B0503020204020204" charset="-122"/>
              </a:rPr>
              <a:t> </a:t>
            </a:r>
            <a:r>
              <a:rPr lang="zh-CN" altLang="en-US" sz="1600" dirty="0" smtClean="0">
                <a:solidFill>
                  <a:schemeClr val="tx1"/>
                </a:solidFill>
                <a:latin typeface="微软雅黑" panose="020B0503020204020204" charset="-122"/>
                <a:ea typeface="微软雅黑" panose="020B0503020204020204" charset="-122"/>
              </a:rPr>
              <a:t>计算机科学与技术</a:t>
            </a:r>
            <a:endParaRPr lang="zh-CN" altLang="en-US" sz="1600" dirty="0">
              <a:solidFill>
                <a:schemeClr val="tx1"/>
              </a:solidFill>
              <a:latin typeface="微软雅黑" panose="020B0503020204020204" charset="-122"/>
              <a:ea typeface="微软雅黑" panose="020B0503020204020204"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482602" y="4497824"/>
            <a:ext cx="5616884" cy="1488110"/>
          </a:xfrm>
          <a:prstGeom prst="rect">
            <a:avLst/>
          </a:prstGeom>
          <a:noFill/>
          <a:ln w="9525">
            <a:noFill/>
            <a:miter lim="800000"/>
            <a:headEnd/>
            <a:tailEnd/>
          </a:ln>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文本嵌入</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2" name="图片 11" descr="图1：QAR-网的结构.png"/>
          <p:cNvPicPr>
            <a:picLocks noChangeAspect="1"/>
          </p:cNvPicPr>
          <p:nvPr/>
        </p:nvPicPr>
        <p:blipFill>
          <a:blip r:embed="rId5" cstate="print"/>
          <a:stretch>
            <a:fillRect/>
          </a:stretch>
        </p:blipFill>
        <p:spPr>
          <a:xfrm>
            <a:off x="401648" y="876947"/>
            <a:ext cx="2536595" cy="3193338"/>
          </a:xfrm>
          <a:prstGeom prst="rect">
            <a:avLst/>
          </a:prstGeom>
        </p:spPr>
      </p:pic>
      <p:sp>
        <p:nvSpPr>
          <p:cNvPr id="17" name="矩形标注 16"/>
          <p:cNvSpPr/>
          <p:nvPr/>
        </p:nvSpPr>
        <p:spPr>
          <a:xfrm>
            <a:off x="431800" y="3217334"/>
            <a:ext cx="2531533" cy="702733"/>
          </a:xfrm>
          <a:prstGeom prst="wedgeRectCallout">
            <a:avLst>
              <a:gd name="adj1" fmla="val -3776"/>
              <a:gd name="adj2" fmla="val 11430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3987800" y="1473199"/>
            <a:ext cx="7907867" cy="369332"/>
          </a:xfrm>
          <a:prstGeom prst="rect">
            <a:avLst/>
          </a:prstGeom>
          <a:noFill/>
        </p:spPr>
        <p:txBody>
          <a:bodyPr wrap="square" rtlCol="0">
            <a:spAutoFit/>
          </a:bodyPr>
          <a:lstStyle/>
          <a:p>
            <a:r>
              <a:rPr lang="en-US" altLang="zh-CN" dirty="0" smtClean="0"/>
              <a:t>Word Embedding</a:t>
            </a:r>
            <a:r>
              <a:rPr lang="zh-CN" altLang="en-US" dirty="0" smtClean="0"/>
              <a:t>：</a:t>
            </a:r>
            <a:r>
              <a:rPr lang="en-US" altLang="zh-CN" dirty="0" err="1" smtClean="0"/>
              <a:t>GloVe</a:t>
            </a:r>
            <a:endParaRPr lang="zh-CN" altLang="en-US" dirty="0"/>
          </a:p>
        </p:txBody>
      </p:sp>
      <p:sp>
        <p:nvSpPr>
          <p:cNvPr id="19" name="TextBox 18"/>
          <p:cNvSpPr txBox="1"/>
          <p:nvPr/>
        </p:nvSpPr>
        <p:spPr>
          <a:xfrm>
            <a:off x="4055534" y="2683935"/>
            <a:ext cx="6155267" cy="369332"/>
          </a:xfrm>
          <a:prstGeom prst="rect">
            <a:avLst/>
          </a:prstGeom>
          <a:noFill/>
        </p:spPr>
        <p:txBody>
          <a:bodyPr wrap="square" rtlCol="0">
            <a:spAutoFit/>
          </a:bodyPr>
          <a:lstStyle/>
          <a:p>
            <a:r>
              <a:rPr lang="en-US" altLang="zh-CN" dirty="0" smtClean="0"/>
              <a:t>Char Embedding</a:t>
            </a:r>
            <a:r>
              <a:rPr lang="zh-CN" altLang="en-US" dirty="0" smtClean="0"/>
              <a:t>：</a:t>
            </a:r>
            <a:r>
              <a:rPr lang="en-US" altLang="zh-CN" dirty="0" smtClean="0"/>
              <a:t>1D-</a:t>
            </a:r>
            <a:r>
              <a:rPr lang="zh-CN" altLang="en-US" dirty="0" smtClean="0"/>
              <a:t>ＣＮＮ</a:t>
            </a:r>
            <a:endParaRPr lang="zh-CN" altLang="en-US" dirty="0"/>
          </a:p>
        </p:txBody>
      </p:sp>
    </p:spTree>
  </p:cSld>
  <p:clrMapOvr>
    <a:masterClrMapping/>
  </p:clrMapOvr>
  <p:transition spd="slow" advTm="0">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09139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dirty="0" smtClean="0"/>
              <a:t>Ｗｏｒｄ</a:t>
            </a:r>
            <a:r>
              <a:rPr lang="en-US" altLang="zh-CN" sz="2400" dirty="0" smtClean="0"/>
              <a:t> Embedding</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TextBox 6"/>
          <p:cNvSpPr txBox="1"/>
          <p:nvPr/>
        </p:nvSpPr>
        <p:spPr>
          <a:xfrm>
            <a:off x="660398" y="1354667"/>
            <a:ext cx="9922935" cy="923330"/>
          </a:xfrm>
          <a:prstGeom prst="rect">
            <a:avLst/>
          </a:prstGeom>
          <a:noFill/>
        </p:spPr>
        <p:txBody>
          <a:bodyPr wrap="square" rtlCol="0">
            <a:spAutoFit/>
          </a:bodyPr>
          <a:lstStyle/>
          <a:p>
            <a:pPr algn="just"/>
            <a:r>
              <a:rPr lang="zh-CN" altLang="en-US" dirty="0" smtClean="0">
                <a:solidFill>
                  <a:srgbClr val="FF0000"/>
                </a:solidFill>
                <a:latin typeface="宋体" panose="02010600030101010101" pitchFamily="2" charset="-122"/>
                <a:ea typeface="宋体" panose="02010600030101010101" pitchFamily="2" charset="-122"/>
              </a:rPr>
              <a:t>Ｇｌｏ</a:t>
            </a:r>
            <a:r>
              <a:rPr lang="en-US" altLang="zh-CN" dirty="0" smtClean="0">
                <a:solidFill>
                  <a:srgbClr val="FF0000"/>
                </a:solidFill>
                <a:latin typeface="宋体" panose="02010600030101010101" pitchFamily="2" charset="-122"/>
                <a:ea typeface="宋体" panose="02010600030101010101" pitchFamily="2" charset="-122"/>
              </a:rPr>
              <a:t>V</a:t>
            </a:r>
            <a:r>
              <a:rPr lang="zh-CN" altLang="en-US" dirty="0" smtClean="0">
                <a:solidFill>
                  <a:srgbClr val="FF0000"/>
                </a:solidFill>
                <a:latin typeface="宋体" panose="02010600030101010101" pitchFamily="2" charset="-122"/>
                <a:ea typeface="宋体" panose="02010600030101010101" pitchFamily="2" charset="-122"/>
              </a:rPr>
              <a:t>ｅ</a:t>
            </a:r>
            <a:r>
              <a:rPr lang="zh-CN" altLang="en-US" dirty="0" smtClean="0">
                <a:latin typeface="宋体" panose="02010600030101010101" pitchFamily="2" charset="-122"/>
                <a:ea typeface="宋体" panose="02010600030101010101" pitchFamily="2" charset="-122"/>
              </a:rPr>
              <a:t>：无监督的学习算法，利用单词在语料库中的</a:t>
            </a:r>
            <a:r>
              <a:rPr lang="zh-CN" altLang="en-US" b="1" dirty="0" smtClean="0">
                <a:solidFill>
                  <a:srgbClr val="FF0000"/>
                </a:solidFill>
                <a:latin typeface="宋体" panose="02010600030101010101" pitchFamily="2" charset="-122"/>
                <a:ea typeface="宋体" panose="02010600030101010101" pitchFamily="2" charset="-122"/>
              </a:rPr>
              <a:t>共现矩阵</a:t>
            </a:r>
            <a:r>
              <a:rPr lang="zh-CN" altLang="en-US" dirty="0" smtClean="0">
                <a:latin typeface="宋体" panose="02010600030101010101" pitchFamily="2" charset="-122"/>
                <a:ea typeface="宋体" panose="02010600030101010101" pitchFamily="2" charset="-122"/>
              </a:rPr>
              <a:t>来生成单词的向量表示，这些向量以数字的形式表示了单词不同方面的含义，</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ＧｌｏＶ</a:t>
            </a:r>
            <a:r>
              <a:rPr lang="zh-CN" altLang="en-US" dirty="0" smtClean="0">
                <a:latin typeface="宋体" panose="02010600030101010101" pitchFamily="2" charset="-122"/>
                <a:ea typeface="宋体" panose="02010600030101010101" pitchFamily="2" charset="-122"/>
              </a:rPr>
              <a:t>ｅ向量中的数字封装了单词的语义和语法信息。　　</a:t>
            </a:r>
            <a:endParaRPr lang="zh-CN" altLang="en-US" dirty="0">
              <a:latin typeface="宋体" panose="02010600030101010101" pitchFamily="2" charset="-122"/>
              <a:ea typeface="宋体" panose="02010600030101010101" pitchFamily="2" charset="-122"/>
            </a:endParaRPr>
          </a:p>
        </p:txBody>
      </p:sp>
      <p:pic>
        <p:nvPicPr>
          <p:cNvPr id="3076" name="Picture 4" descr="https://img-blog.csdn.net/2018052519154472?watermark/2/text/aHR0cHM6Ly9ibG9nLmNzZG4ubmV0L2hhbzUzMzUxNTY=/font/5a6L5L2T/fontsize/400/fill/I0JBQkFCMA==/dissolve/70"/>
          <p:cNvPicPr>
            <a:picLocks noChangeAspect="1" noChangeArrowheads="1"/>
          </p:cNvPicPr>
          <p:nvPr/>
        </p:nvPicPr>
        <p:blipFill>
          <a:blip r:embed="rId4" cstate="print"/>
          <a:srcRect/>
          <a:stretch>
            <a:fillRect/>
          </a:stretch>
        </p:blipFill>
        <p:spPr bwMode="auto">
          <a:xfrm>
            <a:off x="3669243" y="2776537"/>
            <a:ext cx="7139344" cy="3353329"/>
          </a:xfrm>
          <a:prstGeom prst="rect">
            <a:avLst/>
          </a:prstGeom>
          <a:noFill/>
        </p:spPr>
      </p:pic>
      <p:sp>
        <p:nvSpPr>
          <p:cNvPr id="10" name="TextBox 9"/>
          <p:cNvSpPr txBox="1"/>
          <p:nvPr/>
        </p:nvSpPr>
        <p:spPr>
          <a:xfrm>
            <a:off x="635000" y="2717800"/>
            <a:ext cx="2523067" cy="923330"/>
          </a:xfrm>
          <a:prstGeom prst="rect">
            <a:avLst/>
          </a:prstGeom>
          <a:noFill/>
        </p:spPr>
        <p:txBody>
          <a:bodyPr wrap="square" rtlCol="0">
            <a:spAutoFit/>
          </a:bodyPr>
          <a:lstStyle/>
          <a:p>
            <a:r>
              <a:rPr lang="en-US" altLang="zh-CN" dirty="0" smtClean="0"/>
              <a:t>• I like deep learning. </a:t>
            </a:r>
            <a:br>
              <a:rPr lang="en-US" altLang="zh-CN" dirty="0" smtClean="0"/>
            </a:br>
            <a:r>
              <a:rPr lang="en-US" altLang="zh-CN" dirty="0" smtClean="0"/>
              <a:t>• I like NLP. </a:t>
            </a:r>
            <a:br>
              <a:rPr lang="en-US" altLang="zh-CN" dirty="0" smtClean="0"/>
            </a:br>
            <a:r>
              <a:rPr lang="en-US" altLang="zh-CN" dirty="0" smtClean="0"/>
              <a:t>• I enjoy flying.</a:t>
            </a:r>
            <a:endParaRPr lang="zh-CN" altLang="en-US" dirty="0"/>
          </a:p>
        </p:txBody>
      </p:sp>
      <p:sp>
        <p:nvSpPr>
          <p:cNvPr id="12" name="TextBox 11"/>
          <p:cNvSpPr txBox="1"/>
          <p:nvPr/>
        </p:nvSpPr>
        <p:spPr>
          <a:xfrm>
            <a:off x="482600" y="3826933"/>
            <a:ext cx="3141133" cy="2031325"/>
          </a:xfrm>
          <a:prstGeom prst="rect">
            <a:avLst/>
          </a:prstGeom>
          <a:noFill/>
        </p:spPr>
        <p:txBody>
          <a:bodyPr wrap="square" rtlCol="0">
            <a:spAutoFit/>
          </a:bodyPr>
          <a:lstStyle/>
          <a:p>
            <a:r>
              <a:rPr lang="zh-CN" altLang="en-US" dirty="0" smtClean="0"/>
              <a:t>窗口大小为２时：</a:t>
            </a:r>
            <a:endParaRPr lang="en-US" altLang="zh-CN" dirty="0" smtClean="0"/>
          </a:p>
          <a:p>
            <a:r>
              <a:rPr lang="zh-CN" altLang="en-US" dirty="0" smtClean="0">
                <a:latin typeface="Times New Roman" panose="02020603050405020304" pitchFamily="18" charset="0"/>
                <a:cs typeface="Times New Roman" panose="02020603050405020304" pitchFamily="18" charset="0"/>
              </a:rPr>
              <a:t>｛ＩＬｉｋｅ，ｌｉｋｅ　ｄｅｅｐ，ｄｅｅｐ　ｌｅａｒｎｉｎｇ，Ｉ　ｌｉｋｅ　，ｌｉｋｅ　ＮＬＰ，Ｉ　ｅｎｊｏｙ，ｅｎｊｏｙ　ｆｉｌｙｉｎｇ｝</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4" name="Picture 10" descr="https://ss.csdn.net/p?https://mmbiz.qpic.cn/mmbiz_png/heS6wRSHVMka60eEOB7m2W4Ghpf1Zc6uVSxFc27PUcAKvQ1BUVNj7XZiaptopxOFFE9SyTFdpfgEy9DPnMQX98Q/640?wx_fmt=png"/>
          <p:cNvPicPr>
            <a:picLocks noChangeAspect="1" noChangeArrowheads="1"/>
          </p:cNvPicPr>
          <p:nvPr/>
        </p:nvPicPr>
        <p:blipFill>
          <a:blip r:embed="rId1" cstate="print"/>
          <a:srcRect/>
          <a:stretch>
            <a:fillRect/>
          </a:stretch>
        </p:blipFill>
        <p:spPr bwMode="auto">
          <a:xfrm>
            <a:off x="8961490" y="2404533"/>
            <a:ext cx="3004027" cy="2912534"/>
          </a:xfrm>
          <a:prstGeom prst="rect">
            <a:avLst/>
          </a:prstGeom>
          <a:noFill/>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02366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dirty="0" smtClean="0"/>
              <a:t>Char Embedding</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3" name="TextBox 12"/>
          <p:cNvSpPr txBox="1"/>
          <p:nvPr/>
        </p:nvSpPr>
        <p:spPr>
          <a:xfrm>
            <a:off x="567267" y="1058334"/>
            <a:ext cx="10701866" cy="646331"/>
          </a:xfrm>
          <a:prstGeom prst="rect">
            <a:avLst/>
          </a:prstGeom>
          <a:noFill/>
        </p:spPr>
        <p:txBody>
          <a:bodyPr wrap="square" rtlCol="0">
            <a:spAutoFit/>
          </a:bodyPr>
          <a:lstStyle/>
          <a:p>
            <a:r>
              <a:rPr lang="zh-CN" altLang="en-US" dirty="0" smtClean="0"/>
              <a:t>Ｇｌｏｖｅ提前训练的单词量很大，但也会遇见ＧｌｏＶｅ字典中不存在的单词，引入字符嵌入机制，</a:t>
            </a:r>
            <a:endParaRPr lang="en-US" altLang="zh-CN" dirty="0" smtClean="0"/>
          </a:p>
          <a:p>
            <a:r>
              <a:rPr lang="zh-CN" altLang="en-US" dirty="0" smtClean="0"/>
              <a:t>使用一维的卷积神经网络研究单词的字符构成来寻找单词的数字表示</a:t>
            </a:r>
            <a:endParaRPr lang="zh-CN" altLang="en-US" dirty="0"/>
          </a:p>
        </p:txBody>
      </p:sp>
      <p:pic>
        <p:nvPicPr>
          <p:cNvPr id="26626" name="Picture 2" descr="https://ss.csdn.net/p?https://mmbiz.qpic.cn/mmbiz_png/heS6wRSHVMka60eEOB7m2W4Ghpf1Zc6uA2Oe1K8JcXMHWkEGlMwF0youKh1Mj5Uiaa1eenqZJy526xHGYl2sg5g/640?wx_fmt=png"/>
          <p:cNvPicPr>
            <a:picLocks noChangeAspect="1" noChangeArrowheads="1"/>
          </p:cNvPicPr>
          <p:nvPr/>
        </p:nvPicPr>
        <p:blipFill>
          <a:blip r:embed="rId5" cstate="print"/>
          <a:srcRect/>
          <a:stretch>
            <a:fillRect/>
          </a:stretch>
        </p:blipFill>
        <p:spPr bwMode="auto">
          <a:xfrm>
            <a:off x="311154" y="2540000"/>
            <a:ext cx="3319804" cy="2311400"/>
          </a:xfrm>
          <a:prstGeom prst="rect">
            <a:avLst/>
          </a:prstGeom>
          <a:noFill/>
        </p:spPr>
      </p:pic>
      <p:pic>
        <p:nvPicPr>
          <p:cNvPr id="26628" name="Picture 4" descr="https://ss.csdn.net/p?https://mmbiz.qpic.cn/mmbiz_png/heS6wRSHVMka60eEOB7m2W4Ghpf1Zc6u0ubDamN7sXwXWFWuyKMt2nGibNVmqXcHkTxXBbSrWib1Pq7KHlWiciaYKw/640?wx_fmt=png"/>
          <p:cNvPicPr>
            <a:picLocks noChangeAspect="1" noChangeArrowheads="1"/>
          </p:cNvPicPr>
          <p:nvPr/>
        </p:nvPicPr>
        <p:blipFill>
          <a:blip r:embed="rId6" cstate="print"/>
          <a:srcRect/>
          <a:stretch>
            <a:fillRect/>
          </a:stretch>
        </p:blipFill>
        <p:spPr bwMode="auto">
          <a:xfrm>
            <a:off x="3509357" y="2565399"/>
            <a:ext cx="2874510" cy="2595563"/>
          </a:xfrm>
          <a:prstGeom prst="rect">
            <a:avLst/>
          </a:prstGeom>
          <a:noFill/>
        </p:spPr>
      </p:pic>
      <p:pic>
        <p:nvPicPr>
          <p:cNvPr id="26630" name="Picture 6" descr="https://ss.csdn.net/p?https://mmbiz.qpic.cn/mmbiz_png/heS6wRSHVMka60eEOB7m2W4Ghpf1Zc6uwjY8Nsic22pw6XQqcwQov8HcSHPcicTYbplA6RyBWAXdcW2TEUg4SWSA/640?wx_fmt=png"/>
          <p:cNvPicPr>
            <a:picLocks noChangeAspect="1" noChangeArrowheads="1"/>
          </p:cNvPicPr>
          <p:nvPr/>
        </p:nvPicPr>
        <p:blipFill>
          <a:blip r:embed="rId7" cstate="print"/>
          <a:srcRect/>
          <a:stretch>
            <a:fillRect/>
          </a:stretch>
        </p:blipFill>
        <p:spPr bwMode="auto">
          <a:xfrm>
            <a:off x="6213691" y="2531532"/>
            <a:ext cx="2806483" cy="2736321"/>
          </a:xfrm>
          <a:prstGeom prst="rect">
            <a:avLst/>
          </a:prstGeom>
          <a:noFill/>
        </p:spPr>
      </p:pic>
      <p:pic>
        <p:nvPicPr>
          <p:cNvPr id="26632" name="Picture 8" descr="https://ss.csdn.net/p?https://mmbiz.qpic.cn/mmbiz_png/heS6wRSHVMka60eEOB7m2W4Ghpf1Zc6uh357RECdE9teuicq9ZaL0X6Q6r6sicGWibXaG81XAjRnalvcwr1AUwiarA/640?wx_fmt=png"/>
          <p:cNvPicPr>
            <a:picLocks noChangeAspect="1" noChangeArrowheads="1"/>
          </p:cNvPicPr>
          <p:nvPr/>
        </p:nvPicPr>
        <p:blipFill>
          <a:blip r:embed="rId8" cstate="print"/>
          <a:srcRect/>
          <a:stretch>
            <a:fillRect/>
          </a:stretch>
        </p:blipFill>
        <p:spPr bwMode="auto">
          <a:xfrm>
            <a:off x="2052108" y="648228"/>
            <a:ext cx="8124825" cy="5810251"/>
          </a:xfrm>
          <a:prstGeom prst="rect">
            <a:avLst/>
          </a:prstGeom>
          <a:noFill/>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ppt_x"/>
                                          </p:val>
                                        </p:tav>
                                        <p:tav tm="100000">
                                          <p:val>
                                            <p:strVal val="#ppt_x"/>
                                          </p:val>
                                        </p:tav>
                                      </p:tavLst>
                                    </p:anim>
                                    <p:anim calcmode="lin" valueType="num">
                                      <p:cBhvr additive="base">
                                        <p:cTn id="8"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Bi-GRU</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extBox 11"/>
          <p:cNvSpPr txBox="1"/>
          <p:nvPr/>
        </p:nvSpPr>
        <p:spPr>
          <a:xfrm>
            <a:off x="455749" y="2353733"/>
            <a:ext cx="11201400" cy="1938992"/>
          </a:xfrm>
          <a:prstGeom prst="rect">
            <a:avLst/>
          </a:prstGeom>
          <a:noFill/>
        </p:spPr>
        <p:txBody>
          <a:bodyPr wrap="square" rtlCol="0">
            <a:spAutoFit/>
          </a:bodyPr>
          <a:lstStyle/>
          <a:p>
            <a:pPr algn="just"/>
            <a:r>
              <a:rPr lang="en-US" altLang="zh-CN" sz="4000" dirty="0" smtClean="0"/>
              <a:t>Amazing! This box of cereal gave me a perfectly balanced breakfast , as all things should be. I only ate half of it but will definitely be buying again!</a:t>
            </a:r>
            <a:endParaRPr lang="zh-CN" altLang="en-US" sz="4000"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Bi-GRU</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3" name="TextBox 12"/>
          <p:cNvSpPr txBox="1"/>
          <p:nvPr/>
        </p:nvSpPr>
        <p:spPr>
          <a:xfrm>
            <a:off x="438815" y="2201334"/>
            <a:ext cx="11201400" cy="2554545"/>
          </a:xfrm>
          <a:prstGeom prst="rect">
            <a:avLst/>
          </a:prstGeom>
          <a:noFill/>
        </p:spPr>
        <p:txBody>
          <a:bodyPr wrap="square" rtlCol="0">
            <a:spAutoFit/>
          </a:bodyPr>
          <a:lstStyle/>
          <a:p>
            <a:pPr algn="just"/>
            <a:r>
              <a:rPr lang="en-US" altLang="zh-CN" sz="4000" b="1" dirty="0" smtClean="0"/>
              <a:t>Amazing! </a:t>
            </a:r>
            <a:r>
              <a:rPr lang="en-US" altLang="zh-CN" sz="4000" dirty="0" smtClean="0"/>
              <a:t>This box of cereal gave me </a:t>
            </a:r>
            <a:r>
              <a:rPr lang="en-US" altLang="zh-CN" sz="4000" b="1" dirty="0" smtClean="0"/>
              <a:t>a perfectly balanced breakfast , </a:t>
            </a:r>
            <a:r>
              <a:rPr lang="en-US" altLang="zh-CN" sz="4000" dirty="0" smtClean="0"/>
              <a:t>as all things should be. I only ate half of it but </a:t>
            </a:r>
            <a:r>
              <a:rPr lang="en-US" altLang="zh-CN" sz="4000" b="1" dirty="0" smtClean="0"/>
              <a:t>will definitely be buying again!</a:t>
            </a:r>
            <a:endParaRPr lang="zh-CN" altLang="en-US" sz="4000" b="1" dirty="0"/>
          </a:p>
        </p:txBody>
      </p:sp>
      <p:sp>
        <p:nvSpPr>
          <p:cNvPr id="7" name="TextBox 6"/>
          <p:cNvSpPr txBox="1"/>
          <p:nvPr/>
        </p:nvSpPr>
        <p:spPr>
          <a:xfrm>
            <a:off x="2575265" y="5172977"/>
            <a:ext cx="5746615" cy="923330"/>
          </a:xfrm>
          <a:prstGeom prst="rect">
            <a:avLst/>
          </a:prstGeom>
          <a:noFill/>
        </p:spPr>
        <p:txBody>
          <a:bodyPr wrap="square" rtlCol="0">
            <a:spAutoFit/>
          </a:bodyPr>
          <a:lstStyle/>
          <a:p>
            <a:r>
              <a:rPr lang="zh-CN" altLang="en-US" dirty="0" smtClean="0"/>
              <a:t>学习只保留相关信息来进行预测，并忘记不相关的数据</a:t>
            </a:r>
            <a:endParaRPr lang="en-US" altLang="zh-CN" dirty="0" smtClean="0"/>
          </a:p>
          <a:p>
            <a:endParaRPr lang="en-US" altLang="zh-CN" dirty="0" smtClean="0"/>
          </a:p>
          <a:p>
            <a:r>
              <a:rPr lang="zh-CN" altLang="en-US" dirty="0" smtClean="0"/>
              <a:t>在上下文中理解每一个单词</a:t>
            </a:r>
            <a:endParaRPr lang="zh-CN" alt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LSTM</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TextBox 10"/>
          <p:cNvSpPr txBox="1"/>
          <p:nvPr/>
        </p:nvSpPr>
        <p:spPr>
          <a:xfrm>
            <a:off x="448733" y="1261533"/>
            <a:ext cx="11133667" cy="3970318"/>
          </a:xfrm>
          <a:prstGeom prst="rect">
            <a:avLst/>
          </a:prstGeom>
          <a:noFill/>
        </p:spPr>
        <p:txBody>
          <a:bodyPr wrap="square" rtlCol="0">
            <a:spAutoFit/>
          </a:bodyPr>
          <a:lstStyle/>
          <a:p>
            <a:r>
              <a:rPr lang="en-US" altLang="zh-CN" dirty="0" smtClean="0"/>
              <a:t>LSTM(Long Short-Term Memory</a:t>
            </a:r>
            <a:r>
              <a:rPr lang="zh-CN" altLang="en-US" dirty="0" smtClean="0"/>
              <a:t>，长短期记忆网络）当我们将一个输入序列输入到一个常规的前向</a:t>
            </a:r>
            <a:r>
              <a:rPr lang="en-US" altLang="zh-CN" dirty="0" smtClean="0"/>
              <a:t>LSTM</a:t>
            </a:r>
            <a:r>
              <a:rPr lang="zh-CN" altLang="en-US" dirty="0" smtClean="0"/>
              <a:t>层时，每个时间步的输出序列都将对来自该时间步和过去时间步的信息进行编码，每个单词的输出都将包含来自其前面单词的上下文信息。</a:t>
            </a:r>
            <a:endParaRPr lang="en-US" altLang="zh-CN" dirty="0" smtClean="0"/>
          </a:p>
          <a:p>
            <a:r>
              <a:rPr lang="zh-CN" altLang="en-US" dirty="0" smtClean="0"/>
              <a:t>双向</a:t>
            </a:r>
            <a:r>
              <a:rPr lang="en-US" altLang="zh-CN" dirty="0" smtClean="0"/>
              <a:t>LSTM:</a:t>
            </a:r>
            <a:r>
              <a:rPr lang="zh-CN" altLang="en-US" dirty="0" smtClean="0"/>
              <a:t>由前向</a:t>
            </a:r>
            <a:r>
              <a:rPr lang="en-US" altLang="zh-CN" dirty="0" smtClean="0"/>
              <a:t>LSTM</a:t>
            </a:r>
            <a:r>
              <a:rPr lang="zh-CN" altLang="en-US" dirty="0" smtClean="0"/>
              <a:t>和后向</a:t>
            </a:r>
            <a:r>
              <a:rPr lang="en-US" altLang="zh-CN" dirty="0" smtClean="0"/>
              <a:t>LSTM</a:t>
            </a:r>
            <a:r>
              <a:rPr lang="zh-CN" altLang="en-US" dirty="0" smtClean="0"/>
              <a:t>组成，组合组合输出嵌入，会同时编码来自过去和未来的状态信息，每个单词都包含这个单词周围语境的上下文信息。</a:t>
            </a:r>
            <a:endParaRPr lang="en-US" altLang="zh-CN" dirty="0" smtClean="0"/>
          </a:p>
          <a:p>
            <a:endParaRPr lang="en-US" altLang="zh-CN" dirty="0" smtClean="0"/>
          </a:p>
          <a:p>
            <a:r>
              <a:rPr lang="en-US" altLang="zh-CN" dirty="0" smtClean="0"/>
              <a:t>LSTM</a:t>
            </a:r>
            <a:r>
              <a:rPr lang="zh-CN" altLang="en-US" dirty="0" smtClean="0"/>
              <a:t>包含四个门，通过使用更好的结构，来获取更好的梯度流动：</a:t>
            </a:r>
            <a:endParaRPr lang="zh-CN" altLang="en-US" dirty="0" smtClean="0"/>
          </a:p>
          <a:p>
            <a:r>
              <a:rPr lang="en-US" altLang="zh-CN" dirty="0" smtClean="0"/>
              <a:t>1.forget gate</a:t>
            </a:r>
            <a:r>
              <a:rPr lang="zh-CN" altLang="en-US" dirty="0" smtClean="0"/>
              <a:t>：遗忘门，用来决定是否擦除一个</a:t>
            </a:r>
            <a:r>
              <a:rPr lang="en-US" altLang="zh-CN" dirty="0" smtClean="0"/>
              <a:t>cell;</a:t>
            </a:r>
            <a:endParaRPr lang="en-US" altLang="zh-CN" dirty="0" smtClean="0"/>
          </a:p>
          <a:p>
            <a:r>
              <a:rPr lang="en-US" altLang="zh-CN" dirty="0" smtClean="0"/>
              <a:t>2.input gate</a:t>
            </a:r>
            <a:r>
              <a:rPr lang="zh-CN" altLang="en-US" dirty="0" smtClean="0"/>
              <a:t>：输入门，用来决定是否写一个</a:t>
            </a:r>
            <a:r>
              <a:rPr lang="en-US" altLang="zh-CN" dirty="0" smtClean="0"/>
              <a:t>cell;</a:t>
            </a:r>
            <a:endParaRPr lang="en-US" altLang="zh-CN" dirty="0" smtClean="0"/>
          </a:p>
          <a:p>
            <a:r>
              <a:rPr lang="en-US" altLang="zh-CN" dirty="0" smtClean="0"/>
              <a:t>3.gate gate</a:t>
            </a:r>
            <a:r>
              <a:rPr lang="zh-CN" altLang="en-US" dirty="0" smtClean="0"/>
              <a:t>：用来决定对一个</a:t>
            </a:r>
            <a:r>
              <a:rPr lang="en-US" altLang="zh-CN" dirty="0" smtClean="0"/>
              <a:t>cell</a:t>
            </a:r>
            <a:r>
              <a:rPr lang="zh-CN" altLang="en-US" dirty="0" smtClean="0"/>
              <a:t>写多少；</a:t>
            </a:r>
            <a:endParaRPr lang="zh-CN" altLang="en-US" dirty="0" smtClean="0"/>
          </a:p>
          <a:p>
            <a:r>
              <a:rPr lang="en-US" altLang="zh-CN" dirty="0" smtClean="0"/>
              <a:t>4.output gate</a:t>
            </a:r>
            <a:r>
              <a:rPr lang="zh-CN" altLang="en-US" dirty="0" smtClean="0"/>
              <a:t>：用来决定对一个</a:t>
            </a:r>
            <a:r>
              <a:rPr lang="en-US" altLang="zh-CN" dirty="0" smtClean="0"/>
              <a:t>cell</a:t>
            </a:r>
            <a:r>
              <a:rPr lang="zh-CN" altLang="en-US" dirty="0" smtClean="0"/>
              <a:t>输出多少。</a:t>
            </a:r>
            <a:endParaRPr lang="zh-CN" altLang="en-US" dirty="0" smtClean="0"/>
          </a:p>
          <a:p>
            <a:endParaRPr lang="en-US" altLang="zh-CN" b="1" dirty="0" smtClean="0"/>
          </a:p>
          <a:p>
            <a:endParaRPr lang="en-US" altLang="zh-CN" b="1" dirty="0" smtClean="0"/>
          </a:p>
          <a:p>
            <a:endParaRPr lang="zh-CN" altLang="en-US" b="1" dirty="0"/>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591602" y="248247"/>
            <a:ext cx="2524131"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Ｂｉ－ＧＲＵ</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2" name="图片 11" descr="图1：QAR-网的结构.png"/>
          <p:cNvPicPr>
            <a:picLocks noChangeAspect="1"/>
          </p:cNvPicPr>
          <p:nvPr/>
        </p:nvPicPr>
        <p:blipFill>
          <a:blip r:embed="rId4" cstate="print"/>
          <a:stretch>
            <a:fillRect/>
          </a:stretch>
        </p:blipFill>
        <p:spPr>
          <a:xfrm>
            <a:off x="384714" y="834613"/>
            <a:ext cx="2536595" cy="3193338"/>
          </a:xfrm>
          <a:prstGeom prst="rect">
            <a:avLst/>
          </a:prstGeom>
        </p:spPr>
      </p:pic>
      <p:sp>
        <p:nvSpPr>
          <p:cNvPr id="17" name="矩形标注 16"/>
          <p:cNvSpPr/>
          <p:nvPr/>
        </p:nvSpPr>
        <p:spPr>
          <a:xfrm>
            <a:off x="423334" y="2421467"/>
            <a:ext cx="2531533" cy="702733"/>
          </a:xfrm>
          <a:prstGeom prst="wedgeRectCallout">
            <a:avLst>
              <a:gd name="adj1" fmla="val 68799"/>
              <a:gd name="adj2" fmla="val 10828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7043" name="Picture 3"/>
          <p:cNvPicPr>
            <a:picLocks noChangeAspect="1" noChangeArrowheads="1"/>
          </p:cNvPicPr>
          <p:nvPr/>
        </p:nvPicPr>
        <p:blipFill>
          <a:blip r:embed="rId5" cstate="print"/>
          <a:srcRect/>
          <a:stretch>
            <a:fillRect/>
          </a:stretch>
        </p:blipFill>
        <p:spPr bwMode="auto">
          <a:xfrm>
            <a:off x="1027743" y="3873253"/>
            <a:ext cx="5148261" cy="1417637"/>
          </a:xfrm>
          <a:prstGeom prst="rect">
            <a:avLst/>
          </a:prstGeom>
          <a:noFill/>
          <a:ln w="9525">
            <a:noFill/>
            <a:miter lim="800000"/>
            <a:headEnd/>
            <a:tailEnd/>
          </a:ln>
        </p:spPr>
      </p:pic>
      <p:sp>
        <p:nvSpPr>
          <p:cNvPr id="11" name="TextBox 10"/>
          <p:cNvSpPr txBox="1"/>
          <p:nvPr/>
        </p:nvSpPr>
        <p:spPr>
          <a:xfrm>
            <a:off x="3540698" y="926983"/>
            <a:ext cx="8414235" cy="2585323"/>
          </a:xfrm>
          <a:prstGeom prst="rect">
            <a:avLst/>
          </a:prstGeom>
          <a:noFill/>
        </p:spPr>
        <p:txBody>
          <a:bodyPr wrap="square" rtlCol="0">
            <a:spAutoFit/>
          </a:bodyPr>
          <a:lstStyle/>
          <a:p>
            <a:pPr>
              <a:lnSpc>
                <a:spcPct val="200000"/>
              </a:lnSpc>
            </a:pPr>
            <a:r>
              <a:rPr lang="en-US" altLang="zh-CN" dirty="0" smtClean="0"/>
              <a:t>GRU</a:t>
            </a:r>
            <a:r>
              <a:rPr lang="zh-CN" altLang="en-US" dirty="0" smtClean="0"/>
              <a:t>只有两个门，分别为更新门和重置门。</a:t>
            </a:r>
            <a:endParaRPr lang="zh-CN" altLang="en-US" dirty="0" smtClean="0"/>
          </a:p>
          <a:p>
            <a:pPr>
              <a:lnSpc>
                <a:spcPct val="200000"/>
              </a:lnSpc>
            </a:pPr>
            <a:r>
              <a:rPr lang="zh-CN" altLang="en-US" dirty="0" smtClean="0"/>
              <a:t>更新门用于控制前一时刻的状态信息被带入到当前状态中的程度更新门的值越大说明前一时刻的状态信息带入越多。</a:t>
            </a:r>
            <a:endParaRPr lang="zh-CN" altLang="en-US" dirty="0" smtClean="0"/>
          </a:p>
          <a:p>
            <a:pPr>
              <a:lnSpc>
                <a:spcPct val="200000"/>
              </a:lnSpc>
            </a:pPr>
            <a:r>
              <a:rPr lang="zh-CN" altLang="en-US" dirty="0" smtClean="0"/>
              <a:t>重置门用于控制忽略前一时刻的状态信息的程度，重置门的值越小说明忽略得越多。</a:t>
            </a:r>
            <a:endParaRPr lang="zh-CN" altLang="en-US" dirty="0" smtClean="0"/>
          </a:p>
          <a:p>
            <a:endParaRPr lang="zh-CN" altLang="en-US" dirty="0"/>
          </a:p>
        </p:txBody>
      </p:sp>
      <p:sp>
        <p:nvSpPr>
          <p:cNvPr id="13" name="TextBox 12"/>
          <p:cNvSpPr txBox="1"/>
          <p:nvPr/>
        </p:nvSpPr>
        <p:spPr>
          <a:xfrm>
            <a:off x="6781800" y="4885266"/>
            <a:ext cx="4064000" cy="369332"/>
          </a:xfrm>
          <a:prstGeom prst="rect">
            <a:avLst/>
          </a:prstGeom>
          <a:noFill/>
        </p:spPr>
        <p:txBody>
          <a:bodyPr wrap="square" rtlCol="0">
            <a:spAutoFit/>
          </a:bodyPr>
          <a:lstStyle/>
          <a:p>
            <a:r>
              <a:rPr lang="zh-CN" altLang="en-US" dirty="0" smtClean="0"/>
              <a:t>（特点）参数少，处理短文本更快</a:t>
            </a:r>
            <a:endParaRPr lang="zh-CN" altLang="en-US" dirty="0"/>
          </a:p>
        </p:txBody>
      </p:sp>
    </p:spTree>
  </p:cSld>
  <p:clrMapOvr>
    <a:masterClrMapping/>
  </p:clrMapOvr>
  <p:transition spd="slow" advTm="0">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332846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smtClean="0">
                <a:solidFill>
                  <a:srgbClr val="004EA2"/>
                </a:solidFill>
                <a:latin typeface="微软雅黑" panose="020B0503020204020204" charset="-122"/>
                <a:ea typeface="微软雅黑" panose="020B0503020204020204" charset="-122"/>
                <a:sym typeface="+mn-ea"/>
              </a:rPr>
              <a:t>Bi-Attention</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pic>
        <p:nvPicPr>
          <p:cNvPr id="12" name="图片 11" descr="图1：QAR-网的结构.png"/>
          <p:cNvPicPr>
            <a:picLocks noChangeAspect="1"/>
          </p:cNvPicPr>
          <p:nvPr/>
        </p:nvPicPr>
        <p:blipFill>
          <a:blip r:embed="rId4" cstate="print"/>
          <a:stretch>
            <a:fillRect/>
          </a:stretch>
        </p:blipFill>
        <p:spPr>
          <a:xfrm>
            <a:off x="342380" y="834613"/>
            <a:ext cx="2536595" cy="3193338"/>
          </a:xfrm>
          <a:prstGeom prst="rect">
            <a:avLst/>
          </a:prstGeom>
        </p:spPr>
      </p:pic>
      <p:sp>
        <p:nvSpPr>
          <p:cNvPr id="17" name="矩形标注 16"/>
          <p:cNvSpPr/>
          <p:nvPr/>
        </p:nvSpPr>
        <p:spPr>
          <a:xfrm>
            <a:off x="440268" y="1786467"/>
            <a:ext cx="2531533" cy="711200"/>
          </a:xfrm>
          <a:prstGeom prst="wedgeRectCallout">
            <a:avLst>
              <a:gd name="adj1" fmla="val 68799"/>
              <a:gd name="adj2" fmla="val 10828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066" name="Picture 2"/>
          <p:cNvPicPr>
            <a:picLocks noChangeAspect="1" noChangeArrowheads="1"/>
          </p:cNvPicPr>
          <p:nvPr/>
        </p:nvPicPr>
        <p:blipFill>
          <a:blip r:embed="rId5" cstate="print"/>
          <a:srcRect/>
          <a:stretch>
            <a:fillRect/>
          </a:stretch>
        </p:blipFill>
        <p:spPr bwMode="auto">
          <a:xfrm>
            <a:off x="2099205" y="3034240"/>
            <a:ext cx="3802179" cy="1207559"/>
          </a:xfrm>
          <a:prstGeom prst="rect">
            <a:avLst/>
          </a:prstGeom>
          <a:noFill/>
          <a:ln w="9525">
            <a:solidFill>
              <a:srgbClr val="FF0000"/>
            </a:solidFill>
            <a:miter lim="800000"/>
            <a:headEnd/>
            <a:tailEnd/>
          </a:ln>
        </p:spPr>
      </p:pic>
      <p:pic>
        <p:nvPicPr>
          <p:cNvPr id="10" name="图片 9"/>
          <p:cNvPicPr/>
          <p:nvPr/>
        </p:nvPicPr>
        <p:blipFill>
          <a:blip r:embed="rId6" cstate="print">
            <a:extLst>
              <a:ext uri="{28A0092B-C50C-407E-A947-70E740481C1C}">
                <a14:useLocalDpi xmlns:a14="http://schemas.microsoft.com/office/drawing/2010/main" val="0"/>
              </a:ext>
            </a:extLst>
          </a:blip>
          <a:stretch>
            <a:fillRect/>
          </a:stretch>
        </p:blipFill>
        <p:spPr>
          <a:xfrm>
            <a:off x="6402283" y="1018965"/>
            <a:ext cx="3943984" cy="3112770"/>
          </a:xfrm>
          <a:prstGeom prst="rect">
            <a:avLst/>
          </a:prstGeom>
        </p:spPr>
      </p:pic>
      <p:sp>
        <p:nvSpPr>
          <p:cNvPr id="88069" name="Rectangle 5"/>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74" name="Rectangle 10"/>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79" name="Rectangle 15"/>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81" name="Rectangle 17"/>
          <p:cNvSpPr>
            <a:spLocks noChangeArrowheads="1"/>
          </p:cNvSpPr>
          <p:nvPr/>
        </p:nvSpPr>
        <p:spPr bwMode="auto">
          <a:xfrm>
            <a:off x="0" y="680651"/>
            <a:ext cx="1386918" cy="276999"/>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45720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黑体" panose="02010609060101010101" pitchFamily="49" charset="-122"/>
              </a:rPr>
              <a:t>                     </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8083" name="Rectangle 1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8087" name="Rectangle 2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88086" name="Picture 2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6477001" y="4597399"/>
            <a:ext cx="2295525" cy="180975"/>
          </a:xfrm>
          <a:prstGeom prst="rect">
            <a:avLst/>
          </a:prstGeom>
          <a:noFill/>
        </p:spPr>
      </p:pic>
      <p:sp>
        <p:nvSpPr>
          <p:cNvPr id="88089"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88088" name="Picture 2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587068" y="5249333"/>
            <a:ext cx="2543175" cy="219075"/>
          </a:xfrm>
          <a:prstGeom prst="rect">
            <a:avLst/>
          </a:prstGeom>
          <a:noFill/>
        </p:spPr>
      </p:pic>
      <p:sp>
        <p:nvSpPr>
          <p:cNvPr id="88091" name="Rectangle 2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88090" name="Picture 2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646333" y="5892800"/>
            <a:ext cx="1590675" cy="219075"/>
          </a:xfrm>
          <a:prstGeom prst="rect">
            <a:avLst/>
          </a:prstGeom>
          <a:noFill/>
        </p:spPr>
      </p:pic>
    </p:spTree>
  </p:cSld>
  <p:clrMapOvr>
    <a:masterClrMapping/>
  </p:clrMapOvr>
  <p:transition spd="slow" advTm="0">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C:\Users\Administrator\Desktop\机器学习翻译\图1：QAR-网的结构.jpg"/>
          <p:cNvPicPr/>
          <p:nvPr/>
        </p:nvPicPr>
        <p:blipFill>
          <a:blip r:embed="rId1" cstate="print"/>
          <a:srcRect/>
          <a:stretch>
            <a:fillRect/>
          </a:stretch>
        </p:blipFill>
        <p:spPr bwMode="auto">
          <a:xfrm>
            <a:off x="8487269" y="1152724"/>
            <a:ext cx="2886710" cy="3794125"/>
          </a:xfrm>
          <a:prstGeom prst="rect">
            <a:avLst/>
          </a:prstGeom>
          <a:noFill/>
          <a:ln w="9525">
            <a:noFill/>
            <a:miter lim="800000"/>
            <a:headEnd/>
            <a:tailEnd/>
          </a:ln>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45307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Ｆｕｓｉｏｎ＆输出</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7" name="TextBox 6"/>
          <p:cNvSpPr txBox="1"/>
          <p:nvPr/>
        </p:nvSpPr>
        <p:spPr>
          <a:xfrm>
            <a:off x="787400" y="1490133"/>
            <a:ext cx="6290733" cy="646331"/>
          </a:xfrm>
          <a:prstGeom prst="rect">
            <a:avLst/>
          </a:prstGeom>
          <a:noFill/>
        </p:spPr>
        <p:txBody>
          <a:bodyPr wrap="square" rtlCol="0">
            <a:spAutoFit/>
          </a:bodyPr>
          <a:lstStyle/>
          <a:p>
            <a:r>
              <a:rPr lang="zh-CN" altLang="en-US" dirty="0" smtClean="0"/>
              <a:t>融合目的：生成</a:t>
            </a:r>
            <a:r>
              <a:rPr lang="en-US" altLang="zh-CN" dirty="0" smtClean="0"/>
              <a:t>QA</a:t>
            </a:r>
            <a:r>
              <a:rPr lang="zh-CN" altLang="en-US" dirty="0" smtClean="0"/>
              <a:t>对的统一表示</a:t>
            </a:r>
            <a:endParaRPr lang="en-US" altLang="zh-CN" dirty="0" smtClean="0"/>
          </a:p>
          <a:p>
            <a:r>
              <a:rPr lang="zh-CN" altLang="en-US" dirty="0" smtClean="0"/>
              <a:t>　</a:t>
            </a:r>
            <a:endParaRPr lang="zh-CN" altLang="en-US" dirty="0"/>
          </a:p>
        </p:txBody>
      </p:sp>
      <p:sp>
        <p:nvSpPr>
          <p:cNvPr id="10035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83268" y="1862667"/>
            <a:ext cx="2943225" cy="276225"/>
          </a:xfrm>
          <a:prstGeom prst="rect">
            <a:avLst/>
          </a:prstGeom>
          <a:noFill/>
        </p:spPr>
      </p:pic>
      <p:sp>
        <p:nvSpPr>
          <p:cNvPr id="1003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01799" y="3581402"/>
            <a:ext cx="1617135" cy="177605"/>
          </a:xfrm>
          <a:prstGeom prst="rect">
            <a:avLst/>
          </a:prstGeom>
          <a:noFill/>
        </p:spPr>
      </p:pic>
      <p:sp>
        <p:nvSpPr>
          <p:cNvPr id="100358"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7"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17134" y="2319867"/>
            <a:ext cx="2667000" cy="180975"/>
          </a:xfrm>
          <a:prstGeom prst="rect">
            <a:avLst/>
          </a:prstGeom>
          <a:noFill/>
        </p:spPr>
      </p:pic>
      <p:sp>
        <p:nvSpPr>
          <p:cNvPr id="100360" name="Rectangle 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0359"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676402" y="3920066"/>
            <a:ext cx="1771650" cy="180975"/>
          </a:xfrm>
          <a:prstGeom prst="rect">
            <a:avLst/>
          </a:prstGeom>
          <a:noFill/>
        </p:spPr>
      </p:pic>
      <p:sp>
        <p:nvSpPr>
          <p:cNvPr id="18" name="TextBox 17"/>
          <p:cNvSpPr txBox="1"/>
          <p:nvPr/>
        </p:nvSpPr>
        <p:spPr>
          <a:xfrm>
            <a:off x="778934" y="3522133"/>
            <a:ext cx="1498600" cy="369332"/>
          </a:xfrm>
          <a:prstGeom prst="rect">
            <a:avLst/>
          </a:prstGeom>
          <a:noFill/>
        </p:spPr>
        <p:txBody>
          <a:bodyPr wrap="square" rtlCol="0">
            <a:spAutoFit/>
          </a:bodyPr>
          <a:lstStyle/>
          <a:p>
            <a:r>
              <a:rPr lang="zh-CN" altLang="en-US" dirty="0" smtClean="0"/>
              <a:t>输出：</a:t>
            </a:r>
            <a:endParaRPr lang="zh-CN" altLang="en-US" dirty="0"/>
          </a:p>
        </p:txBody>
      </p:sp>
      <p:sp>
        <p:nvSpPr>
          <p:cNvPr id="19" name="TextBox 18"/>
          <p:cNvSpPr txBox="1"/>
          <p:nvPr/>
        </p:nvSpPr>
        <p:spPr>
          <a:xfrm>
            <a:off x="4893733" y="1727201"/>
            <a:ext cx="1261534" cy="923330"/>
          </a:xfrm>
          <a:prstGeom prst="rect">
            <a:avLst/>
          </a:prstGeom>
          <a:noFill/>
        </p:spPr>
        <p:txBody>
          <a:bodyPr wrap="square" rtlCol="0">
            <a:spAutoFit/>
          </a:bodyPr>
          <a:lstStyle/>
          <a:p>
            <a:pPr>
              <a:lnSpc>
                <a:spcPct val="150000"/>
              </a:lnSpc>
            </a:pPr>
            <a:r>
              <a:rPr lang="zh-CN" altLang="en-US" dirty="0" smtClean="0"/>
              <a:t>辅助任务</a:t>
            </a:r>
            <a:endParaRPr lang="en-US" altLang="zh-CN" dirty="0" smtClean="0"/>
          </a:p>
          <a:p>
            <a:pPr>
              <a:lnSpc>
                <a:spcPct val="150000"/>
              </a:lnSpc>
            </a:pPr>
            <a:r>
              <a:rPr lang="zh-CN" altLang="en-US" dirty="0" smtClean="0"/>
              <a:t>主任务</a:t>
            </a:r>
            <a:endParaRPr lang="en-US" altLang="zh-CN" dirty="0" smtClean="0"/>
          </a:p>
        </p:txBody>
      </p:sp>
      <p:sp>
        <p:nvSpPr>
          <p:cNvPr id="20" name="TextBox 19"/>
          <p:cNvSpPr txBox="1"/>
          <p:nvPr/>
        </p:nvSpPr>
        <p:spPr>
          <a:xfrm>
            <a:off x="5063067" y="3513667"/>
            <a:ext cx="3522134" cy="646330"/>
          </a:xfrm>
          <a:prstGeom prst="rect">
            <a:avLst/>
          </a:prstGeom>
          <a:noFill/>
        </p:spPr>
        <p:txBody>
          <a:bodyPr wrap="square" rtlCol="0">
            <a:spAutoFit/>
          </a:bodyPr>
          <a:lstStyle/>
          <a:p>
            <a:r>
              <a:rPr lang="zh-CN" altLang="en-US" dirty="0" smtClean="0"/>
              <a:t>辅助任务</a:t>
            </a:r>
            <a:endParaRPr lang="en-US" altLang="zh-CN" dirty="0" smtClean="0"/>
          </a:p>
          <a:p>
            <a:r>
              <a:rPr lang="zh-CN" altLang="en-US" dirty="0" smtClean="0"/>
              <a:t>主任务</a:t>
            </a:r>
            <a:endParaRPr lang="en-US" altLang="zh-CN" dirty="0" smtClean="0"/>
          </a:p>
        </p:txBody>
      </p:sp>
      <p:sp>
        <p:nvSpPr>
          <p:cNvPr id="22" name="矩形标注 21"/>
          <p:cNvSpPr/>
          <p:nvPr/>
        </p:nvSpPr>
        <p:spPr>
          <a:xfrm>
            <a:off x="8500533" y="1143000"/>
            <a:ext cx="3107266" cy="1371600"/>
          </a:xfrm>
          <a:prstGeom prst="wedgeRectCallout">
            <a:avLst>
              <a:gd name="adj1" fmla="val -24179"/>
              <a:gd name="adj2" fmla="val 512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数据和指标</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2"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10121" y="2031148"/>
            <a:ext cx="197175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a:t>
            </a:r>
            <a:r>
              <a:rPr lang="zh-CN" altLang="en-US" sz="3600" b="1" spc="300" dirty="0" smtClean="0">
                <a:solidFill>
                  <a:schemeClr val="bg1"/>
                </a:solidFill>
                <a:latin typeface="微软雅黑" panose="020B0503020204020204" charset="-122"/>
                <a:ea typeface="微软雅黑" panose="020B0503020204020204" charset="-122"/>
                <a:cs typeface="Aharoni" panose="02010803020104030203" pitchFamily="2" charset="-79"/>
              </a:rPr>
              <a:t>４</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102635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01</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7" name="矩形 26"/>
          <p:cNvSpPr/>
          <p:nvPr/>
        </p:nvSpPr>
        <p:spPr bwMode="auto">
          <a:xfrm>
            <a:off x="7557538" y="112836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smtClean="0">
                <a:solidFill>
                  <a:srgbClr val="004EA2"/>
                </a:solidFill>
                <a:latin typeface="微软雅黑" panose="020B0503020204020204" charset="-122"/>
                <a:ea typeface="微软雅黑" panose="020B0503020204020204" charset="-122"/>
                <a:sym typeface="+mn-ea"/>
              </a:rPr>
              <a:t>研 究 意 义</a:t>
            </a:r>
            <a:endParaRPr lang="zh-CN" altLang="en-US" sz="2400" b="1" spc="-300" dirty="0">
              <a:solidFill>
                <a:srgbClr val="004EA2"/>
              </a:solidFill>
              <a:latin typeface="微软雅黑" panose="020B0503020204020204" charset="-122"/>
              <a:ea typeface="微软雅黑" panose="020B0503020204020204" charset="-122"/>
              <a:sym typeface="+mn-ea"/>
            </a:endParaRPr>
          </a:p>
        </p:txBody>
      </p:sp>
      <p:sp>
        <p:nvSpPr>
          <p:cNvPr id="16" name="矩形 15"/>
          <p:cNvSpPr/>
          <p:nvPr/>
        </p:nvSpPr>
        <p:spPr>
          <a:xfrm rot="16200000" flipH="1">
            <a:off x="8582860" y="-326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194532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02</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5" name="矩形 24"/>
          <p:cNvSpPr/>
          <p:nvPr/>
        </p:nvSpPr>
        <p:spPr bwMode="auto">
          <a:xfrm>
            <a:off x="7557538" y="203591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smtClean="0">
                <a:solidFill>
                  <a:srgbClr val="004EA2"/>
                </a:solidFill>
                <a:latin typeface="微软雅黑" panose="020B0503020204020204" charset="-122"/>
                <a:ea typeface="微软雅黑" panose="020B0503020204020204" charset="-122"/>
                <a:sym typeface="+mn-ea"/>
              </a:rPr>
              <a:t>创 新 点</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7" name="矩形 16"/>
          <p:cNvSpPr/>
          <p:nvPr/>
        </p:nvSpPr>
        <p:spPr>
          <a:xfrm rot="16200000" flipH="1">
            <a:off x="8582858" y="90346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286430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03</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3" name="矩形 22"/>
          <p:cNvSpPr/>
          <p:nvPr/>
        </p:nvSpPr>
        <p:spPr bwMode="auto">
          <a:xfrm>
            <a:off x="7557538" y="295552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smtClean="0">
                <a:solidFill>
                  <a:srgbClr val="004EA2"/>
                </a:solidFill>
                <a:latin typeface="微软雅黑" panose="020B0503020204020204" charset="-122"/>
                <a:ea typeface="微软雅黑" panose="020B0503020204020204" charset="-122"/>
                <a:sym typeface="+mn-ea"/>
              </a:rPr>
              <a:t>实 现 流 程</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8" name="矩形 17"/>
          <p:cNvSpPr/>
          <p:nvPr/>
        </p:nvSpPr>
        <p:spPr>
          <a:xfrm rot="16200000" flipH="1">
            <a:off x="8582859" y="182436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29853" y="378327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charset="-122"/>
              </a:rPr>
              <a:t>04</a:t>
            </a:r>
            <a:endParaRPr lang="en-US" altLang="zh-CN" sz="2800" spc="300" dirty="0">
              <a:solidFill>
                <a:srgbClr val="004EA2"/>
              </a:solidFill>
              <a:latin typeface="Impact" panose="020B0806030902050204" pitchFamily="34" charset="0"/>
              <a:ea typeface="微软雅黑" panose="020B0503020204020204" charset="-122"/>
            </a:endParaRPr>
          </a:p>
        </p:txBody>
      </p:sp>
      <p:sp>
        <p:nvSpPr>
          <p:cNvPr id="21" name="矩形 20"/>
          <p:cNvSpPr/>
          <p:nvPr/>
        </p:nvSpPr>
        <p:spPr bwMode="auto">
          <a:xfrm>
            <a:off x="7557538" y="387386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smtClean="0">
                <a:solidFill>
                  <a:srgbClr val="004EA2"/>
                </a:solidFill>
                <a:latin typeface="微软雅黑" panose="020B0503020204020204" charset="-122"/>
                <a:ea typeface="微软雅黑" panose="020B0503020204020204" charset="-122"/>
                <a:sym typeface="+mn-ea"/>
              </a:rPr>
              <a:t>数据和指标</a:t>
            </a:r>
            <a:endParaRPr lang="zh-CN" altLang="en-US" sz="2400" b="1" dirty="0">
              <a:solidFill>
                <a:srgbClr val="004EA2"/>
              </a:solidFill>
              <a:latin typeface="微软雅黑" panose="020B0503020204020204" charset="-122"/>
              <a:ea typeface="微软雅黑" panose="020B0503020204020204" charset="-122"/>
              <a:sym typeface="+mn-ea"/>
            </a:endParaRPr>
          </a:p>
        </p:txBody>
      </p:sp>
      <p:sp>
        <p:nvSpPr>
          <p:cNvPr id="19" name="矩形 18"/>
          <p:cNvSpPr/>
          <p:nvPr/>
        </p:nvSpPr>
        <p:spPr>
          <a:xfrm rot="16200000" flipH="1">
            <a:off x="8582859" y="2745106"/>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endPar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endParaRP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45307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数据集和预处理</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0035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35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358"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360" name="Rectangle 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575734" y="1862667"/>
            <a:ext cx="1540934" cy="369332"/>
          </a:xfrm>
          <a:prstGeom prst="rect">
            <a:avLst/>
          </a:prstGeom>
          <a:noFill/>
        </p:spPr>
        <p:txBody>
          <a:bodyPr wrap="square" rtlCol="0">
            <a:spAutoFit/>
          </a:bodyPr>
          <a:lstStyle/>
          <a:p>
            <a:r>
              <a:rPr lang="zh-CN" altLang="en-US" dirty="0" smtClean="0"/>
              <a:t>手机及配件</a:t>
            </a:r>
            <a:r>
              <a:rPr lang="en-US" altLang="zh-CN" dirty="0" smtClean="0"/>
              <a:t>A</a:t>
            </a:r>
            <a:endParaRPr lang="zh-CN" altLang="en-US" dirty="0"/>
          </a:p>
        </p:txBody>
      </p:sp>
      <p:cxnSp>
        <p:nvCxnSpPr>
          <p:cNvPr id="23" name="直接箭头连接符 22"/>
          <p:cNvCxnSpPr/>
          <p:nvPr/>
        </p:nvCxnSpPr>
        <p:spPr>
          <a:xfrm flipV="1">
            <a:off x="2023535" y="2040467"/>
            <a:ext cx="414865" cy="6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38401" y="1896533"/>
            <a:ext cx="1227666" cy="369332"/>
          </a:xfrm>
          <a:prstGeom prst="rect">
            <a:avLst/>
          </a:prstGeom>
          <a:noFill/>
        </p:spPr>
        <p:txBody>
          <a:bodyPr wrap="square" rtlCol="0">
            <a:spAutoFit/>
          </a:bodyPr>
          <a:lstStyle/>
          <a:p>
            <a:r>
              <a:rPr lang="zh-CN" altLang="en-US" dirty="0" smtClean="0"/>
              <a:t>分成句子</a:t>
            </a:r>
            <a:endParaRPr lang="zh-CN" altLang="en-US" dirty="0"/>
          </a:p>
        </p:txBody>
      </p:sp>
      <p:cxnSp>
        <p:nvCxnSpPr>
          <p:cNvPr id="33" name="直接箭头连接符 32"/>
          <p:cNvCxnSpPr/>
          <p:nvPr/>
        </p:nvCxnSpPr>
        <p:spPr>
          <a:xfrm flipV="1">
            <a:off x="3539068" y="2065867"/>
            <a:ext cx="414865" cy="6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89400" y="1845733"/>
            <a:ext cx="1337733" cy="646331"/>
          </a:xfrm>
          <a:prstGeom prst="rect">
            <a:avLst/>
          </a:prstGeom>
          <a:noFill/>
        </p:spPr>
        <p:txBody>
          <a:bodyPr wrap="square" rtlCol="0">
            <a:spAutoFit/>
          </a:bodyPr>
          <a:lstStyle/>
          <a:p>
            <a:r>
              <a:rPr lang="zh-CN" altLang="en-US" dirty="0" smtClean="0"/>
              <a:t>每个领域构造一组名词</a:t>
            </a:r>
            <a:endParaRPr lang="zh-CN" altLang="en-US" dirty="0"/>
          </a:p>
        </p:txBody>
      </p:sp>
      <p:cxnSp>
        <p:nvCxnSpPr>
          <p:cNvPr id="35" name="直接箭头连接符 34"/>
          <p:cNvCxnSpPr/>
          <p:nvPr/>
        </p:nvCxnSpPr>
        <p:spPr>
          <a:xfrm flipV="1">
            <a:off x="5503335" y="2074333"/>
            <a:ext cx="414866" cy="6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45200" y="1955800"/>
            <a:ext cx="2540000" cy="646331"/>
          </a:xfrm>
          <a:prstGeom prst="rect">
            <a:avLst/>
          </a:prstGeom>
          <a:noFill/>
        </p:spPr>
        <p:txBody>
          <a:bodyPr wrap="square" rtlCol="0">
            <a:spAutoFit/>
          </a:bodyPr>
          <a:lstStyle/>
          <a:p>
            <a:r>
              <a:rPr lang="zh-CN" altLang="en-US" dirty="0" smtClean="0"/>
              <a:t>过滤没有重叠体相关名词</a:t>
            </a:r>
            <a:endParaRPr lang="zh-CN" altLang="en-US" dirty="0"/>
          </a:p>
        </p:txBody>
      </p:sp>
      <p:cxnSp>
        <p:nvCxnSpPr>
          <p:cNvPr id="40" name="直接箭头连接符 39"/>
          <p:cNvCxnSpPr/>
          <p:nvPr/>
        </p:nvCxnSpPr>
        <p:spPr>
          <a:xfrm flipV="1">
            <a:off x="8576735" y="2082800"/>
            <a:ext cx="414866" cy="6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203267" y="1955800"/>
            <a:ext cx="1337733" cy="369332"/>
          </a:xfrm>
          <a:prstGeom prst="rect">
            <a:avLst/>
          </a:prstGeom>
          <a:noFill/>
        </p:spPr>
        <p:txBody>
          <a:bodyPr wrap="square" rtlCol="0">
            <a:spAutoFit/>
          </a:bodyPr>
          <a:lstStyle/>
          <a:p>
            <a:r>
              <a:rPr lang="zh-CN" altLang="en-US" dirty="0" smtClean="0"/>
              <a:t>人工标记</a:t>
            </a:r>
            <a:endParaRPr lang="zh-CN" altLang="en-US" dirty="0"/>
          </a:p>
        </p:txBody>
      </p:sp>
      <p:cxnSp>
        <p:nvCxnSpPr>
          <p:cNvPr id="42" name="直接箭头连接符 41"/>
          <p:cNvCxnSpPr/>
          <p:nvPr/>
        </p:nvCxnSpPr>
        <p:spPr>
          <a:xfrm>
            <a:off x="999069" y="3622134"/>
            <a:ext cx="1041398" cy="1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02933" y="3234266"/>
            <a:ext cx="1972734" cy="923330"/>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449</a:t>
            </a:r>
            <a:r>
              <a:rPr lang="zh-CN" altLang="en-US" dirty="0" smtClean="0">
                <a:latin typeface="宋体" panose="02010600030101010101" pitchFamily="2" charset="-122"/>
                <a:ea typeface="宋体" panose="02010600030101010101" pitchFamily="2" charset="-122"/>
              </a:rPr>
              <a:t>正对</a:t>
            </a:r>
            <a:r>
              <a:rPr lang="en-US" altLang="zh-CN"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7017</a:t>
            </a:r>
            <a:r>
              <a:rPr lang="zh-CN" altLang="en-US" dirty="0" smtClean="0">
                <a:latin typeface="宋体" panose="02010600030101010101" pitchFamily="2" charset="-122"/>
                <a:ea typeface="宋体" panose="02010600030101010101" pitchFamily="2" charset="-122"/>
              </a:rPr>
              <a:t>负</a:t>
            </a:r>
            <a:r>
              <a:rPr lang="en-US" altLang="zh-CN" dirty="0" smtClean="0">
                <a:latin typeface="宋体" panose="02010600030101010101" pitchFamily="2" charset="-122"/>
                <a:ea typeface="宋体" panose="02010600030101010101" pitchFamily="2" charset="-122"/>
              </a:rPr>
              <a:t>QR</a:t>
            </a:r>
            <a:r>
              <a:rPr lang="zh-CN" altLang="en-US" dirty="0" smtClean="0">
                <a:latin typeface="宋体" panose="02010600030101010101" pitchFamily="2" charset="-122"/>
                <a:ea typeface="宋体" panose="02010600030101010101" pitchFamily="2" charset="-122"/>
              </a:rPr>
              <a:t>对（涵</a:t>
            </a:r>
            <a:r>
              <a:rPr lang="zh-CN" altLang="en-US" dirty="0" smtClean="0">
                <a:latin typeface="宋体" panose="02010600030101010101" pitchFamily="2" charset="-122"/>
                <a:ea typeface="宋体" panose="02010600030101010101" pitchFamily="2" charset="-122"/>
              </a:rPr>
              <a:t>盖</a:t>
            </a:r>
            <a:r>
              <a:rPr lang="en-US" altLang="zh-CN" dirty="0" smtClean="0">
                <a:latin typeface="宋体" panose="02010600030101010101" pitchFamily="2" charset="-122"/>
                <a:ea typeface="宋体" panose="02010600030101010101" pitchFamily="2" charset="-122"/>
              </a:rPr>
              <a:t>5907</a:t>
            </a:r>
            <a:r>
              <a:rPr lang="zh-CN" altLang="en-US" dirty="0" smtClean="0">
                <a:latin typeface="宋体" panose="02010600030101010101" pitchFamily="2" charset="-122"/>
                <a:ea typeface="宋体" panose="02010600030101010101" pitchFamily="2" charset="-122"/>
              </a:rPr>
              <a:t>个</a:t>
            </a:r>
            <a:r>
              <a:rPr lang="zh-CN" altLang="en-US" dirty="0" smtClean="0">
                <a:latin typeface="宋体" panose="02010600030101010101" pitchFamily="2" charset="-122"/>
                <a:ea typeface="宋体" panose="02010600030101010101" pitchFamily="2" charset="-122"/>
              </a:rPr>
              <a:t>不同的问题</a:t>
            </a:r>
            <a:r>
              <a:rPr lang="zh-CN" altLang="en-US" dirty="0" smtClean="0"/>
              <a:t>）</a:t>
            </a:r>
            <a:endParaRPr lang="zh-CN" altLang="en-US" dirty="0"/>
          </a:p>
        </p:txBody>
      </p:sp>
      <p:cxnSp>
        <p:nvCxnSpPr>
          <p:cNvPr id="48" name="直接箭头连接符 47"/>
          <p:cNvCxnSpPr/>
          <p:nvPr/>
        </p:nvCxnSpPr>
        <p:spPr>
          <a:xfrm flipV="1">
            <a:off x="4165602" y="3530600"/>
            <a:ext cx="787398" cy="218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4174069" y="3833801"/>
            <a:ext cx="685797" cy="382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122334" y="3276601"/>
            <a:ext cx="1989666"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训练</a:t>
            </a:r>
            <a:r>
              <a:rPr lang="zh-CN" altLang="en-US" dirty="0" smtClean="0">
                <a:latin typeface="宋体" panose="02010600030101010101" pitchFamily="2" charset="-122"/>
                <a:ea typeface="宋体" panose="02010600030101010101" pitchFamily="2" charset="-122"/>
              </a:rPr>
              <a:t>集</a:t>
            </a:r>
            <a:r>
              <a:rPr lang="en-US" altLang="zh-CN" dirty="0" smtClean="0">
                <a:latin typeface="宋体" panose="02010600030101010101" pitchFamily="2" charset="-122"/>
                <a:ea typeface="宋体" panose="02010600030101010101" pitchFamily="2" charset="-122"/>
              </a:rPr>
              <a:t>4000</a:t>
            </a:r>
            <a:endParaRPr lang="zh-CN" altLang="en-US" dirty="0">
              <a:latin typeface="宋体" panose="02010600030101010101" pitchFamily="2" charset="-122"/>
              <a:ea typeface="宋体" panose="02010600030101010101" pitchFamily="2" charset="-122"/>
            </a:endParaRPr>
          </a:p>
        </p:txBody>
      </p:sp>
      <p:sp>
        <p:nvSpPr>
          <p:cNvPr id="57" name="TextBox 56"/>
          <p:cNvSpPr txBox="1"/>
          <p:nvPr/>
        </p:nvSpPr>
        <p:spPr>
          <a:xfrm>
            <a:off x="5181601" y="4038600"/>
            <a:ext cx="1761066"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验证</a:t>
            </a:r>
            <a:r>
              <a:rPr lang="zh-CN" altLang="en-US" dirty="0" smtClean="0">
                <a:latin typeface="宋体" panose="02010600030101010101" pitchFamily="2" charset="-122"/>
                <a:ea typeface="宋体" panose="02010600030101010101" pitchFamily="2" charset="-122"/>
              </a:rPr>
              <a:t>集</a:t>
            </a:r>
            <a:r>
              <a:rPr lang="en-US" altLang="zh-CN" dirty="0" smtClean="0">
                <a:latin typeface="宋体" panose="02010600030101010101" pitchFamily="2" charset="-122"/>
                <a:ea typeface="宋体" panose="02010600030101010101" pitchFamily="2" charset="-122"/>
              </a:rPr>
              <a:t>997</a:t>
            </a:r>
            <a:endParaRPr lang="zh-CN" altLang="en-US" dirty="0">
              <a:latin typeface="宋体" panose="02010600030101010101" pitchFamily="2" charset="-122"/>
              <a:ea typeface="宋体" panose="02010600030101010101" pitchFamily="2" charset="-122"/>
            </a:endParaRPr>
          </a:p>
        </p:txBody>
      </p:sp>
      <p:sp>
        <p:nvSpPr>
          <p:cNvPr id="58" name="TextBox 57"/>
          <p:cNvSpPr txBox="1"/>
          <p:nvPr/>
        </p:nvSpPr>
        <p:spPr>
          <a:xfrm>
            <a:off x="4665133" y="4724399"/>
            <a:ext cx="2937933" cy="369332"/>
          </a:xfrm>
          <a:prstGeom prst="rect">
            <a:avLst/>
          </a:prstGeom>
          <a:noFill/>
        </p:spPr>
        <p:txBody>
          <a:bodyPr wrap="square" rtlCol="0">
            <a:spAutoFit/>
          </a:bodyPr>
          <a:lstStyle/>
          <a:p>
            <a:r>
              <a:rPr lang="zh-CN" altLang="en-US" dirty="0" smtClean="0"/>
              <a:t>（每个数据集正负比例相同）</a:t>
            </a:r>
            <a:endParaRPr lang="zh-CN" altLang="en-US" dirty="0"/>
          </a:p>
        </p:txBody>
      </p:sp>
      <p:pic>
        <p:nvPicPr>
          <p:cNvPr id="27" name="图片 26"/>
          <p:cNvPicPr/>
          <p:nvPr/>
        </p:nvPicPr>
        <p:blipFill>
          <a:blip r:embed="rId4" cstate="print">
            <a:extLst>
              <a:ext uri="{28A0092B-C50C-407E-A947-70E740481C1C}">
                <a14:useLocalDpi xmlns:a14="http://schemas.microsoft.com/office/drawing/2010/main" val="0"/>
              </a:ext>
            </a:extLst>
          </a:blip>
          <a:stretch>
            <a:fillRect/>
          </a:stretch>
        </p:blipFill>
        <p:spPr>
          <a:xfrm>
            <a:off x="8187054" y="3673793"/>
            <a:ext cx="3615479" cy="1812607"/>
          </a:xfrm>
          <a:prstGeom prst="rect">
            <a:avLst/>
          </a:prstGeom>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感谢各位的聆听与指导</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1760" y="3407690"/>
            <a:ext cx="5885904" cy="369332"/>
          </a:xfrm>
          <a:prstGeom prst="rect">
            <a:avLst/>
          </a:prstGeom>
        </p:spPr>
        <p:txBody>
          <a:bodyPr wrap="square">
            <a:spAutoFit/>
          </a:bodyPr>
          <a:lstStyle/>
          <a:p>
            <a:pPr algn="dist"/>
            <a:r>
              <a:rPr lang="en-US" altLang="zh-CN" dirty="0">
                <a:solidFill>
                  <a:schemeClr val="bg1"/>
                </a:solidFill>
              </a:rPr>
              <a:t>THANK YOU FOR LISTENING AND GUIDING</a:t>
            </a:r>
            <a:endParaRPr lang="zh-CN" altLang="en-US" dirty="0">
              <a:solidFill>
                <a:schemeClr val="bg1"/>
              </a:solidFill>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圆角 37"/>
          <p:cNvSpPr/>
          <p:nvPr/>
        </p:nvSpPr>
        <p:spPr>
          <a:xfrm>
            <a:off x="5496829" y="4079114"/>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charset="-122"/>
                <a:ea typeface="微软雅黑" panose="020B0503020204020204" charset="-122"/>
              </a:rPr>
              <a:t>答辩人</a:t>
            </a:r>
            <a:r>
              <a:rPr lang="zh-CN" altLang="en-US" sz="1600" dirty="0" smtClean="0">
                <a:solidFill>
                  <a:schemeClr val="bg1"/>
                </a:solidFill>
                <a:latin typeface="微软雅黑" panose="020B0503020204020204" charset="-122"/>
                <a:ea typeface="微软雅黑" panose="020B0503020204020204" charset="-122"/>
              </a:rPr>
              <a:t>：郝秀贞    </a:t>
            </a:r>
            <a:r>
              <a:rPr lang="zh-CN" altLang="en-US" sz="1600" dirty="0">
                <a:solidFill>
                  <a:schemeClr val="bg1"/>
                </a:solidFill>
                <a:latin typeface="微软雅黑" panose="020B0503020204020204" charset="-122"/>
                <a:ea typeface="微软雅黑" panose="020B0503020204020204" charset="-122"/>
              </a:rPr>
              <a:t>专  业：</a:t>
            </a:r>
            <a:r>
              <a:rPr lang="en-US" altLang="zh-CN" sz="1600" dirty="0">
                <a:solidFill>
                  <a:schemeClr val="bg1"/>
                </a:solidFill>
                <a:latin typeface="微软雅黑" panose="020B0503020204020204" charset="-122"/>
                <a:ea typeface="微软雅黑" panose="020B0503020204020204" charset="-122"/>
              </a:rPr>
              <a:t> </a:t>
            </a:r>
            <a:r>
              <a:rPr lang="zh-CN" altLang="en-US" sz="1600" dirty="0" smtClean="0">
                <a:solidFill>
                  <a:schemeClr val="bg1"/>
                </a:solidFill>
                <a:latin typeface="微软雅黑" panose="020B0503020204020204" charset="-122"/>
                <a:ea typeface="微软雅黑" panose="020B0503020204020204" charset="-122"/>
              </a:rPr>
              <a:t>计算机科学与技术 </a:t>
            </a:r>
            <a:endParaRPr lang="zh-CN" altLang="en-US" sz="16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研究意义</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55"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1</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05779"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smtClean="0">
                <a:solidFill>
                  <a:srgbClr val="004EA2"/>
                </a:solidFill>
                <a:latin typeface="微软雅黑" panose="020B0503020204020204" charset="-122"/>
                <a:ea typeface="微软雅黑" panose="020B0503020204020204" charset="-122"/>
                <a:sym typeface="+mn-ea"/>
              </a:rPr>
              <a:t>研究意义</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7117243" y="1628083"/>
            <a:ext cx="3937124" cy="2709367"/>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zh-CN" altLang="zh-CN" sz="1600" dirty="0" smtClean="0"/>
              <a:t>在线购物已经成为人们日常生活的一部分，但缺少线下购物的直观体验。现在，大多数的电子商务网站提供了问答系统，人们可以向购买目标产品的买家咨询提问。但用户得到回复需要等待一段时间。在本文中，研究了如何通过对产品评论的合理识别来提供一个即时的答案。</a:t>
            </a: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3" name="L 形 42"/>
          <p:cNvSpPr/>
          <p:nvPr/>
        </p:nvSpPr>
        <p:spPr>
          <a:xfrm rot="5400000">
            <a:off x="6635254" y="1467643"/>
            <a:ext cx="765412" cy="628033"/>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679139" y="3951265"/>
            <a:ext cx="715488" cy="665054"/>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45" name="平行四边形 44"/>
          <p:cNvSpPr/>
          <p:nvPr/>
        </p:nvSpPr>
        <p:spPr>
          <a:xfrm>
            <a:off x="645367" y="5557491"/>
            <a:ext cx="2686622" cy="517516"/>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panose="020B0503020204020204" charset="-122"/>
                <a:ea typeface="微软雅黑" panose="020B0503020204020204" charset="-122"/>
              </a:rPr>
              <a:t>PRQA</a:t>
            </a:r>
            <a:endParaRPr lang="en-US" altLang="zh-CN" sz="2000" b="1" dirty="0">
              <a:latin typeface="微软雅黑" panose="020B0503020204020204" charset="-122"/>
              <a:ea typeface="微软雅黑" panose="020B0503020204020204" charset="-122"/>
            </a:endParaRPr>
          </a:p>
        </p:txBody>
      </p:sp>
      <p:sp>
        <p:nvSpPr>
          <p:cNvPr id="46" name="矩形 45"/>
          <p:cNvSpPr/>
          <p:nvPr/>
        </p:nvSpPr>
        <p:spPr>
          <a:xfrm>
            <a:off x="3794534" y="5703206"/>
            <a:ext cx="4342788" cy="372410"/>
          </a:xfrm>
          <a:prstGeom prst="rect">
            <a:avLst/>
          </a:prstGeom>
        </p:spPr>
        <p:txBody>
          <a:bodyPr wrap="square">
            <a:spAutoFit/>
          </a:bodyPr>
          <a:lstStyle/>
          <a:p>
            <a:pPr algn="just">
              <a:lnSpc>
                <a:spcPct val="130000"/>
              </a:lnSpc>
              <a:defRPr/>
            </a:pPr>
            <a:r>
              <a:rPr lang="en-US" altLang="zh-CN" sz="1400" kern="0" dirty="0" smtClean="0">
                <a:solidFill>
                  <a:schemeClr val="tx1">
                    <a:lumMod val="95000"/>
                    <a:lumOff val="5000"/>
                  </a:schemeClr>
                </a:solidFill>
                <a:latin typeface="微软雅黑" panose="020B0503020204020204" charset="-122"/>
                <a:ea typeface="微软雅黑" panose="020B0503020204020204" charset="-122"/>
              </a:rPr>
              <a:t>P- product   R-review  Q-question  A-answer</a:t>
            </a:r>
            <a:endParaRPr lang="zh-CN" altLang="en-US" sz="1400" kern="0" dirty="0">
              <a:solidFill>
                <a:schemeClr val="tx1">
                  <a:lumMod val="95000"/>
                  <a:lumOff val="5000"/>
                </a:schemeClr>
              </a:solidFill>
              <a:latin typeface="微软雅黑" panose="020B0503020204020204" charset="-122"/>
              <a:ea typeface="微软雅黑" panose="020B0503020204020204" charset="-122"/>
            </a:endParaRPr>
          </a:p>
        </p:txBody>
      </p: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57" y="1437521"/>
            <a:ext cx="4295168" cy="2867025"/>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创新点</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2"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98286" y="2031148"/>
            <a:ext cx="179542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a:t>
            </a:r>
            <a:r>
              <a:rPr lang="en-US" altLang="zh-CN" sz="3600" b="1" spc="300" dirty="0" smtClean="0">
                <a:solidFill>
                  <a:schemeClr val="bg1"/>
                </a:solidFill>
                <a:latin typeface="微软雅黑" panose="020B0503020204020204" charset="-122"/>
                <a:ea typeface="微软雅黑" panose="020B0503020204020204" charset="-122"/>
                <a:cs typeface="Aharoni" panose="02010803020104030203" pitchFamily="2" charset="-79"/>
              </a:rPr>
              <a:t>2</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研究现状</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3" name="矩形 32"/>
          <p:cNvSpPr/>
          <p:nvPr/>
        </p:nvSpPr>
        <p:spPr>
          <a:xfrm>
            <a:off x="1293879" y="2299496"/>
            <a:ext cx="824856" cy="2852058"/>
          </a:xfrm>
          <a:prstGeom prst="rect">
            <a:avLst/>
          </a:prstGeom>
          <a:solidFill>
            <a:srgbClr val="004EA2"/>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smtClean="0">
                <a:solidFill>
                  <a:schemeClr val="bg1"/>
                </a:solidFill>
                <a:latin typeface="微软雅黑" panose="020B0503020204020204" charset="-122"/>
                <a:ea typeface="微软雅黑" panose="020B0503020204020204" charset="-122"/>
              </a:rPr>
              <a:t>创新点</a:t>
            </a:r>
            <a:endParaRPr lang="zh-CN" altLang="en-US" sz="2400" spc="300" dirty="0">
              <a:solidFill>
                <a:schemeClr val="bg1"/>
              </a:solidFill>
              <a:latin typeface="微软雅黑" panose="020B0503020204020204" charset="-122"/>
              <a:ea typeface="微软雅黑" panose="020B0503020204020204" charset="-122"/>
            </a:endParaRPr>
          </a:p>
        </p:txBody>
      </p:sp>
      <p:sp>
        <p:nvSpPr>
          <p:cNvPr id="38" name="左大括号 37"/>
          <p:cNvSpPr/>
          <p:nvPr/>
        </p:nvSpPr>
        <p:spPr>
          <a:xfrm>
            <a:off x="2400271" y="1764277"/>
            <a:ext cx="180000" cy="3922496"/>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2728152" y="1764277"/>
            <a:ext cx="4452823"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从评论中找到答案</a:t>
            </a:r>
            <a:endParaRPr lang="zh-CN" altLang="en-US" spc="300"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2711376" y="3521416"/>
            <a:ext cx="4486378" cy="504000"/>
          </a:xfrm>
          <a:prstGeom prst="rect">
            <a:avLst/>
          </a:prstGeom>
          <a:solidFill>
            <a:srgbClr val="004EA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smtClean="0">
                <a:solidFill>
                  <a:schemeClr val="bg1"/>
                </a:solidFill>
                <a:latin typeface="微软雅黑" panose="020B0503020204020204" charset="-122"/>
                <a:ea typeface="微软雅黑" panose="020B0503020204020204" charset="-122"/>
              </a:rPr>
              <a:t>Bi-</a:t>
            </a:r>
            <a:r>
              <a:rPr lang="zh-CN" altLang="en-US" sz="2000" spc="300" dirty="0" smtClean="0">
                <a:solidFill>
                  <a:schemeClr val="bg1"/>
                </a:solidFill>
                <a:latin typeface="微软雅黑" panose="020B0503020204020204" charset="-122"/>
                <a:ea typeface="微软雅黑" panose="020B0503020204020204" charset="-122"/>
              </a:rPr>
              <a:t>ＧＲＵ（双向门控循环单元）</a:t>
            </a:r>
            <a:endParaRPr lang="zh-CN" altLang="en-US" sz="2000" spc="300"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2845598" y="5085607"/>
            <a:ext cx="3144141"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辅助任务＋主任务</a:t>
            </a:r>
            <a:endParaRPr lang="zh-CN" altLang="en-US" spc="300" dirty="0">
              <a:solidFill>
                <a:schemeClr val="bg1"/>
              </a:solidFill>
              <a:latin typeface="微软雅黑" panose="020B0503020204020204" charset="-122"/>
              <a:ea typeface="微软雅黑" panose="020B0503020204020204" charset="-122"/>
            </a:endParaRPr>
          </a:p>
        </p:txBody>
      </p:sp>
      <p:sp>
        <p:nvSpPr>
          <p:cNvPr id="15" name="TextBox 14"/>
          <p:cNvSpPr txBox="1"/>
          <p:nvPr/>
        </p:nvSpPr>
        <p:spPr>
          <a:xfrm>
            <a:off x="6417578" y="5075339"/>
            <a:ext cx="4941115" cy="646331"/>
          </a:xfrm>
          <a:prstGeom prst="rect">
            <a:avLst/>
          </a:prstGeom>
          <a:noFill/>
        </p:spPr>
        <p:txBody>
          <a:bodyPr wrap="square" rtlCol="0">
            <a:spAutoFit/>
          </a:bodyPr>
          <a:lstStyle/>
          <a:p>
            <a:r>
              <a:rPr lang="en-US" altLang="zh-CN" dirty="0" smtClean="0"/>
              <a:t>QR</a:t>
            </a:r>
            <a:r>
              <a:rPr lang="zh-CN" altLang="zh-CN" dirty="0" smtClean="0"/>
              <a:t>二进制预测问题</a:t>
            </a:r>
            <a:r>
              <a:rPr lang="en-US" altLang="zh-CN" dirty="0" smtClean="0"/>
              <a:t>(</a:t>
            </a:r>
            <a:r>
              <a:rPr lang="zh-CN" altLang="en-US" dirty="0" smtClean="0"/>
              <a:t>评论句子</a:t>
            </a:r>
            <a:r>
              <a:rPr lang="zh-CN" altLang="zh-CN" dirty="0" smtClean="0"/>
              <a:t>是否可以回答</a:t>
            </a:r>
            <a:r>
              <a:rPr lang="en-US" altLang="zh-CN" dirty="0" smtClean="0"/>
              <a:t>)</a:t>
            </a:r>
            <a:r>
              <a:rPr lang="zh-CN" altLang="zh-CN" dirty="0" smtClean="0"/>
              <a:t>作为主要任务，而将</a:t>
            </a:r>
            <a:r>
              <a:rPr lang="en-US" altLang="zh-CN" dirty="0" smtClean="0"/>
              <a:t>QA</a:t>
            </a:r>
            <a:r>
              <a:rPr lang="zh-CN" altLang="zh-CN" dirty="0" smtClean="0"/>
              <a:t>二进制预测作为辅助任务</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1850167"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研究现状</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33" name="矩形 32"/>
          <p:cNvSpPr/>
          <p:nvPr/>
        </p:nvSpPr>
        <p:spPr>
          <a:xfrm>
            <a:off x="1293879" y="2299496"/>
            <a:ext cx="824856" cy="2852058"/>
          </a:xfrm>
          <a:prstGeom prst="rect">
            <a:avLst/>
          </a:prstGeom>
          <a:solidFill>
            <a:srgbClr val="004EA2"/>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spc="300" dirty="0" smtClean="0">
                <a:solidFill>
                  <a:schemeClr val="bg1"/>
                </a:solidFill>
                <a:latin typeface="微软雅黑" panose="020B0503020204020204" charset="-122"/>
                <a:ea typeface="微软雅黑" panose="020B0503020204020204" charset="-122"/>
              </a:rPr>
              <a:t>PRQA</a:t>
            </a:r>
            <a:endParaRPr lang="zh-CN" altLang="en-US" sz="2400" spc="300" dirty="0">
              <a:solidFill>
                <a:schemeClr val="bg1"/>
              </a:solidFill>
              <a:latin typeface="微软雅黑" panose="020B0503020204020204" charset="-122"/>
              <a:ea typeface="微软雅黑" panose="020B0503020204020204" charset="-122"/>
            </a:endParaRPr>
          </a:p>
        </p:txBody>
      </p:sp>
      <p:sp>
        <p:nvSpPr>
          <p:cNvPr id="38" name="左大括号 37"/>
          <p:cNvSpPr/>
          <p:nvPr/>
        </p:nvSpPr>
        <p:spPr>
          <a:xfrm>
            <a:off x="2400271" y="1764277"/>
            <a:ext cx="180000" cy="3922496"/>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2728154" y="1764277"/>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基于知识库（</a:t>
            </a:r>
            <a:r>
              <a:rPr lang="en-US" altLang="zh-CN" spc="300" dirty="0" smtClean="0">
                <a:solidFill>
                  <a:schemeClr val="bg1"/>
                </a:solidFill>
                <a:latin typeface="微软雅黑" panose="020B0503020204020204" charset="-122"/>
                <a:ea typeface="微软雅黑" panose="020B0503020204020204" charset="-122"/>
              </a:rPr>
              <a:t>KQA</a:t>
            </a:r>
            <a:r>
              <a:rPr lang="zh-CN" altLang="en-US" spc="300" dirty="0" smtClean="0">
                <a:solidFill>
                  <a:schemeClr val="bg1"/>
                </a:solidFill>
                <a:latin typeface="微软雅黑" panose="020B0503020204020204" charset="-122"/>
                <a:ea typeface="微软雅黑" panose="020B0503020204020204" charset="-122"/>
              </a:rPr>
              <a:t>）</a:t>
            </a:r>
            <a:endParaRPr lang="zh-CN" altLang="en-US" spc="300"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2736543" y="3521416"/>
            <a:ext cx="2016000" cy="504000"/>
          </a:xfrm>
          <a:prstGeom prst="rect">
            <a:avLst/>
          </a:prstGeom>
          <a:solidFill>
            <a:srgbClr val="004EA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smtClean="0">
                <a:solidFill>
                  <a:schemeClr val="bg1"/>
                </a:solidFill>
                <a:latin typeface="微软雅黑" panose="020B0503020204020204" charset="-122"/>
                <a:ea typeface="微软雅黑" panose="020B0503020204020204" charset="-122"/>
              </a:rPr>
              <a:t>基于答案选择</a:t>
            </a:r>
            <a:endParaRPr lang="zh-CN" altLang="en-US" sz="2000" spc="300"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2761709" y="5110774"/>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pc="300" dirty="0" smtClean="0">
                <a:solidFill>
                  <a:schemeClr val="bg1"/>
                </a:solidFill>
                <a:latin typeface="微软雅黑" panose="020B0503020204020204" charset="-122"/>
                <a:ea typeface="微软雅黑" panose="020B0503020204020204" charset="-122"/>
              </a:rPr>
              <a:t>基于社区（</a:t>
            </a:r>
            <a:r>
              <a:rPr lang="en-US" altLang="zh-CN" spc="300" dirty="0" smtClean="0">
                <a:solidFill>
                  <a:schemeClr val="bg1"/>
                </a:solidFill>
                <a:latin typeface="微软雅黑" panose="020B0503020204020204" charset="-122"/>
                <a:ea typeface="微软雅黑" panose="020B0503020204020204" charset="-122"/>
              </a:rPr>
              <a:t>CQA</a:t>
            </a:r>
            <a:r>
              <a:rPr lang="zh-CN" altLang="en-US" spc="300" dirty="0" smtClean="0">
                <a:solidFill>
                  <a:schemeClr val="bg1"/>
                </a:solidFill>
                <a:latin typeface="微软雅黑" panose="020B0503020204020204" charset="-122"/>
                <a:ea typeface="微软雅黑" panose="020B0503020204020204" charset="-122"/>
              </a:rPr>
              <a:t>）</a:t>
            </a:r>
            <a:endParaRPr lang="zh-CN" altLang="en-US" spc="300" dirty="0">
              <a:solidFill>
                <a:schemeClr val="bg1"/>
              </a:solidFill>
              <a:latin typeface="微软雅黑" panose="020B0503020204020204" charset="-122"/>
              <a:ea typeface="微软雅黑" panose="020B0503020204020204" charset="-122"/>
            </a:endParaRPr>
          </a:p>
        </p:txBody>
      </p:sp>
      <p:sp>
        <p:nvSpPr>
          <p:cNvPr id="45" name="矩形 44"/>
          <p:cNvSpPr/>
          <p:nvPr/>
        </p:nvSpPr>
        <p:spPr>
          <a:xfrm>
            <a:off x="4819644" y="1719454"/>
            <a:ext cx="5796576" cy="1132618"/>
          </a:xfrm>
          <a:prstGeom prst="rect">
            <a:avLst/>
          </a:prstGeom>
        </p:spPr>
        <p:txBody>
          <a:bodyPr wrap="square">
            <a:spAutoFit/>
          </a:bodyPr>
          <a:lstStyle/>
          <a:p>
            <a:pPr marL="342900" indent="-342900">
              <a:lnSpc>
                <a:spcPct val="130000"/>
              </a:lnSpc>
              <a:spcBef>
                <a:spcPts val="600"/>
              </a:spcBef>
              <a:spcAft>
                <a:spcPts val="600"/>
              </a:spcAft>
            </a:pPr>
            <a:r>
              <a:rPr lang="zh-CN" altLang="en-US" sz="1300" dirty="0" smtClean="0">
                <a:solidFill>
                  <a:schemeClr val="tx1">
                    <a:lumMod val="65000"/>
                    <a:lumOff val="35000"/>
                  </a:schemeClr>
                </a:solidFill>
                <a:latin typeface="微软雅黑" panose="020B0503020204020204" charset="-122"/>
                <a:ea typeface="微软雅黑" panose="020B0503020204020204" charset="-122"/>
              </a:rPr>
              <a:t>       基于知识库的问答系统：与淘宝客服的自动回答系统，当你问关于商品或是关于售后以及物流的一些问题时，系统会自动回答你的问题，答案是提前放在答案库里的，所以会在答案库里的候选答案中选一个跟你的提问最匹配的答案作为回答。</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
        <p:nvSpPr>
          <p:cNvPr id="46" name="矩形 45"/>
          <p:cNvSpPr/>
          <p:nvPr/>
        </p:nvSpPr>
        <p:spPr>
          <a:xfrm>
            <a:off x="4796274" y="3517212"/>
            <a:ext cx="5796576" cy="587084"/>
          </a:xfrm>
          <a:prstGeom prst="rect">
            <a:avLst/>
          </a:prstGeom>
        </p:spPr>
        <p:txBody>
          <a:bodyPr wrap="square">
            <a:spAutoFit/>
          </a:bodyPr>
          <a:lstStyle/>
          <a:p>
            <a:pPr marL="342900" indent="-342900">
              <a:lnSpc>
                <a:spcPct val="130000"/>
              </a:lnSpc>
              <a:spcBef>
                <a:spcPts val="600"/>
              </a:spcBef>
              <a:spcAft>
                <a:spcPts val="600"/>
              </a:spcAft>
            </a:pPr>
            <a:r>
              <a:rPr lang="zh-CN" altLang="en-US" sz="1300" dirty="0" smtClean="0">
                <a:solidFill>
                  <a:schemeClr val="tx1">
                    <a:lumMod val="65000"/>
                    <a:lumOff val="35000"/>
                  </a:schemeClr>
                </a:solidFill>
                <a:latin typeface="微软雅黑" panose="020B0503020204020204" charset="-122"/>
                <a:ea typeface="微软雅黑" panose="020B0503020204020204" charset="-122"/>
              </a:rPr>
              <a:t>       基于答案选择的问答系统：答案选择尝试对给定问题的一组候选答案进行排名，以便正确答案的排名最高。</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
        <p:nvSpPr>
          <p:cNvPr id="47" name="矩形 46"/>
          <p:cNvSpPr/>
          <p:nvPr/>
        </p:nvSpPr>
        <p:spPr>
          <a:xfrm>
            <a:off x="4636764" y="5019541"/>
            <a:ext cx="5796576" cy="1132618"/>
          </a:xfrm>
          <a:prstGeom prst="rect">
            <a:avLst/>
          </a:prstGeom>
        </p:spPr>
        <p:txBody>
          <a:bodyPr wrap="square">
            <a:spAutoFit/>
          </a:bodyPr>
          <a:lstStyle/>
          <a:p>
            <a:pPr marL="342900" indent="-342900">
              <a:lnSpc>
                <a:spcPct val="130000"/>
              </a:lnSpc>
              <a:spcBef>
                <a:spcPts val="600"/>
              </a:spcBef>
              <a:spcAft>
                <a:spcPts val="600"/>
              </a:spcAft>
            </a:pPr>
            <a:r>
              <a:rPr lang="zh-CN" altLang="en-US" sz="1300" dirty="0" smtClean="0">
                <a:solidFill>
                  <a:schemeClr val="tx1">
                    <a:lumMod val="65000"/>
                    <a:lumOff val="35000"/>
                  </a:schemeClr>
                </a:solidFill>
                <a:latin typeface="微软雅黑" panose="020B0503020204020204" charset="-122"/>
                <a:ea typeface="微软雅黑" panose="020B0503020204020204" charset="-122"/>
              </a:rPr>
              <a:t>       基于社区的问答系统：类似与百度知道，知乎这一类问答社区的形式。在数据库中，已经得到解答的问题是有答案的，而系统需要做的就是将用户输入的问题跟这些已经有答案的问题进行语义相似度计算，返回语义最相似的问题的答案作为回答</a:t>
            </a:r>
            <a:endParaRPr lang="zh-CN" altLang="en-US" sz="13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1" cstate="print">
            <a:extLst>
              <a:ext uri="{28A0092B-C50C-407E-A947-70E740481C1C}">
                <a14:useLocalDpi xmlns:a14="http://schemas.microsoft.com/office/drawing/2010/main" val="0"/>
              </a:ext>
            </a:extLst>
          </a:blip>
          <a:srcRect l="5269" r="5269"/>
          <a:stretch>
            <a:fillRect/>
          </a:stretch>
        </p:blipFill>
        <p:spPr>
          <a:xfrm>
            <a:off x="0" y="1375595"/>
            <a:ext cx="12192000" cy="4186163"/>
          </a:xfrm>
          <a:prstGeom prst="rect">
            <a:avLst/>
          </a:prstGeom>
        </p:spPr>
      </p:pic>
      <p:sp>
        <p:nvSpPr>
          <p:cNvPr id="50" name="矩形 49"/>
          <p:cNvSpPr/>
          <p:nvPr/>
        </p:nvSpPr>
        <p:spPr>
          <a:xfrm>
            <a:off x="0" y="1375595"/>
            <a:ext cx="12192000" cy="4175760"/>
          </a:xfrm>
          <a:prstGeom prst="rect">
            <a:avLst/>
          </a:prstGeom>
          <a:solidFill>
            <a:srgbClr val="035C9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p:cNvSpPr txBox="1"/>
          <p:nvPr/>
        </p:nvSpPr>
        <p:spPr>
          <a:xfrm>
            <a:off x="3501073" y="2900467"/>
            <a:ext cx="5189855" cy="769441"/>
          </a:xfrm>
          <a:prstGeom prst="rect">
            <a:avLst/>
          </a:prstGeom>
          <a:noFill/>
        </p:spPr>
        <p:txBody>
          <a:bodyPr wrap="square" rtlCol="0">
            <a:spAutoFit/>
          </a:bodyPr>
          <a:lstStyle/>
          <a:p>
            <a:pPr algn="ctr"/>
            <a:r>
              <a:rPr lang="zh-CN" altLang="en-US" sz="4400" b="1" spc="600" dirty="0" smtClean="0">
                <a:solidFill>
                  <a:schemeClr val="bg1"/>
                </a:solidFill>
                <a:latin typeface="微软雅黑" panose="020B0503020204020204" charset="-122"/>
                <a:ea typeface="微软雅黑" panose="020B0503020204020204" charset="-122"/>
                <a:cs typeface="Aharoni" panose="02010803020104030203" pitchFamily="2" charset="-79"/>
              </a:rPr>
              <a:t>实验流程</a:t>
            </a:r>
            <a:endParaRPr lang="en-US" altLang="zh-CN" sz="4400" b="1" spc="600" dirty="0">
              <a:solidFill>
                <a:schemeClr val="bg1"/>
              </a:solidFill>
              <a:latin typeface="微软雅黑" panose="020B0503020204020204" charset="-122"/>
              <a:ea typeface="微软雅黑" panose="020B0503020204020204" charset="-122"/>
              <a:cs typeface="Aharoni" panose="02010803020104030203" pitchFamily="2" charset="-79"/>
            </a:endParaRPr>
          </a:p>
        </p:txBody>
      </p:sp>
      <p:grpSp>
        <p:nvGrpSpPr>
          <p:cNvPr id="2" name="组合 54"/>
          <p:cNvGrpSpPr/>
          <p:nvPr/>
        </p:nvGrpSpPr>
        <p:grpSpPr>
          <a:xfrm>
            <a:off x="1165078" y="2855686"/>
            <a:ext cx="9861845" cy="1146629"/>
            <a:chOff x="940844" y="2909332"/>
            <a:chExt cx="3967568" cy="1146629"/>
          </a:xfrm>
        </p:grpSpPr>
        <p:cxnSp>
          <p:nvCxnSpPr>
            <p:cNvPr id="56" name="直接连接符 55"/>
            <p:cNvCxnSpPr/>
            <p:nvPr/>
          </p:nvCxnSpPr>
          <p:spPr>
            <a:xfrm>
              <a:off x="940844" y="2909332"/>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940844" y="4055961"/>
              <a:ext cx="3967568"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grpSp>
      <p:cxnSp>
        <p:nvCxnSpPr>
          <p:cNvPr id="58" name="直接连接符 57"/>
          <p:cNvCxnSpPr/>
          <p:nvPr/>
        </p:nvCxnSpPr>
        <p:spPr>
          <a:xfrm flipH="1">
            <a:off x="9828983" y="298571"/>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13346" y="942361"/>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756584" y="755771"/>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488485" y="1329084"/>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9575522" y="1318681"/>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0047301" y="1341120"/>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76"/>
          <p:cNvGrpSpPr/>
          <p:nvPr/>
        </p:nvGrpSpPr>
        <p:grpSpPr>
          <a:xfrm rot="10800000">
            <a:off x="446009" y="5123901"/>
            <a:ext cx="2286813" cy="1440440"/>
            <a:chOff x="226090" y="4873090"/>
            <a:chExt cx="2286813" cy="1440440"/>
          </a:xfrm>
        </p:grpSpPr>
        <p:cxnSp>
          <p:nvCxnSpPr>
            <p:cNvPr id="71" name="直接连接符 70"/>
            <p:cNvCxnSpPr/>
            <p:nvPr/>
          </p:nvCxnSpPr>
          <p:spPr>
            <a:xfrm flipH="1">
              <a:off x="1566588" y="4873090"/>
              <a:ext cx="946314" cy="10425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50951" y="5516880"/>
              <a:ext cx="361952" cy="39875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494189" y="5330290"/>
              <a:ext cx="531317" cy="58534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226090" y="5903603"/>
              <a:ext cx="268099" cy="29536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313127" y="5893200"/>
              <a:ext cx="275102" cy="30307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784906" y="5915639"/>
              <a:ext cx="361164" cy="39789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5110121" y="2031148"/>
            <a:ext cx="1971758" cy="646331"/>
          </a:xfrm>
          <a:prstGeom prst="rect">
            <a:avLst/>
          </a:prstGeom>
        </p:spPr>
        <p:txBody>
          <a:bodyPr wrap="none">
            <a:spAutoFit/>
          </a:bodyPr>
          <a:lstStyle/>
          <a:p>
            <a:pPr algn="ctr"/>
            <a:r>
              <a:rPr lang="en-US" altLang="zh-CN" sz="3600" b="1" spc="300" dirty="0">
                <a:solidFill>
                  <a:schemeClr val="bg1"/>
                </a:solidFill>
                <a:latin typeface="微软雅黑" panose="020B0503020204020204" charset="-122"/>
                <a:ea typeface="微软雅黑" panose="020B0503020204020204" charset="-122"/>
                <a:cs typeface="Aharoni" panose="02010803020104030203" pitchFamily="2" charset="-79"/>
              </a:rPr>
              <a:t>Part </a:t>
            </a:r>
            <a:r>
              <a:rPr lang="zh-CN" altLang="en-US" sz="3600" b="1" spc="300" dirty="0" smtClean="0">
                <a:solidFill>
                  <a:schemeClr val="bg1"/>
                </a:solidFill>
                <a:latin typeface="微软雅黑" panose="020B0503020204020204" charset="-122"/>
                <a:ea typeface="微软雅黑" panose="020B0503020204020204" charset="-122"/>
                <a:cs typeface="Aharoni" panose="02010803020104030203" pitchFamily="2" charset="-79"/>
              </a:rPr>
              <a:t>３</a:t>
            </a:r>
            <a:endParaRPr lang="zh-CN" altLang="en-US" sz="3600" spc="300" dirty="0"/>
          </a:p>
        </p:txBody>
      </p:sp>
      <p:sp>
        <p:nvSpPr>
          <p:cNvPr id="80" name="文本框 79"/>
          <p:cNvSpPr txBox="1"/>
          <p:nvPr/>
        </p:nvSpPr>
        <p:spPr>
          <a:xfrm>
            <a:off x="4818297" y="3624877"/>
            <a:ext cx="2555407" cy="307777"/>
          </a:xfrm>
          <a:prstGeom prst="rect">
            <a:avLst/>
          </a:prstGeom>
          <a:noFill/>
        </p:spPr>
        <p:txBody>
          <a:bodyPr wrap="square" rtlCol="0">
            <a:spAutoFit/>
          </a:bodyPr>
          <a:lstStyle/>
          <a:p>
            <a:pPr algn="dist"/>
            <a:r>
              <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rPr>
              <a:t>THEORY OF MOOD</a:t>
            </a:r>
            <a:endParaRPr lang="en-US" altLang="zh-CN" sz="1400" dirty="0">
              <a:solidFill>
                <a:schemeClr val="bg1"/>
              </a:solidFill>
              <a:latin typeface="微软雅黑" panose="020B0503020204020204" charset="-122"/>
              <a:ea typeface="微软雅黑" panose="020B0503020204020204" charset="-122"/>
              <a:cs typeface="Aharoni" panose="02010803020104030203" pitchFamily="2" charset="-79"/>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descr="C:\Users\Administrator\Desktop\机器学习翻译\图1：QAR-网的结构.jpg"/>
          <p:cNvPicPr/>
          <p:nvPr/>
        </p:nvPicPr>
        <p:blipFill>
          <a:blip r:embed="rId1" cstate="print"/>
          <a:srcRect/>
          <a:stretch>
            <a:fillRect/>
          </a:stretch>
        </p:blipFill>
        <p:spPr bwMode="auto">
          <a:xfrm>
            <a:off x="164535" y="1338990"/>
            <a:ext cx="2886710" cy="3794125"/>
          </a:xfrm>
          <a:prstGeom prst="rect">
            <a:avLst/>
          </a:prstGeom>
          <a:noFill/>
          <a:ln w="9525">
            <a:noFill/>
            <a:miter lim="800000"/>
            <a:headEnd/>
            <a:tailEnd/>
          </a:ln>
        </p:spPr>
      </p:pic>
      <p:sp>
        <p:nvSpPr>
          <p:cNvPr id="8" name="任意多边形 7"/>
          <p:cNvSpPr/>
          <p:nvPr>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0" y="231314"/>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rPr>
              <a:t>实验步骤</a:t>
            </a:r>
            <a:endParaRPr lang="zh-CN" altLang="en-US" sz="2400" b="1" spc="600" dirty="0">
              <a:solidFill>
                <a:srgbClr val="004EA2"/>
              </a:solidFill>
              <a:latin typeface="微软雅黑" panose="020B0503020204020204" charset="-122"/>
              <a:ea typeface="微软雅黑" panose="020B0503020204020204" charset="-122"/>
              <a:sym typeface="+mn-ea"/>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6" name="Freeform 22"/>
          <p:cNvSpPr/>
          <p:nvPr/>
        </p:nvSpPr>
        <p:spPr bwMode="auto">
          <a:xfrm>
            <a:off x="7843137" y="2102598"/>
            <a:ext cx="1551433" cy="1795736"/>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chemeClr val="tx1">
              <a:lumMod val="50000"/>
              <a:lumOff val="50000"/>
            </a:schemeClr>
          </a:solidFill>
          <a:ln w="6350">
            <a:noFill/>
          </a:ln>
        </p:spPr>
        <p:txBody>
          <a:bodyPr/>
          <a:lstStyle/>
          <a:p>
            <a:endParaRPr lang="zh-CN" altLang="en-US" spc="300">
              <a:latin typeface="Impact" panose="020B0806030902050204" pitchFamily="34" charset="0"/>
            </a:endParaRPr>
          </a:p>
        </p:txBody>
      </p:sp>
      <p:sp>
        <p:nvSpPr>
          <p:cNvPr id="22" name="Freeform 23"/>
          <p:cNvSpPr/>
          <p:nvPr/>
        </p:nvSpPr>
        <p:spPr bwMode="auto">
          <a:xfrm>
            <a:off x="7534234" y="3738553"/>
            <a:ext cx="1860336" cy="1497558"/>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rgbClr val="035C9C"/>
          </a:solidFill>
          <a:ln>
            <a:noFill/>
          </a:ln>
        </p:spPr>
        <p:txBody>
          <a:bodyPr/>
          <a:lstStyle/>
          <a:p>
            <a:endParaRPr lang="zh-CN" altLang="en-US" spc="300" dirty="0">
              <a:latin typeface="Impact" panose="020B0806030902050204" pitchFamily="34" charset="0"/>
            </a:endParaRPr>
          </a:p>
        </p:txBody>
      </p:sp>
      <p:sp>
        <p:nvSpPr>
          <p:cNvPr id="23" name="Freeform 24"/>
          <p:cNvSpPr/>
          <p:nvPr/>
        </p:nvSpPr>
        <p:spPr bwMode="auto">
          <a:xfrm>
            <a:off x="6139560" y="3438151"/>
            <a:ext cx="1551431" cy="179796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chemeClr val="tx1">
              <a:lumMod val="50000"/>
              <a:lumOff val="50000"/>
            </a:schemeClr>
          </a:solidFill>
          <a:ln w="6350">
            <a:noFill/>
          </a:ln>
        </p:spPr>
        <p:txBody>
          <a:bodyPr/>
          <a:lstStyle/>
          <a:p>
            <a:endParaRPr lang="zh-CN" altLang="en-US" spc="300" dirty="0">
              <a:latin typeface="Impact" panose="020B0806030902050204" pitchFamily="34" charset="0"/>
            </a:endParaRPr>
          </a:p>
        </p:txBody>
      </p:sp>
      <p:sp>
        <p:nvSpPr>
          <p:cNvPr id="24" name="Freeform 25"/>
          <p:cNvSpPr/>
          <p:nvPr/>
        </p:nvSpPr>
        <p:spPr bwMode="auto">
          <a:xfrm>
            <a:off x="6139560" y="2094131"/>
            <a:ext cx="1855724" cy="1497559"/>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rgbClr val="004EA2"/>
          </a:solidFill>
        </p:spPr>
        <p:style>
          <a:lnRef idx="3">
            <a:schemeClr val="lt1"/>
          </a:lnRef>
          <a:fillRef idx="1">
            <a:schemeClr val="accent6"/>
          </a:fillRef>
          <a:effectRef idx="1">
            <a:schemeClr val="accent6"/>
          </a:effectRef>
          <a:fontRef idx="minor">
            <a:schemeClr val="lt1"/>
          </a:fontRef>
        </p:style>
        <p:txBody>
          <a:bodyPr/>
          <a:lstStyle/>
          <a:p>
            <a:endParaRPr lang="zh-CN" altLang="en-US" spc="300" dirty="0">
              <a:latin typeface="Impact" panose="020B0806030902050204" pitchFamily="34" charset="0"/>
            </a:endParaRPr>
          </a:p>
        </p:txBody>
      </p:sp>
      <p:sp>
        <p:nvSpPr>
          <p:cNvPr id="25" name="矩形 24"/>
          <p:cNvSpPr/>
          <p:nvPr/>
        </p:nvSpPr>
        <p:spPr>
          <a:xfrm>
            <a:off x="6453190" y="2450642"/>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latin typeface="Impact" panose="020B0806030902050204" pitchFamily="34" charset="0"/>
              </a:rPr>
              <a:t>01</a:t>
            </a:r>
            <a:endParaRPr lang="zh-CN" altLang="en-US" sz="2400" spc="300" dirty="0">
              <a:latin typeface="Impact" panose="020B0806030902050204" pitchFamily="34" charset="0"/>
            </a:endParaRPr>
          </a:p>
        </p:txBody>
      </p:sp>
      <p:sp>
        <p:nvSpPr>
          <p:cNvPr id="27" name="矩形 26"/>
          <p:cNvSpPr/>
          <p:nvPr/>
        </p:nvSpPr>
        <p:spPr>
          <a:xfrm>
            <a:off x="8244297" y="2458452"/>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solidFill>
                  <a:schemeClr val="bg1"/>
                </a:solidFill>
                <a:latin typeface="Impact" panose="020B0806030902050204" pitchFamily="34" charset="0"/>
              </a:rPr>
              <a:t>02</a:t>
            </a:r>
            <a:endParaRPr lang="zh-CN" altLang="en-US" sz="2400" spc="300" dirty="0">
              <a:solidFill>
                <a:schemeClr val="bg1"/>
              </a:solidFill>
              <a:latin typeface="Impact" panose="020B0806030902050204" pitchFamily="34" charset="0"/>
            </a:endParaRPr>
          </a:p>
        </p:txBody>
      </p:sp>
      <p:sp>
        <p:nvSpPr>
          <p:cNvPr id="28" name="矩形 27"/>
          <p:cNvSpPr/>
          <p:nvPr/>
        </p:nvSpPr>
        <p:spPr>
          <a:xfrm>
            <a:off x="6453188" y="4171833"/>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solidFill>
                  <a:schemeClr val="bg1"/>
                </a:solidFill>
                <a:latin typeface="Impact" panose="020B0806030902050204" pitchFamily="34" charset="0"/>
              </a:rPr>
              <a:t>03</a:t>
            </a:r>
            <a:endParaRPr lang="zh-CN" altLang="en-US" sz="2400" spc="300" dirty="0">
              <a:solidFill>
                <a:schemeClr val="bg1"/>
              </a:solidFill>
              <a:latin typeface="Impact" panose="020B0806030902050204" pitchFamily="34" charset="0"/>
            </a:endParaRPr>
          </a:p>
        </p:txBody>
      </p:sp>
      <p:sp>
        <p:nvSpPr>
          <p:cNvPr id="29" name="矩形 28"/>
          <p:cNvSpPr/>
          <p:nvPr/>
        </p:nvSpPr>
        <p:spPr>
          <a:xfrm>
            <a:off x="8161497" y="4171833"/>
            <a:ext cx="924168" cy="630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300" dirty="0">
                <a:latin typeface="Impact" panose="020B0806030902050204" pitchFamily="34" charset="0"/>
              </a:rPr>
              <a:t>04</a:t>
            </a:r>
            <a:endParaRPr lang="zh-CN" altLang="en-US" sz="2400" spc="300" dirty="0">
              <a:latin typeface="Impact" panose="020B0806030902050204" pitchFamily="34" charset="0"/>
            </a:endParaRPr>
          </a:p>
        </p:txBody>
      </p:sp>
      <p:grpSp>
        <p:nvGrpSpPr>
          <p:cNvPr id="3" name="组合 2"/>
          <p:cNvGrpSpPr/>
          <p:nvPr/>
        </p:nvGrpSpPr>
        <p:grpSpPr>
          <a:xfrm>
            <a:off x="3775046" y="2037447"/>
            <a:ext cx="1972887" cy="3538848"/>
            <a:chOff x="1715092" y="1987113"/>
            <a:chExt cx="4000536" cy="3538848"/>
          </a:xfrm>
        </p:grpSpPr>
        <p:sp>
          <p:nvSpPr>
            <p:cNvPr id="31" name="TextBox 45"/>
            <p:cNvSpPr txBox="1"/>
            <p:nvPr/>
          </p:nvSpPr>
          <p:spPr>
            <a:xfrm>
              <a:off x="3734428" y="1987113"/>
              <a:ext cx="1981200" cy="421005"/>
            </a:xfrm>
            <a:prstGeom prst="rect">
              <a:avLst/>
            </a:prstGeom>
          </p:spPr>
          <p:txBody>
            <a:bodyPr vert="horz" wrap="none" lIns="0" tIns="0" rIns="0" bIns="0" anchor="b" anchorCtr="1">
              <a:normAutofit/>
            </a:bodyPr>
            <a:lstStyle/>
            <a:p>
              <a:r>
                <a:rPr lang="zh-CN" altLang="en-US" sz="2000" b="1" kern="900" dirty="0" smtClean="0">
                  <a:solidFill>
                    <a:srgbClr val="004EA2"/>
                  </a:solidFill>
                  <a:latin typeface="微软雅黑" panose="020B0503020204020204" charset="-122"/>
                  <a:ea typeface="微软雅黑" panose="020B0503020204020204" charset="-122"/>
                  <a:cs typeface="+mn-ea"/>
                  <a:sym typeface="+mn-lt"/>
                </a:rPr>
                <a:t>文本嵌入</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32" name="TextBox 46"/>
            <p:cNvSpPr txBox="1"/>
            <p:nvPr/>
          </p:nvSpPr>
          <p:spPr>
            <a:xfrm>
              <a:off x="1715092" y="2565786"/>
              <a:ext cx="3997547" cy="814510"/>
            </a:xfrm>
            <a:prstGeom prst="rect">
              <a:avLst/>
            </a:prstGeom>
          </p:spPr>
          <p:txBody>
            <a:bodyPr vert="horz" wrap="square" lIns="0" tIns="0" rIns="0" bIns="0" anchor="t" anchorCtr="1">
              <a:noAutofit/>
            </a:bodyPr>
            <a:lstStyle/>
            <a:p>
              <a:pPr lvl="0" algn="r">
                <a:lnSpc>
                  <a:spcPct val="120000"/>
                </a:lnSpc>
              </a:pPr>
              <a:r>
                <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得到句子序列的向量表示</a:t>
              </a:r>
              <a:endParaRPr lang="zh-CN" altLang="en-US" sz="1400" dirty="0">
                <a:solidFill>
                  <a:schemeClr val="tx1">
                    <a:lumMod val="95000"/>
                    <a:lumOff val="5000"/>
                  </a:schemeClr>
                </a:solidFill>
                <a:latin typeface="微软雅黑" panose="020B0503020204020204" charset="-122"/>
                <a:ea typeface="微软雅黑" panose="020B0503020204020204" charset="-122"/>
                <a:cs typeface="+mn-ea"/>
                <a:sym typeface="+mn-lt"/>
              </a:endParaRPr>
            </a:p>
          </p:txBody>
        </p:sp>
        <p:sp>
          <p:nvSpPr>
            <p:cNvPr id="34" name="TextBox 45"/>
            <p:cNvSpPr txBox="1"/>
            <p:nvPr/>
          </p:nvSpPr>
          <p:spPr>
            <a:xfrm>
              <a:off x="3763650" y="4082444"/>
              <a:ext cx="1812902" cy="421005"/>
            </a:xfrm>
            <a:prstGeom prst="rect">
              <a:avLst/>
            </a:prstGeom>
          </p:spPr>
          <p:txBody>
            <a:bodyPr vert="horz" wrap="none" lIns="0" tIns="0" rIns="0" bIns="0" anchor="b" anchorCtr="1">
              <a:normAutofit/>
            </a:bodyPr>
            <a:lstStyle/>
            <a:p>
              <a:pPr algn="r"/>
              <a:r>
                <a:rPr lang="zh-CN" altLang="en-US" sz="2000" b="1" kern="900" dirty="0" smtClean="0">
                  <a:solidFill>
                    <a:srgbClr val="004EA2"/>
                  </a:solidFill>
                  <a:latin typeface="微软雅黑" panose="020B0503020204020204" charset="-122"/>
                  <a:ea typeface="微软雅黑" panose="020B0503020204020204" charset="-122"/>
                  <a:cs typeface="+mn-ea"/>
                  <a:sym typeface="+mn-lt"/>
                </a:rPr>
                <a:t>专心池</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35" name="TextBox 46"/>
            <p:cNvSpPr txBox="1"/>
            <p:nvPr/>
          </p:nvSpPr>
          <p:spPr>
            <a:xfrm>
              <a:off x="2573638" y="4711451"/>
              <a:ext cx="3078507" cy="814510"/>
            </a:xfrm>
            <a:prstGeom prst="rect">
              <a:avLst/>
            </a:prstGeom>
          </p:spPr>
          <p:txBody>
            <a:bodyPr vert="horz" wrap="square" lIns="0" tIns="0" rIns="0" bIns="0" anchor="t" anchorCtr="1">
              <a:noAutofit/>
            </a:bodyPr>
            <a:lstStyle/>
            <a:p>
              <a:pPr lvl="0" algn="r">
                <a:lnSpc>
                  <a:spcPct val="120000"/>
                </a:lnSpc>
              </a:pPr>
              <a:endPar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endParaRPr>
            </a:p>
          </p:txBody>
        </p:sp>
      </p:grpSp>
      <p:grpSp>
        <p:nvGrpSpPr>
          <p:cNvPr id="5" name="组合 4"/>
          <p:cNvGrpSpPr/>
          <p:nvPr/>
        </p:nvGrpSpPr>
        <p:grpSpPr>
          <a:xfrm>
            <a:off x="9396857" y="1962525"/>
            <a:ext cx="2423542" cy="3522070"/>
            <a:chOff x="8053366" y="1996081"/>
            <a:chExt cx="2423542" cy="3522070"/>
          </a:xfrm>
        </p:grpSpPr>
        <p:sp>
          <p:nvSpPr>
            <p:cNvPr id="37" name="TextBox 45"/>
            <p:cNvSpPr txBox="1"/>
            <p:nvPr/>
          </p:nvSpPr>
          <p:spPr>
            <a:xfrm>
              <a:off x="8053366" y="1996081"/>
              <a:ext cx="1981200" cy="421005"/>
            </a:xfrm>
            <a:prstGeom prst="rect">
              <a:avLst/>
            </a:prstGeom>
          </p:spPr>
          <p:txBody>
            <a:bodyPr vert="horz" wrap="none" lIns="0" tIns="0" rIns="0" bIns="0" anchor="b" anchorCtr="1">
              <a:normAutofit/>
            </a:bodyPr>
            <a:lstStyle/>
            <a:p>
              <a:r>
                <a:rPr lang="en-US" altLang="zh-CN" sz="2000" b="1" kern="900" dirty="0" smtClean="0">
                  <a:solidFill>
                    <a:srgbClr val="004EA2"/>
                  </a:solidFill>
                  <a:latin typeface="微软雅黑" panose="020B0503020204020204" charset="-122"/>
                  <a:ea typeface="微软雅黑" panose="020B0503020204020204" charset="-122"/>
                  <a:cs typeface="+mn-ea"/>
                  <a:sym typeface="+mn-lt"/>
                </a:rPr>
                <a:t>BI-GRU</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40" name="TextBox 45"/>
            <p:cNvSpPr txBox="1"/>
            <p:nvPr/>
          </p:nvSpPr>
          <p:spPr>
            <a:xfrm>
              <a:off x="8053366" y="4141746"/>
              <a:ext cx="1981200" cy="421005"/>
            </a:xfrm>
            <a:prstGeom prst="rect">
              <a:avLst/>
            </a:prstGeom>
          </p:spPr>
          <p:txBody>
            <a:bodyPr vert="horz" wrap="none" lIns="0" tIns="0" rIns="0" bIns="0" anchor="b" anchorCtr="1">
              <a:normAutofit/>
            </a:bodyPr>
            <a:lstStyle/>
            <a:p>
              <a:r>
                <a:rPr lang="zh-CN" altLang="en-US" sz="2000" b="1" kern="900" dirty="0" smtClean="0">
                  <a:solidFill>
                    <a:srgbClr val="004EA2"/>
                  </a:solidFill>
                  <a:latin typeface="微软雅黑" panose="020B0503020204020204" charset="-122"/>
                  <a:ea typeface="微软雅黑" panose="020B0503020204020204" charset="-122"/>
                  <a:cs typeface="+mn-ea"/>
                  <a:sym typeface="+mn-lt"/>
                </a:rPr>
                <a:t>融合</a:t>
              </a:r>
              <a:r>
                <a:rPr lang="en-US" altLang="zh-CN" sz="2000" b="1" kern="900" dirty="0" smtClean="0">
                  <a:solidFill>
                    <a:srgbClr val="004EA2"/>
                  </a:solidFill>
                  <a:latin typeface="微软雅黑" panose="020B0503020204020204" charset="-122"/>
                  <a:ea typeface="微软雅黑" panose="020B0503020204020204" charset="-122"/>
                  <a:cs typeface="+mn-ea"/>
                  <a:sym typeface="+mn-lt"/>
                </a:rPr>
                <a:t>&amp;</a:t>
              </a:r>
              <a:r>
                <a:rPr lang="zh-CN" altLang="en-US" sz="2000" b="1" kern="900" dirty="0" smtClean="0">
                  <a:solidFill>
                    <a:srgbClr val="004EA2"/>
                  </a:solidFill>
                  <a:latin typeface="微软雅黑" panose="020B0503020204020204" charset="-122"/>
                  <a:ea typeface="微软雅黑" panose="020B0503020204020204" charset="-122"/>
                  <a:cs typeface="+mn-ea"/>
                  <a:sym typeface="+mn-lt"/>
                </a:rPr>
                <a:t>输出</a:t>
              </a:r>
              <a:endParaRPr lang="zh-CN" altLang="en-US" sz="2000" b="1" kern="900" dirty="0">
                <a:solidFill>
                  <a:srgbClr val="004EA2"/>
                </a:solidFill>
                <a:latin typeface="微软雅黑" panose="020B0503020204020204" charset="-122"/>
                <a:ea typeface="微软雅黑" panose="020B0503020204020204" charset="-122"/>
                <a:cs typeface="+mn-ea"/>
                <a:sym typeface="+mn-lt"/>
              </a:endParaRPr>
            </a:p>
          </p:txBody>
        </p:sp>
        <p:sp>
          <p:nvSpPr>
            <p:cNvPr id="41" name="TextBox 46"/>
            <p:cNvSpPr txBox="1"/>
            <p:nvPr/>
          </p:nvSpPr>
          <p:spPr>
            <a:xfrm>
              <a:off x="8224319" y="4703641"/>
              <a:ext cx="2252589" cy="814510"/>
            </a:xfrm>
            <a:prstGeom prst="rect">
              <a:avLst/>
            </a:prstGeom>
          </p:spPr>
          <p:txBody>
            <a:bodyPr vert="horz" wrap="square" lIns="0" tIns="0" rIns="0" bIns="0" anchor="t" anchorCtr="1">
              <a:noAutofit/>
            </a:bodyPr>
            <a:lstStyle/>
            <a:p>
              <a:pPr lvl="0">
                <a:lnSpc>
                  <a:spcPct val="120000"/>
                </a:lnSpc>
              </a:pPr>
              <a:r>
                <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预测结果：是</a:t>
              </a:r>
              <a:r>
                <a:rPr lang="en-US" altLang="zh-CN"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a:t>
              </a:r>
              <a:r>
                <a:rPr lang="zh-CN" altLang="en-US" sz="1400" dirty="0" smtClean="0">
                  <a:solidFill>
                    <a:schemeClr val="tx1">
                      <a:lumMod val="95000"/>
                      <a:lumOff val="5000"/>
                    </a:schemeClr>
                  </a:solidFill>
                  <a:latin typeface="微软雅黑" panose="020B0503020204020204" charset="-122"/>
                  <a:ea typeface="微软雅黑" panose="020B0503020204020204" charset="-122"/>
                  <a:cs typeface="+mn-ea"/>
                  <a:sym typeface="+mn-lt"/>
                </a:rPr>
                <a:t>否</a:t>
              </a:r>
              <a:endParaRPr lang="zh-CN" altLang="en-US" sz="1400" dirty="0">
                <a:solidFill>
                  <a:schemeClr val="tx1">
                    <a:lumMod val="95000"/>
                    <a:lumOff val="5000"/>
                  </a:schemeClr>
                </a:solidFill>
                <a:latin typeface="微软雅黑" panose="020B0503020204020204" charset="-122"/>
                <a:ea typeface="微软雅黑" panose="020B0503020204020204" charset="-122"/>
                <a:cs typeface="+mn-ea"/>
                <a:sym typeface="+mn-lt"/>
              </a:endParaRPr>
            </a:p>
          </p:txBody>
        </p:sp>
      </p:grpSp>
      <p:sp>
        <p:nvSpPr>
          <p:cNvPr id="33" name="矩形 32"/>
          <p:cNvSpPr/>
          <p:nvPr/>
        </p:nvSpPr>
        <p:spPr>
          <a:xfrm>
            <a:off x="503339" y="4160939"/>
            <a:ext cx="2390863" cy="880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242968" y="2400649"/>
            <a:ext cx="359329"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14526" y="2692866"/>
            <a:ext cx="2390863" cy="6543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07532" y="3322040"/>
            <a:ext cx="2390863" cy="788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98040" y="1881930"/>
            <a:ext cx="359329"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111541" y="1874939"/>
            <a:ext cx="557868"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683391" y="1322664"/>
            <a:ext cx="557868" cy="334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ustDataLst>
      <p:tags r:id="rId5"/>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2" nodeType="clickEffect">
                                  <p:stCondLst>
                                    <p:cond delay="0"/>
                                  </p:stCondLst>
                                  <p:childTnLst>
                                    <p:anim calcmode="lin" valueType="num">
                                      <p:cBhvr additive="base">
                                        <p:cTn id="11" dur="500"/>
                                        <p:tgtEl>
                                          <p:spTgt spid="33"/>
                                        </p:tgtEl>
                                        <p:attrNameLst>
                                          <p:attrName>ppt_x</p:attrName>
                                        </p:attrNameLst>
                                      </p:cBhvr>
                                      <p:tavLst>
                                        <p:tav tm="0">
                                          <p:val>
                                            <p:strVal val="ppt_x"/>
                                          </p:val>
                                        </p:tav>
                                        <p:tav tm="100000">
                                          <p:val>
                                            <p:strVal val="ppt_x"/>
                                          </p:val>
                                        </p:tav>
                                      </p:tavLst>
                                    </p:anim>
                                    <p:anim calcmode="lin" valueType="num">
                                      <p:cBhvr additive="base">
                                        <p:cTn id="12" dur="500"/>
                                        <p:tgtEl>
                                          <p:spTgt spid="33"/>
                                        </p:tgtEl>
                                        <p:attrNameLst>
                                          <p:attrName>ppt_y</p:attrName>
                                        </p:attrNameLst>
                                      </p:cBhvr>
                                      <p:tavLst>
                                        <p:tav tm="0">
                                          <p:val>
                                            <p:strVal val="ppt_y"/>
                                          </p:val>
                                        </p:tav>
                                        <p:tav tm="100000">
                                          <p:val>
                                            <p:strVal val="1+ppt_h/2"/>
                                          </p:val>
                                        </p:tav>
                                      </p:tavLst>
                                    </p:anim>
                                    <p:set>
                                      <p:cBhvr>
                                        <p:cTn id="13" dur="1" fill="hold">
                                          <p:stCondLst>
                                            <p:cond delay="499"/>
                                          </p:stCondLst>
                                        </p:cTn>
                                        <p:tgtEl>
                                          <p:spTgt spid="3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ppt_x"/>
                                          </p:val>
                                        </p:tav>
                                        <p:tav tm="100000">
                                          <p:val>
                                            <p:strVal val="#ppt_x"/>
                                          </p:val>
                                        </p:tav>
                                      </p:tavLst>
                                    </p:anim>
                                    <p:anim calcmode="lin" valueType="num">
                                      <p:cBhvr additive="base">
                                        <p:cTn id="1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42"/>
                                        </p:tgtEl>
                                      </p:cBhvr>
                                    </p:animEffect>
                                    <p:set>
                                      <p:cBhvr>
                                        <p:cTn id="24" dur="1" fill="hold">
                                          <p:stCondLst>
                                            <p:cond delay="499"/>
                                          </p:stCondLst>
                                        </p:cTn>
                                        <p:tgtEl>
                                          <p:spTgt spid="4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39"/>
                                        </p:tgtEl>
                                      </p:cBhvr>
                                    </p:animEffect>
                                    <p:set>
                                      <p:cBhvr>
                                        <p:cTn id="35" dur="1" fill="hold">
                                          <p:stCondLst>
                                            <p:cond delay="499"/>
                                          </p:stCondLst>
                                        </p:cTn>
                                        <p:tgtEl>
                                          <p:spTgt spid="3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ppt_x"/>
                                          </p:val>
                                        </p:tav>
                                        <p:tav tm="100000">
                                          <p:val>
                                            <p:strVal val="#ppt_x"/>
                                          </p:val>
                                        </p:tav>
                                      </p:tavLst>
                                    </p:anim>
                                    <p:anim calcmode="lin" valueType="num">
                                      <p:cBhvr additive="base">
                                        <p:cTn id="4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36"/>
                                        </p:tgtEl>
                                      </p:cBhvr>
                                    </p:animEffect>
                                    <p:set>
                                      <p:cBhvr>
                                        <p:cTn id="50" dur="1" fill="hold">
                                          <p:stCondLst>
                                            <p:cond delay="499"/>
                                          </p:stCondLst>
                                        </p:cTn>
                                        <p:tgtEl>
                                          <p:spTgt spid="36"/>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 fill="hold"/>
                                        <p:tgtEl>
                                          <p:spTgt spid="46"/>
                                        </p:tgtEl>
                                        <p:attrNameLst>
                                          <p:attrName>ppt_x</p:attrName>
                                        </p:attrNameLst>
                                      </p:cBhvr>
                                      <p:tavLst>
                                        <p:tav tm="0">
                                          <p:val>
                                            <p:strVal val="#ppt_x"/>
                                          </p:val>
                                        </p:tav>
                                        <p:tav tm="100000">
                                          <p:val>
                                            <p:strVal val="#ppt_x"/>
                                          </p:val>
                                        </p:tav>
                                      </p:tavLst>
                                    </p:anim>
                                    <p:anim calcmode="lin" valueType="num">
                                      <p:cBhvr additive="base">
                                        <p:cTn id="59" dur="500" fill="hold"/>
                                        <p:tgtEl>
                                          <p:spTgt spid="4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46"/>
                                        </p:tgtEl>
                                      </p:cBhvr>
                                    </p:animEffect>
                                    <p:set>
                                      <p:cBhvr>
                                        <p:cTn id="68" dur="1" fill="hold">
                                          <p:stCondLst>
                                            <p:cond delay="499"/>
                                          </p:stCondLst>
                                        </p:cTn>
                                        <p:tgtEl>
                                          <p:spTgt spid="46"/>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45"/>
                                        </p:tgtEl>
                                      </p:cBhvr>
                                    </p:animEffect>
                                    <p:set>
                                      <p:cBhvr>
                                        <p:cTn id="71"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2" animBg="1"/>
      <p:bldP spid="36" grpId="0" animBg="1"/>
      <p:bldP spid="36" grpId="1" animBg="1"/>
      <p:bldP spid="39" grpId="0" animBg="1"/>
      <p:bldP spid="39" grpId="1" animBg="1"/>
      <p:bldP spid="42" grpId="0" animBg="1"/>
      <p:bldP spid="42" grpId="1" animBg="1"/>
      <p:bldP spid="43" grpId="0" animBg="1"/>
      <p:bldP spid="43" grpId="1" animBg="1"/>
      <p:bldP spid="45" grpId="0" animBg="1"/>
      <p:bldP spid="45" grpId="1" animBg="1"/>
      <p:bldP spid="46" grpId="0" animBg="1"/>
      <p:bldP spid="46" grpId="1" animBg="1"/>
    </p:bld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MH" val="20160830110547"/>
  <p:tag name="MH_LIBRARY" val="CONTENTS"/>
  <p:tag name="MH_TYPE" val="OTHERS"/>
  <p:tag name="ID" val="545840"/>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MH" val="20160830110547"/>
  <p:tag name="MH_LIBRARY" val="CONTENTS"/>
  <p:tag name="MH_TYPE" val="OTHERS"/>
  <p:tag name="ID" val="545840"/>
</p:tagLst>
</file>

<file path=ppt/tags/tag15.xml><?xml version="1.0" encoding="utf-8"?>
<p:tagLst xmlns:p="http://schemas.openxmlformats.org/presentationml/2006/main">
  <p:tag name="MH" val="20160830110547"/>
  <p:tag name="MH_LIBRARY" val="CONTENTS"/>
  <p:tag name="MH_TYPE" val="OTHERS"/>
  <p:tag name="ID" val="545840"/>
</p:tagLst>
</file>

<file path=ppt/tags/tag16.xml><?xml version="1.0" encoding="utf-8"?>
<p:tagLst xmlns:p="http://schemas.openxmlformats.org/presentationml/2006/main">
  <p:tag name="TIMING" val="|71.2"/>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MH" val="20160830110547"/>
  <p:tag name="MH_LIBRARY" val="CONTENTS"/>
  <p:tag name="MH_TYPE" val="OTHERS"/>
  <p:tag name="ID" val="545840"/>
</p:tagLst>
</file>

<file path=ppt/tags/tag31.xml><?xml version="1.0" encoding="utf-8"?>
<p:tagLst xmlns:p="http://schemas.openxmlformats.org/presentationml/2006/main">
  <p:tag name="ISPRING_PRESENTATION_TITLE" val="蓝色厦门大学论文答辩模板"/>
</p:tagLst>
</file>

<file path=ppt/tags/tag4.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TIMING" val="|5.3|15.1|0.9|7.3|1.3|29.8|0.7|5.1|0.7|1.9"/>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2381</Words>
  <Application>WPS 演示</Application>
  <PresentationFormat>自定义</PresentationFormat>
  <Paragraphs>211</Paragraphs>
  <Slides>21</Slides>
  <Notes>21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宋体</vt:lpstr>
      <vt:lpstr>Wingdings</vt:lpstr>
      <vt:lpstr>微软雅黑</vt:lpstr>
      <vt:lpstr>Impact</vt:lpstr>
      <vt:lpstr>华文中宋</vt:lpstr>
      <vt:lpstr>Aharoni</vt:lpstr>
      <vt:lpstr>Yu Gothic UI Semibold</vt:lpstr>
      <vt:lpstr>U.S. 101</vt:lpstr>
      <vt:lpstr>Segoe Print</vt:lpstr>
      <vt:lpstr>Roboto</vt:lpstr>
      <vt:lpstr>Open Sans Light</vt:lpstr>
      <vt:lpstr>等线</vt:lpstr>
      <vt:lpstr>等线 Light</vt:lpstr>
      <vt:lpstr>Arial Unicode MS</vt:lpstr>
      <vt:lpstr>Times New Roman</vt:lpstr>
      <vt:lpstr>Calibri</vt:lpstr>
      <vt:lpstr>黑体</vt:lpstr>
      <vt:lpstr>Yu Gothic UI Light</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Administrator</cp:lastModifiedBy>
  <cp:revision>211</cp:revision>
  <dcterms:created xsi:type="dcterms:W3CDTF">2018-03-09T23:56:00Z</dcterms:created>
  <dcterms:modified xsi:type="dcterms:W3CDTF">2020-12-04T01:35:30Z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