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56" r:id="rId2"/>
    <p:sldId id="257" r:id="rId3"/>
    <p:sldId id="285" r:id="rId4"/>
    <p:sldId id="286" r:id="rId5"/>
    <p:sldId id="287" r:id="rId6"/>
    <p:sldId id="268" r:id="rId7"/>
    <p:sldId id="294" r:id="rId8"/>
    <p:sldId id="293" r:id="rId9"/>
    <p:sldId id="292" r:id="rId10"/>
    <p:sldId id="288" r:id="rId11"/>
    <p:sldId id="291" r:id="rId12"/>
    <p:sldId id="290" r:id="rId13"/>
    <p:sldId id="289" r:id="rId14"/>
    <p:sldId id="296" r:id="rId15"/>
    <p:sldId id="284" r:id="rId16"/>
  </p:sldIdLst>
  <p:sldSz cx="11520488" cy="6480175"/>
  <p:notesSz cx="6858000" cy="9144000"/>
  <p:embeddedFontLst>
    <p:embeddedFont>
      <p:font typeface="等线" panose="02010600030101010101" pitchFamily="2" charset="-122"/>
      <p:regular r:id="rId18"/>
      <p:bold r:id="rId19"/>
    </p:embeddedFont>
    <p:embeddedFont>
      <p:font typeface="微软雅黑" panose="020B0503020204020204" pitchFamily="34" charset="-122"/>
      <p:regular r:id="rId20"/>
      <p:bold r:id="rId21"/>
    </p:embeddedFont>
    <p:embeddedFont>
      <p:font typeface="Arial Black" panose="020B0A04020102020204" pitchFamily="34" charset="0"/>
      <p:bold r:id="rId22"/>
    </p:embeddedFont>
    <p:embeddedFont>
      <p:font typeface="Impact" panose="020B0806030902050204" pitchFamily="34" charset="0"/>
      <p:regular r:id="rId23"/>
    </p:embeddedFont>
  </p:embeddedFontLst>
  <p:custDataLst>
    <p:tags r:id="rId24"/>
  </p:custDataLst>
  <p:defaultTextStyle>
    <a:defPPr>
      <a:defRPr lang="zh-CN"/>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 userDrawn="1">
          <p15:clr>
            <a:srgbClr val="A4A3A4"/>
          </p15:clr>
        </p15:guide>
        <p15:guide id="2" orient="horz" pos="3959" userDrawn="1">
          <p15:clr>
            <a:srgbClr val="A4A3A4"/>
          </p15:clr>
        </p15:guide>
        <p15:guide id="3" pos="217" userDrawn="1">
          <p15:clr>
            <a:srgbClr val="A4A3A4"/>
          </p15:clr>
        </p15:guide>
        <p15:guide id="4" pos="7039" userDrawn="1">
          <p15:clr>
            <a:srgbClr val="A4A3A4"/>
          </p15:clr>
        </p15:guide>
        <p15:guide id="7" orient="horz" pos="3796" userDrawn="1">
          <p15:clr>
            <a:srgbClr val="A4A3A4"/>
          </p15:clr>
        </p15:guide>
        <p15:guide id="8" orient="horz" pos="36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455"/>
    <a:srgbClr val="DCC975"/>
    <a:srgbClr val="564A59"/>
    <a:srgbClr val="F7B500"/>
    <a:srgbClr val="D4E4A0"/>
    <a:srgbClr val="FEFBEA"/>
    <a:srgbClr val="FFFFFF"/>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18" autoAdjust="0"/>
  </p:normalViewPr>
  <p:slideViewPr>
    <p:cSldViewPr snapToGrid="0" showGuides="1">
      <p:cViewPr varScale="1">
        <p:scale>
          <a:sx n="91" d="100"/>
          <a:sy n="91" d="100"/>
        </p:scale>
        <p:origin x="586" y="58"/>
      </p:cViewPr>
      <p:guideLst>
        <p:guide orient="horz" pos="122"/>
        <p:guide orient="horz" pos="3959"/>
        <p:guide pos="217"/>
        <p:guide pos="7039"/>
        <p:guide orient="horz" pos="3796"/>
        <p:guide orient="horz" pos="367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864017" rtl="0" eaLnBrk="1" latinLnBrk="0" hangingPunct="1">
      <a:defRPr sz="1134" kern="1200">
        <a:solidFill>
          <a:schemeClr val="tx1"/>
        </a:solidFill>
        <a:latin typeface="+mn-lt"/>
        <a:ea typeface="+mn-ea"/>
        <a:cs typeface="+mn-cs"/>
      </a:defRPr>
    </a:lvl1pPr>
    <a:lvl2pPr marL="432008" algn="l" defTabSz="864017" rtl="0" eaLnBrk="1" latinLnBrk="0" hangingPunct="1">
      <a:defRPr sz="1134" kern="1200">
        <a:solidFill>
          <a:schemeClr val="tx1"/>
        </a:solidFill>
        <a:latin typeface="+mn-lt"/>
        <a:ea typeface="+mn-ea"/>
        <a:cs typeface="+mn-cs"/>
      </a:defRPr>
    </a:lvl2pPr>
    <a:lvl3pPr marL="864017" algn="l" defTabSz="864017" rtl="0" eaLnBrk="1" latinLnBrk="0" hangingPunct="1">
      <a:defRPr sz="1134" kern="1200">
        <a:solidFill>
          <a:schemeClr val="tx1"/>
        </a:solidFill>
        <a:latin typeface="+mn-lt"/>
        <a:ea typeface="+mn-ea"/>
        <a:cs typeface="+mn-cs"/>
      </a:defRPr>
    </a:lvl3pPr>
    <a:lvl4pPr marL="1296025" algn="l" defTabSz="864017" rtl="0" eaLnBrk="1" latinLnBrk="0" hangingPunct="1">
      <a:defRPr sz="1134" kern="1200">
        <a:solidFill>
          <a:schemeClr val="tx1"/>
        </a:solidFill>
        <a:latin typeface="+mn-lt"/>
        <a:ea typeface="+mn-ea"/>
        <a:cs typeface="+mn-cs"/>
      </a:defRPr>
    </a:lvl4pPr>
    <a:lvl5pPr marL="1728033" algn="l" defTabSz="864017" rtl="0" eaLnBrk="1" latinLnBrk="0" hangingPunct="1">
      <a:defRPr sz="1134" kern="1200">
        <a:solidFill>
          <a:schemeClr val="tx1"/>
        </a:solidFill>
        <a:latin typeface="+mn-lt"/>
        <a:ea typeface="+mn-ea"/>
        <a:cs typeface="+mn-cs"/>
      </a:defRPr>
    </a:lvl5pPr>
    <a:lvl6pPr marL="2160041" algn="l" defTabSz="864017" rtl="0" eaLnBrk="1" latinLnBrk="0" hangingPunct="1">
      <a:defRPr sz="1134" kern="1200">
        <a:solidFill>
          <a:schemeClr val="tx1"/>
        </a:solidFill>
        <a:latin typeface="+mn-lt"/>
        <a:ea typeface="+mn-ea"/>
        <a:cs typeface="+mn-cs"/>
      </a:defRPr>
    </a:lvl6pPr>
    <a:lvl7pPr marL="2592050" algn="l" defTabSz="864017" rtl="0" eaLnBrk="1" latinLnBrk="0" hangingPunct="1">
      <a:defRPr sz="1134" kern="1200">
        <a:solidFill>
          <a:schemeClr val="tx1"/>
        </a:solidFill>
        <a:latin typeface="+mn-lt"/>
        <a:ea typeface="+mn-ea"/>
        <a:cs typeface="+mn-cs"/>
      </a:defRPr>
    </a:lvl7pPr>
    <a:lvl8pPr marL="3024058" algn="l" defTabSz="864017" rtl="0" eaLnBrk="1" latinLnBrk="0" hangingPunct="1">
      <a:defRPr sz="1134" kern="1200">
        <a:solidFill>
          <a:schemeClr val="tx1"/>
        </a:solidFill>
        <a:latin typeface="+mn-lt"/>
        <a:ea typeface="+mn-ea"/>
        <a:cs typeface="+mn-cs"/>
      </a:defRPr>
    </a:lvl8pPr>
    <a:lvl9pPr marL="3456066" algn="l" defTabSz="864017" rtl="0" eaLnBrk="1" latinLnBrk="0" hangingPunct="1">
      <a:defRPr sz="11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81742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279968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274863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2400039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2489893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修改 完成后关闭编辑母版即可。</a:t>
            </a:r>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30242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extLst>
      <p:ext uri="{BB962C8B-B14F-4D97-AF65-F5344CB8AC3E}">
        <p14:creationId xmlns:p14="http://schemas.microsoft.com/office/powerpoint/2010/main" val="2135724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extLst>
      <p:ext uri="{BB962C8B-B14F-4D97-AF65-F5344CB8AC3E}">
        <p14:creationId xmlns:p14="http://schemas.microsoft.com/office/powerpoint/2010/main" val="302632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76176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27064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351570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278267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205060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416308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682837"/>
      </p:ext>
    </p:extLst>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538267"/>
      </p:ext>
    </p:extLst>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28398"/>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1916F3A-86AB-47DE-B1A2-F284F788EC9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9609134" y="185460"/>
            <a:ext cx="1693163" cy="507942"/>
          </a:xfrm>
          <a:prstGeom prst="rect">
            <a:avLst/>
          </a:prstGeom>
        </p:spPr>
      </p:pic>
    </p:spTree>
    <p:extLst>
      <p:ext uri="{BB962C8B-B14F-4D97-AF65-F5344CB8AC3E}">
        <p14:creationId xmlns:p14="http://schemas.microsoft.com/office/powerpoint/2010/main" val="1196259489"/>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049200"/>
      </p:ext>
    </p:extLst>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
        <p:nvSpPr>
          <p:cNvPr id="16" name="PA_矩形 1">
            <a:extLst>
              <a:ext uri="{FF2B5EF4-FFF2-40B4-BE49-F238E27FC236}">
                <a16:creationId xmlns:a16="http://schemas.microsoft.com/office/drawing/2014/main" id="{52628317-0CCC-43E6-A63D-DE2E96A2A581}"/>
              </a:ext>
            </a:extLst>
          </p:cNvPr>
          <p:cNvSpPr/>
          <p:nvPr userDrawn="1">
            <p:custDataLst>
              <p:tags r:id="rId1"/>
            </p:custDataLst>
          </p:nvPr>
        </p:nvSpPr>
        <p:spPr>
          <a:xfrm>
            <a:off x="0" y="0"/>
            <a:ext cx="11520488" cy="6480175"/>
          </a:xfrm>
          <a:prstGeom prst="rect">
            <a:avLst/>
          </a:prstGeom>
          <a:blipFill dpi="0" rotWithShape="1">
            <a:blip r:embed="rId3"/>
            <a:srcRect/>
            <a:tile tx="0" ty="0" sx="100000" sy="100000" flip="none" algn="tl"/>
          </a:blip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dirty="0"/>
          </a:p>
        </p:txBody>
      </p:sp>
      <p:sp>
        <p:nvSpPr>
          <p:cNvPr id="12" name="矩形 11">
            <a:extLst>
              <a:ext uri="{FF2B5EF4-FFF2-40B4-BE49-F238E27FC236}">
                <a16:creationId xmlns:a16="http://schemas.microsoft.com/office/drawing/2014/main" id="{7D155B7E-8720-4CD7-BB49-D0562EC47F36}"/>
              </a:ext>
            </a:extLst>
          </p:cNvPr>
          <p:cNvSpPr/>
          <p:nvPr userDrawn="1"/>
        </p:nvSpPr>
        <p:spPr>
          <a:xfrm>
            <a:off x="4795128" y="838947"/>
            <a:ext cx="1928733" cy="615874"/>
          </a:xfrm>
          <a:prstGeom prst="rect">
            <a:avLst/>
          </a:prstGeom>
        </p:spPr>
        <p:txBody>
          <a:bodyPr wrap="none" anchor="ctr">
            <a:spAutoFit/>
          </a:bodyPr>
          <a:lstStyle/>
          <a:p>
            <a:pPr algn="ctr"/>
            <a:r>
              <a:rPr lang="en-US" altLang="zh-CN" sz="3402" b="0" dirty="0" err="1">
                <a:solidFill>
                  <a:srgbClr val="FFFFFF"/>
                </a:solidFill>
                <a:latin typeface="+mn-lt"/>
                <a:cs typeface="+mn-ea"/>
                <a:sym typeface="+mn-lt"/>
              </a:rPr>
              <a:t>版权声明</a:t>
            </a:r>
            <a:endParaRPr lang="en-US" altLang="zh-CN" sz="3402" b="0" dirty="0">
              <a:solidFill>
                <a:srgbClr val="FFFFFF"/>
              </a:solidFill>
              <a:latin typeface="+mn-lt"/>
              <a:cs typeface="+mn-ea"/>
              <a:sym typeface="+mn-lt"/>
            </a:endParaRPr>
          </a:p>
        </p:txBody>
      </p:sp>
      <p:sp>
        <p:nvSpPr>
          <p:cNvPr id="13" name="矩形 12">
            <a:extLst>
              <a:ext uri="{FF2B5EF4-FFF2-40B4-BE49-F238E27FC236}">
                <a16:creationId xmlns:a16="http://schemas.microsoft.com/office/drawing/2014/main" id="{B6534FA3-E9C3-4234-8B60-3071E3EFFE03}"/>
              </a:ext>
            </a:extLst>
          </p:cNvPr>
          <p:cNvSpPr/>
          <p:nvPr userDrawn="1"/>
        </p:nvSpPr>
        <p:spPr>
          <a:xfrm>
            <a:off x="345014" y="1749316"/>
            <a:ext cx="10828958" cy="441339"/>
          </a:xfrm>
          <a:prstGeom prst="rect">
            <a:avLst/>
          </a:prstGeom>
        </p:spPr>
        <p:txBody>
          <a:bodyPr wrap="square" anchor="ctr">
            <a:spAutoFit/>
          </a:bodyPr>
          <a:lstStyle/>
          <a:p>
            <a:pPr algn="ctr"/>
            <a:r>
              <a:rPr lang="en-US" altLang="zh-CN" sz="2268" dirty="0" err="1">
                <a:solidFill>
                  <a:srgbClr val="44BE9B"/>
                </a:solidFill>
                <a:latin typeface="+mn-lt"/>
                <a:cs typeface="+mn-ea"/>
                <a:sym typeface="+mn-lt"/>
              </a:rPr>
              <a:t>感谢您支持原创设计事业，支持设计版权产</a:t>
            </a:r>
            <a:r>
              <a:rPr lang="en-US" altLang="zh-CN" sz="2268" dirty="0">
                <a:solidFill>
                  <a:srgbClr val="44BE9B"/>
                </a:solidFill>
                <a:latin typeface="+mn-lt"/>
                <a:cs typeface="+mn-ea"/>
                <a:sym typeface="+mn-lt"/>
              </a:rPr>
              <a:t>！</a:t>
            </a:r>
          </a:p>
        </p:txBody>
      </p:sp>
      <p:sp>
        <p:nvSpPr>
          <p:cNvPr id="14" name="矩形 13">
            <a:extLst>
              <a:ext uri="{FF2B5EF4-FFF2-40B4-BE49-F238E27FC236}">
                <a16:creationId xmlns:a16="http://schemas.microsoft.com/office/drawing/2014/main" id="{B22DE9F6-2180-43C3-8788-F59E398AFCCE}"/>
              </a:ext>
            </a:extLst>
          </p:cNvPr>
          <p:cNvSpPr/>
          <p:nvPr userDrawn="1"/>
        </p:nvSpPr>
        <p:spPr>
          <a:xfrm>
            <a:off x="922914" y="2515965"/>
            <a:ext cx="9674661" cy="3287951"/>
          </a:xfrm>
          <a:prstGeom prst="rect">
            <a:avLst/>
          </a:prstGeom>
        </p:spPr>
        <p:txBody>
          <a:bodyPr wrap="square" anchor="ctr">
            <a:spAutoFit/>
          </a:bodyPr>
          <a:lstStyle/>
          <a:p>
            <a:pPr algn="l">
              <a:lnSpc>
                <a:spcPct val="200000"/>
              </a:lnSpc>
            </a:pPr>
            <a:r>
              <a:rPr lang="en-US" altLang="zh-CN" sz="1323" dirty="0">
                <a:solidFill>
                  <a:srgbClr val="FFFFFF"/>
                </a:solidFill>
                <a:latin typeface="+mn-lt"/>
                <a:cs typeface="+mn-ea"/>
                <a:sym typeface="+mn-lt"/>
              </a:rPr>
              <a:t>        感谢您下载PPT千图网平台上提供的产品，为了您和千图网以及原创作者的利益，请勿复制、传播、销售，否则将承担法律责任！千图网将对作品进行维权，按照传播下载次数的十倍进行索取赔偿！</a:t>
            </a:r>
          </a:p>
          <a:p>
            <a:pPr algn="l">
              <a:lnSpc>
                <a:spcPct val="200000"/>
              </a:lnSpc>
            </a:pPr>
            <a:r>
              <a:rPr lang="en-US" altLang="zh-CN" sz="1323" dirty="0">
                <a:solidFill>
                  <a:srgbClr val="FFFFFF"/>
                </a:solidFill>
                <a:latin typeface="+mn-lt"/>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algn="l">
              <a:lnSpc>
                <a:spcPct val="200000"/>
              </a:lnSpc>
            </a:pPr>
            <a:r>
              <a:rPr lang="en-US" altLang="zh-CN" sz="1323" dirty="0">
                <a:solidFill>
                  <a:srgbClr val="FFFFFF"/>
                </a:solidFill>
                <a:latin typeface="+mn-lt"/>
                <a:cs typeface="+mn-ea"/>
                <a:sym typeface="+mn-lt"/>
              </a:rPr>
              <a:t>2、不得将千图网的PPT模版、PPT素材，本身用于再出售，或者出租、出借、转让、分销、发布或者作为礼物供他人使用，不得转授权、出卖、转让本协议或本协议中的权利。</a:t>
            </a:r>
          </a:p>
          <a:p>
            <a:pPr algn="l">
              <a:lnSpc>
                <a:spcPct val="200000"/>
              </a:lnSpc>
            </a:pPr>
            <a:r>
              <a:rPr lang="en-US" altLang="zh-CN" sz="1323" dirty="0">
                <a:solidFill>
                  <a:srgbClr val="FFFFFF"/>
                </a:solidFill>
                <a:latin typeface="+mn-lt"/>
                <a:cs typeface="+mn-ea"/>
                <a:sym typeface="+mn-lt"/>
              </a:rPr>
              <a:t>3、禁止把作品纳入商标或服务标记。</a:t>
            </a:r>
          </a:p>
          <a:p>
            <a:pPr algn="l">
              <a:lnSpc>
                <a:spcPct val="200000"/>
              </a:lnSpc>
            </a:pPr>
            <a:r>
              <a:rPr lang="en-US" altLang="zh-CN" sz="1323" dirty="0">
                <a:solidFill>
                  <a:srgbClr val="FFFFFF"/>
                </a:solidFill>
                <a:latin typeface="+mn-lt"/>
                <a:cs typeface="+mn-ea"/>
                <a:sym typeface="+mn-lt"/>
              </a:rPr>
              <a:t>4、禁止用户用下载格式在网上传播作品。或者作品可以让第三方单独付费或共享免费下载、或通过转移电话服务系统传播。</a:t>
            </a:r>
          </a:p>
        </p:txBody>
      </p:sp>
    </p:spTree>
    <p:extLst>
      <p:ext uri="{BB962C8B-B14F-4D97-AF65-F5344CB8AC3E}">
        <p14:creationId xmlns:p14="http://schemas.microsoft.com/office/powerpoint/2010/main" val="3774728959"/>
      </p:ext>
    </p:extLst>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887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 id="2147483672" r:id="rId4"/>
    <p:sldLayoutId id="2147483678" r:id="rId5"/>
    <p:sldLayoutId id="2147483677" r:id="rId6"/>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864017" rtl="0" eaLnBrk="1" latinLnBrk="0" hangingPunct="1">
        <a:lnSpc>
          <a:spcPct val="90000"/>
        </a:lnSpc>
        <a:spcBef>
          <a:spcPct val="0"/>
        </a:spcBef>
        <a:buNone/>
        <a:defRPr sz="4158" kern="1200">
          <a:solidFill>
            <a:schemeClr val="tx1"/>
          </a:solidFill>
          <a:latin typeface="+mj-lt"/>
          <a:ea typeface="+mj-ea"/>
          <a:cs typeface="+mj-cs"/>
        </a:defRPr>
      </a:lvl1pPr>
    </p:titleStyle>
    <p:bodyStyle>
      <a:lvl1pPr marL="216004" indent="-216004" algn="l" defTabSz="864017" rtl="0" eaLnBrk="1" latinLnBrk="0" hangingPunct="1">
        <a:lnSpc>
          <a:spcPct val="90000"/>
        </a:lnSpc>
        <a:spcBef>
          <a:spcPts val="945"/>
        </a:spcBef>
        <a:buFont typeface="Arial" panose="020B0604020202020204" pitchFamily="34" charset="0"/>
        <a:buChar char="•"/>
        <a:defRPr sz="2646" kern="1200">
          <a:solidFill>
            <a:schemeClr val="tx1"/>
          </a:solidFill>
          <a:latin typeface="+mn-lt"/>
          <a:ea typeface="+mn-ea"/>
          <a:cs typeface="+mn-cs"/>
        </a:defRPr>
      </a:lvl1pPr>
      <a:lvl2pPr marL="648012" indent="-216004" algn="l" defTabSz="864017" rtl="0" eaLnBrk="1" latinLnBrk="0" hangingPunct="1">
        <a:lnSpc>
          <a:spcPct val="90000"/>
        </a:lnSpc>
        <a:spcBef>
          <a:spcPts val="472"/>
        </a:spcBef>
        <a:buFont typeface="Arial" panose="020B0604020202020204" pitchFamily="34" charset="0"/>
        <a:buChar char="•"/>
        <a:defRPr sz="2268" kern="1200">
          <a:solidFill>
            <a:schemeClr val="tx1"/>
          </a:solidFill>
          <a:latin typeface="+mn-lt"/>
          <a:ea typeface="+mn-ea"/>
          <a:cs typeface="+mn-cs"/>
        </a:defRPr>
      </a:lvl2pPr>
      <a:lvl3pPr marL="1080021" indent="-216004" algn="l" defTabSz="864017" rtl="0" eaLnBrk="1" latinLnBrk="0" hangingPunct="1">
        <a:lnSpc>
          <a:spcPct val="90000"/>
        </a:lnSpc>
        <a:spcBef>
          <a:spcPts val="472"/>
        </a:spcBef>
        <a:buFont typeface="Arial" panose="020B0604020202020204" pitchFamily="34" charset="0"/>
        <a:buChar char="•"/>
        <a:defRPr sz="1890" kern="1200">
          <a:solidFill>
            <a:schemeClr val="tx1"/>
          </a:solidFill>
          <a:latin typeface="+mn-lt"/>
          <a:ea typeface="+mn-ea"/>
          <a:cs typeface="+mn-cs"/>
        </a:defRPr>
      </a:lvl3pPr>
      <a:lvl4pPr marL="1512029"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4pPr>
      <a:lvl5pPr marL="1944037"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zh-CN"/>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259">
            <a:extLst>
              <a:ext uri="{FF2B5EF4-FFF2-40B4-BE49-F238E27FC236}">
                <a16:creationId xmlns:a16="http://schemas.microsoft.com/office/drawing/2014/main" id="{E9658C39-C617-44C2-9612-E2A79A297F5A}"/>
              </a:ext>
            </a:extLst>
          </p:cNvPr>
          <p:cNvSpPr>
            <a:spLocks noChangeArrowheads="1"/>
          </p:cNvSpPr>
          <p:nvPr>
            <p:custDataLst>
              <p:tags r:id="rId1"/>
            </p:custDataLst>
          </p:nvPr>
        </p:nvSpPr>
        <p:spPr bwMode="auto">
          <a:xfrm>
            <a:off x="4532582" y="1844297"/>
            <a:ext cx="6481335" cy="984885"/>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b="1" dirty="0"/>
              <a:t>Biased News Data Influence on Classifying Social Media Posts</a:t>
            </a:r>
            <a:endParaRPr lang="zh-CN" altLang="en-US" sz="4800" b="1" kern="5000" spc="283" dirty="0">
              <a:solidFill>
                <a:sysClr val="windowText" lastClr="000000"/>
              </a:solidFill>
              <a:cs typeface="Arial" panose="020B0604020202020204" pitchFamily="34" charset="0"/>
            </a:endParaRPr>
          </a:p>
        </p:txBody>
      </p:sp>
      <p:pic>
        <p:nvPicPr>
          <p:cNvPr id="11" name="图片 10">
            <a:extLst>
              <a:ext uri="{FF2B5EF4-FFF2-40B4-BE49-F238E27FC236}">
                <a16:creationId xmlns:a16="http://schemas.microsoft.com/office/drawing/2014/main" id="{7F9E8E92-6587-48DD-B299-370A81BE0A84}"/>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flipH="1">
            <a:off x="68526" y="877211"/>
            <a:ext cx="4920996" cy="4486933"/>
          </a:xfrm>
          <a:prstGeom prst="rect">
            <a:avLst/>
          </a:prstGeom>
        </p:spPr>
      </p:pic>
      <p:grpSp>
        <p:nvGrpSpPr>
          <p:cNvPr id="16" name="组合 15">
            <a:extLst>
              <a:ext uri="{FF2B5EF4-FFF2-40B4-BE49-F238E27FC236}">
                <a16:creationId xmlns:a16="http://schemas.microsoft.com/office/drawing/2014/main" id="{BFF94A7B-57E5-4D8B-B01C-2C7B7F50E83E}"/>
              </a:ext>
            </a:extLst>
          </p:cNvPr>
          <p:cNvGrpSpPr/>
          <p:nvPr/>
        </p:nvGrpSpPr>
        <p:grpSpPr>
          <a:xfrm>
            <a:off x="89" y="5334691"/>
            <a:ext cx="11520311" cy="1175780"/>
            <a:chOff x="0" y="5645729"/>
            <a:chExt cx="12192000" cy="1244334"/>
          </a:xfrm>
        </p:grpSpPr>
        <p:sp>
          <p:nvSpPr>
            <p:cNvPr id="14" name="矩形 13">
              <a:extLst>
                <a:ext uri="{FF2B5EF4-FFF2-40B4-BE49-F238E27FC236}">
                  <a16:creationId xmlns:a16="http://schemas.microsoft.com/office/drawing/2014/main" id="{DAC68F4A-44F1-4603-A383-D56F83DF97ED}"/>
                </a:ext>
              </a:extLst>
            </p:cNvPr>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15" name="矩形 14">
              <a:extLst>
                <a:ext uri="{FF2B5EF4-FFF2-40B4-BE49-F238E27FC236}">
                  <a16:creationId xmlns:a16="http://schemas.microsoft.com/office/drawing/2014/main" id="{90BE2E99-B319-4F6F-A039-AB9C5DECCCB1}"/>
                </a:ext>
              </a:extLst>
            </p:cNvPr>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grpSp>
      <p:pic>
        <p:nvPicPr>
          <p:cNvPr id="6" name="图片 5">
            <a:extLst>
              <a:ext uri="{FF2B5EF4-FFF2-40B4-BE49-F238E27FC236}">
                <a16:creationId xmlns:a16="http://schemas.microsoft.com/office/drawing/2014/main" id="{8EFC6DC2-6DE4-4108-B0BC-6C0BE5B511FC}"/>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8418371" y="1021868"/>
            <a:ext cx="2743654" cy="823097"/>
          </a:xfrm>
          <a:prstGeom prst="rect">
            <a:avLst/>
          </a:prstGeom>
        </p:spPr>
      </p:pic>
      <p:sp>
        <p:nvSpPr>
          <p:cNvPr id="4" name="文本框 3">
            <a:extLst>
              <a:ext uri="{FF2B5EF4-FFF2-40B4-BE49-F238E27FC236}">
                <a16:creationId xmlns:a16="http://schemas.microsoft.com/office/drawing/2014/main" id="{678A97F2-96CE-4AFB-B624-D3FE88B6F062}"/>
              </a:ext>
            </a:extLst>
          </p:cNvPr>
          <p:cNvSpPr txBox="1"/>
          <p:nvPr/>
        </p:nvSpPr>
        <p:spPr>
          <a:xfrm>
            <a:off x="6949590" y="3064788"/>
            <a:ext cx="4064327" cy="656077"/>
          </a:xfrm>
          <a:prstGeom prst="rect">
            <a:avLst/>
          </a:prstGeom>
          <a:noFill/>
        </p:spPr>
        <p:txBody>
          <a:bodyPr wrap="square" rtlCol="0" anchor="ctr">
            <a:spAutoFit/>
          </a:bodyPr>
          <a:lstStyle/>
          <a:p>
            <a:pPr>
              <a:lnSpc>
                <a:spcPct val="120000"/>
              </a:lnSpc>
            </a:pPr>
            <a:r>
              <a:rPr lang="en-US" altLang="zh-CN" sz="1600" dirty="0">
                <a:solidFill>
                  <a:schemeClr val="tx1">
                    <a:lumMod val="75000"/>
                    <a:lumOff val="25000"/>
                  </a:schemeClr>
                </a:solidFill>
              </a:rPr>
              <a:t>SIGIR 2018</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Marija Stanojevic, Jumanah Alshehri, Eduard Dragut, Zoran Obradovic</a:t>
            </a:r>
            <a:endParaRPr lang="zh-CN" altLang="en-US" sz="1600" dirty="0">
              <a:solidFill>
                <a:schemeClr val="tx1">
                  <a:lumMod val="75000"/>
                  <a:lumOff val="25000"/>
                </a:schemeClr>
              </a:solidFill>
            </a:endParaRPr>
          </a:p>
        </p:txBody>
      </p:sp>
      <p:sp>
        <p:nvSpPr>
          <p:cNvPr id="8" name="文本框 7">
            <a:extLst>
              <a:ext uri="{FF2B5EF4-FFF2-40B4-BE49-F238E27FC236}">
                <a16:creationId xmlns:a16="http://schemas.microsoft.com/office/drawing/2014/main" id="{05E9379E-329A-41B0-8754-725A6F929D54}"/>
              </a:ext>
            </a:extLst>
          </p:cNvPr>
          <p:cNvSpPr txBox="1"/>
          <p:nvPr/>
        </p:nvSpPr>
        <p:spPr>
          <a:xfrm>
            <a:off x="8749688" y="4003776"/>
            <a:ext cx="2081019" cy="693395"/>
          </a:xfrm>
          <a:prstGeom prst="rect">
            <a:avLst/>
          </a:prstGeom>
          <a:noFill/>
        </p:spPr>
        <p:txBody>
          <a:bodyPr wrap="none" rtlCol="0" anchor="ctr">
            <a:spAutoFit/>
          </a:bodyPr>
          <a:lstStyle/>
          <a:p>
            <a:pPr>
              <a:lnSpc>
                <a:spcPct val="120000"/>
              </a:lnSpc>
            </a:pPr>
            <a:r>
              <a:rPr lang="zh-CN" altLang="en-US" dirty="0">
                <a:solidFill>
                  <a:schemeClr val="tx1">
                    <a:lumMod val="75000"/>
                    <a:lumOff val="25000"/>
                  </a:schemeClr>
                </a:solidFill>
              </a:rPr>
              <a:t>姓名：朱玉洁</a:t>
            </a:r>
            <a:endParaRPr lang="en-US" altLang="zh-CN" dirty="0">
              <a:solidFill>
                <a:schemeClr val="tx1">
                  <a:lumMod val="75000"/>
                  <a:lumOff val="25000"/>
                </a:schemeClr>
              </a:solidFill>
            </a:endParaRPr>
          </a:p>
          <a:p>
            <a:pPr>
              <a:lnSpc>
                <a:spcPct val="120000"/>
              </a:lnSpc>
            </a:pPr>
            <a:r>
              <a:rPr lang="zh-CN" altLang="en-US" dirty="0">
                <a:solidFill>
                  <a:schemeClr val="tx1">
                    <a:lumMod val="75000"/>
                    <a:lumOff val="25000"/>
                  </a:schemeClr>
                </a:solidFill>
              </a:rPr>
              <a:t>学号：</a:t>
            </a:r>
            <a:r>
              <a:rPr lang="en-US" altLang="zh-CN" dirty="0">
                <a:solidFill>
                  <a:schemeClr val="tx1">
                    <a:lumMod val="75000"/>
                    <a:lumOff val="25000"/>
                  </a:schemeClr>
                </a:solidFill>
              </a:rPr>
              <a:t>S320060132</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3C3E11B-6E4E-4AC6-BA68-303DA0A873CD}"/>
              </a:ext>
            </a:extLst>
          </p:cNvPr>
          <p:cNvSpPr/>
          <p:nvPr/>
        </p:nvSpPr>
        <p:spPr>
          <a:xfrm>
            <a:off x="6066456" y="1597360"/>
            <a:ext cx="2940546" cy="179817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Step3</a:t>
            </a:r>
            <a:r>
              <a:rPr lang="zh-CN" altLang="en-US" dirty="0"/>
              <a:t>分类器微调：</a:t>
            </a:r>
            <a:endParaRPr lang="en-US" altLang="zh-CN" dirty="0"/>
          </a:p>
          <a:p>
            <a:pPr algn="ctr"/>
            <a:r>
              <a:rPr lang="zh-CN" altLang="zh-CN" sz="1800" dirty="0">
                <a:effectLst/>
                <a:ea typeface="Microsoft YaHei" panose="020B0503020204020204" pitchFamily="34" charset="-122"/>
              </a:rPr>
              <a:t>使用标签数据进行训练，使</a:t>
            </a:r>
            <a:r>
              <a:rPr lang="zh-CN" altLang="en-US" sz="1800" dirty="0">
                <a:effectLst/>
                <a:ea typeface="Microsoft YaHei" panose="020B0503020204020204" pitchFamily="34" charset="-122"/>
              </a:rPr>
              <a:t>用</a:t>
            </a:r>
            <a:r>
              <a:rPr lang="zh-CN" altLang="zh-CN" sz="1800" dirty="0">
                <a:effectLst/>
                <a:ea typeface="Microsoft YaHei" panose="020B0503020204020204" pitchFamily="34" charset="-122"/>
              </a:rPr>
              <a:t>模型对新样本进行分类预测。</a:t>
            </a:r>
            <a:endParaRPr lang="zh-CN" altLang="en-US" dirty="0"/>
          </a:p>
        </p:txBody>
      </p:sp>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实验过程</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35069EAA-FBA1-4383-9F14-11AF029F2DC8}"/>
              </a:ext>
            </a:extLst>
          </p:cNvPr>
          <p:cNvPicPr>
            <a:picLocks noChangeAspect="1"/>
          </p:cNvPicPr>
          <p:nvPr/>
        </p:nvPicPr>
        <p:blipFill>
          <a:blip r:embed="rId3"/>
          <a:stretch>
            <a:fillRect/>
          </a:stretch>
        </p:blipFill>
        <p:spPr>
          <a:xfrm>
            <a:off x="1492982" y="1162854"/>
            <a:ext cx="3961052" cy="4465353"/>
          </a:xfrm>
          <a:prstGeom prst="rect">
            <a:avLst/>
          </a:prstGeom>
        </p:spPr>
      </p:pic>
      <p:sp>
        <p:nvSpPr>
          <p:cNvPr id="9" name="文本框 8">
            <a:extLst>
              <a:ext uri="{FF2B5EF4-FFF2-40B4-BE49-F238E27FC236}">
                <a16:creationId xmlns:a16="http://schemas.microsoft.com/office/drawing/2014/main" id="{D6C86AFE-3891-4F54-993F-E33D92A5C8A5}"/>
              </a:ext>
            </a:extLst>
          </p:cNvPr>
          <p:cNvSpPr txBox="1"/>
          <p:nvPr/>
        </p:nvSpPr>
        <p:spPr>
          <a:xfrm>
            <a:off x="5973277" y="3866534"/>
            <a:ext cx="5116969" cy="1485535"/>
          </a:xfrm>
          <a:prstGeom prst="rect">
            <a:avLst/>
          </a:prstGeom>
          <a:noFill/>
        </p:spPr>
        <p:txBody>
          <a:bodyPr wrap="square" rtlCol="0" anchor="ctr">
            <a:spAutoFit/>
          </a:bodyPr>
          <a:lstStyle/>
          <a:p>
            <a:pPr marL="0" marR="0">
              <a:spcBef>
                <a:spcPts val="0"/>
              </a:spcBef>
              <a:spcAft>
                <a:spcPts val="0"/>
              </a:spcAft>
            </a:pP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每一步的输出就是下一步的输入。</a:t>
            </a:r>
            <a:endParaRPr lang="zh-CN" altLang="zh-CN" sz="1800" dirty="0">
              <a:effectLst/>
              <a:ea typeface="Calibri" panose="020F0502020204030204" pitchFamily="34" charset="0"/>
            </a:endParaRPr>
          </a:p>
          <a:p>
            <a:pPr marL="0" marR="0">
              <a:spcBef>
                <a:spcPts val="0"/>
              </a:spcBef>
              <a:spcAft>
                <a:spcPts val="0"/>
              </a:spcAft>
            </a:pPr>
            <a:r>
              <a:rPr lang="en-US" altLang="zh-CN" sz="1800" dirty="0">
                <a:effectLst/>
                <a:ea typeface="Calibri" panose="020F0502020204030204" pitchFamily="34" charset="0"/>
              </a:rPr>
              <a:t>*</a:t>
            </a:r>
            <a:r>
              <a:rPr lang="zh-CN" altLang="zh-CN" sz="1800" dirty="0">
                <a:effectLst/>
                <a:ea typeface="Microsoft YaHei" panose="020B0503020204020204" pitchFamily="34" charset="-122"/>
              </a:rPr>
              <a:t>为了加速微调过程，</a:t>
            </a:r>
            <a:r>
              <a:rPr lang="en-US" altLang="zh-CN" sz="1800" dirty="0">
                <a:effectLst/>
                <a:ea typeface="Calibri" panose="020F0502020204030204" pitchFamily="34" charset="0"/>
              </a:rPr>
              <a:t>ULMFiT</a:t>
            </a:r>
            <a:r>
              <a:rPr lang="zh-CN" altLang="zh-CN" sz="1800" dirty="0">
                <a:effectLst/>
                <a:ea typeface="Microsoft YaHei" panose="020B0503020204020204" pitchFamily="34" charset="-122"/>
              </a:rPr>
              <a:t>模型的每</a:t>
            </a:r>
            <a:r>
              <a:rPr lang="zh-CN" altLang="en-US" sz="1800" dirty="0">
                <a:effectLst/>
                <a:ea typeface="Microsoft YaHei" panose="020B0503020204020204" pitchFamily="34" charset="-122"/>
              </a:rPr>
              <a:t>一</a:t>
            </a:r>
            <a:r>
              <a:rPr lang="zh-CN" altLang="zh-CN" sz="1800" dirty="0">
                <a:effectLst/>
                <a:ea typeface="Microsoft YaHei" panose="020B0503020204020204" pitchFamily="34" charset="-122"/>
              </a:rPr>
              <a:t>层使用不同的学习速度。</a:t>
            </a:r>
            <a:endParaRPr lang="en-US" altLang="zh-CN" sz="1800" dirty="0">
              <a:effectLst/>
              <a:ea typeface="Microsoft YaHei" panose="020B0503020204020204" pitchFamily="34" charset="-122"/>
            </a:endParaRPr>
          </a:p>
          <a:p>
            <a:pPr marL="0" marR="0">
              <a:spcBef>
                <a:spcPts val="0"/>
              </a:spcBef>
              <a:spcAft>
                <a:spcPts val="0"/>
              </a:spcAft>
            </a:pPr>
            <a:r>
              <a:rPr lang="zh-CN" altLang="en-US" sz="1800" dirty="0">
                <a:ea typeface="Microsoft YaHei" panose="020B0503020204020204" pitchFamily="34" charset="-122"/>
              </a:rPr>
              <a:t>*</a:t>
            </a:r>
            <a:r>
              <a:rPr lang="zh-CN" altLang="zh-CN" sz="1800" dirty="0">
                <a:effectLst/>
                <a:ea typeface="Microsoft YaHei" panose="020B0503020204020204" pitchFamily="34" charset="-122"/>
              </a:rPr>
              <a:t>使用斜三角形的学习速度曲线可以提高精确度。</a:t>
            </a:r>
            <a:endParaRPr lang="zh-CN" altLang="zh-CN" sz="1800" dirty="0">
              <a:effectLst/>
              <a:ea typeface="Calibri" panose="020F0502020204030204" pitchFamily="34" charset="0"/>
            </a:endParaRPr>
          </a:p>
          <a:p>
            <a:pPr>
              <a:lnSpc>
                <a:spcPct val="120000"/>
              </a:lnSpc>
            </a:pP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78842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实验过程</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CE959A7-FA70-48DA-A112-A1756C2C97A3}"/>
              </a:ext>
            </a:extLst>
          </p:cNvPr>
          <p:cNvSpPr txBox="1"/>
          <p:nvPr/>
        </p:nvSpPr>
        <p:spPr>
          <a:xfrm>
            <a:off x="1054300" y="1625242"/>
            <a:ext cx="9411887" cy="1485535"/>
          </a:xfrm>
          <a:prstGeom prst="rect">
            <a:avLst/>
          </a:prstGeom>
          <a:noFill/>
        </p:spPr>
        <p:txBody>
          <a:bodyPr wrap="square" rtlCol="0" anchor="ctr">
            <a:spAutoFit/>
          </a:bodyPr>
          <a:lstStyle/>
          <a:p>
            <a:pPr marL="0" marR="0">
              <a:spcBef>
                <a:spcPts val="0"/>
              </a:spcBef>
              <a:spcAft>
                <a:spcPts val="0"/>
              </a:spcAft>
            </a:pPr>
            <a:r>
              <a:rPr lang="zh-CN" altLang="en-US" sz="1800" dirty="0">
                <a:ea typeface="Microsoft YaHei" panose="020B0503020204020204" pitchFamily="34" charset="-122"/>
              </a:rPr>
              <a:t>设定</a:t>
            </a:r>
            <a:r>
              <a:rPr lang="zh-CN" altLang="zh-CN" sz="1800" dirty="0">
                <a:effectLst/>
                <a:ea typeface="Microsoft YaHei" panose="020B0503020204020204" pitchFamily="34" charset="-122"/>
              </a:rPr>
              <a:t>两种标签数据集：</a:t>
            </a:r>
            <a:endParaRPr lang="zh-CN" altLang="zh-CN" sz="1800" dirty="0">
              <a:effectLst/>
              <a:ea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en-US" altLang="zh-CN" sz="1800" dirty="0">
                <a:effectLst/>
                <a:ea typeface="Calibri" panose="020F0502020204030204" pitchFamily="34" charset="0"/>
              </a:rPr>
              <a:t>Mix1</a:t>
            </a:r>
            <a:r>
              <a:rPr lang="zh-CN" altLang="zh-CN" sz="1800" dirty="0">
                <a:effectLst/>
                <a:ea typeface="Microsoft YaHei" panose="020B0503020204020204" pitchFamily="34" charset="-122"/>
              </a:rPr>
              <a:t>（平衡）：</a:t>
            </a:r>
            <a:r>
              <a:rPr lang="en-US" altLang="zh-CN" sz="1800" dirty="0">
                <a:effectLst/>
                <a:ea typeface="Calibri" panose="020F0502020204030204" pitchFamily="34" charset="0"/>
              </a:rPr>
              <a:t>380</a:t>
            </a:r>
            <a:r>
              <a:rPr lang="zh-CN" altLang="zh-CN" sz="1800" dirty="0">
                <a:effectLst/>
                <a:ea typeface="Microsoft YaHei" panose="020B0503020204020204" pitchFamily="34" charset="-122"/>
              </a:rPr>
              <a:t>个被标记为</a:t>
            </a:r>
            <a:r>
              <a:rPr lang="en-US" altLang="zh-CN" sz="1800" dirty="0">
                <a:effectLst/>
                <a:ea typeface="Calibri" panose="020F0502020204030204" pitchFamily="34" charset="0"/>
              </a:rPr>
              <a:t>0</a:t>
            </a:r>
            <a:r>
              <a:rPr lang="zh-CN" altLang="zh-CN" sz="1800" dirty="0">
                <a:effectLst/>
                <a:ea typeface="Microsoft YaHei" panose="020B0503020204020204" pitchFamily="34" charset="-122"/>
              </a:rPr>
              <a:t>（左倾）的样本</a:t>
            </a:r>
            <a:r>
              <a:rPr lang="en-US" altLang="zh-CN" sz="1800" dirty="0">
                <a:effectLst/>
                <a:ea typeface="Calibri" panose="020F0502020204030204" pitchFamily="34" charset="0"/>
              </a:rPr>
              <a:t>+323</a:t>
            </a:r>
            <a:r>
              <a:rPr lang="zh-CN" altLang="zh-CN" sz="1800" dirty="0">
                <a:effectLst/>
                <a:ea typeface="Microsoft YaHei" panose="020B0503020204020204" pitchFamily="34" charset="-122"/>
              </a:rPr>
              <a:t>个被标记为</a:t>
            </a:r>
            <a:r>
              <a:rPr lang="en-US" altLang="zh-CN" sz="1800" dirty="0">
                <a:effectLst/>
                <a:ea typeface="Calibri" panose="020F0502020204030204" pitchFamily="34" charset="0"/>
              </a:rPr>
              <a:t>1</a:t>
            </a:r>
            <a:r>
              <a:rPr lang="zh-CN" altLang="zh-CN" sz="1800" dirty="0">
                <a:effectLst/>
                <a:ea typeface="Microsoft YaHei" panose="020B0503020204020204" pitchFamily="34" charset="-122"/>
              </a:rPr>
              <a:t>（中立）的样本</a:t>
            </a:r>
            <a:r>
              <a:rPr lang="en-US" altLang="zh-CN" sz="1800" dirty="0">
                <a:effectLst/>
                <a:ea typeface="Calibri" panose="020F0502020204030204" pitchFamily="34" charset="0"/>
              </a:rPr>
              <a:t>+323</a:t>
            </a:r>
            <a:r>
              <a:rPr lang="zh-CN" altLang="zh-CN" sz="1800" dirty="0">
                <a:effectLst/>
                <a:ea typeface="Microsoft YaHei" panose="020B0503020204020204" pitchFamily="34" charset="-122"/>
              </a:rPr>
              <a:t>个被标记为</a:t>
            </a:r>
            <a:r>
              <a:rPr lang="en-US" altLang="zh-CN" sz="1800" dirty="0">
                <a:effectLst/>
                <a:ea typeface="Calibri" panose="020F0502020204030204" pitchFamily="34" charset="0"/>
              </a:rPr>
              <a:t>2</a:t>
            </a:r>
            <a:r>
              <a:rPr lang="zh-CN" altLang="zh-CN" sz="1800" dirty="0">
                <a:effectLst/>
                <a:ea typeface="Microsoft YaHei" panose="020B0503020204020204" pitchFamily="34" charset="-122"/>
              </a:rPr>
              <a:t>（右倾）的样本；</a:t>
            </a:r>
            <a:endParaRPr lang="zh-CN" altLang="zh-CN" sz="1800" dirty="0">
              <a:effectLst/>
              <a:ea typeface="Calibri" panose="020F0502020204030204" pitchFamily="34" charset="0"/>
            </a:endParaRPr>
          </a:p>
          <a:p>
            <a:pPr marL="628650" marR="0" indent="-285750">
              <a:spcBef>
                <a:spcPts val="0"/>
              </a:spcBef>
              <a:spcAft>
                <a:spcPts val="0"/>
              </a:spcAft>
              <a:buFont typeface="Arial" panose="020B0604020202020204" pitchFamily="34" charset="0"/>
              <a:buChar char="•"/>
            </a:pPr>
            <a:r>
              <a:rPr lang="en-US" altLang="zh-CN" sz="1800" dirty="0">
                <a:effectLst/>
                <a:ea typeface="Calibri" panose="020F0502020204030204" pitchFamily="34" charset="0"/>
              </a:rPr>
              <a:t>Mix2</a:t>
            </a:r>
            <a:r>
              <a:rPr lang="zh-CN" altLang="zh-CN" sz="1800" dirty="0">
                <a:effectLst/>
                <a:ea typeface="Microsoft YaHei" panose="020B0503020204020204" pitchFamily="34" charset="-122"/>
              </a:rPr>
              <a:t>（</a:t>
            </a:r>
            <a:r>
              <a:rPr lang="zh-CN" altLang="en-US" sz="1800" dirty="0">
                <a:effectLst/>
                <a:ea typeface="Microsoft YaHei" panose="020B0503020204020204" pitchFamily="34" charset="-122"/>
              </a:rPr>
              <a:t>非</a:t>
            </a:r>
            <a:r>
              <a:rPr lang="zh-CN" altLang="zh-CN" sz="1800" dirty="0">
                <a:effectLst/>
                <a:ea typeface="Microsoft YaHei" panose="020B0503020204020204" pitchFamily="34" charset="-122"/>
              </a:rPr>
              <a:t>平衡）：</a:t>
            </a:r>
            <a:r>
              <a:rPr lang="en-US" altLang="zh-CN" sz="1800" dirty="0">
                <a:effectLst/>
                <a:ea typeface="Calibri" panose="020F0502020204030204" pitchFamily="34" charset="0"/>
              </a:rPr>
              <a:t>380</a:t>
            </a:r>
            <a:r>
              <a:rPr lang="zh-CN" altLang="zh-CN" sz="1800" dirty="0">
                <a:effectLst/>
                <a:ea typeface="Microsoft YaHei" panose="020B0503020204020204" pitchFamily="34" charset="-122"/>
              </a:rPr>
              <a:t>个</a:t>
            </a:r>
            <a:r>
              <a:rPr lang="en-US" altLang="zh-CN" sz="1800" dirty="0">
                <a:effectLst/>
                <a:ea typeface="Calibri" panose="020F0502020204030204" pitchFamily="34" charset="0"/>
              </a:rPr>
              <a:t>0+823</a:t>
            </a:r>
            <a:r>
              <a:rPr lang="zh-CN" altLang="zh-CN" sz="1800" dirty="0">
                <a:effectLst/>
                <a:ea typeface="Microsoft YaHei" panose="020B0503020204020204" pitchFamily="34" charset="-122"/>
              </a:rPr>
              <a:t>个</a:t>
            </a:r>
            <a:r>
              <a:rPr lang="en-US" altLang="zh-CN" sz="1800" dirty="0">
                <a:effectLst/>
                <a:ea typeface="Calibri" panose="020F0502020204030204" pitchFamily="34" charset="0"/>
              </a:rPr>
              <a:t>1+323</a:t>
            </a:r>
            <a:r>
              <a:rPr lang="zh-CN" altLang="zh-CN" sz="1800" dirty="0">
                <a:effectLst/>
                <a:ea typeface="Microsoft YaHei" panose="020B0503020204020204" pitchFamily="34" charset="-122"/>
              </a:rPr>
              <a:t>个</a:t>
            </a:r>
            <a:r>
              <a:rPr lang="en-US" altLang="zh-CN" sz="1800" dirty="0">
                <a:effectLst/>
                <a:ea typeface="Calibri" panose="020F0502020204030204" pitchFamily="34" charset="0"/>
              </a:rPr>
              <a:t>2.</a:t>
            </a:r>
            <a:endParaRPr lang="en-US" altLang="zh-CN" sz="1800" dirty="0">
              <a:ea typeface="Calibri" panose="020F0502020204030204" pitchFamily="34" charset="0"/>
            </a:endParaRPr>
          </a:p>
          <a:p>
            <a:pPr>
              <a:lnSpc>
                <a:spcPct val="120000"/>
              </a:lnSpc>
            </a:pPr>
            <a:endParaRPr lang="zh-CN" altLang="en-US" dirty="0">
              <a:solidFill>
                <a:schemeClr val="tx1">
                  <a:lumMod val="75000"/>
                  <a:lumOff val="25000"/>
                </a:schemeClr>
              </a:solidFill>
            </a:endParaRPr>
          </a:p>
        </p:txBody>
      </p:sp>
      <p:sp>
        <p:nvSpPr>
          <p:cNvPr id="5" name="文本框 4">
            <a:extLst>
              <a:ext uri="{FF2B5EF4-FFF2-40B4-BE49-F238E27FC236}">
                <a16:creationId xmlns:a16="http://schemas.microsoft.com/office/drawing/2014/main" id="{F9E4FB11-D582-46FF-A883-E59E53AC60E0}"/>
              </a:ext>
            </a:extLst>
          </p:cNvPr>
          <p:cNvSpPr txBox="1"/>
          <p:nvPr/>
        </p:nvSpPr>
        <p:spPr>
          <a:xfrm>
            <a:off x="688372" y="3139070"/>
            <a:ext cx="9391987" cy="1754326"/>
          </a:xfrm>
          <a:prstGeom prst="rect">
            <a:avLst/>
          </a:prstGeom>
          <a:noFill/>
        </p:spPr>
        <p:txBody>
          <a:bodyPr wrap="square" rtlCol="0" anchor="ctr">
            <a:spAutoFit/>
          </a:bodyPr>
          <a:lstStyle/>
          <a:p>
            <a:pPr marL="342900"/>
            <a:r>
              <a:rPr lang="zh-CN" altLang="en-US" sz="1800" dirty="0">
                <a:ea typeface="Microsoft YaHei" panose="020B0503020204020204" pitchFamily="34" charset="-122"/>
              </a:rPr>
              <a:t>将标签数据随机分为三部分：</a:t>
            </a:r>
          </a:p>
          <a:p>
            <a:pPr marL="342900"/>
            <a:r>
              <a:rPr lang="en-US" altLang="zh-CN" sz="1800" dirty="0">
                <a:ea typeface="Microsoft YaHei" panose="020B0503020204020204" pitchFamily="34" charset="-122"/>
              </a:rPr>
              <a:t>	1</a:t>
            </a:r>
            <a:r>
              <a:rPr lang="zh-CN" altLang="en-US" sz="1800" dirty="0">
                <a:ea typeface="Microsoft YaHei" panose="020B0503020204020204" pitchFamily="34" charset="-122"/>
              </a:rPr>
              <a:t>）测试（</a:t>
            </a:r>
            <a:r>
              <a:rPr lang="en-US" altLang="zh-CN" sz="1800" dirty="0">
                <a:ea typeface="Microsoft YaHei" panose="020B0503020204020204" pitchFamily="34" charset="-122"/>
              </a:rPr>
              <a:t>200</a:t>
            </a:r>
            <a:r>
              <a:rPr lang="zh-CN" altLang="en-US" sz="1800" dirty="0">
                <a:ea typeface="Microsoft YaHei" panose="020B0503020204020204" pitchFamily="34" charset="-122"/>
              </a:rPr>
              <a:t>条）</a:t>
            </a:r>
          </a:p>
          <a:p>
            <a:pPr marL="342900"/>
            <a:r>
              <a:rPr lang="en-US" altLang="zh-CN" sz="1800" dirty="0">
                <a:ea typeface="Microsoft YaHei" panose="020B0503020204020204" pitchFamily="34" charset="-122"/>
              </a:rPr>
              <a:t>	2</a:t>
            </a:r>
            <a:r>
              <a:rPr lang="zh-CN" altLang="en-US" sz="1800" dirty="0">
                <a:ea typeface="Microsoft YaHei" panose="020B0503020204020204" pitchFamily="34" charset="-122"/>
              </a:rPr>
              <a:t>）检验（</a:t>
            </a:r>
            <a:r>
              <a:rPr lang="en-US" altLang="zh-CN" sz="1800" dirty="0">
                <a:ea typeface="Microsoft YaHei" panose="020B0503020204020204" pitchFamily="34" charset="-122"/>
              </a:rPr>
              <a:t>200</a:t>
            </a:r>
            <a:r>
              <a:rPr lang="zh-CN" altLang="en-US" sz="1800" dirty="0">
                <a:ea typeface="Microsoft YaHei" panose="020B0503020204020204" pitchFamily="34" charset="-122"/>
              </a:rPr>
              <a:t>条）</a:t>
            </a:r>
          </a:p>
          <a:p>
            <a:pPr marL="342900"/>
            <a:r>
              <a:rPr lang="en-US" altLang="zh-CN" sz="1800" dirty="0">
                <a:ea typeface="Microsoft YaHei" panose="020B0503020204020204" pitchFamily="34" charset="-122"/>
              </a:rPr>
              <a:t>	3</a:t>
            </a:r>
            <a:r>
              <a:rPr lang="zh-CN" altLang="en-US" sz="1800" dirty="0">
                <a:ea typeface="Microsoft YaHei" panose="020B0503020204020204" pitchFamily="34" charset="-122"/>
              </a:rPr>
              <a:t>）训练（</a:t>
            </a:r>
            <a:r>
              <a:rPr lang="en-US" altLang="zh-CN" sz="1800" dirty="0">
                <a:ea typeface="Microsoft YaHei" panose="020B0503020204020204" pitchFamily="34" charset="-122"/>
              </a:rPr>
              <a:t>Mix1</a:t>
            </a:r>
            <a:r>
              <a:rPr lang="zh-CN" altLang="en-US" sz="1800" dirty="0">
                <a:ea typeface="Microsoft YaHei" panose="020B0503020204020204" pitchFamily="34" charset="-122"/>
              </a:rPr>
              <a:t>中含</a:t>
            </a:r>
            <a:r>
              <a:rPr lang="en-US" altLang="zh-CN" sz="1800" dirty="0">
                <a:ea typeface="Microsoft YaHei" panose="020B0503020204020204" pitchFamily="34" charset="-122"/>
              </a:rPr>
              <a:t>626</a:t>
            </a:r>
            <a:r>
              <a:rPr lang="zh-CN" altLang="en-US" sz="1800" dirty="0">
                <a:ea typeface="Microsoft YaHei" panose="020B0503020204020204" pitchFamily="34" charset="-122"/>
              </a:rPr>
              <a:t>条，</a:t>
            </a:r>
            <a:r>
              <a:rPr lang="en-US" altLang="zh-CN" sz="1800" dirty="0">
                <a:ea typeface="Microsoft YaHei" panose="020B0503020204020204" pitchFamily="34" charset="-122"/>
              </a:rPr>
              <a:t>Mix2</a:t>
            </a:r>
            <a:r>
              <a:rPr lang="zh-CN" altLang="en-US" sz="1800" dirty="0">
                <a:ea typeface="Microsoft YaHei" panose="020B0503020204020204" pitchFamily="34" charset="-122"/>
              </a:rPr>
              <a:t>中含</a:t>
            </a:r>
            <a:r>
              <a:rPr lang="en-US" altLang="zh-CN" sz="1800" dirty="0">
                <a:ea typeface="Microsoft YaHei" panose="020B0503020204020204" pitchFamily="34" charset="-122"/>
              </a:rPr>
              <a:t>1126</a:t>
            </a:r>
            <a:r>
              <a:rPr lang="zh-CN" altLang="en-US" sz="1800" dirty="0">
                <a:ea typeface="Microsoft YaHei" panose="020B0503020204020204" pitchFamily="34" charset="-122"/>
              </a:rPr>
              <a:t>条）</a:t>
            </a:r>
            <a:endParaRPr lang="en-US" altLang="zh-CN" sz="1800" dirty="0">
              <a:ea typeface="Microsoft YaHei" panose="020B0503020204020204" pitchFamily="34" charset="-122"/>
            </a:endParaRPr>
          </a:p>
          <a:p>
            <a:pPr marL="342900"/>
            <a:endParaRPr lang="zh-CN" altLang="en-US" sz="1800" dirty="0">
              <a:ea typeface="Microsoft YaHei" panose="020B0503020204020204" pitchFamily="34" charset="-122"/>
            </a:endParaRPr>
          </a:p>
          <a:p>
            <a:pPr marL="342900"/>
            <a:r>
              <a:rPr lang="zh-CN" altLang="en-US" sz="1800" dirty="0">
                <a:ea typeface="Microsoft YaHei" panose="020B0503020204020204" pitchFamily="34" charset="-122"/>
              </a:rPr>
              <a:t>*每次实验重复四次，取平均准确值；记录</a:t>
            </a:r>
            <a:r>
              <a:rPr lang="en-US" altLang="zh-CN" sz="1800" dirty="0">
                <a:ea typeface="Microsoft YaHei" panose="020B0503020204020204" pitchFamily="34" charset="-122"/>
              </a:rPr>
              <a:t>10</a:t>
            </a:r>
            <a:r>
              <a:rPr lang="zh-CN" altLang="en-US" sz="1800" dirty="0">
                <a:ea typeface="Microsoft YaHei" panose="020B0503020204020204" pitchFamily="34" charset="-122"/>
              </a:rPr>
              <a:t>种微调方式下的标准偏离值。</a:t>
            </a:r>
          </a:p>
        </p:txBody>
      </p:sp>
    </p:spTree>
    <p:extLst>
      <p:ext uri="{BB962C8B-B14F-4D97-AF65-F5344CB8AC3E}">
        <p14:creationId xmlns:p14="http://schemas.microsoft.com/office/powerpoint/2010/main" val="240183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实验结果</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146" name="Picture 2" descr="Table 2: &#10;News sources included &#10;(Left : Neutral : Right) &#10;All news &#10;No news &#10;Left-biased (CNN+WP+BBC) &#10;Right-biased (MW+WSJ+FN) &#10;CNN &#10;Washington Post (WP) &#10;BBC &#10;Market Watch (M W) &#10;Wall Street Journal (WSJ) &#10;FoxNe,vs (F N) &#10;Classification results &#10;Mix 1 &#10;(380 : 323 : 323) &#10;53.2 ± &#10;56 ± 5.3% &#10;49.2 + 2.9% &#10;51.7 ± 3.8% &#10;58.7 ± 1.2% &#10;55.6 ± 3.0% &#10;55.1 ± 3.1% &#10;56.5 ± 2.6% &#10;57.7 ± 3.7% &#10;53.2 ± 2.9% &#10;Mix 2 &#10;(380 : 823 : 323) &#10;59.4 ± 3.7% &#10;66.6 ± 2.5% &#10;61.1 3.3% &#10;63.0 ± 3.2% &#10;62.7 ± 3.0% &#10;60.7 ± 1.4% &#10;64.1 ± 2.7% &#10;64.2 ± 1.8% &#10;4.3% &#10;61.9 ± 3.3% ">
            <a:extLst>
              <a:ext uri="{FF2B5EF4-FFF2-40B4-BE49-F238E27FC236}">
                <a16:creationId xmlns:a16="http://schemas.microsoft.com/office/drawing/2014/main" id="{8B5D0AF5-819E-47EF-BB6D-64312E727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70" y="885036"/>
            <a:ext cx="8123148" cy="364371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DC58985-2646-4DBD-9493-FC9BE412F209}"/>
              </a:ext>
            </a:extLst>
          </p:cNvPr>
          <p:cNvSpPr txBox="1"/>
          <p:nvPr/>
        </p:nvSpPr>
        <p:spPr>
          <a:xfrm>
            <a:off x="1645444" y="4903539"/>
            <a:ext cx="8229600" cy="691600"/>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偏差值处于</a:t>
            </a:r>
            <a:r>
              <a:rPr lang="en-US" altLang="zh-CN" dirty="0">
                <a:solidFill>
                  <a:schemeClr val="tx1">
                    <a:lumMod val="75000"/>
                    <a:lumOff val="25000"/>
                  </a:schemeClr>
                </a:solidFill>
              </a:rPr>
              <a:t>1.2%-5.3%</a:t>
            </a:r>
            <a:r>
              <a:rPr lang="zh-CN" altLang="en-US" dirty="0">
                <a:solidFill>
                  <a:schemeClr val="tx1">
                    <a:lumMod val="75000"/>
                    <a:lumOff val="25000"/>
                  </a:schemeClr>
                </a:solidFill>
              </a:rPr>
              <a:t>之间，说明本模型对于数据微调较敏感，且需要更多标记样本。</a:t>
            </a:r>
          </a:p>
          <a:p>
            <a:pPr>
              <a:lnSpc>
                <a:spcPct val="120000"/>
              </a:lnSpc>
            </a:pP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56240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实验结果</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EBAF5128-E1EC-4BBF-84F3-083E571175AC}"/>
              </a:ext>
            </a:extLst>
          </p:cNvPr>
          <p:cNvPicPr>
            <a:picLocks noChangeAspect="1"/>
          </p:cNvPicPr>
          <p:nvPr/>
        </p:nvPicPr>
        <p:blipFill>
          <a:blip r:embed="rId3"/>
          <a:stretch>
            <a:fillRect/>
          </a:stretch>
        </p:blipFill>
        <p:spPr>
          <a:xfrm>
            <a:off x="1038381" y="1443235"/>
            <a:ext cx="9443725" cy="3593703"/>
          </a:xfrm>
          <a:prstGeom prst="rect">
            <a:avLst/>
          </a:prstGeom>
        </p:spPr>
      </p:pic>
    </p:spTree>
    <p:extLst>
      <p:ext uri="{BB962C8B-B14F-4D97-AF65-F5344CB8AC3E}">
        <p14:creationId xmlns:p14="http://schemas.microsoft.com/office/powerpoint/2010/main" val="2777122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solidFill>
                  <a:schemeClr val="tx1">
                    <a:lumMod val="75000"/>
                    <a:lumOff val="25000"/>
                  </a:schemeClr>
                </a:solidFill>
                <a:latin typeface="+mn-ea"/>
              </a:rPr>
              <a:t>论文总结</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01E5EB6-478E-4096-8226-F27EA4A6B471}"/>
              </a:ext>
            </a:extLst>
          </p:cNvPr>
          <p:cNvSpPr txBox="1"/>
          <p:nvPr/>
        </p:nvSpPr>
        <p:spPr>
          <a:xfrm>
            <a:off x="998288" y="1065474"/>
            <a:ext cx="9252651" cy="4617674"/>
          </a:xfrm>
          <a:prstGeom prst="rect">
            <a:avLst/>
          </a:prstGeom>
          <a:noFill/>
        </p:spPr>
        <p:txBody>
          <a:bodyPr wrap="square" rtlCol="0" anchor="ctr">
            <a:spAutoFit/>
          </a:bodyPr>
          <a:lstStyle/>
          <a:p>
            <a:pPr>
              <a:lnSpc>
                <a:spcPct val="120000"/>
              </a:lnSpc>
            </a:pPr>
            <a:endParaRPr lang="zh-CN" altLang="en-US" dirty="0">
              <a:solidFill>
                <a:schemeClr val="tx1">
                  <a:lumMod val="75000"/>
                  <a:lumOff val="25000"/>
                </a:schemeClr>
              </a:solidFill>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rPr>
              <a:t>使用非中立的数据集进行微调会有损分类准确度。</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     Mix1</a:t>
            </a:r>
            <a:r>
              <a:rPr lang="zh-CN" altLang="en-US" dirty="0">
                <a:solidFill>
                  <a:schemeClr val="tx1">
                    <a:lumMod val="75000"/>
                    <a:lumOff val="25000"/>
                  </a:schemeClr>
                </a:solidFill>
              </a:rPr>
              <a:t>的测试结果中，不同的微调导致最高准确度与最低准确度相差</a:t>
            </a:r>
            <a:r>
              <a:rPr lang="en-US" altLang="zh-CN" dirty="0">
                <a:solidFill>
                  <a:schemeClr val="tx1">
                    <a:lumMod val="75000"/>
                    <a:lumOff val="25000"/>
                  </a:schemeClr>
                </a:solidFill>
              </a:rPr>
              <a:t>9.5%</a:t>
            </a:r>
            <a:r>
              <a:rPr lang="zh-CN" altLang="en-US" dirty="0">
                <a:solidFill>
                  <a:schemeClr val="tx1">
                    <a:lumMod val="75000"/>
                    <a:lumOff val="25000"/>
                  </a:schemeClr>
                </a:solidFill>
              </a:rPr>
              <a:t>，</a:t>
            </a:r>
            <a:r>
              <a:rPr lang="en-US" altLang="zh-CN" dirty="0">
                <a:solidFill>
                  <a:schemeClr val="tx1">
                    <a:lumMod val="75000"/>
                    <a:lumOff val="25000"/>
                  </a:schemeClr>
                </a:solidFill>
              </a:rPr>
              <a:t>Mix2</a:t>
            </a:r>
            <a:r>
              <a:rPr lang="zh-CN" altLang="en-US" dirty="0">
                <a:solidFill>
                  <a:schemeClr val="tx1">
                    <a:lumMod val="75000"/>
                    <a:lumOff val="25000"/>
                  </a:schemeClr>
                </a:solidFill>
              </a:rPr>
              <a:t>中为</a:t>
            </a:r>
            <a:r>
              <a:rPr lang="en-US" altLang="zh-CN" dirty="0">
                <a:solidFill>
                  <a:schemeClr val="tx1">
                    <a:lumMod val="75000"/>
                    <a:lumOff val="25000"/>
                  </a:schemeClr>
                </a:solidFill>
              </a:rPr>
              <a:t>7.2%</a:t>
            </a:r>
            <a:r>
              <a:rPr lang="zh-CN" altLang="en-US" dirty="0">
                <a:solidFill>
                  <a:schemeClr val="tx1">
                    <a:lumMod val="75000"/>
                    <a:lumOff val="25000"/>
                  </a:schemeClr>
                </a:solidFill>
              </a:rPr>
              <a:t>。</a:t>
            </a:r>
          </a:p>
          <a:p>
            <a:pPr>
              <a:lnSpc>
                <a:spcPct val="150000"/>
              </a:lnSpc>
            </a:pPr>
            <a:r>
              <a:rPr lang="en-US" altLang="zh-CN" dirty="0">
                <a:solidFill>
                  <a:schemeClr val="tx1">
                    <a:lumMod val="75000"/>
                    <a:lumOff val="25000"/>
                  </a:schemeClr>
                </a:solidFill>
              </a:rPr>
              <a:t>     Mix1</a:t>
            </a:r>
            <a:r>
              <a:rPr lang="zh-CN" altLang="en-US" dirty="0">
                <a:solidFill>
                  <a:schemeClr val="tx1">
                    <a:lumMod val="75000"/>
                    <a:lumOff val="25000"/>
                  </a:schemeClr>
                </a:solidFill>
              </a:rPr>
              <a:t>中使用“左倾的新闻数据”进行微调时准确度最低，而在</a:t>
            </a:r>
            <a:r>
              <a:rPr lang="en-US" altLang="zh-CN" dirty="0">
                <a:solidFill>
                  <a:schemeClr val="tx1">
                    <a:lumMod val="75000"/>
                    <a:lumOff val="25000"/>
                  </a:schemeClr>
                </a:solidFill>
              </a:rPr>
              <a:t>Mix2</a:t>
            </a:r>
            <a:r>
              <a:rPr lang="zh-CN" altLang="en-US" dirty="0">
                <a:solidFill>
                  <a:schemeClr val="tx1">
                    <a:lumMod val="75000"/>
                    <a:lumOff val="25000"/>
                  </a:schemeClr>
                </a:solidFill>
              </a:rPr>
              <a:t>中表现中等；</a:t>
            </a:r>
            <a:r>
              <a:rPr lang="en-US" altLang="zh-CN" dirty="0">
                <a:solidFill>
                  <a:schemeClr val="tx1">
                    <a:lumMod val="75000"/>
                    <a:lumOff val="25000"/>
                  </a:schemeClr>
                </a:solidFill>
              </a:rPr>
              <a:t>Mix2</a:t>
            </a:r>
            <a:r>
              <a:rPr lang="zh-CN" altLang="en-US" dirty="0">
                <a:solidFill>
                  <a:schemeClr val="tx1">
                    <a:lumMod val="75000"/>
                    <a:lumOff val="25000"/>
                  </a:schemeClr>
                </a:solidFill>
              </a:rPr>
              <a:t>中使用  “所有新闻数据”微调时准确度最低，而在</a:t>
            </a:r>
            <a:r>
              <a:rPr lang="en-US" altLang="zh-CN" dirty="0">
                <a:solidFill>
                  <a:schemeClr val="tx1">
                    <a:lumMod val="75000"/>
                    <a:lumOff val="25000"/>
                  </a:schemeClr>
                </a:solidFill>
              </a:rPr>
              <a:t>Mix1</a:t>
            </a:r>
            <a:r>
              <a:rPr lang="zh-CN" altLang="en-US" dirty="0">
                <a:solidFill>
                  <a:schemeClr val="tx1">
                    <a:lumMod val="75000"/>
                    <a:lumOff val="25000"/>
                  </a:schemeClr>
                </a:solidFill>
              </a:rPr>
              <a:t>中表现中等。</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rPr>
              <a:t>微调所用的数据集的大小对结果影响甚微。</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rPr>
              <a:t>该模型对于数据中的偏见、噪音以及不平衡的样本数据的鲁棒性不足。</a:t>
            </a:r>
            <a:endParaRPr lang="en-US" altLang="zh-CN" dirty="0">
              <a:solidFill>
                <a:schemeClr val="tx1">
                  <a:lumMod val="75000"/>
                  <a:lumOff val="25000"/>
                </a:schemeClr>
              </a:solidFill>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rPr>
              <a:t>需要进一步探讨的方面：</a:t>
            </a:r>
          </a:p>
          <a:p>
            <a:pPr>
              <a:lnSpc>
                <a:spcPct val="150000"/>
              </a:lnSpc>
            </a:pPr>
            <a:r>
              <a:rPr lang="en-US" altLang="zh-CN" dirty="0">
                <a:solidFill>
                  <a:schemeClr val="tx1">
                    <a:lumMod val="75000"/>
                    <a:lumOff val="25000"/>
                  </a:schemeClr>
                </a:solidFill>
              </a:rPr>
              <a:t>   1</a:t>
            </a:r>
            <a:r>
              <a:rPr lang="zh-CN" altLang="en-US" dirty="0">
                <a:solidFill>
                  <a:schemeClr val="tx1">
                    <a:lumMod val="75000"/>
                    <a:lumOff val="25000"/>
                  </a:schemeClr>
                </a:solidFill>
              </a:rPr>
              <a:t>）微调文本的特征对于模型表现的影响；</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   2</a:t>
            </a:r>
            <a:r>
              <a:rPr lang="zh-CN" altLang="en-US" dirty="0">
                <a:solidFill>
                  <a:schemeClr val="tx1">
                    <a:lumMod val="75000"/>
                    <a:lumOff val="25000"/>
                  </a:schemeClr>
                </a:solidFill>
              </a:rPr>
              <a:t>）不相关的文本对于准确性的影响；</a:t>
            </a:r>
          </a:p>
          <a:p>
            <a:pPr>
              <a:lnSpc>
                <a:spcPct val="150000"/>
              </a:lnSpc>
            </a:pPr>
            <a:r>
              <a:rPr lang="en-US" altLang="zh-CN" dirty="0">
                <a:solidFill>
                  <a:schemeClr val="tx1">
                    <a:lumMod val="75000"/>
                    <a:lumOff val="25000"/>
                  </a:schemeClr>
                </a:solidFill>
              </a:rPr>
              <a:t>   3</a:t>
            </a:r>
            <a:r>
              <a:rPr lang="zh-CN" altLang="en-US" dirty="0">
                <a:solidFill>
                  <a:schemeClr val="tx1">
                    <a:lumMod val="75000"/>
                    <a:lumOff val="25000"/>
                  </a:schemeClr>
                </a:solidFill>
              </a:rPr>
              <a:t>）其他新算法</a:t>
            </a:r>
            <a:r>
              <a:rPr lang="en-US" altLang="zh-CN" dirty="0">
                <a:solidFill>
                  <a:schemeClr val="tx1">
                    <a:lumMod val="75000"/>
                    <a:lumOff val="25000"/>
                  </a:schemeClr>
                </a:solidFill>
              </a:rPr>
              <a:t>/</a:t>
            </a:r>
            <a:r>
              <a:rPr lang="zh-CN" altLang="en-US" dirty="0">
                <a:solidFill>
                  <a:schemeClr val="tx1">
                    <a:lumMod val="75000"/>
                    <a:lumOff val="25000"/>
                  </a:schemeClr>
                </a:solidFill>
              </a:rPr>
              <a:t>模型的鲁棒性也需要进行同样的测试。</a:t>
            </a:r>
          </a:p>
          <a:p>
            <a:pPr>
              <a:lnSpc>
                <a:spcPct val="120000"/>
              </a:lnSpc>
            </a:pP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147434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259">
            <a:extLst>
              <a:ext uri="{FF2B5EF4-FFF2-40B4-BE49-F238E27FC236}">
                <a16:creationId xmlns:a16="http://schemas.microsoft.com/office/drawing/2014/main" id="{E9658C39-C617-44C2-9612-E2A79A297F5A}"/>
              </a:ext>
            </a:extLst>
          </p:cNvPr>
          <p:cNvSpPr>
            <a:spLocks noChangeArrowheads="1"/>
          </p:cNvSpPr>
          <p:nvPr>
            <p:custDataLst>
              <p:tags r:id="rId1"/>
            </p:custDataLst>
          </p:nvPr>
        </p:nvSpPr>
        <p:spPr bwMode="auto">
          <a:xfrm>
            <a:off x="4989522" y="2321189"/>
            <a:ext cx="5912688" cy="785151"/>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102" b="1" kern="5000" spc="283" dirty="0">
                <a:solidFill>
                  <a:sysClr val="windowText" lastClr="000000"/>
                </a:solidFill>
                <a:cs typeface="Arial" panose="020B0604020202020204" pitchFamily="34" charset="0"/>
              </a:rPr>
              <a:t>感谢您的聆听</a:t>
            </a:r>
          </a:p>
        </p:txBody>
      </p:sp>
      <p:pic>
        <p:nvPicPr>
          <p:cNvPr id="11" name="图片 10">
            <a:extLst>
              <a:ext uri="{FF2B5EF4-FFF2-40B4-BE49-F238E27FC236}">
                <a16:creationId xmlns:a16="http://schemas.microsoft.com/office/drawing/2014/main" id="{7F9E8E92-6587-48DD-B299-370A81BE0A84}"/>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flipH="1">
            <a:off x="68526" y="877211"/>
            <a:ext cx="4920996" cy="4486933"/>
          </a:xfrm>
          <a:prstGeom prst="rect">
            <a:avLst/>
          </a:prstGeom>
        </p:spPr>
      </p:pic>
      <p:grpSp>
        <p:nvGrpSpPr>
          <p:cNvPr id="16" name="组合 15">
            <a:extLst>
              <a:ext uri="{FF2B5EF4-FFF2-40B4-BE49-F238E27FC236}">
                <a16:creationId xmlns:a16="http://schemas.microsoft.com/office/drawing/2014/main" id="{BFF94A7B-57E5-4D8B-B01C-2C7B7F50E83E}"/>
              </a:ext>
            </a:extLst>
          </p:cNvPr>
          <p:cNvGrpSpPr/>
          <p:nvPr/>
        </p:nvGrpSpPr>
        <p:grpSpPr>
          <a:xfrm>
            <a:off x="89" y="5334691"/>
            <a:ext cx="11520311" cy="1175780"/>
            <a:chOff x="0" y="5645729"/>
            <a:chExt cx="12192000" cy="1244334"/>
          </a:xfrm>
        </p:grpSpPr>
        <p:sp>
          <p:nvSpPr>
            <p:cNvPr id="14" name="矩形 13">
              <a:extLst>
                <a:ext uri="{FF2B5EF4-FFF2-40B4-BE49-F238E27FC236}">
                  <a16:creationId xmlns:a16="http://schemas.microsoft.com/office/drawing/2014/main" id="{DAC68F4A-44F1-4603-A383-D56F83DF97ED}"/>
                </a:ext>
              </a:extLst>
            </p:cNvPr>
            <p:cNvSpPr/>
            <p:nvPr/>
          </p:nvSpPr>
          <p:spPr>
            <a:xfrm>
              <a:off x="0" y="5676899"/>
              <a:ext cx="12192000" cy="1213164"/>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15" name="矩形 14">
              <a:extLst>
                <a:ext uri="{FF2B5EF4-FFF2-40B4-BE49-F238E27FC236}">
                  <a16:creationId xmlns:a16="http://schemas.microsoft.com/office/drawing/2014/main" id="{90BE2E99-B319-4F6F-A039-AB9C5DECCCB1}"/>
                </a:ext>
              </a:extLst>
            </p:cNvPr>
            <p:cNvSpPr/>
            <p:nvPr/>
          </p:nvSpPr>
          <p:spPr>
            <a:xfrm>
              <a:off x="0" y="5645729"/>
              <a:ext cx="12192000" cy="3048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grpSp>
      <p:sp>
        <p:nvSpPr>
          <p:cNvPr id="10" name="PA_矩形 259">
            <a:extLst>
              <a:ext uri="{FF2B5EF4-FFF2-40B4-BE49-F238E27FC236}">
                <a16:creationId xmlns:a16="http://schemas.microsoft.com/office/drawing/2014/main" id="{E6DEB865-6356-4487-8A6A-DFE0C4DCFE6F}"/>
              </a:ext>
            </a:extLst>
          </p:cNvPr>
          <p:cNvSpPr>
            <a:spLocks noChangeArrowheads="1"/>
          </p:cNvSpPr>
          <p:nvPr>
            <p:custDataLst>
              <p:tags r:id="rId2"/>
            </p:custDataLst>
          </p:nvPr>
        </p:nvSpPr>
        <p:spPr bwMode="auto">
          <a:xfrm>
            <a:off x="4989522" y="3234941"/>
            <a:ext cx="5912688" cy="261738"/>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701" dirty="0">
                <a:solidFill>
                  <a:srgbClr val="7F7F7F"/>
                </a:solidFill>
                <a:cs typeface="Arial" panose="020B0604020202020204" pitchFamily="34" charset="0"/>
              </a:rPr>
              <a:t>HARBIN ENGINEERING UNIVERSITY</a:t>
            </a:r>
          </a:p>
        </p:txBody>
      </p:sp>
      <p:sp>
        <p:nvSpPr>
          <p:cNvPr id="12" name="PA_矩形 259">
            <a:extLst>
              <a:ext uri="{FF2B5EF4-FFF2-40B4-BE49-F238E27FC236}">
                <a16:creationId xmlns:a16="http://schemas.microsoft.com/office/drawing/2014/main" id="{806D4953-8486-4B63-8CE8-134DF5131E81}"/>
              </a:ext>
            </a:extLst>
          </p:cNvPr>
          <p:cNvSpPr>
            <a:spLocks noChangeArrowheads="1"/>
          </p:cNvSpPr>
          <p:nvPr>
            <p:custDataLst>
              <p:tags r:id="rId3"/>
            </p:custDataLst>
          </p:nvPr>
        </p:nvSpPr>
        <p:spPr bwMode="auto">
          <a:xfrm>
            <a:off x="4989522" y="3824218"/>
            <a:ext cx="5912688" cy="232692"/>
          </a:xfrm>
          <a:prstGeom prst="rect">
            <a:avLst/>
          </a:prstGeom>
          <a:no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512" dirty="0">
                <a:solidFill>
                  <a:sysClr val="windowText" lastClr="000000"/>
                </a:solidFill>
                <a:cs typeface="Arial" panose="020B0604020202020204" pitchFamily="34" charset="0"/>
              </a:rPr>
              <a:t>姓名：朱玉洁    学号：</a:t>
            </a:r>
            <a:r>
              <a:rPr lang="en-US" altLang="zh-CN" sz="1512" dirty="0">
                <a:solidFill>
                  <a:sysClr val="windowText" lastClr="000000"/>
                </a:solidFill>
                <a:cs typeface="Arial" panose="020B0604020202020204" pitchFamily="34" charset="0"/>
              </a:rPr>
              <a:t>S320060132</a:t>
            </a:r>
          </a:p>
        </p:txBody>
      </p:sp>
    </p:spTree>
    <p:extLst>
      <p:ext uri="{BB962C8B-B14F-4D97-AF65-F5344CB8AC3E}">
        <p14:creationId xmlns:p14="http://schemas.microsoft.com/office/powerpoint/2010/main" val="103327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33741EB-95A0-4FB3-9412-0EC032FA2EFF}"/>
              </a:ext>
            </a:extLst>
          </p:cNvPr>
          <p:cNvSpPr/>
          <p:nvPr/>
        </p:nvSpPr>
        <p:spPr>
          <a:xfrm>
            <a:off x="88" y="-1"/>
            <a:ext cx="4428120" cy="6480175"/>
          </a:xfrm>
          <a:prstGeom prst="rect">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13" name="文本框 12">
            <a:extLst>
              <a:ext uri="{FF2B5EF4-FFF2-40B4-BE49-F238E27FC236}">
                <a16:creationId xmlns:a16="http://schemas.microsoft.com/office/drawing/2014/main" id="{57898E69-4416-4B0D-8E2B-3CCBF0BB0EAE}"/>
              </a:ext>
            </a:extLst>
          </p:cNvPr>
          <p:cNvSpPr txBox="1"/>
          <p:nvPr/>
        </p:nvSpPr>
        <p:spPr>
          <a:xfrm>
            <a:off x="89" y="1029027"/>
            <a:ext cx="4593372" cy="1371914"/>
          </a:xfrm>
          <a:prstGeom prst="rect">
            <a:avLst/>
          </a:prstGeom>
          <a:noFill/>
        </p:spPr>
        <p:txBody>
          <a:bodyPr wrap="square" rtlCol="0">
            <a:spAutoFit/>
          </a:bodyPr>
          <a:lstStyle/>
          <a:p>
            <a:pPr algn="ctr">
              <a:defRPr/>
            </a:pPr>
            <a:r>
              <a:rPr lang="en-US" altLang="zh-CN" sz="8315" dirty="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rPr>
              <a:t>CONTENTS</a:t>
            </a:r>
            <a:endParaRPr lang="zh-CN" altLang="en-US" sz="8315" dirty="0">
              <a:solidFill>
                <a:schemeClr val="bg1"/>
              </a:solidFill>
              <a:effectLst>
                <a:outerShdw blurRad="38100" dist="38100" dir="2700000" algn="tl">
                  <a:srgbClr val="000000">
                    <a:alpha val="43137"/>
                  </a:srgbClr>
                </a:outerShdw>
              </a:effectLst>
              <a:latin typeface="Impact" panose="020B0806030902050204" pitchFamily="34" charset="0"/>
              <a:ea typeface="Kozuka Gothic Pro M" panose="020B0700000000000000" pitchFamily="34" charset="-128"/>
            </a:endParaRPr>
          </a:p>
        </p:txBody>
      </p:sp>
      <p:grpSp>
        <p:nvGrpSpPr>
          <p:cNvPr id="14" name="组合 7">
            <a:extLst>
              <a:ext uri="{FF2B5EF4-FFF2-40B4-BE49-F238E27FC236}">
                <a16:creationId xmlns:a16="http://schemas.microsoft.com/office/drawing/2014/main" id="{CCC680B7-0EF6-4DC5-808E-C0F5EB548848}"/>
              </a:ext>
            </a:extLst>
          </p:cNvPr>
          <p:cNvGrpSpPr>
            <a:grpSpLocks/>
          </p:cNvGrpSpPr>
          <p:nvPr/>
        </p:nvGrpSpPr>
        <p:grpSpPr bwMode="auto">
          <a:xfrm>
            <a:off x="5490730" y="1029027"/>
            <a:ext cx="4661633" cy="1025652"/>
            <a:chOff x="2986687" y="262596"/>
            <a:chExt cx="3506883" cy="772084"/>
          </a:xfrm>
        </p:grpSpPr>
        <p:sp>
          <p:nvSpPr>
            <p:cNvPr id="15" name="文本框 66">
              <a:extLst>
                <a:ext uri="{FF2B5EF4-FFF2-40B4-BE49-F238E27FC236}">
                  <a16:creationId xmlns:a16="http://schemas.microsoft.com/office/drawing/2014/main" id="{2674166A-B663-4F67-AF25-35CD6EC9A935}"/>
                </a:ext>
              </a:extLst>
            </p:cNvPr>
            <p:cNvSpPr txBox="1">
              <a:spLocks noChangeArrowheads="1"/>
            </p:cNvSpPr>
            <p:nvPr/>
          </p:nvSpPr>
          <p:spPr bwMode="auto">
            <a:xfrm>
              <a:off x="2986687" y="849331"/>
              <a:ext cx="3506883" cy="18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ts val="1196"/>
                </a:lnSpc>
                <a:defRPr/>
              </a:pPr>
              <a:endParaRPr lang="zh-CN" altLang="en-US" sz="1039" dirty="0">
                <a:latin typeface="Arial Black"/>
                <a:ea typeface="微软雅黑" panose="020B0503020204020204" pitchFamily="34" charset="-122"/>
                <a:cs typeface="Arial" panose="020B0604020202020204" pitchFamily="34" charset="0"/>
              </a:endParaRPr>
            </a:p>
          </p:txBody>
        </p:sp>
        <p:sp>
          <p:nvSpPr>
            <p:cNvPr id="16" name="文本框 13">
              <a:extLst>
                <a:ext uri="{FF2B5EF4-FFF2-40B4-BE49-F238E27FC236}">
                  <a16:creationId xmlns:a16="http://schemas.microsoft.com/office/drawing/2014/main" id="{4B5EE495-E862-4E47-88C1-8F832DC98F1A}"/>
                </a:ext>
              </a:extLst>
            </p:cNvPr>
            <p:cNvSpPr txBox="1">
              <a:spLocks noChangeArrowheads="1"/>
            </p:cNvSpPr>
            <p:nvPr/>
          </p:nvSpPr>
          <p:spPr bwMode="auto">
            <a:xfrm>
              <a:off x="2986687" y="262596"/>
              <a:ext cx="1037282"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4" dirty="0">
                  <a:solidFill>
                    <a:schemeClr val="tx1"/>
                  </a:solidFill>
                  <a:latin typeface="Impact" panose="020B0806030902050204" pitchFamily="34" charset="0"/>
                </a:rPr>
                <a:t>PART 01</a:t>
              </a:r>
              <a:endParaRPr lang="zh-CN" altLang="en-US" sz="3024" dirty="0">
                <a:solidFill>
                  <a:schemeClr val="tx1"/>
                </a:solidFill>
                <a:latin typeface="Impact" panose="020B0806030902050204" pitchFamily="34" charset="0"/>
              </a:endParaRPr>
            </a:p>
          </p:txBody>
        </p:sp>
        <p:sp>
          <p:nvSpPr>
            <p:cNvPr id="17" name="文本框 66">
              <a:extLst>
                <a:ext uri="{FF2B5EF4-FFF2-40B4-BE49-F238E27FC236}">
                  <a16:creationId xmlns:a16="http://schemas.microsoft.com/office/drawing/2014/main" id="{5FC3A7CC-EF24-440A-838D-E0F676E64D24}"/>
                </a:ext>
              </a:extLst>
            </p:cNvPr>
            <p:cNvSpPr txBox="1">
              <a:spLocks noChangeArrowheads="1"/>
            </p:cNvSpPr>
            <p:nvPr/>
          </p:nvSpPr>
          <p:spPr bwMode="auto">
            <a:xfrm>
              <a:off x="4378233" y="348847"/>
              <a:ext cx="833530" cy="27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1800" b="1" dirty="0">
                  <a:latin typeface="微软雅黑" panose="020B0503020204020204" pitchFamily="34" charset="-122"/>
                  <a:ea typeface="微软雅黑" panose="020B0503020204020204" pitchFamily="34" charset="-122"/>
                </a:rPr>
                <a:t>论文背景</a:t>
              </a:r>
            </a:p>
          </p:txBody>
        </p:sp>
      </p:grpSp>
      <p:grpSp>
        <p:nvGrpSpPr>
          <p:cNvPr id="18" name="组合 7">
            <a:extLst>
              <a:ext uri="{FF2B5EF4-FFF2-40B4-BE49-F238E27FC236}">
                <a16:creationId xmlns:a16="http://schemas.microsoft.com/office/drawing/2014/main" id="{FA226168-829D-492B-8BD0-76DC859B6B6C}"/>
              </a:ext>
            </a:extLst>
          </p:cNvPr>
          <p:cNvGrpSpPr>
            <a:grpSpLocks/>
          </p:cNvGrpSpPr>
          <p:nvPr/>
        </p:nvGrpSpPr>
        <p:grpSpPr bwMode="auto">
          <a:xfrm>
            <a:off x="5490730" y="1905337"/>
            <a:ext cx="4661633" cy="1025652"/>
            <a:chOff x="2986687" y="262596"/>
            <a:chExt cx="3506883" cy="772084"/>
          </a:xfrm>
        </p:grpSpPr>
        <p:sp>
          <p:nvSpPr>
            <p:cNvPr id="19" name="文本框 66">
              <a:extLst>
                <a:ext uri="{FF2B5EF4-FFF2-40B4-BE49-F238E27FC236}">
                  <a16:creationId xmlns:a16="http://schemas.microsoft.com/office/drawing/2014/main" id="{79F3F8CC-2407-48DB-9824-1B98DF91CCAD}"/>
                </a:ext>
              </a:extLst>
            </p:cNvPr>
            <p:cNvSpPr txBox="1">
              <a:spLocks noChangeArrowheads="1"/>
            </p:cNvSpPr>
            <p:nvPr/>
          </p:nvSpPr>
          <p:spPr bwMode="auto">
            <a:xfrm>
              <a:off x="2986687" y="849331"/>
              <a:ext cx="3506883" cy="18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ts val="1196"/>
                </a:lnSpc>
                <a:defRPr/>
              </a:pPr>
              <a:endParaRPr lang="zh-CN" altLang="en-US" sz="1039" dirty="0">
                <a:latin typeface="Arial Black"/>
                <a:ea typeface="微软雅黑" panose="020B0503020204020204" pitchFamily="34" charset="-122"/>
                <a:cs typeface="Arial" panose="020B0604020202020204" pitchFamily="34" charset="0"/>
              </a:endParaRPr>
            </a:p>
          </p:txBody>
        </p:sp>
        <p:sp>
          <p:nvSpPr>
            <p:cNvPr id="20" name="文本框 13">
              <a:extLst>
                <a:ext uri="{FF2B5EF4-FFF2-40B4-BE49-F238E27FC236}">
                  <a16:creationId xmlns:a16="http://schemas.microsoft.com/office/drawing/2014/main" id="{D81A72D2-7B59-42EF-9D7E-1734D6778936}"/>
                </a:ext>
              </a:extLst>
            </p:cNvPr>
            <p:cNvSpPr txBox="1">
              <a:spLocks noChangeArrowheads="1"/>
            </p:cNvSpPr>
            <p:nvPr/>
          </p:nvSpPr>
          <p:spPr bwMode="auto">
            <a:xfrm>
              <a:off x="2986687" y="262596"/>
              <a:ext cx="1072254"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4" dirty="0">
                  <a:solidFill>
                    <a:schemeClr val="tx1"/>
                  </a:solidFill>
                  <a:latin typeface="Impact" panose="020B0806030902050204" pitchFamily="34" charset="0"/>
                </a:rPr>
                <a:t>PART 02</a:t>
              </a:r>
              <a:endParaRPr lang="zh-CN" altLang="en-US" sz="3024" dirty="0">
                <a:solidFill>
                  <a:schemeClr val="tx1"/>
                </a:solidFill>
                <a:latin typeface="Impact" panose="020B0806030902050204" pitchFamily="34" charset="0"/>
              </a:endParaRPr>
            </a:p>
          </p:txBody>
        </p:sp>
        <p:sp>
          <p:nvSpPr>
            <p:cNvPr id="21" name="文本框 66">
              <a:extLst>
                <a:ext uri="{FF2B5EF4-FFF2-40B4-BE49-F238E27FC236}">
                  <a16:creationId xmlns:a16="http://schemas.microsoft.com/office/drawing/2014/main" id="{7823D775-8EEC-4957-B28E-53F0475A3472}"/>
                </a:ext>
              </a:extLst>
            </p:cNvPr>
            <p:cNvSpPr txBox="1">
              <a:spLocks noChangeArrowheads="1"/>
            </p:cNvSpPr>
            <p:nvPr/>
          </p:nvSpPr>
          <p:spPr bwMode="auto">
            <a:xfrm>
              <a:off x="4378233" y="323282"/>
              <a:ext cx="833530" cy="27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1800" b="1" dirty="0">
                  <a:latin typeface="微软雅黑" panose="020B0503020204020204" pitchFamily="34" charset="-122"/>
                  <a:ea typeface="微软雅黑" panose="020B0503020204020204" pitchFamily="34" charset="-122"/>
                </a:rPr>
                <a:t>论文简介</a:t>
              </a:r>
            </a:p>
          </p:txBody>
        </p:sp>
      </p:grpSp>
      <p:grpSp>
        <p:nvGrpSpPr>
          <p:cNvPr id="22" name="组合 7">
            <a:extLst>
              <a:ext uri="{FF2B5EF4-FFF2-40B4-BE49-F238E27FC236}">
                <a16:creationId xmlns:a16="http://schemas.microsoft.com/office/drawing/2014/main" id="{D71A07F8-20E3-464E-88E7-51819C4BCAD6}"/>
              </a:ext>
            </a:extLst>
          </p:cNvPr>
          <p:cNvGrpSpPr>
            <a:grpSpLocks/>
          </p:cNvGrpSpPr>
          <p:nvPr/>
        </p:nvGrpSpPr>
        <p:grpSpPr bwMode="auto">
          <a:xfrm>
            <a:off x="5490730" y="2684768"/>
            <a:ext cx="4661633" cy="1025652"/>
            <a:chOff x="2986687" y="262596"/>
            <a:chExt cx="3506883" cy="772084"/>
          </a:xfrm>
        </p:grpSpPr>
        <p:sp>
          <p:nvSpPr>
            <p:cNvPr id="23" name="文本框 66">
              <a:extLst>
                <a:ext uri="{FF2B5EF4-FFF2-40B4-BE49-F238E27FC236}">
                  <a16:creationId xmlns:a16="http://schemas.microsoft.com/office/drawing/2014/main" id="{644CA7F9-1517-4479-AD3D-4A3E84CDE0DE}"/>
                </a:ext>
              </a:extLst>
            </p:cNvPr>
            <p:cNvSpPr txBox="1">
              <a:spLocks noChangeArrowheads="1"/>
            </p:cNvSpPr>
            <p:nvPr/>
          </p:nvSpPr>
          <p:spPr bwMode="auto">
            <a:xfrm>
              <a:off x="2986687" y="849331"/>
              <a:ext cx="3506883" cy="18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ts val="1196"/>
                </a:lnSpc>
                <a:defRPr/>
              </a:pPr>
              <a:endParaRPr lang="zh-CN" altLang="en-US" sz="1039" dirty="0">
                <a:latin typeface="Arial Black"/>
                <a:ea typeface="微软雅黑" panose="020B0503020204020204" pitchFamily="34" charset="-122"/>
                <a:cs typeface="Arial" panose="020B0604020202020204" pitchFamily="34" charset="0"/>
              </a:endParaRPr>
            </a:p>
          </p:txBody>
        </p:sp>
        <p:sp>
          <p:nvSpPr>
            <p:cNvPr id="24" name="文本框 13">
              <a:extLst>
                <a:ext uri="{FF2B5EF4-FFF2-40B4-BE49-F238E27FC236}">
                  <a16:creationId xmlns:a16="http://schemas.microsoft.com/office/drawing/2014/main" id="{5ACBE520-18B7-458E-928F-B9A56E496C56}"/>
                </a:ext>
              </a:extLst>
            </p:cNvPr>
            <p:cNvSpPr txBox="1">
              <a:spLocks noChangeArrowheads="1"/>
            </p:cNvSpPr>
            <p:nvPr/>
          </p:nvSpPr>
          <p:spPr bwMode="auto">
            <a:xfrm>
              <a:off x="2986687" y="262596"/>
              <a:ext cx="1080695"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4" dirty="0">
                  <a:solidFill>
                    <a:schemeClr val="tx1"/>
                  </a:solidFill>
                  <a:latin typeface="Impact" panose="020B0806030902050204" pitchFamily="34" charset="0"/>
                </a:rPr>
                <a:t>PART 03</a:t>
              </a:r>
              <a:endParaRPr lang="zh-CN" altLang="en-US" sz="3024" dirty="0">
                <a:solidFill>
                  <a:schemeClr val="tx1"/>
                </a:solidFill>
                <a:latin typeface="Impact" panose="020B0806030902050204" pitchFamily="34" charset="0"/>
              </a:endParaRPr>
            </a:p>
          </p:txBody>
        </p:sp>
        <p:sp>
          <p:nvSpPr>
            <p:cNvPr id="25" name="文本框 66">
              <a:extLst>
                <a:ext uri="{FF2B5EF4-FFF2-40B4-BE49-F238E27FC236}">
                  <a16:creationId xmlns:a16="http://schemas.microsoft.com/office/drawing/2014/main" id="{C9A8ED41-1430-4017-9E17-2E8936BAF6FF}"/>
                </a:ext>
              </a:extLst>
            </p:cNvPr>
            <p:cNvSpPr txBox="1">
              <a:spLocks noChangeArrowheads="1"/>
            </p:cNvSpPr>
            <p:nvPr/>
          </p:nvSpPr>
          <p:spPr bwMode="auto">
            <a:xfrm>
              <a:off x="4378233" y="323282"/>
              <a:ext cx="833530" cy="27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1800" b="1" dirty="0">
                  <a:latin typeface="微软雅黑" panose="020B0503020204020204" pitchFamily="34" charset="-122"/>
                  <a:ea typeface="微软雅黑" panose="020B0503020204020204" pitchFamily="34" charset="-122"/>
                </a:rPr>
                <a:t>数据收集</a:t>
              </a:r>
            </a:p>
          </p:txBody>
        </p:sp>
      </p:grpSp>
      <p:grpSp>
        <p:nvGrpSpPr>
          <p:cNvPr id="26" name="组合 7">
            <a:extLst>
              <a:ext uri="{FF2B5EF4-FFF2-40B4-BE49-F238E27FC236}">
                <a16:creationId xmlns:a16="http://schemas.microsoft.com/office/drawing/2014/main" id="{8FE1B7F5-A0A5-4AF7-A15D-644617DD6E31}"/>
              </a:ext>
            </a:extLst>
          </p:cNvPr>
          <p:cNvGrpSpPr>
            <a:grpSpLocks/>
          </p:cNvGrpSpPr>
          <p:nvPr/>
        </p:nvGrpSpPr>
        <p:grpSpPr bwMode="auto">
          <a:xfrm>
            <a:off x="5490730" y="3457929"/>
            <a:ext cx="4457628" cy="1025652"/>
            <a:chOff x="2986687" y="262596"/>
            <a:chExt cx="3353413" cy="772084"/>
          </a:xfrm>
        </p:grpSpPr>
        <p:sp>
          <p:nvSpPr>
            <p:cNvPr id="27" name="文本框 66">
              <a:extLst>
                <a:ext uri="{FF2B5EF4-FFF2-40B4-BE49-F238E27FC236}">
                  <a16:creationId xmlns:a16="http://schemas.microsoft.com/office/drawing/2014/main" id="{79313DE0-C851-4E2F-95CF-B3FA0C4CA67E}"/>
                </a:ext>
              </a:extLst>
            </p:cNvPr>
            <p:cNvSpPr txBox="1">
              <a:spLocks noChangeArrowheads="1"/>
            </p:cNvSpPr>
            <p:nvPr/>
          </p:nvSpPr>
          <p:spPr bwMode="auto">
            <a:xfrm>
              <a:off x="2986687" y="849331"/>
              <a:ext cx="3353413" cy="18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ts val="1196"/>
                </a:lnSpc>
                <a:defRPr/>
              </a:pPr>
              <a:endParaRPr lang="zh-CN" altLang="en-US" sz="1039" dirty="0">
                <a:latin typeface="Arial Black"/>
                <a:ea typeface="微软雅黑" panose="020B0503020204020204" pitchFamily="34" charset="-122"/>
                <a:cs typeface="Arial" panose="020B0604020202020204" pitchFamily="34" charset="0"/>
              </a:endParaRPr>
            </a:p>
          </p:txBody>
        </p:sp>
        <p:sp>
          <p:nvSpPr>
            <p:cNvPr id="28" name="文本框 13">
              <a:extLst>
                <a:ext uri="{FF2B5EF4-FFF2-40B4-BE49-F238E27FC236}">
                  <a16:creationId xmlns:a16="http://schemas.microsoft.com/office/drawing/2014/main" id="{FB554AFD-6101-4497-BD0C-8E8E8B706FAD}"/>
                </a:ext>
              </a:extLst>
            </p:cNvPr>
            <p:cNvSpPr txBox="1">
              <a:spLocks noChangeArrowheads="1"/>
            </p:cNvSpPr>
            <p:nvPr/>
          </p:nvSpPr>
          <p:spPr bwMode="auto">
            <a:xfrm>
              <a:off x="2986687" y="262596"/>
              <a:ext cx="1072254" cy="4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4" dirty="0">
                  <a:solidFill>
                    <a:schemeClr val="tx1"/>
                  </a:solidFill>
                  <a:latin typeface="Impact" panose="020B0806030902050204" pitchFamily="34" charset="0"/>
                </a:rPr>
                <a:t>PART 04</a:t>
              </a:r>
              <a:endParaRPr lang="zh-CN" altLang="en-US" sz="3024" dirty="0">
                <a:solidFill>
                  <a:schemeClr val="tx1"/>
                </a:solidFill>
                <a:latin typeface="Impact" panose="020B0806030902050204" pitchFamily="34" charset="0"/>
              </a:endParaRPr>
            </a:p>
          </p:txBody>
        </p:sp>
        <p:sp>
          <p:nvSpPr>
            <p:cNvPr id="29" name="文本框 66">
              <a:extLst>
                <a:ext uri="{FF2B5EF4-FFF2-40B4-BE49-F238E27FC236}">
                  <a16:creationId xmlns:a16="http://schemas.microsoft.com/office/drawing/2014/main" id="{4831B952-FF19-438F-93F7-0C3365B69B4C}"/>
                </a:ext>
              </a:extLst>
            </p:cNvPr>
            <p:cNvSpPr txBox="1">
              <a:spLocks noChangeArrowheads="1"/>
            </p:cNvSpPr>
            <p:nvPr/>
          </p:nvSpPr>
          <p:spPr bwMode="auto">
            <a:xfrm>
              <a:off x="4378233" y="325609"/>
              <a:ext cx="833530" cy="278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1800" b="1" dirty="0">
                  <a:latin typeface="微软雅黑" panose="020B0503020204020204" pitchFamily="34" charset="-122"/>
                  <a:ea typeface="微软雅黑" panose="020B0503020204020204" pitchFamily="34" charset="-122"/>
                </a:rPr>
                <a:t>实验过程</a:t>
              </a:r>
            </a:p>
          </p:txBody>
        </p:sp>
      </p:grpSp>
      <p:pic>
        <p:nvPicPr>
          <p:cNvPr id="3" name="图片 2">
            <a:extLst>
              <a:ext uri="{FF2B5EF4-FFF2-40B4-BE49-F238E27FC236}">
                <a16:creationId xmlns:a16="http://schemas.microsoft.com/office/drawing/2014/main" id="{AADB92F3-BC6F-454D-8FAA-060FB2FB68D9}"/>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90333" y="332859"/>
            <a:ext cx="2225186" cy="570799"/>
          </a:xfrm>
          <a:prstGeom prst="rect">
            <a:avLst/>
          </a:prstGeom>
        </p:spPr>
      </p:pic>
      <p:pic>
        <p:nvPicPr>
          <p:cNvPr id="4" name="图片 3">
            <a:extLst>
              <a:ext uri="{FF2B5EF4-FFF2-40B4-BE49-F238E27FC236}">
                <a16:creationId xmlns:a16="http://schemas.microsoft.com/office/drawing/2014/main" id="{BE75CEAE-4472-4872-B9F4-058703F54FA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9" y="2521254"/>
            <a:ext cx="4302525" cy="3958921"/>
          </a:xfrm>
          <a:prstGeom prst="rect">
            <a:avLst/>
          </a:prstGeom>
        </p:spPr>
      </p:pic>
      <p:sp>
        <p:nvSpPr>
          <p:cNvPr id="30" name="文本框 13">
            <a:extLst>
              <a:ext uri="{FF2B5EF4-FFF2-40B4-BE49-F238E27FC236}">
                <a16:creationId xmlns:a16="http://schemas.microsoft.com/office/drawing/2014/main" id="{ABF3683D-AC12-48D1-972F-67B8B65C198B}"/>
              </a:ext>
            </a:extLst>
          </p:cNvPr>
          <p:cNvSpPr txBox="1">
            <a:spLocks noChangeArrowheads="1"/>
          </p:cNvSpPr>
          <p:nvPr/>
        </p:nvSpPr>
        <p:spPr bwMode="auto">
          <a:xfrm>
            <a:off x="5490730" y="4231090"/>
            <a:ext cx="1439753" cy="55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3024" dirty="0">
                <a:solidFill>
                  <a:schemeClr val="tx1"/>
                </a:solidFill>
                <a:latin typeface="Impact" panose="020B0806030902050204" pitchFamily="34" charset="0"/>
              </a:rPr>
              <a:t>PART 05</a:t>
            </a:r>
            <a:endParaRPr lang="zh-CN" altLang="en-US" sz="3024" dirty="0">
              <a:solidFill>
                <a:schemeClr val="tx1"/>
              </a:solidFill>
              <a:latin typeface="Impact" panose="020B0806030902050204" pitchFamily="34" charset="0"/>
            </a:endParaRPr>
          </a:p>
        </p:txBody>
      </p:sp>
      <p:sp>
        <p:nvSpPr>
          <p:cNvPr id="31" name="文本框 66">
            <a:extLst>
              <a:ext uri="{FF2B5EF4-FFF2-40B4-BE49-F238E27FC236}">
                <a16:creationId xmlns:a16="http://schemas.microsoft.com/office/drawing/2014/main" id="{6F8C3590-8ED7-494E-A91F-A62416C0014E}"/>
              </a:ext>
            </a:extLst>
          </p:cNvPr>
          <p:cNvSpPr txBox="1">
            <a:spLocks noChangeArrowheads="1"/>
          </p:cNvSpPr>
          <p:nvPr/>
        </p:nvSpPr>
        <p:spPr bwMode="auto">
          <a:xfrm>
            <a:off x="7317403" y="4316048"/>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1800" b="1" dirty="0">
                <a:latin typeface="微软雅黑" panose="020B0503020204020204" pitchFamily="34" charset="-122"/>
                <a:ea typeface="微软雅黑" panose="020B0503020204020204" pitchFamily="34" charset="-122"/>
              </a:rPr>
              <a:t>实验结果与论文总结</a:t>
            </a:r>
          </a:p>
        </p:txBody>
      </p: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论文背景</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F17609B-B7BE-432D-8BDC-4DCB9847D3CA}"/>
              </a:ext>
            </a:extLst>
          </p:cNvPr>
          <p:cNvSpPr txBox="1"/>
          <p:nvPr/>
        </p:nvSpPr>
        <p:spPr>
          <a:xfrm>
            <a:off x="844487" y="4444197"/>
            <a:ext cx="9916979" cy="1060931"/>
          </a:xfrm>
          <a:prstGeom prst="rect">
            <a:avLst/>
          </a:prstGeom>
          <a:noFill/>
        </p:spPr>
        <p:txBody>
          <a:bodyPr wrap="square" rtlCol="0" anchor="ctr">
            <a:spAutoFit/>
          </a:bodyPr>
          <a:lstStyle/>
          <a:p>
            <a:pPr marL="285750" indent="-285750">
              <a:lnSpc>
                <a:spcPct val="120000"/>
              </a:lnSpc>
              <a:buFont typeface="Arial" panose="020B0604020202020204" pitchFamily="34" charset="0"/>
              <a:buChar char="•"/>
            </a:pPr>
            <a:r>
              <a:rPr lang="zh-CN" altLang="en-US" sz="1800" dirty="0">
                <a:effectLst/>
                <a:ea typeface="Microsoft YaHei" panose="020B0503020204020204" pitchFamily="34" charset="-122"/>
              </a:rPr>
              <a:t>近年来，</a:t>
            </a:r>
            <a:r>
              <a:rPr lang="zh-CN" altLang="zh-CN" sz="1800" dirty="0">
                <a:effectLst/>
                <a:ea typeface="Microsoft YaHei" panose="020B0503020204020204" pitchFamily="34" charset="-122"/>
              </a:rPr>
              <a:t>社交媒体平台发展兴盛，</a:t>
            </a:r>
            <a:r>
              <a:rPr lang="zh-CN" altLang="en-US" sz="1800" dirty="0">
                <a:effectLst/>
                <a:ea typeface="Microsoft YaHei" panose="020B0503020204020204" pitchFamily="34" charset="-122"/>
              </a:rPr>
              <a:t>已经成为用户分享生活与发表意见的主流媒体。</a:t>
            </a:r>
            <a:endParaRPr lang="en-US" altLang="zh-CN" sz="1800" dirty="0">
              <a:effectLst/>
              <a:ea typeface="Microsoft YaHei" panose="020B0503020204020204" pitchFamily="34" charset="-122"/>
            </a:endParaRPr>
          </a:p>
          <a:p>
            <a:pPr marL="285750" indent="-285750">
              <a:lnSpc>
                <a:spcPct val="120000"/>
              </a:lnSpc>
              <a:buFont typeface="Arial" panose="020B0604020202020204" pitchFamily="34" charset="0"/>
              <a:buChar char="•"/>
            </a:pPr>
            <a:r>
              <a:rPr lang="zh-CN" altLang="zh-CN" sz="1800" dirty="0">
                <a:effectLst/>
                <a:ea typeface="Microsoft YaHei" panose="020B0503020204020204" pitchFamily="34" charset="-122"/>
              </a:rPr>
              <a:t>社会学家使用</a:t>
            </a:r>
            <a:r>
              <a:rPr lang="zh-CN" altLang="en-US" sz="1800" dirty="0">
                <a:effectLst/>
                <a:ea typeface="Microsoft YaHei" panose="020B0503020204020204" pitchFamily="34" charset="-122"/>
              </a:rPr>
              <a:t>社交媒体</a:t>
            </a:r>
            <a:r>
              <a:rPr lang="zh-CN" altLang="zh-CN" sz="1800" dirty="0">
                <a:effectLst/>
                <a:ea typeface="Microsoft YaHei" panose="020B0503020204020204" pitchFamily="34" charset="-122"/>
              </a:rPr>
              <a:t>数据对某些具体话题的公众舆论进行调查，计算机科学家使用其数据对自然语言处理算法进行优化。</a:t>
            </a:r>
            <a:endParaRPr lang="zh-CN" altLang="en-US" dirty="0">
              <a:solidFill>
                <a:schemeClr val="tx1">
                  <a:lumMod val="75000"/>
                  <a:lumOff val="25000"/>
                </a:schemeClr>
              </a:solidFill>
            </a:endParaRPr>
          </a:p>
        </p:txBody>
      </p:sp>
      <p:pic>
        <p:nvPicPr>
          <p:cNvPr id="7" name="图片 6">
            <a:extLst>
              <a:ext uri="{FF2B5EF4-FFF2-40B4-BE49-F238E27FC236}">
                <a16:creationId xmlns:a16="http://schemas.microsoft.com/office/drawing/2014/main" id="{D4B22A09-5DE7-4F94-B0E2-EF61B74F74C6}"/>
              </a:ext>
            </a:extLst>
          </p:cNvPr>
          <p:cNvPicPr>
            <a:picLocks noChangeAspect="1"/>
          </p:cNvPicPr>
          <p:nvPr/>
        </p:nvPicPr>
        <p:blipFill>
          <a:blip r:embed="rId3"/>
          <a:stretch>
            <a:fillRect/>
          </a:stretch>
        </p:blipFill>
        <p:spPr>
          <a:xfrm>
            <a:off x="1742224" y="1511098"/>
            <a:ext cx="1943580" cy="1728989"/>
          </a:xfrm>
          <a:prstGeom prst="rect">
            <a:avLst/>
          </a:prstGeom>
        </p:spPr>
      </p:pic>
      <p:pic>
        <p:nvPicPr>
          <p:cNvPr id="1026" name="Picture 2">
            <a:extLst>
              <a:ext uri="{FF2B5EF4-FFF2-40B4-BE49-F238E27FC236}">
                <a16:creationId xmlns:a16="http://schemas.microsoft.com/office/drawing/2014/main" id="{4DC421D7-88AA-4026-995F-EE9AFBFB48BA}"/>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717280" y="1514352"/>
            <a:ext cx="1754816" cy="17548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283A942-E7E9-4BA1-B35F-AAA85C550137}"/>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7503572" y="1514352"/>
            <a:ext cx="1754816" cy="175481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A4ACC81-068A-471C-ACEE-6CA7D3797CD0}"/>
              </a:ext>
            </a:extLst>
          </p:cNvPr>
          <p:cNvSpPr txBox="1"/>
          <p:nvPr/>
        </p:nvSpPr>
        <p:spPr>
          <a:xfrm>
            <a:off x="2155971" y="3314484"/>
            <a:ext cx="981512" cy="377539"/>
          </a:xfrm>
          <a:prstGeom prst="rect">
            <a:avLst/>
          </a:prstGeom>
          <a:noFill/>
        </p:spPr>
        <p:txBody>
          <a:bodyPr wrap="square" rtlCol="0" anchor="ctr">
            <a:spAutoFit/>
          </a:bodyPr>
          <a:lstStyle/>
          <a:p>
            <a:pPr>
              <a:lnSpc>
                <a:spcPct val="120000"/>
              </a:lnSpc>
            </a:pPr>
            <a:r>
              <a:rPr lang="en-US" altLang="zh-CN" dirty="0">
                <a:solidFill>
                  <a:srgbClr val="564A59"/>
                </a:solidFill>
              </a:rPr>
              <a:t>Twitter</a:t>
            </a:r>
            <a:endParaRPr lang="zh-CN" altLang="en-US" dirty="0">
              <a:solidFill>
                <a:srgbClr val="564A59"/>
              </a:solidFill>
            </a:endParaRPr>
          </a:p>
        </p:txBody>
      </p:sp>
      <p:sp>
        <p:nvSpPr>
          <p:cNvPr id="9" name="文本框 8">
            <a:extLst>
              <a:ext uri="{FF2B5EF4-FFF2-40B4-BE49-F238E27FC236}">
                <a16:creationId xmlns:a16="http://schemas.microsoft.com/office/drawing/2014/main" id="{AF99C715-A4B9-4EE5-A5BD-C5D963A20DA7}"/>
              </a:ext>
            </a:extLst>
          </p:cNvPr>
          <p:cNvSpPr txBox="1"/>
          <p:nvPr/>
        </p:nvSpPr>
        <p:spPr>
          <a:xfrm>
            <a:off x="5059578" y="3358933"/>
            <a:ext cx="1202793" cy="377539"/>
          </a:xfrm>
          <a:prstGeom prst="rect">
            <a:avLst/>
          </a:prstGeom>
          <a:noFill/>
        </p:spPr>
        <p:txBody>
          <a:bodyPr wrap="square" rtlCol="0" anchor="ctr">
            <a:spAutoFit/>
          </a:bodyPr>
          <a:lstStyle/>
          <a:p>
            <a:pPr>
              <a:lnSpc>
                <a:spcPct val="120000"/>
              </a:lnSpc>
            </a:pPr>
            <a:r>
              <a:rPr lang="en-US" altLang="zh-CN" dirty="0">
                <a:solidFill>
                  <a:srgbClr val="564A59"/>
                </a:solidFill>
              </a:rPr>
              <a:t>Facebook</a:t>
            </a:r>
            <a:endParaRPr lang="zh-CN" altLang="en-US" dirty="0">
              <a:solidFill>
                <a:srgbClr val="564A59"/>
              </a:solidFill>
            </a:endParaRPr>
          </a:p>
        </p:txBody>
      </p:sp>
      <p:sp>
        <p:nvSpPr>
          <p:cNvPr id="10" name="文本框 9">
            <a:extLst>
              <a:ext uri="{FF2B5EF4-FFF2-40B4-BE49-F238E27FC236}">
                <a16:creationId xmlns:a16="http://schemas.microsoft.com/office/drawing/2014/main" id="{A9D8E1AE-E94A-41AF-A656-BD12AB992661}"/>
              </a:ext>
            </a:extLst>
          </p:cNvPr>
          <p:cNvSpPr txBox="1"/>
          <p:nvPr/>
        </p:nvSpPr>
        <p:spPr>
          <a:xfrm>
            <a:off x="7802937" y="3298539"/>
            <a:ext cx="1156086" cy="377539"/>
          </a:xfrm>
          <a:prstGeom prst="rect">
            <a:avLst/>
          </a:prstGeom>
          <a:noFill/>
        </p:spPr>
        <p:txBody>
          <a:bodyPr wrap="none" rtlCol="0" anchor="ctr">
            <a:spAutoFit/>
          </a:bodyPr>
          <a:lstStyle/>
          <a:p>
            <a:pPr>
              <a:lnSpc>
                <a:spcPct val="120000"/>
              </a:lnSpc>
            </a:pPr>
            <a:r>
              <a:rPr lang="en-US" altLang="zh-CN" dirty="0">
                <a:solidFill>
                  <a:srgbClr val="564A59"/>
                </a:solidFill>
              </a:rPr>
              <a:t>Instagram</a:t>
            </a:r>
            <a:endParaRPr lang="zh-CN" altLang="en-US" dirty="0">
              <a:solidFill>
                <a:srgbClr val="564A59"/>
              </a:solidFill>
            </a:endParaRPr>
          </a:p>
        </p:txBody>
      </p:sp>
    </p:spTree>
    <p:extLst>
      <p:ext uri="{BB962C8B-B14F-4D97-AF65-F5344CB8AC3E}">
        <p14:creationId xmlns:p14="http://schemas.microsoft.com/office/powerpoint/2010/main" val="419873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EA86C79-C988-4557-8774-3149376FDB2C}"/>
              </a:ext>
            </a:extLst>
          </p:cNvPr>
          <p:cNvSpPr/>
          <p:nvPr/>
        </p:nvSpPr>
        <p:spPr>
          <a:xfrm>
            <a:off x="6870583" y="3647148"/>
            <a:ext cx="3876906" cy="176366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论文背景</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FBFE09B-D69C-4217-926D-219B440800B8}"/>
              </a:ext>
            </a:extLst>
          </p:cNvPr>
          <p:cNvSpPr txBox="1"/>
          <p:nvPr/>
        </p:nvSpPr>
        <p:spPr>
          <a:xfrm>
            <a:off x="827708" y="1009788"/>
            <a:ext cx="8654918" cy="2109873"/>
          </a:xfrm>
          <a:prstGeom prst="rect">
            <a:avLst/>
          </a:prstGeom>
          <a:noFill/>
        </p:spPr>
        <p:txBody>
          <a:bodyPr wrap="square" rtlCol="0" anchor="ctr">
            <a:spAutoFit/>
          </a:bodyPr>
          <a:lstStyle/>
          <a:p>
            <a:pPr>
              <a:lnSpc>
                <a:spcPct val="120000"/>
              </a:lnSpc>
            </a:pPr>
            <a:r>
              <a:rPr lang="zh-CN" altLang="en-US" sz="2400" dirty="0">
                <a:solidFill>
                  <a:schemeClr val="tx1">
                    <a:lumMod val="75000"/>
                    <a:lumOff val="25000"/>
                  </a:schemeClr>
                </a:solidFill>
              </a:rPr>
              <a:t>使用社交媒体数据进行数据挖掘时的问题：</a:t>
            </a:r>
            <a:endParaRPr lang="en-US" altLang="zh-CN" sz="2400" dirty="0">
              <a:solidFill>
                <a:schemeClr val="tx1">
                  <a:lumMod val="75000"/>
                  <a:lumOff val="25000"/>
                </a:schemeClr>
              </a:solidFill>
            </a:endParaRPr>
          </a:p>
          <a:p>
            <a:pPr>
              <a:lnSpc>
                <a:spcPct val="120000"/>
              </a:lnSpc>
            </a:pPr>
            <a:endParaRPr lang="en-US" altLang="zh-CN" sz="2400"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1.</a:t>
            </a:r>
            <a:r>
              <a:rPr lang="zh-CN" altLang="en-US" dirty="0">
                <a:solidFill>
                  <a:schemeClr val="tx1">
                    <a:lumMod val="75000"/>
                    <a:lumOff val="25000"/>
                  </a:schemeClr>
                </a:solidFill>
              </a:rPr>
              <a:t>社交媒体用户有效特征较少</a:t>
            </a:r>
            <a:r>
              <a:rPr lang="en-US" altLang="zh-CN" dirty="0">
                <a:solidFill>
                  <a:schemeClr val="tx1">
                    <a:lumMod val="75000"/>
                    <a:lumOff val="25000"/>
                  </a:schemeClr>
                </a:solidFill>
              </a:rPr>
              <a:t>——</a:t>
            </a:r>
            <a:r>
              <a:rPr lang="zh-CN" altLang="en-US" dirty="0">
                <a:solidFill>
                  <a:schemeClr val="tx1">
                    <a:lumMod val="75000"/>
                    <a:lumOff val="25000"/>
                  </a:schemeClr>
                </a:solidFill>
              </a:rPr>
              <a:t>数据有效性降低</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2.</a:t>
            </a:r>
            <a:r>
              <a:rPr lang="zh-CN" altLang="en-US" dirty="0">
                <a:solidFill>
                  <a:schemeClr val="tx1">
                    <a:lumMod val="75000"/>
                    <a:lumOff val="25000"/>
                  </a:schemeClr>
                </a:solidFill>
              </a:rPr>
              <a:t>用户发布的内容普遍较短，有些只包含图片</a:t>
            </a:r>
            <a:r>
              <a:rPr lang="en-US" altLang="zh-CN" dirty="0">
                <a:solidFill>
                  <a:schemeClr val="tx1">
                    <a:lumMod val="75000"/>
                    <a:lumOff val="25000"/>
                  </a:schemeClr>
                </a:solidFill>
              </a:rPr>
              <a:t>——</a:t>
            </a:r>
            <a:r>
              <a:rPr lang="zh-CN" altLang="en-US" dirty="0">
                <a:solidFill>
                  <a:schemeClr val="tx1">
                    <a:lumMod val="75000"/>
                    <a:lumOff val="25000"/>
                  </a:schemeClr>
                </a:solidFill>
              </a:rPr>
              <a:t>语义难理解</a:t>
            </a: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3.</a:t>
            </a:r>
            <a:r>
              <a:rPr lang="zh-CN" altLang="en-US" dirty="0">
                <a:solidFill>
                  <a:schemeClr val="tx1">
                    <a:lumMod val="75000"/>
                    <a:lumOff val="25000"/>
                  </a:schemeClr>
                </a:solidFill>
              </a:rPr>
              <a:t>常用的短文本分类算法</a:t>
            </a:r>
            <a:r>
              <a:rPr lang="en-US" altLang="zh-CN" dirty="0">
                <a:solidFill>
                  <a:schemeClr val="tx1">
                    <a:lumMod val="75000"/>
                    <a:lumOff val="25000"/>
                  </a:schemeClr>
                </a:solidFill>
              </a:rPr>
              <a:t>/</a:t>
            </a:r>
            <a:r>
              <a:rPr lang="zh-CN" altLang="en-US" dirty="0">
                <a:solidFill>
                  <a:schemeClr val="tx1">
                    <a:lumMod val="75000"/>
                    <a:lumOff val="25000"/>
                  </a:schemeClr>
                </a:solidFill>
              </a:rPr>
              <a:t>模型需要大量的标签数据</a:t>
            </a:r>
            <a:r>
              <a:rPr lang="en-US" altLang="zh-CN" dirty="0">
                <a:solidFill>
                  <a:schemeClr val="tx1">
                    <a:lumMod val="75000"/>
                    <a:lumOff val="25000"/>
                  </a:schemeClr>
                </a:solidFill>
              </a:rPr>
              <a:t>——</a:t>
            </a:r>
            <a:r>
              <a:rPr lang="zh-CN" altLang="en-US" dirty="0">
                <a:solidFill>
                  <a:schemeClr val="tx1">
                    <a:lumMod val="75000"/>
                    <a:lumOff val="25000"/>
                  </a:schemeClr>
                </a:solidFill>
              </a:rPr>
              <a:t>耗时耗力</a:t>
            </a:r>
          </a:p>
        </p:txBody>
      </p:sp>
      <p:pic>
        <p:nvPicPr>
          <p:cNvPr id="6" name="Picture 4" descr="Pre-trained &#10;Language &#10;Fine-Tune &#10;on new &#10;Text &#10;Classifier &#10;Figure 1: ULMFiT model training-flow overview ">
            <a:extLst>
              <a:ext uri="{FF2B5EF4-FFF2-40B4-BE49-F238E27FC236}">
                <a16:creationId xmlns:a16="http://schemas.microsoft.com/office/drawing/2014/main" id="{7665937E-2B33-43B2-BDCA-3DB5489E4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77" y="3725119"/>
            <a:ext cx="5719430" cy="15431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2629E09B-EFF7-4A07-92FD-9FBBE576DC89}"/>
              </a:ext>
            </a:extLst>
          </p:cNvPr>
          <p:cNvSpPr txBox="1"/>
          <p:nvPr/>
        </p:nvSpPr>
        <p:spPr>
          <a:xfrm>
            <a:off x="6971251" y="3725119"/>
            <a:ext cx="3776238" cy="1947841"/>
          </a:xfrm>
          <a:prstGeom prst="rect">
            <a:avLst/>
          </a:prstGeom>
          <a:noFill/>
        </p:spPr>
        <p:txBody>
          <a:bodyPr wrap="square" rtlCol="0" anchor="ctr">
            <a:spAutoFit/>
          </a:bodyPr>
          <a:lstStyle/>
          <a:p>
            <a:pPr>
              <a:lnSpc>
                <a:spcPct val="120000"/>
              </a:lnSpc>
            </a:pPr>
            <a:r>
              <a:rPr lang="en-US" altLang="zh-CN" dirty="0">
                <a:solidFill>
                  <a:schemeClr val="tx1">
                    <a:lumMod val="75000"/>
                    <a:lumOff val="25000"/>
                  </a:schemeClr>
                </a:solidFill>
              </a:rPr>
              <a:t>ULMFiT</a:t>
            </a:r>
            <a:r>
              <a:rPr lang="zh-CN" altLang="en-US" dirty="0">
                <a:solidFill>
                  <a:schemeClr val="tx1">
                    <a:lumMod val="75000"/>
                    <a:lumOff val="25000"/>
                  </a:schemeClr>
                </a:solidFill>
              </a:rPr>
              <a:t>（</a:t>
            </a:r>
            <a:r>
              <a:rPr lang="en-US" altLang="zh-CN" dirty="0">
                <a:solidFill>
                  <a:schemeClr val="tx1">
                    <a:lumMod val="75000"/>
                    <a:lumOff val="25000"/>
                  </a:schemeClr>
                </a:solidFill>
              </a:rPr>
              <a:t>Universal Language Model Fine-tuning for Text Classification</a:t>
            </a:r>
            <a:r>
              <a:rPr lang="zh-CN" altLang="en-US" dirty="0">
                <a:solidFill>
                  <a:schemeClr val="tx1">
                    <a:lumMod val="75000"/>
                    <a:lumOff val="25000"/>
                  </a:schemeClr>
                </a:solidFill>
              </a:rPr>
              <a:t>）模型使用</a:t>
            </a:r>
            <a:r>
              <a:rPr lang="zh-CN" altLang="en-US" dirty="0">
                <a:solidFill>
                  <a:srgbClr val="F7B500"/>
                </a:solidFill>
              </a:rPr>
              <a:t>自监督学习</a:t>
            </a:r>
            <a:r>
              <a:rPr lang="zh-CN" altLang="en-US" dirty="0">
                <a:solidFill>
                  <a:schemeClr val="tx1">
                    <a:lumMod val="75000"/>
                    <a:lumOff val="25000"/>
                  </a:schemeClr>
                </a:solidFill>
              </a:rPr>
              <a:t>进程根据前文对后文进行预测，减少了对于标签数据的需求。</a:t>
            </a:r>
          </a:p>
          <a:p>
            <a:pPr>
              <a:lnSpc>
                <a:spcPct val="120000"/>
              </a:lnSpc>
            </a:pPr>
            <a:endParaRPr lang="zh-CN" altLang="en-US" dirty="0">
              <a:solidFill>
                <a:schemeClr val="tx1">
                  <a:lumMod val="75000"/>
                  <a:lumOff val="25000"/>
                </a:schemeClr>
              </a:solidFill>
            </a:endParaRPr>
          </a:p>
        </p:txBody>
      </p:sp>
      <p:sp>
        <p:nvSpPr>
          <p:cNvPr id="8" name="箭头: 右 7">
            <a:extLst>
              <a:ext uri="{FF2B5EF4-FFF2-40B4-BE49-F238E27FC236}">
                <a16:creationId xmlns:a16="http://schemas.microsoft.com/office/drawing/2014/main" id="{06E320DF-BC4A-4C02-9D0E-E06D9049AE1A}"/>
              </a:ext>
            </a:extLst>
          </p:cNvPr>
          <p:cNvSpPr/>
          <p:nvPr/>
        </p:nvSpPr>
        <p:spPr>
          <a:xfrm>
            <a:off x="6011711" y="4104349"/>
            <a:ext cx="533792" cy="3418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1009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solidFill>
                  <a:schemeClr val="tx1">
                    <a:lumMod val="75000"/>
                    <a:lumOff val="25000"/>
                  </a:schemeClr>
                </a:solidFill>
                <a:latin typeface="+mn-ea"/>
              </a:rPr>
              <a:t>论文简介</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CE959A7-FA70-48DA-A112-A1756C2C97A3}"/>
              </a:ext>
            </a:extLst>
          </p:cNvPr>
          <p:cNvSpPr txBox="1"/>
          <p:nvPr/>
        </p:nvSpPr>
        <p:spPr>
          <a:xfrm>
            <a:off x="925310" y="1527440"/>
            <a:ext cx="9418316" cy="3186513"/>
          </a:xfrm>
          <a:prstGeom prst="rect">
            <a:avLst/>
          </a:prstGeom>
          <a:noFill/>
        </p:spPr>
        <p:txBody>
          <a:bodyPr wrap="square" rtlCol="0" anchor="ctr">
            <a:spAutoFit/>
          </a:bodyPr>
          <a:lstStyle/>
          <a:p>
            <a:pPr>
              <a:lnSpc>
                <a:spcPct val="150000"/>
              </a:lnSpc>
            </a:pPr>
            <a:r>
              <a:rPr lang="zh-CN" altLang="en-US" dirty="0">
                <a:solidFill>
                  <a:schemeClr val="tx1">
                    <a:lumMod val="75000"/>
                    <a:lumOff val="25000"/>
                  </a:schemeClr>
                </a:solidFill>
              </a:rPr>
              <a:t>目前，大多数用于测试文本分类算法的数据集都比真实的社交媒体内容更为平衡、平均文本长度也更长，而对模型训练的数据集通常是不平衡的。本文的目标是测算</a:t>
            </a:r>
            <a:r>
              <a:rPr lang="en-US" altLang="zh-CN" dirty="0">
                <a:solidFill>
                  <a:schemeClr val="tx1">
                    <a:lumMod val="75000"/>
                    <a:lumOff val="25000"/>
                  </a:schemeClr>
                </a:solidFill>
              </a:rPr>
              <a:t>ULMFiT</a:t>
            </a:r>
            <a:r>
              <a:rPr lang="zh-CN" altLang="en-US" dirty="0">
                <a:solidFill>
                  <a:schemeClr val="tx1">
                    <a:lumMod val="75000"/>
                    <a:lumOff val="25000"/>
                  </a:schemeClr>
                </a:solidFill>
              </a:rPr>
              <a:t>模型在微调设定与标签数据变化时对于社交媒体贴文进行分类的表现。</a:t>
            </a:r>
          </a:p>
          <a:p>
            <a:pPr>
              <a:lnSpc>
                <a:spcPct val="150000"/>
              </a:lnSpc>
            </a:pPr>
            <a:r>
              <a:rPr lang="zh-CN" altLang="en-US" dirty="0">
                <a:solidFill>
                  <a:schemeClr val="tx1">
                    <a:lumMod val="75000"/>
                    <a:lumOff val="25000"/>
                  </a:schemeClr>
                </a:solidFill>
              </a:rPr>
              <a:t>实验使用</a:t>
            </a:r>
            <a:r>
              <a:rPr lang="en-US" altLang="zh-CN" dirty="0">
                <a:solidFill>
                  <a:schemeClr val="tx1">
                    <a:lumMod val="75000"/>
                    <a:lumOff val="25000"/>
                  </a:schemeClr>
                </a:solidFill>
              </a:rPr>
              <a:t>2018</a:t>
            </a:r>
            <a:r>
              <a:rPr lang="zh-CN" altLang="en-US" dirty="0">
                <a:solidFill>
                  <a:schemeClr val="tx1">
                    <a:lumMod val="75000"/>
                    <a:lumOff val="25000"/>
                  </a:schemeClr>
                </a:solidFill>
              </a:rPr>
              <a:t>年关于美国中期选举的推特数据以及关于</a:t>
            </a:r>
            <a:r>
              <a:rPr lang="en-US" altLang="zh-CN" dirty="0">
                <a:solidFill>
                  <a:schemeClr val="tx1">
                    <a:lumMod val="75000"/>
                    <a:lumOff val="25000"/>
                  </a:schemeClr>
                </a:solidFill>
              </a:rPr>
              <a:t>2016</a:t>
            </a:r>
            <a:r>
              <a:rPr lang="zh-CN" altLang="en-US" dirty="0">
                <a:solidFill>
                  <a:schemeClr val="tx1">
                    <a:lumMod val="75000"/>
                    <a:lumOff val="25000"/>
                  </a:schemeClr>
                </a:solidFill>
              </a:rPr>
              <a:t>年美国大选的新闻数据，其中新闻数据从六大主流新闻媒体收集，这些媒体被公认为在政治意识上属于左派或右派倾向，分别是</a:t>
            </a:r>
            <a:r>
              <a:rPr lang="en-US" altLang="zh-CN" dirty="0">
                <a:solidFill>
                  <a:schemeClr val="tx1">
                    <a:lumMod val="75000"/>
                    <a:lumOff val="25000"/>
                  </a:schemeClr>
                </a:solidFill>
              </a:rPr>
              <a:t>CNN News</a:t>
            </a:r>
            <a:r>
              <a:rPr lang="zh-CN" altLang="en-US" dirty="0">
                <a:solidFill>
                  <a:schemeClr val="tx1">
                    <a:lumMod val="75000"/>
                    <a:lumOff val="25000"/>
                  </a:schemeClr>
                </a:solidFill>
              </a:rPr>
              <a:t>（左）、</a:t>
            </a:r>
            <a:r>
              <a:rPr lang="en-US" altLang="zh-CN" dirty="0">
                <a:solidFill>
                  <a:schemeClr val="tx1">
                    <a:lumMod val="75000"/>
                    <a:lumOff val="25000"/>
                  </a:schemeClr>
                </a:solidFill>
              </a:rPr>
              <a:t>Washington Post</a:t>
            </a:r>
            <a:r>
              <a:rPr lang="zh-CN" altLang="en-US" dirty="0">
                <a:solidFill>
                  <a:schemeClr val="tx1">
                    <a:lumMod val="75000"/>
                    <a:lumOff val="25000"/>
                  </a:schemeClr>
                </a:solidFill>
              </a:rPr>
              <a:t>（左偏中）、</a:t>
            </a:r>
            <a:r>
              <a:rPr lang="en-US" altLang="zh-CN" dirty="0">
                <a:solidFill>
                  <a:schemeClr val="tx1">
                    <a:lumMod val="75000"/>
                    <a:lumOff val="25000"/>
                  </a:schemeClr>
                </a:solidFill>
              </a:rPr>
              <a:t>BBC News</a:t>
            </a:r>
            <a:r>
              <a:rPr lang="zh-CN" altLang="en-US" dirty="0">
                <a:solidFill>
                  <a:schemeClr val="tx1">
                    <a:lumMod val="75000"/>
                    <a:lumOff val="25000"/>
                  </a:schemeClr>
                </a:solidFill>
              </a:rPr>
              <a:t>（中偏左）、</a:t>
            </a:r>
            <a:r>
              <a:rPr lang="en-US" altLang="zh-CN" dirty="0">
                <a:solidFill>
                  <a:schemeClr val="tx1">
                    <a:lumMod val="75000"/>
                    <a:lumOff val="25000"/>
                  </a:schemeClr>
                </a:solidFill>
              </a:rPr>
              <a:t>MarketWatch</a:t>
            </a:r>
            <a:r>
              <a:rPr lang="zh-CN" altLang="en-US" dirty="0">
                <a:solidFill>
                  <a:schemeClr val="tx1">
                    <a:lumMod val="75000"/>
                    <a:lumOff val="25000"/>
                  </a:schemeClr>
                </a:solidFill>
              </a:rPr>
              <a:t>（中偏右）、</a:t>
            </a:r>
            <a:r>
              <a:rPr lang="en-US" altLang="zh-CN" dirty="0">
                <a:solidFill>
                  <a:schemeClr val="tx1">
                    <a:lumMod val="75000"/>
                    <a:lumOff val="25000"/>
                  </a:schemeClr>
                </a:solidFill>
              </a:rPr>
              <a:t>Wall Street Journal</a:t>
            </a:r>
            <a:r>
              <a:rPr lang="zh-CN" altLang="en-US" dirty="0">
                <a:solidFill>
                  <a:schemeClr val="tx1">
                    <a:lumMod val="75000"/>
                    <a:lumOff val="25000"/>
                  </a:schemeClr>
                </a:solidFill>
              </a:rPr>
              <a:t>（右偏中）以及</a:t>
            </a:r>
            <a:r>
              <a:rPr lang="en-US" altLang="zh-CN" dirty="0" err="1">
                <a:solidFill>
                  <a:schemeClr val="tx1">
                    <a:lumMod val="75000"/>
                    <a:lumOff val="25000"/>
                  </a:schemeClr>
                </a:solidFill>
              </a:rPr>
              <a:t>FoxNews</a:t>
            </a:r>
            <a:r>
              <a:rPr lang="zh-CN" altLang="en-US" dirty="0">
                <a:solidFill>
                  <a:schemeClr val="tx1">
                    <a:lumMod val="75000"/>
                    <a:lumOff val="25000"/>
                  </a:schemeClr>
                </a:solidFill>
              </a:rPr>
              <a:t>（右），测试了对于模型进行不同设定的微调是如何对社交媒体贴文分类结果的精确度进行影响的。</a:t>
            </a:r>
          </a:p>
        </p:txBody>
      </p:sp>
    </p:spTree>
    <p:extLst>
      <p:ext uri="{BB962C8B-B14F-4D97-AF65-F5344CB8AC3E}">
        <p14:creationId xmlns:p14="http://schemas.microsoft.com/office/powerpoint/2010/main" val="2975564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数据收集</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55E2510-EFC3-43BA-A3C2-C5E5526C1FB4}"/>
              </a:ext>
            </a:extLst>
          </p:cNvPr>
          <p:cNvSpPr txBox="1"/>
          <p:nvPr/>
        </p:nvSpPr>
        <p:spPr>
          <a:xfrm>
            <a:off x="618581" y="848550"/>
            <a:ext cx="8105987" cy="497316"/>
          </a:xfrm>
          <a:prstGeom prst="rect">
            <a:avLst/>
          </a:prstGeom>
          <a:noFill/>
        </p:spPr>
        <p:txBody>
          <a:bodyPr wrap="square" rtlCol="0" anchor="ctr">
            <a:spAutoFit/>
          </a:bodyPr>
          <a:lstStyle/>
          <a:p>
            <a:pPr>
              <a:lnSpc>
                <a:spcPct val="120000"/>
              </a:lnSpc>
            </a:pPr>
            <a:r>
              <a:rPr lang="en-US" altLang="zh-CN" sz="2400" dirty="0">
                <a:solidFill>
                  <a:schemeClr val="tx1">
                    <a:lumMod val="75000"/>
                    <a:lumOff val="25000"/>
                  </a:schemeClr>
                </a:solidFill>
              </a:rPr>
              <a:t>Twitter</a:t>
            </a:r>
            <a:r>
              <a:rPr lang="zh-CN" altLang="en-US" sz="2400" dirty="0">
                <a:solidFill>
                  <a:schemeClr val="tx1">
                    <a:lumMod val="75000"/>
                    <a:lumOff val="25000"/>
                  </a:schemeClr>
                </a:solidFill>
              </a:rPr>
              <a:t>数据（</a:t>
            </a:r>
            <a:r>
              <a:rPr lang="en-US" altLang="zh-CN" sz="2400" dirty="0">
                <a:solidFill>
                  <a:schemeClr val="tx1">
                    <a:lumMod val="75000"/>
                    <a:lumOff val="25000"/>
                  </a:schemeClr>
                </a:solidFill>
              </a:rPr>
              <a:t>2018</a:t>
            </a:r>
            <a:r>
              <a:rPr lang="zh-CN" altLang="en-US" sz="2400" dirty="0">
                <a:solidFill>
                  <a:schemeClr val="tx1">
                    <a:lumMod val="75000"/>
                    <a:lumOff val="25000"/>
                  </a:schemeClr>
                </a:solidFill>
              </a:rPr>
              <a:t>年美国中期选举相关推文）</a:t>
            </a:r>
          </a:p>
        </p:txBody>
      </p:sp>
      <p:sp>
        <p:nvSpPr>
          <p:cNvPr id="7" name="矩形 6">
            <a:extLst>
              <a:ext uri="{FF2B5EF4-FFF2-40B4-BE49-F238E27FC236}">
                <a16:creationId xmlns:a16="http://schemas.microsoft.com/office/drawing/2014/main" id="{D0BBDA0C-55DB-41FA-9B75-7317464D44AE}"/>
              </a:ext>
            </a:extLst>
          </p:cNvPr>
          <p:cNvSpPr/>
          <p:nvPr/>
        </p:nvSpPr>
        <p:spPr>
          <a:xfrm>
            <a:off x="557478" y="2167377"/>
            <a:ext cx="964734"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投票</a:t>
            </a:r>
            <a:r>
              <a:rPr lang="en-US" altLang="zh-CN" dirty="0"/>
              <a:t>#vote</a:t>
            </a:r>
            <a:endParaRPr lang="zh-CN" altLang="en-US" dirty="0"/>
          </a:p>
        </p:txBody>
      </p:sp>
      <p:sp>
        <p:nvSpPr>
          <p:cNvPr id="36" name="矩形 35">
            <a:extLst>
              <a:ext uri="{FF2B5EF4-FFF2-40B4-BE49-F238E27FC236}">
                <a16:creationId xmlns:a16="http://schemas.microsoft.com/office/drawing/2014/main" id="{2FC55333-5FE3-41C0-8228-F9C619DAB517}"/>
              </a:ext>
            </a:extLst>
          </p:cNvPr>
          <p:cNvSpPr/>
          <p:nvPr/>
        </p:nvSpPr>
        <p:spPr>
          <a:xfrm>
            <a:off x="587230" y="3698594"/>
            <a:ext cx="1723052" cy="709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#2018</a:t>
            </a:r>
            <a:r>
              <a:rPr lang="zh-CN" altLang="en-US" dirty="0"/>
              <a:t>中期选举</a:t>
            </a:r>
            <a:endParaRPr lang="en-US" altLang="zh-CN" dirty="0"/>
          </a:p>
          <a:p>
            <a:pPr algn="ctr"/>
            <a:r>
              <a:rPr lang="en-US" altLang="zh-CN" dirty="0"/>
              <a:t>#2018midterms</a:t>
            </a:r>
            <a:endParaRPr lang="zh-CN" altLang="en-US" dirty="0"/>
          </a:p>
        </p:txBody>
      </p:sp>
      <p:sp>
        <p:nvSpPr>
          <p:cNvPr id="37" name="矩形 36">
            <a:extLst>
              <a:ext uri="{FF2B5EF4-FFF2-40B4-BE49-F238E27FC236}">
                <a16:creationId xmlns:a16="http://schemas.microsoft.com/office/drawing/2014/main" id="{2C6D9F31-5031-408E-931C-C01A79BD6AAC}"/>
              </a:ext>
            </a:extLst>
          </p:cNvPr>
          <p:cNvSpPr/>
          <p:nvPr/>
        </p:nvSpPr>
        <p:spPr>
          <a:xfrm>
            <a:off x="1842258" y="2695556"/>
            <a:ext cx="1492508"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共和党</a:t>
            </a:r>
            <a:endParaRPr lang="en-US" altLang="zh-CN" dirty="0"/>
          </a:p>
          <a:p>
            <a:pPr algn="ctr"/>
            <a:r>
              <a:rPr lang="en-US" altLang="zh-CN" dirty="0"/>
              <a:t>#republicans</a:t>
            </a:r>
            <a:endParaRPr lang="zh-CN" altLang="en-US" dirty="0"/>
          </a:p>
        </p:txBody>
      </p:sp>
      <p:sp>
        <p:nvSpPr>
          <p:cNvPr id="38" name="矩形 37">
            <a:extLst>
              <a:ext uri="{FF2B5EF4-FFF2-40B4-BE49-F238E27FC236}">
                <a16:creationId xmlns:a16="http://schemas.microsoft.com/office/drawing/2014/main" id="{C63D6BCC-0AEE-44E1-A173-E74377800FD2}"/>
              </a:ext>
            </a:extLst>
          </p:cNvPr>
          <p:cNvSpPr/>
          <p:nvPr/>
        </p:nvSpPr>
        <p:spPr>
          <a:xfrm>
            <a:off x="363247" y="2934043"/>
            <a:ext cx="1324061" cy="618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民主党</a:t>
            </a:r>
            <a:endParaRPr lang="en-US" altLang="zh-CN" dirty="0"/>
          </a:p>
          <a:p>
            <a:pPr algn="ctr"/>
            <a:r>
              <a:rPr lang="en-US" altLang="zh-CN" dirty="0"/>
              <a:t>#democrats</a:t>
            </a:r>
            <a:endParaRPr lang="zh-CN" altLang="en-US" dirty="0"/>
          </a:p>
        </p:txBody>
      </p:sp>
      <p:sp>
        <p:nvSpPr>
          <p:cNvPr id="39" name="矩形 38">
            <a:extLst>
              <a:ext uri="{FF2B5EF4-FFF2-40B4-BE49-F238E27FC236}">
                <a16:creationId xmlns:a16="http://schemas.microsoft.com/office/drawing/2014/main" id="{0ED93AB4-6F10-4ED5-9FDB-9E96C76D46E2}"/>
              </a:ext>
            </a:extLst>
          </p:cNvPr>
          <p:cNvSpPr/>
          <p:nvPr/>
        </p:nvSpPr>
        <p:spPr>
          <a:xfrm>
            <a:off x="1621479" y="1834945"/>
            <a:ext cx="1842370"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中期选举</a:t>
            </a:r>
            <a:endParaRPr lang="en-US" altLang="zh-CN" dirty="0"/>
          </a:p>
          <a:p>
            <a:pPr algn="ctr"/>
            <a:r>
              <a:rPr lang="en-US" altLang="zh-CN" dirty="0"/>
              <a:t>#midtermelection</a:t>
            </a:r>
            <a:endParaRPr lang="zh-CN" altLang="en-US" dirty="0"/>
          </a:p>
        </p:txBody>
      </p:sp>
      <p:sp>
        <p:nvSpPr>
          <p:cNvPr id="40" name="矩形 39">
            <a:extLst>
              <a:ext uri="{FF2B5EF4-FFF2-40B4-BE49-F238E27FC236}">
                <a16:creationId xmlns:a16="http://schemas.microsoft.com/office/drawing/2014/main" id="{837CFB6F-5F77-476C-A8AC-04A4D77917CC}"/>
              </a:ext>
            </a:extLst>
          </p:cNvPr>
          <p:cNvSpPr/>
          <p:nvPr/>
        </p:nvSpPr>
        <p:spPr>
          <a:xfrm>
            <a:off x="1725498" y="4525035"/>
            <a:ext cx="1093363"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选举</a:t>
            </a:r>
            <a:endParaRPr lang="en-US" altLang="zh-CN" dirty="0"/>
          </a:p>
          <a:p>
            <a:pPr algn="ctr"/>
            <a:r>
              <a:rPr lang="en-US" altLang="zh-CN" dirty="0"/>
              <a:t>#election</a:t>
            </a:r>
            <a:endParaRPr lang="zh-CN" altLang="en-US" dirty="0"/>
          </a:p>
        </p:txBody>
      </p:sp>
      <p:sp>
        <p:nvSpPr>
          <p:cNvPr id="41" name="矩形 40">
            <a:extLst>
              <a:ext uri="{FF2B5EF4-FFF2-40B4-BE49-F238E27FC236}">
                <a16:creationId xmlns:a16="http://schemas.microsoft.com/office/drawing/2014/main" id="{FD7B541D-EB48-4B8F-BB29-E45CB6F05CA0}"/>
              </a:ext>
            </a:extLst>
          </p:cNvPr>
          <p:cNvSpPr/>
          <p:nvPr/>
        </p:nvSpPr>
        <p:spPr>
          <a:xfrm>
            <a:off x="2542664" y="3698594"/>
            <a:ext cx="964734"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特朗普</a:t>
            </a:r>
            <a:endParaRPr lang="en-US" altLang="zh-CN" dirty="0"/>
          </a:p>
          <a:p>
            <a:pPr algn="ctr"/>
            <a:r>
              <a:rPr lang="en-US" altLang="zh-CN" dirty="0"/>
              <a:t>#Trump</a:t>
            </a:r>
            <a:endParaRPr lang="zh-CN" altLang="en-US" dirty="0"/>
          </a:p>
        </p:txBody>
      </p:sp>
      <p:sp>
        <p:nvSpPr>
          <p:cNvPr id="8" name="椭圆 7">
            <a:extLst>
              <a:ext uri="{FF2B5EF4-FFF2-40B4-BE49-F238E27FC236}">
                <a16:creationId xmlns:a16="http://schemas.microsoft.com/office/drawing/2014/main" id="{D9F2E8BD-AAE1-4837-A95D-846428188E64}"/>
              </a:ext>
            </a:extLst>
          </p:cNvPr>
          <p:cNvSpPr/>
          <p:nvPr/>
        </p:nvSpPr>
        <p:spPr>
          <a:xfrm>
            <a:off x="7634726" y="2909850"/>
            <a:ext cx="1211814" cy="912140"/>
          </a:xfrm>
          <a:prstGeom prst="ellipse">
            <a:avLst/>
          </a:prstGeom>
          <a:solidFill>
            <a:srgbClr val="F7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936462</a:t>
            </a:r>
            <a:r>
              <a:rPr lang="zh-CN" altLang="en-US" dirty="0"/>
              <a:t>条</a:t>
            </a:r>
          </a:p>
        </p:txBody>
      </p:sp>
      <p:sp>
        <p:nvSpPr>
          <p:cNvPr id="9" name="椭圆 8">
            <a:extLst>
              <a:ext uri="{FF2B5EF4-FFF2-40B4-BE49-F238E27FC236}">
                <a16:creationId xmlns:a16="http://schemas.microsoft.com/office/drawing/2014/main" id="{07744A4D-417D-4496-89E2-B7A83900C0E8}"/>
              </a:ext>
            </a:extLst>
          </p:cNvPr>
          <p:cNvSpPr/>
          <p:nvPr/>
        </p:nvSpPr>
        <p:spPr>
          <a:xfrm>
            <a:off x="4977228" y="2951500"/>
            <a:ext cx="1291906" cy="845616"/>
          </a:xfrm>
          <a:prstGeom prst="ellipse">
            <a:avLst/>
          </a:prstGeom>
          <a:solidFill>
            <a:srgbClr val="564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244320</a:t>
            </a:r>
            <a:r>
              <a:rPr lang="zh-CN" altLang="en-US" dirty="0"/>
              <a:t>条</a:t>
            </a:r>
          </a:p>
        </p:txBody>
      </p:sp>
      <p:sp>
        <p:nvSpPr>
          <p:cNvPr id="10" name="箭头: 右 9">
            <a:extLst>
              <a:ext uri="{FF2B5EF4-FFF2-40B4-BE49-F238E27FC236}">
                <a16:creationId xmlns:a16="http://schemas.microsoft.com/office/drawing/2014/main" id="{4EDEBADC-D395-48CD-B9C6-C7F892AA6FD2}"/>
              </a:ext>
            </a:extLst>
          </p:cNvPr>
          <p:cNvSpPr/>
          <p:nvPr/>
        </p:nvSpPr>
        <p:spPr>
          <a:xfrm>
            <a:off x="3746623" y="3089348"/>
            <a:ext cx="1211814" cy="569923"/>
          </a:xfrm>
          <a:prstGeom prst="rightArrow">
            <a:avLst/>
          </a:prstGeom>
          <a:solidFill>
            <a:srgbClr val="DCC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7E63B9D-2AB0-4DDD-9DB4-8825324B6D70}"/>
              </a:ext>
            </a:extLst>
          </p:cNvPr>
          <p:cNvSpPr txBox="1"/>
          <p:nvPr/>
        </p:nvSpPr>
        <p:spPr>
          <a:xfrm>
            <a:off x="3685322" y="2135939"/>
            <a:ext cx="1291906" cy="1104148"/>
          </a:xfrm>
          <a:prstGeom prst="rect">
            <a:avLst/>
          </a:prstGeom>
          <a:noFill/>
        </p:spPr>
        <p:txBody>
          <a:bodyPr wrap="square" rtlCol="0" anchor="ctr">
            <a:spAutoFit/>
          </a:bodyPr>
          <a:lstStyle/>
          <a:p>
            <a:pPr>
              <a:lnSpc>
                <a:spcPct val="120000"/>
              </a:lnSpc>
            </a:pPr>
            <a:r>
              <a:rPr lang="zh-CN" altLang="en-US" sz="1400" dirty="0">
                <a:solidFill>
                  <a:schemeClr val="tx1">
                    <a:lumMod val="75000"/>
                    <a:lumOff val="25000"/>
                  </a:schemeClr>
                </a:solidFill>
              </a:rPr>
              <a:t>收集</a:t>
            </a:r>
            <a:r>
              <a:rPr lang="en-US" altLang="zh-CN" sz="1400" dirty="0">
                <a:solidFill>
                  <a:schemeClr val="tx1">
                    <a:lumMod val="75000"/>
                    <a:lumOff val="25000"/>
                  </a:schemeClr>
                </a:solidFill>
              </a:rPr>
              <a:t>2018</a:t>
            </a:r>
            <a:r>
              <a:rPr lang="zh-CN" altLang="en-US" sz="1400" dirty="0">
                <a:solidFill>
                  <a:schemeClr val="tx1">
                    <a:lumMod val="75000"/>
                    <a:lumOff val="25000"/>
                  </a:schemeClr>
                </a:solidFill>
              </a:rPr>
              <a:t>年</a:t>
            </a:r>
            <a:r>
              <a:rPr lang="en-US" altLang="zh-CN" sz="1400" dirty="0">
                <a:solidFill>
                  <a:schemeClr val="tx1">
                    <a:lumMod val="75000"/>
                    <a:lumOff val="25000"/>
                  </a:schemeClr>
                </a:solidFill>
              </a:rPr>
              <a:t>11</a:t>
            </a:r>
            <a:r>
              <a:rPr lang="zh-CN" altLang="en-US" sz="1400" dirty="0">
                <a:solidFill>
                  <a:schemeClr val="tx1">
                    <a:lumMod val="75000"/>
                    <a:lumOff val="25000"/>
                  </a:schemeClr>
                </a:solidFill>
              </a:rPr>
              <a:t>月</a:t>
            </a:r>
            <a:r>
              <a:rPr lang="en-US" altLang="zh-CN" sz="1400" dirty="0">
                <a:solidFill>
                  <a:schemeClr val="tx1">
                    <a:lumMod val="75000"/>
                    <a:lumOff val="25000"/>
                  </a:schemeClr>
                </a:solidFill>
              </a:rPr>
              <a:t>4</a:t>
            </a:r>
            <a:r>
              <a:rPr lang="zh-CN" altLang="en-US" sz="1400" dirty="0">
                <a:solidFill>
                  <a:schemeClr val="tx1">
                    <a:lumMod val="75000"/>
                    <a:lumOff val="25000"/>
                  </a:schemeClr>
                </a:solidFill>
              </a:rPr>
              <a:t>号</a:t>
            </a:r>
            <a:r>
              <a:rPr lang="en-US" altLang="zh-CN" sz="1400" dirty="0">
                <a:solidFill>
                  <a:schemeClr val="tx1">
                    <a:lumMod val="75000"/>
                    <a:lumOff val="25000"/>
                  </a:schemeClr>
                </a:solidFill>
              </a:rPr>
              <a:t>-7</a:t>
            </a:r>
            <a:r>
              <a:rPr lang="zh-CN" altLang="en-US" sz="1400" dirty="0">
                <a:solidFill>
                  <a:schemeClr val="tx1">
                    <a:lumMod val="75000"/>
                    <a:lumOff val="25000"/>
                  </a:schemeClr>
                </a:solidFill>
              </a:rPr>
              <a:t>号带有特定话题的推文</a:t>
            </a:r>
          </a:p>
        </p:txBody>
      </p:sp>
      <p:sp>
        <p:nvSpPr>
          <p:cNvPr id="42" name="箭头: 右 41">
            <a:extLst>
              <a:ext uri="{FF2B5EF4-FFF2-40B4-BE49-F238E27FC236}">
                <a16:creationId xmlns:a16="http://schemas.microsoft.com/office/drawing/2014/main" id="{6FD2D2B8-03E2-415E-8866-09D70D69A7AF}"/>
              </a:ext>
            </a:extLst>
          </p:cNvPr>
          <p:cNvSpPr/>
          <p:nvPr/>
        </p:nvSpPr>
        <p:spPr>
          <a:xfrm>
            <a:off x="6346023" y="3080959"/>
            <a:ext cx="1211814" cy="569923"/>
          </a:xfrm>
          <a:prstGeom prst="rightArrow">
            <a:avLst/>
          </a:prstGeom>
          <a:solidFill>
            <a:srgbClr val="DCC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9A2C719D-3AEC-42A7-9F96-5FDA1B79673D}"/>
              </a:ext>
            </a:extLst>
          </p:cNvPr>
          <p:cNvSpPr txBox="1"/>
          <p:nvPr/>
        </p:nvSpPr>
        <p:spPr>
          <a:xfrm>
            <a:off x="6276733" y="2362825"/>
            <a:ext cx="942658" cy="845616"/>
          </a:xfrm>
          <a:prstGeom prst="rect">
            <a:avLst/>
          </a:prstGeom>
          <a:noFill/>
        </p:spPr>
        <p:txBody>
          <a:bodyPr wrap="square" rtlCol="0" anchor="ctr">
            <a:spAutoFit/>
          </a:bodyPr>
          <a:lstStyle/>
          <a:p>
            <a:pPr>
              <a:lnSpc>
                <a:spcPct val="120000"/>
              </a:lnSpc>
            </a:pPr>
            <a:r>
              <a:rPr lang="zh-CN" altLang="en-US" sz="1400" dirty="0">
                <a:solidFill>
                  <a:schemeClr val="tx1">
                    <a:lumMod val="75000"/>
                    <a:lumOff val="25000"/>
                  </a:schemeClr>
                </a:solidFill>
              </a:rPr>
              <a:t>排除转发导致的重复推文</a:t>
            </a:r>
          </a:p>
        </p:txBody>
      </p:sp>
      <p:sp>
        <p:nvSpPr>
          <p:cNvPr id="13" name="矩形 12">
            <a:extLst>
              <a:ext uri="{FF2B5EF4-FFF2-40B4-BE49-F238E27FC236}">
                <a16:creationId xmlns:a16="http://schemas.microsoft.com/office/drawing/2014/main" id="{B1C1E0DB-56FD-44E6-A8A0-DDE070E3EE5A}"/>
              </a:ext>
            </a:extLst>
          </p:cNvPr>
          <p:cNvSpPr/>
          <p:nvPr/>
        </p:nvSpPr>
        <p:spPr>
          <a:xfrm>
            <a:off x="9528332" y="2238683"/>
            <a:ext cx="1108537" cy="475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r>
              <a:rPr lang="zh-CN" altLang="en-US" dirty="0"/>
              <a:t>左派</a:t>
            </a:r>
          </a:p>
        </p:txBody>
      </p:sp>
      <p:sp>
        <p:nvSpPr>
          <p:cNvPr id="43" name="矩形 42">
            <a:extLst>
              <a:ext uri="{FF2B5EF4-FFF2-40B4-BE49-F238E27FC236}">
                <a16:creationId xmlns:a16="http://schemas.microsoft.com/office/drawing/2014/main" id="{074A2394-A094-4609-8BEF-73A91D9EEEDC}"/>
              </a:ext>
            </a:extLst>
          </p:cNvPr>
          <p:cNvSpPr/>
          <p:nvPr/>
        </p:nvSpPr>
        <p:spPr>
          <a:xfrm>
            <a:off x="9562792" y="3097876"/>
            <a:ext cx="1074078" cy="475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中立</a:t>
            </a:r>
          </a:p>
        </p:txBody>
      </p:sp>
      <p:sp>
        <p:nvSpPr>
          <p:cNvPr id="44" name="矩形 43">
            <a:extLst>
              <a:ext uri="{FF2B5EF4-FFF2-40B4-BE49-F238E27FC236}">
                <a16:creationId xmlns:a16="http://schemas.microsoft.com/office/drawing/2014/main" id="{DE8BAC7A-2FCA-4BDC-8B0F-0486C0E77728}"/>
              </a:ext>
            </a:extLst>
          </p:cNvPr>
          <p:cNvSpPr/>
          <p:nvPr/>
        </p:nvSpPr>
        <p:spPr>
          <a:xfrm>
            <a:off x="9562791" y="4013402"/>
            <a:ext cx="1074078" cy="475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a:t>2/</a:t>
            </a:r>
            <a:r>
              <a:rPr lang="zh-CN" altLang="en-US" sz="1700" dirty="0"/>
              <a:t>右派</a:t>
            </a:r>
          </a:p>
        </p:txBody>
      </p:sp>
      <p:sp>
        <p:nvSpPr>
          <p:cNvPr id="14" name="箭头: 下 13">
            <a:extLst>
              <a:ext uri="{FF2B5EF4-FFF2-40B4-BE49-F238E27FC236}">
                <a16:creationId xmlns:a16="http://schemas.microsoft.com/office/drawing/2014/main" id="{DF0C7A59-4A07-47FD-92B3-CDFB5E83257F}"/>
              </a:ext>
            </a:extLst>
          </p:cNvPr>
          <p:cNvSpPr/>
          <p:nvPr/>
        </p:nvSpPr>
        <p:spPr>
          <a:xfrm rot="16200000">
            <a:off x="9035416" y="3111696"/>
            <a:ext cx="251669" cy="475643"/>
          </a:xfrm>
          <a:prstGeom prst="downArrow">
            <a:avLst/>
          </a:prstGeom>
          <a:solidFill>
            <a:srgbClr val="DCC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箭头: 下 44">
            <a:extLst>
              <a:ext uri="{FF2B5EF4-FFF2-40B4-BE49-F238E27FC236}">
                <a16:creationId xmlns:a16="http://schemas.microsoft.com/office/drawing/2014/main" id="{8C36C0B0-6D86-420F-8B01-1F1905892F16}"/>
              </a:ext>
            </a:extLst>
          </p:cNvPr>
          <p:cNvSpPr/>
          <p:nvPr/>
        </p:nvSpPr>
        <p:spPr>
          <a:xfrm rot="18624913">
            <a:off x="8928298" y="3671441"/>
            <a:ext cx="251669" cy="475643"/>
          </a:xfrm>
          <a:prstGeom prst="downArrow">
            <a:avLst/>
          </a:prstGeom>
          <a:solidFill>
            <a:srgbClr val="DCC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箭头: 下 45">
            <a:extLst>
              <a:ext uri="{FF2B5EF4-FFF2-40B4-BE49-F238E27FC236}">
                <a16:creationId xmlns:a16="http://schemas.microsoft.com/office/drawing/2014/main" id="{B3086F1A-BEA5-4B7B-B785-57565C7049D3}"/>
              </a:ext>
            </a:extLst>
          </p:cNvPr>
          <p:cNvSpPr/>
          <p:nvPr/>
        </p:nvSpPr>
        <p:spPr>
          <a:xfrm rot="14320893">
            <a:off x="8867311" y="2550068"/>
            <a:ext cx="251669" cy="475643"/>
          </a:xfrm>
          <a:prstGeom prst="downArrow">
            <a:avLst/>
          </a:prstGeom>
          <a:solidFill>
            <a:srgbClr val="DCC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00F436DF-38A4-4C84-8C7F-EEE047B70E90}"/>
              </a:ext>
            </a:extLst>
          </p:cNvPr>
          <p:cNvSpPr txBox="1"/>
          <p:nvPr/>
        </p:nvSpPr>
        <p:spPr>
          <a:xfrm>
            <a:off x="8240633" y="1649359"/>
            <a:ext cx="1108538" cy="1104148"/>
          </a:xfrm>
          <a:prstGeom prst="rect">
            <a:avLst/>
          </a:prstGeom>
          <a:noFill/>
        </p:spPr>
        <p:txBody>
          <a:bodyPr wrap="square" rtlCol="0" anchor="ctr">
            <a:spAutoFit/>
          </a:bodyPr>
          <a:lstStyle/>
          <a:p>
            <a:pPr>
              <a:lnSpc>
                <a:spcPct val="120000"/>
              </a:lnSpc>
            </a:pPr>
            <a:r>
              <a:rPr lang="zh-CN" altLang="en-US" sz="1400" dirty="0">
                <a:solidFill>
                  <a:schemeClr val="tx1">
                    <a:lumMod val="75000"/>
                    <a:lumOff val="25000"/>
                  </a:schemeClr>
                </a:solidFill>
              </a:rPr>
              <a:t>抽取</a:t>
            </a:r>
            <a:r>
              <a:rPr lang="en-US" altLang="zh-CN" sz="1400" dirty="0">
                <a:solidFill>
                  <a:schemeClr val="tx1">
                    <a:lumMod val="75000"/>
                    <a:lumOff val="25000"/>
                  </a:schemeClr>
                </a:solidFill>
              </a:rPr>
              <a:t>1526</a:t>
            </a:r>
            <a:r>
              <a:rPr lang="zh-CN" altLang="en-US" sz="1400" dirty="0">
                <a:solidFill>
                  <a:schemeClr val="tx1">
                    <a:lumMod val="75000"/>
                    <a:lumOff val="25000"/>
                  </a:schemeClr>
                </a:solidFill>
              </a:rPr>
              <a:t>条推文对其政治立场进行标记</a:t>
            </a:r>
          </a:p>
        </p:txBody>
      </p:sp>
    </p:spTree>
    <p:extLst>
      <p:ext uri="{BB962C8B-B14F-4D97-AF65-F5344CB8AC3E}">
        <p14:creationId xmlns:p14="http://schemas.microsoft.com/office/powerpoint/2010/main" val="414011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数据收集</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51F9345-2A64-4EE1-958D-2248B608DB36}"/>
              </a:ext>
            </a:extLst>
          </p:cNvPr>
          <p:cNvSpPr txBox="1"/>
          <p:nvPr/>
        </p:nvSpPr>
        <p:spPr>
          <a:xfrm>
            <a:off x="618581" y="848550"/>
            <a:ext cx="6998623" cy="497316"/>
          </a:xfrm>
          <a:prstGeom prst="rect">
            <a:avLst/>
          </a:prstGeom>
          <a:noFill/>
        </p:spPr>
        <p:txBody>
          <a:bodyPr wrap="square" rtlCol="0" anchor="ctr">
            <a:spAutoFit/>
          </a:bodyPr>
          <a:lstStyle/>
          <a:p>
            <a:pPr>
              <a:lnSpc>
                <a:spcPct val="120000"/>
              </a:lnSpc>
            </a:pPr>
            <a:r>
              <a:rPr lang="zh-CN" altLang="en-US" sz="2400" dirty="0">
                <a:solidFill>
                  <a:schemeClr val="tx1">
                    <a:lumMod val="75000"/>
                    <a:lumOff val="25000"/>
                  </a:schemeClr>
                </a:solidFill>
              </a:rPr>
              <a:t>新闻报道（</a:t>
            </a:r>
            <a:r>
              <a:rPr lang="en-US" altLang="zh-CN" sz="2400" dirty="0">
                <a:solidFill>
                  <a:schemeClr val="tx1">
                    <a:lumMod val="75000"/>
                    <a:lumOff val="25000"/>
                  </a:schemeClr>
                </a:solidFill>
              </a:rPr>
              <a:t>2016</a:t>
            </a:r>
            <a:r>
              <a:rPr lang="zh-CN" altLang="en-US" sz="2400" dirty="0">
                <a:solidFill>
                  <a:schemeClr val="tx1">
                    <a:lumMod val="75000"/>
                    <a:lumOff val="25000"/>
                  </a:schemeClr>
                </a:solidFill>
              </a:rPr>
              <a:t>年美国大选相关报道）</a:t>
            </a:r>
          </a:p>
        </p:txBody>
      </p:sp>
      <p:sp>
        <p:nvSpPr>
          <p:cNvPr id="6" name="矩形 5">
            <a:extLst>
              <a:ext uri="{FF2B5EF4-FFF2-40B4-BE49-F238E27FC236}">
                <a16:creationId xmlns:a16="http://schemas.microsoft.com/office/drawing/2014/main" id="{59E9B0EA-22BC-40A6-9BA3-32FEC76AE9AB}"/>
              </a:ext>
            </a:extLst>
          </p:cNvPr>
          <p:cNvSpPr/>
          <p:nvPr/>
        </p:nvSpPr>
        <p:spPr>
          <a:xfrm>
            <a:off x="557478" y="2167377"/>
            <a:ext cx="964734"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投票</a:t>
            </a:r>
            <a:r>
              <a:rPr lang="en-US" altLang="zh-CN" dirty="0"/>
              <a:t>#vote</a:t>
            </a:r>
            <a:endParaRPr lang="zh-CN" altLang="en-US" dirty="0"/>
          </a:p>
        </p:txBody>
      </p:sp>
      <p:sp>
        <p:nvSpPr>
          <p:cNvPr id="7" name="矩形 6">
            <a:extLst>
              <a:ext uri="{FF2B5EF4-FFF2-40B4-BE49-F238E27FC236}">
                <a16:creationId xmlns:a16="http://schemas.microsoft.com/office/drawing/2014/main" id="{B3718468-2D64-43E5-BB3A-012EF4B45778}"/>
              </a:ext>
            </a:extLst>
          </p:cNvPr>
          <p:cNvSpPr/>
          <p:nvPr/>
        </p:nvSpPr>
        <p:spPr>
          <a:xfrm>
            <a:off x="1025277" y="3869556"/>
            <a:ext cx="1093363"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选举</a:t>
            </a:r>
            <a:endParaRPr lang="en-US" altLang="zh-CN" dirty="0"/>
          </a:p>
          <a:p>
            <a:pPr algn="ctr"/>
            <a:r>
              <a:rPr lang="en-US" altLang="zh-CN" dirty="0"/>
              <a:t>#election</a:t>
            </a:r>
            <a:endParaRPr lang="zh-CN" altLang="en-US" dirty="0"/>
          </a:p>
        </p:txBody>
      </p:sp>
      <p:sp>
        <p:nvSpPr>
          <p:cNvPr id="8" name="矩形 7">
            <a:extLst>
              <a:ext uri="{FF2B5EF4-FFF2-40B4-BE49-F238E27FC236}">
                <a16:creationId xmlns:a16="http://schemas.microsoft.com/office/drawing/2014/main" id="{B6FF238F-4445-467A-A2BA-4289AB35F286}"/>
              </a:ext>
            </a:extLst>
          </p:cNvPr>
          <p:cNvSpPr/>
          <p:nvPr/>
        </p:nvSpPr>
        <p:spPr>
          <a:xfrm>
            <a:off x="1781754" y="3173461"/>
            <a:ext cx="1492508"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共和党</a:t>
            </a:r>
            <a:endParaRPr lang="en-US" altLang="zh-CN" dirty="0"/>
          </a:p>
          <a:p>
            <a:pPr algn="ctr"/>
            <a:r>
              <a:rPr lang="en-US" altLang="zh-CN" dirty="0"/>
              <a:t>#republicans</a:t>
            </a:r>
            <a:endParaRPr lang="zh-CN" altLang="en-US" dirty="0"/>
          </a:p>
        </p:txBody>
      </p:sp>
      <p:sp>
        <p:nvSpPr>
          <p:cNvPr id="9" name="矩形 8">
            <a:extLst>
              <a:ext uri="{FF2B5EF4-FFF2-40B4-BE49-F238E27FC236}">
                <a16:creationId xmlns:a16="http://schemas.microsoft.com/office/drawing/2014/main" id="{BC44EF39-8CBC-4219-AF3A-9711A4B529B8}"/>
              </a:ext>
            </a:extLst>
          </p:cNvPr>
          <p:cNvSpPr/>
          <p:nvPr/>
        </p:nvSpPr>
        <p:spPr>
          <a:xfrm>
            <a:off x="363247" y="2934043"/>
            <a:ext cx="1324061" cy="618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民主党</a:t>
            </a:r>
            <a:endParaRPr lang="en-US" altLang="zh-CN" dirty="0"/>
          </a:p>
          <a:p>
            <a:pPr algn="ctr"/>
            <a:r>
              <a:rPr lang="en-US" altLang="zh-CN" dirty="0"/>
              <a:t>#democrats</a:t>
            </a:r>
            <a:endParaRPr lang="zh-CN" altLang="en-US" dirty="0"/>
          </a:p>
        </p:txBody>
      </p:sp>
      <p:sp>
        <p:nvSpPr>
          <p:cNvPr id="10" name="矩形 9">
            <a:extLst>
              <a:ext uri="{FF2B5EF4-FFF2-40B4-BE49-F238E27FC236}">
                <a16:creationId xmlns:a16="http://schemas.microsoft.com/office/drawing/2014/main" id="{27F25B51-346C-40D0-BDB6-9DDA6FD3AAFA}"/>
              </a:ext>
            </a:extLst>
          </p:cNvPr>
          <p:cNvSpPr/>
          <p:nvPr/>
        </p:nvSpPr>
        <p:spPr>
          <a:xfrm>
            <a:off x="1781754" y="2301490"/>
            <a:ext cx="1211814" cy="618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r>
              <a:rPr lang="zh-CN" altLang="en-US" dirty="0"/>
              <a:t>共和党</a:t>
            </a:r>
            <a:endParaRPr lang="en-US" altLang="zh-CN" dirty="0"/>
          </a:p>
          <a:p>
            <a:pPr algn="ctr"/>
            <a:r>
              <a:rPr lang="en-US" altLang="zh-CN" dirty="0"/>
              <a:t>#GOP</a:t>
            </a:r>
            <a:endParaRPr lang="zh-CN" altLang="en-US" dirty="0"/>
          </a:p>
        </p:txBody>
      </p:sp>
      <p:pic>
        <p:nvPicPr>
          <p:cNvPr id="11" name="图片 10">
            <a:extLst>
              <a:ext uri="{FF2B5EF4-FFF2-40B4-BE49-F238E27FC236}">
                <a16:creationId xmlns:a16="http://schemas.microsoft.com/office/drawing/2014/main" id="{34520C54-69C1-4E47-B406-8608486F20A4}"/>
              </a:ext>
            </a:extLst>
          </p:cNvPr>
          <p:cNvPicPr>
            <a:picLocks noChangeAspect="1"/>
          </p:cNvPicPr>
          <p:nvPr/>
        </p:nvPicPr>
        <p:blipFill>
          <a:blip r:embed="rId3"/>
          <a:stretch>
            <a:fillRect/>
          </a:stretch>
        </p:blipFill>
        <p:spPr>
          <a:xfrm>
            <a:off x="4861216" y="1845373"/>
            <a:ext cx="6296025" cy="2638425"/>
          </a:xfrm>
          <a:prstGeom prst="rect">
            <a:avLst/>
          </a:prstGeom>
        </p:spPr>
      </p:pic>
      <p:sp>
        <p:nvSpPr>
          <p:cNvPr id="14" name="箭头: 右 13">
            <a:extLst>
              <a:ext uri="{FF2B5EF4-FFF2-40B4-BE49-F238E27FC236}">
                <a16:creationId xmlns:a16="http://schemas.microsoft.com/office/drawing/2014/main" id="{4497DFFD-033B-4D21-989E-88884D785A88}"/>
              </a:ext>
            </a:extLst>
          </p:cNvPr>
          <p:cNvSpPr/>
          <p:nvPr/>
        </p:nvSpPr>
        <p:spPr>
          <a:xfrm>
            <a:off x="3466046" y="2879623"/>
            <a:ext cx="1492508" cy="569923"/>
          </a:xfrm>
          <a:prstGeom prst="rightArrow">
            <a:avLst/>
          </a:prstGeom>
          <a:solidFill>
            <a:srgbClr val="DCC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D46E49C-3DE3-4A1E-9039-25C997772730}"/>
              </a:ext>
            </a:extLst>
          </p:cNvPr>
          <p:cNvSpPr txBox="1"/>
          <p:nvPr/>
        </p:nvSpPr>
        <p:spPr>
          <a:xfrm>
            <a:off x="3389860" y="1681158"/>
            <a:ext cx="1310473" cy="1362681"/>
          </a:xfrm>
          <a:prstGeom prst="rect">
            <a:avLst/>
          </a:prstGeom>
          <a:noFill/>
        </p:spPr>
        <p:txBody>
          <a:bodyPr wrap="square" rtlCol="0" anchor="ctr">
            <a:spAutoFit/>
          </a:bodyPr>
          <a:lstStyle/>
          <a:p>
            <a:pPr>
              <a:lnSpc>
                <a:spcPct val="120000"/>
              </a:lnSpc>
            </a:pPr>
            <a:r>
              <a:rPr lang="zh-CN" altLang="en-US" sz="1400" dirty="0">
                <a:solidFill>
                  <a:schemeClr val="tx1">
                    <a:lumMod val="75000"/>
                    <a:lumOff val="25000"/>
                  </a:schemeClr>
                </a:solidFill>
              </a:rPr>
              <a:t>收集六大媒体</a:t>
            </a:r>
            <a:r>
              <a:rPr lang="en-US" altLang="zh-CN" sz="1400" dirty="0">
                <a:solidFill>
                  <a:schemeClr val="tx1">
                    <a:lumMod val="75000"/>
                    <a:lumOff val="25000"/>
                  </a:schemeClr>
                </a:solidFill>
              </a:rPr>
              <a:t>2015</a:t>
            </a:r>
            <a:r>
              <a:rPr lang="zh-CN" altLang="en-US" sz="1400" dirty="0">
                <a:solidFill>
                  <a:schemeClr val="tx1">
                    <a:lumMod val="75000"/>
                    <a:lumOff val="25000"/>
                  </a:schemeClr>
                </a:solidFill>
              </a:rPr>
              <a:t>年</a:t>
            </a:r>
            <a:r>
              <a:rPr lang="en-US" altLang="zh-CN" sz="1400" dirty="0">
                <a:solidFill>
                  <a:schemeClr val="tx1">
                    <a:lumMod val="75000"/>
                    <a:lumOff val="25000"/>
                  </a:schemeClr>
                </a:solidFill>
              </a:rPr>
              <a:t>10</a:t>
            </a:r>
            <a:r>
              <a:rPr lang="zh-CN" altLang="en-US" sz="1400" dirty="0">
                <a:solidFill>
                  <a:schemeClr val="tx1">
                    <a:lumMod val="75000"/>
                    <a:lumOff val="25000"/>
                  </a:schemeClr>
                </a:solidFill>
              </a:rPr>
              <a:t>月</a:t>
            </a:r>
            <a:r>
              <a:rPr lang="en-US" altLang="zh-CN" sz="1400" dirty="0">
                <a:solidFill>
                  <a:schemeClr val="tx1">
                    <a:lumMod val="75000"/>
                    <a:lumOff val="25000"/>
                  </a:schemeClr>
                </a:solidFill>
              </a:rPr>
              <a:t>-2017</a:t>
            </a:r>
            <a:r>
              <a:rPr lang="zh-CN" altLang="en-US" sz="1400" dirty="0">
                <a:solidFill>
                  <a:schemeClr val="tx1">
                    <a:lumMod val="75000"/>
                    <a:lumOff val="25000"/>
                  </a:schemeClr>
                </a:solidFill>
              </a:rPr>
              <a:t>年</a:t>
            </a:r>
            <a:r>
              <a:rPr lang="en-US" altLang="zh-CN" sz="1400" dirty="0">
                <a:solidFill>
                  <a:schemeClr val="tx1">
                    <a:lumMod val="75000"/>
                    <a:lumOff val="25000"/>
                  </a:schemeClr>
                </a:solidFill>
              </a:rPr>
              <a:t>5</a:t>
            </a:r>
            <a:r>
              <a:rPr lang="zh-CN" altLang="en-US" sz="1400" dirty="0">
                <a:solidFill>
                  <a:schemeClr val="tx1">
                    <a:lumMod val="75000"/>
                    <a:lumOff val="25000"/>
                  </a:schemeClr>
                </a:solidFill>
              </a:rPr>
              <a:t>月包含关键词的新闻报道</a:t>
            </a:r>
          </a:p>
        </p:txBody>
      </p:sp>
      <p:sp>
        <p:nvSpPr>
          <p:cNvPr id="13" name="文本框 12">
            <a:extLst>
              <a:ext uri="{FF2B5EF4-FFF2-40B4-BE49-F238E27FC236}">
                <a16:creationId xmlns:a16="http://schemas.microsoft.com/office/drawing/2014/main" id="{352DA2C8-CF46-45D7-8EB6-78B4267BE0A5}"/>
              </a:ext>
            </a:extLst>
          </p:cNvPr>
          <p:cNvSpPr txBox="1"/>
          <p:nvPr/>
        </p:nvSpPr>
        <p:spPr>
          <a:xfrm>
            <a:off x="3461833" y="3429503"/>
            <a:ext cx="1082348" cy="328551"/>
          </a:xfrm>
          <a:prstGeom prst="rect">
            <a:avLst/>
          </a:prstGeom>
          <a:noFill/>
        </p:spPr>
        <p:txBody>
          <a:bodyPr wrap="none" rtlCol="0" anchor="ctr">
            <a:spAutoFit/>
          </a:bodyPr>
          <a:lstStyle/>
          <a:p>
            <a:pPr>
              <a:lnSpc>
                <a:spcPct val="120000"/>
              </a:lnSpc>
            </a:pPr>
            <a:r>
              <a:rPr lang="zh-CN" altLang="en-US" sz="1400" dirty="0">
                <a:solidFill>
                  <a:schemeClr val="tx1">
                    <a:lumMod val="75000"/>
                    <a:lumOff val="25000"/>
                  </a:schemeClr>
                </a:solidFill>
              </a:rPr>
              <a:t>只保留文本</a:t>
            </a:r>
          </a:p>
        </p:txBody>
      </p:sp>
      <p:sp>
        <p:nvSpPr>
          <p:cNvPr id="15" name="文本框 14">
            <a:extLst>
              <a:ext uri="{FF2B5EF4-FFF2-40B4-BE49-F238E27FC236}">
                <a16:creationId xmlns:a16="http://schemas.microsoft.com/office/drawing/2014/main" id="{C6A58470-A4FC-4CC8-8618-BD5F7BB6D4A9}"/>
              </a:ext>
            </a:extLst>
          </p:cNvPr>
          <p:cNvSpPr txBox="1"/>
          <p:nvPr/>
        </p:nvSpPr>
        <p:spPr>
          <a:xfrm>
            <a:off x="854481" y="5223178"/>
            <a:ext cx="9706503" cy="396134"/>
          </a:xfrm>
          <a:prstGeom prst="rect">
            <a:avLst/>
          </a:prstGeom>
          <a:noFill/>
        </p:spPr>
        <p:txBody>
          <a:bodyPr wrap="none" rtlCol="0" anchor="ctr">
            <a:spAutoFit/>
          </a:bodyPr>
          <a:lstStyle/>
          <a:p>
            <a:pPr marL="285750" indent="-285750">
              <a:lnSpc>
                <a:spcPct val="120000"/>
              </a:lnSpc>
              <a:buFont typeface="Arial" panose="020B0604020202020204" pitchFamily="34" charset="0"/>
              <a:buChar char="•"/>
            </a:pPr>
            <a:r>
              <a:rPr lang="zh-CN" altLang="en-US" sz="1800" dirty="0">
                <a:solidFill>
                  <a:srgbClr val="033455"/>
                </a:solidFill>
                <a:ea typeface="Microsoft YaHei" panose="020B0503020204020204" pitchFamily="34" charset="-122"/>
              </a:rPr>
              <a:t>实验所选取的新闻媒体为西方最主流的平台，且</a:t>
            </a:r>
            <a:r>
              <a:rPr lang="zh-CN" altLang="zh-CN" sz="1800" dirty="0">
                <a:solidFill>
                  <a:srgbClr val="033455"/>
                </a:solidFill>
                <a:effectLst/>
                <a:ea typeface="Microsoft YaHei" panose="020B0503020204020204" pitchFamily="34" charset="-122"/>
              </a:rPr>
              <a:t>被公认为在政治意识上属于左派或右派倾向</a:t>
            </a:r>
            <a:endParaRPr lang="zh-CN" altLang="en-US" dirty="0">
              <a:solidFill>
                <a:srgbClr val="033455"/>
              </a:solidFill>
            </a:endParaRPr>
          </a:p>
        </p:txBody>
      </p:sp>
    </p:spTree>
    <p:extLst>
      <p:ext uri="{BB962C8B-B14F-4D97-AF65-F5344CB8AC3E}">
        <p14:creationId xmlns:p14="http://schemas.microsoft.com/office/powerpoint/2010/main" val="105692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211C431-57BC-4D39-9402-82FC23467F0A}"/>
              </a:ext>
            </a:extLst>
          </p:cNvPr>
          <p:cNvSpPr/>
          <p:nvPr/>
        </p:nvSpPr>
        <p:spPr>
          <a:xfrm>
            <a:off x="6602135" y="2425365"/>
            <a:ext cx="3876906" cy="176366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实验过程</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399C5B92-5863-4D12-87F4-063B8628034E}"/>
              </a:ext>
            </a:extLst>
          </p:cNvPr>
          <p:cNvPicPr>
            <a:picLocks noChangeAspect="1"/>
          </p:cNvPicPr>
          <p:nvPr/>
        </p:nvPicPr>
        <p:blipFill>
          <a:blip r:embed="rId3"/>
          <a:stretch>
            <a:fillRect/>
          </a:stretch>
        </p:blipFill>
        <p:spPr>
          <a:xfrm>
            <a:off x="1526731" y="1078349"/>
            <a:ext cx="3819525" cy="4457700"/>
          </a:xfrm>
          <a:prstGeom prst="rect">
            <a:avLst/>
          </a:prstGeom>
        </p:spPr>
      </p:pic>
      <p:sp>
        <p:nvSpPr>
          <p:cNvPr id="7" name="文本框 6">
            <a:extLst>
              <a:ext uri="{FF2B5EF4-FFF2-40B4-BE49-F238E27FC236}">
                <a16:creationId xmlns:a16="http://schemas.microsoft.com/office/drawing/2014/main" id="{87DA7003-94AD-41F8-B1F9-AD86F3294CB7}"/>
              </a:ext>
            </a:extLst>
          </p:cNvPr>
          <p:cNvSpPr txBox="1"/>
          <p:nvPr/>
        </p:nvSpPr>
        <p:spPr>
          <a:xfrm>
            <a:off x="6763995" y="2579329"/>
            <a:ext cx="3229762" cy="1321516"/>
          </a:xfrm>
          <a:prstGeom prst="rect">
            <a:avLst/>
          </a:prstGeom>
          <a:noFill/>
        </p:spPr>
        <p:txBody>
          <a:bodyPr wrap="square" rtlCol="0" anchor="ctr">
            <a:spAutoFit/>
          </a:bodyPr>
          <a:lstStyle/>
          <a:p>
            <a:pPr algn="ctr">
              <a:lnSpc>
                <a:spcPct val="120000"/>
              </a:lnSpc>
            </a:pPr>
            <a:r>
              <a:rPr lang="en-US" altLang="zh-CN" dirty="0">
                <a:solidFill>
                  <a:schemeClr val="tx1">
                    <a:lumMod val="75000"/>
                    <a:lumOff val="25000"/>
                  </a:schemeClr>
                </a:solidFill>
              </a:rPr>
              <a:t>Step1</a:t>
            </a:r>
            <a:r>
              <a:rPr lang="zh-CN" altLang="en-US" dirty="0">
                <a:solidFill>
                  <a:schemeClr val="tx1">
                    <a:lumMod val="75000"/>
                    <a:lumOff val="25000"/>
                  </a:schemeClr>
                </a:solidFill>
              </a:rPr>
              <a:t>预训练：</a:t>
            </a:r>
            <a:endParaRPr lang="en-US" altLang="zh-CN" dirty="0">
              <a:solidFill>
                <a:schemeClr val="tx1">
                  <a:lumMod val="75000"/>
                  <a:lumOff val="25000"/>
                </a:schemeClr>
              </a:solidFill>
            </a:endParaRPr>
          </a:p>
          <a:p>
            <a:pPr>
              <a:lnSpc>
                <a:spcPct val="120000"/>
              </a:lnSpc>
            </a:pPr>
            <a:r>
              <a:rPr lang="zh-CN" altLang="en-US" dirty="0">
                <a:solidFill>
                  <a:schemeClr val="tx1">
                    <a:lumMod val="75000"/>
                    <a:lumOff val="25000"/>
                  </a:schemeClr>
                </a:solidFill>
              </a:rPr>
              <a:t>使用</a:t>
            </a:r>
            <a:r>
              <a:rPr lang="en-US" altLang="zh-CN" dirty="0">
                <a:solidFill>
                  <a:schemeClr val="tx1">
                    <a:lumMod val="75000"/>
                    <a:lumOff val="25000"/>
                  </a:schemeClr>
                </a:solidFill>
              </a:rPr>
              <a:t>WT103</a:t>
            </a:r>
            <a:r>
              <a:rPr lang="zh-CN" altLang="en-US" dirty="0">
                <a:solidFill>
                  <a:schemeClr val="tx1">
                    <a:lumMod val="75000"/>
                    <a:lumOff val="25000"/>
                  </a:schemeClr>
                </a:solidFill>
              </a:rPr>
              <a:t>数据集进行预训练，包含</a:t>
            </a:r>
            <a:r>
              <a:rPr lang="en-US" altLang="zh-CN" dirty="0">
                <a:solidFill>
                  <a:schemeClr val="tx1">
                    <a:lumMod val="75000"/>
                    <a:lumOff val="25000"/>
                  </a:schemeClr>
                </a:solidFill>
              </a:rPr>
              <a:t>1.03</a:t>
            </a:r>
            <a:r>
              <a:rPr lang="zh-CN" altLang="en-US" dirty="0">
                <a:solidFill>
                  <a:schemeClr val="tx1">
                    <a:lumMod val="75000"/>
                    <a:lumOff val="25000"/>
                  </a:schemeClr>
                </a:solidFill>
              </a:rPr>
              <a:t>亿个从维基百科中提取出的词汇。</a:t>
            </a:r>
          </a:p>
        </p:txBody>
      </p:sp>
    </p:spTree>
    <p:extLst>
      <p:ext uri="{BB962C8B-B14F-4D97-AF65-F5344CB8AC3E}">
        <p14:creationId xmlns:p14="http://schemas.microsoft.com/office/powerpoint/2010/main" val="1200515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7B9595C-4F10-44B4-8F52-440F5C6E52D9}"/>
              </a:ext>
            </a:extLst>
          </p:cNvPr>
          <p:cNvSpPr/>
          <p:nvPr/>
        </p:nvSpPr>
        <p:spPr>
          <a:xfrm>
            <a:off x="6367244" y="1753299"/>
            <a:ext cx="3713116" cy="328840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Step2</a:t>
            </a:r>
            <a:r>
              <a:rPr lang="zh-CN" altLang="en-US" dirty="0"/>
              <a:t>语言模型微调：</a:t>
            </a:r>
            <a:endParaRPr lang="en-US" altLang="zh-CN" dirty="0"/>
          </a:p>
          <a:p>
            <a:pPr marL="0" marR="0">
              <a:spcBef>
                <a:spcPts val="0"/>
              </a:spcBef>
              <a:spcAft>
                <a:spcPts val="0"/>
              </a:spcAft>
            </a:pPr>
            <a:r>
              <a:rPr lang="zh-CN" altLang="zh-CN" dirty="0"/>
              <a:t>设定</a:t>
            </a:r>
            <a:r>
              <a:rPr lang="en-US" altLang="zh-CN" dirty="0"/>
              <a:t>10</a:t>
            </a:r>
            <a:r>
              <a:rPr lang="zh-CN" altLang="zh-CN" dirty="0"/>
              <a:t>种微调</a:t>
            </a:r>
            <a:r>
              <a:rPr lang="zh-CN" altLang="en-US" dirty="0"/>
              <a:t>方式</a:t>
            </a:r>
            <a:r>
              <a:rPr lang="zh-CN" altLang="zh-CN" dirty="0"/>
              <a:t>：</a:t>
            </a:r>
          </a:p>
          <a:p>
            <a:pPr marL="342900" marR="0">
              <a:spcBef>
                <a:spcPts val="0"/>
              </a:spcBef>
              <a:spcAft>
                <a:spcPts val="0"/>
              </a:spcAft>
            </a:pPr>
            <a:r>
              <a:rPr lang="en-US" altLang="zh-CN" dirty="0"/>
              <a:t>1</a:t>
            </a:r>
            <a:r>
              <a:rPr lang="zh-CN" altLang="zh-CN" dirty="0"/>
              <a:t>）所有的新闻数据</a:t>
            </a:r>
            <a:r>
              <a:rPr lang="en-US" altLang="zh-CN" dirty="0"/>
              <a:t>+</a:t>
            </a:r>
            <a:r>
              <a:rPr lang="zh-CN" altLang="zh-CN" dirty="0"/>
              <a:t>所有的推特数据</a:t>
            </a:r>
          </a:p>
          <a:p>
            <a:pPr marL="342900" marR="0">
              <a:spcBef>
                <a:spcPts val="0"/>
              </a:spcBef>
              <a:spcAft>
                <a:spcPts val="0"/>
              </a:spcAft>
            </a:pPr>
            <a:r>
              <a:rPr lang="en-US" altLang="zh-CN" dirty="0"/>
              <a:t>2</a:t>
            </a:r>
            <a:r>
              <a:rPr lang="zh-CN" altLang="zh-CN" dirty="0"/>
              <a:t>）所有的推特数据</a:t>
            </a:r>
          </a:p>
          <a:p>
            <a:pPr marL="342900" marR="0">
              <a:spcBef>
                <a:spcPts val="0"/>
              </a:spcBef>
              <a:spcAft>
                <a:spcPts val="0"/>
              </a:spcAft>
            </a:pPr>
            <a:r>
              <a:rPr lang="en-US" altLang="zh-CN" dirty="0"/>
              <a:t>3</a:t>
            </a:r>
            <a:r>
              <a:rPr lang="zh-CN" altLang="zh-CN" dirty="0"/>
              <a:t>）左倾新闻频道数据</a:t>
            </a:r>
            <a:r>
              <a:rPr lang="en-US" altLang="zh-CN" dirty="0"/>
              <a:t>+</a:t>
            </a:r>
            <a:r>
              <a:rPr lang="zh-CN" altLang="zh-CN" dirty="0"/>
              <a:t>左倾推特数据</a:t>
            </a:r>
          </a:p>
          <a:p>
            <a:pPr marL="342900" marR="0">
              <a:spcBef>
                <a:spcPts val="0"/>
              </a:spcBef>
              <a:spcAft>
                <a:spcPts val="0"/>
              </a:spcAft>
            </a:pPr>
            <a:r>
              <a:rPr lang="en-US" altLang="zh-CN" dirty="0"/>
              <a:t>4</a:t>
            </a:r>
            <a:r>
              <a:rPr lang="zh-CN" altLang="zh-CN" dirty="0"/>
              <a:t>）右倾新闻频道数据</a:t>
            </a:r>
            <a:r>
              <a:rPr lang="en-US" altLang="zh-CN" dirty="0"/>
              <a:t>+</a:t>
            </a:r>
            <a:r>
              <a:rPr lang="zh-CN" altLang="zh-CN" dirty="0"/>
              <a:t>左倾推特数据</a:t>
            </a:r>
          </a:p>
          <a:p>
            <a:pPr marL="342900" marR="0">
              <a:spcBef>
                <a:spcPts val="0"/>
              </a:spcBef>
              <a:spcAft>
                <a:spcPts val="0"/>
              </a:spcAft>
            </a:pPr>
            <a:r>
              <a:rPr lang="en-US" altLang="zh-CN" dirty="0"/>
              <a:t>…</a:t>
            </a:r>
            <a:r>
              <a:rPr lang="zh-CN" altLang="zh-CN" dirty="0"/>
              <a:t>剩余</a:t>
            </a:r>
            <a:r>
              <a:rPr lang="en-US" altLang="zh-CN" dirty="0"/>
              <a:t>6</a:t>
            </a:r>
            <a:r>
              <a:rPr lang="zh-CN" altLang="zh-CN" dirty="0"/>
              <a:t>种为六大新闻频道分别与推特数据结合。</a:t>
            </a:r>
          </a:p>
          <a:p>
            <a:pPr algn="ctr"/>
            <a:endParaRPr lang="zh-CN" altLang="en-US" dirty="0"/>
          </a:p>
        </p:txBody>
      </p:sp>
      <p:sp>
        <p:nvSpPr>
          <p:cNvPr id="2" name="椭圆 1">
            <a:extLst>
              <a:ext uri="{FF2B5EF4-FFF2-40B4-BE49-F238E27FC236}">
                <a16:creationId xmlns:a16="http://schemas.microsoft.com/office/drawing/2014/main" id="{E9891813-F14D-47C1-B3A9-F4F4463FAEA9}"/>
              </a:ext>
            </a:extLst>
          </p:cNvPr>
          <p:cNvSpPr/>
          <p:nvPr/>
        </p:nvSpPr>
        <p:spPr>
          <a:xfrm>
            <a:off x="286831" y="318243"/>
            <a:ext cx="401542" cy="401542"/>
          </a:xfrm>
          <a:prstGeom prst="ellipse">
            <a:avLst/>
          </a:prstGeom>
          <a:solidFill>
            <a:srgbClr val="033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7"/>
          </a:p>
        </p:txBody>
      </p:sp>
      <p:sp>
        <p:nvSpPr>
          <p:cNvPr id="3" name="文本框 2">
            <a:extLst>
              <a:ext uri="{FF2B5EF4-FFF2-40B4-BE49-F238E27FC236}">
                <a16:creationId xmlns:a16="http://schemas.microsoft.com/office/drawing/2014/main" id="{6BB96586-CC78-4050-9648-42A24C638759}"/>
              </a:ext>
            </a:extLst>
          </p:cNvPr>
          <p:cNvSpPr txBox="1"/>
          <p:nvPr/>
        </p:nvSpPr>
        <p:spPr>
          <a:xfrm>
            <a:off x="827708" y="276717"/>
            <a:ext cx="9252652" cy="475643"/>
          </a:xfrm>
          <a:prstGeom prst="rect">
            <a:avLst/>
          </a:prstGeom>
          <a:noFill/>
        </p:spPr>
        <p:txBody>
          <a:bodyPr wrap="square" rtlCol="0" anchor="ctr">
            <a:spAutoFit/>
          </a:bodyPr>
          <a:lstStyle/>
          <a:p>
            <a:pPr>
              <a:lnSpc>
                <a:spcPct val="120000"/>
              </a:lnSpc>
            </a:pPr>
            <a:r>
              <a:rPr lang="zh-CN" altLang="en-US" sz="2268" spc="283" dirty="0">
                <a:latin typeface="+mn-ea"/>
              </a:rPr>
              <a:t>实验过程</a:t>
            </a:r>
            <a:endParaRPr lang="en-US" altLang="zh-CN" sz="1512" dirty="0">
              <a:solidFill>
                <a:schemeClr val="tx1">
                  <a:lumMod val="75000"/>
                  <a:lumOff val="25000"/>
                </a:schemeClr>
              </a:solidFill>
              <a:latin typeface="+mn-ea"/>
            </a:endParaRPr>
          </a:p>
        </p:txBody>
      </p:sp>
      <p:cxnSp>
        <p:nvCxnSpPr>
          <p:cNvPr id="4" name="直接连接符 3">
            <a:extLst>
              <a:ext uri="{FF2B5EF4-FFF2-40B4-BE49-F238E27FC236}">
                <a16:creationId xmlns:a16="http://schemas.microsoft.com/office/drawing/2014/main" id="{BBBC3749-C35C-45DD-B9AA-7C2F092547D2}"/>
              </a:ext>
            </a:extLst>
          </p:cNvPr>
          <p:cNvCxnSpPr>
            <a:cxnSpLocks/>
          </p:cNvCxnSpPr>
          <p:nvPr/>
        </p:nvCxnSpPr>
        <p:spPr>
          <a:xfrm>
            <a:off x="925310" y="719785"/>
            <a:ext cx="9755067" cy="0"/>
          </a:xfrm>
          <a:prstGeom prst="line">
            <a:avLst/>
          </a:prstGeom>
          <a:ln w="12700">
            <a:solidFill>
              <a:schemeClr val="tx1">
                <a:lumMod val="75000"/>
                <a:lumOff val="25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D6F87E4-72D4-44A8-A0B4-1D94368FBBB8}"/>
              </a:ext>
            </a:extLst>
          </p:cNvPr>
          <p:cNvPicPr>
            <a:picLocks noChangeAspect="1"/>
          </p:cNvPicPr>
          <p:nvPr/>
        </p:nvPicPr>
        <p:blipFill>
          <a:blip r:embed="rId3"/>
          <a:stretch>
            <a:fillRect/>
          </a:stretch>
        </p:blipFill>
        <p:spPr>
          <a:xfrm>
            <a:off x="1653996" y="1236015"/>
            <a:ext cx="3867150" cy="4524375"/>
          </a:xfrm>
          <a:prstGeom prst="rect">
            <a:avLst/>
          </a:prstGeom>
        </p:spPr>
      </p:pic>
    </p:spTree>
    <p:extLst>
      <p:ext uri="{BB962C8B-B14F-4D97-AF65-F5344CB8AC3E}">
        <p14:creationId xmlns:p14="http://schemas.microsoft.com/office/powerpoint/2010/main" val="3619959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ULTRA_SCORM_COURSE_ID" val="00A9D133-BE85-4E3A-94B7-5FDC08C9567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PPT模板">
  <a:themeElements>
    <a:clrScheme name="MC-欧美风主题色">
      <a:dk1>
        <a:srgbClr val="000000"/>
      </a:dk1>
      <a:lt1>
        <a:srgbClr val="FFFFFF"/>
      </a:lt1>
      <a:dk2>
        <a:srgbClr val="44546A"/>
      </a:dk2>
      <a:lt2>
        <a:srgbClr val="E7E6E6"/>
      </a:lt2>
      <a:accent1>
        <a:srgbClr val="033455"/>
      </a:accent1>
      <a:accent2>
        <a:srgbClr val="DCC975"/>
      </a:accent2>
      <a:accent3>
        <a:srgbClr val="2D2C2B"/>
      </a:accent3>
      <a:accent4>
        <a:srgbClr val="076C82"/>
      </a:accent4>
      <a:accent5>
        <a:srgbClr val="033455"/>
      </a:accent5>
      <a:accent6>
        <a:srgbClr val="DCC975"/>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QT-.potx" id="{4A92D13C-A814-4E6D-BE81-C73FAC701397}" vid="{A8A14CBA-4815-4B77-AF29-CD6CD64ED56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QT-</Template>
  <TotalTime>1956</TotalTime>
  <Words>1120</Words>
  <Application>Microsoft Office PowerPoint</Application>
  <PresentationFormat>自定义</PresentationFormat>
  <Paragraphs>129</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微软雅黑</vt:lpstr>
      <vt:lpstr>Impact</vt:lpstr>
      <vt:lpstr>Arial Black</vt:lpstr>
      <vt:lpstr>等线</vt:lpstr>
      <vt:lpstr>Arial</vt:lpstr>
      <vt:lpstr>千图网PPT模板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
  <dc:creator>Porchen</dc:creator>
  <dc:description/>
  <cp:lastModifiedBy>zhu Orange</cp:lastModifiedBy>
  <cp:revision>45</cp:revision>
  <dcterms:created xsi:type="dcterms:W3CDTF">2017-08-26T23:57:29Z</dcterms:created>
  <dcterms:modified xsi:type="dcterms:W3CDTF">2020-12-12T13:51:26Z</dcterms:modified>
</cp:coreProperties>
</file>