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nonymous Pro" charset="1" panose="020606090302020005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60660" y="3506705"/>
            <a:ext cx="11566680" cy="209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1"/>
              </a:lnSpc>
              <a:spcBef>
                <a:spcPct val="0"/>
              </a:spcBef>
            </a:pPr>
            <a:r>
              <a:rPr lang="en-US" sz="597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APPLYING IMAGE PROCESSING TECHNIQUES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02960" y="2803999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701228" y="2803999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5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5" y="2798724"/>
                </a:lnTo>
                <a:lnTo>
                  <a:pt x="3423515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0814" y="5523910"/>
            <a:ext cx="10106372" cy="113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9"/>
              </a:lnSpc>
              <a:spcBef>
                <a:spcPct val="0"/>
              </a:spcBef>
            </a:pPr>
            <a:r>
              <a:rPr lang="en-US" sz="6570" spc="214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MP2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622227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90365" y="7626785"/>
            <a:ext cx="10106372" cy="168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171" spc="103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MAGPANTAY NINO JANDEL C.</a:t>
            </a:r>
          </a:p>
          <a:p>
            <a:pPr algn="ctr">
              <a:lnSpc>
                <a:spcPts val="4439"/>
              </a:lnSpc>
            </a:pPr>
            <a:r>
              <a:rPr lang="en-US" sz="3171" spc="103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BSCS 4B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171" spc="103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MR BERNARDINO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14450"/>
            <a:ext cx="10341536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EDGE DETECTION USING CANNY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8383" y="4763547"/>
            <a:ext cx="5719866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3"/>
              </a:lnSpc>
            </a:pPr>
            <a:r>
              <a:rPr lang="en-US" sz="397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Canny Edge Detection: Identifies the boundaries of objects in an image.</a:t>
            </a:r>
          </a:p>
          <a:p>
            <a:pPr algn="l" marL="901937" indent="-450968" lvl="1">
              <a:lnSpc>
                <a:spcPts val="5013"/>
              </a:lnSpc>
              <a:buFont typeface="Arial"/>
              <a:buChar char="•"/>
            </a:pPr>
          </a:p>
          <a:p>
            <a:pPr algn="l">
              <a:lnSpc>
                <a:spcPts val="5493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3631" y="3752850"/>
            <a:ext cx="7295919" cy="52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907" indent="-316453" lvl="1">
              <a:lnSpc>
                <a:spcPts val="3517"/>
              </a:lnSpc>
              <a:buFont typeface="Arial"/>
              <a:buChar char="•"/>
            </a:pPr>
            <a:r>
              <a:rPr lang="en-US" sz="29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How it works: cv2.Canny uses gradient detection and thresholding to find edges. It’s a multi-step process that first applies a gradient filter, followed by non-maximum suppression and hysteresis to detect and link edges.</a:t>
            </a:r>
          </a:p>
          <a:p>
            <a:pPr algn="l" marL="632907" indent="-316453" lvl="1">
              <a:lnSpc>
                <a:spcPts val="3517"/>
              </a:lnSpc>
              <a:buFont typeface="Arial"/>
              <a:buChar char="•"/>
            </a:pPr>
            <a:r>
              <a:rPr lang="en-US" sz="29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Usage: Common in object detection and feature extraction tasks.</a:t>
            </a:r>
          </a:p>
          <a:p>
            <a:pPr algn="l">
              <a:lnSpc>
                <a:spcPts val="305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9681" y="418576"/>
            <a:ext cx="7315200" cy="2433967"/>
          </a:xfrm>
          <a:custGeom>
            <a:avLst/>
            <a:gdLst/>
            <a:ahLst/>
            <a:cxnLst/>
            <a:rect r="r" b="b" t="t" l="l"/>
            <a:pathLst>
              <a:path h="2433967" w="7315200">
                <a:moveTo>
                  <a:pt x="0" y="0"/>
                </a:moveTo>
                <a:lnTo>
                  <a:pt x="7315200" y="0"/>
                </a:lnTo>
                <a:lnTo>
                  <a:pt x="7315200" y="2433967"/>
                </a:lnTo>
                <a:lnTo>
                  <a:pt x="0" y="243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433732" y="3340755"/>
            <a:ext cx="6319350" cy="63193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8178" y="0"/>
                  </a:moveTo>
                  <a:lnTo>
                    <a:pt x="784622" y="0"/>
                  </a:lnTo>
                  <a:cubicBezTo>
                    <a:pt x="800184" y="0"/>
                    <a:pt x="812800" y="12616"/>
                    <a:pt x="812800" y="28178"/>
                  </a:cubicBezTo>
                  <a:lnTo>
                    <a:pt x="812800" y="784622"/>
                  </a:lnTo>
                  <a:cubicBezTo>
                    <a:pt x="812800" y="800184"/>
                    <a:pt x="800184" y="812800"/>
                    <a:pt x="784622" y="812800"/>
                  </a:cubicBezTo>
                  <a:lnTo>
                    <a:pt x="28178" y="812800"/>
                  </a:lnTo>
                  <a:cubicBezTo>
                    <a:pt x="12616" y="812800"/>
                    <a:pt x="0" y="800184"/>
                    <a:pt x="0" y="784622"/>
                  </a:cubicBezTo>
                  <a:lnTo>
                    <a:pt x="0" y="28178"/>
                  </a:lnTo>
                  <a:cubicBezTo>
                    <a:pt x="0" y="12616"/>
                    <a:pt x="12616" y="0"/>
                    <a:pt x="28178" y="0"/>
                  </a:cubicBezTo>
                  <a:close/>
                </a:path>
              </a:pathLst>
            </a:custGeom>
            <a:blipFill>
              <a:blip r:embed="rId5"/>
              <a:stretch>
                <a:fillRect l="-773" t="0" r="-77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931657" y="580501"/>
            <a:ext cx="5311249" cy="2499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549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EDGE DETECTION USING CANNY</a:t>
            </a:r>
          </a:p>
          <a:p>
            <a:pPr algn="ctr">
              <a:lnSpc>
                <a:spcPts val="483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238250"/>
            <a:ext cx="10341536" cy="248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6"/>
              </a:lnSpc>
            </a:pPr>
            <a:r>
              <a:rPr lang="en-US" sz="72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PROBLEM-SOLVING WITH IMAGE PROCESSING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8383" y="4754022"/>
            <a:ext cx="5719866" cy="490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095" indent="-289047" lvl="1">
              <a:lnSpc>
                <a:spcPts val="3213"/>
              </a:lnSpc>
              <a:buFont typeface="Arial"/>
              <a:buChar char="•"/>
            </a:pPr>
            <a:r>
              <a:rPr lang="en-US" sz="267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Scenario 1: You need to reduce the file size of an image without losing too much detail. → Solution: Apply scaling.</a:t>
            </a:r>
          </a:p>
          <a:p>
            <a:pPr algn="l" marL="578095" indent="-289047" lvl="1">
              <a:lnSpc>
                <a:spcPts val="3213"/>
              </a:lnSpc>
              <a:buFont typeface="Arial"/>
              <a:buChar char="•"/>
            </a:pPr>
            <a:r>
              <a:rPr lang="en-US" sz="267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Scenario 2: Align an image for better analysis by rotating it. → Solution: Apply rotation.</a:t>
            </a:r>
          </a:p>
          <a:p>
            <a:pPr algn="l" marL="578095" indent="-289047" lvl="1">
              <a:lnSpc>
                <a:spcPts val="3213"/>
              </a:lnSpc>
              <a:buFont typeface="Arial"/>
              <a:buChar char="•"/>
            </a:pPr>
          </a:p>
          <a:p>
            <a:pPr algn="l" marL="556505" indent="-278253" lvl="1">
              <a:lnSpc>
                <a:spcPts val="3093"/>
              </a:lnSpc>
              <a:buFont typeface="Arial"/>
              <a:buChar char="•"/>
            </a:pPr>
          </a:p>
          <a:p>
            <a:pPr algn="l">
              <a:lnSpc>
                <a:spcPts val="3933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3631" y="3897120"/>
            <a:ext cx="7295919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264" indent="-359632" lvl="1">
              <a:lnSpc>
                <a:spcPts val="3997"/>
              </a:lnSpc>
              <a:buFont typeface="Arial"/>
              <a:buChar char="•"/>
            </a:pPr>
            <a:r>
              <a:rPr lang="en-US" sz="33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Scenario 3: Smooth an image while preserving important edges for further analysis. → Solution: Use bilateral filtering.</a:t>
            </a:r>
          </a:p>
          <a:p>
            <a:pPr algn="l" marL="719264" indent="-359632" lvl="1">
              <a:lnSpc>
                <a:spcPts val="3997"/>
              </a:lnSpc>
              <a:buFont typeface="Arial"/>
              <a:buChar char="•"/>
            </a:pPr>
            <a:r>
              <a:rPr lang="en-US" sz="33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Scenario 4: Identify object boundaries in an image to help with segmentation. → Solution: Use Canny edge detection.</a:t>
            </a:r>
          </a:p>
          <a:p>
            <a:pPr algn="l">
              <a:lnSpc>
                <a:spcPts val="3997"/>
              </a:lnSpc>
            </a:pPr>
          </a:p>
          <a:p>
            <a:pPr algn="l">
              <a:lnSpc>
                <a:spcPts val="353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626845"/>
            <a:ext cx="10341536" cy="88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6"/>
              </a:lnSpc>
            </a:pPr>
            <a:r>
              <a:rPr lang="en-US" sz="72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8383" y="4754022"/>
            <a:ext cx="5719866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3"/>
              </a:lnSpc>
            </a:pPr>
            <a:r>
              <a:rPr lang="en-US" sz="327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Each method serves different use cases depending on the task, noise levels, and required features.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3631" y="3887595"/>
            <a:ext cx="7295919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384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Image processing techniques such as scaling, rotation, blurring, and edge detection are key tools in enhancing images and preparing them for tasks like computer vision or further analysis.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0660" y="3718937"/>
            <a:ext cx="11566680" cy="2553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28"/>
              </a:lnSpc>
              <a:spcBef>
                <a:spcPct val="0"/>
              </a:spcBef>
            </a:pPr>
            <a:r>
              <a:rPr lang="en-US" sz="1487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95345" y="3092795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069139" y="3092795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22227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44100" y="81809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0" y="0"/>
                </a:moveTo>
                <a:lnTo>
                  <a:pt x="7315200" y="0"/>
                </a:lnTo>
                <a:lnTo>
                  <a:pt x="7315200" y="1077329"/>
                </a:lnTo>
                <a:lnTo>
                  <a:pt x="0" y="1077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81075"/>
            <a:ext cx="2016202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SALFORD &amp; CO.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028700" y="81809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7315200" y="0"/>
                </a:moveTo>
                <a:lnTo>
                  <a:pt x="0" y="0"/>
                </a:lnTo>
                <a:lnTo>
                  <a:pt x="0" y="1077329"/>
                </a:lnTo>
                <a:lnTo>
                  <a:pt x="7315200" y="107732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64560" y="662366"/>
            <a:ext cx="4097629" cy="6551442"/>
          </a:xfrm>
          <a:custGeom>
            <a:avLst/>
            <a:gdLst/>
            <a:ahLst/>
            <a:cxnLst/>
            <a:rect r="r" b="b" t="t" l="l"/>
            <a:pathLst>
              <a:path h="6551442" w="4097629">
                <a:moveTo>
                  <a:pt x="0" y="0"/>
                </a:moveTo>
                <a:lnTo>
                  <a:pt x="4097629" y="0"/>
                </a:lnTo>
                <a:lnTo>
                  <a:pt x="4097629" y="6551442"/>
                </a:lnTo>
                <a:lnTo>
                  <a:pt x="0" y="65514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5819633"/>
            <a:ext cx="7634988" cy="3438667"/>
            <a:chOff x="0" y="0"/>
            <a:chExt cx="8459470" cy="381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59470" cy="3808730"/>
            </a:xfrm>
            <a:custGeom>
              <a:avLst/>
              <a:gdLst/>
              <a:ahLst/>
              <a:cxnLst/>
              <a:rect r="r" b="b" t="t" l="l"/>
              <a:pathLst>
                <a:path h="3808730" w="8459470">
                  <a:moveTo>
                    <a:pt x="458470" y="0"/>
                  </a:moveTo>
                  <a:lnTo>
                    <a:pt x="8001000" y="0"/>
                  </a:lnTo>
                  <a:cubicBezTo>
                    <a:pt x="8255000" y="0"/>
                    <a:pt x="8459470" y="205740"/>
                    <a:pt x="8459470" y="458470"/>
                  </a:cubicBezTo>
                  <a:lnTo>
                    <a:pt x="8459470" y="2320290"/>
                  </a:lnTo>
                  <a:cubicBezTo>
                    <a:pt x="8459470" y="2451100"/>
                    <a:pt x="8403590" y="2576830"/>
                    <a:pt x="8304530" y="2663190"/>
                  </a:cubicBezTo>
                  <a:lnTo>
                    <a:pt x="7141210" y="3693160"/>
                  </a:lnTo>
                  <a:cubicBezTo>
                    <a:pt x="7057390" y="3768090"/>
                    <a:pt x="6949440" y="3808730"/>
                    <a:pt x="6836410" y="3808730"/>
                  </a:cubicBezTo>
                  <a:lnTo>
                    <a:pt x="3760470" y="3808730"/>
                  </a:lnTo>
                  <a:cubicBezTo>
                    <a:pt x="3506470" y="3808730"/>
                    <a:pt x="3302000" y="3602990"/>
                    <a:pt x="3302000" y="3350260"/>
                  </a:cubicBezTo>
                  <a:lnTo>
                    <a:pt x="3302000" y="3227070"/>
                  </a:lnTo>
                  <a:cubicBezTo>
                    <a:pt x="3302000" y="2973070"/>
                    <a:pt x="3096260" y="2768600"/>
                    <a:pt x="2843530" y="2768600"/>
                  </a:cubicBezTo>
                  <a:lnTo>
                    <a:pt x="458470" y="2768600"/>
                  </a:lnTo>
                  <a:cubicBezTo>
                    <a:pt x="205740" y="2768600"/>
                    <a:pt x="0" y="2562860"/>
                    <a:pt x="0" y="2310130"/>
                  </a:cubicBezTo>
                  <a:lnTo>
                    <a:pt x="0" y="458470"/>
                  </a:lnTo>
                  <a:cubicBezTo>
                    <a:pt x="0" y="205740"/>
                    <a:pt x="205740" y="0"/>
                    <a:pt x="45847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750" r="0" b="-275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2616421"/>
            <a:ext cx="8048510" cy="291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85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INTRODUCTION TO IMAGE 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51596" y="2426396"/>
            <a:ext cx="4804798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Image processing involves techniques to manipulate and enhance digital images.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5400000">
            <a:off x="11864560" y="4759995"/>
            <a:ext cx="4097629" cy="6551442"/>
          </a:xfrm>
          <a:custGeom>
            <a:avLst/>
            <a:gdLst/>
            <a:ahLst/>
            <a:cxnLst/>
            <a:rect r="r" b="b" t="t" l="l"/>
            <a:pathLst>
              <a:path h="6551442" w="4097629">
                <a:moveTo>
                  <a:pt x="0" y="0"/>
                </a:moveTo>
                <a:lnTo>
                  <a:pt x="4097629" y="0"/>
                </a:lnTo>
                <a:lnTo>
                  <a:pt x="4097629" y="6551442"/>
                </a:lnTo>
                <a:lnTo>
                  <a:pt x="0" y="65514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834658" y="6325978"/>
            <a:ext cx="6424642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Goal: Improve image quality, highlight certain features, or prepare images for specific tasks, such as computer vision.</a:t>
            </a:r>
          </a:p>
          <a:p>
            <a:pPr algn="l">
              <a:lnSpc>
                <a:spcPts val="38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14450"/>
            <a:ext cx="8048510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SCALING AND ROTATION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8835" y="4872259"/>
            <a:ext cx="4980275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2"/>
              </a:lnSpc>
            </a:pPr>
            <a:r>
              <a:rPr lang="en-US" sz="382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Scaling: Resizes an image by increasing or decreasing its width and height.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61039" y="4055498"/>
            <a:ext cx="7295919" cy="522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907" indent="-316453" lvl="1">
              <a:lnSpc>
                <a:spcPts val="3517"/>
              </a:lnSpc>
              <a:buFont typeface="Arial"/>
              <a:buChar char="•"/>
            </a:pPr>
            <a:r>
              <a:rPr lang="en-US" sz="29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How it works: We use the cv2.resize function in OpenCV, which adjusts the image's dimensions based on a scale_factor. For example, scaling an image to 50% reduces its width and height by half.</a:t>
            </a:r>
          </a:p>
          <a:p>
            <a:pPr algn="l" marL="632907" indent="-316453" lvl="1">
              <a:lnSpc>
                <a:spcPts val="3517"/>
              </a:lnSpc>
              <a:buFont typeface="Arial"/>
              <a:buChar char="•"/>
            </a:pPr>
            <a:r>
              <a:rPr lang="en-US" sz="29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Usage: Useful when you need images of different sizes for web applications, or to zoom in/out for feature analysis.</a:t>
            </a:r>
          </a:p>
          <a:p>
            <a:pPr algn="l">
              <a:lnSpc>
                <a:spcPts val="3177"/>
              </a:lnSpc>
            </a:pPr>
            <a:r>
              <a:rPr lang="en-US" sz="264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14450"/>
            <a:ext cx="8048510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SCALING AND ROTATION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8835" y="4872259"/>
            <a:ext cx="4980275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472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Rotation: Turns the image by a specified angle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3631" y="3762375"/>
            <a:ext cx="7295919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496" indent="-327248" lvl="1">
              <a:lnSpc>
                <a:spcPts val="3637"/>
              </a:lnSpc>
              <a:buFont typeface="Arial"/>
              <a:buChar char="•"/>
            </a:pPr>
            <a:r>
              <a:rPr lang="en-US" sz="30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How it works: The cv2.getRotationMatrix2D function calculates a transformation matrix based on the image center and the desired rotation angle. Then, cv2.warpAffine applies this transformation.</a:t>
            </a:r>
          </a:p>
          <a:p>
            <a:pPr algn="l" marL="654496" indent="-327248" lvl="1">
              <a:lnSpc>
                <a:spcPts val="3637"/>
              </a:lnSpc>
              <a:buFont typeface="Arial"/>
              <a:buChar char="•"/>
            </a:pPr>
            <a:r>
              <a:rPr lang="en-US" sz="30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Usage: Useful for aligning objects in images or adjusting orientation in analysis tasks.</a:t>
            </a:r>
          </a:p>
          <a:p>
            <a:pPr algn="l">
              <a:lnSpc>
                <a:spcPts val="365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9681" y="418576"/>
            <a:ext cx="7315200" cy="2433967"/>
          </a:xfrm>
          <a:custGeom>
            <a:avLst/>
            <a:gdLst/>
            <a:ahLst/>
            <a:cxnLst/>
            <a:rect r="r" b="b" t="t" l="l"/>
            <a:pathLst>
              <a:path h="2433967" w="7315200">
                <a:moveTo>
                  <a:pt x="0" y="0"/>
                </a:moveTo>
                <a:lnTo>
                  <a:pt x="7315200" y="0"/>
                </a:lnTo>
                <a:lnTo>
                  <a:pt x="7315200" y="2433967"/>
                </a:lnTo>
                <a:lnTo>
                  <a:pt x="0" y="243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7690" y="3551125"/>
            <a:ext cx="9088902" cy="6141813"/>
            <a:chOff x="0" y="0"/>
            <a:chExt cx="1208154" cy="8164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154" cy="816409"/>
            </a:xfrm>
            <a:custGeom>
              <a:avLst/>
              <a:gdLst/>
              <a:ahLst/>
              <a:cxnLst/>
              <a:rect r="r" b="b" t="t" l="l"/>
              <a:pathLst>
                <a:path h="816409" w="1208154">
                  <a:moveTo>
                    <a:pt x="0" y="0"/>
                  </a:moveTo>
                  <a:lnTo>
                    <a:pt x="1208154" y="0"/>
                  </a:lnTo>
                  <a:lnTo>
                    <a:pt x="1208154" y="816409"/>
                  </a:lnTo>
                  <a:lnTo>
                    <a:pt x="0" y="816409"/>
                  </a:lnTo>
                  <a:close/>
                </a:path>
              </a:pathLst>
            </a:custGeom>
            <a:blipFill>
              <a:blip r:embed="rId5"/>
              <a:stretch>
                <a:fillRect l="-611" t="0" r="-6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570757" y="2417588"/>
            <a:ext cx="4037123" cy="7275351"/>
            <a:chOff x="0" y="0"/>
            <a:chExt cx="6705440" cy="120839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05440" cy="12083959"/>
            </a:xfrm>
            <a:custGeom>
              <a:avLst/>
              <a:gdLst/>
              <a:ahLst/>
              <a:cxnLst/>
              <a:rect r="r" b="b" t="t" l="l"/>
              <a:pathLst>
                <a:path h="12083959" w="6705440">
                  <a:moveTo>
                    <a:pt x="0" y="11471705"/>
                  </a:moveTo>
                  <a:lnTo>
                    <a:pt x="0" y="612254"/>
                  </a:lnTo>
                  <a:cubicBezTo>
                    <a:pt x="0" y="273903"/>
                    <a:pt x="227985" y="0"/>
                    <a:pt x="509613" y="0"/>
                  </a:cubicBezTo>
                  <a:lnTo>
                    <a:pt x="6195826" y="0"/>
                  </a:lnTo>
                  <a:cubicBezTo>
                    <a:pt x="6477455" y="0"/>
                    <a:pt x="6705440" y="275514"/>
                    <a:pt x="6705440" y="612254"/>
                  </a:cubicBezTo>
                  <a:lnTo>
                    <a:pt x="6705440" y="11471705"/>
                  </a:lnTo>
                  <a:cubicBezTo>
                    <a:pt x="6705440" y="11810056"/>
                    <a:pt x="6477455" y="12083959"/>
                    <a:pt x="6195826" y="12083959"/>
                  </a:cubicBezTo>
                  <a:lnTo>
                    <a:pt x="509613" y="12083959"/>
                  </a:lnTo>
                  <a:cubicBezTo>
                    <a:pt x="229326" y="12083959"/>
                    <a:pt x="0" y="11810056"/>
                    <a:pt x="0" y="11471705"/>
                  </a:cubicBezTo>
                  <a:close/>
                </a:path>
              </a:pathLst>
            </a:custGeom>
            <a:blipFill>
              <a:blip r:embed="rId6"/>
              <a:stretch>
                <a:fillRect l="-986" t="0" r="-98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37782" y="978168"/>
            <a:ext cx="5311249" cy="2256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8"/>
              </a:lnSpc>
            </a:pPr>
            <a:r>
              <a:rPr lang="en-US" sz="639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SCALING AND ROTATION</a:t>
            </a:r>
          </a:p>
          <a:p>
            <a:pPr algn="ctr">
              <a:lnSpc>
                <a:spcPts val="589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81075"/>
            <a:ext cx="2016202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SALFORD &amp; CO.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14450"/>
            <a:ext cx="8048510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BLURRING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7798" y="4532140"/>
            <a:ext cx="5270883" cy="3386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8"/>
              </a:lnSpc>
            </a:pPr>
            <a:r>
              <a:rPr lang="en-US" sz="4474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Gaussian Blur: Uses a Gaussian function to create a smooth, blurred image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3631" y="3762375"/>
            <a:ext cx="7295919" cy="581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212" indent="-413606" lvl="1">
              <a:lnSpc>
                <a:spcPts val="4597"/>
              </a:lnSpc>
              <a:buFont typeface="Arial"/>
              <a:buChar char="•"/>
            </a:pPr>
            <a:r>
              <a:rPr lang="en-US" sz="38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How it works: cv2.GaussianBlur applies a weighted average of neighboring pixels to smooth the image.</a:t>
            </a:r>
          </a:p>
          <a:p>
            <a:pPr algn="l" marL="827212" indent="-413606" lvl="1">
              <a:lnSpc>
                <a:spcPts val="4597"/>
              </a:lnSpc>
              <a:buFont typeface="Arial"/>
              <a:buChar char="•"/>
            </a:pPr>
            <a:r>
              <a:rPr lang="en-US" sz="38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Usage: Reduces noise and detail, making it easier to detect objects in images.</a:t>
            </a:r>
          </a:p>
          <a:p>
            <a:pPr algn="l">
              <a:lnSpc>
                <a:spcPts val="461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14450"/>
            <a:ext cx="8048510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BLURRING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7798" y="4522615"/>
            <a:ext cx="6196508" cy="390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8"/>
              </a:lnSpc>
            </a:pPr>
            <a:r>
              <a:rPr lang="en-US" sz="4274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Median Blur: Replaces each pixel's value with the median of neighboring pixel values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62823" y="4027315"/>
            <a:ext cx="7295919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454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How it works: cv2.medianBlur sorts pixel values within a window and picks the median, making it effective for removing salt-and-pepper noise.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14" y="4136052"/>
            <a:ext cx="6248243" cy="4691863"/>
          </a:xfrm>
          <a:custGeom>
            <a:avLst/>
            <a:gdLst/>
            <a:ahLst/>
            <a:cxnLst/>
            <a:rect r="r" b="b" t="t" l="l"/>
            <a:pathLst>
              <a:path h="4691863" w="6248243">
                <a:moveTo>
                  <a:pt x="0" y="0"/>
                </a:moveTo>
                <a:lnTo>
                  <a:pt x="6248243" y="0"/>
                </a:lnTo>
                <a:lnTo>
                  <a:pt x="6248243" y="4691863"/>
                </a:lnTo>
                <a:lnTo>
                  <a:pt x="0" y="469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67258" y="2510024"/>
            <a:ext cx="2795806" cy="6317891"/>
            <a:chOff x="0" y="0"/>
            <a:chExt cx="6350000" cy="14349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14350836"/>
            </a:xfrm>
            <a:custGeom>
              <a:avLst/>
              <a:gdLst/>
              <a:ahLst/>
              <a:cxnLst/>
              <a:rect r="r" b="b" t="t" l="l"/>
              <a:pathLst>
                <a:path h="14350836" w="6351270">
                  <a:moveTo>
                    <a:pt x="0" y="1355590"/>
                  </a:moveTo>
                  <a:lnTo>
                    <a:pt x="0" y="5981102"/>
                  </a:lnTo>
                  <a:cubicBezTo>
                    <a:pt x="0" y="6727152"/>
                    <a:pt x="242570" y="7333517"/>
                    <a:pt x="542290" y="7333517"/>
                  </a:cubicBezTo>
                  <a:lnTo>
                    <a:pt x="1148080" y="7333517"/>
                  </a:lnTo>
                  <a:cubicBezTo>
                    <a:pt x="1447800" y="7333517"/>
                    <a:pt x="1690370" y="7939881"/>
                    <a:pt x="1690370" y="8689107"/>
                  </a:cubicBezTo>
                  <a:lnTo>
                    <a:pt x="1690370" y="12997151"/>
                  </a:lnTo>
                  <a:cubicBezTo>
                    <a:pt x="1690370" y="13746376"/>
                    <a:pt x="1932940" y="14350836"/>
                    <a:pt x="2232660" y="14350836"/>
                  </a:cubicBezTo>
                  <a:lnTo>
                    <a:pt x="3599180" y="14350836"/>
                  </a:lnTo>
                  <a:cubicBezTo>
                    <a:pt x="3735070" y="14350836"/>
                    <a:pt x="3867150" y="14222578"/>
                    <a:pt x="3967480" y="13994000"/>
                  </a:cubicBezTo>
                  <a:lnTo>
                    <a:pt x="6177280" y="8882762"/>
                  </a:lnTo>
                  <a:cubicBezTo>
                    <a:pt x="6287770" y="8625613"/>
                    <a:pt x="6351270" y="8266874"/>
                    <a:pt x="6351270" y="7889087"/>
                  </a:cubicBezTo>
                  <a:lnTo>
                    <a:pt x="6351270" y="1355590"/>
                  </a:lnTo>
                  <a:cubicBezTo>
                    <a:pt x="6350000" y="606364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606364"/>
                    <a:pt x="0" y="1355590"/>
                  </a:cubicBezTo>
                  <a:close/>
                </a:path>
              </a:pathLst>
            </a:custGeom>
            <a:blipFill>
              <a:blip r:embed="rId5"/>
              <a:stretch>
                <a:fillRect l="-119570" t="0" r="-11957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14450"/>
            <a:ext cx="8048510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BLURRING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8383" y="4763547"/>
            <a:ext cx="5719866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6"/>
              </a:lnSpc>
            </a:pPr>
            <a:r>
              <a:rPr lang="en-US" sz="5105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Bilateral Filter: Blurs while preserving edges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75923" y="3406510"/>
            <a:ext cx="8191334" cy="6150948"/>
          </a:xfrm>
          <a:custGeom>
            <a:avLst/>
            <a:gdLst/>
            <a:ahLst/>
            <a:cxnLst/>
            <a:rect r="r" b="b" t="t" l="l"/>
            <a:pathLst>
              <a:path h="6150948" w="8191334">
                <a:moveTo>
                  <a:pt x="0" y="0"/>
                </a:moveTo>
                <a:lnTo>
                  <a:pt x="8191335" y="0"/>
                </a:lnTo>
                <a:lnTo>
                  <a:pt x="8191335" y="6150948"/>
                </a:lnTo>
                <a:lnTo>
                  <a:pt x="0" y="615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3631" y="3762375"/>
            <a:ext cx="7295919" cy="581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443" indent="-381222" lvl="1">
              <a:lnSpc>
                <a:spcPts val="4237"/>
              </a:lnSpc>
              <a:buFont typeface="Arial"/>
              <a:buChar char="•"/>
            </a:pPr>
            <a:r>
              <a:rPr lang="en-US" sz="35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How it works: cv2.bilateralFilter considers both spatial distance and intensity difference, keeping sharp edges intact.</a:t>
            </a:r>
          </a:p>
          <a:p>
            <a:pPr algn="l" marL="762443" indent="-381222" lvl="1">
              <a:lnSpc>
                <a:spcPts val="4237"/>
              </a:lnSpc>
              <a:buFont typeface="Arial"/>
              <a:buChar char="•"/>
            </a:pPr>
            <a:r>
              <a:rPr lang="en-US" sz="353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Usage: Effective for tasks requiring noise reduction without losing important edges.</a:t>
            </a:r>
          </a:p>
          <a:p>
            <a:pPr algn="l">
              <a:lnSpc>
                <a:spcPts val="377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9681" y="418576"/>
            <a:ext cx="7315200" cy="2433967"/>
          </a:xfrm>
          <a:custGeom>
            <a:avLst/>
            <a:gdLst/>
            <a:ahLst/>
            <a:cxnLst/>
            <a:rect r="r" b="b" t="t" l="l"/>
            <a:pathLst>
              <a:path h="2433967" w="7315200">
                <a:moveTo>
                  <a:pt x="0" y="0"/>
                </a:moveTo>
                <a:lnTo>
                  <a:pt x="7315200" y="0"/>
                </a:lnTo>
                <a:lnTo>
                  <a:pt x="7315200" y="2433967"/>
                </a:lnTo>
                <a:lnTo>
                  <a:pt x="0" y="243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914" y="3466977"/>
            <a:ext cx="11102213" cy="4515288"/>
            <a:chOff x="0" y="0"/>
            <a:chExt cx="2121792" cy="8629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1792" cy="862936"/>
            </a:xfrm>
            <a:custGeom>
              <a:avLst/>
              <a:gdLst/>
              <a:ahLst/>
              <a:cxnLst/>
              <a:rect r="r" b="b" t="t" l="l"/>
              <a:pathLst>
                <a:path h="862936" w="2121792">
                  <a:moveTo>
                    <a:pt x="0" y="0"/>
                  </a:moveTo>
                  <a:lnTo>
                    <a:pt x="2121792" y="0"/>
                  </a:lnTo>
                  <a:lnTo>
                    <a:pt x="2121792" y="862936"/>
                  </a:lnTo>
                  <a:lnTo>
                    <a:pt x="0" y="862936"/>
                  </a:lnTo>
                  <a:close/>
                </a:path>
              </a:pathLst>
            </a:custGeom>
            <a:blipFill>
              <a:blip r:embed="rId5"/>
              <a:stretch>
                <a:fillRect l="0" t="-622" r="0" b="-62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73200" y="1927194"/>
            <a:ext cx="3079566" cy="30795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3558" t="0" r="-355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88272" y="5290759"/>
            <a:ext cx="3079566" cy="30795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5494" t="0" r="-5494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649269" y="6409803"/>
            <a:ext cx="3163713" cy="3332009"/>
            <a:chOff x="0" y="0"/>
            <a:chExt cx="812800" cy="8560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56037"/>
            </a:xfrm>
            <a:custGeom>
              <a:avLst/>
              <a:gdLst/>
              <a:ahLst/>
              <a:cxnLst/>
              <a:rect r="r" b="b" t="t" l="l"/>
              <a:pathLst>
                <a:path h="85603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6037"/>
                  </a:lnTo>
                  <a:lnTo>
                    <a:pt x="0" y="856037"/>
                  </a:lnTo>
                  <a:close/>
                </a:path>
              </a:pathLst>
            </a:custGeom>
            <a:blipFill>
              <a:blip r:embed="rId8"/>
              <a:stretch>
                <a:fillRect l="-361" t="0" r="-361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937782" y="978168"/>
            <a:ext cx="5311249" cy="297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8"/>
              </a:lnSpc>
            </a:pPr>
            <a:r>
              <a:rPr lang="en-US" sz="639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BLURRING TECHNIQUES</a:t>
            </a:r>
          </a:p>
          <a:p>
            <a:pPr algn="ctr" marL="1381021" indent="-690511" lvl="1">
              <a:lnSpc>
                <a:spcPts val="5628"/>
              </a:lnSpc>
              <a:buFont typeface="Arial"/>
              <a:buChar char="•"/>
            </a:pPr>
          </a:p>
          <a:p>
            <a:pPr algn="ctr">
              <a:lnSpc>
                <a:spcPts val="589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DAGQRL6EIBc</dc:identifier>
  <dcterms:modified xsi:type="dcterms:W3CDTF">2011-08-01T06:04:30Z</dcterms:modified>
  <cp:revision>1</cp:revision>
  <dc:title>Green and Black Modern Futuristic Technology Presentation</dc:title>
</cp:coreProperties>
</file>