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46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u="sng">
                <a:solidFill>
                  <a:srgbClr val="3779D9"/>
                </a:solidFill>
                <a:latin typeface="Arial MT"/>
                <a:cs typeface="Arial M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p:txBody>
          <a:bodyPr lIns="0" tIns="0" rIns="0" bIns="0"/>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sng">
                <a:solidFill>
                  <a:srgbClr val="3779D9"/>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p:txBody>
          <a:bodyPr lIns="0" tIns="0" rIns="0" bIns="0"/>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sng">
                <a:solidFill>
                  <a:srgbClr val="3779D9"/>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7" name="Holder 7"/>
          <p:cNvSpPr>
            <a:spLocks noGrp="1"/>
          </p:cNvSpPr>
          <p:nvPr>
            <p:ph type="sldNum" sz="quarter" idx="7"/>
          </p:nvPr>
        </p:nvSpPr>
        <p:spPr/>
        <p:txBody>
          <a:bodyPr lIns="0" tIns="0" rIns="0" bIns="0"/>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sng">
                <a:solidFill>
                  <a:srgbClr val="3779D9"/>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5" name="Holder 5"/>
          <p:cNvSpPr>
            <a:spLocks noGrp="1"/>
          </p:cNvSpPr>
          <p:nvPr>
            <p:ph type="sldNum" sz="quarter" idx="7"/>
          </p:nvPr>
        </p:nvSpPr>
        <p:spPr/>
        <p:txBody>
          <a:bodyPr lIns="0" tIns="0" rIns="0" bIns="0"/>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33075" y="0"/>
            <a:ext cx="726727" cy="576072"/>
          </a:xfrm>
          <a:prstGeom prst="rect">
            <a:avLst/>
          </a:prstGeom>
        </p:spPr>
      </p:pic>
      <p:sp>
        <p:nvSpPr>
          <p:cNvPr id="17" name="bg object 17"/>
          <p:cNvSpPr/>
          <p:nvPr/>
        </p:nvSpPr>
        <p:spPr>
          <a:xfrm>
            <a:off x="152400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00AFEF"/>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607819" y="531863"/>
            <a:ext cx="6871716" cy="597420"/>
          </a:xfrm>
          <a:prstGeom prst="rect">
            <a:avLst/>
          </a:prstGeom>
        </p:spPr>
      </p:pic>
      <p:pic>
        <p:nvPicPr>
          <p:cNvPr id="19" name="bg object 19"/>
          <p:cNvPicPr/>
          <p:nvPr/>
        </p:nvPicPr>
        <p:blipFill>
          <a:blip r:embed="rId4" cstate="print"/>
          <a:stretch>
            <a:fillRect/>
          </a:stretch>
        </p:blipFill>
        <p:spPr>
          <a:xfrm>
            <a:off x="1650872" y="574929"/>
            <a:ext cx="6791325" cy="515620"/>
          </a:xfrm>
          <a:prstGeom prst="rect">
            <a:avLst/>
          </a:prstGeom>
        </p:spPr>
      </p:pic>
      <p:pic>
        <p:nvPicPr>
          <p:cNvPr id="20" name="bg object 20"/>
          <p:cNvPicPr/>
          <p:nvPr/>
        </p:nvPicPr>
        <p:blipFill>
          <a:blip r:embed="rId5" cstate="print"/>
          <a:stretch>
            <a:fillRect/>
          </a:stretch>
        </p:blipFill>
        <p:spPr>
          <a:xfrm>
            <a:off x="1563623" y="951030"/>
            <a:ext cx="6954011" cy="124913"/>
          </a:xfrm>
          <a:prstGeom prst="rect">
            <a:avLst/>
          </a:prstGeom>
        </p:spPr>
      </p:pic>
      <p:sp>
        <p:nvSpPr>
          <p:cNvPr id="21" name="bg object 21"/>
          <p:cNvSpPr/>
          <p:nvPr/>
        </p:nvSpPr>
        <p:spPr>
          <a:xfrm>
            <a:off x="1615439" y="1002791"/>
            <a:ext cx="6855459" cy="26034"/>
          </a:xfrm>
          <a:custGeom>
            <a:avLst/>
            <a:gdLst/>
            <a:ahLst/>
            <a:cxnLst/>
            <a:rect l="l" t="t" r="r" b="b"/>
            <a:pathLst>
              <a:path w="6855459" h="26034">
                <a:moveTo>
                  <a:pt x="6854952" y="0"/>
                </a:moveTo>
                <a:lnTo>
                  <a:pt x="0" y="0"/>
                </a:lnTo>
                <a:lnTo>
                  <a:pt x="0" y="25908"/>
                </a:lnTo>
                <a:lnTo>
                  <a:pt x="6854952" y="25908"/>
                </a:lnTo>
                <a:lnTo>
                  <a:pt x="6854952" y="0"/>
                </a:lnTo>
                <a:close/>
              </a:path>
            </a:pathLst>
          </a:custGeom>
          <a:solidFill>
            <a:srgbClr val="FFFFFF"/>
          </a:solidFill>
        </p:spPr>
        <p:txBody>
          <a:bodyPr wrap="square" lIns="0" tIns="0" rIns="0" bIns="0" rtlCol="0"/>
          <a:lstStyle/>
          <a:p>
            <a:endParaRPr/>
          </a:p>
        </p:txBody>
      </p:sp>
      <p:sp>
        <p:nvSpPr>
          <p:cNvPr id="22" name="bg object 22"/>
          <p:cNvSpPr/>
          <p:nvPr/>
        </p:nvSpPr>
        <p:spPr>
          <a:xfrm>
            <a:off x="1615439" y="1002791"/>
            <a:ext cx="6855459" cy="26034"/>
          </a:xfrm>
          <a:custGeom>
            <a:avLst/>
            <a:gdLst/>
            <a:ahLst/>
            <a:cxnLst/>
            <a:rect l="l" t="t" r="r" b="b"/>
            <a:pathLst>
              <a:path w="6855459" h="26034">
                <a:moveTo>
                  <a:pt x="0" y="0"/>
                </a:moveTo>
                <a:lnTo>
                  <a:pt x="1713738" y="0"/>
                </a:lnTo>
                <a:lnTo>
                  <a:pt x="3427476" y="0"/>
                </a:lnTo>
                <a:lnTo>
                  <a:pt x="5141214" y="0"/>
                </a:lnTo>
                <a:lnTo>
                  <a:pt x="6854952" y="0"/>
                </a:lnTo>
                <a:lnTo>
                  <a:pt x="6854952" y="25908"/>
                </a:lnTo>
                <a:lnTo>
                  <a:pt x="5141214" y="25908"/>
                </a:lnTo>
                <a:lnTo>
                  <a:pt x="3427476" y="25908"/>
                </a:lnTo>
                <a:lnTo>
                  <a:pt x="1713738" y="25908"/>
                </a:lnTo>
                <a:lnTo>
                  <a:pt x="0" y="25908"/>
                </a:lnTo>
                <a:lnTo>
                  <a:pt x="0" y="0"/>
                </a:lnTo>
                <a:close/>
              </a:path>
            </a:pathLst>
          </a:custGeom>
          <a:ln w="18288">
            <a:solidFill>
              <a:srgbClr val="FFFFFF"/>
            </a:solidFill>
          </a:ln>
        </p:spPr>
        <p:txBody>
          <a:bodyPr wrap="square" lIns="0" tIns="0" rIns="0" bIns="0" rtlCol="0"/>
          <a:lstStyle/>
          <a:p>
            <a:endParaRPr/>
          </a:p>
        </p:txBody>
      </p:sp>
      <p:pic>
        <p:nvPicPr>
          <p:cNvPr id="23" name="bg object 23"/>
          <p:cNvPicPr/>
          <p:nvPr/>
        </p:nvPicPr>
        <p:blipFill>
          <a:blip r:embed="rId6" cstate="print"/>
          <a:stretch>
            <a:fillRect/>
          </a:stretch>
        </p:blipFill>
        <p:spPr>
          <a:xfrm>
            <a:off x="5943600" y="2052248"/>
            <a:ext cx="4715602" cy="4122919"/>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4" name="Holder 4"/>
          <p:cNvSpPr>
            <a:spLocks noGrp="1"/>
          </p:cNvSpPr>
          <p:nvPr>
            <p:ph type="sldNum" sz="quarter" idx="7"/>
          </p:nvPr>
        </p:nvSpPr>
        <p:spPr/>
        <p:txBody>
          <a:bodyPr lIns="0" tIns="0" rIns="0" bIns="0"/>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33075" y="0"/>
            <a:ext cx="726727" cy="576072"/>
          </a:xfrm>
          <a:prstGeom prst="rect">
            <a:avLst/>
          </a:prstGeom>
        </p:spPr>
      </p:pic>
      <p:sp>
        <p:nvSpPr>
          <p:cNvPr id="2" name="Holder 2"/>
          <p:cNvSpPr>
            <a:spLocks noGrp="1"/>
          </p:cNvSpPr>
          <p:nvPr>
            <p:ph type="title"/>
          </p:nvPr>
        </p:nvSpPr>
        <p:spPr>
          <a:xfrm>
            <a:off x="621893" y="509142"/>
            <a:ext cx="8144509" cy="635000"/>
          </a:xfrm>
          <a:prstGeom prst="rect">
            <a:avLst/>
          </a:prstGeom>
        </p:spPr>
        <p:txBody>
          <a:bodyPr wrap="square" lIns="0" tIns="0" rIns="0" bIns="0">
            <a:spAutoFit/>
          </a:bodyPr>
          <a:lstStyle>
            <a:lvl1pPr>
              <a:defRPr sz="4000" b="0" i="0" u="sng">
                <a:solidFill>
                  <a:srgbClr val="3779D9"/>
                </a:solidFill>
                <a:latin typeface="Arial MT"/>
                <a:cs typeface="Arial MT"/>
              </a:defRPr>
            </a:lvl1pPr>
          </a:lstStyle>
          <a:p>
            <a:endParaRPr/>
          </a:p>
        </p:txBody>
      </p:sp>
      <p:sp>
        <p:nvSpPr>
          <p:cNvPr id="3" name="Holder 3"/>
          <p:cNvSpPr>
            <a:spLocks noGrp="1"/>
          </p:cNvSpPr>
          <p:nvPr>
            <p:ph type="body" idx="1"/>
          </p:nvPr>
        </p:nvSpPr>
        <p:spPr>
          <a:xfrm>
            <a:off x="762406" y="1156625"/>
            <a:ext cx="10667187" cy="4783455"/>
          </a:xfrm>
          <a:prstGeom prst="rect">
            <a:avLst/>
          </a:prstGeom>
        </p:spPr>
        <p:txBody>
          <a:bodyPr wrap="square" lIns="0" tIns="0" rIns="0" bIns="0">
            <a:spAutoFit/>
          </a:bodyPr>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4117975" y="6388280"/>
            <a:ext cx="3359150" cy="210820"/>
          </a:xfrm>
          <a:prstGeom prst="rect">
            <a:avLst/>
          </a:prstGeom>
        </p:spPr>
        <p:txBody>
          <a:bodyPr wrap="square" lIns="0" tIns="0" rIns="0" bIns="0">
            <a:spAutoFit/>
          </a:bodyPr>
          <a:lstStyle>
            <a:lvl1pPr>
              <a:defRPr sz="1200" b="0" i="0">
                <a:solidFill>
                  <a:srgbClr val="3779D9"/>
                </a:solidFill>
                <a:latin typeface="Tahoma"/>
                <a:cs typeface="Tahoma"/>
              </a:defRPr>
            </a:lvl1p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2/19/2025</a:t>
            </a:fld>
            <a:endParaRPr lang="en-US"/>
          </a:p>
        </p:txBody>
      </p:sp>
      <p:sp>
        <p:nvSpPr>
          <p:cNvPr id="6" name="Holder 6"/>
          <p:cNvSpPr>
            <a:spLocks noGrp="1"/>
          </p:cNvSpPr>
          <p:nvPr>
            <p:ph type="sldNum" sz="quarter" idx="7"/>
          </p:nvPr>
        </p:nvSpPr>
        <p:spPr>
          <a:xfrm>
            <a:off x="11307571" y="6465650"/>
            <a:ext cx="234315" cy="149859"/>
          </a:xfrm>
          <a:prstGeom prst="rect">
            <a:avLst/>
          </a:prstGeom>
        </p:spPr>
        <p:txBody>
          <a:bodyPr wrap="square" lIns="0" tIns="0" rIns="0" bIns="0">
            <a:spAutoFit/>
          </a:bodyPr>
          <a:lstStyle>
            <a:lvl1pPr>
              <a:defRPr sz="800" b="0" i="0">
                <a:solidFill>
                  <a:srgbClr val="3779D9"/>
                </a:solidFill>
                <a:latin typeface="Tahoma"/>
                <a:cs typeface="Tahoma"/>
              </a:defRPr>
            </a:lvl1pPr>
          </a:lstStyle>
          <a:p>
            <a:pPr marL="97790">
              <a:lnSpc>
                <a:spcPct val="100000"/>
              </a:lnSpc>
              <a:spcBef>
                <a:spcPts val="7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halib.Asadullah@mail.au.edu.p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zdnet.com/article/homeland-security-warns-of-brickerbot-malware-that-destroys-unsecured-internet-connected-devices/" TargetMode="External"/><Relationship Id="rId2" Type="http://schemas.openxmlformats.org/officeDocument/2006/relationships/hyperlink" Target="https://www.theregister.co.uk/2016/11/09/finns_chilling_as_ddos_knocks_out_building_control_syste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cve.mitre.org/cgi-bin/cvename.cgi?name=CVE-2018-15781" TargetMode="External"/><Relationship Id="rId3" Type="http://schemas.openxmlformats.org/officeDocument/2006/relationships/hyperlink" Target="https://cve.mitre.org/cgi-bin/cvename.cgi?name=CVE-2018-6923" TargetMode="External"/><Relationship Id="rId7" Type="http://schemas.openxmlformats.org/officeDocument/2006/relationships/hyperlink" Target="https://cve.mitre.org/cgi-bin/cvename.cgi?name=CVE-2018-18653" TargetMode="External"/><Relationship Id="rId2" Type="http://schemas.openxmlformats.org/officeDocument/2006/relationships/hyperlink" Target="https://iot-analytics.com/state-of-the-iot-update-q1-q2-2018-number-of-iot-devices-now-7b/" TargetMode="External"/><Relationship Id="rId1" Type="http://schemas.openxmlformats.org/officeDocument/2006/relationships/slideLayout" Target="../slideLayouts/slideLayout2.xml"/><Relationship Id="rId6" Type="http://schemas.openxmlformats.org/officeDocument/2006/relationships/hyperlink" Target="https://cve.mitre.org/cgi-bin/cvename.cgi?name=CVE-2018-15671" TargetMode="External"/><Relationship Id="rId5" Type="http://schemas.openxmlformats.org/officeDocument/2006/relationships/hyperlink" Target="https://cve.mitre.org/cgi-bin/cvename.cgi?name=CVE-2018-9149" TargetMode="External"/><Relationship Id="rId4" Type="http://schemas.openxmlformats.org/officeDocument/2006/relationships/hyperlink" Target="https://cve.mitre.org/cgi-bin/cvename.cgi?name=CVE-2018-3619" TargetMode="External"/><Relationship Id="rId9" Type="http://schemas.openxmlformats.org/officeDocument/2006/relationships/hyperlink" Target="https://cve.mitre.org/cgi-bin/cvename.cgi?name=CVE-2018-923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resource" TargetMode="External"/><Relationship Id="rId2" Type="http://schemas.openxmlformats.org/officeDocument/2006/relationships/hyperlink" Target="https://en.wikipedia.org/wiki/World_Wide_Web" TargetMode="Externa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en.wikipedia.org/wiki/Uniform_resource_locator" TargetMode="External"/><Relationship Id="rId4" Type="http://schemas.openxmlformats.org/officeDocument/2006/relationships/hyperlink" Target="https://en.wikipedia.org/wiki/Hyperlink"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Data" TargetMode="External"/><Relationship Id="rId3" Type="http://schemas.openxmlformats.org/officeDocument/2006/relationships/hyperlink" Target="https://en.wikipedia.org/wiki/Smart_device" TargetMode="External"/><Relationship Id="rId7" Type="http://schemas.openxmlformats.org/officeDocument/2006/relationships/hyperlink" Target="https://en.wikipedia.org/wiki/Internet_access" TargetMode="External"/><Relationship Id="rId2" Type="http://schemas.openxmlformats.org/officeDocument/2006/relationships/hyperlink" Target="https://en.wikipedia.org/wiki/Internetworking" TargetMode="External"/><Relationship Id="rId1" Type="http://schemas.openxmlformats.org/officeDocument/2006/relationships/slideLayout" Target="../slideLayouts/slideLayout2.xml"/><Relationship Id="rId6" Type="http://schemas.openxmlformats.org/officeDocument/2006/relationships/hyperlink" Target="https://en.wikipedia.org/wiki/Actuator" TargetMode="External"/><Relationship Id="rId5" Type="http://schemas.openxmlformats.org/officeDocument/2006/relationships/hyperlink" Target="https://en.wikipedia.org/wiki/Sensor" TargetMode="External"/><Relationship Id="rId4" Type="http://schemas.openxmlformats.org/officeDocument/2006/relationships/hyperlink" Target="https://en.wikipedia.org/wiki/Software" TargetMode="External"/><Relationship Id="rId9"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ADADAD">
              <a:alpha val="10195"/>
            </a:srgbClr>
          </a:solidFill>
        </p:spPr>
        <p:txBody>
          <a:bodyPr wrap="square" lIns="0" tIns="0" rIns="0" bIns="0" rtlCol="0"/>
          <a:lstStyle/>
          <a:p>
            <a:endParaRPr/>
          </a:p>
        </p:txBody>
      </p:sp>
      <p:sp>
        <p:nvSpPr>
          <p:cNvPr id="3" name="object 3"/>
          <p:cNvSpPr txBox="1">
            <a:spLocks noGrp="1"/>
          </p:cNvSpPr>
          <p:nvPr>
            <p:ph type="title"/>
          </p:nvPr>
        </p:nvSpPr>
        <p:spPr>
          <a:xfrm>
            <a:off x="5367020" y="972692"/>
            <a:ext cx="5052060" cy="1489075"/>
          </a:xfrm>
          <a:prstGeom prst="rect">
            <a:avLst/>
          </a:prstGeom>
        </p:spPr>
        <p:txBody>
          <a:bodyPr vert="horz" wrap="square" lIns="0" tIns="12700" rIns="0" bIns="0" rtlCol="0">
            <a:spAutoFit/>
          </a:bodyPr>
          <a:lstStyle/>
          <a:p>
            <a:pPr marL="12700" marR="5080">
              <a:lnSpc>
                <a:spcPct val="100000"/>
              </a:lnSpc>
              <a:spcBef>
                <a:spcPts val="100"/>
              </a:spcBef>
            </a:pPr>
            <a:r>
              <a:rPr sz="4800" u="none" spc="155" dirty="0"/>
              <a:t>Internet</a:t>
            </a:r>
            <a:r>
              <a:rPr sz="4800" u="none" dirty="0"/>
              <a:t> </a:t>
            </a:r>
            <a:r>
              <a:rPr sz="4800" u="none" spc="275" dirty="0"/>
              <a:t>of</a:t>
            </a:r>
            <a:r>
              <a:rPr sz="4800" u="none" spc="15" dirty="0"/>
              <a:t> </a:t>
            </a:r>
            <a:r>
              <a:rPr sz="4800" u="none" spc="-10" dirty="0"/>
              <a:t>Things </a:t>
            </a:r>
            <a:r>
              <a:rPr sz="4800" u="none" spc="75" dirty="0"/>
              <a:t>Security</a:t>
            </a:r>
            <a:endParaRPr sz="4800"/>
          </a:p>
        </p:txBody>
      </p:sp>
      <p:sp>
        <p:nvSpPr>
          <p:cNvPr id="4" name="object 4"/>
          <p:cNvSpPr txBox="1"/>
          <p:nvPr/>
        </p:nvSpPr>
        <p:spPr>
          <a:xfrm>
            <a:off x="5367020" y="3182873"/>
            <a:ext cx="4763135" cy="1543050"/>
          </a:xfrm>
          <a:prstGeom prst="rect">
            <a:avLst/>
          </a:prstGeom>
        </p:spPr>
        <p:txBody>
          <a:bodyPr vert="horz" wrap="square" lIns="0" tIns="12065" rIns="0" bIns="0" rtlCol="0">
            <a:spAutoFit/>
          </a:bodyPr>
          <a:lstStyle/>
          <a:p>
            <a:pPr marL="12700">
              <a:lnSpc>
                <a:spcPct val="100000"/>
              </a:lnSpc>
              <a:spcBef>
                <a:spcPts val="95"/>
              </a:spcBef>
            </a:pPr>
            <a:r>
              <a:rPr sz="2800" spc="65" dirty="0">
                <a:solidFill>
                  <a:srgbClr val="3779D9"/>
                </a:solidFill>
                <a:latin typeface="Arial MT"/>
                <a:cs typeface="Arial MT"/>
              </a:rPr>
              <a:t>Lecture</a:t>
            </a:r>
            <a:r>
              <a:rPr sz="2800" spc="15" dirty="0">
                <a:solidFill>
                  <a:srgbClr val="3779D9"/>
                </a:solidFill>
                <a:latin typeface="Arial MT"/>
                <a:cs typeface="Arial MT"/>
              </a:rPr>
              <a:t> </a:t>
            </a:r>
            <a:r>
              <a:rPr sz="2800" spc="-355" dirty="0">
                <a:solidFill>
                  <a:srgbClr val="3779D9"/>
                </a:solidFill>
                <a:latin typeface="Arial MT"/>
                <a:cs typeface="Arial MT"/>
              </a:rPr>
              <a:t>1:</a:t>
            </a:r>
            <a:r>
              <a:rPr sz="2800" spc="10" dirty="0">
                <a:solidFill>
                  <a:srgbClr val="3779D9"/>
                </a:solidFill>
                <a:latin typeface="Arial MT"/>
                <a:cs typeface="Arial MT"/>
              </a:rPr>
              <a:t> </a:t>
            </a:r>
            <a:r>
              <a:rPr sz="2800" spc="95" dirty="0">
                <a:solidFill>
                  <a:srgbClr val="3779D9"/>
                </a:solidFill>
                <a:latin typeface="Arial MT"/>
                <a:cs typeface="Arial MT"/>
              </a:rPr>
              <a:t>Introduction</a:t>
            </a:r>
            <a:r>
              <a:rPr sz="2800" spc="30" dirty="0">
                <a:solidFill>
                  <a:srgbClr val="3779D9"/>
                </a:solidFill>
                <a:latin typeface="Arial MT"/>
                <a:cs typeface="Arial MT"/>
              </a:rPr>
              <a:t> </a:t>
            </a:r>
            <a:r>
              <a:rPr sz="2800" spc="160" dirty="0">
                <a:solidFill>
                  <a:srgbClr val="3779D9"/>
                </a:solidFill>
                <a:latin typeface="Arial MT"/>
                <a:cs typeface="Arial MT"/>
              </a:rPr>
              <a:t>to</a:t>
            </a:r>
            <a:r>
              <a:rPr sz="2800" spc="25" dirty="0">
                <a:solidFill>
                  <a:srgbClr val="3779D9"/>
                </a:solidFill>
                <a:latin typeface="Arial MT"/>
                <a:cs typeface="Arial MT"/>
              </a:rPr>
              <a:t> </a:t>
            </a:r>
            <a:r>
              <a:rPr sz="2800" spc="-25" dirty="0">
                <a:solidFill>
                  <a:srgbClr val="3779D9"/>
                </a:solidFill>
                <a:latin typeface="Arial MT"/>
                <a:cs typeface="Arial MT"/>
              </a:rPr>
              <a:t>IoT</a:t>
            </a:r>
            <a:endParaRPr sz="2800">
              <a:latin typeface="Arial MT"/>
              <a:cs typeface="Arial MT"/>
            </a:endParaRPr>
          </a:p>
          <a:p>
            <a:pPr marL="81915" marR="554355">
              <a:lnSpc>
                <a:spcPct val="151600"/>
              </a:lnSpc>
              <a:spcBef>
                <a:spcPts val="1315"/>
              </a:spcBef>
            </a:pPr>
            <a:r>
              <a:rPr sz="2000" spc="95" dirty="0">
                <a:latin typeface="Tahoma"/>
                <a:cs typeface="Tahoma"/>
              </a:rPr>
              <a:t>Mehmoona</a:t>
            </a:r>
            <a:r>
              <a:rPr sz="2000" spc="-165" dirty="0">
                <a:latin typeface="Tahoma"/>
                <a:cs typeface="Tahoma"/>
              </a:rPr>
              <a:t> </a:t>
            </a:r>
            <a:r>
              <a:rPr sz="2000" spc="75" dirty="0">
                <a:latin typeface="Tahoma"/>
                <a:cs typeface="Tahoma"/>
              </a:rPr>
              <a:t>Jabeen </a:t>
            </a:r>
            <a:r>
              <a:rPr sz="2000" u="sng" spc="-10" dirty="0">
                <a:solidFill>
                  <a:srgbClr val="3E5FBE"/>
                </a:solidFill>
                <a:uFill>
                  <a:solidFill>
                    <a:srgbClr val="3E5FBE"/>
                  </a:solidFill>
                </a:uFill>
                <a:latin typeface="Tahoma"/>
                <a:cs typeface="Tahoma"/>
                <a:hlinkClick r:id="rId2"/>
              </a:rPr>
              <a:t>Mehmoona.jabeen@mail.au.edu.pk</a:t>
            </a:r>
            <a:endParaRPr sz="2000">
              <a:latin typeface="Tahoma"/>
              <a:cs typeface="Tahoma"/>
            </a:endParaRPr>
          </a:p>
        </p:txBody>
      </p:sp>
      <p:sp>
        <p:nvSpPr>
          <p:cNvPr id="5" name="object 5"/>
          <p:cNvSpPr txBox="1"/>
          <p:nvPr/>
        </p:nvSpPr>
        <p:spPr>
          <a:xfrm>
            <a:off x="5436489" y="5783072"/>
            <a:ext cx="3494404" cy="269240"/>
          </a:xfrm>
          <a:prstGeom prst="rect">
            <a:avLst/>
          </a:prstGeom>
        </p:spPr>
        <p:txBody>
          <a:bodyPr vert="horz" wrap="square" lIns="0" tIns="12065" rIns="0" bIns="0" rtlCol="0">
            <a:spAutoFit/>
          </a:bodyPr>
          <a:lstStyle/>
          <a:p>
            <a:pPr marL="12700">
              <a:lnSpc>
                <a:spcPct val="100000"/>
              </a:lnSpc>
              <a:spcBef>
                <a:spcPts val="95"/>
              </a:spcBef>
            </a:pPr>
            <a:r>
              <a:rPr sz="1600" spc="-100" dirty="0">
                <a:latin typeface="Arial MT"/>
                <a:cs typeface="Arial MT"/>
              </a:rPr>
              <a:t>Department</a:t>
            </a:r>
            <a:r>
              <a:rPr sz="1600" spc="15" dirty="0">
                <a:latin typeface="Arial MT"/>
                <a:cs typeface="Arial MT"/>
              </a:rPr>
              <a:t> </a:t>
            </a:r>
            <a:r>
              <a:rPr sz="1600" dirty="0">
                <a:latin typeface="Arial MT"/>
                <a:cs typeface="Arial MT"/>
              </a:rPr>
              <a:t>of</a:t>
            </a:r>
            <a:r>
              <a:rPr sz="1600" spc="130" dirty="0">
                <a:latin typeface="Arial MT"/>
                <a:cs typeface="Arial MT"/>
              </a:rPr>
              <a:t> </a:t>
            </a:r>
            <a:r>
              <a:rPr sz="1600" spc="-155" dirty="0">
                <a:latin typeface="Arial MT"/>
                <a:cs typeface="Arial MT"/>
              </a:rPr>
              <a:t>Cyber</a:t>
            </a:r>
            <a:r>
              <a:rPr sz="1600" spc="20" dirty="0">
                <a:latin typeface="Arial MT"/>
                <a:cs typeface="Arial MT"/>
              </a:rPr>
              <a:t> </a:t>
            </a:r>
            <a:r>
              <a:rPr sz="1600" spc="-135" dirty="0">
                <a:latin typeface="Arial MT"/>
                <a:cs typeface="Arial MT"/>
              </a:rPr>
              <a:t>Security,</a:t>
            </a:r>
            <a:r>
              <a:rPr sz="1600" spc="-5" dirty="0">
                <a:latin typeface="Arial MT"/>
                <a:cs typeface="Arial MT"/>
              </a:rPr>
              <a:t> </a:t>
            </a:r>
            <a:r>
              <a:rPr sz="1600" spc="-120" dirty="0">
                <a:latin typeface="Arial MT"/>
                <a:cs typeface="Arial MT"/>
              </a:rPr>
              <a:t>Air</a:t>
            </a:r>
            <a:r>
              <a:rPr sz="1600" dirty="0">
                <a:latin typeface="Arial MT"/>
                <a:cs typeface="Arial MT"/>
              </a:rPr>
              <a:t> </a:t>
            </a:r>
            <a:r>
              <a:rPr sz="1600" spc="-90" dirty="0">
                <a:latin typeface="Arial MT"/>
                <a:cs typeface="Arial MT"/>
              </a:rPr>
              <a:t>University</a:t>
            </a:r>
            <a:endParaRPr sz="1600">
              <a:latin typeface="Arial MT"/>
              <a:cs typeface="Arial MT"/>
            </a:endParaRPr>
          </a:p>
        </p:txBody>
      </p:sp>
      <p:pic>
        <p:nvPicPr>
          <p:cNvPr id="6" name="object 6"/>
          <p:cNvPicPr/>
          <p:nvPr/>
        </p:nvPicPr>
        <p:blipFill>
          <a:blip r:embed="rId3" cstate="print"/>
          <a:stretch>
            <a:fillRect/>
          </a:stretch>
        </p:blipFill>
        <p:spPr>
          <a:xfrm>
            <a:off x="0" y="57"/>
            <a:ext cx="5710117" cy="68578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93395">
              <a:lnSpc>
                <a:spcPct val="100000"/>
              </a:lnSpc>
              <a:spcBef>
                <a:spcPts val="95"/>
              </a:spcBef>
            </a:pPr>
            <a:r>
              <a:rPr dirty="0"/>
              <a:t>IoT </a:t>
            </a:r>
            <a:r>
              <a:rPr spc="160" dirty="0"/>
              <a:t>Growth</a:t>
            </a:r>
            <a:r>
              <a:rPr spc="-5" dirty="0"/>
              <a:t> </a:t>
            </a:r>
            <a:r>
              <a:rPr spc="-20" dirty="0"/>
              <a:t>Path</a:t>
            </a:r>
          </a:p>
        </p:txBody>
      </p:sp>
      <p:sp>
        <p:nvSpPr>
          <p:cNvPr id="3" name="object 3"/>
          <p:cNvSpPr/>
          <p:nvPr/>
        </p:nvSpPr>
        <p:spPr>
          <a:xfrm>
            <a:off x="2330195" y="1322832"/>
            <a:ext cx="1803400" cy="721360"/>
          </a:xfrm>
          <a:custGeom>
            <a:avLst/>
            <a:gdLst/>
            <a:ahLst/>
            <a:cxnLst/>
            <a:rect l="l" t="t" r="r" b="b"/>
            <a:pathLst>
              <a:path w="1803400" h="721360">
                <a:moveTo>
                  <a:pt x="1442466" y="0"/>
                </a:moveTo>
                <a:lnTo>
                  <a:pt x="0" y="0"/>
                </a:lnTo>
                <a:lnTo>
                  <a:pt x="0" y="720851"/>
                </a:lnTo>
                <a:lnTo>
                  <a:pt x="1442466" y="720851"/>
                </a:lnTo>
                <a:lnTo>
                  <a:pt x="1802892" y="360425"/>
                </a:lnTo>
                <a:lnTo>
                  <a:pt x="1442466" y="0"/>
                </a:lnTo>
                <a:close/>
              </a:path>
            </a:pathLst>
          </a:custGeom>
          <a:solidFill>
            <a:srgbClr val="6F2F9F"/>
          </a:solidFill>
        </p:spPr>
        <p:txBody>
          <a:bodyPr wrap="square" lIns="0" tIns="0" rIns="0" bIns="0" rtlCol="0"/>
          <a:lstStyle/>
          <a:p>
            <a:endParaRPr/>
          </a:p>
        </p:txBody>
      </p:sp>
      <p:sp>
        <p:nvSpPr>
          <p:cNvPr id="4" name="object 4"/>
          <p:cNvSpPr txBox="1"/>
          <p:nvPr/>
        </p:nvSpPr>
        <p:spPr>
          <a:xfrm>
            <a:off x="2552826" y="1226311"/>
            <a:ext cx="1289050" cy="840740"/>
          </a:xfrm>
          <a:prstGeom prst="rect">
            <a:avLst/>
          </a:prstGeom>
        </p:spPr>
        <p:txBody>
          <a:bodyPr vert="horz" wrap="square" lIns="0" tIns="56515" rIns="0" bIns="0" rtlCol="0">
            <a:spAutoFit/>
          </a:bodyPr>
          <a:lstStyle/>
          <a:p>
            <a:pPr marL="12700" marR="5080" indent="318135">
              <a:lnSpc>
                <a:spcPts val="3060"/>
              </a:lnSpc>
              <a:spcBef>
                <a:spcPts val="445"/>
              </a:spcBef>
            </a:pPr>
            <a:r>
              <a:rPr sz="2800" spc="-20" dirty="0">
                <a:solidFill>
                  <a:srgbClr val="FFFFFF"/>
                </a:solidFill>
                <a:latin typeface="Tahoma"/>
                <a:cs typeface="Tahoma"/>
              </a:rPr>
              <a:t>Pre- Internet</a:t>
            </a:r>
            <a:endParaRPr sz="2800">
              <a:latin typeface="Tahoma"/>
              <a:cs typeface="Tahoma"/>
            </a:endParaRPr>
          </a:p>
        </p:txBody>
      </p:sp>
      <p:grpSp>
        <p:nvGrpSpPr>
          <p:cNvPr id="5" name="object 5"/>
          <p:cNvGrpSpPr/>
          <p:nvPr/>
        </p:nvGrpSpPr>
        <p:grpSpPr>
          <a:xfrm>
            <a:off x="3570478" y="1316482"/>
            <a:ext cx="1816100" cy="734060"/>
            <a:chOff x="3570478" y="1316482"/>
            <a:chExt cx="1816100" cy="734060"/>
          </a:xfrm>
        </p:grpSpPr>
        <p:sp>
          <p:nvSpPr>
            <p:cNvPr id="6" name="object 6"/>
            <p:cNvSpPr/>
            <p:nvPr/>
          </p:nvSpPr>
          <p:spPr>
            <a:xfrm>
              <a:off x="3576828" y="1322832"/>
              <a:ext cx="1803400" cy="721360"/>
            </a:xfrm>
            <a:custGeom>
              <a:avLst/>
              <a:gdLst/>
              <a:ahLst/>
              <a:cxnLst/>
              <a:rect l="l" t="t" r="r" b="b"/>
              <a:pathLst>
                <a:path w="1803400" h="721360">
                  <a:moveTo>
                    <a:pt x="1442466" y="0"/>
                  </a:moveTo>
                  <a:lnTo>
                    <a:pt x="0" y="0"/>
                  </a:lnTo>
                  <a:lnTo>
                    <a:pt x="360425" y="360425"/>
                  </a:lnTo>
                  <a:lnTo>
                    <a:pt x="0" y="720851"/>
                  </a:lnTo>
                  <a:lnTo>
                    <a:pt x="1442466" y="720851"/>
                  </a:lnTo>
                  <a:lnTo>
                    <a:pt x="1802892" y="360425"/>
                  </a:lnTo>
                  <a:lnTo>
                    <a:pt x="1442466" y="0"/>
                  </a:lnTo>
                  <a:close/>
                </a:path>
              </a:pathLst>
            </a:custGeom>
            <a:solidFill>
              <a:srgbClr val="FFC000"/>
            </a:solidFill>
          </p:spPr>
          <p:txBody>
            <a:bodyPr wrap="square" lIns="0" tIns="0" rIns="0" bIns="0" rtlCol="0"/>
            <a:lstStyle/>
            <a:p>
              <a:endParaRPr/>
            </a:p>
          </p:txBody>
        </p:sp>
        <p:sp>
          <p:nvSpPr>
            <p:cNvPr id="7" name="object 7"/>
            <p:cNvSpPr/>
            <p:nvPr/>
          </p:nvSpPr>
          <p:spPr>
            <a:xfrm>
              <a:off x="3576828" y="1322832"/>
              <a:ext cx="1803400" cy="721360"/>
            </a:xfrm>
            <a:custGeom>
              <a:avLst/>
              <a:gdLst/>
              <a:ahLst/>
              <a:cxnLst/>
              <a:rect l="l" t="t" r="r" b="b"/>
              <a:pathLst>
                <a:path w="1803400" h="721360">
                  <a:moveTo>
                    <a:pt x="0" y="0"/>
                  </a:moveTo>
                  <a:lnTo>
                    <a:pt x="1442466" y="0"/>
                  </a:lnTo>
                  <a:lnTo>
                    <a:pt x="1802892" y="360425"/>
                  </a:lnTo>
                  <a:lnTo>
                    <a:pt x="1442466" y="720851"/>
                  </a:lnTo>
                  <a:lnTo>
                    <a:pt x="0" y="720851"/>
                  </a:lnTo>
                  <a:lnTo>
                    <a:pt x="360425" y="360425"/>
                  </a:lnTo>
                  <a:lnTo>
                    <a:pt x="0" y="0"/>
                  </a:lnTo>
                  <a:close/>
                </a:path>
              </a:pathLst>
            </a:custGeom>
            <a:ln w="12700">
              <a:solidFill>
                <a:srgbClr val="FFFFFF"/>
              </a:solidFill>
            </a:ln>
          </p:spPr>
          <p:txBody>
            <a:bodyPr wrap="square" lIns="0" tIns="0" rIns="0" bIns="0" rtlCol="0"/>
            <a:lstStyle/>
            <a:p>
              <a:endParaRPr/>
            </a:p>
          </p:txBody>
        </p:sp>
      </p:grpSp>
      <p:sp>
        <p:nvSpPr>
          <p:cNvPr id="8" name="object 8"/>
          <p:cNvSpPr txBox="1"/>
          <p:nvPr/>
        </p:nvSpPr>
        <p:spPr>
          <a:xfrm>
            <a:off x="4005453" y="1417066"/>
            <a:ext cx="982980" cy="491490"/>
          </a:xfrm>
          <a:prstGeom prst="rect">
            <a:avLst/>
          </a:prstGeom>
        </p:spPr>
        <p:txBody>
          <a:bodyPr vert="horz" wrap="square" lIns="0" tIns="37465" rIns="0" bIns="0" rtlCol="0">
            <a:spAutoFit/>
          </a:bodyPr>
          <a:lstStyle/>
          <a:p>
            <a:pPr marL="76200" marR="5080" indent="-64135">
              <a:lnSpc>
                <a:spcPts val="1750"/>
              </a:lnSpc>
              <a:spcBef>
                <a:spcPts val="295"/>
              </a:spcBef>
            </a:pPr>
            <a:r>
              <a:rPr sz="1600" spc="-10" dirty="0">
                <a:solidFill>
                  <a:srgbClr val="FFFFFF"/>
                </a:solidFill>
                <a:latin typeface="Tahoma"/>
                <a:cs typeface="Tahoma"/>
              </a:rPr>
              <a:t>Internet</a:t>
            </a:r>
            <a:r>
              <a:rPr sz="1600" spc="-55" dirty="0">
                <a:solidFill>
                  <a:srgbClr val="FFFFFF"/>
                </a:solidFill>
                <a:latin typeface="Tahoma"/>
                <a:cs typeface="Tahoma"/>
              </a:rPr>
              <a:t> </a:t>
            </a:r>
            <a:r>
              <a:rPr sz="1600" spc="-35" dirty="0">
                <a:solidFill>
                  <a:srgbClr val="FFFFFF"/>
                </a:solidFill>
                <a:latin typeface="Tahoma"/>
                <a:cs typeface="Tahoma"/>
              </a:rPr>
              <a:t>of </a:t>
            </a:r>
            <a:r>
              <a:rPr sz="1600" spc="-10" dirty="0">
                <a:solidFill>
                  <a:srgbClr val="FFFFFF"/>
                </a:solidFill>
                <a:latin typeface="Tahoma"/>
                <a:cs typeface="Tahoma"/>
              </a:rPr>
              <a:t>Contents</a:t>
            </a:r>
            <a:endParaRPr sz="1600">
              <a:latin typeface="Tahoma"/>
              <a:cs typeface="Tahoma"/>
            </a:endParaRPr>
          </a:p>
        </p:txBody>
      </p:sp>
      <p:grpSp>
        <p:nvGrpSpPr>
          <p:cNvPr id="9" name="object 9"/>
          <p:cNvGrpSpPr/>
          <p:nvPr/>
        </p:nvGrpSpPr>
        <p:grpSpPr>
          <a:xfrm>
            <a:off x="5012182" y="1316482"/>
            <a:ext cx="1816100" cy="734060"/>
            <a:chOff x="5012182" y="1316482"/>
            <a:chExt cx="1816100" cy="734060"/>
          </a:xfrm>
        </p:grpSpPr>
        <p:sp>
          <p:nvSpPr>
            <p:cNvPr id="10" name="object 10"/>
            <p:cNvSpPr/>
            <p:nvPr/>
          </p:nvSpPr>
          <p:spPr>
            <a:xfrm>
              <a:off x="5018532" y="1322832"/>
              <a:ext cx="1803400" cy="721360"/>
            </a:xfrm>
            <a:custGeom>
              <a:avLst/>
              <a:gdLst/>
              <a:ahLst/>
              <a:cxnLst/>
              <a:rect l="l" t="t" r="r" b="b"/>
              <a:pathLst>
                <a:path w="1803400" h="721360">
                  <a:moveTo>
                    <a:pt x="1442465" y="0"/>
                  </a:moveTo>
                  <a:lnTo>
                    <a:pt x="0" y="0"/>
                  </a:lnTo>
                  <a:lnTo>
                    <a:pt x="360425" y="360425"/>
                  </a:lnTo>
                  <a:lnTo>
                    <a:pt x="0" y="720851"/>
                  </a:lnTo>
                  <a:lnTo>
                    <a:pt x="1442465" y="720851"/>
                  </a:lnTo>
                  <a:lnTo>
                    <a:pt x="1802891" y="360425"/>
                  </a:lnTo>
                  <a:lnTo>
                    <a:pt x="1442465" y="0"/>
                  </a:lnTo>
                  <a:close/>
                </a:path>
              </a:pathLst>
            </a:custGeom>
            <a:solidFill>
              <a:srgbClr val="92D050"/>
            </a:solidFill>
          </p:spPr>
          <p:txBody>
            <a:bodyPr wrap="square" lIns="0" tIns="0" rIns="0" bIns="0" rtlCol="0"/>
            <a:lstStyle/>
            <a:p>
              <a:endParaRPr/>
            </a:p>
          </p:txBody>
        </p:sp>
        <p:sp>
          <p:nvSpPr>
            <p:cNvPr id="11" name="object 11"/>
            <p:cNvSpPr/>
            <p:nvPr/>
          </p:nvSpPr>
          <p:spPr>
            <a:xfrm>
              <a:off x="5018532" y="1322832"/>
              <a:ext cx="1803400" cy="721360"/>
            </a:xfrm>
            <a:custGeom>
              <a:avLst/>
              <a:gdLst/>
              <a:ahLst/>
              <a:cxnLst/>
              <a:rect l="l" t="t" r="r" b="b"/>
              <a:pathLst>
                <a:path w="1803400" h="721360">
                  <a:moveTo>
                    <a:pt x="0" y="0"/>
                  </a:moveTo>
                  <a:lnTo>
                    <a:pt x="1442465" y="0"/>
                  </a:lnTo>
                  <a:lnTo>
                    <a:pt x="1802891" y="360425"/>
                  </a:lnTo>
                  <a:lnTo>
                    <a:pt x="1442465" y="720851"/>
                  </a:lnTo>
                  <a:lnTo>
                    <a:pt x="0" y="720851"/>
                  </a:lnTo>
                  <a:lnTo>
                    <a:pt x="360425" y="360425"/>
                  </a:lnTo>
                  <a:lnTo>
                    <a:pt x="0" y="0"/>
                  </a:lnTo>
                  <a:close/>
                </a:path>
              </a:pathLst>
            </a:custGeom>
            <a:ln w="12700">
              <a:solidFill>
                <a:srgbClr val="FFFFFF"/>
              </a:solidFill>
            </a:ln>
          </p:spPr>
          <p:txBody>
            <a:bodyPr wrap="square" lIns="0" tIns="0" rIns="0" bIns="0" rtlCol="0"/>
            <a:lstStyle/>
            <a:p>
              <a:endParaRPr/>
            </a:p>
          </p:txBody>
        </p:sp>
      </p:grpSp>
      <p:sp>
        <p:nvSpPr>
          <p:cNvPr id="12" name="object 12"/>
          <p:cNvSpPr txBox="1"/>
          <p:nvPr/>
        </p:nvSpPr>
        <p:spPr>
          <a:xfrm>
            <a:off x="5448046" y="1417066"/>
            <a:ext cx="984250" cy="491490"/>
          </a:xfrm>
          <a:prstGeom prst="rect">
            <a:avLst/>
          </a:prstGeom>
        </p:spPr>
        <p:txBody>
          <a:bodyPr vert="horz" wrap="square" lIns="0" tIns="37465" rIns="0" bIns="0" rtlCol="0">
            <a:spAutoFit/>
          </a:bodyPr>
          <a:lstStyle/>
          <a:p>
            <a:pPr marL="113030" marR="5080" indent="-100965">
              <a:lnSpc>
                <a:spcPts val="1750"/>
              </a:lnSpc>
              <a:spcBef>
                <a:spcPts val="295"/>
              </a:spcBef>
            </a:pPr>
            <a:r>
              <a:rPr sz="1600" dirty="0">
                <a:solidFill>
                  <a:srgbClr val="FFFFFF"/>
                </a:solidFill>
                <a:latin typeface="Tahoma"/>
                <a:cs typeface="Tahoma"/>
              </a:rPr>
              <a:t>Internet</a:t>
            </a:r>
            <a:r>
              <a:rPr sz="1600" spc="-120" dirty="0">
                <a:solidFill>
                  <a:srgbClr val="FFFFFF"/>
                </a:solidFill>
                <a:latin typeface="Tahoma"/>
                <a:cs typeface="Tahoma"/>
              </a:rPr>
              <a:t> </a:t>
            </a:r>
            <a:r>
              <a:rPr sz="1600" spc="-25" dirty="0">
                <a:solidFill>
                  <a:srgbClr val="FFFFFF"/>
                </a:solidFill>
                <a:latin typeface="Tahoma"/>
                <a:cs typeface="Tahoma"/>
              </a:rPr>
              <a:t>of </a:t>
            </a:r>
            <a:r>
              <a:rPr sz="1600" spc="-10" dirty="0">
                <a:solidFill>
                  <a:srgbClr val="FFFFFF"/>
                </a:solidFill>
                <a:latin typeface="Tahoma"/>
                <a:cs typeface="Tahoma"/>
              </a:rPr>
              <a:t>Services</a:t>
            </a:r>
            <a:endParaRPr sz="1600">
              <a:latin typeface="Tahoma"/>
              <a:cs typeface="Tahoma"/>
            </a:endParaRPr>
          </a:p>
        </p:txBody>
      </p:sp>
      <p:grpSp>
        <p:nvGrpSpPr>
          <p:cNvPr id="13" name="object 13"/>
          <p:cNvGrpSpPr/>
          <p:nvPr/>
        </p:nvGrpSpPr>
        <p:grpSpPr>
          <a:xfrm>
            <a:off x="6455409" y="1316482"/>
            <a:ext cx="1816100" cy="734060"/>
            <a:chOff x="6455409" y="1316482"/>
            <a:chExt cx="1816100" cy="734060"/>
          </a:xfrm>
        </p:grpSpPr>
        <p:sp>
          <p:nvSpPr>
            <p:cNvPr id="14" name="object 14"/>
            <p:cNvSpPr/>
            <p:nvPr/>
          </p:nvSpPr>
          <p:spPr>
            <a:xfrm>
              <a:off x="6461759" y="1322832"/>
              <a:ext cx="1803400" cy="721360"/>
            </a:xfrm>
            <a:custGeom>
              <a:avLst/>
              <a:gdLst/>
              <a:ahLst/>
              <a:cxnLst/>
              <a:rect l="l" t="t" r="r" b="b"/>
              <a:pathLst>
                <a:path w="1803400" h="721360">
                  <a:moveTo>
                    <a:pt x="1442465" y="0"/>
                  </a:moveTo>
                  <a:lnTo>
                    <a:pt x="0" y="0"/>
                  </a:lnTo>
                  <a:lnTo>
                    <a:pt x="360425" y="360425"/>
                  </a:lnTo>
                  <a:lnTo>
                    <a:pt x="0" y="720851"/>
                  </a:lnTo>
                  <a:lnTo>
                    <a:pt x="1442465" y="720851"/>
                  </a:lnTo>
                  <a:lnTo>
                    <a:pt x="1802891" y="360425"/>
                  </a:lnTo>
                  <a:lnTo>
                    <a:pt x="1442465" y="0"/>
                  </a:lnTo>
                  <a:close/>
                </a:path>
              </a:pathLst>
            </a:custGeom>
            <a:solidFill>
              <a:srgbClr val="00AF50"/>
            </a:solidFill>
          </p:spPr>
          <p:txBody>
            <a:bodyPr wrap="square" lIns="0" tIns="0" rIns="0" bIns="0" rtlCol="0"/>
            <a:lstStyle/>
            <a:p>
              <a:endParaRPr/>
            </a:p>
          </p:txBody>
        </p:sp>
        <p:sp>
          <p:nvSpPr>
            <p:cNvPr id="15" name="object 15"/>
            <p:cNvSpPr/>
            <p:nvPr/>
          </p:nvSpPr>
          <p:spPr>
            <a:xfrm>
              <a:off x="6461759" y="1322832"/>
              <a:ext cx="1803400" cy="721360"/>
            </a:xfrm>
            <a:custGeom>
              <a:avLst/>
              <a:gdLst/>
              <a:ahLst/>
              <a:cxnLst/>
              <a:rect l="l" t="t" r="r" b="b"/>
              <a:pathLst>
                <a:path w="1803400" h="721360">
                  <a:moveTo>
                    <a:pt x="0" y="0"/>
                  </a:moveTo>
                  <a:lnTo>
                    <a:pt x="1442465" y="0"/>
                  </a:lnTo>
                  <a:lnTo>
                    <a:pt x="1802891" y="360425"/>
                  </a:lnTo>
                  <a:lnTo>
                    <a:pt x="1442465" y="720851"/>
                  </a:lnTo>
                  <a:lnTo>
                    <a:pt x="0" y="720851"/>
                  </a:lnTo>
                  <a:lnTo>
                    <a:pt x="360425" y="360425"/>
                  </a:lnTo>
                  <a:lnTo>
                    <a:pt x="0" y="0"/>
                  </a:lnTo>
                  <a:close/>
                </a:path>
              </a:pathLst>
            </a:custGeom>
            <a:ln w="12700">
              <a:solidFill>
                <a:srgbClr val="FFFFFF"/>
              </a:solidFill>
            </a:ln>
          </p:spPr>
          <p:txBody>
            <a:bodyPr wrap="square" lIns="0" tIns="0" rIns="0" bIns="0" rtlCol="0"/>
            <a:lstStyle/>
            <a:p>
              <a:endParaRPr/>
            </a:p>
          </p:txBody>
        </p:sp>
      </p:grpSp>
      <p:sp>
        <p:nvSpPr>
          <p:cNvPr id="16" name="object 16"/>
          <p:cNvSpPr txBox="1"/>
          <p:nvPr/>
        </p:nvSpPr>
        <p:spPr>
          <a:xfrm>
            <a:off x="6891019" y="1417066"/>
            <a:ext cx="982980" cy="491490"/>
          </a:xfrm>
          <a:prstGeom prst="rect">
            <a:avLst/>
          </a:prstGeom>
        </p:spPr>
        <p:txBody>
          <a:bodyPr vert="horz" wrap="square" lIns="0" tIns="37465" rIns="0" bIns="0" rtlCol="0">
            <a:spAutoFit/>
          </a:bodyPr>
          <a:lstStyle/>
          <a:p>
            <a:pPr marL="175260" marR="5080" indent="-163195">
              <a:lnSpc>
                <a:spcPts val="1750"/>
              </a:lnSpc>
              <a:spcBef>
                <a:spcPts val="295"/>
              </a:spcBef>
            </a:pPr>
            <a:r>
              <a:rPr sz="1600" spc="-10" dirty="0">
                <a:solidFill>
                  <a:srgbClr val="FFFFFF"/>
                </a:solidFill>
                <a:latin typeface="Tahoma"/>
                <a:cs typeface="Tahoma"/>
              </a:rPr>
              <a:t>Internet</a:t>
            </a:r>
            <a:r>
              <a:rPr sz="1600" spc="-55" dirty="0">
                <a:solidFill>
                  <a:srgbClr val="FFFFFF"/>
                </a:solidFill>
                <a:latin typeface="Tahoma"/>
                <a:cs typeface="Tahoma"/>
              </a:rPr>
              <a:t> </a:t>
            </a:r>
            <a:r>
              <a:rPr sz="1600" spc="-35" dirty="0">
                <a:solidFill>
                  <a:srgbClr val="FFFFFF"/>
                </a:solidFill>
                <a:latin typeface="Tahoma"/>
                <a:cs typeface="Tahoma"/>
              </a:rPr>
              <a:t>of </a:t>
            </a:r>
            <a:r>
              <a:rPr sz="1600" spc="-10" dirty="0">
                <a:solidFill>
                  <a:srgbClr val="FFFFFF"/>
                </a:solidFill>
                <a:latin typeface="Tahoma"/>
                <a:cs typeface="Tahoma"/>
              </a:rPr>
              <a:t>People</a:t>
            </a:r>
            <a:endParaRPr sz="1600">
              <a:latin typeface="Tahoma"/>
              <a:cs typeface="Tahoma"/>
            </a:endParaRPr>
          </a:p>
        </p:txBody>
      </p:sp>
      <p:grpSp>
        <p:nvGrpSpPr>
          <p:cNvPr id="17" name="object 17"/>
          <p:cNvGrpSpPr/>
          <p:nvPr/>
        </p:nvGrpSpPr>
        <p:grpSpPr>
          <a:xfrm>
            <a:off x="7897114" y="1316482"/>
            <a:ext cx="1817370" cy="734060"/>
            <a:chOff x="7897114" y="1316482"/>
            <a:chExt cx="1817370" cy="734060"/>
          </a:xfrm>
        </p:grpSpPr>
        <p:sp>
          <p:nvSpPr>
            <p:cNvPr id="18" name="object 18"/>
            <p:cNvSpPr/>
            <p:nvPr/>
          </p:nvSpPr>
          <p:spPr>
            <a:xfrm>
              <a:off x="7903464" y="1322832"/>
              <a:ext cx="1804670" cy="721360"/>
            </a:xfrm>
            <a:custGeom>
              <a:avLst/>
              <a:gdLst/>
              <a:ahLst/>
              <a:cxnLst/>
              <a:rect l="l" t="t" r="r" b="b"/>
              <a:pathLst>
                <a:path w="1804670" h="721360">
                  <a:moveTo>
                    <a:pt x="1443989" y="0"/>
                  </a:moveTo>
                  <a:lnTo>
                    <a:pt x="0" y="0"/>
                  </a:lnTo>
                  <a:lnTo>
                    <a:pt x="360425" y="360425"/>
                  </a:lnTo>
                  <a:lnTo>
                    <a:pt x="0" y="720851"/>
                  </a:lnTo>
                  <a:lnTo>
                    <a:pt x="1443989" y="720851"/>
                  </a:lnTo>
                  <a:lnTo>
                    <a:pt x="1804415" y="360425"/>
                  </a:lnTo>
                  <a:lnTo>
                    <a:pt x="1443989" y="0"/>
                  </a:lnTo>
                  <a:close/>
                </a:path>
              </a:pathLst>
            </a:custGeom>
            <a:solidFill>
              <a:srgbClr val="00AFEF"/>
            </a:solidFill>
          </p:spPr>
          <p:txBody>
            <a:bodyPr wrap="square" lIns="0" tIns="0" rIns="0" bIns="0" rtlCol="0"/>
            <a:lstStyle/>
            <a:p>
              <a:endParaRPr/>
            </a:p>
          </p:txBody>
        </p:sp>
        <p:sp>
          <p:nvSpPr>
            <p:cNvPr id="19" name="object 19"/>
            <p:cNvSpPr/>
            <p:nvPr/>
          </p:nvSpPr>
          <p:spPr>
            <a:xfrm>
              <a:off x="7903464" y="1322832"/>
              <a:ext cx="1804670" cy="721360"/>
            </a:xfrm>
            <a:custGeom>
              <a:avLst/>
              <a:gdLst/>
              <a:ahLst/>
              <a:cxnLst/>
              <a:rect l="l" t="t" r="r" b="b"/>
              <a:pathLst>
                <a:path w="1804670" h="721360">
                  <a:moveTo>
                    <a:pt x="0" y="0"/>
                  </a:moveTo>
                  <a:lnTo>
                    <a:pt x="1443989" y="0"/>
                  </a:lnTo>
                  <a:lnTo>
                    <a:pt x="1804415" y="360425"/>
                  </a:lnTo>
                  <a:lnTo>
                    <a:pt x="1443989" y="720851"/>
                  </a:lnTo>
                  <a:lnTo>
                    <a:pt x="0" y="720851"/>
                  </a:lnTo>
                  <a:lnTo>
                    <a:pt x="360425" y="360425"/>
                  </a:lnTo>
                  <a:lnTo>
                    <a:pt x="0" y="0"/>
                  </a:lnTo>
                  <a:close/>
                </a:path>
              </a:pathLst>
            </a:custGeom>
            <a:ln w="12700">
              <a:solidFill>
                <a:srgbClr val="FFFFFF"/>
              </a:solidFill>
            </a:ln>
          </p:spPr>
          <p:txBody>
            <a:bodyPr wrap="square" lIns="0" tIns="0" rIns="0" bIns="0" rtlCol="0"/>
            <a:lstStyle/>
            <a:p>
              <a:endParaRPr/>
            </a:p>
          </p:txBody>
        </p:sp>
      </p:grpSp>
      <p:sp>
        <p:nvSpPr>
          <p:cNvPr id="20" name="object 20"/>
          <p:cNvSpPr txBox="1"/>
          <p:nvPr/>
        </p:nvSpPr>
        <p:spPr>
          <a:xfrm>
            <a:off x="8333993" y="1417066"/>
            <a:ext cx="982980" cy="491490"/>
          </a:xfrm>
          <a:prstGeom prst="rect">
            <a:avLst/>
          </a:prstGeom>
        </p:spPr>
        <p:txBody>
          <a:bodyPr vert="horz" wrap="square" lIns="0" tIns="37465" rIns="0" bIns="0" rtlCol="0">
            <a:spAutoFit/>
          </a:bodyPr>
          <a:lstStyle/>
          <a:p>
            <a:pPr marL="184785" marR="5080" indent="-172720">
              <a:lnSpc>
                <a:spcPts val="1750"/>
              </a:lnSpc>
              <a:spcBef>
                <a:spcPts val="295"/>
              </a:spcBef>
            </a:pPr>
            <a:r>
              <a:rPr sz="1600" spc="-10" dirty="0">
                <a:solidFill>
                  <a:srgbClr val="FFFFFF"/>
                </a:solidFill>
                <a:latin typeface="Tahoma"/>
                <a:cs typeface="Tahoma"/>
              </a:rPr>
              <a:t>Internet</a:t>
            </a:r>
            <a:r>
              <a:rPr sz="1600" spc="-55" dirty="0">
                <a:solidFill>
                  <a:srgbClr val="FFFFFF"/>
                </a:solidFill>
                <a:latin typeface="Tahoma"/>
                <a:cs typeface="Tahoma"/>
              </a:rPr>
              <a:t> </a:t>
            </a:r>
            <a:r>
              <a:rPr sz="1600" spc="-35" dirty="0">
                <a:solidFill>
                  <a:srgbClr val="FFFFFF"/>
                </a:solidFill>
                <a:latin typeface="Tahoma"/>
                <a:cs typeface="Tahoma"/>
              </a:rPr>
              <a:t>of </a:t>
            </a:r>
            <a:r>
              <a:rPr sz="1600" spc="-10" dirty="0">
                <a:solidFill>
                  <a:srgbClr val="FFFFFF"/>
                </a:solidFill>
                <a:latin typeface="Tahoma"/>
                <a:cs typeface="Tahoma"/>
              </a:rPr>
              <a:t>Things</a:t>
            </a:r>
            <a:endParaRPr sz="1600">
              <a:latin typeface="Tahoma"/>
              <a:cs typeface="Tahoma"/>
            </a:endParaRPr>
          </a:p>
        </p:txBody>
      </p:sp>
      <p:sp>
        <p:nvSpPr>
          <p:cNvPr id="21" name="object 21"/>
          <p:cNvSpPr/>
          <p:nvPr/>
        </p:nvSpPr>
        <p:spPr>
          <a:xfrm>
            <a:off x="2336292" y="2057400"/>
            <a:ext cx="1370330" cy="3830320"/>
          </a:xfrm>
          <a:custGeom>
            <a:avLst/>
            <a:gdLst/>
            <a:ahLst/>
            <a:cxnLst/>
            <a:rect l="l" t="t" r="r" b="b"/>
            <a:pathLst>
              <a:path w="1370329" h="3830320">
                <a:moveTo>
                  <a:pt x="1233043" y="0"/>
                </a:moveTo>
                <a:lnTo>
                  <a:pt x="137032" y="0"/>
                </a:lnTo>
                <a:lnTo>
                  <a:pt x="93715" y="6985"/>
                </a:lnTo>
                <a:lnTo>
                  <a:pt x="56098" y="26436"/>
                </a:lnTo>
                <a:lnTo>
                  <a:pt x="26436" y="56098"/>
                </a:lnTo>
                <a:lnTo>
                  <a:pt x="6985" y="93715"/>
                </a:lnTo>
                <a:lnTo>
                  <a:pt x="0" y="137033"/>
                </a:lnTo>
                <a:lnTo>
                  <a:pt x="0" y="3692804"/>
                </a:lnTo>
                <a:lnTo>
                  <a:pt x="6985" y="3736109"/>
                </a:lnTo>
                <a:lnTo>
                  <a:pt x="26436" y="3773719"/>
                </a:lnTo>
                <a:lnTo>
                  <a:pt x="56098" y="3803377"/>
                </a:lnTo>
                <a:lnTo>
                  <a:pt x="93715" y="3822827"/>
                </a:lnTo>
                <a:lnTo>
                  <a:pt x="137032" y="3829812"/>
                </a:lnTo>
                <a:lnTo>
                  <a:pt x="1233043" y="3829812"/>
                </a:lnTo>
                <a:lnTo>
                  <a:pt x="1276360" y="3822827"/>
                </a:lnTo>
                <a:lnTo>
                  <a:pt x="1313977" y="3803377"/>
                </a:lnTo>
                <a:lnTo>
                  <a:pt x="1343639" y="3773719"/>
                </a:lnTo>
                <a:lnTo>
                  <a:pt x="1363090" y="3736109"/>
                </a:lnTo>
                <a:lnTo>
                  <a:pt x="1370075" y="3692804"/>
                </a:lnTo>
                <a:lnTo>
                  <a:pt x="1370075" y="137033"/>
                </a:lnTo>
                <a:lnTo>
                  <a:pt x="1363090" y="93715"/>
                </a:lnTo>
                <a:lnTo>
                  <a:pt x="1343639" y="56098"/>
                </a:lnTo>
                <a:lnTo>
                  <a:pt x="1313977" y="26436"/>
                </a:lnTo>
                <a:lnTo>
                  <a:pt x="1276360" y="6985"/>
                </a:lnTo>
                <a:lnTo>
                  <a:pt x="1233043" y="0"/>
                </a:lnTo>
                <a:close/>
              </a:path>
            </a:pathLst>
          </a:custGeom>
          <a:solidFill>
            <a:srgbClr val="006FC0"/>
          </a:solidFill>
        </p:spPr>
        <p:txBody>
          <a:bodyPr wrap="square" lIns="0" tIns="0" rIns="0" bIns="0" rtlCol="0"/>
          <a:lstStyle/>
          <a:p>
            <a:endParaRPr/>
          </a:p>
        </p:txBody>
      </p:sp>
      <p:sp>
        <p:nvSpPr>
          <p:cNvPr id="22" name="object 22"/>
          <p:cNvSpPr txBox="1"/>
          <p:nvPr/>
        </p:nvSpPr>
        <p:spPr>
          <a:xfrm>
            <a:off x="2524760" y="3084957"/>
            <a:ext cx="995680" cy="2874010"/>
          </a:xfrm>
          <a:prstGeom prst="rect">
            <a:avLst/>
          </a:prstGeom>
        </p:spPr>
        <p:txBody>
          <a:bodyPr vert="horz" wrap="square" lIns="0" tIns="40005" rIns="0" bIns="0" rtlCol="0">
            <a:spAutoFit/>
          </a:bodyPr>
          <a:lstStyle/>
          <a:p>
            <a:pPr marL="12700" marR="5080" algn="ctr">
              <a:lnSpc>
                <a:spcPct val="91100"/>
              </a:lnSpc>
              <a:spcBef>
                <a:spcPts val="315"/>
              </a:spcBef>
            </a:pPr>
            <a:r>
              <a:rPr sz="2000" b="1" spc="-75" dirty="0">
                <a:solidFill>
                  <a:srgbClr val="FFFFFF"/>
                </a:solidFill>
                <a:latin typeface="Tahoma"/>
                <a:cs typeface="Tahoma"/>
              </a:rPr>
              <a:t>Human- </a:t>
            </a:r>
            <a:r>
              <a:rPr sz="2000" b="1" spc="-25" dirty="0">
                <a:solidFill>
                  <a:srgbClr val="FFFFFF"/>
                </a:solidFill>
                <a:latin typeface="Tahoma"/>
                <a:cs typeface="Tahoma"/>
              </a:rPr>
              <a:t>to- </a:t>
            </a:r>
            <a:r>
              <a:rPr sz="2000" b="1" spc="-10" dirty="0">
                <a:solidFill>
                  <a:srgbClr val="FFFFFF"/>
                </a:solidFill>
                <a:latin typeface="Tahoma"/>
                <a:cs typeface="Tahoma"/>
              </a:rPr>
              <a:t>Human</a:t>
            </a:r>
            <a:endParaRPr sz="2000">
              <a:latin typeface="Tahoma"/>
              <a:cs typeface="Tahoma"/>
            </a:endParaRPr>
          </a:p>
          <a:p>
            <a:pPr marL="90170" marR="82550" algn="ctr">
              <a:lnSpc>
                <a:spcPts val="2180"/>
              </a:lnSpc>
              <a:spcBef>
                <a:spcPts val="895"/>
              </a:spcBef>
            </a:pPr>
            <a:r>
              <a:rPr sz="2000" spc="50" dirty="0">
                <a:solidFill>
                  <a:srgbClr val="FFFFFF"/>
                </a:solidFill>
                <a:latin typeface="Tahoma"/>
                <a:cs typeface="Tahoma"/>
              </a:rPr>
              <a:t>Fixed </a:t>
            </a:r>
            <a:r>
              <a:rPr sz="2000" spc="45" dirty="0">
                <a:solidFill>
                  <a:srgbClr val="FFFFFF"/>
                </a:solidFill>
                <a:latin typeface="Tahoma"/>
                <a:cs typeface="Tahoma"/>
              </a:rPr>
              <a:t>and </a:t>
            </a:r>
            <a:r>
              <a:rPr sz="2000" spc="75" dirty="0">
                <a:solidFill>
                  <a:srgbClr val="FFFFFF"/>
                </a:solidFill>
                <a:latin typeface="Tahoma"/>
                <a:cs typeface="Tahoma"/>
              </a:rPr>
              <a:t>mobile </a:t>
            </a:r>
            <a:r>
              <a:rPr sz="2000" spc="70" dirty="0">
                <a:solidFill>
                  <a:srgbClr val="FFFFFF"/>
                </a:solidFill>
                <a:latin typeface="Tahoma"/>
                <a:cs typeface="Tahoma"/>
              </a:rPr>
              <a:t>phone</a:t>
            </a:r>
            <a:endParaRPr sz="2000">
              <a:latin typeface="Tahoma"/>
              <a:cs typeface="Tahoma"/>
            </a:endParaRPr>
          </a:p>
          <a:p>
            <a:pPr algn="ctr">
              <a:lnSpc>
                <a:spcPct val="100000"/>
              </a:lnSpc>
              <a:spcBef>
                <a:spcPts val="600"/>
              </a:spcBef>
            </a:pPr>
            <a:r>
              <a:rPr sz="2000" spc="60" dirty="0">
                <a:solidFill>
                  <a:srgbClr val="FFFFFF"/>
                </a:solidFill>
                <a:latin typeface="Tahoma"/>
                <a:cs typeface="Tahoma"/>
              </a:rPr>
              <a:t>SMS</a:t>
            </a:r>
            <a:endParaRPr sz="2000">
              <a:latin typeface="Tahoma"/>
              <a:cs typeface="Tahoma"/>
            </a:endParaRPr>
          </a:p>
          <a:p>
            <a:pPr algn="ctr">
              <a:lnSpc>
                <a:spcPct val="100000"/>
              </a:lnSpc>
              <a:spcBef>
                <a:spcPts val="635"/>
              </a:spcBef>
            </a:pPr>
            <a:r>
              <a:rPr sz="2000" spc="-25" dirty="0">
                <a:solidFill>
                  <a:srgbClr val="FFFFFF"/>
                </a:solidFill>
                <a:latin typeface="Tahoma"/>
                <a:cs typeface="Tahoma"/>
              </a:rPr>
              <a:t>Fax</a:t>
            </a:r>
            <a:endParaRPr sz="2000">
              <a:latin typeface="Tahoma"/>
              <a:cs typeface="Tahoma"/>
            </a:endParaRPr>
          </a:p>
        </p:txBody>
      </p:sp>
      <p:grpSp>
        <p:nvGrpSpPr>
          <p:cNvPr id="23" name="object 23"/>
          <p:cNvGrpSpPr/>
          <p:nvPr/>
        </p:nvGrpSpPr>
        <p:grpSpPr>
          <a:xfrm>
            <a:off x="2418588" y="2057400"/>
            <a:ext cx="2690114" cy="3830320"/>
            <a:chOff x="2418588" y="2057400"/>
            <a:chExt cx="2690114" cy="3830320"/>
          </a:xfrm>
        </p:grpSpPr>
        <p:pic>
          <p:nvPicPr>
            <p:cNvPr id="24" name="object 24"/>
            <p:cNvPicPr/>
            <p:nvPr/>
          </p:nvPicPr>
          <p:blipFill>
            <a:blip r:embed="rId2" cstate="print"/>
            <a:stretch>
              <a:fillRect/>
            </a:stretch>
          </p:blipFill>
          <p:spPr>
            <a:xfrm>
              <a:off x="2418588" y="2057401"/>
              <a:ext cx="1274064" cy="956310"/>
            </a:xfrm>
            <a:prstGeom prst="rect">
              <a:avLst/>
            </a:prstGeom>
          </p:spPr>
        </p:pic>
        <p:sp>
          <p:nvSpPr>
            <p:cNvPr id="25" name="object 25"/>
            <p:cNvSpPr/>
            <p:nvPr/>
          </p:nvSpPr>
          <p:spPr>
            <a:xfrm>
              <a:off x="2418588" y="2057400"/>
              <a:ext cx="1274445" cy="1173480"/>
            </a:xfrm>
            <a:custGeom>
              <a:avLst/>
              <a:gdLst/>
              <a:ahLst/>
              <a:cxnLst/>
              <a:rect l="l" t="t" r="r" b="b"/>
              <a:pathLst>
                <a:path w="1274445" h="1173480">
                  <a:moveTo>
                    <a:pt x="0" y="586739"/>
                  </a:moveTo>
                  <a:lnTo>
                    <a:pt x="1916" y="540879"/>
                  </a:lnTo>
                  <a:lnTo>
                    <a:pt x="7572" y="495985"/>
                  </a:lnTo>
                  <a:lnTo>
                    <a:pt x="16826" y="452188"/>
                  </a:lnTo>
                  <a:lnTo>
                    <a:pt x="29535" y="409618"/>
                  </a:lnTo>
                  <a:lnTo>
                    <a:pt x="45558" y="368406"/>
                  </a:lnTo>
                  <a:lnTo>
                    <a:pt x="64754" y="328681"/>
                  </a:lnTo>
                  <a:lnTo>
                    <a:pt x="86980" y="290575"/>
                  </a:lnTo>
                  <a:lnTo>
                    <a:pt x="112096" y="254218"/>
                  </a:lnTo>
                  <a:lnTo>
                    <a:pt x="139959" y="219740"/>
                  </a:lnTo>
                  <a:lnTo>
                    <a:pt x="170427" y="187271"/>
                  </a:lnTo>
                  <a:lnTo>
                    <a:pt x="203360" y="156941"/>
                  </a:lnTo>
                  <a:lnTo>
                    <a:pt x="238614" y="128882"/>
                  </a:lnTo>
                  <a:lnTo>
                    <a:pt x="276050" y="103223"/>
                  </a:lnTo>
                  <a:lnTo>
                    <a:pt x="315524" y="80094"/>
                  </a:lnTo>
                  <a:lnTo>
                    <a:pt x="356895" y="59627"/>
                  </a:lnTo>
                  <a:lnTo>
                    <a:pt x="400022" y="41950"/>
                  </a:lnTo>
                  <a:lnTo>
                    <a:pt x="444763" y="27196"/>
                  </a:lnTo>
                  <a:lnTo>
                    <a:pt x="490976" y="15493"/>
                  </a:lnTo>
                  <a:lnTo>
                    <a:pt x="538520" y="6972"/>
                  </a:lnTo>
                  <a:lnTo>
                    <a:pt x="587252" y="1764"/>
                  </a:lnTo>
                  <a:lnTo>
                    <a:pt x="637032" y="0"/>
                  </a:lnTo>
                  <a:lnTo>
                    <a:pt x="686811" y="1764"/>
                  </a:lnTo>
                  <a:lnTo>
                    <a:pt x="735543" y="6972"/>
                  </a:lnTo>
                  <a:lnTo>
                    <a:pt x="783087" y="15493"/>
                  </a:lnTo>
                  <a:lnTo>
                    <a:pt x="829300" y="27196"/>
                  </a:lnTo>
                  <a:lnTo>
                    <a:pt x="874041" y="41950"/>
                  </a:lnTo>
                  <a:lnTo>
                    <a:pt x="917168" y="59627"/>
                  </a:lnTo>
                  <a:lnTo>
                    <a:pt x="958539" y="80094"/>
                  </a:lnTo>
                  <a:lnTo>
                    <a:pt x="998013" y="103223"/>
                  </a:lnTo>
                  <a:lnTo>
                    <a:pt x="1035449" y="128882"/>
                  </a:lnTo>
                  <a:lnTo>
                    <a:pt x="1070703" y="156941"/>
                  </a:lnTo>
                  <a:lnTo>
                    <a:pt x="1103636" y="187271"/>
                  </a:lnTo>
                  <a:lnTo>
                    <a:pt x="1134104" y="219740"/>
                  </a:lnTo>
                  <a:lnTo>
                    <a:pt x="1161967" y="254218"/>
                  </a:lnTo>
                  <a:lnTo>
                    <a:pt x="1187083" y="290576"/>
                  </a:lnTo>
                  <a:lnTo>
                    <a:pt x="1209309" y="328681"/>
                  </a:lnTo>
                  <a:lnTo>
                    <a:pt x="1228505" y="368406"/>
                  </a:lnTo>
                  <a:lnTo>
                    <a:pt x="1244528" y="409618"/>
                  </a:lnTo>
                  <a:lnTo>
                    <a:pt x="1257237" y="452188"/>
                  </a:lnTo>
                  <a:lnTo>
                    <a:pt x="1266491" y="495985"/>
                  </a:lnTo>
                  <a:lnTo>
                    <a:pt x="1272147" y="540879"/>
                  </a:lnTo>
                  <a:lnTo>
                    <a:pt x="1274064" y="586739"/>
                  </a:lnTo>
                  <a:lnTo>
                    <a:pt x="1272147" y="632600"/>
                  </a:lnTo>
                  <a:lnTo>
                    <a:pt x="1266491" y="677494"/>
                  </a:lnTo>
                  <a:lnTo>
                    <a:pt x="1257237" y="721291"/>
                  </a:lnTo>
                  <a:lnTo>
                    <a:pt x="1244528" y="763861"/>
                  </a:lnTo>
                  <a:lnTo>
                    <a:pt x="1228505" y="805073"/>
                  </a:lnTo>
                  <a:lnTo>
                    <a:pt x="1209309" y="844798"/>
                  </a:lnTo>
                  <a:lnTo>
                    <a:pt x="1187083" y="882903"/>
                  </a:lnTo>
                  <a:lnTo>
                    <a:pt x="1161967" y="919261"/>
                  </a:lnTo>
                  <a:lnTo>
                    <a:pt x="1134104" y="953739"/>
                  </a:lnTo>
                  <a:lnTo>
                    <a:pt x="1103636" y="986208"/>
                  </a:lnTo>
                  <a:lnTo>
                    <a:pt x="1070703" y="1016538"/>
                  </a:lnTo>
                  <a:lnTo>
                    <a:pt x="1035449" y="1044597"/>
                  </a:lnTo>
                  <a:lnTo>
                    <a:pt x="998013" y="1070256"/>
                  </a:lnTo>
                  <a:lnTo>
                    <a:pt x="958539" y="1093385"/>
                  </a:lnTo>
                  <a:lnTo>
                    <a:pt x="917168" y="1113852"/>
                  </a:lnTo>
                  <a:lnTo>
                    <a:pt x="874041" y="1131529"/>
                  </a:lnTo>
                  <a:lnTo>
                    <a:pt x="829300" y="1146283"/>
                  </a:lnTo>
                  <a:lnTo>
                    <a:pt x="783087" y="1157986"/>
                  </a:lnTo>
                  <a:lnTo>
                    <a:pt x="735543" y="1166507"/>
                  </a:lnTo>
                  <a:lnTo>
                    <a:pt x="686811" y="1171715"/>
                  </a:lnTo>
                  <a:lnTo>
                    <a:pt x="637032" y="1173479"/>
                  </a:lnTo>
                  <a:lnTo>
                    <a:pt x="587252" y="1171715"/>
                  </a:lnTo>
                  <a:lnTo>
                    <a:pt x="538520" y="1166507"/>
                  </a:lnTo>
                  <a:lnTo>
                    <a:pt x="490976" y="1157986"/>
                  </a:lnTo>
                  <a:lnTo>
                    <a:pt x="444763" y="1146283"/>
                  </a:lnTo>
                  <a:lnTo>
                    <a:pt x="400022" y="1131529"/>
                  </a:lnTo>
                  <a:lnTo>
                    <a:pt x="356895" y="1113852"/>
                  </a:lnTo>
                  <a:lnTo>
                    <a:pt x="315524" y="1093385"/>
                  </a:lnTo>
                  <a:lnTo>
                    <a:pt x="276050" y="1070256"/>
                  </a:lnTo>
                  <a:lnTo>
                    <a:pt x="238614" y="1044597"/>
                  </a:lnTo>
                  <a:lnTo>
                    <a:pt x="203360" y="1016538"/>
                  </a:lnTo>
                  <a:lnTo>
                    <a:pt x="170427" y="986208"/>
                  </a:lnTo>
                  <a:lnTo>
                    <a:pt x="139959" y="953739"/>
                  </a:lnTo>
                  <a:lnTo>
                    <a:pt x="112096" y="919261"/>
                  </a:lnTo>
                  <a:lnTo>
                    <a:pt x="86980" y="882903"/>
                  </a:lnTo>
                  <a:lnTo>
                    <a:pt x="64754" y="844798"/>
                  </a:lnTo>
                  <a:lnTo>
                    <a:pt x="45558" y="805073"/>
                  </a:lnTo>
                  <a:lnTo>
                    <a:pt x="29535" y="763861"/>
                  </a:lnTo>
                  <a:lnTo>
                    <a:pt x="16826" y="721291"/>
                  </a:lnTo>
                  <a:lnTo>
                    <a:pt x="7572" y="677494"/>
                  </a:lnTo>
                  <a:lnTo>
                    <a:pt x="1916" y="632600"/>
                  </a:lnTo>
                  <a:lnTo>
                    <a:pt x="0" y="586739"/>
                  </a:lnTo>
                  <a:close/>
                </a:path>
              </a:pathLst>
            </a:custGeom>
            <a:ln w="12700">
              <a:solidFill>
                <a:srgbClr val="FFFFFF"/>
              </a:solidFill>
            </a:ln>
          </p:spPr>
          <p:txBody>
            <a:bodyPr wrap="square" lIns="0" tIns="0" rIns="0" bIns="0" rtlCol="0"/>
            <a:lstStyle/>
            <a:p>
              <a:endParaRPr/>
            </a:p>
          </p:txBody>
        </p:sp>
        <p:sp>
          <p:nvSpPr>
            <p:cNvPr id="26" name="object 26"/>
            <p:cNvSpPr/>
            <p:nvPr/>
          </p:nvSpPr>
          <p:spPr>
            <a:xfrm>
              <a:off x="3738372" y="2057400"/>
              <a:ext cx="1370330" cy="3830320"/>
            </a:xfrm>
            <a:custGeom>
              <a:avLst/>
              <a:gdLst/>
              <a:ahLst/>
              <a:cxnLst/>
              <a:rect l="l" t="t" r="r" b="b"/>
              <a:pathLst>
                <a:path w="1370329" h="3830320">
                  <a:moveTo>
                    <a:pt x="1233042" y="0"/>
                  </a:moveTo>
                  <a:lnTo>
                    <a:pt x="137032" y="0"/>
                  </a:lnTo>
                  <a:lnTo>
                    <a:pt x="93715" y="6985"/>
                  </a:lnTo>
                  <a:lnTo>
                    <a:pt x="56098" y="26436"/>
                  </a:lnTo>
                  <a:lnTo>
                    <a:pt x="26436" y="56098"/>
                  </a:lnTo>
                  <a:lnTo>
                    <a:pt x="6985" y="93715"/>
                  </a:lnTo>
                  <a:lnTo>
                    <a:pt x="0" y="137033"/>
                  </a:lnTo>
                  <a:lnTo>
                    <a:pt x="0" y="3692804"/>
                  </a:lnTo>
                  <a:lnTo>
                    <a:pt x="6985" y="3736109"/>
                  </a:lnTo>
                  <a:lnTo>
                    <a:pt x="26436" y="3773719"/>
                  </a:lnTo>
                  <a:lnTo>
                    <a:pt x="56098" y="3803377"/>
                  </a:lnTo>
                  <a:lnTo>
                    <a:pt x="93715" y="3822827"/>
                  </a:lnTo>
                  <a:lnTo>
                    <a:pt x="137032" y="3829812"/>
                  </a:lnTo>
                  <a:lnTo>
                    <a:pt x="1233042" y="3829812"/>
                  </a:lnTo>
                  <a:lnTo>
                    <a:pt x="1276360" y="3822827"/>
                  </a:lnTo>
                  <a:lnTo>
                    <a:pt x="1313977" y="3803377"/>
                  </a:lnTo>
                  <a:lnTo>
                    <a:pt x="1343639" y="3773719"/>
                  </a:lnTo>
                  <a:lnTo>
                    <a:pt x="1363090" y="3736109"/>
                  </a:lnTo>
                  <a:lnTo>
                    <a:pt x="1370076" y="3692804"/>
                  </a:lnTo>
                  <a:lnTo>
                    <a:pt x="1370076" y="137033"/>
                  </a:lnTo>
                  <a:lnTo>
                    <a:pt x="1363090" y="93715"/>
                  </a:lnTo>
                  <a:lnTo>
                    <a:pt x="1343639" y="56098"/>
                  </a:lnTo>
                  <a:lnTo>
                    <a:pt x="1313977" y="26436"/>
                  </a:lnTo>
                  <a:lnTo>
                    <a:pt x="1276360" y="6985"/>
                  </a:lnTo>
                  <a:lnTo>
                    <a:pt x="1233042" y="0"/>
                  </a:lnTo>
                  <a:close/>
                </a:path>
              </a:pathLst>
            </a:custGeom>
            <a:solidFill>
              <a:srgbClr val="FFC000"/>
            </a:solidFill>
          </p:spPr>
          <p:txBody>
            <a:bodyPr wrap="square" lIns="0" tIns="0" rIns="0" bIns="0" rtlCol="0"/>
            <a:lstStyle/>
            <a:p>
              <a:endParaRPr/>
            </a:p>
          </p:txBody>
        </p:sp>
      </p:grpSp>
      <p:sp>
        <p:nvSpPr>
          <p:cNvPr id="27" name="object 27"/>
          <p:cNvSpPr txBox="1"/>
          <p:nvPr/>
        </p:nvSpPr>
        <p:spPr>
          <a:xfrm>
            <a:off x="4096511" y="2914188"/>
            <a:ext cx="655955" cy="309245"/>
          </a:xfrm>
          <a:prstGeom prst="rect">
            <a:avLst/>
          </a:prstGeom>
        </p:spPr>
        <p:txBody>
          <a:bodyPr vert="horz" wrap="square" lIns="0" tIns="0" rIns="0" bIns="0" rtlCol="0">
            <a:spAutoFit/>
          </a:bodyPr>
          <a:lstStyle/>
          <a:p>
            <a:pPr>
              <a:lnSpc>
                <a:spcPts val="2330"/>
              </a:lnSpc>
            </a:pPr>
            <a:r>
              <a:rPr sz="2000" b="1" spc="-35" dirty="0">
                <a:solidFill>
                  <a:srgbClr val="FFFFFF"/>
                </a:solidFill>
                <a:latin typeface="Tahoma"/>
                <a:cs typeface="Tahoma"/>
              </a:rPr>
              <a:t>Web:</a:t>
            </a:r>
            <a:endParaRPr sz="2000">
              <a:latin typeface="Tahoma"/>
              <a:cs typeface="Tahoma"/>
            </a:endParaRPr>
          </a:p>
        </p:txBody>
      </p:sp>
      <p:sp>
        <p:nvSpPr>
          <p:cNvPr id="28" name="object 28"/>
          <p:cNvSpPr txBox="1"/>
          <p:nvPr/>
        </p:nvSpPr>
        <p:spPr>
          <a:xfrm>
            <a:off x="3882644" y="3169412"/>
            <a:ext cx="1081405" cy="2596515"/>
          </a:xfrm>
          <a:prstGeom prst="rect">
            <a:avLst/>
          </a:prstGeom>
        </p:spPr>
        <p:txBody>
          <a:bodyPr vert="horz" wrap="square" lIns="0" tIns="13335" rIns="0" bIns="0" rtlCol="0">
            <a:spAutoFit/>
          </a:bodyPr>
          <a:lstStyle/>
          <a:p>
            <a:pPr algn="ctr">
              <a:lnSpc>
                <a:spcPts val="2290"/>
              </a:lnSpc>
              <a:spcBef>
                <a:spcPts val="105"/>
              </a:spcBef>
            </a:pPr>
            <a:r>
              <a:rPr sz="2000" b="1" spc="-10" dirty="0">
                <a:solidFill>
                  <a:srgbClr val="FFFFFF"/>
                </a:solidFill>
                <a:latin typeface="Tahoma"/>
                <a:cs typeface="Tahoma"/>
              </a:rPr>
              <a:t>Machine</a:t>
            </a:r>
            <a:endParaRPr sz="2000">
              <a:latin typeface="Tahoma"/>
              <a:cs typeface="Tahoma"/>
            </a:endParaRPr>
          </a:p>
          <a:p>
            <a:pPr marL="2540" algn="ctr">
              <a:lnSpc>
                <a:spcPts val="2185"/>
              </a:lnSpc>
            </a:pPr>
            <a:r>
              <a:rPr sz="2000" b="1" spc="-235" dirty="0">
                <a:solidFill>
                  <a:srgbClr val="FFFFFF"/>
                </a:solidFill>
                <a:latin typeface="Tahoma"/>
                <a:cs typeface="Tahoma"/>
              </a:rPr>
              <a:t>-</a:t>
            </a:r>
            <a:r>
              <a:rPr sz="2000" b="1" spc="-25" dirty="0">
                <a:solidFill>
                  <a:srgbClr val="FFFFFF"/>
                </a:solidFill>
                <a:latin typeface="Tahoma"/>
                <a:cs typeface="Tahoma"/>
              </a:rPr>
              <a:t>to-</a:t>
            </a:r>
            <a:endParaRPr sz="2000">
              <a:latin typeface="Tahoma"/>
              <a:cs typeface="Tahoma"/>
            </a:endParaRPr>
          </a:p>
          <a:p>
            <a:pPr marL="1270" algn="ctr">
              <a:lnSpc>
                <a:spcPts val="2290"/>
              </a:lnSpc>
            </a:pPr>
            <a:r>
              <a:rPr sz="2000" b="1" spc="-10" dirty="0">
                <a:solidFill>
                  <a:srgbClr val="FFFFFF"/>
                </a:solidFill>
                <a:latin typeface="Tahoma"/>
                <a:cs typeface="Tahoma"/>
              </a:rPr>
              <a:t>Human</a:t>
            </a:r>
            <a:endParaRPr sz="2000">
              <a:latin typeface="Tahoma"/>
              <a:cs typeface="Tahoma"/>
            </a:endParaRPr>
          </a:p>
          <a:p>
            <a:pPr marL="22860" marR="13970" algn="ctr">
              <a:lnSpc>
                <a:spcPts val="2180"/>
              </a:lnSpc>
              <a:spcBef>
                <a:spcPts val="890"/>
              </a:spcBef>
            </a:pPr>
            <a:r>
              <a:rPr sz="2000" spc="-10" dirty="0">
                <a:solidFill>
                  <a:srgbClr val="FFFFFF"/>
                </a:solidFill>
                <a:latin typeface="Tahoma"/>
                <a:cs typeface="Tahoma"/>
              </a:rPr>
              <a:t>Informati </a:t>
            </a:r>
            <a:r>
              <a:rPr sz="2000" spc="55" dirty="0">
                <a:solidFill>
                  <a:srgbClr val="FFFFFF"/>
                </a:solidFill>
                <a:latin typeface="Tahoma"/>
                <a:cs typeface="Tahoma"/>
              </a:rPr>
              <a:t>on</a:t>
            </a:r>
            <a:endParaRPr sz="2000">
              <a:latin typeface="Tahoma"/>
              <a:cs typeface="Tahoma"/>
            </a:endParaRPr>
          </a:p>
          <a:p>
            <a:pPr algn="ctr">
              <a:lnSpc>
                <a:spcPct val="100000"/>
              </a:lnSpc>
              <a:spcBef>
                <a:spcPts val="605"/>
              </a:spcBef>
            </a:pPr>
            <a:r>
              <a:rPr sz="2000" spc="-10" dirty="0">
                <a:solidFill>
                  <a:srgbClr val="FFFFFF"/>
                </a:solidFill>
                <a:latin typeface="Tahoma"/>
                <a:cs typeface="Tahoma"/>
              </a:rPr>
              <a:t>Email</a:t>
            </a:r>
            <a:endParaRPr sz="2000">
              <a:latin typeface="Tahoma"/>
              <a:cs typeface="Tahoma"/>
            </a:endParaRPr>
          </a:p>
          <a:p>
            <a:pPr marL="635" algn="ctr">
              <a:lnSpc>
                <a:spcPts val="2295"/>
              </a:lnSpc>
              <a:spcBef>
                <a:spcPts val="625"/>
              </a:spcBef>
            </a:pPr>
            <a:r>
              <a:rPr sz="2000" spc="-10" dirty="0">
                <a:solidFill>
                  <a:srgbClr val="FFFFFF"/>
                </a:solidFill>
                <a:latin typeface="Tahoma"/>
                <a:cs typeface="Tahoma"/>
              </a:rPr>
              <a:t>Entertain</a:t>
            </a:r>
            <a:endParaRPr sz="2000">
              <a:latin typeface="Tahoma"/>
              <a:cs typeface="Tahoma"/>
            </a:endParaRPr>
          </a:p>
          <a:p>
            <a:pPr marL="1905" algn="ctr">
              <a:lnSpc>
                <a:spcPts val="2295"/>
              </a:lnSpc>
            </a:pPr>
            <a:r>
              <a:rPr sz="2000" spc="-20" dirty="0">
                <a:solidFill>
                  <a:srgbClr val="FFFFFF"/>
                </a:solidFill>
                <a:latin typeface="Tahoma"/>
                <a:cs typeface="Tahoma"/>
              </a:rPr>
              <a:t>ment</a:t>
            </a:r>
            <a:endParaRPr sz="2000">
              <a:latin typeface="Tahoma"/>
              <a:cs typeface="Tahoma"/>
            </a:endParaRPr>
          </a:p>
        </p:txBody>
      </p:sp>
      <p:grpSp>
        <p:nvGrpSpPr>
          <p:cNvPr id="29" name="object 29"/>
          <p:cNvGrpSpPr/>
          <p:nvPr/>
        </p:nvGrpSpPr>
        <p:grpSpPr>
          <a:xfrm>
            <a:off x="3753611" y="2057400"/>
            <a:ext cx="2773934" cy="3830320"/>
            <a:chOff x="3753611" y="2057400"/>
            <a:chExt cx="2773934" cy="3830320"/>
          </a:xfrm>
        </p:grpSpPr>
        <p:pic>
          <p:nvPicPr>
            <p:cNvPr id="30" name="object 30"/>
            <p:cNvPicPr/>
            <p:nvPr/>
          </p:nvPicPr>
          <p:blipFill>
            <a:blip r:embed="rId3" cstate="print"/>
            <a:stretch>
              <a:fillRect/>
            </a:stretch>
          </p:blipFill>
          <p:spPr>
            <a:xfrm>
              <a:off x="3753611" y="2057400"/>
              <a:ext cx="1275588" cy="866439"/>
            </a:xfrm>
            <a:prstGeom prst="rect">
              <a:avLst/>
            </a:prstGeom>
          </p:spPr>
        </p:pic>
        <p:sp>
          <p:nvSpPr>
            <p:cNvPr id="31" name="object 31"/>
            <p:cNvSpPr/>
            <p:nvPr/>
          </p:nvSpPr>
          <p:spPr>
            <a:xfrm>
              <a:off x="3753611" y="2057400"/>
              <a:ext cx="1275715" cy="1275715"/>
            </a:xfrm>
            <a:custGeom>
              <a:avLst/>
              <a:gdLst/>
              <a:ahLst/>
              <a:cxnLst/>
              <a:rect l="l" t="t" r="r" b="b"/>
              <a:pathLst>
                <a:path w="1275714" h="1275714">
                  <a:moveTo>
                    <a:pt x="0" y="637794"/>
                  </a:moveTo>
                  <a:lnTo>
                    <a:pt x="1749" y="590187"/>
                  </a:lnTo>
                  <a:lnTo>
                    <a:pt x="6914" y="543533"/>
                  </a:lnTo>
                  <a:lnTo>
                    <a:pt x="15371" y="497953"/>
                  </a:lnTo>
                  <a:lnTo>
                    <a:pt x="26999" y="453570"/>
                  </a:lnTo>
                  <a:lnTo>
                    <a:pt x="41672" y="410509"/>
                  </a:lnTo>
                  <a:lnTo>
                    <a:pt x="59269" y="368892"/>
                  </a:lnTo>
                  <a:lnTo>
                    <a:pt x="79665" y="328843"/>
                  </a:lnTo>
                  <a:lnTo>
                    <a:pt x="102738" y="290484"/>
                  </a:lnTo>
                  <a:lnTo>
                    <a:pt x="128365" y="253939"/>
                  </a:lnTo>
                  <a:lnTo>
                    <a:pt x="156421" y="219332"/>
                  </a:lnTo>
                  <a:lnTo>
                    <a:pt x="186785" y="186785"/>
                  </a:lnTo>
                  <a:lnTo>
                    <a:pt x="219332" y="156421"/>
                  </a:lnTo>
                  <a:lnTo>
                    <a:pt x="253939" y="128365"/>
                  </a:lnTo>
                  <a:lnTo>
                    <a:pt x="290484" y="102738"/>
                  </a:lnTo>
                  <a:lnTo>
                    <a:pt x="328843" y="79665"/>
                  </a:lnTo>
                  <a:lnTo>
                    <a:pt x="368892" y="59269"/>
                  </a:lnTo>
                  <a:lnTo>
                    <a:pt x="410509" y="41672"/>
                  </a:lnTo>
                  <a:lnTo>
                    <a:pt x="453570" y="26999"/>
                  </a:lnTo>
                  <a:lnTo>
                    <a:pt x="497953" y="15371"/>
                  </a:lnTo>
                  <a:lnTo>
                    <a:pt x="543533" y="6914"/>
                  </a:lnTo>
                  <a:lnTo>
                    <a:pt x="590187" y="1749"/>
                  </a:lnTo>
                  <a:lnTo>
                    <a:pt x="637793" y="0"/>
                  </a:lnTo>
                  <a:lnTo>
                    <a:pt x="685400" y="1749"/>
                  </a:lnTo>
                  <a:lnTo>
                    <a:pt x="732054" y="6914"/>
                  </a:lnTo>
                  <a:lnTo>
                    <a:pt x="777634" y="15371"/>
                  </a:lnTo>
                  <a:lnTo>
                    <a:pt x="822017" y="26999"/>
                  </a:lnTo>
                  <a:lnTo>
                    <a:pt x="865078" y="41672"/>
                  </a:lnTo>
                  <a:lnTo>
                    <a:pt x="906695" y="59269"/>
                  </a:lnTo>
                  <a:lnTo>
                    <a:pt x="946744" y="79665"/>
                  </a:lnTo>
                  <a:lnTo>
                    <a:pt x="985103" y="102738"/>
                  </a:lnTo>
                  <a:lnTo>
                    <a:pt x="1021648" y="128365"/>
                  </a:lnTo>
                  <a:lnTo>
                    <a:pt x="1056255" y="156421"/>
                  </a:lnTo>
                  <a:lnTo>
                    <a:pt x="1088802" y="186785"/>
                  </a:lnTo>
                  <a:lnTo>
                    <a:pt x="1119166" y="219332"/>
                  </a:lnTo>
                  <a:lnTo>
                    <a:pt x="1147222" y="253939"/>
                  </a:lnTo>
                  <a:lnTo>
                    <a:pt x="1172849" y="290484"/>
                  </a:lnTo>
                  <a:lnTo>
                    <a:pt x="1195922" y="328843"/>
                  </a:lnTo>
                  <a:lnTo>
                    <a:pt x="1216318" y="368892"/>
                  </a:lnTo>
                  <a:lnTo>
                    <a:pt x="1233915" y="410509"/>
                  </a:lnTo>
                  <a:lnTo>
                    <a:pt x="1248588" y="453570"/>
                  </a:lnTo>
                  <a:lnTo>
                    <a:pt x="1260216" y="497953"/>
                  </a:lnTo>
                  <a:lnTo>
                    <a:pt x="1268673" y="543533"/>
                  </a:lnTo>
                  <a:lnTo>
                    <a:pt x="1273838" y="590187"/>
                  </a:lnTo>
                  <a:lnTo>
                    <a:pt x="1275588" y="637794"/>
                  </a:lnTo>
                  <a:lnTo>
                    <a:pt x="1273838" y="685400"/>
                  </a:lnTo>
                  <a:lnTo>
                    <a:pt x="1268673" y="732054"/>
                  </a:lnTo>
                  <a:lnTo>
                    <a:pt x="1260216" y="777634"/>
                  </a:lnTo>
                  <a:lnTo>
                    <a:pt x="1248588" y="822017"/>
                  </a:lnTo>
                  <a:lnTo>
                    <a:pt x="1233915" y="865078"/>
                  </a:lnTo>
                  <a:lnTo>
                    <a:pt x="1216318" y="906695"/>
                  </a:lnTo>
                  <a:lnTo>
                    <a:pt x="1195922" y="946744"/>
                  </a:lnTo>
                  <a:lnTo>
                    <a:pt x="1172849" y="985103"/>
                  </a:lnTo>
                  <a:lnTo>
                    <a:pt x="1147222" y="1021648"/>
                  </a:lnTo>
                  <a:lnTo>
                    <a:pt x="1119166" y="1056255"/>
                  </a:lnTo>
                  <a:lnTo>
                    <a:pt x="1088802" y="1088802"/>
                  </a:lnTo>
                  <a:lnTo>
                    <a:pt x="1056255" y="1119166"/>
                  </a:lnTo>
                  <a:lnTo>
                    <a:pt x="1021648" y="1147222"/>
                  </a:lnTo>
                  <a:lnTo>
                    <a:pt x="985103" y="1172849"/>
                  </a:lnTo>
                  <a:lnTo>
                    <a:pt x="946744" y="1195922"/>
                  </a:lnTo>
                  <a:lnTo>
                    <a:pt x="906695" y="1216318"/>
                  </a:lnTo>
                  <a:lnTo>
                    <a:pt x="865078" y="1233915"/>
                  </a:lnTo>
                  <a:lnTo>
                    <a:pt x="822017" y="1248588"/>
                  </a:lnTo>
                  <a:lnTo>
                    <a:pt x="777634" y="1260216"/>
                  </a:lnTo>
                  <a:lnTo>
                    <a:pt x="732054" y="1268673"/>
                  </a:lnTo>
                  <a:lnTo>
                    <a:pt x="685400" y="1273838"/>
                  </a:lnTo>
                  <a:lnTo>
                    <a:pt x="637793" y="1275588"/>
                  </a:lnTo>
                  <a:lnTo>
                    <a:pt x="590187" y="1273838"/>
                  </a:lnTo>
                  <a:lnTo>
                    <a:pt x="543533" y="1268673"/>
                  </a:lnTo>
                  <a:lnTo>
                    <a:pt x="497953" y="1260216"/>
                  </a:lnTo>
                  <a:lnTo>
                    <a:pt x="453570" y="1248588"/>
                  </a:lnTo>
                  <a:lnTo>
                    <a:pt x="410509" y="1233915"/>
                  </a:lnTo>
                  <a:lnTo>
                    <a:pt x="368892" y="1216318"/>
                  </a:lnTo>
                  <a:lnTo>
                    <a:pt x="328843" y="1195922"/>
                  </a:lnTo>
                  <a:lnTo>
                    <a:pt x="290484" y="1172849"/>
                  </a:lnTo>
                  <a:lnTo>
                    <a:pt x="253939" y="1147222"/>
                  </a:lnTo>
                  <a:lnTo>
                    <a:pt x="219332" y="1119166"/>
                  </a:lnTo>
                  <a:lnTo>
                    <a:pt x="186785" y="1088802"/>
                  </a:lnTo>
                  <a:lnTo>
                    <a:pt x="156421" y="1056255"/>
                  </a:lnTo>
                  <a:lnTo>
                    <a:pt x="128365" y="1021648"/>
                  </a:lnTo>
                  <a:lnTo>
                    <a:pt x="102738" y="985103"/>
                  </a:lnTo>
                  <a:lnTo>
                    <a:pt x="79665" y="946744"/>
                  </a:lnTo>
                  <a:lnTo>
                    <a:pt x="59269" y="906695"/>
                  </a:lnTo>
                  <a:lnTo>
                    <a:pt x="41672" y="865078"/>
                  </a:lnTo>
                  <a:lnTo>
                    <a:pt x="26999" y="822017"/>
                  </a:lnTo>
                  <a:lnTo>
                    <a:pt x="15371" y="777634"/>
                  </a:lnTo>
                  <a:lnTo>
                    <a:pt x="6914" y="732054"/>
                  </a:lnTo>
                  <a:lnTo>
                    <a:pt x="1749" y="685400"/>
                  </a:lnTo>
                  <a:lnTo>
                    <a:pt x="0" y="637794"/>
                  </a:lnTo>
                  <a:close/>
                </a:path>
              </a:pathLst>
            </a:custGeom>
            <a:ln w="12700">
              <a:solidFill>
                <a:srgbClr val="FFFFFF"/>
              </a:solidFill>
            </a:ln>
          </p:spPr>
          <p:txBody>
            <a:bodyPr wrap="square" lIns="0" tIns="0" rIns="0" bIns="0" rtlCol="0"/>
            <a:lstStyle/>
            <a:p>
              <a:endParaRPr/>
            </a:p>
          </p:txBody>
        </p:sp>
        <p:sp>
          <p:nvSpPr>
            <p:cNvPr id="32" name="object 32"/>
            <p:cNvSpPr/>
            <p:nvPr/>
          </p:nvSpPr>
          <p:spPr>
            <a:xfrm>
              <a:off x="5157215" y="2057400"/>
              <a:ext cx="1370330" cy="3830320"/>
            </a:xfrm>
            <a:custGeom>
              <a:avLst/>
              <a:gdLst/>
              <a:ahLst/>
              <a:cxnLst/>
              <a:rect l="l" t="t" r="r" b="b"/>
              <a:pathLst>
                <a:path w="1370329" h="3830320">
                  <a:moveTo>
                    <a:pt x="1233043" y="0"/>
                  </a:moveTo>
                  <a:lnTo>
                    <a:pt x="137033" y="0"/>
                  </a:lnTo>
                  <a:lnTo>
                    <a:pt x="93715" y="6985"/>
                  </a:lnTo>
                  <a:lnTo>
                    <a:pt x="56098" y="26436"/>
                  </a:lnTo>
                  <a:lnTo>
                    <a:pt x="26436" y="56098"/>
                  </a:lnTo>
                  <a:lnTo>
                    <a:pt x="6985" y="93715"/>
                  </a:lnTo>
                  <a:lnTo>
                    <a:pt x="0" y="137033"/>
                  </a:lnTo>
                  <a:lnTo>
                    <a:pt x="0" y="3692804"/>
                  </a:lnTo>
                  <a:lnTo>
                    <a:pt x="6985" y="3736109"/>
                  </a:lnTo>
                  <a:lnTo>
                    <a:pt x="26436" y="3773719"/>
                  </a:lnTo>
                  <a:lnTo>
                    <a:pt x="56098" y="3803377"/>
                  </a:lnTo>
                  <a:lnTo>
                    <a:pt x="93715" y="3822827"/>
                  </a:lnTo>
                  <a:lnTo>
                    <a:pt x="137033" y="3829812"/>
                  </a:lnTo>
                  <a:lnTo>
                    <a:pt x="1233043" y="3829812"/>
                  </a:lnTo>
                  <a:lnTo>
                    <a:pt x="1276360" y="3822827"/>
                  </a:lnTo>
                  <a:lnTo>
                    <a:pt x="1313977" y="3803377"/>
                  </a:lnTo>
                  <a:lnTo>
                    <a:pt x="1343639" y="3773719"/>
                  </a:lnTo>
                  <a:lnTo>
                    <a:pt x="1363091" y="3736109"/>
                  </a:lnTo>
                  <a:lnTo>
                    <a:pt x="1370076" y="3692804"/>
                  </a:lnTo>
                  <a:lnTo>
                    <a:pt x="1370076" y="137033"/>
                  </a:lnTo>
                  <a:lnTo>
                    <a:pt x="1363091" y="93715"/>
                  </a:lnTo>
                  <a:lnTo>
                    <a:pt x="1343639" y="56098"/>
                  </a:lnTo>
                  <a:lnTo>
                    <a:pt x="1313977" y="26436"/>
                  </a:lnTo>
                  <a:lnTo>
                    <a:pt x="1276360" y="6985"/>
                  </a:lnTo>
                  <a:lnTo>
                    <a:pt x="1233043" y="0"/>
                  </a:lnTo>
                  <a:close/>
                </a:path>
              </a:pathLst>
            </a:custGeom>
            <a:solidFill>
              <a:srgbClr val="92D050"/>
            </a:solidFill>
          </p:spPr>
          <p:txBody>
            <a:bodyPr wrap="square" lIns="0" tIns="0" rIns="0" bIns="0" rtlCol="0"/>
            <a:lstStyle/>
            <a:p>
              <a:endParaRPr/>
            </a:p>
          </p:txBody>
        </p:sp>
      </p:grpSp>
      <p:sp>
        <p:nvSpPr>
          <p:cNvPr id="33" name="object 33"/>
          <p:cNvSpPr txBox="1"/>
          <p:nvPr/>
        </p:nvSpPr>
        <p:spPr>
          <a:xfrm>
            <a:off x="5323332" y="2660950"/>
            <a:ext cx="1040130" cy="692785"/>
          </a:xfrm>
          <a:prstGeom prst="rect">
            <a:avLst/>
          </a:prstGeom>
        </p:spPr>
        <p:txBody>
          <a:bodyPr vert="horz" wrap="square" lIns="0" tIns="0" rIns="0" bIns="0" rtlCol="0">
            <a:spAutoFit/>
          </a:bodyPr>
          <a:lstStyle/>
          <a:p>
            <a:pPr>
              <a:lnSpc>
                <a:spcPts val="2330"/>
              </a:lnSpc>
            </a:pPr>
            <a:r>
              <a:rPr sz="2000" b="1" dirty="0">
                <a:solidFill>
                  <a:srgbClr val="FFFFFF"/>
                </a:solidFill>
                <a:latin typeface="Tahoma"/>
                <a:cs typeface="Tahoma"/>
              </a:rPr>
              <a:t>Web</a:t>
            </a:r>
            <a:r>
              <a:rPr sz="2000" b="1" spc="-125" dirty="0">
                <a:solidFill>
                  <a:srgbClr val="FFFFFF"/>
                </a:solidFill>
                <a:latin typeface="Tahoma"/>
                <a:cs typeface="Tahoma"/>
              </a:rPr>
              <a:t> </a:t>
            </a:r>
            <a:r>
              <a:rPr sz="2000" b="1" spc="-25" dirty="0">
                <a:solidFill>
                  <a:srgbClr val="FFFFFF"/>
                </a:solidFill>
                <a:latin typeface="Tahoma"/>
                <a:cs typeface="Tahoma"/>
              </a:rPr>
              <a:t>2.0</a:t>
            </a:r>
            <a:endParaRPr sz="2000">
              <a:latin typeface="Tahoma"/>
              <a:cs typeface="Tahoma"/>
            </a:endParaRPr>
          </a:p>
          <a:p>
            <a:pPr marL="98425">
              <a:lnSpc>
                <a:spcPct val="100000"/>
              </a:lnSpc>
              <a:spcBef>
                <a:spcPts val="620"/>
              </a:spcBef>
            </a:pPr>
            <a:r>
              <a:rPr sz="2000" spc="-10" dirty="0">
                <a:solidFill>
                  <a:srgbClr val="FFFFFF"/>
                </a:solidFill>
                <a:latin typeface="Tahoma"/>
                <a:cs typeface="Tahoma"/>
              </a:rPr>
              <a:t>Service</a:t>
            </a:r>
            <a:endParaRPr sz="2000">
              <a:latin typeface="Tahoma"/>
              <a:cs typeface="Tahoma"/>
            </a:endParaRPr>
          </a:p>
        </p:txBody>
      </p:sp>
      <p:sp>
        <p:nvSpPr>
          <p:cNvPr id="34" name="object 34"/>
          <p:cNvSpPr txBox="1"/>
          <p:nvPr/>
        </p:nvSpPr>
        <p:spPr>
          <a:xfrm>
            <a:off x="5298440" y="3300221"/>
            <a:ext cx="1088390" cy="2550160"/>
          </a:xfrm>
          <a:prstGeom prst="rect">
            <a:avLst/>
          </a:prstGeom>
        </p:spPr>
        <p:txBody>
          <a:bodyPr vert="horz" wrap="square" lIns="0" tIns="40640" rIns="0" bIns="0" rtlCol="0">
            <a:spAutoFit/>
          </a:bodyPr>
          <a:lstStyle/>
          <a:p>
            <a:pPr marL="30480" marR="21590" indent="-2540" algn="ctr">
              <a:lnSpc>
                <a:spcPct val="91000"/>
              </a:lnSpc>
              <a:spcBef>
                <a:spcPts val="320"/>
              </a:spcBef>
            </a:pPr>
            <a:r>
              <a:rPr sz="2000" spc="-25" dirty="0">
                <a:solidFill>
                  <a:srgbClr val="FFFFFF"/>
                </a:solidFill>
                <a:latin typeface="Tahoma"/>
                <a:cs typeface="Tahoma"/>
              </a:rPr>
              <a:t>to </a:t>
            </a:r>
            <a:r>
              <a:rPr sz="2000" spc="-10" dirty="0">
                <a:solidFill>
                  <a:srgbClr val="FFFFFF"/>
                </a:solidFill>
                <a:latin typeface="Tahoma"/>
                <a:cs typeface="Tahoma"/>
              </a:rPr>
              <a:t>service </a:t>
            </a:r>
            <a:r>
              <a:rPr sz="2000" spc="60" dirty="0">
                <a:solidFill>
                  <a:srgbClr val="FFFFFF"/>
                </a:solidFill>
                <a:latin typeface="Tahoma"/>
                <a:cs typeface="Tahoma"/>
              </a:rPr>
              <a:t>commun </a:t>
            </a:r>
            <a:r>
              <a:rPr sz="2000" spc="-10" dirty="0">
                <a:solidFill>
                  <a:srgbClr val="FFFFFF"/>
                </a:solidFill>
                <a:latin typeface="Tahoma"/>
                <a:cs typeface="Tahoma"/>
              </a:rPr>
              <a:t>ication </a:t>
            </a:r>
            <a:r>
              <a:rPr sz="2000" spc="45" dirty="0">
                <a:solidFill>
                  <a:srgbClr val="FFFFFF"/>
                </a:solidFill>
                <a:latin typeface="Tahoma"/>
                <a:cs typeface="Tahoma"/>
              </a:rPr>
              <a:t>using XML, </a:t>
            </a:r>
            <a:r>
              <a:rPr sz="2000" spc="125" dirty="0">
                <a:solidFill>
                  <a:srgbClr val="FFFFFF"/>
                </a:solidFill>
                <a:latin typeface="Tahoma"/>
                <a:cs typeface="Tahoma"/>
              </a:rPr>
              <a:t>JSON</a:t>
            </a:r>
            <a:endParaRPr sz="2000">
              <a:latin typeface="Tahoma"/>
              <a:cs typeface="Tahoma"/>
            </a:endParaRPr>
          </a:p>
          <a:p>
            <a:pPr marL="635" algn="ctr">
              <a:lnSpc>
                <a:spcPts val="2075"/>
              </a:lnSpc>
            </a:pPr>
            <a:r>
              <a:rPr sz="2000" spc="-10" dirty="0">
                <a:solidFill>
                  <a:srgbClr val="FFFFFF"/>
                </a:solidFill>
                <a:latin typeface="Tahoma"/>
                <a:cs typeface="Tahoma"/>
              </a:rPr>
              <a:t>etcFor</a:t>
            </a:r>
            <a:endParaRPr sz="2000">
              <a:latin typeface="Tahoma"/>
              <a:cs typeface="Tahoma"/>
            </a:endParaRPr>
          </a:p>
          <a:p>
            <a:pPr algn="ctr">
              <a:lnSpc>
                <a:spcPts val="2290"/>
              </a:lnSpc>
            </a:pPr>
            <a:r>
              <a:rPr sz="2000" spc="-10" dirty="0">
                <a:solidFill>
                  <a:srgbClr val="FFFFFF"/>
                </a:solidFill>
                <a:latin typeface="Tahoma"/>
                <a:cs typeface="Tahoma"/>
              </a:rPr>
              <a:t>example,</a:t>
            </a:r>
            <a:endParaRPr sz="2000">
              <a:latin typeface="Tahoma"/>
              <a:cs typeface="Tahoma"/>
            </a:endParaRPr>
          </a:p>
        </p:txBody>
      </p:sp>
      <p:grpSp>
        <p:nvGrpSpPr>
          <p:cNvPr id="35" name="object 35"/>
          <p:cNvGrpSpPr/>
          <p:nvPr/>
        </p:nvGrpSpPr>
        <p:grpSpPr>
          <a:xfrm>
            <a:off x="5117591" y="2057400"/>
            <a:ext cx="2819908" cy="3830320"/>
            <a:chOff x="5117591" y="2057400"/>
            <a:chExt cx="2819908" cy="3830320"/>
          </a:xfrm>
        </p:grpSpPr>
        <p:pic>
          <p:nvPicPr>
            <p:cNvPr id="36" name="object 36"/>
            <p:cNvPicPr/>
            <p:nvPr/>
          </p:nvPicPr>
          <p:blipFill>
            <a:blip r:embed="rId4" cstate="print"/>
            <a:stretch>
              <a:fillRect/>
            </a:stretch>
          </p:blipFill>
          <p:spPr>
            <a:xfrm>
              <a:off x="5117591" y="2153411"/>
              <a:ext cx="1274064" cy="901955"/>
            </a:xfrm>
            <a:prstGeom prst="rect">
              <a:avLst/>
            </a:prstGeom>
          </p:spPr>
        </p:pic>
        <p:sp>
          <p:nvSpPr>
            <p:cNvPr id="37" name="object 37"/>
            <p:cNvSpPr/>
            <p:nvPr/>
          </p:nvSpPr>
          <p:spPr>
            <a:xfrm>
              <a:off x="5117591" y="2153411"/>
              <a:ext cx="1274445" cy="1275715"/>
            </a:xfrm>
            <a:custGeom>
              <a:avLst/>
              <a:gdLst/>
              <a:ahLst/>
              <a:cxnLst/>
              <a:rect l="l" t="t" r="r" b="b"/>
              <a:pathLst>
                <a:path w="1274445" h="1275714">
                  <a:moveTo>
                    <a:pt x="0" y="637793"/>
                  </a:moveTo>
                  <a:lnTo>
                    <a:pt x="1747" y="590187"/>
                  </a:lnTo>
                  <a:lnTo>
                    <a:pt x="6907" y="543533"/>
                  </a:lnTo>
                  <a:lnTo>
                    <a:pt x="15357" y="497953"/>
                  </a:lnTo>
                  <a:lnTo>
                    <a:pt x="26973" y="453570"/>
                  </a:lnTo>
                  <a:lnTo>
                    <a:pt x="41633" y="410509"/>
                  </a:lnTo>
                  <a:lnTo>
                    <a:pt x="59212" y="368892"/>
                  </a:lnTo>
                  <a:lnTo>
                    <a:pt x="79588" y="328843"/>
                  </a:lnTo>
                  <a:lnTo>
                    <a:pt x="102638" y="290484"/>
                  </a:lnTo>
                  <a:lnTo>
                    <a:pt x="128237" y="253939"/>
                  </a:lnTo>
                  <a:lnTo>
                    <a:pt x="156264" y="219332"/>
                  </a:lnTo>
                  <a:lnTo>
                    <a:pt x="186594" y="186785"/>
                  </a:lnTo>
                  <a:lnTo>
                    <a:pt x="219105" y="156421"/>
                  </a:lnTo>
                  <a:lnTo>
                    <a:pt x="253673" y="128365"/>
                  </a:lnTo>
                  <a:lnTo>
                    <a:pt x="290176" y="102738"/>
                  </a:lnTo>
                  <a:lnTo>
                    <a:pt x="328489" y="79665"/>
                  </a:lnTo>
                  <a:lnTo>
                    <a:pt x="368489" y="59269"/>
                  </a:lnTo>
                  <a:lnTo>
                    <a:pt x="410054" y="41672"/>
                  </a:lnTo>
                  <a:lnTo>
                    <a:pt x="453060" y="26999"/>
                  </a:lnTo>
                  <a:lnTo>
                    <a:pt x="497384" y="15371"/>
                  </a:lnTo>
                  <a:lnTo>
                    <a:pt x="542903" y="6914"/>
                  </a:lnTo>
                  <a:lnTo>
                    <a:pt x="589493" y="1749"/>
                  </a:lnTo>
                  <a:lnTo>
                    <a:pt x="637032" y="0"/>
                  </a:lnTo>
                  <a:lnTo>
                    <a:pt x="684570" y="1749"/>
                  </a:lnTo>
                  <a:lnTo>
                    <a:pt x="731160" y="6914"/>
                  </a:lnTo>
                  <a:lnTo>
                    <a:pt x="776679" y="15371"/>
                  </a:lnTo>
                  <a:lnTo>
                    <a:pt x="821003" y="26999"/>
                  </a:lnTo>
                  <a:lnTo>
                    <a:pt x="864009" y="41672"/>
                  </a:lnTo>
                  <a:lnTo>
                    <a:pt x="905574" y="59269"/>
                  </a:lnTo>
                  <a:lnTo>
                    <a:pt x="945574" y="79665"/>
                  </a:lnTo>
                  <a:lnTo>
                    <a:pt x="983887" y="102738"/>
                  </a:lnTo>
                  <a:lnTo>
                    <a:pt x="1020390" y="128365"/>
                  </a:lnTo>
                  <a:lnTo>
                    <a:pt x="1054958" y="156421"/>
                  </a:lnTo>
                  <a:lnTo>
                    <a:pt x="1087469" y="186785"/>
                  </a:lnTo>
                  <a:lnTo>
                    <a:pt x="1117799" y="219332"/>
                  </a:lnTo>
                  <a:lnTo>
                    <a:pt x="1145826" y="253939"/>
                  </a:lnTo>
                  <a:lnTo>
                    <a:pt x="1171425" y="290484"/>
                  </a:lnTo>
                  <a:lnTo>
                    <a:pt x="1194475" y="328843"/>
                  </a:lnTo>
                  <a:lnTo>
                    <a:pt x="1214851" y="368892"/>
                  </a:lnTo>
                  <a:lnTo>
                    <a:pt x="1232430" y="410509"/>
                  </a:lnTo>
                  <a:lnTo>
                    <a:pt x="1247090" y="453570"/>
                  </a:lnTo>
                  <a:lnTo>
                    <a:pt x="1258706" y="497953"/>
                  </a:lnTo>
                  <a:lnTo>
                    <a:pt x="1267156" y="543533"/>
                  </a:lnTo>
                  <a:lnTo>
                    <a:pt x="1272316" y="590187"/>
                  </a:lnTo>
                  <a:lnTo>
                    <a:pt x="1274064" y="637793"/>
                  </a:lnTo>
                  <a:lnTo>
                    <a:pt x="1272316" y="685400"/>
                  </a:lnTo>
                  <a:lnTo>
                    <a:pt x="1267156" y="732054"/>
                  </a:lnTo>
                  <a:lnTo>
                    <a:pt x="1258706" y="777634"/>
                  </a:lnTo>
                  <a:lnTo>
                    <a:pt x="1247090" y="822017"/>
                  </a:lnTo>
                  <a:lnTo>
                    <a:pt x="1232430" y="865078"/>
                  </a:lnTo>
                  <a:lnTo>
                    <a:pt x="1214851" y="906695"/>
                  </a:lnTo>
                  <a:lnTo>
                    <a:pt x="1194475" y="946744"/>
                  </a:lnTo>
                  <a:lnTo>
                    <a:pt x="1171425" y="985103"/>
                  </a:lnTo>
                  <a:lnTo>
                    <a:pt x="1145826" y="1021648"/>
                  </a:lnTo>
                  <a:lnTo>
                    <a:pt x="1117799" y="1056255"/>
                  </a:lnTo>
                  <a:lnTo>
                    <a:pt x="1087469" y="1088802"/>
                  </a:lnTo>
                  <a:lnTo>
                    <a:pt x="1054958" y="1119166"/>
                  </a:lnTo>
                  <a:lnTo>
                    <a:pt x="1020390" y="1147222"/>
                  </a:lnTo>
                  <a:lnTo>
                    <a:pt x="983887" y="1172849"/>
                  </a:lnTo>
                  <a:lnTo>
                    <a:pt x="945574" y="1195922"/>
                  </a:lnTo>
                  <a:lnTo>
                    <a:pt x="905574" y="1216318"/>
                  </a:lnTo>
                  <a:lnTo>
                    <a:pt x="864009" y="1233915"/>
                  </a:lnTo>
                  <a:lnTo>
                    <a:pt x="821003" y="1248588"/>
                  </a:lnTo>
                  <a:lnTo>
                    <a:pt x="776679" y="1260216"/>
                  </a:lnTo>
                  <a:lnTo>
                    <a:pt x="731160" y="1268673"/>
                  </a:lnTo>
                  <a:lnTo>
                    <a:pt x="684570" y="1273838"/>
                  </a:lnTo>
                  <a:lnTo>
                    <a:pt x="637032" y="1275588"/>
                  </a:lnTo>
                  <a:lnTo>
                    <a:pt x="589493" y="1273838"/>
                  </a:lnTo>
                  <a:lnTo>
                    <a:pt x="542903" y="1268673"/>
                  </a:lnTo>
                  <a:lnTo>
                    <a:pt x="497384" y="1260216"/>
                  </a:lnTo>
                  <a:lnTo>
                    <a:pt x="453060" y="1248588"/>
                  </a:lnTo>
                  <a:lnTo>
                    <a:pt x="410054" y="1233915"/>
                  </a:lnTo>
                  <a:lnTo>
                    <a:pt x="368489" y="1216318"/>
                  </a:lnTo>
                  <a:lnTo>
                    <a:pt x="328489" y="1195922"/>
                  </a:lnTo>
                  <a:lnTo>
                    <a:pt x="290176" y="1172849"/>
                  </a:lnTo>
                  <a:lnTo>
                    <a:pt x="253673" y="1147222"/>
                  </a:lnTo>
                  <a:lnTo>
                    <a:pt x="219105" y="1119166"/>
                  </a:lnTo>
                  <a:lnTo>
                    <a:pt x="186594" y="1088802"/>
                  </a:lnTo>
                  <a:lnTo>
                    <a:pt x="156264" y="1056255"/>
                  </a:lnTo>
                  <a:lnTo>
                    <a:pt x="128237" y="1021648"/>
                  </a:lnTo>
                  <a:lnTo>
                    <a:pt x="102638" y="985103"/>
                  </a:lnTo>
                  <a:lnTo>
                    <a:pt x="79588" y="946744"/>
                  </a:lnTo>
                  <a:lnTo>
                    <a:pt x="59212" y="906695"/>
                  </a:lnTo>
                  <a:lnTo>
                    <a:pt x="41633" y="865078"/>
                  </a:lnTo>
                  <a:lnTo>
                    <a:pt x="26973" y="822017"/>
                  </a:lnTo>
                  <a:lnTo>
                    <a:pt x="15357" y="777634"/>
                  </a:lnTo>
                  <a:lnTo>
                    <a:pt x="6907" y="732054"/>
                  </a:lnTo>
                  <a:lnTo>
                    <a:pt x="1747" y="685400"/>
                  </a:lnTo>
                  <a:lnTo>
                    <a:pt x="0" y="637793"/>
                  </a:lnTo>
                  <a:close/>
                </a:path>
              </a:pathLst>
            </a:custGeom>
            <a:ln w="12700">
              <a:solidFill>
                <a:srgbClr val="FFFFFF"/>
              </a:solidFill>
            </a:ln>
          </p:spPr>
          <p:txBody>
            <a:bodyPr wrap="square" lIns="0" tIns="0" rIns="0" bIns="0" rtlCol="0"/>
            <a:lstStyle/>
            <a:p>
              <a:endParaRPr/>
            </a:p>
          </p:txBody>
        </p:sp>
        <p:sp>
          <p:nvSpPr>
            <p:cNvPr id="38" name="object 38"/>
            <p:cNvSpPr/>
            <p:nvPr/>
          </p:nvSpPr>
          <p:spPr>
            <a:xfrm>
              <a:off x="6568439" y="2057400"/>
              <a:ext cx="1369060" cy="3830320"/>
            </a:xfrm>
            <a:custGeom>
              <a:avLst/>
              <a:gdLst/>
              <a:ahLst/>
              <a:cxnLst/>
              <a:rect l="l" t="t" r="r" b="b"/>
              <a:pathLst>
                <a:path w="1369059" h="3830320">
                  <a:moveTo>
                    <a:pt x="1231645" y="0"/>
                  </a:moveTo>
                  <a:lnTo>
                    <a:pt x="136905" y="0"/>
                  </a:lnTo>
                  <a:lnTo>
                    <a:pt x="93602" y="6971"/>
                  </a:lnTo>
                  <a:lnTo>
                    <a:pt x="56016" y="26391"/>
                  </a:lnTo>
                  <a:lnTo>
                    <a:pt x="26391" y="56016"/>
                  </a:lnTo>
                  <a:lnTo>
                    <a:pt x="6971" y="93602"/>
                  </a:lnTo>
                  <a:lnTo>
                    <a:pt x="0" y="136905"/>
                  </a:lnTo>
                  <a:lnTo>
                    <a:pt x="0" y="3692956"/>
                  </a:lnTo>
                  <a:lnTo>
                    <a:pt x="6971" y="3736211"/>
                  </a:lnTo>
                  <a:lnTo>
                    <a:pt x="26391" y="3773779"/>
                  </a:lnTo>
                  <a:lnTo>
                    <a:pt x="56016" y="3803405"/>
                  </a:lnTo>
                  <a:lnTo>
                    <a:pt x="93602" y="3822834"/>
                  </a:lnTo>
                  <a:lnTo>
                    <a:pt x="136905" y="3829812"/>
                  </a:lnTo>
                  <a:lnTo>
                    <a:pt x="1231645" y="3829812"/>
                  </a:lnTo>
                  <a:lnTo>
                    <a:pt x="1274949" y="3822834"/>
                  </a:lnTo>
                  <a:lnTo>
                    <a:pt x="1312535" y="3803405"/>
                  </a:lnTo>
                  <a:lnTo>
                    <a:pt x="1342160" y="3773779"/>
                  </a:lnTo>
                  <a:lnTo>
                    <a:pt x="1361580" y="3736211"/>
                  </a:lnTo>
                  <a:lnTo>
                    <a:pt x="1368552" y="3692956"/>
                  </a:lnTo>
                  <a:lnTo>
                    <a:pt x="1368552" y="136905"/>
                  </a:lnTo>
                  <a:lnTo>
                    <a:pt x="1361580" y="93602"/>
                  </a:lnTo>
                  <a:lnTo>
                    <a:pt x="1342160" y="56016"/>
                  </a:lnTo>
                  <a:lnTo>
                    <a:pt x="1312535" y="26391"/>
                  </a:lnTo>
                  <a:lnTo>
                    <a:pt x="1274949" y="6971"/>
                  </a:lnTo>
                  <a:lnTo>
                    <a:pt x="1231645" y="0"/>
                  </a:lnTo>
                  <a:close/>
                </a:path>
              </a:pathLst>
            </a:custGeom>
            <a:solidFill>
              <a:srgbClr val="00AF50"/>
            </a:solidFill>
          </p:spPr>
          <p:txBody>
            <a:bodyPr wrap="square" lIns="0" tIns="0" rIns="0" bIns="0" rtlCol="0"/>
            <a:lstStyle/>
            <a:p>
              <a:endParaRPr/>
            </a:p>
          </p:txBody>
        </p:sp>
      </p:grpSp>
      <p:sp>
        <p:nvSpPr>
          <p:cNvPr id="39" name="object 39"/>
          <p:cNvSpPr txBox="1"/>
          <p:nvPr/>
        </p:nvSpPr>
        <p:spPr>
          <a:xfrm>
            <a:off x="6861682" y="2798999"/>
            <a:ext cx="782320" cy="586105"/>
          </a:xfrm>
          <a:prstGeom prst="rect">
            <a:avLst/>
          </a:prstGeom>
        </p:spPr>
        <p:txBody>
          <a:bodyPr vert="horz" wrap="square" lIns="0" tIns="23495" rIns="0" bIns="0" rtlCol="0">
            <a:spAutoFit/>
          </a:bodyPr>
          <a:lstStyle/>
          <a:p>
            <a:pPr indent="22860">
              <a:lnSpc>
                <a:spcPts val="2180"/>
              </a:lnSpc>
              <a:spcBef>
                <a:spcPts val="185"/>
              </a:spcBef>
            </a:pPr>
            <a:r>
              <a:rPr sz="2000" b="1" spc="-10" dirty="0">
                <a:solidFill>
                  <a:srgbClr val="FFFFFF"/>
                </a:solidFill>
                <a:latin typeface="Tahoma"/>
                <a:cs typeface="Tahoma"/>
              </a:rPr>
              <a:t>Social Media</a:t>
            </a:r>
            <a:endParaRPr sz="2000">
              <a:latin typeface="Tahoma"/>
              <a:cs typeface="Tahoma"/>
            </a:endParaRPr>
          </a:p>
        </p:txBody>
      </p:sp>
      <p:sp>
        <p:nvSpPr>
          <p:cNvPr id="40" name="object 40"/>
          <p:cNvSpPr txBox="1"/>
          <p:nvPr/>
        </p:nvSpPr>
        <p:spPr>
          <a:xfrm>
            <a:off x="6698106" y="3440048"/>
            <a:ext cx="1111250" cy="2548890"/>
          </a:xfrm>
          <a:prstGeom prst="rect">
            <a:avLst/>
          </a:prstGeom>
        </p:spPr>
        <p:txBody>
          <a:bodyPr vert="horz" wrap="square" lIns="0" tIns="40640" rIns="0" bIns="0" rtlCol="0">
            <a:spAutoFit/>
          </a:bodyPr>
          <a:lstStyle/>
          <a:p>
            <a:pPr marL="12700" marR="5080" indent="-1905" algn="ctr">
              <a:lnSpc>
                <a:spcPct val="90900"/>
              </a:lnSpc>
              <a:spcBef>
                <a:spcPts val="320"/>
              </a:spcBef>
            </a:pPr>
            <a:r>
              <a:rPr sz="2000" spc="40" dirty="0">
                <a:solidFill>
                  <a:srgbClr val="FFFFFF"/>
                </a:solidFill>
                <a:latin typeface="Tahoma"/>
                <a:cs typeface="Tahoma"/>
              </a:rPr>
              <a:t>Social </a:t>
            </a:r>
            <a:r>
              <a:rPr sz="2000" spc="-10" dirty="0">
                <a:solidFill>
                  <a:srgbClr val="FFFFFF"/>
                </a:solidFill>
                <a:latin typeface="Tahoma"/>
                <a:cs typeface="Tahoma"/>
              </a:rPr>
              <a:t>networki </a:t>
            </a:r>
            <a:r>
              <a:rPr sz="2000" spc="95" dirty="0">
                <a:solidFill>
                  <a:srgbClr val="FFFFFF"/>
                </a:solidFill>
                <a:latin typeface="Tahoma"/>
                <a:cs typeface="Tahoma"/>
              </a:rPr>
              <a:t>ng</a:t>
            </a:r>
            <a:r>
              <a:rPr sz="2000" spc="-120" dirty="0">
                <a:solidFill>
                  <a:srgbClr val="FFFFFF"/>
                </a:solidFill>
                <a:latin typeface="Tahoma"/>
                <a:cs typeface="Tahoma"/>
              </a:rPr>
              <a:t> </a:t>
            </a:r>
            <a:r>
              <a:rPr sz="2000" spc="50" dirty="0">
                <a:solidFill>
                  <a:srgbClr val="FFFFFF"/>
                </a:solidFill>
                <a:latin typeface="Tahoma"/>
                <a:cs typeface="Tahoma"/>
              </a:rPr>
              <a:t>and </a:t>
            </a:r>
            <a:r>
              <a:rPr sz="2000" spc="45" dirty="0">
                <a:solidFill>
                  <a:srgbClr val="FFFFFF"/>
                </a:solidFill>
                <a:latin typeface="Tahoma"/>
                <a:cs typeface="Tahoma"/>
              </a:rPr>
              <a:t>message exchang </a:t>
            </a:r>
            <a:r>
              <a:rPr sz="2000" spc="90" dirty="0">
                <a:solidFill>
                  <a:srgbClr val="FFFFFF"/>
                </a:solidFill>
                <a:latin typeface="Tahoma"/>
                <a:cs typeface="Tahoma"/>
              </a:rPr>
              <a:t>e</a:t>
            </a:r>
            <a:r>
              <a:rPr sz="2000" spc="-135" dirty="0">
                <a:solidFill>
                  <a:srgbClr val="FFFFFF"/>
                </a:solidFill>
                <a:latin typeface="Tahoma"/>
                <a:cs typeface="Tahoma"/>
              </a:rPr>
              <a:t> </a:t>
            </a:r>
            <a:r>
              <a:rPr sz="2000" spc="45" dirty="0">
                <a:solidFill>
                  <a:srgbClr val="FFFFFF"/>
                </a:solidFill>
                <a:latin typeface="Tahoma"/>
                <a:cs typeface="Tahoma"/>
              </a:rPr>
              <a:t>on </a:t>
            </a:r>
            <a:r>
              <a:rPr sz="2000" spc="55" dirty="0">
                <a:solidFill>
                  <a:srgbClr val="FFFFFF"/>
                </a:solidFill>
                <a:latin typeface="Tahoma"/>
                <a:cs typeface="Tahoma"/>
              </a:rPr>
              <a:t>facebook</a:t>
            </a:r>
            <a:endParaRPr sz="2000">
              <a:latin typeface="Tahoma"/>
              <a:cs typeface="Tahoma"/>
            </a:endParaRPr>
          </a:p>
          <a:p>
            <a:pPr marL="105410" marR="91440" algn="ctr">
              <a:lnSpc>
                <a:spcPts val="2180"/>
              </a:lnSpc>
              <a:spcBef>
                <a:spcPts val="40"/>
              </a:spcBef>
            </a:pPr>
            <a:r>
              <a:rPr sz="2000" spc="-90" dirty="0">
                <a:solidFill>
                  <a:srgbClr val="FFFFFF"/>
                </a:solidFill>
                <a:latin typeface="Tahoma"/>
                <a:cs typeface="Tahoma"/>
              </a:rPr>
              <a:t>,</a:t>
            </a:r>
            <a:r>
              <a:rPr sz="2000" spc="-185" dirty="0">
                <a:solidFill>
                  <a:srgbClr val="FFFFFF"/>
                </a:solidFill>
                <a:latin typeface="Tahoma"/>
                <a:cs typeface="Tahoma"/>
              </a:rPr>
              <a:t> </a:t>
            </a:r>
            <a:r>
              <a:rPr sz="2000" spc="-35" dirty="0">
                <a:solidFill>
                  <a:srgbClr val="FFFFFF"/>
                </a:solidFill>
                <a:latin typeface="Tahoma"/>
                <a:cs typeface="Tahoma"/>
              </a:rPr>
              <a:t>twitter, </a:t>
            </a:r>
            <a:r>
              <a:rPr sz="2000" spc="-10" dirty="0">
                <a:solidFill>
                  <a:srgbClr val="FFFFFF"/>
                </a:solidFill>
                <a:latin typeface="Tahoma"/>
                <a:cs typeface="Tahoma"/>
              </a:rPr>
              <a:t>skype</a:t>
            </a:r>
            <a:endParaRPr sz="2000">
              <a:latin typeface="Tahoma"/>
              <a:cs typeface="Tahoma"/>
            </a:endParaRPr>
          </a:p>
        </p:txBody>
      </p:sp>
      <p:grpSp>
        <p:nvGrpSpPr>
          <p:cNvPr id="41" name="object 41"/>
          <p:cNvGrpSpPr/>
          <p:nvPr/>
        </p:nvGrpSpPr>
        <p:grpSpPr>
          <a:xfrm>
            <a:off x="6563868" y="2057400"/>
            <a:ext cx="2783332" cy="3830320"/>
            <a:chOff x="6563868" y="2057400"/>
            <a:chExt cx="2783332" cy="3830320"/>
          </a:xfrm>
        </p:grpSpPr>
        <p:pic>
          <p:nvPicPr>
            <p:cNvPr id="42" name="object 42"/>
            <p:cNvPicPr/>
            <p:nvPr/>
          </p:nvPicPr>
          <p:blipFill>
            <a:blip r:embed="rId5" cstate="print"/>
            <a:stretch>
              <a:fillRect/>
            </a:stretch>
          </p:blipFill>
          <p:spPr>
            <a:xfrm>
              <a:off x="6563868" y="2057400"/>
              <a:ext cx="1275587" cy="741599"/>
            </a:xfrm>
            <a:prstGeom prst="rect">
              <a:avLst/>
            </a:prstGeom>
          </p:spPr>
        </p:pic>
        <p:sp>
          <p:nvSpPr>
            <p:cNvPr id="43" name="object 43"/>
            <p:cNvSpPr/>
            <p:nvPr/>
          </p:nvSpPr>
          <p:spPr>
            <a:xfrm>
              <a:off x="6563868" y="2057400"/>
              <a:ext cx="1275715" cy="1184275"/>
            </a:xfrm>
            <a:custGeom>
              <a:avLst/>
              <a:gdLst/>
              <a:ahLst/>
              <a:cxnLst/>
              <a:rect l="l" t="t" r="r" b="b"/>
              <a:pathLst>
                <a:path w="1275715" h="1184275">
                  <a:moveTo>
                    <a:pt x="0" y="592074"/>
                  </a:moveTo>
                  <a:lnTo>
                    <a:pt x="1918" y="545799"/>
                  </a:lnTo>
                  <a:lnTo>
                    <a:pt x="7579" y="500500"/>
                  </a:lnTo>
                  <a:lnTo>
                    <a:pt x="16841" y="456306"/>
                  </a:lnTo>
                  <a:lnTo>
                    <a:pt x="29563" y="413351"/>
                  </a:lnTo>
                  <a:lnTo>
                    <a:pt x="45601" y="371765"/>
                  </a:lnTo>
                  <a:lnTo>
                    <a:pt x="64816" y="331681"/>
                  </a:lnTo>
                  <a:lnTo>
                    <a:pt x="87065" y="293228"/>
                  </a:lnTo>
                  <a:lnTo>
                    <a:pt x="112206" y="256540"/>
                  </a:lnTo>
                  <a:lnTo>
                    <a:pt x="140099" y="221748"/>
                  </a:lnTo>
                  <a:lnTo>
                    <a:pt x="170600" y="188983"/>
                  </a:lnTo>
                  <a:lnTo>
                    <a:pt x="203569" y="158377"/>
                  </a:lnTo>
                  <a:lnTo>
                    <a:pt x="238863" y="130062"/>
                  </a:lnTo>
                  <a:lnTo>
                    <a:pt x="276342" y="104168"/>
                  </a:lnTo>
                  <a:lnTo>
                    <a:pt x="315863" y="80828"/>
                  </a:lnTo>
                  <a:lnTo>
                    <a:pt x="357284" y="60173"/>
                  </a:lnTo>
                  <a:lnTo>
                    <a:pt x="400465" y="42335"/>
                  </a:lnTo>
                  <a:lnTo>
                    <a:pt x="445263" y="27445"/>
                  </a:lnTo>
                  <a:lnTo>
                    <a:pt x="491536" y="15635"/>
                  </a:lnTo>
                  <a:lnTo>
                    <a:pt x="539144" y="7036"/>
                  </a:lnTo>
                  <a:lnTo>
                    <a:pt x="587943" y="1781"/>
                  </a:lnTo>
                  <a:lnTo>
                    <a:pt x="637793" y="0"/>
                  </a:lnTo>
                  <a:lnTo>
                    <a:pt x="687644" y="1781"/>
                  </a:lnTo>
                  <a:lnTo>
                    <a:pt x="736443" y="7036"/>
                  </a:lnTo>
                  <a:lnTo>
                    <a:pt x="784051" y="15635"/>
                  </a:lnTo>
                  <a:lnTo>
                    <a:pt x="830324" y="27445"/>
                  </a:lnTo>
                  <a:lnTo>
                    <a:pt x="875122" y="42335"/>
                  </a:lnTo>
                  <a:lnTo>
                    <a:pt x="918303" y="60173"/>
                  </a:lnTo>
                  <a:lnTo>
                    <a:pt x="959724" y="80828"/>
                  </a:lnTo>
                  <a:lnTo>
                    <a:pt x="999245" y="104168"/>
                  </a:lnTo>
                  <a:lnTo>
                    <a:pt x="1036724" y="130062"/>
                  </a:lnTo>
                  <a:lnTo>
                    <a:pt x="1072018" y="158377"/>
                  </a:lnTo>
                  <a:lnTo>
                    <a:pt x="1104987" y="188983"/>
                  </a:lnTo>
                  <a:lnTo>
                    <a:pt x="1135488" y="221748"/>
                  </a:lnTo>
                  <a:lnTo>
                    <a:pt x="1163381" y="256540"/>
                  </a:lnTo>
                  <a:lnTo>
                    <a:pt x="1188522" y="293228"/>
                  </a:lnTo>
                  <a:lnTo>
                    <a:pt x="1210771" y="331681"/>
                  </a:lnTo>
                  <a:lnTo>
                    <a:pt x="1229986" y="371765"/>
                  </a:lnTo>
                  <a:lnTo>
                    <a:pt x="1246024" y="413351"/>
                  </a:lnTo>
                  <a:lnTo>
                    <a:pt x="1258746" y="456306"/>
                  </a:lnTo>
                  <a:lnTo>
                    <a:pt x="1268008" y="500500"/>
                  </a:lnTo>
                  <a:lnTo>
                    <a:pt x="1273669" y="545799"/>
                  </a:lnTo>
                  <a:lnTo>
                    <a:pt x="1275587" y="592074"/>
                  </a:lnTo>
                  <a:lnTo>
                    <a:pt x="1273669" y="638348"/>
                  </a:lnTo>
                  <a:lnTo>
                    <a:pt x="1268008" y="683647"/>
                  </a:lnTo>
                  <a:lnTo>
                    <a:pt x="1258746" y="727841"/>
                  </a:lnTo>
                  <a:lnTo>
                    <a:pt x="1246024" y="770796"/>
                  </a:lnTo>
                  <a:lnTo>
                    <a:pt x="1229986" y="812382"/>
                  </a:lnTo>
                  <a:lnTo>
                    <a:pt x="1210771" y="852466"/>
                  </a:lnTo>
                  <a:lnTo>
                    <a:pt x="1188522" y="890919"/>
                  </a:lnTo>
                  <a:lnTo>
                    <a:pt x="1163381" y="927607"/>
                  </a:lnTo>
                  <a:lnTo>
                    <a:pt x="1135488" y="962399"/>
                  </a:lnTo>
                  <a:lnTo>
                    <a:pt x="1104987" y="995164"/>
                  </a:lnTo>
                  <a:lnTo>
                    <a:pt x="1072018" y="1025770"/>
                  </a:lnTo>
                  <a:lnTo>
                    <a:pt x="1036724" y="1054085"/>
                  </a:lnTo>
                  <a:lnTo>
                    <a:pt x="999245" y="1079979"/>
                  </a:lnTo>
                  <a:lnTo>
                    <a:pt x="959724" y="1103319"/>
                  </a:lnTo>
                  <a:lnTo>
                    <a:pt x="918303" y="1123974"/>
                  </a:lnTo>
                  <a:lnTo>
                    <a:pt x="875122" y="1141812"/>
                  </a:lnTo>
                  <a:lnTo>
                    <a:pt x="830324" y="1156702"/>
                  </a:lnTo>
                  <a:lnTo>
                    <a:pt x="784051" y="1168512"/>
                  </a:lnTo>
                  <a:lnTo>
                    <a:pt x="736443" y="1177111"/>
                  </a:lnTo>
                  <a:lnTo>
                    <a:pt x="687644" y="1182366"/>
                  </a:lnTo>
                  <a:lnTo>
                    <a:pt x="637793" y="1184148"/>
                  </a:lnTo>
                  <a:lnTo>
                    <a:pt x="587943" y="1182366"/>
                  </a:lnTo>
                  <a:lnTo>
                    <a:pt x="539144" y="1177111"/>
                  </a:lnTo>
                  <a:lnTo>
                    <a:pt x="491536" y="1168512"/>
                  </a:lnTo>
                  <a:lnTo>
                    <a:pt x="445263" y="1156702"/>
                  </a:lnTo>
                  <a:lnTo>
                    <a:pt x="400465" y="1141812"/>
                  </a:lnTo>
                  <a:lnTo>
                    <a:pt x="357284" y="1123974"/>
                  </a:lnTo>
                  <a:lnTo>
                    <a:pt x="315863" y="1103319"/>
                  </a:lnTo>
                  <a:lnTo>
                    <a:pt x="276342" y="1079979"/>
                  </a:lnTo>
                  <a:lnTo>
                    <a:pt x="238863" y="1054085"/>
                  </a:lnTo>
                  <a:lnTo>
                    <a:pt x="203569" y="1025770"/>
                  </a:lnTo>
                  <a:lnTo>
                    <a:pt x="170600" y="995164"/>
                  </a:lnTo>
                  <a:lnTo>
                    <a:pt x="140099" y="962399"/>
                  </a:lnTo>
                  <a:lnTo>
                    <a:pt x="112206" y="927607"/>
                  </a:lnTo>
                  <a:lnTo>
                    <a:pt x="87065" y="890919"/>
                  </a:lnTo>
                  <a:lnTo>
                    <a:pt x="64816" y="852466"/>
                  </a:lnTo>
                  <a:lnTo>
                    <a:pt x="45601" y="812382"/>
                  </a:lnTo>
                  <a:lnTo>
                    <a:pt x="29563" y="770796"/>
                  </a:lnTo>
                  <a:lnTo>
                    <a:pt x="16841" y="727841"/>
                  </a:lnTo>
                  <a:lnTo>
                    <a:pt x="7579" y="683647"/>
                  </a:lnTo>
                  <a:lnTo>
                    <a:pt x="1918" y="638348"/>
                  </a:lnTo>
                  <a:lnTo>
                    <a:pt x="0" y="592074"/>
                  </a:lnTo>
                  <a:close/>
                </a:path>
              </a:pathLst>
            </a:custGeom>
            <a:ln w="12699">
              <a:solidFill>
                <a:srgbClr val="FFFFFF"/>
              </a:solidFill>
            </a:ln>
          </p:spPr>
          <p:txBody>
            <a:bodyPr wrap="square" lIns="0" tIns="0" rIns="0" bIns="0" rtlCol="0"/>
            <a:lstStyle/>
            <a:p>
              <a:endParaRPr/>
            </a:p>
          </p:txBody>
        </p:sp>
        <p:sp>
          <p:nvSpPr>
            <p:cNvPr id="44" name="object 44"/>
            <p:cNvSpPr/>
            <p:nvPr/>
          </p:nvSpPr>
          <p:spPr>
            <a:xfrm>
              <a:off x="7978140" y="2057400"/>
              <a:ext cx="1369060" cy="3830320"/>
            </a:xfrm>
            <a:custGeom>
              <a:avLst/>
              <a:gdLst/>
              <a:ahLst/>
              <a:cxnLst/>
              <a:rect l="l" t="t" r="r" b="b"/>
              <a:pathLst>
                <a:path w="1369059" h="3830320">
                  <a:moveTo>
                    <a:pt x="1231645" y="0"/>
                  </a:moveTo>
                  <a:lnTo>
                    <a:pt x="136905" y="0"/>
                  </a:lnTo>
                  <a:lnTo>
                    <a:pt x="93602" y="6971"/>
                  </a:lnTo>
                  <a:lnTo>
                    <a:pt x="56016" y="26391"/>
                  </a:lnTo>
                  <a:lnTo>
                    <a:pt x="26391" y="56016"/>
                  </a:lnTo>
                  <a:lnTo>
                    <a:pt x="6971" y="93602"/>
                  </a:lnTo>
                  <a:lnTo>
                    <a:pt x="0" y="136905"/>
                  </a:lnTo>
                  <a:lnTo>
                    <a:pt x="0" y="3692956"/>
                  </a:lnTo>
                  <a:lnTo>
                    <a:pt x="6971" y="3736211"/>
                  </a:lnTo>
                  <a:lnTo>
                    <a:pt x="26391" y="3773779"/>
                  </a:lnTo>
                  <a:lnTo>
                    <a:pt x="56016" y="3803405"/>
                  </a:lnTo>
                  <a:lnTo>
                    <a:pt x="93602" y="3822834"/>
                  </a:lnTo>
                  <a:lnTo>
                    <a:pt x="136905" y="3829812"/>
                  </a:lnTo>
                  <a:lnTo>
                    <a:pt x="1231645" y="3829812"/>
                  </a:lnTo>
                  <a:lnTo>
                    <a:pt x="1274949" y="3822834"/>
                  </a:lnTo>
                  <a:lnTo>
                    <a:pt x="1312535" y="3803405"/>
                  </a:lnTo>
                  <a:lnTo>
                    <a:pt x="1342160" y="3773779"/>
                  </a:lnTo>
                  <a:lnTo>
                    <a:pt x="1361580" y="3736211"/>
                  </a:lnTo>
                  <a:lnTo>
                    <a:pt x="1368552" y="3692956"/>
                  </a:lnTo>
                  <a:lnTo>
                    <a:pt x="1368552" y="136905"/>
                  </a:lnTo>
                  <a:lnTo>
                    <a:pt x="1361580" y="93602"/>
                  </a:lnTo>
                  <a:lnTo>
                    <a:pt x="1342160" y="56016"/>
                  </a:lnTo>
                  <a:lnTo>
                    <a:pt x="1312535" y="26391"/>
                  </a:lnTo>
                  <a:lnTo>
                    <a:pt x="1274949" y="6971"/>
                  </a:lnTo>
                  <a:lnTo>
                    <a:pt x="1231645" y="0"/>
                  </a:lnTo>
                  <a:close/>
                </a:path>
              </a:pathLst>
            </a:custGeom>
            <a:solidFill>
              <a:srgbClr val="00AFEF"/>
            </a:solidFill>
          </p:spPr>
          <p:txBody>
            <a:bodyPr wrap="square" lIns="0" tIns="0" rIns="0" bIns="0" rtlCol="0"/>
            <a:lstStyle/>
            <a:p>
              <a:endParaRPr/>
            </a:p>
          </p:txBody>
        </p:sp>
      </p:grpSp>
      <p:sp>
        <p:nvSpPr>
          <p:cNvPr id="45" name="object 45"/>
          <p:cNvSpPr txBox="1"/>
          <p:nvPr/>
        </p:nvSpPr>
        <p:spPr>
          <a:xfrm>
            <a:off x="8135111" y="2914149"/>
            <a:ext cx="1056005" cy="309245"/>
          </a:xfrm>
          <a:prstGeom prst="rect">
            <a:avLst/>
          </a:prstGeom>
        </p:spPr>
        <p:txBody>
          <a:bodyPr vert="horz" wrap="square" lIns="0" tIns="0" rIns="0" bIns="0" rtlCol="0">
            <a:spAutoFit/>
          </a:bodyPr>
          <a:lstStyle/>
          <a:p>
            <a:pPr>
              <a:lnSpc>
                <a:spcPts val="2330"/>
              </a:lnSpc>
            </a:pPr>
            <a:r>
              <a:rPr sz="2000" b="1" spc="-25" dirty="0">
                <a:solidFill>
                  <a:srgbClr val="FFFFFF"/>
                </a:solidFill>
                <a:latin typeface="Tahoma"/>
                <a:cs typeface="Tahoma"/>
              </a:rPr>
              <a:t>Machine</a:t>
            </a:r>
            <a:endParaRPr sz="2000">
              <a:latin typeface="Tahoma"/>
              <a:cs typeface="Tahoma"/>
            </a:endParaRPr>
          </a:p>
        </p:txBody>
      </p:sp>
      <p:sp>
        <p:nvSpPr>
          <p:cNvPr id="46" name="object 46"/>
          <p:cNvSpPr txBox="1"/>
          <p:nvPr/>
        </p:nvSpPr>
        <p:spPr>
          <a:xfrm>
            <a:off x="8120888" y="3170047"/>
            <a:ext cx="1083945" cy="2595880"/>
          </a:xfrm>
          <a:prstGeom prst="rect">
            <a:avLst/>
          </a:prstGeom>
        </p:spPr>
        <p:txBody>
          <a:bodyPr vert="horz" wrap="square" lIns="0" tIns="45720" rIns="0" bIns="0" rtlCol="0">
            <a:spAutoFit/>
          </a:bodyPr>
          <a:lstStyle/>
          <a:p>
            <a:pPr marL="13970" marR="5715" indent="2540" algn="ctr">
              <a:lnSpc>
                <a:spcPts val="2180"/>
              </a:lnSpc>
              <a:spcBef>
                <a:spcPts val="360"/>
              </a:spcBef>
            </a:pPr>
            <a:r>
              <a:rPr sz="2000" b="1" spc="-235" dirty="0">
                <a:solidFill>
                  <a:srgbClr val="FFFFFF"/>
                </a:solidFill>
                <a:latin typeface="Tahoma"/>
                <a:cs typeface="Tahoma"/>
              </a:rPr>
              <a:t>-</a:t>
            </a:r>
            <a:r>
              <a:rPr sz="2000" b="1" spc="-25" dirty="0">
                <a:solidFill>
                  <a:srgbClr val="FFFFFF"/>
                </a:solidFill>
                <a:latin typeface="Tahoma"/>
                <a:cs typeface="Tahoma"/>
              </a:rPr>
              <a:t>to- </a:t>
            </a:r>
            <a:r>
              <a:rPr sz="2000" b="1" spc="-20" dirty="0">
                <a:solidFill>
                  <a:srgbClr val="FFFFFF"/>
                </a:solidFill>
                <a:latin typeface="Tahoma"/>
                <a:cs typeface="Tahoma"/>
              </a:rPr>
              <a:t>Machine</a:t>
            </a:r>
            <a:endParaRPr sz="2000">
              <a:latin typeface="Tahoma"/>
              <a:cs typeface="Tahoma"/>
            </a:endParaRPr>
          </a:p>
          <a:p>
            <a:pPr marL="12700" marR="5080" indent="635" algn="ctr">
              <a:lnSpc>
                <a:spcPts val="2180"/>
              </a:lnSpc>
              <a:spcBef>
                <a:spcPts val="860"/>
              </a:spcBef>
            </a:pPr>
            <a:r>
              <a:rPr sz="2000" spc="-10" dirty="0">
                <a:solidFill>
                  <a:srgbClr val="FFFFFF"/>
                </a:solidFill>
                <a:latin typeface="Tahoma"/>
                <a:cs typeface="Tahoma"/>
              </a:rPr>
              <a:t>Smart </a:t>
            </a:r>
            <a:r>
              <a:rPr sz="2000" spc="40" dirty="0">
                <a:solidFill>
                  <a:srgbClr val="FFFFFF"/>
                </a:solidFill>
                <a:latin typeface="Tahoma"/>
                <a:cs typeface="Tahoma"/>
              </a:rPr>
              <a:t>metering</a:t>
            </a:r>
            <a:endParaRPr sz="2000">
              <a:latin typeface="Tahoma"/>
              <a:cs typeface="Tahoma"/>
            </a:endParaRPr>
          </a:p>
          <a:p>
            <a:pPr marL="635" algn="ctr">
              <a:lnSpc>
                <a:spcPts val="2295"/>
              </a:lnSpc>
              <a:spcBef>
                <a:spcPts val="590"/>
              </a:spcBef>
            </a:pPr>
            <a:r>
              <a:rPr sz="2000" spc="-10" dirty="0">
                <a:solidFill>
                  <a:srgbClr val="FFFFFF"/>
                </a:solidFill>
                <a:latin typeface="Tahoma"/>
                <a:cs typeface="Tahoma"/>
              </a:rPr>
              <a:t>Smart</a:t>
            </a:r>
            <a:endParaRPr sz="2000">
              <a:latin typeface="Tahoma"/>
              <a:cs typeface="Tahoma"/>
            </a:endParaRPr>
          </a:p>
          <a:p>
            <a:pPr marL="3175" algn="ctr">
              <a:lnSpc>
                <a:spcPts val="2295"/>
              </a:lnSpc>
            </a:pPr>
            <a:r>
              <a:rPr sz="2000" spc="30" dirty="0">
                <a:solidFill>
                  <a:srgbClr val="FFFFFF"/>
                </a:solidFill>
                <a:latin typeface="Tahoma"/>
                <a:cs typeface="Tahoma"/>
              </a:rPr>
              <a:t>City</a:t>
            </a:r>
            <a:endParaRPr sz="2000">
              <a:latin typeface="Tahoma"/>
              <a:cs typeface="Tahoma"/>
            </a:endParaRPr>
          </a:p>
          <a:p>
            <a:pPr marL="189230" marR="177800" indent="-3175" algn="ctr">
              <a:lnSpc>
                <a:spcPts val="2180"/>
              </a:lnSpc>
              <a:spcBef>
                <a:spcPts val="895"/>
              </a:spcBef>
            </a:pPr>
            <a:r>
              <a:rPr sz="2000" spc="-10" dirty="0">
                <a:solidFill>
                  <a:srgbClr val="FFFFFF"/>
                </a:solidFill>
                <a:latin typeface="Tahoma"/>
                <a:cs typeface="Tahoma"/>
              </a:rPr>
              <a:t>Smart </a:t>
            </a:r>
            <a:r>
              <a:rPr sz="2000" spc="80" dirty="0">
                <a:solidFill>
                  <a:srgbClr val="FFFFFF"/>
                </a:solidFill>
                <a:latin typeface="Tahoma"/>
                <a:cs typeface="Tahoma"/>
              </a:rPr>
              <a:t>Home</a:t>
            </a:r>
            <a:endParaRPr sz="2000">
              <a:latin typeface="Tahoma"/>
              <a:cs typeface="Tahoma"/>
            </a:endParaRPr>
          </a:p>
        </p:txBody>
      </p:sp>
      <p:grpSp>
        <p:nvGrpSpPr>
          <p:cNvPr id="47" name="object 47"/>
          <p:cNvGrpSpPr/>
          <p:nvPr/>
        </p:nvGrpSpPr>
        <p:grpSpPr>
          <a:xfrm>
            <a:off x="8072628" y="2057400"/>
            <a:ext cx="1274445" cy="3781170"/>
            <a:chOff x="8072628" y="2057400"/>
            <a:chExt cx="1274445" cy="3781170"/>
          </a:xfrm>
        </p:grpSpPr>
        <p:pic>
          <p:nvPicPr>
            <p:cNvPr id="48" name="object 48"/>
            <p:cNvPicPr/>
            <p:nvPr/>
          </p:nvPicPr>
          <p:blipFill>
            <a:blip r:embed="rId6" cstate="print"/>
            <a:stretch>
              <a:fillRect/>
            </a:stretch>
          </p:blipFill>
          <p:spPr>
            <a:xfrm>
              <a:off x="8072628" y="2057401"/>
              <a:ext cx="1274064" cy="784106"/>
            </a:xfrm>
            <a:prstGeom prst="rect">
              <a:avLst/>
            </a:prstGeom>
          </p:spPr>
        </p:pic>
        <p:sp>
          <p:nvSpPr>
            <p:cNvPr id="49" name="object 49"/>
            <p:cNvSpPr/>
            <p:nvPr/>
          </p:nvSpPr>
          <p:spPr>
            <a:xfrm>
              <a:off x="8072628" y="2057400"/>
              <a:ext cx="1274445" cy="1153795"/>
            </a:xfrm>
            <a:custGeom>
              <a:avLst/>
              <a:gdLst/>
              <a:ahLst/>
              <a:cxnLst/>
              <a:rect l="l" t="t" r="r" b="b"/>
              <a:pathLst>
                <a:path w="1274445" h="1153795">
                  <a:moveTo>
                    <a:pt x="0" y="576834"/>
                  </a:moveTo>
                  <a:lnTo>
                    <a:pt x="1916" y="531762"/>
                  </a:lnTo>
                  <a:lnTo>
                    <a:pt x="7572" y="487638"/>
                  </a:lnTo>
                  <a:lnTo>
                    <a:pt x="16826" y="444590"/>
                  </a:lnTo>
                  <a:lnTo>
                    <a:pt x="29535" y="402746"/>
                  </a:lnTo>
                  <a:lnTo>
                    <a:pt x="45558" y="362234"/>
                  </a:lnTo>
                  <a:lnTo>
                    <a:pt x="64754" y="323183"/>
                  </a:lnTo>
                  <a:lnTo>
                    <a:pt x="86980" y="285721"/>
                  </a:lnTo>
                  <a:lnTo>
                    <a:pt x="112096" y="249977"/>
                  </a:lnTo>
                  <a:lnTo>
                    <a:pt x="139959" y="216079"/>
                  </a:lnTo>
                  <a:lnTo>
                    <a:pt x="170427" y="184155"/>
                  </a:lnTo>
                  <a:lnTo>
                    <a:pt x="203360" y="154333"/>
                  </a:lnTo>
                  <a:lnTo>
                    <a:pt x="238614" y="126743"/>
                  </a:lnTo>
                  <a:lnTo>
                    <a:pt x="276050" y="101511"/>
                  </a:lnTo>
                  <a:lnTo>
                    <a:pt x="315524" y="78768"/>
                  </a:lnTo>
                  <a:lnTo>
                    <a:pt x="356895" y="58640"/>
                  </a:lnTo>
                  <a:lnTo>
                    <a:pt x="400022" y="41257"/>
                  </a:lnTo>
                  <a:lnTo>
                    <a:pt x="444763" y="26747"/>
                  </a:lnTo>
                  <a:lnTo>
                    <a:pt x="490976" y="15237"/>
                  </a:lnTo>
                  <a:lnTo>
                    <a:pt x="538520" y="6857"/>
                  </a:lnTo>
                  <a:lnTo>
                    <a:pt x="587252" y="1735"/>
                  </a:lnTo>
                  <a:lnTo>
                    <a:pt x="637031" y="0"/>
                  </a:lnTo>
                  <a:lnTo>
                    <a:pt x="686811" y="1735"/>
                  </a:lnTo>
                  <a:lnTo>
                    <a:pt x="735543" y="6857"/>
                  </a:lnTo>
                  <a:lnTo>
                    <a:pt x="783087" y="15237"/>
                  </a:lnTo>
                  <a:lnTo>
                    <a:pt x="829300" y="26747"/>
                  </a:lnTo>
                  <a:lnTo>
                    <a:pt x="874041" y="41257"/>
                  </a:lnTo>
                  <a:lnTo>
                    <a:pt x="917168" y="58640"/>
                  </a:lnTo>
                  <a:lnTo>
                    <a:pt x="958539" y="78768"/>
                  </a:lnTo>
                  <a:lnTo>
                    <a:pt x="998013" y="101511"/>
                  </a:lnTo>
                  <a:lnTo>
                    <a:pt x="1035449" y="126743"/>
                  </a:lnTo>
                  <a:lnTo>
                    <a:pt x="1070703" y="154333"/>
                  </a:lnTo>
                  <a:lnTo>
                    <a:pt x="1103636" y="184155"/>
                  </a:lnTo>
                  <a:lnTo>
                    <a:pt x="1134104" y="216079"/>
                  </a:lnTo>
                  <a:lnTo>
                    <a:pt x="1161967" y="249977"/>
                  </a:lnTo>
                  <a:lnTo>
                    <a:pt x="1187083" y="285721"/>
                  </a:lnTo>
                  <a:lnTo>
                    <a:pt x="1209309" y="323183"/>
                  </a:lnTo>
                  <a:lnTo>
                    <a:pt x="1228505" y="362234"/>
                  </a:lnTo>
                  <a:lnTo>
                    <a:pt x="1244528" y="402746"/>
                  </a:lnTo>
                  <a:lnTo>
                    <a:pt x="1257237" y="444590"/>
                  </a:lnTo>
                  <a:lnTo>
                    <a:pt x="1266491" y="487638"/>
                  </a:lnTo>
                  <a:lnTo>
                    <a:pt x="1272147" y="531762"/>
                  </a:lnTo>
                  <a:lnTo>
                    <a:pt x="1274064" y="576834"/>
                  </a:lnTo>
                  <a:lnTo>
                    <a:pt x="1272147" y="621905"/>
                  </a:lnTo>
                  <a:lnTo>
                    <a:pt x="1266491" y="666029"/>
                  </a:lnTo>
                  <a:lnTo>
                    <a:pt x="1257237" y="709077"/>
                  </a:lnTo>
                  <a:lnTo>
                    <a:pt x="1244528" y="750921"/>
                  </a:lnTo>
                  <a:lnTo>
                    <a:pt x="1228505" y="791433"/>
                  </a:lnTo>
                  <a:lnTo>
                    <a:pt x="1209309" y="830484"/>
                  </a:lnTo>
                  <a:lnTo>
                    <a:pt x="1187083" y="867946"/>
                  </a:lnTo>
                  <a:lnTo>
                    <a:pt x="1161967" y="903690"/>
                  </a:lnTo>
                  <a:lnTo>
                    <a:pt x="1134104" y="937588"/>
                  </a:lnTo>
                  <a:lnTo>
                    <a:pt x="1103636" y="969512"/>
                  </a:lnTo>
                  <a:lnTo>
                    <a:pt x="1070703" y="999334"/>
                  </a:lnTo>
                  <a:lnTo>
                    <a:pt x="1035449" y="1026924"/>
                  </a:lnTo>
                  <a:lnTo>
                    <a:pt x="998013" y="1052156"/>
                  </a:lnTo>
                  <a:lnTo>
                    <a:pt x="958539" y="1074899"/>
                  </a:lnTo>
                  <a:lnTo>
                    <a:pt x="917168" y="1095027"/>
                  </a:lnTo>
                  <a:lnTo>
                    <a:pt x="874041" y="1112410"/>
                  </a:lnTo>
                  <a:lnTo>
                    <a:pt x="829300" y="1126920"/>
                  </a:lnTo>
                  <a:lnTo>
                    <a:pt x="783087" y="1138430"/>
                  </a:lnTo>
                  <a:lnTo>
                    <a:pt x="735543" y="1146810"/>
                  </a:lnTo>
                  <a:lnTo>
                    <a:pt x="686811" y="1151932"/>
                  </a:lnTo>
                  <a:lnTo>
                    <a:pt x="637031" y="1153667"/>
                  </a:lnTo>
                  <a:lnTo>
                    <a:pt x="587252" y="1151932"/>
                  </a:lnTo>
                  <a:lnTo>
                    <a:pt x="538520" y="1146810"/>
                  </a:lnTo>
                  <a:lnTo>
                    <a:pt x="490976" y="1138430"/>
                  </a:lnTo>
                  <a:lnTo>
                    <a:pt x="444763" y="1126920"/>
                  </a:lnTo>
                  <a:lnTo>
                    <a:pt x="400022" y="1112410"/>
                  </a:lnTo>
                  <a:lnTo>
                    <a:pt x="356895" y="1095027"/>
                  </a:lnTo>
                  <a:lnTo>
                    <a:pt x="315524" y="1074899"/>
                  </a:lnTo>
                  <a:lnTo>
                    <a:pt x="276050" y="1052156"/>
                  </a:lnTo>
                  <a:lnTo>
                    <a:pt x="238614" y="1026924"/>
                  </a:lnTo>
                  <a:lnTo>
                    <a:pt x="203360" y="999334"/>
                  </a:lnTo>
                  <a:lnTo>
                    <a:pt x="170427" y="969512"/>
                  </a:lnTo>
                  <a:lnTo>
                    <a:pt x="139959" y="937588"/>
                  </a:lnTo>
                  <a:lnTo>
                    <a:pt x="112096" y="903690"/>
                  </a:lnTo>
                  <a:lnTo>
                    <a:pt x="86980" y="867946"/>
                  </a:lnTo>
                  <a:lnTo>
                    <a:pt x="64754" y="830484"/>
                  </a:lnTo>
                  <a:lnTo>
                    <a:pt x="45558" y="791433"/>
                  </a:lnTo>
                  <a:lnTo>
                    <a:pt x="29535" y="750921"/>
                  </a:lnTo>
                  <a:lnTo>
                    <a:pt x="16826" y="709077"/>
                  </a:lnTo>
                  <a:lnTo>
                    <a:pt x="7572" y="666029"/>
                  </a:lnTo>
                  <a:lnTo>
                    <a:pt x="1916" y="621905"/>
                  </a:lnTo>
                  <a:lnTo>
                    <a:pt x="0" y="576834"/>
                  </a:lnTo>
                  <a:close/>
                </a:path>
              </a:pathLst>
            </a:custGeom>
            <a:ln w="12700">
              <a:solidFill>
                <a:srgbClr val="FFFFFF"/>
              </a:solidFill>
            </a:ln>
          </p:spPr>
          <p:txBody>
            <a:bodyPr wrap="square" lIns="0" tIns="0" rIns="0" bIns="0" rtlCol="0"/>
            <a:lstStyle/>
            <a:p>
              <a:endParaRPr/>
            </a:p>
          </p:txBody>
        </p:sp>
        <p:sp>
          <p:nvSpPr>
            <p:cNvPr id="50" name="object 50"/>
            <p:cNvSpPr/>
            <p:nvPr/>
          </p:nvSpPr>
          <p:spPr>
            <a:xfrm>
              <a:off x="8863584" y="5263895"/>
              <a:ext cx="436245" cy="574675"/>
            </a:xfrm>
            <a:custGeom>
              <a:avLst/>
              <a:gdLst/>
              <a:ahLst/>
              <a:cxnLst/>
              <a:rect l="l" t="t" r="r" b="b"/>
              <a:pathLst>
                <a:path w="436245" h="574675">
                  <a:moveTo>
                    <a:pt x="217932" y="0"/>
                  </a:moveTo>
                  <a:lnTo>
                    <a:pt x="0" y="287273"/>
                  </a:lnTo>
                  <a:lnTo>
                    <a:pt x="217932" y="574547"/>
                  </a:lnTo>
                  <a:lnTo>
                    <a:pt x="217932" y="430910"/>
                  </a:lnTo>
                  <a:lnTo>
                    <a:pt x="326898" y="430910"/>
                  </a:lnTo>
                  <a:lnTo>
                    <a:pt x="435864" y="287273"/>
                  </a:lnTo>
                  <a:lnTo>
                    <a:pt x="326898" y="143636"/>
                  </a:lnTo>
                  <a:lnTo>
                    <a:pt x="217932" y="143636"/>
                  </a:lnTo>
                  <a:lnTo>
                    <a:pt x="217932" y="0"/>
                  </a:lnTo>
                  <a:close/>
                </a:path>
                <a:path w="436245" h="574675">
                  <a:moveTo>
                    <a:pt x="326898" y="430910"/>
                  </a:moveTo>
                  <a:lnTo>
                    <a:pt x="217932" y="430910"/>
                  </a:lnTo>
                  <a:lnTo>
                    <a:pt x="217932" y="574547"/>
                  </a:lnTo>
                  <a:lnTo>
                    <a:pt x="326898" y="430910"/>
                  </a:lnTo>
                  <a:close/>
                </a:path>
                <a:path w="436245" h="574675">
                  <a:moveTo>
                    <a:pt x="217932" y="0"/>
                  </a:moveTo>
                  <a:lnTo>
                    <a:pt x="217932" y="143636"/>
                  </a:lnTo>
                  <a:lnTo>
                    <a:pt x="326898" y="143636"/>
                  </a:lnTo>
                  <a:lnTo>
                    <a:pt x="217932" y="0"/>
                  </a:lnTo>
                  <a:close/>
                </a:path>
              </a:pathLst>
            </a:custGeom>
            <a:solidFill>
              <a:srgbClr val="E9ADD3"/>
            </a:solidFill>
          </p:spPr>
          <p:txBody>
            <a:bodyPr wrap="square" lIns="0" tIns="0" rIns="0" bIns="0" rtlCol="0"/>
            <a:lstStyle/>
            <a:p>
              <a:endParaRPr/>
            </a:p>
          </p:txBody>
        </p:sp>
        <p:sp>
          <p:nvSpPr>
            <p:cNvPr id="51" name="object 51"/>
            <p:cNvSpPr/>
            <p:nvPr/>
          </p:nvSpPr>
          <p:spPr>
            <a:xfrm>
              <a:off x="8863584" y="5263895"/>
              <a:ext cx="436245" cy="574675"/>
            </a:xfrm>
            <a:custGeom>
              <a:avLst/>
              <a:gdLst/>
              <a:ahLst/>
              <a:cxnLst/>
              <a:rect l="l" t="t" r="r" b="b"/>
              <a:pathLst>
                <a:path w="436245" h="574675">
                  <a:moveTo>
                    <a:pt x="435864" y="287273"/>
                  </a:moveTo>
                  <a:lnTo>
                    <a:pt x="217932" y="574547"/>
                  </a:lnTo>
                  <a:lnTo>
                    <a:pt x="217932" y="430910"/>
                  </a:lnTo>
                  <a:lnTo>
                    <a:pt x="217932" y="574547"/>
                  </a:lnTo>
                  <a:lnTo>
                    <a:pt x="0" y="287273"/>
                  </a:lnTo>
                  <a:lnTo>
                    <a:pt x="217932" y="0"/>
                  </a:lnTo>
                  <a:lnTo>
                    <a:pt x="217932" y="143636"/>
                  </a:lnTo>
                  <a:lnTo>
                    <a:pt x="217932" y="0"/>
                  </a:lnTo>
                  <a:lnTo>
                    <a:pt x="435864" y="287273"/>
                  </a:lnTo>
                  <a:close/>
                </a:path>
              </a:pathLst>
            </a:custGeom>
            <a:ln w="12700">
              <a:solidFill>
                <a:srgbClr val="FFFFFF"/>
              </a:solidFill>
            </a:ln>
          </p:spPr>
          <p:txBody>
            <a:bodyPr wrap="square" lIns="0" tIns="0" rIns="0" bIns="0" rtlCol="0"/>
            <a:lstStyle/>
            <a:p>
              <a:endParaRPr/>
            </a:p>
          </p:txBody>
        </p:sp>
      </p:grpSp>
      <p:sp>
        <p:nvSpPr>
          <p:cNvPr id="52" name="object 52"/>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3" name="object 53"/>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3</a:t>
            </a: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Enabling</a:t>
            </a:r>
            <a:r>
              <a:rPr spc="40" dirty="0"/>
              <a:t> Technologies</a:t>
            </a:r>
          </a:p>
        </p:txBody>
      </p:sp>
      <p:sp>
        <p:nvSpPr>
          <p:cNvPr id="3" name="object 3"/>
          <p:cNvSpPr/>
          <p:nvPr/>
        </p:nvSpPr>
        <p:spPr>
          <a:xfrm>
            <a:off x="2389632" y="3843528"/>
            <a:ext cx="6814184" cy="2286000"/>
          </a:xfrm>
          <a:custGeom>
            <a:avLst/>
            <a:gdLst/>
            <a:ahLst/>
            <a:cxnLst/>
            <a:rect l="l" t="t" r="r" b="b"/>
            <a:pathLst>
              <a:path w="6814184" h="2286000">
                <a:moveTo>
                  <a:pt x="6210046" y="0"/>
                </a:moveTo>
                <a:lnTo>
                  <a:pt x="6242304" y="285750"/>
                </a:lnTo>
                <a:lnTo>
                  <a:pt x="6091864" y="300091"/>
                </a:lnTo>
                <a:lnTo>
                  <a:pt x="5943169" y="314892"/>
                </a:lnTo>
                <a:lnTo>
                  <a:pt x="5796216" y="330152"/>
                </a:lnTo>
                <a:lnTo>
                  <a:pt x="5651006" y="345873"/>
                </a:lnTo>
                <a:lnTo>
                  <a:pt x="5507540" y="362054"/>
                </a:lnTo>
                <a:lnTo>
                  <a:pt x="5365817" y="378695"/>
                </a:lnTo>
                <a:lnTo>
                  <a:pt x="5225837" y="395795"/>
                </a:lnTo>
                <a:lnTo>
                  <a:pt x="5087600" y="413356"/>
                </a:lnTo>
                <a:lnTo>
                  <a:pt x="4951106" y="431376"/>
                </a:lnTo>
                <a:lnTo>
                  <a:pt x="4816356" y="449856"/>
                </a:lnTo>
                <a:lnTo>
                  <a:pt x="4683349" y="468797"/>
                </a:lnTo>
                <a:lnTo>
                  <a:pt x="4552084" y="488197"/>
                </a:lnTo>
                <a:lnTo>
                  <a:pt x="4422563" y="508057"/>
                </a:lnTo>
                <a:lnTo>
                  <a:pt x="4294786" y="528377"/>
                </a:lnTo>
                <a:lnTo>
                  <a:pt x="4168751" y="549157"/>
                </a:lnTo>
                <a:lnTo>
                  <a:pt x="4044460" y="570397"/>
                </a:lnTo>
                <a:lnTo>
                  <a:pt x="3921911" y="592096"/>
                </a:lnTo>
                <a:lnTo>
                  <a:pt x="3801106" y="614256"/>
                </a:lnTo>
                <a:lnTo>
                  <a:pt x="3682044" y="636876"/>
                </a:lnTo>
                <a:lnTo>
                  <a:pt x="3564725" y="659955"/>
                </a:lnTo>
                <a:lnTo>
                  <a:pt x="3449150" y="683495"/>
                </a:lnTo>
                <a:lnTo>
                  <a:pt x="3335317" y="707494"/>
                </a:lnTo>
                <a:lnTo>
                  <a:pt x="3223228" y="731953"/>
                </a:lnTo>
                <a:lnTo>
                  <a:pt x="3112882" y="756872"/>
                </a:lnTo>
                <a:lnTo>
                  <a:pt x="3004279" y="782252"/>
                </a:lnTo>
                <a:lnTo>
                  <a:pt x="2897419" y="808091"/>
                </a:lnTo>
                <a:lnTo>
                  <a:pt x="2792303" y="834390"/>
                </a:lnTo>
                <a:lnTo>
                  <a:pt x="2688929" y="861148"/>
                </a:lnTo>
                <a:lnTo>
                  <a:pt x="2587299" y="888367"/>
                </a:lnTo>
                <a:lnTo>
                  <a:pt x="2487412" y="916046"/>
                </a:lnTo>
                <a:lnTo>
                  <a:pt x="2389268" y="944184"/>
                </a:lnTo>
                <a:lnTo>
                  <a:pt x="2292867" y="972783"/>
                </a:lnTo>
                <a:lnTo>
                  <a:pt x="2198210" y="1001841"/>
                </a:lnTo>
                <a:lnTo>
                  <a:pt x="2105296" y="1031360"/>
                </a:lnTo>
                <a:lnTo>
                  <a:pt x="2014124" y="1061338"/>
                </a:lnTo>
                <a:lnTo>
                  <a:pt x="1924696" y="1091776"/>
                </a:lnTo>
                <a:lnTo>
                  <a:pt x="1837011" y="1122674"/>
                </a:lnTo>
                <a:lnTo>
                  <a:pt x="1793823" y="1138296"/>
                </a:lnTo>
                <a:lnTo>
                  <a:pt x="1751070" y="1154032"/>
                </a:lnTo>
                <a:lnTo>
                  <a:pt x="1708753" y="1169884"/>
                </a:lnTo>
                <a:lnTo>
                  <a:pt x="1666871" y="1185850"/>
                </a:lnTo>
                <a:lnTo>
                  <a:pt x="1625426" y="1201932"/>
                </a:lnTo>
                <a:lnTo>
                  <a:pt x="1584416" y="1218128"/>
                </a:lnTo>
                <a:lnTo>
                  <a:pt x="1543842" y="1234440"/>
                </a:lnTo>
                <a:lnTo>
                  <a:pt x="1503704" y="1250866"/>
                </a:lnTo>
                <a:lnTo>
                  <a:pt x="1464001" y="1267407"/>
                </a:lnTo>
                <a:lnTo>
                  <a:pt x="1424735" y="1284064"/>
                </a:lnTo>
                <a:lnTo>
                  <a:pt x="1385904" y="1300835"/>
                </a:lnTo>
                <a:lnTo>
                  <a:pt x="1347509" y="1317721"/>
                </a:lnTo>
                <a:lnTo>
                  <a:pt x="1309550" y="1334722"/>
                </a:lnTo>
                <a:lnTo>
                  <a:pt x="1272026" y="1351839"/>
                </a:lnTo>
                <a:lnTo>
                  <a:pt x="1234939" y="1369070"/>
                </a:lnTo>
                <a:lnTo>
                  <a:pt x="1198287" y="1386416"/>
                </a:lnTo>
                <a:lnTo>
                  <a:pt x="1162071" y="1403877"/>
                </a:lnTo>
                <a:lnTo>
                  <a:pt x="1126291" y="1421454"/>
                </a:lnTo>
                <a:lnTo>
                  <a:pt x="1090946" y="1439145"/>
                </a:lnTo>
                <a:lnTo>
                  <a:pt x="1056037" y="1456951"/>
                </a:lnTo>
                <a:lnTo>
                  <a:pt x="1021565" y="1474872"/>
                </a:lnTo>
                <a:lnTo>
                  <a:pt x="987527" y="1492908"/>
                </a:lnTo>
                <a:lnTo>
                  <a:pt x="953926" y="1511059"/>
                </a:lnTo>
                <a:lnTo>
                  <a:pt x="888031" y="1547706"/>
                </a:lnTo>
                <a:lnTo>
                  <a:pt x="823879" y="1584813"/>
                </a:lnTo>
                <a:lnTo>
                  <a:pt x="761470" y="1622380"/>
                </a:lnTo>
                <a:lnTo>
                  <a:pt x="700804" y="1660407"/>
                </a:lnTo>
                <a:lnTo>
                  <a:pt x="641882" y="1698894"/>
                </a:lnTo>
                <a:lnTo>
                  <a:pt x="584702" y="1737840"/>
                </a:lnTo>
                <a:lnTo>
                  <a:pt x="529266" y="1777247"/>
                </a:lnTo>
                <a:lnTo>
                  <a:pt x="475573" y="1817113"/>
                </a:lnTo>
                <a:lnTo>
                  <a:pt x="423623" y="1857440"/>
                </a:lnTo>
                <a:lnTo>
                  <a:pt x="373417" y="1898226"/>
                </a:lnTo>
                <a:lnTo>
                  <a:pt x="324953" y="1939472"/>
                </a:lnTo>
                <a:lnTo>
                  <a:pt x="278233" y="1981179"/>
                </a:lnTo>
                <a:lnTo>
                  <a:pt x="233256" y="2023345"/>
                </a:lnTo>
                <a:lnTo>
                  <a:pt x="190022" y="2065971"/>
                </a:lnTo>
                <a:lnTo>
                  <a:pt x="148531" y="2109057"/>
                </a:lnTo>
                <a:lnTo>
                  <a:pt x="108783" y="2152602"/>
                </a:lnTo>
                <a:lnTo>
                  <a:pt x="70779" y="2196608"/>
                </a:lnTo>
                <a:lnTo>
                  <a:pt x="34518" y="2241074"/>
                </a:lnTo>
                <a:lnTo>
                  <a:pt x="0" y="2286000"/>
                </a:lnTo>
                <a:lnTo>
                  <a:pt x="26175" y="2267156"/>
                </a:lnTo>
                <a:lnTo>
                  <a:pt x="52689" y="2248435"/>
                </a:lnTo>
                <a:lnTo>
                  <a:pt x="106731" y="2211358"/>
                </a:lnTo>
                <a:lnTo>
                  <a:pt x="162124" y="2174770"/>
                </a:lnTo>
                <a:lnTo>
                  <a:pt x="218869" y="2138670"/>
                </a:lnTo>
                <a:lnTo>
                  <a:pt x="276966" y="2103059"/>
                </a:lnTo>
                <a:lnTo>
                  <a:pt x="336415" y="2067936"/>
                </a:lnTo>
                <a:lnTo>
                  <a:pt x="397215" y="2033302"/>
                </a:lnTo>
                <a:lnTo>
                  <a:pt x="459367" y="1999156"/>
                </a:lnTo>
                <a:lnTo>
                  <a:pt x="522872" y="1965499"/>
                </a:lnTo>
                <a:lnTo>
                  <a:pt x="587727" y="1932330"/>
                </a:lnTo>
                <a:lnTo>
                  <a:pt x="653935" y="1899649"/>
                </a:lnTo>
                <a:lnTo>
                  <a:pt x="755781" y="1851544"/>
                </a:lnTo>
                <a:lnTo>
                  <a:pt x="825369" y="1820084"/>
                </a:lnTo>
                <a:lnTo>
                  <a:pt x="896308" y="1789113"/>
                </a:lnTo>
                <a:lnTo>
                  <a:pt x="968599" y="1758631"/>
                </a:lnTo>
                <a:lnTo>
                  <a:pt x="1042241" y="1728636"/>
                </a:lnTo>
                <a:lnTo>
                  <a:pt x="1117236" y="1699131"/>
                </a:lnTo>
                <a:lnTo>
                  <a:pt x="1193582" y="1670113"/>
                </a:lnTo>
                <a:lnTo>
                  <a:pt x="1271280" y="1641584"/>
                </a:lnTo>
                <a:lnTo>
                  <a:pt x="1350330" y="1613544"/>
                </a:lnTo>
                <a:lnTo>
                  <a:pt x="1430732" y="1585992"/>
                </a:lnTo>
                <a:lnTo>
                  <a:pt x="1512485" y="1558928"/>
                </a:lnTo>
                <a:lnTo>
                  <a:pt x="1595590" y="1532353"/>
                </a:lnTo>
                <a:lnTo>
                  <a:pt x="1680047" y="1506266"/>
                </a:lnTo>
                <a:lnTo>
                  <a:pt x="1765856" y="1480668"/>
                </a:lnTo>
                <a:lnTo>
                  <a:pt x="1853017" y="1455558"/>
                </a:lnTo>
                <a:lnTo>
                  <a:pt x="1941530" y="1430936"/>
                </a:lnTo>
                <a:lnTo>
                  <a:pt x="2031394" y="1406803"/>
                </a:lnTo>
                <a:lnTo>
                  <a:pt x="2122610" y="1383159"/>
                </a:lnTo>
                <a:lnTo>
                  <a:pt x="2215178" y="1360003"/>
                </a:lnTo>
                <a:lnTo>
                  <a:pt x="2309098" y="1337335"/>
                </a:lnTo>
                <a:lnTo>
                  <a:pt x="2404369" y="1315156"/>
                </a:lnTo>
                <a:lnTo>
                  <a:pt x="2500992" y="1293465"/>
                </a:lnTo>
                <a:lnTo>
                  <a:pt x="2598968" y="1272262"/>
                </a:lnTo>
                <a:lnTo>
                  <a:pt x="2698295" y="1251548"/>
                </a:lnTo>
                <a:lnTo>
                  <a:pt x="2798973" y="1231323"/>
                </a:lnTo>
                <a:lnTo>
                  <a:pt x="2901004" y="1211585"/>
                </a:lnTo>
                <a:lnTo>
                  <a:pt x="3004386" y="1192337"/>
                </a:lnTo>
                <a:lnTo>
                  <a:pt x="3109120" y="1173577"/>
                </a:lnTo>
                <a:lnTo>
                  <a:pt x="3215206" y="1155305"/>
                </a:lnTo>
                <a:lnTo>
                  <a:pt x="3322644" y="1137521"/>
                </a:lnTo>
                <a:lnTo>
                  <a:pt x="3431434" y="1120226"/>
                </a:lnTo>
                <a:lnTo>
                  <a:pt x="3541575" y="1103420"/>
                </a:lnTo>
                <a:lnTo>
                  <a:pt x="3653068" y="1087102"/>
                </a:lnTo>
                <a:lnTo>
                  <a:pt x="3765913" y="1071272"/>
                </a:lnTo>
                <a:lnTo>
                  <a:pt x="3880110" y="1055931"/>
                </a:lnTo>
                <a:lnTo>
                  <a:pt x="3995659" y="1041078"/>
                </a:lnTo>
                <a:lnTo>
                  <a:pt x="4112559" y="1026714"/>
                </a:lnTo>
                <a:lnTo>
                  <a:pt x="4230811" y="1012838"/>
                </a:lnTo>
                <a:lnTo>
                  <a:pt x="4350415" y="999450"/>
                </a:lnTo>
                <a:lnTo>
                  <a:pt x="4471371" y="986551"/>
                </a:lnTo>
                <a:lnTo>
                  <a:pt x="4593679" y="974140"/>
                </a:lnTo>
                <a:lnTo>
                  <a:pt x="4717338" y="962218"/>
                </a:lnTo>
                <a:lnTo>
                  <a:pt x="4842350" y="950784"/>
                </a:lnTo>
                <a:lnTo>
                  <a:pt x="4968713" y="939839"/>
                </a:lnTo>
                <a:lnTo>
                  <a:pt x="5096428" y="929382"/>
                </a:lnTo>
                <a:lnTo>
                  <a:pt x="5225494" y="919414"/>
                </a:lnTo>
                <a:lnTo>
                  <a:pt x="5355913" y="909934"/>
                </a:lnTo>
                <a:lnTo>
                  <a:pt x="5487683" y="900942"/>
                </a:lnTo>
                <a:lnTo>
                  <a:pt x="5620805" y="892439"/>
                </a:lnTo>
                <a:lnTo>
                  <a:pt x="5755279" y="884424"/>
                </a:lnTo>
                <a:lnTo>
                  <a:pt x="5891105" y="876898"/>
                </a:lnTo>
                <a:lnTo>
                  <a:pt x="6028282" y="869860"/>
                </a:lnTo>
                <a:lnTo>
                  <a:pt x="6166811" y="863311"/>
                </a:lnTo>
                <a:lnTo>
                  <a:pt x="6306693" y="857250"/>
                </a:lnTo>
                <a:lnTo>
                  <a:pt x="6338951" y="1143000"/>
                </a:lnTo>
                <a:lnTo>
                  <a:pt x="6813804" y="457200"/>
                </a:lnTo>
                <a:lnTo>
                  <a:pt x="6210046" y="0"/>
                </a:lnTo>
                <a:close/>
              </a:path>
            </a:pathLst>
          </a:custGeom>
          <a:solidFill>
            <a:srgbClr val="FFC000"/>
          </a:solidFill>
        </p:spPr>
        <p:txBody>
          <a:bodyPr wrap="square" lIns="0" tIns="0" rIns="0" bIns="0" rtlCol="0"/>
          <a:lstStyle/>
          <a:p>
            <a:endParaRPr/>
          </a:p>
        </p:txBody>
      </p:sp>
      <p:sp>
        <p:nvSpPr>
          <p:cNvPr id="4" name="object 4"/>
          <p:cNvSpPr txBox="1"/>
          <p:nvPr/>
        </p:nvSpPr>
        <p:spPr>
          <a:xfrm>
            <a:off x="2329688" y="4802119"/>
            <a:ext cx="2584450" cy="1297305"/>
          </a:xfrm>
          <a:prstGeom prst="rect">
            <a:avLst/>
          </a:prstGeom>
        </p:spPr>
        <p:txBody>
          <a:bodyPr vert="horz" wrap="square" lIns="0" tIns="136525" rIns="0" bIns="0" rtlCol="0">
            <a:spAutoFit/>
          </a:bodyPr>
          <a:lstStyle/>
          <a:p>
            <a:pPr marL="1607185">
              <a:lnSpc>
                <a:spcPct val="100000"/>
              </a:lnSpc>
              <a:spcBef>
                <a:spcPts val="1075"/>
              </a:spcBef>
            </a:pPr>
            <a:r>
              <a:rPr sz="3300" spc="155" dirty="0">
                <a:solidFill>
                  <a:srgbClr val="811C94"/>
                </a:solidFill>
                <a:latin typeface="Tahoma"/>
                <a:cs typeface="Tahoma"/>
              </a:rPr>
              <a:t>WSN</a:t>
            </a:r>
            <a:endParaRPr sz="3300">
              <a:latin typeface="Tahoma"/>
              <a:cs typeface="Tahoma"/>
            </a:endParaRPr>
          </a:p>
          <a:p>
            <a:pPr marL="12700">
              <a:lnSpc>
                <a:spcPct val="100000"/>
              </a:lnSpc>
              <a:spcBef>
                <a:spcPts val="1000"/>
              </a:spcBef>
            </a:pPr>
            <a:r>
              <a:rPr sz="3400" spc="-20" dirty="0">
                <a:solidFill>
                  <a:srgbClr val="811C94"/>
                </a:solidFill>
                <a:latin typeface="Tahoma"/>
                <a:cs typeface="Tahoma"/>
              </a:rPr>
              <a:t>RFID</a:t>
            </a:r>
            <a:endParaRPr sz="3400">
              <a:latin typeface="Tahoma"/>
              <a:cs typeface="Tahoma"/>
            </a:endParaRPr>
          </a:p>
        </p:txBody>
      </p:sp>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9" name="object 9"/>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4</a:t>
            </a:r>
            <a:r>
              <a:rPr dirty="0"/>
              <a:t> </a:t>
            </a:r>
          </a:p>
        </p:txBody>
      </p:sp>
      <p:sp>
        <p:nvSpPr>
          <p:cNvPr id="5" name="object 5"/>
          <p:cNvSpPr txBox="1"/>
          <p:nvPr/>
        </p:nvSpPr>
        <p:spPr>
          <a:xfrm>
            <a:off x="5796534" y="4519117"/>
            <a:ext cx="825500" cy="528955"/>
          </a:xfrm>
          <a:prstGeom prst="rect">
            <a:avLst/>
          </a:prstGeom>
        </p:spPr>
        <p:txBody>
          <a:bodyPr vert="horz" wrap="square" lIns="0" tIns="12700" rIns="0" bIns="0" rtlCol="0">
            <a:spAutoFit/>
          </a:bodyPr>
          <a:lstStyle/>
          <a:p>
            <a:pPr marL="12700">
              <a:lnSpc>
                <a:spcPct val="100000"/>
              </a:lnSpc>
              <a:spcBef>
                <a:spcPts val="100"/>
              </a:spcBef>
            </a:pPr>
            <a:r>
              <a:rPr sz="3300" spc="-40" dirty="0">
                <a:solidFill>
                  <a:srgbClr val="811C94"/>
                </a:solidFill>
                <a:latin typeface="Tahoma"/>
                <a:cs typeface="Tahoma"/>
              </a:rPr>
              <a:t>IPv6</a:t>
            </a:r>
            <a:endParaRPr sz="3300">
              <a:latin typeface="Tahoma"/>
              <a:cs typeface="Tahoma"/>
            </a:endParaRPr>
          </a:p>
        </p:txBody>
      </p:sp>
      <p:sp>
        <p:nvSpPr>
          <p:cNvPr id="6" name="object 6"/>
          <p:cNvSpPr txBox="1"/>
          <p:nvPr/>
        </p:nvSpPr>
        <p:spPr>
          <a:xfrm>
            <a:off x="7397242" y="4225290"/>
            <a:ext cx="1229360" cy="513715"/>
          </a:xfrm>
          <a:prstGeom prst="rect">
            <a:avLst/>
          </a:prstGeom>
        </p:spPr>
        <p:txBody>
          <a:bodyPr vert="horz" wrap="square" lIns="0" tIns="12700" rIns="0" bIns="0" rtlCol="0">
            <a:spAutoFit/>
          </a:bodyPr>
          <a:lstStyle/>
          <a:p>
            <a:pPr marL="12700">
              <a:lnSpc>
                <a:spcPct val="100000"/>
              </a:lnSpc>
              <a:spcBef>
                <a:spcPts val="100"/>
              </a:spcBef>
            </a:pPr>
            <a:r>
              <a:rPr sz="3200" spc="150" dirty="0">
                <a:solidFill>
                  <a:srgbClr val="811C94"/>
                </a:solidFill>
                <a:latin typeface="Tahoma"/>
                <a:cs typeface="Tahoma"/>
              </a:rPr>
              <a:t>WPAN</a:t>
            </a:r>
            <a:endParaRPr sz="3200">
              <a:latin typeface="Tahoma"/>
              <a:cs typeface="Tahoma"/>
            </a:endParaRPr>
          </a:p>
        </p:txBody>
      </p:sp>
      <p:sp>
        <p:nvSpPr>
          <p:cNvPr id="7" name="object 7"/>
          <p:cNvSpPr txBox="1"/>
          <p:nvPr/>
        </p:nvSpPr>
        <p:spPr>
          <a:xfrm>
            <a:off x="1102867" y="1701851"/>
            <a:ext cx="6058535" cy="1875789"/>
          </a:xfrm>
          <a:prstGeom prst="rect">
            <a:avLst/>
          </a:prstGeom>
        </p:spPr>
        <p:txBody>
          <a:bodyPr vert="horz" wrap="square" lIns="0" tIns="170180" rIns="0" bIns="0" rtlCol="0">
            <a:spAutoFit/>
          </a:bodyPr>
          <a:lstStyle/>
          <a:p>
            <a:pPr marL="355600" indent="-342900">
              <a:lnSpc>
                <a:spcPct val="100000"/>
              </a:lnSpc>
              <a:spcBef>
                <a:spcPts val="1340"/>
              </a:spcBef>
              <a:buClr>
                <a:srgbClr val="3779D9"/>
              </a:buClr>
              <a:buFont typeface="Wingdings"/>
              <a:buChar char=""/>
              <a:tabLst>
                <a:tab pos="355600" algn="l"/>
              </a:tabLst>
            </a:pPr>
            <a:r>
              <a:rPr sz="2000" spc="-10" dirty="0">
                <a:latin typeface="Tahoma"/>
                <a:cs typeface="Tahoma"/>
              </a:rPr>
              <a:t>RFID</a:t>
            </a:r>
            <a:r>
              <a:rPr sz="2000" spc="-55" dirty="0">
                <a:latin typeface="Tahoma"/>
                <a:cs typeface="Tahoma"/>
              </a:rPr>
              <a:t> </a:t>
            </a:r>
            <a:r>
              <a:rPr sz="2000" dirty="0">
                <a:latin typeface="Tahoma"/>
                <a:cs typeface="Tahoma"/>
              </a:rPr>
              <a:t>for</a:t>
            </a:r>
            <a:r>
              <a:rPr sz="2000" spc="-40" dirty="0">
                <a:latin typeface="Tahoma"/>
                <a:cs typeface="Tahoma"/>
              </a:rPr>
              <a:t> </a:t>
            </a:r>
            <a:r>
              <a:rPr sz="2000" dirty="0">
                <a:latin typeface="Tahoma"/>
                <a:cs typeface="Tahoma"/>
              </a:rPr>
              <a:t>Identification</a:t>
            </a:r>
            <a:r>
              <a:rPr sz="2000" spc="-60" dirty="0">
                <a:latin typeface="Tahoma"/>
                <a:cs typeface="Tahoma"/>
              </a:rPr>
              <a:t> </a:t>
            </a:r>
            <a:r>
              <a:rPr sz="2000" spc="70" dirty="0">
                <a:latin typeface="Tahoma"/>
                <a:cs typeface="Tahoma"/>
              </a:rPr>
              <a:t>and</a:t>
            </a:r>
            <a:r>
              <a:rPr sz="2000" spc="-125" dirty="0">
                <a:latin typeface="Tahoma"/>
                <a:cs typeface="Tahoma"/>
              </a:rPr>
              <a:t> </a:t>
            </a:r>
            <a:r>
              <a:rPr sz="2000" dirty="0">
                <a:latin typeface="Tahoma"/>
                <a:cs typeface="Tahoma"/>
              </a:rPr>
              <a:t>Tracking</a:t>
            </a:r>
            <a:r>
              <a:rPr sz="2000" spc="-65" dirty="0">
                <a:latin typeface="Tahoma"/>
                <a:cs typeface="Tahoma"/>
              </a:rPr>
              <a:t> </a:t>
            </a:r>
            <a:r>
              <a:rPr sz="2000" spc="40" dirty="0">
                <a:latin typeface="Tahoma"/>
                <a:cs typeface="Tahoma"/>
              </a:rPr>
              <a:t>technologies.</a:t>
            </a:r>
            <a:endParaRPr sz="2000" dirty="0">
              <a:latin typeface="Tahoma"/>
              <a:cs typeface="Tahoma"/>
            </a:endParaRPr>
          </a:p>
          <a:p>
            <a:pPr marL="355600" indent="-342900">
              <a:lnSpc>
                <a:spcPct val="100000"/>
              </a:lnSpc>
              <a:spcBef>
                <a:spcPts val="1240"/>
              </a:spcBef>
              <a:buClr>
                <a:srgbClr val="3779D9"/>
              </a:buClr>
              <a:buFont typeface="Wingdings"/>
              <a:buChar char=""/>
              <a:tabLst>
                <a:tab pos="355600" algn="l"/>
              </a:tabLst>
            </a:pPr>
            <a:r>
              <a:rPr sz="2000" spc="105" dirty="0">
                <a:latin typeface="Tahoma"/>
                <a:cs typeface="Tahoma"/>
              </a:rPr>
              <a:t>WSN</a:t>
            </a:r>
            <a:r>
              <a:rPr sz="2000" spc="-100" dirty="0">
                <a:latin typeface="Tahoma"/>
                <a:cs typeface="Tahoma"/>
              </a:rPr>
              <a:t> </a:t>
            </a:r>
            <a:r>
              <a:rPr sz="2000" dirty="0">
                <a:latin typeface="Tahoma"/>
                <a:cs typeface="Tahoma"/>
              </a:rPr>
              <a:t>for</a:t>
            </a:r>
            <a:r>
              <a:rPr sz="2000" spc="-100" dirty="0">
                <a:latin typeface="Tahoma"/>
                <a:cs typeface="Tahoma"/>
              </a:rPr>
              <a:t> </a:t>
            </a:r>
            <a:r>
              <a:rPr sz="2000" spc="50" dirty="0">
                <a:latin typeface="Tahoma"/>
                <a:cs typeface="Tahoma"/>
              </a:rPr>
              <a:t>sensing</a:t>
            </a:r>
            <a:r>
              <a:rPr sz="2000" spc="-114" dirty="0">
                <a:latin typeface="Tahoma"/>
                <a:cs typeface="Tahoma"/>
              </a:rPr>
              <a:t> </a:t>
            </a:r>
            <a:r>
              <a:rPr sz="2000" spc="70" dirty="0">
                <a:latin typeface="Tahoma"/>
                <a:cs typeface="Tahoma"/>
              </a:rPr>
              <a:t>and</a:t>
            </a:r>
            <a:r>
              <a:rPr sz="2000" spc="-120" dirty="0">
                <a:latin typeface="Tahoma"/>
                <a:cs typeface="Tahoma"/>
              </a:rPr>
              <a:t> </a:t>
            </a:r>
            <a:r>
              <a:rPr sz="2000" spc="45" dirty="0">
                <a:latin typeface="Tahoma"/>
                <a:cs typeface="Tahoma"/>
              </a:rPr>
              <a:t>monitoring</a:t>
            </a:r>
            <a:endParaRPr sz="2000" dirty="0">
              <a:latin typeface="Tahoma"/>
              <a:cs typeface="Tahoma"/>
            </a:endParaRPr>
          </a:p>
          <a:p>
            <a:pPr marL="355600" indent="-342900">
              <a:lnSpc>
                <a:spcPct val="100000"/>
              </a:lnSpc>
              <a:spcBef>
                <a:spcPts val="1245"/>
              </a:spcBef>
              <a:buClr>
                <a:srgbClr val="3779D9"/>
              </a:buClr>
              <a:buFont typeface="Wingdings"/>
              <a:buChar char=""/>
              <a:tabLst>
                <a:tab pos="355600" algn="l"/>
              </a:tabLst>
            </a:pPr>
            <a:r>
              <a:rPr sz="2000" spc="-95" dirty="0">
                <a:latin typeface="Tahoma"/>
                <a:cs typeface="Tahoma"/>
              </a:rPr>
              <a:t>IP</a:t>
            </a:r>
            <a:r>
              <a:rPr sz="2000" spc="-114" dirty="0">
                <a:latin typeface="Tahoma"/>
                <a:cs typeface="Tahoma"/>
              </a:rPr>
              <a:t> </a:t>
            </a:r>
            <a:r>
              <a:rPr sz="2000" dirty="0">
                <a:latin typeface="Tahoma"/>
                <a:cs typeface="Tahoma"/>
              </a:rPr>
              <a:t>for</a:t>
            </a:r>
            <a:r>
              <a:rPr sz="2000" spc="-105" dirty="0">
                <a:latin typeface="Tahoma"/>
                <a:cs typeface="Tahoma"/>
              </a:rPr>
              <a:t> </a:t>
            </a:r>
            <a:r>
              <a:rPr sz="2000" spc="60" dirty="0">
                <a:latin typeface="Tahoma"/>
                <a:cs typeface="Tahoma"/>
              </a:rPr>
              <a:t>addressing</a:t>
            </a:r>
            <a:r>
              <a:rPr sz="2000" spc="-105" dirty="0">
                <a:latin typeface="Tahoma"/>
                <a:cs typeface="Tahoma"/>
              </a:rPr>
              <a:t> </a:t>
            </a:r>
            <a:r>
              <a:rPr sz="2000" spc="70" dirty="0">
                <a:latin typeface="Tahoma"/>
                <a:cs typeface="Tahoma"/>
              </a:rPr>
              <a:t>and</a:t>
            </a:r>
            <a:r>
              <a:rPr sz="2000" spc="-120" dirty="0">
                <a:latin typeface="Tahoma"/>
                <a:cs typeface="Tahoma"/>
              </a:rPr>
              <a:t> </a:t>
            </a:r>
            <a:r>
              <a:rPr sz="2000" spc="-10" dirty="0">
                <a:latin typeface="Tahoma"/>
                <a:cs typeface="Tahoma"/>
              </a:rPr>
              <a:t>networking</a:t>
            </a:r>
            <a:endParaRPr sz="2000" dirty="0">
              <a:latin typeface="Tahoma"/>
              <a:cs typeface="Tahoma"/>
            </a:endParaRPr>
          </a:p>
          <a:p>
            <a:pPr marL="355600" indent="-342900">
              <a:lnSpc>
                <a:spcPct val="100000"/>
              </a:lnSpc>
              <a:spcBef>
                <a:spcPts val="1240"/>
              </a:spcBef>
              <a:buClr>
                <a:srgbClr val="3779D9"/>
              </a:buClr>
              <a:buFont typeface="Wingdings"/>
              <a:buChar char=""/>
              <a:tabLst>
                <a:tab pos="355600" algn="l"/>
              </a:tabLst>
            </a:pPr>
            <a:r>
              <a:rPr sz="2000" spc="110" dirty="0">
                <a:latin typeface="Tahoma"/>
                <a:cs typeface="Tahoma"/>
              </a:rPr>
              <a:t>WPAN</a:t>
            </a:r>
            <a:r>
              <a:rPr sz="2000" spc="-110" dirty="0">
                <a:latin typeface="Tahoma"/>
                <a:cs typeface="Tahoma"/>
              </a:rPr>
              <a:t> </a:t>
            </a:r>
            <a:r>
              <a:rPr sz="2000" dirty="0">
                <a:latin typeface="Tahoma"/>
                <a:cs typeface="Tahoma"/>
              </a:rPr>
              <a:t>for</a:t>
            </a:r>
            <a:r>
              <a:rPr sz="2000" spc="-100" dirty="0">
                <a:latin typeface="Tahoma"/>
                <a:cs typeface="Tahoma"/>
              </a:rPr>
              <a:t> </a:t>
            </a:r>
            <a:r>
              <a:rPr sz="2000" spc="55" dirty="0">
                <a:latin typeface="Tahoma"/>
                <a:cs typeface="Tahoma"/>
              </a:rPr>
              <a:t>low</a:t>
            </a:r>
            <a:r>
              <a:rPr sz="2000" spc="-125" dirty="0">
                <a:latin typeface="Tahoma"/>
                <a:cs typeface="Tahoma"/>
              </a:rPr>
              <a:t> </a:t>
            </a:r>
            <a:r>
              <a:rPr sz="2000" spc="75" dirty="0">
                <a:latin typeface="Tahoma"/>
                <a:cs typeface="Tahoma"/>
              </a:rPr>
              <a:t>power</a:t>
            </a:r>
            <a:r>
              <a:rPr sz="2000" spc="-114" dirty="0">
                <a:latin typeface="Tahoma"/>
                <a:cs typeface="Tahoma"/>
              </a:rPr>
              <a:t> </a:t>
            </a:r>
            <a:r>
              <a:rPr sz="2000" spc="40" dirty="0">
                <a:latin typeface="Tahoma"/>
                <a:cs typeface="Tahoma"/>
              </a:rPr>
              <a:t>communication</a:t>
            </a:r>
            <a:endParaRPr sz="20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Pervasive</a:t>
            </a:r>
            <a:r>
              <a:rPr spc="315" dirty="0"/>
              <a:t> </a:t>
            </a:r>
            <a:r>
              <a:rPr spc="95" dirty="0"/>
              <a:t>sensing/computing</a:t>
            </a:r>
          </a:p>
        </p:txBody>
      </p:sp>
      <p:sp>
        <p:nvSpPr>
          <p:cNvPr id="3" name="object 3"/>
          <p:cNvSpPr/>
          <p:nvPr/>
        </p:nvSpPr>
        <p:spPr>
          <a:xfrm>
            <a:off x="5586984" y="3570732"/>
            <a:ext cx="908685" cy="908685"/>
          </a:xfrm>
          <a:custGeom>
            <a:avLst/>
            <a:gdLst/>
            <a:ahLst/>
            <a:cxnLst/>
            <a:rect l="l" t="t" r="r" b="b"/>
            <a:pathLst>
              <a:path w="908685" h="908685">
                <a:moveTo>
                  <a:pt x="756919" y="0"/>
                </a:moveTo>
                <a:lnTo>
                  <a:pt x="151383" y="0"/>
                </a:lnTo>
                <a:lnTo>
                  <a:pt x="103550" y="7721"/>
                </a:lnTo>
                <a:lnTo>
                  <a:pt x="61996" y="29220"/>
                </a:lnTo>
                <a:lnTo>
                  <a:pt x="29220" y="61996"/>
                </a:lnTo>
                <a:lnTo>
                  <a:pt x="7721" y="103550"/>
                </a:lnTo>
                <a:lnTo>
                  <a:pt x="0" y="151383"/>
                </a:lnTo>
                <a:lnTo>
                  <a:pt x="0" y="756919"/>
                </a:lnTo>
                <a:lnTo>
                  <a:pt x="7721" y="804753"/>
                </a:lnTo>
                <a:lnTo>
                  <a:pt x="29220" y="846307"/>
                </a:lnTo>
                <a:lnTo>
                  <a:pt x="61996" y="879083"/>
                </a:lnTo>
                <a:lnTo>
                  <a:pt x="103550" y="900582"/>
                </a:lnTo>
                <a:lnTo>
                  <a:pt x="151383" y="908303"/>
                </a:lnTo>
                <a:lnTo>
                  <a:pt x="756919" y="908303"/>
                </a:lnTo>
                <a:lnTo>
                  <a:pt x="804753" y="900582"/>
                </a:lnTo>
                <a:lnTo>
                  <a:pt x="846307" y="879083"/>
                </a:lnTo>
                <a:lnTo>
                  <a:pt x="879083" y="846307"/>
                </a:lnTo>
                <a:lnTo>
                  <a:pt x="900582" y="804753"/>
                </a:lnTo>
                <a:lnTo>
                  <a:pt x="908303" y="756919"/>
                </a:lnTo>
                <a:lnTo>
                  <a:pt x="908303" y="151383"/>
                </a:lnTo>
                <a:lnTo>
                  <a:pt x="900582" y="103550"/>
                </a:lnTo>
                <a:lnTo>
                  <a:pt x="879083" y="61996"/>
                </a:lnTo>
                <a:lnTo>
                  <a:pt x="846307" y="29220"/>
                </a:lnTo>
                <a:lnTo>
                  <a:pt x="804753" y="7721"/>
                </a:lnTo>
                <a:lnTo>
                  <a:pt x="756919" y="0"/>
                </a:lnTo>
                <a:close/>
              </a:path>
            </a:pathLst>
          </a:custGeom>
          <a:solidFill>
            <a:srgbClr val="006FC0"/>
          </a:solidFill>
        </p:spPr>
        <p:txBody>
          <a:bodyPr wrap="square" lIns="0" tIns="0" rIns="0" bIns="0" rtlCol="0"/>
          <a:lstStyle/>
          <a:p>
            <a:endParaRPr/>
          </a:p>
        </p:txBody>
      </p:sp>
      <p:sp>
        <p:nvSpPr>
          <p:cNvPr id="4" name="object 4"/>
          <p:cNvSpPr txBox="1"/>
          <p:nvPr/>
        </p:nvSpPr>
        <p:spPr>
          <a:xfrm>
            <a:off x="5668517" y="3648202"/>
            <a:ext cx="747395" cy="712470"/>
          </a:xfrm>
          <a:prstGeom prst="rect">
            <a:avLst/>
          </a:prstGeom>
        </p:spPr>
        <p:txBody>
          <a:bodyPr vert="horz" wrap="square" lIns="0" tIns="34290" rIns="0" bIns="0" rtlCol="0">
            <a:spAutoFit/>
          </a:bodyPr>
          <a:lstStyle/>
          <a:p>
            <a:pPr marL="12700" marR="5080" algn="ctr">
              <a:lnSpc>
                <a:spcPct val="90900"/>
              </a:lnSpc>
              <a:spcBef>
                <a:spcPts val="270"/>
              </a:spcBef>
            </a:pPr>
            <a:r>
              <a:rPr sz="1600" spc="-10" dirty="0">
                <a:solidFill>
                  <a:srgbClr val="FFFFFF"/>
                </a:solidFill>
                <a:latin typeface="Tahoma"/>
                <a:cs typeface="Tahoma"/>
              </a:rPr>
              <a:t>Internet </a:t>
            </a:r>
            <a:r>
              <a:rPr sz="1600" spc="-25" dirty="0">
                <a:solidFill>
                  <a:srgbClr val="FFFFFF"/>
                </a:solidFill>
                <a:latin typeface="Tahoma"/>
                <a:cs typeface="Tahoma"/>
              </a:rPr>
              <a:t>of </a:t>
            </a:r>
            <a:r>
              <a:rPr sz="1600" spc="-10" dirty="0">
                <a:solidFill>
                  <a:srgbClr val="FFFFFF"/>
                </a:solidFill>
                <a:latin typeface="Tahoma"/>
                <a:cs typeface="Tahoma"/>
              </a:rPr>
              <a:t>Things</a:t>
            </a:r>
            <a:endParaRPr sz="1600">
              <a:latin typeface="Tahoma"/>
              <a:cs typeface="Tahoma"/>
            </a:endParaRPr>
          </a:p>
        </p:txBody>
      </p:sp>
      <p:grpSp>
        <p:nvGrpSpPr>
          <p:cNvPr id="5" name="object 5"/>
          <p:cNvGrpSpPr/>
          <p:nvPr/>
        </p:nvGrpSpPr>
        <p:grpSpPr>
          <a:xfrm>
            <a:off x="5729985" y="2442717"/>
            <a:ext cx="621030" cy="1134745"/>
            <a:chOff x="5729985" y="2442717"/>
            <a:chExt cx="621030" cy="1134745"/>
          </a:xfrm>
        </p:grpSpPr>
        <p:sp>
          <p:nvSpPr>
            <p:cNvPr id="6" name="object 6"/>
            <p:cNvSpPr/>
            <p:nvPr/>
          </p:nvSpPr>
          <p:spPr>
            <a:xfrm>
              <a:off x="6041135" y="3057524"/>
              <a:ext cx="0" cy="513715"/>
            </a:xfrm>
            <a:custGeom>
              <a:avLst/>
              <a:gdLst/>
              <a:ahLst/>
              <a:cxnLst/>
              <a:rect l="l" t="t" r="r" b="b"/>
              <a:pathLst>
                <a:path h="513714">
                  <a:moveTo>
                    <a:pt x="0" y="513207"/>
                  </a:moveTo>
                  <a:lnTo>
                    <a:pt x="0" y="0"/>
                  </a:lnTo>
                </a:path>
              </a:pathLst>
            </a:custGeom>
            <a:ln w="12700">
              <a:solidFill>
                <a:srgbClr val="AC2A8B"/>
              </a:solidFill>
            </a:ln>
          </p:spPr>
          <p:txBody>
            <a:bodyPr wrap="square" lIns="0" tIns="0" rIns="0" bIns="0" rtlCol="0"/>
            <a:lstStyle/>
            <a:p>
              <a:endParaRPr/>
            </a:p>
          </p:txBody>
        </p:sp>
        <p:sp>
          <p:nvSpPr>
            <p:cNvPr id="7" name="object 7"/>
            <p:cNvSpPr/>
            <p:nvPr/>
          </p:nvSpPr>
          <p:spPr>
            <a:xfrm>
              <a:off x="5736335" y="2449067"/>
              <a:ext cx="608330" cy="608330"/>
            </a:xfrm>
            <a:custGeom>
              <a:avLst/>
              <a:gdLst/>
              <a:ahLst/>
              <a:cxnLst/>
              <a:rect l="l" t="t" r="r" b="b"/>
              <a:pathLst>
                <a:path w="608329" h="608330">
                  <a:moveTo>
                    <a:pt x="506729" y="0"/>
                  </a:moveTo>
                  <a:lnTo>
                    <a:pt x="101346" y="0"/>
                  </a:lnTo>
                  <a:lnTo>
                    <a:pt x="61882" y="7959"/>
                  </a:lnTo>
                  <a:lnTo>
                    <a:pt x="29670" y="29670"/>
                  </a:lnTo>
                  <a:lnTo>
                    <a:pt x="7959" y="61882"/>
                  </a:lnTo>
                  <a:lnTo>
                    <a:pt x="0" y="101346"/>
                  </a:lnTo>
                  <a:lnTo>
                    <a:pt x="0" y="506730"/>
                  </a:lnTo>
                  <a:lnTo>
                    <a:pt x="7959" y="546193"/>
                  </a:lnTo>
                  <a:lnTo>
                    <a:pt x="29670" y="578405"/>
                  </a:lnTo>
                  <a:lnTo>
                    <a:pt x="61882" y="600116"/>
                  </a:lnTo>
                  <a:lnTo>
                    <a:pt x="101346" y="608076"/>
                  </a:lnTo>
                  <a:lnTo>
                    <a:pt x="506729" y="608076"/>
                  </a:lnTo>
                  <a:lnTo>
                    <a:pt x="546193" y="600116"/>
                  </a:lnTo>
                  <a:lnTo>
                    <a:pt x="578405" y="578405"/>
                  </a:lnTo>
                  <a:lnTo>
                    <a:pt x="600116" y="546193"/>
                  </a:lnTo>
                  <a:lnTo>
                    <a:pt x="608076" y="506730"/>
                  </a:lnTo>
                  <a:lnTo>
                    <a:pt x="608076" y="101346"/>
                  </a:lnTo>
                  <a:lnTo>
                    <a:pt x="600116" y="61882"/>
                  </a:lnTo>
                  <a:lnTo>
                    <a:pt x="578405" y="29670"/>
                  </a:lnTo>
                  <a:lnTo>
                    <a:pt x="546193" y="7959"/>
                  </a:lnTo>
                  <a:lnTo>
                    <a:pt x="506729" y="0"/>
                  </a:lnTo>
                  <a:close/>
                </a:path>
              </a:pathLst>
            </a:custGeom>
            <a:solidFill>
              <a:srgbClr val="006FC0"/>
            </a:solidFill>
          </p:spPr>
          <p:txBody>
            <a:bodyPr wrap="square" lIns="0" tIns="0" rIns="0" bIns="0" rtlCol="0"/>
            <a:lstStyle/>
            <a:p>
              <a:endParaRPr/>
            </a:p>
          </p:txBody>
        </p:sp>
        <p:sp>
          <p:nvSpPr>
            <p:cNvPr id="8" name="object 8"/>
            <p:cNvSpPr/>
            <p:nvPr/>
          </p:nvSpPr>
          <p:spPr>
            <a:xfrm>
              <a:off x="5736335" y="2449067"/>
              <a:ext cx="608330" cy="608330"/>
            </a:xfrm>
            <a:custGeom>
              <a:avLst/>
              <a:gdLst/>
              <a:ahLst/>
              <a:cxnLst/>
              <a:rect l="l" t="t" r="r" b="b"/>
              <a:pathLst>
                <a:path w="608329" h="608330">
                  <a:moveTo>
                    <a:pt x="0" y="101346"/>
                  </a:moveTo>
                  <a:lnTo>
                    <a:pt x="7959" y="61882"/>
                  </a:lnTo>
                  <a:lnTo>
                    <a:pt x="29670" y="29670"/>
                  </a:lnTo>
                  <a:lnTo>
                    <a:pt x="61882" y="7959"/>
                  </a:lnTo>
                  <a:lnTo>
                    <a:pt x="101346" y="0"/>
                  </a:lnTo>
                  <a:lnTo>
                    <a:pt x="506729" y="0"/>
                  </a:lnTo>
                  <a:lnTo>
                    <a:pt x="546193" y="7959"/>
                  </a:lnTo>
                  <a:lnTo>
                    <a:pt x="578405" y="29670"/>
                  </a:lnTo>
                  <a:lnTo>
                    <a:pt x="600116" y="61882"/>
                  </a:lnTo>
                  <a:lnTo>
                    <a:pt x="608076" y="101346"/>
                  </a:lnTo>
                  <a:lnTo>
                    <a:pt x="608076" y="506730"/>
                  </a:lnTo>
                  <a:lnTo>
                    <a:pt x="600116" y="546193"/>
                  </a:lnTo>
                  <a:lnTo>
                    <a:pt x="578405" y="578405"/>
                  </a:lnTo>
                  <a:lnTo>
                    <a:pt x="546193" y="600116"/>
                  </a:lnTo>
                  <a:lnTo>
                    <a:pt x="506729" y="608076"/>
                  </a:lnTo>
                  <a:lnTo>
                    <a:pt x="101346" y="608076"/>
                  </a:lnTo>
                  <a:lnTo>
                    <a:pt x="61882" y="600116"/>
                  </a:lnTo>
                  <a:lnTo>
                    <a:pt x="29670" y="578405"/>
                  </a:lnTo>
                  <a:lnTo>
                    <a:pt x="7959" y="546193"/>
                  </a:lnTo>
                  <a:lnTo>
                    <a:pt x="0" y="506730"/>
                  </a:lnTo>
                  <a:lnTo>
                    <a:pt x="0" y="101346"/>
                  </a:lnTo>
                  <a:close/>
                </a:path>
              </a:pathLst>
            </a:custGeom>
            <a:ln w="12700">
              <a:solidFill>
                <a:srgbClr val="FFFFFF"/>
              </a:solidFill>
            </a:ln>
          </p:spPr>
          <p:txBody>
            <a:bodyPr wrap="square" lIns="0" tIns="0" rIns="0" bIns="0" rtlCol="0"/>
            <a:lstStyle/>
            <a:p>
              <a:endParaRPr/>
            </a:p>
          </p:txBody>
        </p:sp>
      </p:grpSp>
      <p:sp>
        <p:nvSpPr>
          <p:cNvPr id="9" name="object 9"/>
          <p:cNvSpPr txBox="1"/>
          <p:nvPr/>
        </p:nvSpPr>
        <p:spPr>
          <a:xfrm>
            <a:off x="5790057" y="2651505"/>
            <a:ext cx="50355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Tahoma"/>
                <a:cs typeface="Tahoma"/>
              </a:rPr>
              <a:t>Anytime</a:t>
            </a:r>
            <a:endParaRPr sz="1000">
              <a:latin typeface="Tahoma"/>
              <a:cs typeface="Tahoma"/>
            </a:endParaRPr>
          </a:p>
        </p:txBody>
      </p:sp>
      <p:grpSp>
        <p:nvGrpSpPr>
          <p:cNvPr id="10" name="object 10"/>
          <p:cNvGrpSpPr/>
          <p:nvPr/>
        </p:nvGrpSpPr>
        <p:grpSpPr>
          <a:xfrm>
            <a:off x="6488684" y="3320541"/>
            <a:ext cx="1072515" cy="622300"/>
            <a:chOff x="6488684" y="3320541"/>
            <a:chExt cx="1072515" cy="622300"/>
          </a:xfrm>
        </p:grpSpPr>
        <p:sp>
          <p:nvSpPr>
            <p:cNvPr id="11" name="object 11"/>
            <p:cNvSpPr/>
            <p:nvPr/>
          </p:nvSpPr>
          <p:spPr>
            <a:xfrm>
              <a:off x="6495034" y="3730624"/>
              <a:ext cx="451484" cy="146685"/>
            </a:xfrm>
            <a:custGeom>
              <a:avLst/>
              <a:gdLst/>
              <a:ahLst/>
              <a:cxnLst/>
              <a:rect l="l" t="t" r="r" b="b"/>
              <a:pathLst>
                <a:path w="451484" h="146685">
                  <a:moveTo>
                    <a:pt x="0" y="146557"/>
                  </a:moveTo>
                  <a:lnTo>
                    <a:pt x="450976" y="0"/>
                  </a:lnTo>
                </a:path>
              </a:pathLst>
            </a:custGeom>
            <a:ln w="12699">
              <a:solidFill>
                <a:srgbClr val="AC2A8B"/>
              </a:solidFill>
            </a:ln>
          </p:spPr>
          <p:txBody>
            <a:bodyPr wrap="square" lIns="0" tIns="0" rIns="0" bIns="0" rtlCol="0"/>
            <a:lstStyle/>
            <a:p>
              <a:endParaRPr/>
            </a:p>
          </p:txBody>
        </p:sp>
        <p:sp>
          <p:nvSpPr>
            <p:cNvPr id="12" name="object 12"/>
            <p:cNvSpPr/>
            <p:nvPr/>
          </p:nvSpPr>
          <p:spPr>
            <a:xfrm>
              <a:off x="6946392" y="3326891"/>
              <a:ext cx="608330" cy="609600"/>
            </a:xfrm>
            <a:custGeom>
              <a:avLst/>
              <a:gdLst/>
              <a:ahLst/>
              <a:cxnLst/>
              <a:rect l="l" t="t" r="r" b="b"/>
              <a:pathLst>
                <a:path w="608329" h="609600">
                  <a:moveTo>
                    <a:pt x="506729" y="0"/>
                  </a:moveTo>
                  <a:lnTo>
                    <a:pt x="101346" y="0"/>
                  </a:lnTo>
                  <a:lnTo>
                    <a:pt x="61882" y="7959"/>
                  </a:lnTo>
                  <a:lnTo>
                    <a:pt x="29670" y="29670"/>
                  </a:lnTo>
                  <a:lnTo>
                    <a:pt x="7959" y="61882"/>
                  </a:lnTo>
                  <a:lnTo>
                    <a:pt x="0" y="101346"/>
                  </a:lnTo>
                  <a:lnTo>
                    <a:pt x="0" y="508254"/>
                  </a:lnTo>
                  <a:lnTo>
                    <a:pt x="7959" y="547717"/>
                  </a:lnTo>
                  <a:lnTo>
                    <a:pt x="29670" y="579929"/>
                  </a:lnTo>
                  <a:lnTo>
                    <a:pt x="61882" y="601640"/>
                  </a:lnTo>
                  <a:lnTo>
                    <a:pt x="101346" y="609600"/>
                  </a:lnTo>
                  <a:lnTo>
                    <a:pt x="506729" y="609600"/>
                  </a:lnTo>
                  <a:lnTo>
                    <a:pt x="546193" y="601640"/>
                  </a:lnTo>
                  <a:lnTo>
                    <a:pt x="578405" y="579929"/>
                  </a:lnTo>
                  <a:lnTo>
                    <a:pt x="600116" y="547717"/>
                  </a:lnTo>
                  <a:lnTo>
                    <a:pt x="608076" y="508254"/>
                  </a:lnTo>
                  <a:lnTo>
                    <a:pt x="608076" y="101346"/>
                  </a:lnTo>
                  <a:lnTo>
                    <a:pt x="600116" y="61882"/>
                  </a:lnTo>
                  <a:lnTo>
                    <a:pt x="578405" y="29670"/>
                  </a:lnTo>
                  <a:lnTo>
                    <a:pt x="546193" y="7959"/>
                  </a:lnTo>
                  <a:lnTo>
                    <a:pt x="506729" y="0"/>
                  </a:lnTo>
                  <a:close/>
                </a:path>
              </a:pathLst>
            </a:custGeom>
            <a:solidFill>
              <a:srgbClr val="006FC0"/>
            </a:solidFill>
          </p:spPr>
          <p:txBody>
            <a:bodyPr wrap="square" lIns="0" tIns="0" rIns="0" bIns="0" rtlCol="0"/>
            <a:lstStyle/>
            <a:p>
              <a:endParaRPr/>
            </a:p>
          </p:txBody>
        </p:sp>
        <p:sp>
          <p:nvSpPr>
            <p:cNvPr id="13" name="object 13"/>
            <p:cNvSpPr/>
            <p:nvPr/>
          </p:nvSpPr>
          <p:spPr>
            <a:xfrm>
              <a:off x="6946392" y="3326891"/>
              <a:ext cx="608330" cy="609600"/>
            </a:xfrm>
            <a:custGeom>
              <a:avLst/>
              <a:gdLst/>
              <a:ahLst/>
              <a:cxnLst/>
              <a:rect l="l" t="t" r="r" b="b"/>
              <a:pathLst>
                <a:path w="608329" h="609600">
                  <a:moveTo>
                    <a:pt x="0" y="101346"/>
                  </a:moveTo>
                  <a:lnTo>
                    <a:pt x="7959" y="61882"/>
                  </a:lnTo>
                  <a:lnTo>
                    <a:pt x="29670" y="29670"/>
                  </a:lnTo>
                  <a:lnTo>
                    <a:pt x="61882" y="7959"/>
                  </a:lnTo>
                  <a:lnTo>
                    <a:pt x="101346" y="0"/>
                  </a:lnTo>
                  <a:lnTo>
                    <a:pt x="506729" y="0"/>
                  </a:lnTo>
                  <a:lnTo>
                    <a:pt x="546193" y="7959"/>
                  </a:lnTo>
                  <a:lnTo>
                    <a:pt x="578405" y="29670"/>
                  </a:lnTo>
                  <a:lnTo>
                    <a:pt x="600116" y="61882"/>
                  </a:lnTo>
                  <a:lnTo>
                    <a:pt x="608076" y="101346"/>
                  </a:lnTo>
                  <a:lnTo>
                    <a:pt x="608076" y="508254"/>
                  </a:lnTo>
                  <a:lnTo>
                    <a:pt x="600116" y="547717"/>
                  </a:lnTo>
                  <a:lnTo>
                    <a:pt x="578405" y="579929"/>
                  </a:lnTo>
                  <a:lnTo>
                    <a:pt x="546193" y="601640"/>
                  </a:lnTo>
                  <a:lnTo>
                    <a:pt x="506729" y="609600"/>
                  </a:lnTo>
                  <a:lnTo>
                    <a:pt x="101346" y="609600"/>
                  </a:lnTo>
                  <a:lnTo>
                    <a:pt x="61882" y="601640"/>
                  </a:lnTo>
                  <a:lnTo>
                    <a:pt x="29670" y="579929"/>
                  </a:lnTo>
                  <a:lnTo>
                    <a:pt x="7959" y="547717"/>
                  </a:lnTo>
                  <a:lnTo>
                    <a:pt x="0" y="508254"/>
                  </a:lnTo>
                  <a:lnTo>
                    <a:pt x="0" y="101346"/>
                  </a:lnTo>
                  <a:close/>
                </a:path>
              </a:pathLst>
            </a:custGeom>
            <a:ln w="12700">
              <a:solidFill>
                <a:srgbClr val="FFFFFF"/>
              </a:solidFill>
            </a:ln>
          </p:spPr>
          <p:txBody>
            <a:bodyPr wrap="square" lIns="0" tIns="0" rIns="0" bIns="0" rtlCol="0"/>
            <a:lstStyle/>
            <a:p>
              <a:endParaRPr/>
            </a:p>
          </p:txBody>
        </p:sp>
      </p:grpSp>
      <p:sp>
        <p:nvSpPr>
          <p:cNvPr id="14" name="object 14"/>
          <p:cNvSpPr txBox="1"/>
          <p:nvPr/>
        </p:nvSpPr>
        <p:spPr>
          <a:xfrm>
            <a:off x="7000493" y="3539108"/>
            <a:ext cx="50101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Tahoma"/>
                <a:cs typeface="Tahoma"/>
              </a:rPr>
              <a:t>Anything</a:t>
            </a:r>
            <a:endParaRPr sz="900">
              <a:latin typeface="Tahoma"/>
              <a:cs typeface="Tahoma"/>
            </a:endParaRPr>
          </a:p>
        </p:txBody>
      </p:sp>
      <p:grpSp>
        <p:nvGrpSpPr>
          <p:cNvPr id="15" name="object 15"/>
          <p:cNvGrpSpPr/>
          <p:nvPr/>
        </p:nvGrpSpPr>
        <p:grpSpPr>
          <a:xfrm>
            <a:off x="6364478" y="4472685"/>
            <a:ext cx="734695" cy="892175"/>
            <a:chOff x="6364478" y="4472685"/>
            <a:chExt cx="734695" cy="892175"/>
          </a:xfrm>
        </p:grpSpPr>
        <p:sp>
          <p:nvSpPr>
            <p:cNvPr id="16" name="object 16"/>
            <p:cNvSpPr/>
            <p:nvPr/>
          </p:nvSpPr>
          <p:spPr>
            <a:xfrm>
              <a:off x="6370828" y="4479035"/>
              <a:ext cx="196850" cy="270510"/>
            </a:xfrm>
            <a:custGeom>
              <a:avLst/>
              <a:gdLst/>
              <a:ahLst/>
              <a:cxnLst/>
              <a:rect l="l" t="t" r="r" b="b"/>
              <a:pathLst>
                <a:path w="196850" h="270510">
                  <a:moveTo>
                    <a:pt x="0" y="0"/>
                  </a:moveTo>
                  <a:lnTo>
                    <a:pt x="196342" y="270256"/>
                  </a:lnTo>
                </a:path>
              </a:pathLst>
            </a:custGeom>
            <a:ln w="12700">
              <a:solidFill>
                <a:srgbClr val="AC2A8B"/>
              </a:solidFill>
            </a:ln>
          </p:spPr>
          <p:txBody>
            <a:bodyPr wrap="square" lIns="0" tIns="0" rIns="0" bIns="0" rtlCol="0"/>
            <a:lstStyle/>
            <a:p>
              <a:endParaRPr/>
            </a:p>
          </p:txBody>
        </p:sp>
        <p:sp>
          <p:nvSpPr>
            <p:cNvPr id="17" name="object 17"/>
            <p:cNvSpPr/>
            <p:nvPr/>
          </p:nvSpPr>
          <p:spPr>
            <a:xfrm>
              <a:off x="6484620" y="4748783"/>
              <a:ext cx="608330" cy="609600"/>
            </a:xfrm>
            <a:custGeom>
              <a:avLst/>
              <a:gdLst/>
              <a:ahLst/>
              <a:cxnLst/>
              <a:rect l="l" t="t" r="r" b="b"/>
              <a:pathLst>
                <a:path w="608329" h="609600">
                  <a:moveTo>
                    <a:pt x="506729" y="0"/>
                  </a:moveTo>
                  <a:lnTo>
                    <a:pt x="101346" y="0"/>
                  </a:lnTo>
                  <a:lnTo>
                    <a:pt x="61882" y="7959"/>
                  </a:lnTo>
                  <a:lnTo>
                    <a:pt x="29670" y="29670"/>
                  </a:lnTo>
                  <a:lnTo>
                    <a:pt x="7959" y="61882"/>
                  </a:lnTo>
                  <a:lnTo>
                    <a:pt x="0" y="101346"/>
                  </a:lnTo>
                  <a:lnTo>
                    <a:pt x="0" y="508254"/>
                  </a:lnTo>
                  <a:lnTo>
                    <a:pt x="7959" y="547717"/>
                  </a:lnTo>
                  <a:lnTo>
                    <a:pt x="29670" y="579929"/>
                  </a:lnTo>
                  <a:lnTo>
                    <a:pt x="61882" y="601640"/>
                  </a:lnTo>
                  <a:lnTo>
                    <a:pt x="101346" y="609600"/>
                  </a:lnTo>
                  <a:lnTo>
                    <a:pt x="506729" y="609600"/>
                  </a:lnTo>
                  <a:lnTo>
                    <a:pt x="546193" y="601640"/>
                  </a:lnTo>
                  <a:lnTo>
                    <a:pt x="578405" y="579929"/>
                  </a:lnTo>
                  <a:lnTo>
                    <a:pt x="600116" y="547717"/>
                  </a:lnTo>
                  <a:lnTo>
                    <a:pt x="608076" y="508254"/>
                  </a:lnTo>
                  <a:lnTo>
                    <a:pt x="608076" y="101346"/>
                  </a:lnTo>
                  <a:lnTo>
                    <a:pt x="600116" y="61882"/>
                  </a:lnTo>
                  <a:lnTo>
                    <a:pt x="578405" y="29670"/>
                  </a:lnTo>
                  <a:lnTo>
                    <a:pt x="546193" y="7959"/>
                  </a:lnTo>
                  <a:lnTo>
                    <a:pt x="506729" y="0"/>
                  </a:lnTo>
                  <a:close/>
                </a:path>
              </a:pathLst>
            </a:custGeom>
            <a:solidFill>
              <a:srgbClr val="006FC0"/>
            </a:solidFill>
          </p:spPr>
          <p:txBody>
            <a:bodyPr wrap="square" lIns="0" tIns="0" rIns="0" bIns="0" rtlCol="0"/>
            <a:lstStyle/>
            <a:p>
              <a:endParaRPr/>
            </a:p>
          </p:txBody>
        </p:sp>
        <p:sp>
          <p:nvSpPr>
            <p:cNvPr id="18" name="object 18"/>
            <p:cNvSpPr/>
            <p:nvPr/>
          </p:nvSpPr>
          <p:spPr>
            <a:xfrm>
              <a:off x="6484620" y="4748783"/>
              <a:ext cx="608330" cy="609600"/>
            </a:xfrm>
            <a:custGeom>
              <a:avLst/>
              <a:gdLst/>
              <a:ahLst/>
              <a:cxnLst/>
              <a:rect l="l" t="t" r="r" b="b"/>
              <a:pathLst>
                <a:path w="608329" h="609600">
                  <a:moveTo>
                    <a:pt x="0" y="101346"/>
                  </a:moveTo>
                  <a:lnTo>
                    <a:pt x="7959" y="61882"/>
                  </a:lnTo>
                  <a:lnTo>
                    <a:pt x="29670" y="29670"/>
                  </a:lnTo>
                  <a:lnTo>
                    <a:pt x="61882" y="7959"/>
                  </a:lnTo>
                  <a:lnTo>
                    <a:pt x="101346" y="0"/>
                  </a:lnTo>
                  <a:lnTo>
                    <a:pt x="506729" y="0"/>
                  </a:lnTo>
                  <a:lnTo>
                    <a:pt x="546193" y="7959"/>
                  </a:lnTo>
                  <a:lnTo>
                    <a:pt x="578405" y="29670"/>
                  </a:lnTo>
                  <a:lnTo>
                    <a:pt x="600116" y="61882"/>
                  </a:lnTo>
                  <a:lnTo>
                    <a:pt x="608076" y="101346"/>
                  </a:lnTo>
                  <a:lnTo>
                    <a:pt x="608076" y="508254"/>
                  </a:lnTo>
                  <a:lnTo>
                    <a:pt x="600116" y="547717"/>
                  </a:lnTo>
                  <a:lnTo>
                    <a:pt x="578405" y="579929"/>
                  </a:lnTo>
                  <a:lnTo>
                    <a:pt x="546193" y="601640"/>
                  </a:lnTo>
                  <a:lnTo>
                    <a:pt x="506729" y="609600"/>
                  </a:lnTo>
                  <a:lnTo>
                    <a:pt x="101346" y="609600"/>
                  </a:lnTo>
                  <a:lnTo>
                    <a:pt x="61882" y="601640"/>
                  </a:lnTo>
                  <a:lnTo>
                    <a:pt x="29670" y="579929"/>
                  </a:lnTo>
                  <a:lnTo>
                    <a:pt x="7959" y="547717"/>
                  </a:lnTo>
                  <a:lnTo>
                    <a:pt x="0" y="508254"/>
                  </a:lnTo>
                  <a:lnTo>
                    <a:pt x="0" y="101346"/>
                  </a:lnTo>
                  <a:close/>
                </a:path>
              </a:pathLst>
            </a:custGeom>
            <a:ln w="12700">
              <a:solidFill>
                <a:srgbClr val="FFFFFF"/>
              </a:solidFill>
            </a:ln>
          </p:spPr>
          <p:txBody>
            <a:bodyPr wrap="square" lIns="0" tIns="0" rIns="0" bIns="0" rtlCol="0"/>
            <a:lstStyle/>
            <a:p>
              <a:endParaRPr/>
            </a:p>
          </p:txBody>
        </p:sp>
      </p:grpSp>
      <p:sp>
        <p:nvSpPr>
          <p:cNvPr id="19" name="object 19"/>
          <p:cNvSpPr txBox="1"/>
          <p:nvPr/>
        </p:nvSpPr>
        <p:spPr>
          <a:xfrm>
            <a:off x="6542913" y="4961382"/>
            <a:ext cx="492759"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Tahoma"/>
                <a:cs typeface="Tahoma"/>
              </a:rPr>
              <a:t>Anyscale</a:t>
            </a:r>
            <a:endParaRPr sz="900">
              <a:latin typeface="Tahoma"/>
              <a:cs typeface="Tahoma"/>
            </a:endParaRPr>
          </a:p>
        </p:txBody>
      </p:sp>
      <p:grpSp>
        <p:nvGrpSpPr>
          <p:cNvPr id="20" name="object 20"/>
          <p:cNvGrpSpPr/>
          <p:nvPr/>
        </p:nvGrpSpPr>
        <p:grpSpPr>
          <a:xfrm>
            <a:off x="4981702" y="4472685"/>
            <a:ext cx="735330" cy="892175"/>
            <a:chOff x="4981702" y="4472685"/>
            <a:chExt cx="735330" cy="892175"/>
          </a:xfrm>
        </p:grpSpPr>
        <p:sp>
          <p:nvSpPr>
            <p:cNvPr id="21" name="object 21"/>
            <p:cNvSpPr/>
            <p:nvPr/>
          </p:nvSpPr>
          <p:spPr>
            <a:xfrm>
              <a:off x="5514340" y="4479035"/>
              <a:ext cx="196850" cy="270510"/>
            </a:xfrm>
            <a:custGeom>
              <a:avLst/>
              <a:gdLst/>
              <a:ahLst/>
              <a:cxnLst/>
              <a:rect l="l" t="t" r="r" b="b"/>
              <a:pathLst>
                <a:path w="196850" h="270510">
                  <a:moveTo>
                    <a:pt x="196342" y="0"/>
                  </a:moveTo>
                  <a:lnTo>
                    <a:pt x="0" y="270256"/>
                  </a:lnTo>
                </a:path>
              </a:pathLst>
            </a:custGeom>
            <a:ln w="12700">
              <a:solidFill>
                <a:srgbClr val="AC2A8B"/>
              </a:solidFill>
            </a:ln>
          </p:spPr>
          <p:txBody>
            <a:bodyPr wrap="square" lIns="0" tIns="0" rIns="0" bIns="0" rtlCol="0"/>
            <a:lstStyle/>
            <a:p>
              <a:endParaRPr/>
            </a:p>
          </p:txBody>
        </p:sp>
        <p:sp>
          <p:nvSpPr>
            <p:cNvPr id="22" name="object 22"/>
            <p:cNvSpPr/>
            <p:nvPr/>
          </p:nvSpPr>
          <p:spPr>
            <a:xfrm>
              <a:off x="4988052" y="4748783"/>
              <a:ext cx="609600" cy="609600"/>
            </a:xfrm>
            <a:custGeom>
              <a:avLst/>
              <a:gdLst/>
              <a:ahLst/>
              <a:cxnLst/>
              <a:rect l="l" t="t" r="r" b="b"/>
              <a:pathLst>
                <a:path w="609600" h="609600">
                  <a:moveTo>
                    <a:pt x="50800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508000" y="609600"/>
                  </a:lnTo>
                  <a:lnTo>
                    <a:pt x="547556" y="601618"/>
                  </a:lnTo>
                  <a:lnTo>
                    <a:pt x="579850" y="579850"/>
                  </a:lnTo>
                  <a:lnTo>
                    <a:pt x="601618" y="547556"/>
                  </a:lnTo>
                  <a:lnTo>
                    <a:pt x="609600" y="508000"/>
                  </a:lnTo>
                  <a:lnTo>
                    <a:pt x="609600" y="101600"/>
                  </a:lnTo>
                  <a:lnTo>
                    <a:pt x="601618" y="62043"/>
                  </a:lnTo>
                  <a:lnTo>
                    <a:pt x="579850" y="29749"/>
                  </a:lnTo>
                  <a:lnTo>
                    <a:pt x="547556" y="7981"/>
                  </a:lnTo>
                  <a:lnTo>
                    <a:pt x="508000" y="0"/>
                  </a:lnTo>
                  <a:close/>
                </a:path>
              </a:pathLst>
            </a:custGeom>
            <a:solidFill>
              <a:srgbClr val="006FC0"/>
            </a:solidFill>
          </p:spPr>
          <p:txBody>
            <a:bodyPr wrap="square" lIns="0" tIns="0" rIns="0" bIns="0" rtlCol="0"/>
            <a:lstStyle/>
            <a:p>
              <a:endParaRPr/>
            </a:p>
          </p:txBody>
        </p:sp>
        <p:sp>
          <p:nvSpPr>
            <p:cNvPr id="23" name="object 23"/>
            <p:cNvSpPr/>
            <p:nvPr/>
          </p:nvSpPr>
          <p:spPr>
            <a:xfrm>
              <a:off x="4988052" y="4748783"/>
              <a:ext cx="609600" cy="609600"/>
            </a:xfrm>
            <a:custGeom>
              <a:avLst/>
              <a:gdLst/>
              <a:ahLst/>
              <a:cxnLst/>
              <a:rect l="l" t="t" r="r" b="b"/>
              <a:pathLst>
                <a:path w="609600" h="6096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08000"/>
                  </a:lnTo>
                  <a:lnTo>
                    <a:pt x="601618" y="547556"/>
                  </a:lnTo>
                  <a:lnTo>
                    <a:pt x="579850" y="579850"/>
                  </a:lnTo>
                  <a:lnTo>
                    <a:pt x="547556" y="601618"/>
                  </a:lnTo>
                  <a:lnTo>
                    <a:pt x="508000" y="609600"/>
                  </a:lnTo>
                  <a:lnTo>
                    <a:pt x="101600" y="609600"/>
                  </a:lnTo>
                  <a:lnTo>
                    <a:pt x="62043" y="601618"/>
                  </a:lnTo>
                  <a:lnTo>
                    <a:pt x="29749" y="579850"/>
                  </a:lnTo>
                  <a:lnTo>
                    <a:pt x="7981" y="547556"/>
                  </a:lnTo>
                  <a:lnTo>
                    <a:pt x="0" y="508000"/>
                  </a:lnTo>
                  <a:lnTo>
                    <a:pt x="0" y="101600"/>
                  </a:lnTo>
                  <a:close/>
                </a:path>
              </a:pathLst>
            </a:custGeom>
            <a:ln w="12699">
              <a:solidFill>
                <a:srgbClr val="FFFFFF"/>
              </a:solidFill>
            </a:ln>
          </p:spPr>
          <p:txBody>
            <a:bodyPr wrap="square" lIns="0" tIns="0" rIns="0" bIns="0" rtlCol="0"/>
            <a:lstStyle/>
            <a:p>
              <a:endParaRPr/>
            </a:p>
          </p:txBody>
        </p:sp>
      </p:grpSp>
      <p:sp>
        <p:nvSpPr>
          <p:cNvPr id="24" name="object 24"/>
          <p:cNvSpPr txBox="1"/>
          <p:nvPr/>
        </p:nvSpPr>
        <p:spPr>
          <a:xfrm>
            <a:off x="5035422" y="4961382"/>
            <a:ext cx="51562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Tahoma"/>
                <a:cs typeface="Tahoma"/>
              </a:rPr>
              <a:t>Anyplace</a:t>
            </a:r>
            <a:endParaRPr sz="900">
              <a:latin typeface="Tahoma"/>
              <a:cs typeface="Tahoma"/>
            </a:endParaRPr>
          </a:p>
        </p:txBody>
      </p:sp>
      <p:grpSp>
        <p:nvGrpSpPr>
          <p:cNvPr id="25" name="object 25"/>
          <p:cNvGrpSpPr/>
          <p:nvPr/>
        </p:nvGrpSpPr>
        <p:grpSpPr>
          <a:xfrm>
            <a:off x="4519929" y="3320541"/>
            <a:ext cx="1073150" cy="622300"/>
            <a:chOff x="4519929" y="3320541"/>
            <a:chExt cx="1073150" cy="622300"/>
          </a:xfrm>
        </p:grpSpPr>
        <p:sp>
          <p:nvSpPr>
            <p:cNvPr id="26" name="object 26"/>
            <p:cNvSpPr/>
            <p:nvPr/>
          </p:nvSpPr>
          <p:spPr>
            <a:xfrm>
              <a:off x="5135498" y="3730624"/>
              <a:ext cx="450850" cy="146685"/>
            </a:xfrm>
            <a:custGeom>
              <a:avLst/>
              <a:gdLst/>
              <a:ahLst/>
              <a:cxnLst/>
              <a:rect l="l" t="t" r="r" b="b"/>
              <a:pathLst>
                <a:path w="450850" h="146685">
                  <a:moveTo>
                    <a:pt x="450850" y="146557"/>
                  </a:moveTo>
                  <a:lnTo>
                    <a:pt x="0" y="0"/>
                  </a:lnTo>
                </a:path>
              </a:pathLst>
            </a:custGeom>
            <a:ln w="12699">
              <a:solidFill>
                <a:srgbClr val="AC2A8B"/>
              </a:solidFill>
            </a:ln>
          </p:spPr>
          <p:txBody>
            <a:bodyPr wrap="square" lIns="0" tIns="0" rIns="0" bIns="0" rtlCol="0"/>
            <a:lstStyle/>
            <a:p>
              <a:endParaRPr/>
            </a:p>
          </p:txBody>
        </p:sp>
        <p:sp>
          <p:nvSpPr>
            <p:cNvPr id="27" name="object 27"/>
            <p:cNvSpPr/>
            <p:nvPr/>
          </p:nvSpPr>
          <p:spPr>
            <a:xfrm>
              <a:off x="4526279" y="3326891"/>
              <a:ext cx="609600" cy="609600"/>
            </a:xfrm>
            <a:custGeom>
              <a:avLst/>
              <a:gdLst/>
              <a:ahLst/>
              <a:cxnLst/>
              <a:rect l="l" t="t" r="r" b="b"/>
              <a:pathLst>
                <a:path w="609600" h="609600">
                  <a:moveTo>
                    <a:pt x="50800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508000" y="609600"/>
                  </a:lnTo>
                  <a:lnTo>
                    <a:pt x="547556" y="601618"/>
                  </a:lnTo>
                  <a:lnTo>
                    <a:pt x="579850" y="579850"/>
                  </a:lnTo>
                  <a:lnTo>
                    <a:pt x="601618" y="547556"/>
                  </a:lnTo>
                  <a:lnTo>
                    <a:pt x="609600" y="508000"/>
                  </a:lnTo>
                  <a:lnTo>
                    <a:pt x="609600" y="101600"/>
                  </a:lnTo>
                  <a:lnTo>
                    <a:pt x="601618" y="62043"/>
                  </a:lnTo>
                  <a:lnTo>
                    <a:pt x="579850" y="29749"/>
                  </a:lnTo>
                  <a:lnTo>
                    <a:pt x="547556" y="7981"/>
                  </a:lnTo>
                  <a:lnTo>
                    <a:pt x="508000" y="0"/>
                  </a:lnTo>
                  <a:close/>
                </a:path>
              </a:pathLst>
            </a:custGeom>
            <a:solidFill>
              <a:srgbClr val="006FC0"/>
            </a:solidFill>
          </p:spPr>
          <p:txBody>
            <a:bodyPr wrap="square" lIns="0" tIns="0" rIns="0" bIns="0" rtlCol="0"/>
            <a:lstStyle/>
            <a:p>
              <a:endParaRPr/>
            </a:p>
          </p:txBody>
        </p:sp>
        <p:sp>
          <p:nvSpPr>
            <p:cNvPr id="28" name="object 28"/>
            <p:cNvSpPr/>
            <p:nvPr/>
          </p:nvSpPr>
          <p:spPr>
            <a:xfrm>
              <a:off x="4526279" y="3326891"/>
              <a:ext cx="609600" cy="609600"/>
            </a:xfrm>
            <a:custGeom>
              <a:avLst/>
              <a:gdLst/>
              <a:ahLst/>
              <a:cxnLst/>
              <a:rect l="l" t="t" r="r" b="b"/>
              <a:pathLst>
                <a:path w="609600" h="609600">
                  <a:moveTo>
                    <a:pt x="0" y="101600"/>
                  </a:moveTo>
                  <a:lnTo>
                    <a:pt x="7981" y="62043"/>
                  </a:lnTo>
                  <a:lnTo>
                    <a:pt x="29749" y="29749"/>
                  </a:lnTo>
                  <a:lnTo>
                    <a:pt x="62043" y="7981"/>
                  </a:lnTo>
                  <a:lnTo>
                    <a:pt x="101600" y="0"/>
                  </a:lnTo>
                  <a:lnTo>
                    <a:pt x="508000" y="0"/>
                  </a:lnTo>
                  <a:lnTo>
                    <a:pt x="547556" y="7981"/>
                  </a:lnTo>
                  <a:lnTo>
                    <a:pt x="579850" y="29749"/>
                  </a:lnTo>
                  <a:lnTo>
                    <a:pt x="601618" y="62043"/>
                  </a:lnTo>
                  <a:lnTo>
                    <a:pt x="609600" y="101600"/>
                  </a:lnTo>
                  <a:lnTo>
                    <a:pt x="609600" y="508000"/>
                  </a:lnTo>
                  <a:lnTo>
                    <a:pt x="601618" y="547556"/>
                  </a:lnTo>
                  <a:lnTo>
                    <a:pt x="579850" y="579850"/>
                  </a:lnTo>
                  <a:lnTo>
                    <a:pt x="547556" y="601618"/>
                  </a:lnTo>
                  <a:lnTo>
                    <a:pt x="508000" y="609600"/>
                  </a:lnTo>
                  <a:lnTo>
                    <a:pt x="101600" y="609600"/>
                  </a:lnTo>
                  <a:lnTo>
                    <a:pt x="62043" y="601618"/>
                  </a:lnTo>
                  <a:lnTo>
                    <a:pt x="29749" y="579850"/>
                  </a:lnTo>
                  <a:lnTo>
                    <a:pt x="7981" y="547556"/>
                  </a:lnTo>
                  <a:lnTo>
                    <a:pt x="0" y="508000"/>
                  </a:lnTo>
                  <a:lnTo>
                    <a:pt x="0" y="101600"/>
                  </a:lnTo>
                  <a:close/>
                </a:path>
              </a:pathLst>
            </a:custGeom>
            <a:ln w="12700">
              <a:solidFill>
                <a:srgbClr val="FFFFFF"/>
              </a:solidFill>
            </a:ln>
          </p:spPr>
          <p:txBody>
            <a:bodyPr wrap="square" lIns="0" tIns="0" rIns="0" bIns="0" rtlCol="0"/>
            <a:lstStyle/>
            <a:p>
              <a:endParaRPr/>
            </a:p>
          </p:txBody>
        </p:sp>
      </p:grpSp>
      <p:sp>
        <p:nvSpPr>
          <p:cNvPr id="29" name="object 29"/>
          <p:cNvSpPr txBox="1"/>
          <p:nvPr/>
        </p:nvSpPr>
        <p:spPr>
          <a:xfrm>
            <a:off x="4584319" y="3547059"/>
            <a:ext cx="495934" cy="148590"/>
          </a:xfrm>
          <a:prstGeom prst="rect">
            <a:avLst/>
          </a:prstGeom>
        </p:spPr>
        <p:txBody>
          <a:bodyPr vert="horz" wrap="square" lIns="0" tIns="13335" rIns="0" bIns="0" rtlCol="0">
            <a:spAutoFit/>
          </a:bodyPr>
          <a:lstStyle/>
          <a:p>
            <a:pPr marL="12700">
              <a:lnSpc>
                <a:spcPct val="100000"/>
              </a:lnSpc>
              <a:spcBef>
                <a:spcPts val="105"/>
              </a:spcBef>
            </a:pPr>
            <a:r>
              <a:rPr sz="800" spc="-10" dirty="0">
                <a:solidFill>
                  <a:srgbClr val="FFFFFF"/>
                </a:solidFill>
                <a:latin typeface="Tahoma"/>
                <a:cs typeface="Tahoma"/>
              </a:rPr>
              <a:t>Anywhere</a:t>
            </a:r>
            <a:endParaRPr sz="800">
              <a:latin typeface="Tahoma"/>
              <a:cs typeface="Tahoma"/>
            </a:endParaRPr>
          </a:p>
        </p:txBody>
      </p:sp>
      <p:grpSp>
        <p:nvGrpSpPr>
          <p:cNvPr id="30" name="object 30"/>
          <p:cNvGrpSpPr/>
          <p:nvPr/>
        </p:nvGrpSpPr>
        <p:grpSpPr>
          <a:xfrm>
            <a:off x="7527925" y="2864866"/>
            <a:ext cx="2917825" cy="1210945"/>
            <a:chOff x="7527925" y="2864866"/>
            <a:chExt cx="2917825" cy="1210945"/>
          </a:xfrm>
        </p:grpSpPr>
        <p:sp>
          <p:nvSpPr>
            <p:cNvPr id="31" name="object 31"/>
            <p:cNvSpPr/>
            <p:nvPr/>
          </p:nvSpPr>
          <p:spPr>
            <a:xfrm>
              <a:off x="7534275" y="2871216"/>
              <a:ext cx="2905125" cy="1198245"/>
            </a:xfrm>
            <a:custGeom>
              <a:avLst/>
              <a:gdLst/>
              <a:ahLst/>
              <a:cxnLst/>
              <a:rect l="l" t="t" r="r" b="b"/>
              <a:pathLst>
                <a:path w="2905125" h="1198245">
                  <a:moveTo>
                    <a:pt x="2705480" y="0"/>
                  </a:moveTo>
                  <a:lnTo>
                    <a:pt x="1221104" y="0"/>
                  </a:lnTo>
                  <a:lnTo>
                    <a:pt x="1175336" y="5274"/>
                  </a:lnTo>
                  <a:lnTo>
                    <a:pt x="1133317" y="20296"/>
                  </a:lnTo>
                  <a:lnTo>
                    <a:pt x="1096248" y="43867"/>
                  </a:lnTo>
                  <a:lnTo>
                    <a:pt x="1065328" y="74787"/>
                  </a:lnTo>
                  <a:lnTo>
                    <a:pt x="1041757" y="111856"/>
                  </a:lnTo>
                  <a:lnTo>
                    <a:pt x="1026735" y="153875"/>
                  </a:lnTo>
                  <a:lnTo>
                    <a:pt x="1021460" y="199644"/>
                  </a:lnTo>
                  <a:lnTo>
                    <a:pt x="1021460" y="698754"/>
                  </a:lnTo>
                  <a:lnTo>
                    <a:pt x="0" y="780923"/>
                  </a:lnTo>
                  <a:lnTo>
                    <a:pt x="1021460" y="998220"/>
                  </a:lnTo>
                  <a:lnTo>
                    <a:pt x="1026735" y="1043988"/>
                  </a:lnTo>
                  <a:lnTo>
                    <a:pt x="1041757" y="1086007"/>
                  </a:lnTo>
                  <a:lnTo>
                    <a:pt x="1065328" y="1123076"/>
                  </a:lnTo>
                  <a:lnTo>
                    <a:pt x="1096248" y="1153996"/>
                  </a:lnTo>
                  <a:lnTo>
                    <a:pt x="1133317" y="1177567"/>
                  </a:lnTo>
                  <a:lnTo>
                    <a:pt x="1175336" y="1192589"/>
                  </a:lnTo>
                  <a:lnTo>
                    <a:pt x="1221104" y="1197864"/>
                  </a:lnTo>
                  <a:lnTo>
                    <a:pt x="2705480" y="1197864"/>
                  </a:lnTo>
                  <a:lnTo>
                    <a:pt x="2751249" y="1192589"/>
                  </a:lnTo>
                  <a:lnTo>
                    <a:pt x="2793268" y="1177567"/>
                  </a:lnTo>
                  <a:lnTo>
                    <a:pt x="2830337" y="1153996"/>
                  </a:lnTo>
                  <a:lnTo>
                    <a:pt x="2861257" y="1123076"/>
                  </a:lnTo>
                  <a:lnTo>
                    <a:pt x="2884828" y="1086007"/>
                  </a:lnTo>
                  <a:lnTo>
                    <a:pt x="2899850" y="1043988"/>
                  </a:lnTo>
                  <a:lnTo>
                    <a:pt x="2905125" y="998220"/>
                  </a:lnTo>
                  <a:lnTo>
                    <a:pt x="2905125" y="199644"/>
                  </a:lnTo>
                  <a:lnTo>
                    <a:pt x="2899850" y="153875"/>
                  </a:lnTo>
                  <a:lnTo>
                    <a:pt x="2884828" y="111856"/>
                  </a:lnTo>
                  <a:lnTo>
                    <a:pt x="2861257" y="74787"/>
                  </a:lnTo>
                  <a:lnTo>
                    <a:pt x="2830337" y="43867"/>
                  </a:lnTo>
                  <a:lnTo>
                    <a:pt x="2793268" y="20296"/>
                  </a:lnTo>
                  <a:lnTo>
                    <a:pt x="2751249" y="5274"/>
                  </a:lnTo>
                  <a:lnTo>
                    <a:pt x="2705480" y="0"/>
                  </a:lnTo>
                  <a:close/>
                </a:path>
              </a:pathLst>
            </a:custGeom>
            <a:solidFill>
              <a:srgbClr val="FFFFFF"/>
            </a:solidFill>
          </p:spPr>
          <p:txBody>
            <a:bodyPr wrap="square" lIns="0" tIns="0" rIns="0" bIns="0" rtlCol="0"/>
            <a:lstStyle/>
            <a:p>
              <a:endParaRPr/>
            </a:p>
          </p:txBody>
        </p:sp>
        <p:sp>
          <p:nvSpPr>
            <p:cNvPr id="32" name="object 32"/>
            <p:cNvSpPr/>
            <p:nvPr/>
          </p:nvSpPr>
          <p:spPr>
            <a:xfrm>
              <a:off x="7534275" y="2871216"/>
              <a:ext cx="2905125" cy="1198245"/>
            </a:xfrm>
            <a:custGeom>
              <a:avLst/>
              <a:gdLst/>
              <a:ahLst/>
              <a:cxnLst/>
              <a:rect l="l" t="t" r="r" b="b"/>
              <a:pathLst>
                <a:path w="2905125" h="1198245">
                  <a:moveTo>
                    <a:pt x="1021460" y="199644"/>
                  </a:moveTo>
                  <a:lnTo>
                    <a:pt x="1026735" y="153875"/>
                  </a:lnTo>
                  <a:lnTo>
                    <a:pt x="1041757" y="111856"/>
                  </a:lnTo>
                  <a:lnTo>
                    <a:pt x="1065328" y="74787"/>
                  </a:lnTo>
                  <a:lnTo>
                    <a:pt x="1096248" y="43867"/>
                  </a:lnTo>
                  <a:lnTo>
                    <a:pt x="1133317" y="20296"/>
                  </a:lnTo>
                  <a:lnTo>
                    <a:pt x="1175336" y="5274"/>
                  </a:lnTo>
                  <a:lnTo>
                    <a:pt x="1221104" y="0"/>
                  </a:lnTo>
                  <a:lnTo>
                    <a:pt x="1335404" y="0"/>
                  </a:lnTo>
                  <a:lnTo>
                    <a:pt x="1806321" y="0"/>
                  </a:lnTo>
                  <a:lnTo>
                    <a:pt x="2705480" y="0"/>
                  </a:lnTo>
                  <a:lnTo>
                    <a:pt x="2751249" y="5274"/>
                  </a:lnTo>
                  <a:lnTo>
                    <a:pt x="2793268" y="20296"/>
                  </a:lnTo>
                  <a:lnTo>
                    <a:pt x="2830337" y="43867"/>
                  </a:lnTo>
                  <a:lnTo>
                    <a:pt x="2861257" y="74787"/>
                  </a:lnTo>
                  <a:lnTo>
                    <a:pt x="2884828" y="111856"/>
                  </a:lnTo>
                  <a:lnTo>
                    <a:pt x="2899850" y="153875"/>
                  </a:lnTo>
                  <a:lnTo>
                    <a:pt x="2905125" y="199644"/>
                  </a:lnTo>
                  <a:lnTo>
                    <a:pt x="2905125" y="698754"/>
                  </a:lnTo>
                  <a:lnTo>
                    <a:pt x="2905125" y="998220"/>
                  </a:lnTo>
                  <a:lnTo>
                    <a:pt x="2899850" y="1043988"/>
                  </a:lnTo>
                  <a:lnTo>
                    <a:pt x="2884828" y="1086007"/>
                  </a:lnTo>
                  <a:lnTo>
                    <a:pt x="2861257" y="1123076"/>
                  </a:lnTo>
                  <a:lnTo>
                    <a:pt x="2830337" y="1153996"/>
                  </a:lnTo>
                  <a:lnTo>
                    <a:pt x="2793268" y="1177567"/>
                  </a:lnTo>
                  <a:lnTo>
                    <a:pt x="2751249" y="1192589"/>
                  </a:lnTo>
                  <a:lnTo>
                    <a:pt x="2705480" y="1197864"/>
                  </a:lnTo>
                  <a:lnTo>
                    <a:pt x="1806321" y="1197864"/>
                  </a:lnTo>
                  <a:lnTo>
                    <a:pt x="1335404" y="1197864"/>
                  </a:lnTo>
                  <a:lnTo>
                    <a:pt x="1221104" y="1197864"/>
                  </a:lnTo>
                  <a:lnTo>
                    <a:pt x="1175336" y="1192589"/>
                  </a:lnTo>
                  <a:lnTo>
                    <a:pt x="1133317" y="1177567"/>
                  </a:lnTo>
                  <a:lnTo>
                    <a:pt x="1096248" y="1153996"/>
                  </a:lnTo>
                  <a:lnTo>
                    <a:pt x="1065328" y="1123076"/>
                  </a:lnTo>
                  <a:lnTo>
                    <a:pt x="1041757" y="1086007"/>
                  </a:lnTo>
                  <a:lnTo>
                    <a:pt x="1026735" y="1043988"/>
                  </a:lnTo>
                  <a:lnTo>
                    <a:pt x="1021460" y="998220"/>
                  </a:lnTo>
                  <a:lnTo>
                    <a:pt x="0" y="780923"/>
                  </a:lnTo>
                  <a:lnTo>
                    <a:pt x="1021460" y="698754"/>
                  </a:lnTo>
                  <a:lnTo>
                    <a:pt x="1021460" y="199644"/>
                  </a:lnTo>
                  <a:close/>
                </a:path>
              </a:pathLst>
            </a:custGeom>
            <a:ln w="12700">
              <a:solidFill>
                <a:srgbClr val="24ACC6"/>
              </a:solidFill>
            </a:ln>
          </p:spPr>
          <p:txBody>
            <a:bodyPr wrap="square" lIns="0" tIns="0" rIns="0" bIns="0" rtlCol="0"/>
            <a:lstStyle/>
            <a:p>
              <a:endParaRPr/>
            </a:p>
          </p:txBody>
        </p:sp>
      </p:grpSp>
      <p:sp>
        <p:nvSpPr>
          <p:cNvPr id="33" name="object 33"/>
          <p:cNvSpPr txBox="1"/>
          <p:nvPr/>
        </p:nvSpPr>
        <p:spPr>
          <a:xfrm>
            <a:off x="8857233" y="3035934"/>
            <a:ext cx="1283335" cy="848994"/>
          </a:xfrm>
          <a:prstGeom prst="rect">
            <a:avLst/>
          </a:prstGeom>
        </p:spPr>
        <p:txBody>
          <a:bodyPr vert="horz" wrap="square" lIns="0" tIns="12700" rIns="0" bIns="0" rtlCol="0">
            <a:spAutoFit/>
          </a:bodyPr>
          <a:lstStyle/>
          <a:p>
            <a:pPr marL="12700" marR="5080" indent="65405" algn="just">
              <a:lnSpc>
                <a:spcPct val="100000"/>
              </a:lnSpc>
              <a:spcBef>
                <a:spcPts val="100"/>
              </a:spcBef>
            </a:pPr>
            <a:r>
              <a:rPr sz="1800" spc="-10" dirty="0">
                <a:latin typeface="Tahoma"/>
                <a:cs typeface="Tahoma"/>
              </a:rPr>
              <a:t>Healthcare </a:t>
            </a:r>
            <a:r>
              <a:rPr sz="1800" dirty="0">
                <a:latin typeface="Tahoma"/>
                <a:cs typeface="Tahoma"/>
              </a:rPr>
              <a:t>sensors,</a:t>
            </a:r>
            <a:r>
              <a:rPr sz="1800" spc="-45" dirty="0">
                <a:latin typeface="Tahoma"/>
                <a:cs typeface="Tahoma"/>
              </a:rPr>
              <a:t> </a:t>
            </a:r>
            <a:r>
              <a:rPr sz="1800" spc="-25" dirty="0">
                <a:latin typeface="Tahoma"/>
                <a:cs typeface="Tahoma"/>
              </a:rPr>
              <a:t>jet </a:t>
            </a:r>
            <a:r>
              <a:rPr sz="1800" dirty="0">
                <a:latin typeface="Tahoma"/>
                <a:cs typeface="Tahoma"/>
              </a:rPr>
              <a:t>engines,</a:t>
            </a:r>
            <a:r>
              <a:rPr sz="1800" spc="125" dirty="0">
                <a:latin typeface="Tahoma"/>
                <a:cs typeface="Tahoma"/>
              </a:rPr>
              <a:t> </a:t>
            </a:r>
            <a:r>
              <a:rPr sz="1800" spc="-25" dirty="0">
                <a:latin typeface="Tahoma"/>
                <a:cs typeface="Tahoma"/>
              </a:rPr>
              <a:t>etc</a:t>
            </a:r>
            <a:endParaRPr sz="1800">
              <a:latin typeface="Tahoma"/>
              <a:cs typeface="Tahoma"/>
            </a:endParaRPr>
          </a:p>
        </p:txBody>
      </p:sp>
      <p:grpSp>
        <p:nvGrpSpPr>
          <p:cNvPr id="34" name="object 34"/>
          <p:cNvGrpSpPr/>
          <p:nvPr/>
        </p:nvGrpSpPr>
        <p:grpSpPr>
          <a:xfrm>
            <a:off x="7075296" y="4355338"/>
            <a:ext cx="2917825" cy="1210945"/>
            <a:chOff x="7075296" y="4355338"/>
            <a:chExt cx="2917825" cy="1210945"/>
          </a:xfrm>
        </p:grpSpPr>
        <p:sp>
          <p:nvSpPr>
            <p:cNvPr id="35" name="object 35"/>
            <p:cNvSpPr/>
            <p:nvPr/>
          </p:nvSpPr>
          <p:spPr>
            <a:xfrm>
              <a:off x="7081646" y="4361688"/>
              <a:ext cx="2905125" cy="1198245"/>
            </a:xfrm>
            <a:custGeom>
              <a:avLst/>
              <a:gdLst/>
              <a:ahLst/>
              <a:cxnLst/>
              <a:rect l="l" t="t" r="r" b="b"/>
              <a:pathLst>
                <a:path w="2905125" h="1198245">
                  <a:moveTo>
                    <a:pt x="2705480" y="0"/>
                  </a:moveTo>
                  <a:lnTo>
                    <a:pt x="1221104" y="0"/>
                  </a:lnTo>
                  <a:lnTo>
                    <a:pt x="1175336" y="5274"/>
                  </a:lnTo>
                  <a:lnTo>
                    <a:pt x="1133317" y="20296"/>
                  </a:lnTo>
                  <a:lnTo>
                    <a:pt x="1096248" y="43867"/>
                  </a:lnTo>
                  <a:lnTo>
                    <a:pt x="1065328" y="74787"/>
                  </a:lnTo>
                  <a:lnTo>
                    <a:pt x="1041757" y="111856"/>
                  </a:lnTo>
                  <a:lnTo>
                    <a:pt x="1026735" y="153875"/>
                  </a:lnTo>
                  <a:lnTo>
                    <a:pt x="1021460" y="199644"/>
                  </a:lnTo>
                  <a:lnTo>
                    <a:pt x="1021460" y="698754"/>
                  </a:lnTo>
                  <a:lnTo>
                    <a:pt x="0" y="780923"/>
                  </a:lnTo>
                  <a:lnTo>
                    <a:pt x="1021460" y="998220"/>
                  </a:lnTo>
                  <a:lnTo>
                    <a:pt x="1026735" y="1043988"/>
                  </a:lnTo>
                  <a:lnTo>
                    <a:pt x="1041757" y="1086007"/>
                  </a:lnTo>
                  <a:lnTo>
                    <a:pt x="1065328" y="1123076"/>
                  </a:lnTo>
                  <a:lnTo>
                    <a:pt x="1096248" y="1153996"/>
                  </a:lnTo>
                  <a:lnTo>
                    <a:pt x="1133317" y="1177567"/>
                  </a:lnTo>
                  <a:lnTo>
                    <a:pt x="1175336" y="1192589"/>
                  </a:lnTo>
                  <a:lnTo>
                    <a:pt x="1221104" y="1197864"/>
                  </a:lnTo>
                  <a:lnTo>
                    <a:pt x="2705480" y="1197864"/>
                  </a:lnTo>
                  <a:lnTo>
                    <a:pt x="2751249" y="1192589"/>
                  </a:lnTo>
                  <a:lnTo>
                    <a:pt x="2793268" y="1177567"/>
                  </a:lnTo>
                  <a:lnTo>
                    <a:pt x="2830337" y="1153996"/>
                  </a:lnTo>
                  <a:lnTo>
                    <a:pt x="2861257" y="1123076"/>
                  </a:lnTo>
                  <a:lnTo>
                    <a:pt x="2884828" y="1086007"/>
                  </a:lnTo>
                  <a:lnTo>
                    <a:pt x="2899850" y="1043988"/>
                  </a:lnTo>
                  <a:lnTo>
                    <a:pt x="2905125" y="998220"/>
                  </a:lnTo>
                  <a:lnTo>
                    <a:pt x="2905125" y="199644"/>
                  </a:lnTo>
                  <a:lnTo>
                    <a:pt x="2899850" y="153875"/>
                  </a:lnTo>
                  <a:lnTo>
                    <a:pt x="2884828" y="111856"/>
                  </a:lnTo>
                  <a:lnTo>
                    <a:pt x="2861257" y="74787"/>
                  </a:lnTo>
                  <a:lnTo>
                    <a:pt x="2830337" y="43867"/>
                  </a:lnTo>
                  <a:lnTo>
                    <a:pt x="2793268" y="20296"/>
                  </a:lnTo>
                  <a:lnTo>
                    <a:pt x="2751249" y="5274"/>
                  </a:lnTo>
                  <a:lnTo>
                    <a:pt x="2705480" y="0"/>
                  </a:lnTo>
                  <a:close/>
                </a:path>
              </a:pathLst>
            </a:custGeom>
            <a:solidFill>
              <a:srgbClr val="FFFFFF"/>
            </a:solidFill>
          </p:spPr>
          <p:txBody>
            <a:bodyPr wrap="square" lIns="0" tIns="0" rIns="0" bIns="0" rtlCol="0"/>
            <a:lstStyle/>
            <a:p>
              <a:endParaRPr/>
            </a:p>
          </p:txBody>
        </p:sp>
        <p:sp>
          <p:nvSpPr>
            <p:cNvPr id="36" name="object 36"/>
            <p:cNvSpPr/>
            <p:nvPr/>
          </p:nvSpPr>
          <p:spPr>
            <a:xfrm>
              <a:off x="7081646" y="4361688"/>
              <a:ext cx="2905125" cy="1198245"/>
            </a:xfrm>
            <a:custGeom>
              <a:avLst/>
              <a:gdLst/>
              <a:ahLst/>
              <a:cxnLst/>
              <a:rect l="l" t="t" r="r" b="b"/>
              <a:pathLst>
                <a:path w="2905125" h="1198245">
                  <a:moveTo>
                    <a:pt x="1021460" y="199644"/>
                  </a:moveTo>
                  <a:lnTo>
                    <a:pt x="1026735" y="153875"/>
                  </a:lnTo>
                  <a:lnTo>
                    <a:pt x="1041757" y="111856"/>
                  </a:lnTo>
                  <a:lnTo>
                    <a:pt x="1065328" y="74787"/>
                  </a:lnTo>
                  <a:lnTo>
                    <a:pt x="1096248" y="43867"/>
                  </a:lnTo>
                  <a:lnTo>
                    <a:pt x="1133317" y="20296"/>
                  </a:lnTo>
                  <a:lnTo>
                    <a:pt x="1175336" y="5274"/>
                  </a:lnTo>
                  <a:lnTo>
                    <a:pt x="1221104" y="0"/>
                  </a:lnTo>
                  <a:lnTo>
                    <a:pt x="1335404" y="0"/>
                  </a:lnTo>
                  <a:lnTo>
                    <a:pt x="1806321" y="0"/>
                  </a:lnTo>
                  <a:lnTo>
                    <a:pt x="2705480" y="0"/>
                  </a:lnTo>
                  <a:lnTo>
                    <a:pt x="2751249" y="5274"/>
                  </a:lnTo>
                  <a:lnTo>
                    <a:pt x="2793268" y="20296"/>
                  </a:lnTo>
                  <a:lnTo>
                    <a:pt x="2830337" y="43867"/>
                  </a:lnTo>
                  <a:lnTo>
                    <a:pt x="2861257" y="74787"/>
                  </a:lnTo>
                  <a:lnTo>
                    <a:pt x="2884828" y="111856"/>
                  </a:lnTo>
                  <a:lnTo>
                    <a:pt x="2899850" y="153875"/>
                  </a:lnTo>
                  <a:lnTo>
                    <a:pt x="2905125" y="199644"/>
                  </a:lnTo>
                  <a:lnTo>
                    <a:pt x="2905125" y="698754"/>
                  </a:lnTo>
                  <a:lnTo>
                    <a:pt x="2905125" y="998220"/>
                  </a:lnTo>
                  <a:lnTo>
                    <a:pt x="2899850" y="1043988"/>
                  </a:lnTo>
                  <a:lnTo>
                    <a:pt x="2884828" y="1086007"/>
                  </a:lnTo>
                  <a:lnTo>
                    <a:pt x="2861257" y="1123076"/>
                  </a:lnTo>
                  <a:lnTo>
                    <a:pt x="2830337" y="1153996"/>
                  </a:lnTo>
                  <a:lnTo>
                    <a:pt x="2793268" y="1177567"/>
                  </a:lnTo>
                  <a:lnTo>
                    <a:pt x="2751249" y="1192589"/>
                  </a:lnTo>
                  <a:lnTo>
                    <a:pt x="2705480" y="1197864"/>
                  </a:lnTo>
                  <a:lnTo>
                    <a:pt x="1806321" y="1197864"/>
                  </a:lnTo>
                  <a:lnTo>
                    <a:pt x="1335404" y="1197864"/>
                  </a:lnTo>
                  <a:lnTo>
                    <a:pt x="1221104" y="1197864"/>
                  </a:lnTo>
                  <a:lnTo>
                    <a:pt x="1175336" y="1192589"/>
                  </a:lnTo>
                  <a:lnTo>
                    <a:pt x="1133317" y="1177567"/>
                  </a:lnTo>
                  <a:lnTo>
                    <a:pt x="1096248" y="1153996"/>
                  </a:lnTo>
                  <a:lnTo>
                    <a:pt x="1065328" y="1123076"/>
                  </a:lnTo>
                  <a:lnTo>
                    <a:pt x="1041757" y="1086007"/>
                  </a:lnTo>
                  <a:lnTo>
                    <a:pt x="1026735" y="1043988"/>
                  </a:lnTo>
                  <a:lnTo>
                    <a:pt x="1021460" y="998220"/>
                  </a:lnTo>
                  <a:lnTo>
                    <a:pt x="0" y="780923"/>
                  </a:lnTo>
                  <a:lnTo>
                    <a:pt x="1021460" y="698754"/>
                  </a:lnTo>
                  <a:lnTo>
                    <a:pt x="1021460" y="199644"/>
                  </a:lnTo>
                  <a:close/>
                </a:path>
              </a:pathLst>
            </a:custGeom>
            <a:ln w="12700">
              <a:solidFill>
                <a:srgbClr val="24ACC6"/>
              </a:solidFill>
            </a:ln>
          </p:spPr>
          <p:txBody>
            <a:bodyPr wrap="square" lIns="0" tIns="0" rIns="0" bIns="0" rtlCol="0"/>
            <a:lstStyle/>
            <a:p>
              <a:endParaRPr/>
            </a:p>
          </p:txBody>
        </p:sp>
      </p:grpSp>
      <p:sp>
        <p:nvSpPr>
          <p:cNvPr id="37" name="object 37"/>
          <p:cNvSpPr txBox="1"/>
          <p:nvPr/>
        </p:nvSpPr>
        <p:spPr>
          <a:xfrm>
            <a:off x="8328152" y="4526026"/>
            <a:ext cx="1427480" cy="848994"/>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Tahoma"/>
                <a:cs typeface="Tahoma"/>
              </a:rPr>
              <a:t>Thousands</a:t>
            </a:r>
            <a:r>
              <a:rPr sz="1800" spc="215" dirty="0">
                <a:latin typeface="Tahoma"/>
                <a:cs typeface="Tahoma"/>
              </a:rPr>
              <a:t> </a:t>
            </a:r>
            <a:r>
              <a:rPr sz="1800" spc="-25" dirty="0">
                <a:latin typeface="Tahoma"/>
                <a:cs typeface="Tahoma"/>
              </a:rPr>
              <a:t>of </a:t>
            </a:r>
            <a:r>
              <a:rPr sz="1800" dirty="0">
                <a:latin typeface="Tahoma"/>
                <a:cs typeface="Tahoma"/>
              </a:rPr>
              <a:t>sensors</a:t>
            </a:r>
            <a:r>
              <a:rPr sz="1800" spc="85" dirty="0">
                <a:latin typeface="Tahoma"/>
                <a:cs typeface="Tahoma"/>
              </a:rPr>
              <a:t> </a:t>
            </a:r>
            <a:r>
              <a:rPr sz="1800" spc="-25" dirty="0">
                <a:latin typeface="Tahoma"/>
                <a:cs typeface="Tahoma"/>
              </a:rPr>
              <a:t>in </a:t>
            </a:r>
            <a:r>
              <a:rPr sz="1800" spc="-20" dirty="0">
                <a:latin typeface="Tahoma"/>
                <a:cs typeface="Tahoma"/>
              </a:rPr>
              <a:t>KM^2</a:t>
            </a:r>
            <a:endParaRPr sz="1800">
              <a:latin typeface="Tahoma"/>
              <a:cs typeface="Tahoma"/>
            </a:endParaRPr>
          </a:p>
        </p:txBody>
      </p:sp>
      <p:sp>
        <p:nvSpPr>
          <p:cNvPr id="38" name="object 38"/>
          <p:cNvSpPr/>
          <p:nvPr/>
        </p:nvSpPr>
        <p:spPr>
          <a:xfrm>
            <a:off x="2394204" y="5080889"/>
            <a:ext cx="2573655" cy="1228725"/>
          </a:xfrm>
          <a:custGeom>
            <a:avLst/>
            <a:gdLst/>
            <a:ahLst/>
            <a:cxnLst/>
            <a:rect l="l" t="t" r="r" b="b"/>
            <a:pathLst>
              <a:path w="2573654" h="1228725">
                <a:moveTo>
                  <a:pt x="0" y="230251"/>
                </a:moveTo>
                <a:lnTo>
                  <a:pt x="5274" y="184482"/>
                </a:lnTo>
                <a:lnTo>
                  <a:pt x="20296" y="142463"/>
                </a:lnTo>
                <a:lnTo>
                  <a:pt x="43867" y="105394"/>
                </a:lnTo>
                <a:lnTo>
                  <a:pt x="74787" y="74474"/>
                </a:lnTo>
                <a:lnTo>
                  <a:pt x="111856" y="50903"/>
                </a:lnTo>
                <a:lnTo>
                  <a:pt x="153875" y="35881"/>
                </a:lnTo>
                <a:lnTo>
                  <a:pt x="199644" y="30606"/>
                </a:lnTo>
                <a:lnTo>
                  <a:pt x="1099693" y="30606"/>
                </a:lnTo>
                <a:lnTo>
                  <a:pt x="1570990" y="30606"/>
                </a:lnTo>
                <a:lnTo>
                  <a:pt x="1685544" y="30606"/>
                </a:lnTo>
                <a:lnTo>
                  <a:pt x="1731312" y="35881"/>
                </a:lnTo>
                <a:lnTo>
                  <a:pt x="1773331" y="50903"/>
                </a:lnTo>
                <a:lnTo>
                  <a:pt x="1810400" y="74474"/>
                </a:lnTo>
                <a:lnTo>
                  <a:pt x="1841320" y="105394"/>
                </a:lnTo>
                <a:lnTo>
                  <a:pt x="1864891" y="142463"/>
                </a:lnTo>
                <a:lnTo>
                  <a:pt x="1879913" y="184482"/>
                </a:lnTo>
                <a:lnTo>
                  <a:pt x="1885187" y="230251"/>
                </a:lnTo>
                <a:lnTo>
                  <a:pt x="2573655" y="0"/>
                </a:lnTo>
                <a:lnTo>
                  <a:pt x="1885187" y="529717"/>
                </a:lnTo>
                <a:lnTo>
                  <a:pt x="1885187" y="1028827"/>
                </a:lnTo>
                <a:lnTo>
                  <a:pt x="1879913" y="1074603"/>
                </a:lnTo>
                <a:lnTo>
                  <a:pt x="1864891" y="1116625"/>
                </a:lnTo>
                <a:lnTo>
                  <a:pt x="1841320" y="1153694"/>
                </a:lnTo>
                <a:lnTo>
                  <a:pt x="1810400" y="1184611"/>
                </a:lnTo>
                <a:lnTo>
                  <a:pt x="1773331" y="1208179"/>
                </a:lnTo>
                <a:lnTo>
                  <a:pt x="1731312" y="1223198"/>
                </a:lnTo>
                <a:lnTo>
                  <a:pt x="1685544" y="1228471"/>
                </a:lnTo>
                <a:lnTo>
                  <a:pt x="1570990" y="1228471"/>
                </a:lnTo>
                <a:lnTo>
                  <a:pt x="1099693" y="1228471"/>
                </a:lnTo>
                <a:lnTo>
                  <a:pt x="199644" y="1228471"/>
                </a:lnTo>
                <a:lnTo>
                  <a:pt x="153875" y="1223198"/>
                </a:lnTo>
                <a:lnTo>
                  <a:pt x="111856" y="1208179"/>
                </a:lnTo>
                <a:lnTo>
                  <a:pt x="74787" y="1184611"/>
                </a:lnTo>
                <a:lnTo>
                  <a:pt x="43867" y="1153694"/>
                </a:lnTo>
                <a:lnTo>
                  <a:pt x="20296" y="1116625"/>
                </a:lnTo>
                <a:lnTo>
                  <a:pt x="5274" y="1074603"/>
                </a:lnTo>
                <a:lnTo>
                  <a:pt x="0" y="1028827"/>
                </a:lnTo>
                <a:lnTo>
                  <a:pt x="0" y="529717"/>
                </a:lnTo>
                <a:lnTo>
                  <a:pt x="0" y="230251"/>
                </a:lnTo>
                <a:close/>
              </a:path>
            </a:pathLst>
          </a:custGeom>
          <a:ln w="12700">
            <a:solidFill>
              <a:srgbClr val="24ACC6"/>
            </a:solidFill>
          </a:ln>
        </p:spPr>
        <p:txBody>
          <a:bodyPr wrap="square" lIns="0" tIns="0" rIns="0" bIns="0" rtlCol="0"/>
          <a:lstStyle/>
          <a:p>
            <a:endParaRPr/>
          </a:p>
        </p:txBody>
      </p:sp>
      <p:sp>
        <p:nvSpPr>
          <p:cNvPr id="39" name="object 39"/>
          <p:cNvSpPr txBox="1"/>
          <p:nvPr/>
        </p:nvSpPr>
        <p:spPr>
          <a:xfrm>
            <a:off x="2534539" y="5276215"/>
            <a:ext cx="1606550" cy="84836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5" dirty="0">
                <a:latin typeface="Tahoma"/>
                <a:cs typeface="Tahoma"/>
              </a:rPr>
              <a:t>Underground </a:t>
            </a:r>
            <a:r>
              <a:rPr sz="1800" spc="-10" dirty="0">
                <a:latin typeface="Tahoma"/>
                <a:cs typeface="Tahoma"/>
              </a:rPr>
              <a:t>metros,</a:t>
            </a:r>
            <a:r>
              <a:rPr sz="1800" spc="500" dirty="0">
                <a:latin typeface="Tahoma"/>
                <a:cs typeface="Tahoma"/>
              </a:rPr>
              <a:t> </a:t>
            </a:r>
            <a:r>
              <a:rPr sz="1800" dirty="0">
                <a:latin typeface="Tahoma"/>
                <a:cs typeface="Tahoma"/>
              </a:rPr>
              <a:t>drones,</a:t>
            </a:r>
            <a:r>
              <a:rPr sz="1800" spc="75" dirty="0">
                <a:latin typeface="Tahoma"/>
                <a:cs typeface="Tahoma"/>
              </a:rPr>
              <a:t> </a:t>
            </a:r>
            <a:r>
              <a:rPr sz="1800" spc="40" dirty="0">
                <a:latin typeface="Tahoma"/>
                <a:cs typeface="Tahoma"/>
              </a:rPr>
              <a:t>oceans</a:t>
            </a:r>
            <a:endParaRPr sz="1800">
              <a:latin typeface="Tahoma"/>
              <a:cs typeface="Tahoma"/>
            </a:endParaRPr>
          </a:p>
        </p:txBody>
      </p:sp>
      <p:sp>
        <p:nvSpPr>
          <p:cNvPr id="40" name="object 40"/>
          <p:cNvSpPr/>
          <p:nvPr/>
        </p:nvSpPr>
        <p:spPr>
          <a:xfrm>
            <a:off x="1955292" y="3590416"/>
            <a:ext cx="2571750" cy="1228725"/>
          </a:xfrm>
          <a:custGeom>
            <a:avLst/>
            <a:gdLst/>
            <a:ahLst/>
            <a:cxnLst/>
            <a:rect l="l" t="t" r="r" b="b"/>
            <a:pathLst>
              <a:path w="2571750" h="1228725">
                <a:moveTo>
                  <a:pt x="0" y="230251"/>
                </a:moveTo>
                <a:lnTo>
                  <a:pt x="5274" y="184482"/>
                </a:lnTo>
                <a:lnTo>
                  <a:pt x="20296" y="142463"/>
                </a:lnTo>
                <a:lnTo>
                  <a:pt x="43867" y="105394"/>
                </a:lnTo>
                <a:lnTo>
                  <a:pt x="74787" y="74474"/>
                </a:lnTo>
                <a:lnTo>
                  <a:pt x="111856" y="50903"/>
                </a:lnTo>
                <a:lnTo>
                  <a:pt x="153875" y="35881"/>
                </a:lnTo>
                <a:lnTo>
                  <a:pt x="199644" y="30607"/>
                </a:lnTo>
                <a:lnTo>
                  <a:pt x="1098803" y="30607"/>
                </a:lnTo>
                <a:lnTo>
                  <a:pt x="1569720" y="30607"/>
                </a:lnTo>
                <a:lnTo>
                  <a:pt x="1684020" y="30607"/>
                </a:lnTo>
                <a:lnTo>
                  <a:pt x="1729788" y="35881"/>
                </a:lnTo>
                <a:lnTo>
                  <a:pt x="1771807" y="50903"/>
                </a:lnTo>
                <a:lnTo>
                  <a:pt x="1808876" y="74474"/>
                </a:lnTo>
                <a:lnTo>
                  <a:pt x="1839796" y="105394"/>
                </a:lnTo>
                <a:lnTo>
                  <a:pt x="1863367" y="142463"/>
                </a:lnTo>
                <a:lnTo>
                  <a:pt x="1878389" y="184482"/>
                </a:lnTo>
                <a:lnTo>
                  <a:pt x="1883663" y="230251"/>
                </a:lnTo>
                <a:lnTo>
                  <a:pt x="2571496" y="0"/>
                </a:lnTo>
                <a:lnTo>
                  <a:pt x="1883663" y="529717"/>
                </a:lnTo>
                <a:lnTo>
                  <a:pt x="1883663" y="1028827"/>
                </a:lnTo>
                <a:lnTo>
                  <a:pt x="1878389" y="1074595"/>
                </a:lnTo>
                <a:lnTo>
                  <a:pt x="1863367" y="1116614"/>
                </a:lnTo>
                <a:lnTo>
                  <a:pt x="1839796" y="1153683"/>
                </a:lnTo>
                <a:lnTo>
                  <a:pt x="1808876" y="1184603"/>
                </a:lnTo>
                <a:lnTo>
                  <a:pt x="1771807" y="1208174"/>
                </a:lnTo>
                <a:lnTo>
                  <a:pt x="1729788" y="1223196"/>
                </a:lnTo>
                <a:lnTo>
                  <a:pt x="1684020" y="1228471"/>
                </a:lnTo>
                <a:lnTo>
                  <a:pt x="1569720" y="1228471"/>
                </a:lnTo>
                <a:lnTo>
                  <a:pt x="1098803" y="1228471"/>
                </a:lnTo>
                <a:lnTo>
                  <a:pt x="199644" y="1228471"/>
                </a:lnTo>
                <a:lnTo>
                  <a:pt x="153875" y="1223196"/>
                </a:lnTo>
                <a:lnTo>
                  <a:pt x="111856" y="1208174"/>
                </a:lnTo>
                <a:lnTo>
                  <a:pt x="74787" y="1184603"/>
                </a:lnTo>
                <a:lnTo>
                  <a:pt x="43867" y="1153683"/>
                </a:lnTo>
                <a:lnTo>
                  <a:pt x="20296" y="1116614"/>
                </a:lnTo>
                <a:lnTo>
                  <a:pt x="5274" y="1074595"/>
                </a:lnTo>
                <a:lnTo>
                  <a:pt x="0" y="1028827"/>
                </a:lnTo>
                <a:lnTo>
                  <a:pt x="0" y="529717"/>
                </a:lnTo>
                <a:lnTo>
                  <a:pt x="0" y="230251"/>
                </a:lnTo>
                <a:close/>
              </a:path>
            </a:pathLst>
          </a:custGeom>
          <a:ln w="12700">
            <a:solidFill>
              <a:srgbClr val="24ACC6"/>
            </a:solidFill>
          </a:ln>
        </p:spPr>
        <p:txBody>
          <a:bodyPr wrap="square" lIns="0" tIns="0" rIns="0" bIns="0" rtlCol="0"/>
          <a:lstStyle/>
          <a:p>
            <a:endParaRPr/>
          </a:p>
        </p:txBody>
      </p:sp>
      <p:sp>
        <p:nvSpPr>
          <p:cNvPr id="41" name="object 41"/>
          <p:cNvSpPr txBox="1"/>
          <p:nvPr/>
        </p:nvSpPr>
        <p:spPr>
          <a:xfrm>
            <a:off x="2256282" y="3648202"/>
            <a:ext cx="1281430" cy="1122680"/>
          </a:xfrm>
          <a:prstGeom prst="rect">
            <a:avLst/>
          </a:prstGeom>
        </p:spPr>
        <p:txBody>
          <a:bodyPr vert="horz" wrap="square" lIns="0" tIns="12700" rIns="0" bIns="0" rtlCol="0">
            <a:spAutoFit/>
          </a:bodyPr>
          <a:lstStyle/>
          <a:p>
            <a:pPr marL="12700" marR="5080" indent="-1905" algn="ctr">
              <a:lnSpc>
                <a:spcPct val="100000"/>
              </a:lnSpc>
              <a:spcBef>
                <a:spcPts val="100"/>
              </a:spcBef>
            </a:pPr>
            <a:r>
              <a:rPr sz="1800" spc="-10" dirty="0">
                <a:latin typeface="Tahoma"/>
                <a:cs typeface="Tahoma"/>
              </a:rPr>
              <a:t>implantable </a:t>
            </a:r>
            <a:r>
              <a:rPr sz="1800" dirty="0">
                <a:latin typeface="Tahoma"/>
                <a:cs typeface="Tahoma"/>
              </a:rPr>
              <a:t>sensors,</a:t>
            </a:r>
            <a:r>
              <a:rPr sz="1800" spc="-45" dirty="0">
                <a:latin typeface="Tahoma"/>
                <a:cs typeface="Tahoma"/>
              </a:rPr>
              <a:t> </a:t>
            </a:r>
            <a:r>
              <a:rPr sz="1800" spc="-20" dirty="0">
                <a:latin typeface="Tahoma"/>
                <a:cs typeface="Tahoma"/>
              </a:rPr>
              <a:t>soil </a:t>
            </a:r>
            <a:r>
              <a:rPr sz="1800" spc="-10" dirty="0">
                <a:latin typeface="Tahoma"/>
                <a:cs typeface="Tahoma"/>
              </a:rPr>
              <a:t>sensors, underwater</a:t>
            </a:r>
            <a:endParaRPr sz="1800">
              <a:latin typeface="Tahoma"/>
              <a:cs typeface="Tahoma"/>
            </a:endParaRPr>
          </a:p>
        </p:txBody>
      </p:sp>
      <p:grpSp>
        <p:nvGrpSpPr>
          <p:cNvPr id="42" name="object 42"/>
          <p:cNvGrpSpPr/>
          <p:nvPr/>
        </p:nvGrpSpPr>
        <p:grpSpPr>
          <a:xfrm>
            <a:off x="2861817" y="1638045"/>
            <a:ext cx="2906395" cy="1210945"/>
            <a:chOff x="2861817" y="1638045"/>
            <a:chExt cx="2906395" cy="1210945"/>
          </a:xfrm>
        </p:grpSpPr>
        <p:sp>
          <p:nvSpPr>
            <p:cNvPr id="43" name="object 43"/>
            <p:cNvSpPr/>
            <p:nvPr/>
          </p:nvSpPr>
          <p:spPr>
            <a:xfrm>
              <a:off x="2868167" y="1644395"/>
              <a:ext cx="2893695" cy="1198245"/>
            </a:xfrm>
            <a:custGeom>
              <a:avLst/>
              <a:gdLst/>
              <a:ahLst/>
              <a:cxnLst/>
              <a:rect l="l" t="t" r="r" b="b"/>
              <a:pathLst>
                <a:path w="2893695" h="1198245">
                  <a:moveTo>
                    <a:pt x="1684020" y="0"/>
                  </a:moveTo>
                  <a:lnTo>
                    <a:pt x="199644" y="0"/>
                  </a:lnTo>
                  <a:lnTo>
                    <a:pt x="153875" y="5274"/>
                  </a:lnTo>
                  <a:lnTo>
                    <a:pt x="111856" y="20296"/>
                  </a:lnTo>
                  <a:lnTo>
                    <a:pt x="74787" y="43867"/>
                  </a:lnTo>
                  <a:lnTo>
                    <a:pt x="43867" y="74787"/>
                  </a:lnTo>
                  <a:lnTo>
                    <a:pt x="20296" y="111856"/>
                  </a:lnTo>
                  <a:lnTo>
                    <a:pt x="5274" y="153875"/>
                  </a:lnTo>
                  <a:lnTo>
                    <a:pt x="0" y="199643"/>
                  </a:lnTo>
                  <a:lnTo>
                    <a:pt x="0" y="998219"/>
                  </a:lnTo>
                  <a:lnTo>
                    <a:pt x="5274" y="1043988"/>
                  </a:lnTo>
                  <a:lnTo>
                    <a:pt x="20296" y="1086007"/>
                  </a:lnTo>
                  <a:lnTo>
                    <a:pt x="43867" y="1123076"/>
                  </a:lnTo>
                  <a:lnTo>
                    <a:pt x="74787" y="1153996"/>
                  </a:lnTo>
                  <a:lnTo>
                    <a:pt x="111856" y="1177567"/>
                  </a:lnTo>
                  <a:lnTo>
                    <a:pt x="153875" y="1192589"/>
                  </a:lnTo>
                  <a:lnTo>
                    <a:pt x="199644" y="1197864"/>
                  </a:lnTo>
                  <a:lnTo>
                    <a:pt x="1684020" y="1197864"/>
                  </a:lnTo>
                  <a:lnTo>
                    <a:pt x="1729788" y="1192589"/>
                  </a:lnTo>
                  <a:lnTo>
                    <a:pt x="1771807" y="1177567"/>
                  </a:lnTo>
                  <a:lnTo>
                    <a:pt x="1808876" y="1153996"/>
                  </a:lnTo>
                  <a:lnTo>
                    <a:pt x="1839796" y="1123076"/>
                  </a:lnTo>
                  <a:lnTo>
                    <a:pt x="1863367" y="1086007"/>
                  </a:lnTo>
                  <a:lnTo>
                    <a:pt x="1878389" y="1043988"/>
                  </a:lnTo>
                  <a:lnTo>
                    <a:pt x="1883664" y="998219"/>
                  </a:lnTo>
                  <a:lnTo>
                    <a:pt x="2656482" y="998219"/>
                  </a:lnTo>
                  <a:lnTo>
                    <a:pt x="1883664" y="698753"/>
                  </a:lnTo>
                  <a:lnTo>
                    <a:pt x="1883664" y="199643"/>
                  </a:lnTo>
                  <a:lnTo>
                    <a:pt x="1878389" y="153875"/>
                  </a:lnTo>
                  <a:lnTo>
                    <a:pt x="1863367" y="111856"/>
                  </a:lnTo>
                  <a:lnTo>
                    <a:pt x="1839796" y="74787"/>
                  </a:lnTo>
                  <a:lnTo>
                    <a:pt x="1808876" y="43867"/>
                  </a:lnTo>
                  <a:lnTo>
                    <a:pt x="1771807" y="20296"/>
                  </a:lnTo>
                  <a:lnTo>
                    <a:pt x="1729788" y="5274"/>
                  </a:lnTo>
                  <a:lnTo>
                    <a:pt x="1684020" y="0"/>
                  </a:lnTo>
                  <a:close/>
                </a:path>
                <a:path w="2893695" h="1198245">
                  <a:moveTo>
                    <a:pt x="2656482" y="998219"/>
                  </a:moveTo>
                  <a:lnTo>
                    <a:pt x="1883664" y="998219"/>
                  </a:lnTo>
                  <a:lnTo>
                    <a:pt x="2893441" y="1090040"/>
                  </a:lnTo>
                  <a:lnTo>
                    <a:pt x="2656482" y="998219"/>
                  </a:lnTo>
                  <a:close/>
                </a:path>
              </a:pathLst>
            </a:custGeom>
            <a:solidFill>
              <a:srgbClr val="FFFFFF"/>
            </a:solidFill>
          </p:spPr>
          <p:txBody>
            <a:bodyPr wrap="square" lIns="0" tIns="0" rIns="0" bIns="0" rtlCol="0"/>
            <a:lstStyle/>
            <a:p>
              <a:endParaRPr/>
            </a:p>
          </p:txBody>
        </p:sp>
        <p:sp>
          <p:nvSpPr>
            <p:cNvPr id="44" name="object 44"/>
            <p:cNvSpPr/>
            <p:nvPr/>
          </p:nvSpPr>
          <p:spPr>
            <a:xfrm>
              <a:off x="2868167" y="1644395"/>
              <a:ext cx="2893695" cy="1198245"/>
            </a:xfrm>
            <a:custGeom>
              <a:avLst/>
              <a:gdLst/>
              <a:ahLst/>
              <a:cxnLst/>
              <a:rect l="l" t="t" r="r" b="b"/>
              <a:pathLst>
                <a:path w="2893695" h="1198245">
                  <a:moveTo>
                    <a:pt x="0" y="199643"/>
                  </a:moveTo>
                  <a:lnTo>
                    <a:pt x="5274" y="153875"/>
                  </a:lnTo>
                  <a:lnTo>
                    <a:pt x="20296" y="111856"/>
                  </a:lnTo>
                  <a:lnTo>
                    <a:pt x="43867" y="74787"/>
                  </a:lnTo>
                  <a:lnTo>
                    <a:pt x="74787" y="43867"/>
                  </a:lnTo>
                  <a:lnTo>
                    <a:pt x="111856" y="20296"/>
                  </a:lnTo>
                  <a:lnTo>
                    <a:pt x="153875" y="5274"/>
                  </a:lnTo>
                  <a:lnTo>
                    <a:pt x="199644" y="0"/>
                  </a:lnTo>
                  <a:lnTo>
                    <a:pt x="1098804" y="0"/>
                  </a:lnTo>
                  <a:lnTo>
                    <a:pt x="1569720" y="0"/>
                  </a:lnTo>
                  <a:lnTo>
                    <a:pt x="1684020" y="0"/>
                  </a:lnTo>
                  <a:lnTo>
                    <a:pt x="1729788" y="5274"/>
                  </a:lnTo>
                  <a:lnTo>
                    <a:pt x="1771807" y="20296"/>
                  </a:lnTo>
                  <a:lnTo>
                    <a:pt x="1808876" y="43867"/>
                  </a:lnTo>
                  <a:lnTo>
                    <a:pt x="1839796" y="74787"/>
                  </a:lnTo>
                  <a:lnTo>
                    <a:pt x="1863367" y="111856"/>
                  </a:lnTo>
                  <a:lnTo>
                    <a:pt x="1878389" y="153875"/>
                  </a:lnTo>
                  <a:lnTo>
                    <a:pt x="1883664" y="199643"/>
                  </a:lnTo>
                  <a:lnTo>
                    <a:pt x="1883664" y="698753"/>
                  </a:lnTo>
                  <a:lnTo>
                    <a:pt x="2893441" y="1090040"/>
                  </a:lnTo>
                  <a:lnTo>
                    <a:pt x="1883664" y="998219"/>
                  </a:lnTo>
                  <a:lnTo>
                    <a:pt x="1878389" y="1043988"/>
                  </a:lnTo>
                  <a:lnTo>
                    <a:pt x="1863367" y="1086007"/>
                  </a:lnTo>
                  <a:lnTo>
                    <a:pt x="1839796" y="1123076"/>
                  </a:lnTo>
                  <a:lnTo>
                    <a:pt x="1808876" y="1153996"/>
                  </a:lnTo>
                  <a:lnTo>
                    <a:pt x="1771807" y="1177567"/>
                  </a:lnTo>
                  <a:lnTo>
                    <a:pt x="1729788" y="1192589"/>
                  </a:lnTo>
                  <a:lnTo>
                    <a:pt x="1684020" y="1197864"/>
                  </a:lnTo>
                  <a:lnTo>
                    <a:pt x="1569720" y="1197864"/>
                  </a:lnTo>
                  <a:lnTo>
                    <a:pt x="1098804" y="1197864"/>
                  </a:lnTo>
                  <a:lnTo>
                    <a:pt x="199644" y="1197864"/>
                  </a:lnTo>
                  <a:lnTo>
                    <a:pt x="153875" y="1192589"/>
                  </a:lnTo>
                  <a:lnTo>
                    <a:pt x="111856" y="1177567"/>
                  </a:lnTo>
                  <a:lnTo>
                    <a:pt x="74787" y="1153996"/>
                  </a:lnTo>
                  <a:lnTo>
                    <a:pt x="43867" y="1123076"/>
                  </a:lnTo>
                  <a:lnTo>
                    <a:pt x="20296" y="1086007"/>
                  </a:lnTo>
                  <a:lnTo>
                    <a:pt x="5274" y="1043988"/>
                  </a:lnTo>
                  <a:lnTo>
                    <a:pt x="0" y="998219"/>
                  </a:lnTo>
                  <a:lnTo>
                    <a:pt x="0" y="698753"/>
                  </a:lnTo>
                  <a:lnTo>
                    <a:pt x="0" y="199643"/>
                  </a:lnTo>
                  <a:close/>
                </a:path>
              </a:pathLst>
            </a:custGeom>
            <a:ln w="12700">
              <a:solidFill>
                <a:srgbClr val="24ACC6"/>
              </a:solidFill>
            </a:ln>
          </p:spPr>
          <p:txBody>
            <a:bodyPr wrap="square" lIns="0" tIns="0" rIns="0" bIns="0" rtlCol="0"/>
            <a:lstStyle/>
            <a:p>
              <a:endParaRPr/>
            </a:p>
          </p:txBody>
        </p:sp>
      </p:grpSp>
      <p:sp>
        <p:nvSpPr>
          <p:cNvPr id="45" name="object 45"/>
          <p:cNvSpPr txBox="1"/>
          <p:nvPr/>
        </p:nvSpPr>
        <p:spPr>
          <a:xfrm>
            <a:off x="3023361" y="1808479"/>
            <a:ext cx="1572895" cy="848360"/>
          </a:xfrm>
          <a:prstGeom prst="rect">
            <a:avLst/>
          </a:prstGeom>
        </p:spPr>
        <p:txBody>
          <a:bodyPr vert="horz" wrap="square" lIns="0" tIns="12700" rIns="0" bIns="0" rtlCol="0">
            <a:spAutoFit/>
          </a:bodyPr>
          <a:lstStyle/>
          <a:p>
            <a:pPr marL="12700" marR="5080" indent="5715" algn="ctr">
              <a:lnSpc>
                <a:spcPct val="100000"/>
              </a:lnSpc>
              <a:spcBef>
                <a:spcPts val="100"/>
              </a:spcBef>
            </a:pPr>
            <a:r>
              <a:rPr sz="1800" spc="-10" dirty="0">
                <a:latin typeface="Tahoma"/>
                <a:cs typeface="Tahoma"/>
              </a:rPr>
              <a:t>Driving, walking, </a:t>
            </a:r>
            <a:r>
              <a:rPr sz="1800" spc="50" dirty="0">
                <a:latin typeface="Tahoma"/>
                <a:cs typeface="Tahoma"/>
              </a:rPr>
              <a:t>sleeping,</a:t>
            </a:r>
            <a:r>
              <a:rPr sz="1800" spc="-204" dirty="0">
                <a:latin typeface="Tahoma"/>
                <a:cs typeface="Tahoma"/>
              </a:rPr>
              <a:t> </a:t>
            </a:r>
            <a:r>
              <a:rPr sz="1800" spc="-10" dirty="0">
                <a:latin typeface="Tahoma"/>
                <a:cs typeface="Tahoma"/>
              </a:rPr>
              <a:t>static</a:t>
            </a:r>
            <a:endParaRPr sz="1800">
              <a:latin typeface="Tahoma"/>
              <a:cs typeface="Tahoma"/>
            </a:endParaRPr>
          </a:p>
        </p:txBody>
      </p:sp>
      <p:sp>
        <p:nvSpPr>
          <p:cNvPr id="46" name="object 4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47" name="object 47"/>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5</a:t>
            </a:r>
            <a:r>
              <a:rPr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19209" y="6374688"/>
            <a:ext cx="1839595" cy="452755"/>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Source:</a:t>
            </a:r>
            <a:r>
              <a:rPr sz="1400" spc="-50" dirty="0">
                <a:latin typeface="Tahoma"/>
                <a:cs typeface="Tahoma"/>
              </a:rPr>
              <a:t> </a:t>
            </a:r>
            <a:r>
              <a:rPr sz="1400" spc="-60" dirty="0">
                <a:latin typeface="Tahoma"/>
                <a:cs typeface="Tahoma"/>
              </a:rPr>
              <a:t>BI</a:t>
            </a:r>
            <a:r>
              <a:rPr sz="1400" spc="-5" dirty="0">
                <a:latin typeface="Tahoma"/>
                <a:cs typeface="Tahoma"/>
              </a:rPr>
              <a:t> </a:t>
            </a:r>
            <a:r>
              <a:rPr sz="1400" spc="-10" dirty="0">
                <a:latin typeface="Tahoma"/>
                <a:cs typeface="Tahoma"/>
              </a:rPr>
              <a:t>Intelligence</a:t>
            </a:r>
            <a:endParaRPr sz="1400">
              <a:latin typeface="Tahoma"/>
              <a:cs typeface="Tahoma"/>
            </a:endParaRPr>
          </a:p>
          <a:p>
            <a:pPr marL="678180">
              <a:lnSpc>
                <a:spcPct val="100000"/>
              </a:lnSpc>
              <a:spcBef>
                <a:spcPts val="5"/>
              </a:spcBef>
            </a:pPr>
            <a:r>
              <a:rPr sz="1400" dirty="0">
                <a:latin typeface="Tahoma"/>
                <a:cs typeface="Tahoma"/>
              </a:rPr>
              <a:t>Report</a:t>
            </a:r>
            <a:r>
              <a:rPr sz="1400" spc="65" dirty="0">
                <a:latin typeface="Tahoma"/>
                <a:cs typeface="Tahoma"/>
              </a:rPr>
              <a:t> </a:t>
            </a:r>
            <a:r>
              <a:rPr sz="1400" spc="-25" dirty="0">
                <a:latin typeface="Tahoma"/>
                <a:cs typeface="Tahoma"/>
              </a:rPr>
              <a:t>[4]</a:t>
            </a:r>
            <a:endParaRPr sz="1400">
              <a:latin typeface="Tahoma"/>
              <a:cs typeface="Tahoma"/>
            </a:endParaRPr>
          </a:p>
        </p:txBody>
      </p:sp>
      <p:sp>
        <p:nvSpPr>
          <p:cNvPr id="3" name="object 3"/>
          <p:cNvSpPr txBox="1"/>
          <p:nvPr/>
        </p:nvSpPr>
        <p:spPr>
          <a:xfrm>
            <a:off x="894689" y="1238757"/>
            <a:ext cx="5027930" cy="4834255"/>
          </a:xfrm>
          <a:prstGeom prst="rect">
            <a:avLst/>
          </a:prstGeom>
        </p:spPr>
        <p:txBody>
          <a:bodyPr vert="horz" wrap="square" lIns="0" tIns="13335" rIns="0" bIns="0" rtlCol="0">
            <a:spAutoFit/>
          </a:bodyPr>
          <a:lstStyle/>
          <a:p>
            <a:pPr marL="772795" marR="422909" indent="-342900">
              <a:lnSpc>
                <a:spcPct val="100000"/>
              </a:lnSpc>
              <a:spcBef>
                <a:spcPts val="105"/>
              </a:spcBef>
              <a:buFont typeface="Arial MT"/>
              <a:buChar char="•"/>
              <a:tabLst>
                <a:tab pos="852169" algn="l"/>
              </a:tabLst>
            </a:pPr>
            <a:r>
              <a:rPr sz="2300" b="1" spc="-155" dirty="0">
                <a:solidFill>
                  <a:srgbClr val="00AFEF"/>
                </a:solidFill>
                <a:latin typeface="Tahoma"/>
                <a:cs typeface="Tahoma"/>
              </a:rPr>
              <a:t>IoT</a:t>
            </a:r>
            <a:r>
              <a:rPr sz="2300" b="1" spc="-160" dirty="0">
                <a:solidFill>
                  <a:srgbClr val="00AFEF"/>
                </a:solidFill>
                <a:latin typeface="Tahoma"/>
                <a:cs typeface="Tahoma"/>
              </a:rPr>
              <a:t> </a:t>
            </a:r>
            <a:r>
              <a:rPr sz="2300" b="1" spc="-25" dirty="0">
                <a:solidFill>
                  <a:srgbClr val="00AFEF"/>
                </a:solidFill>
                <a:latin typeface="Tahoma"/>
                <a:cs typeface="Tahoma"/>
              </a:rPr>
              <a:t>Devices</a:t>
            </a:r>
            <a:r>
              <a:rPr sz="2300" b="1" spc="-105" dirty="0">
                <a:solidFill>
                  <a:srgbClr val="00AFEF"/>
                </a:solidFill>
                <a:latin typeface="Tahoma"/>
                <a:cs typeface="Tahoma"/>
              </a:rPr>
              <a:t> </a:t>
            </a:r>
            <a:r>
              <a:rPr sz="2300" spc="135" dirty="0">
                <a:latin typeface="Tahoma"/>
                <a:cs typeface="Tahoma"/>
              </a:rPr>
              <a:t>embedded</a:t>
            </a:r>
            <a:r>
              <a:rPr sz="2300" spc="-180" dirty="0">
                <a:latin typeface="Tahoma"/>
                <a:cs typeface="Tahoma"/>
              </a:rPr>
              <a:t> </a:t>
            </a:r>
            <a:r>
              <a:rPr sz="2300" spc="-20" dirty="0">
                <a:latin typeface="Tahoma"/>
                <a:cs typeface="Tahoma"/>
              </a:rPr>
              <a:t>with 	</a:t>
            </a:r>
            <a:r>
              <a:rPr sz="2300" dirty="0">
                <a:latin typeface="Tahoma"/>
                <a:cs typeface="Tahoma"/>
              </a:rPr>
              <a:t>sensors</a:t>
            </a:r>
            <a:r>
              <a:rPr sz="2300" spc="-10" dirty="0">
                <a:latin typeface="Tahoma"/>
                <a:cs typeface="Tahoma"/>
              </a:rPr>
              <a:t> </a:t>
            </a:r>
            <a:r>
              <a:rPr sz="2300" dirty="0">
                <a:latin typeface="Tahoma"/>
                <a:cs typeface="Tahoma"/>
              </a:rPr>
              <a:t>report</a:t>
            </a:r>
            <a:r>
              <a:rPr sz="2300" spc="-25" dirty="0">
                <a:latin typeface="Tahoma"/>
                <a:cs typeface="Tahoma"/>
              </a:rPr>
              <a:t> </a:t>
            </a:r>
            <a:r>
              <a:rPr sz="2300" b="1" spc="-65" dirty="0">
                <a:solidFill>
                  <a:srgbClr val="00AFEF"/>
                </a:solidFill>
                <a:latin typeface="Tahoma"/>
                <a:cs typeface="Tahoma"/>
              </a:rPr>
              <a:t>Data</a:t>
            </a:r>
            <a:r>
              <a:rPr sz="2300" b="1" spc="30" dirty="0">
                <a:solidFill>
                  <a:srgbClr val="00AFEF"/>
                </a:solidFill>
                <a:latin typeface="Tahoma"/>
                <a:cs typeface="Tahoma"/>
              </a:rPr>
              <a:t> </a:t>
            </a:r>
            <a:r>
              <a:rPr sz="2300" spc="50" dirty="0">
                <a:latin typeface="Tahoma"/>
                <a:cs typeface="Tahoma"/>
              </a:rPr>
              <a:t>to</a:t>
            </a:r>
            <a:r>
              <a:rPr sz="2300" dirty="0">
                <a:latin typeface="Tahoma"/>
                <a:cs typeface="Tahoma"/>
              </a:rPr>
              <a:t> </a:t>
            </a:r>
            <a:r>
              <a:rPr sz="2300" spc="-10" dirty="0">
                <a:latin typeface="Tahoma"/>
                <a:cs typeface="Tahoma"/>
              </a:rPr>
              <a:t>their</a:t>
            </a:r>
            <a:endParaRPr sz="2300">
              <a:latin typeface="Tahoma"/>
              <a:cs typeface="Tahoma"/>
            </a:endParaRPr>
          </a:p>
          <a:p>
            <a:pPr marL="902335" marR="551180" algn="ctr">
              <a:lnSpc>
                <a:spcPct val="100000"/>
              </a:lnSpc>
            </a:pPr>
            <a:r>
              <a:rPr sz="2300" spc="85" dirty="0">
                <a:latin typeface="Tahoma"/>
                <a:cs typeface="Tahoma"/>
              </a:rPr>
              <a:t>corresponding</a:t>
            </a:r>
            <a:r>
              <a:rPr sz="2300" spc="-175" dirty="0">
                <a:latin typeface="Tahoma"/>
                <a:cs typeface="Tahoma"/>
              </a:rPr>
              <a:t> </a:t>
            </a:r>
            <a:r>
              <a:rPr sz="2300" spc="-10" dirty="0">
                <a:latin typeface="Tahoma"/>
                <a:cs typeface="Tahoma"/>
              </a:rPr>
              <a:t>entities </a:t>
            </a:r>
            <a:r>
              <a:rPr sz="2300" dirty="0">
                <a:latin typeface="Tahoma"/>
                <a:cs typeface="Tahoma"/>
              </a:rPr>
              <a:t>(Consumers,</a:t>
            </a:r>
            <a:r>
              <a:rPr sz="2300" spc="105" dirty="0">
                <a:latin typeface="Tahoma"/>
                <a:cs typeface="Tahoma"/>
              </a:rPr>
              <a:t> </a:t>
            </a:r>
            <a:r>
              <a:rPr sz="2300" spc="65" dirty="0">
                <a:latin typeface="Tahoma"/>
                <a:cs typeface="Tahoma"/>
              </a:rPr>
              <a:t>Commercial </a:t>
            </a:r>
            <a:r>
              <a:rPr sz="2300" dirty="0">
                <a:latin typeface="Tahoma"/>
                <a:cs typeface="Tahoma"/>
              </a:rPr>
              <a:t>Businesses,</a:t>
            </a:r>
            <a:r>
              <a:rPr sz="2300" spc="50" dirty="0">
                <a:latin typeface="Tahoma"/>
                <a:cs typeface="Tahoma"/>
              </a:rPr>
              <a:t> </a:t>
            </a:r>
            <a:r>
              <a:rPr sz="2300" spc="-10" dirty="0">
                <a:latin typeface="Tahoma"/>
                <a:cs typeface="Tahoma"/>
              </a:rPr>
              <a:t>Governments).</a:t>
            </a:r>
            <a:endParaRPr sz="2300">
              <a:latin typeface="Tahoma"/>
              <a:cs typeface="Tahoma"/>
            </a:endParaRPr>
          </a:p>
          <a:p>
            <a:pPr marL="342265" indent="-342265" algn="ctr">
              <a:lnSpc>
                <a:spcPct val="100000"/>
              </a:lnSpc>
              <a:spcBef>
                <a:spcPts val="555"/>
              </a:spcBef>
              <a:buFont typeface="Arial MT"/>
              <a:buChar char="•"/>
              <a:tabLst>
                <a:tab pos="342265" algn="l"/>
              </a:tabLst>
            </a:pPr>
            <a:r>
              <a:rPr sz="2300" dirty="0">
                <a:latin typeface="Tahoma"/>
                <a:cs typeface="Tahoma"/>
              </a:rPr>
              <a:t>Entities</a:t>
            </a:r>
            <a:r>
              <a:rPr sz="2300" spc="-125" dirty="0">
                <a:latin typeface="Tahoma"/>
                <a:cs typeface="Tahoma"/>
              </a:rPr>
              <a:t> </a:t>
            </a:r>
            <a:r>
              <a:rPr sz="2300" spc="80" dirty="0">
                <a:latin typeface="Tahoma"/>
                <a:cs typeface="Tahoma"/>
              </a:rPr>
              <a:t>send</a:t>
            </a:r>
            <a:r>
              <a:rPr sz="2300" spc="-100" dirty="0">
                <a:latin typeface="Tahoma"/>
                <a:cs typeface="Tahoma"/>
              </a:rPr>
              <a:t> </a:t>
            </a:r>
            <a:r>
              <a:rPr sz="2300" spc="90" dirty="0">
                <a:latin typeface="Tahoma"/>
                <a:cs typeface="Tahoma"/>
              </a:rPr>
              <a:t>command</a:t>
            </a:r>
            <a:r>
              <a:rPr sz="2300" spc="-125" dirty="0">
                <a:latin typeface="Tahoma"/>
                <a:cs typeface="Tahoma"/>
              </a:rPr>
              <a:t> </a:t>
            </a:r>
            <a:r>
              <a:rPr sz="2300" spc="55" dirty="0">
                <a:latin typeface="Tahoma"/>
                <a:cs typeface="Tahoma"/>
              </a:rPr>
              <a:t>over</a:t>
            </a:r>
            <a:r>
              <a:rPr sz="2300" spc="-114" dirty="0">
                <a:latin typeface="Tahoma"/>
                <a:cs typeface="Tahoma"/>
              </a:rPr>
              <a:t> </a:t>
            </a:r>
            <a:r>
              <a:rPr sz="2300" spc="-25" dirty="0">
                <a:latin typeface="Tahoma"/>
                <a:cs typeface="Tahoma"/>
              </a:rPr>
              <a:t>the</a:t>
            </a:r>
            <a:endParaRPr sz="2300">
              <a:latin typeface="Tahoma"/>
              <a:cs typeface="Tahoma"/>
            </a:endParaRPr>
          </a:p>
          <a:p>
            <a:pPr marL="596265" marR="238125" indent="-8255" algn="ctr">
              <a:lnSpc>
                <a:spcPct val="100000"/>
              </a:lnSpc>
            </a:pPr>
            <a:r>
              <a:rPr sz="2300" spc="-20" dirty="0">
                <a:latin typeface="Tahoma"/>
                <a:cs typeface="Tahoma"/>
              </a:rPr>
              <a:t>Internet</a:t>
            </a:r>
            <a:r>
              <a:rPr sz="2300" spc="-155" dirty="0">
                <a:latin typeface="Tahoma"/>
                <a:cs typeface="Tahoma"/>
              </a:rPr>
              <a:t> </a:t>
            </a:r>
            <a:r>
              <a:rPr sz="2300" spc="60" dirty="0">
                <a:latin typeface="Tahoma"/>
                <a:cs typeface="Tahoma"/>
              </a:rPr>
              <a:t>using</a:t>
            </a:r>
            <a:r>
              <a:rPr sz="2300" spc="-100" dirty="0">
                <a:latin typeface="Tahoma"/>
                <a:cs typeface="Tahoma"/>
              </a:rPr>
              <a:t> </a:t>
            </a:r>
            <a:r>
              <a:rPr sz="2300" b="1" spc="-10" dirty="0">
                <a:solidFill>
                  <a:srgbClr val="00AFEF"/>
                </a:solidFill>
                <a:latin typeface="Tahoma"/>
                <a:cs typeface="Tahoma"/>
              </a:rPr>
              <a:t>Remotes/ </a:t>
            </a:r>
            <a:r>
              <a:rPr sz="2300" b="1" spc="-105" dirty="0">
                <a:solidFill>
                  <a:srgbClr val="00AFEF"/>
                </a:solidFill>
                <a:latin typeface="Tahoma"/>
                <a:cs typeface="Tahoma"/>
              </a:rPr>
              <a:t>Interfaces</a:t>
            </a:r>
            <a:r>
              <a:rPr sz="2300" b="1" spc="85" dirty="0">
                <a:solidFill>
                  <a:srgbClr val="00AFEF"/>
                </a:solidFill>
                <a:latin typeface="Tahoma"/>
                <a:cs typeface="Tahoma"/>
              </a:rPr>
              <a:t> </a:t>
            </a:r>
            <a:r>
              <a:rPr sz="2300" dirty="0">
                <a:latin typeface="Tahoma"/>
                <a:cs typeface="Tahoma"/>
              </a:rPr>
              <a:t>(Smartphone,</a:t>
            </a:r>
            <a:r>
              <a:rPr sz="2300" spc="-85" dirty="0">
                <a:latin typeface="Tahoma"/>
                <a:cs typeface="Tahoma"/>
              </a:rPr>
              <a:t> </a:t>
            </a:r>
            <a:r>
              <a:rPr sz="2300" spc="-10" dirty="0">
                <a:latin typeface="Tahoma"/>
                <a:cs typeface="Tahoma"/>
              </a:rPr>
              <a:t>tablet, etc)</a:t>
            </a:r>
            <a:r>
              <a:rPr sz="2300" spc="-114" dirty="0">
                <a:latin typeface="Tahoma"/>
                <a:cs typeface="Tahoma"/>
              </a:rPr>
              <a:t> </a:t>
            </a:r>
            <a:r>
              <a:rPr sz="2300" spc="50" dirty="0">
                <a:latin typeface="Tahoma"/>
                <a:cs typeface="Tahoma"/>
              </a:rPr>
              <a:t>to</a:t>
            </a:r>
            <a:r>
              <a:rPr sz="2300" spc="-114" dirty="0">
                <a:latin typeface="Tahoma"/>
                <a:cs typeface="Tahoma"/>
              </a:rPr>
              <a:t> </a:t>
            </a:r>
            <a:r>
              <a:rPr sz="2300" dirty="0">
                <a:latin typeface="Tahoma"/>
                <a:cs typeface="Tahoma"/>
              </a:rPr>
              <a:t>actuate</a:t>
            </a:r>
            <a:r>
              <a:rPr sz="2300" spc="-140" dirty="0">
                <a:latin typeface="Tahoma"/>
                <a:cs typeface="Tahoma"/>
              </a:rPr>
              <a:t> </a:t>
            </a:r>
            <a:r>
              <a:rPr sz="2300" spc="-10" dirty="0">
                <a:latin typeface="Tahoma"/>
                <a:cs typeface="Tahoma"/>
              </a:rPr>
              <a:t>them.</a:t>
            </a:r>
            <a:endParaRPr sz="2300">
              <a:latin typeface="Tahoma"/>
              <a:cs typeface="Tahoma"/>
            </a:endParaRPr>
          </a:p>
          <a:p>
            <a:pPr marL="342265" indent="-342265" algn="ctr">
              <a:lnSpc>
                <a:spcPct val="100000"/>
              </a:lnSpc>
              <a:spcBef>
                <a:spcPts val="1415"/>
              </a:spcBef>
              <a:buFont typeface="Arial MT"/>
              <a:buChar char="•"/>
              <a:tabLst>
                <a:tab pos="342265" algn="l"/>
              </a:tabLst>
            </a:pPr>
            <a:r>
              <a:rPr sz="2300" dirty="0">
                <a:latin typeface="Tahoma"/>
                <a:cs typeface="Tahoma"/>
              </a:rPr>
              <a:t>The</a:t>
            </a:r>
            <a:r>
              <a:rPr sz="2300" spc="-110" dirty="0">
                <a:latin typeface="Tahoma"/>
                <a:cs typeface="Tahoma"/>
              </a:rPr>
              <a:t> </a:t>
            </a:r>
            <a:r>
              <a:rPr sz="2300" dirty="0">
                <a:latin typeface="Tahoma"/>
                <a:cs typeface="Tahoma"/>
              </a:rPr>
              <a:t>Data</a:t>
            </a:r>
            <a:r>
              <a:rPr sz="2300" spc="-135" dirty="0">
                <a:latin typeface="Tahoma"/>
                <a:cs typeface="Tahoma"/>
              </a:rPr>
              <a:t> </a:t>
            </a:r>
            <a:r>
              <a:rPr sz="2300" spc="65" dirty="0">
                <a:latin typeface="Tahoma"/>
                <a:cs typeface="Tahoma"/>
              </a:rPr>
              <a:t>generated</a:t>
            </a:r>
            <a:r>
              <a:rPr sz="2300" spc="-150" dirty="0">
                <a:latin typeface="Tahoma"/>
                <a:cs typeface="Tahoma"/>
              </a:rPr>
              <a:t> </a:t>
            </a:r>
            <a:r>
              <a:rPr sz="2300" spc="70" dirty="0">
                <a:latin typeface="Tahoma"/>
                <a:cs typeface="Tahoma"/>
              </a:rPr>
              <a:t>by</a:t>
            </a:r>
            <a:r>
              <a:rPr sz="2300" spc="-95" dirty="0">
                <a:latin typeface="Tahoma"/>
                <a:cs typeface="Tahoma"/>
              </a:rPr>
              <a:t> </a:t>
            </a:r>
            <a:r>
              <a:rPr sz="2300" spc="-55" dirty="0">
                <a:latin typeface="Tahoma"/>
                <a:cs typeface="Tahoma"/>
              </a:rPr>
              <a:t>IoT</a:t>
            </a:r>
            <a:r>
              <a:rPr sz="2300" spc="-170" dirty="0">
                <a:latin typeface="Tahoma"/>
                <a:cs typeface="Tahoma"/>
              </a:rPr>
              <a:t> </a:t>
            </a:r>
            <a:r>
              <a:rPr sz="2300" spc="55" dirty="0">
                <a:latin typeface="Tahoma"/>
                <a:cs typeface="Tahoma"/>
              </a:rPr>
              <a:t>Devices</a:t>
            </a:r>
            <a:endParaRPr sz="2300">
              <a:latin typeface="Tahoma"/>
              <a:cs typeface="Tahoma"/>
            </a:endParaRPr>
          </a:p>
          <a:p>
            <a:pPr marL="520065" marR="170180" algn="ctr">
              <a:lnSpc>
                <a:spcPct val="100000"/>
              </a:lnSpc>
            </a:pPr>
            <a:r>
              <a:rPr sz="2300" dirty="0">
                <a:latin typeface="Tahoma"/>
                <a:cs typeface="Tahoma"/>
              </a:rPr>
              <a:t>is</a:t>
            </a:r>
            <a:r>
              <a:rPr sz="2300" spc="-125" dirty="0">
                <a:latin typeface="Tahoma"/>
                <a:cs typeface="Tahoma"/>
              </a:rPr>
              <a:t> </a:t>
            </a:r>
            <a:r>
              <a:rPr sz="2300" spc="55" dirty="0">
                <a:latin typeface="Tahoma"/>
                <a:cs typeface="Tahoma"/>
              </a:rPr>
              <a:t>stored</a:t>
            </a:r>
            <a:r>
              <a:rPr sz="2300" spc="-155" dirty="0">
                <a:latin typeface="Tahoma"/>
                <a:cs typeface="Tahoma"/>
              </a:rPr>
              <a:t> </a:t>
            </a:r>
            <a:r>
              <a:rPr sz="2300" spc="-35" dirty="0">
                <a:latin typeface="Tahoma"/>
                <a:cs typeface="Tahoma"/>
              </a:rPr>
              <a:t>at</a:t>
            </a:r>
            <a:r>
              <a:rPr sz="2300" spc="-130" dirty="0">
                <a:latin typeface="Tahoma"/>
                <a:cs typeface="Tahoma"/>
              </a:rPr>
              <a:t> </a:t>
            </a:r>
            <a:r>
              <a:rPr sz="2300" spc="60" dirty="0">
                <a:latin typeface="Tahoma"/>
                <a:cs typeface="Tahoma"/>
              </a:rPr>
              <a:t>multiple</a:t>
            </a:r>
            <a:r>
              <a:rPr sz="2300" spc="-175" dirty="0">
                <a:latin typeface="Tahoma"/>
                <a:cs typeface="Tahoma"/>
              </a:rPr>
              <a:t> </a:t>
            </a:r>
            <a:r>
              <a:rPr sz="2300" spc="40" dirty="0">
                <a:latin typeface="Tahoma"/>
                <a:cs typeface="Tahoma"/>
              </a:rPr>
              <a:t>locations </a:t>
            </a:r>
            <a:r>
              <a:rPr sz="2300" spc="75" dirty="0">
                <a:latin typeface="Tahoma"/>
                <a:cs typeface="Tahoma"/>
              </a:rPr>
              <a:t>including</a:t>
            </a:r>
            <a:r>
              <a:rPr sz="2300" spc="-75" dirty="0">
                <a:latin typeface="Tahoma"/>
                <a:cs typeface="Tahoma"/>
              </a:rPr>
              <a:t> </a:t>
            </a:r>
            <a:r>
              <a:rPr sz="2300" spc="65" dirty="0">
                <a:latin typeface="Tahoma"/>
                <a:cs typeface="Tahoma"/>
              </a:rPr>
              <a:t>local</a:t>
            </a:r>
            <a:r>
              <a:rPr sz="2300" spc="-70" dirty="0">
                <a:latin typeface="Tahoma"/>
                <a:cs typeface="Tahoma"/>
              </a:rPr>
              <a:t> </a:t>
            </a:r>
            <a:r>
              <a:rPr sz="2300" dirty="0">
                <a:latin typeface="Tahoma"/>
                <a:cs typeface="Tahoma"/>
              </a:rPr>
              <a:t>databases,</a:t>
            </a:r>
            <a:r>
              <a:rPr sz="2300" spc="-155" dirty="0">
                <a:latin typeface="Tahoma"/>
                <a:cs typeface="Tahoma"/>
              </a:rPr>
              <a:t> </a:t>
            </a:r>
            <a:r>
              <a:rPr sz="2300" spc="125" dirty="0">
                <a:latin typeface="Tahoma"/>
                <a:cs typeface="Tahoma"/>
              </a:rPr>
              <a:t>Cloud </a:t>
            </a:r>
            <a:r>
              <a:rPr sz="2300" spc="90" dirty="0">
                <a:latin typeface="Tahoma"/>
                <a:cs typeface="Tahoma"/>
              </a:rPr>
              <a:t>employing</a:t>
            </a:r>
            <a:r>
              <a:rPr sz="2300" spc="-180" dirty="0">
                <a:latin typeface="Tahoma"/>
                <a:cs typeface="Tahoma"/>
              </a:rPr>
              <a:t> </a:t>
            </a:r>
            <a:r>
              <a:rPr sz="2300" b="1" spc="-65" dirty="0">
                <a:solidFill>
                  <a:srgbClr val="00AFEF"/>
                </a:solidFill>
                <a:latin typeface="Tahoma"/>
                <a:cs typeface="Tahoma"/>
              </a:rPr>
              <a:t>Data</a:t>
            </a:r>
            <a:r>
              <a:rPr sz="2300" b="1" spc="-160" dirty="0">
                <a:solidFill>
                  <a:srgbClr val="00AFEF"/>
                </a:solidFill>
                <a:latin typeface="Tahoma"/>
                <a:cs typeface="Tahoma"/>
              </a:rPr>
              <a:t> </a:t>
            </a:r>
            <a:r>
              <a:rPr sz="2300" b="1" spc="-10" dirty="0">
                <a:solidFill>
                  <a:srgbClr val="00AFEF"/>
                </a:solidFill>
                <a:latin typeface="Tahoma"/>
                <a:cs typeface="Tahoma"/>
              </a:rPr>
              <a:t>Analytics</a:t>
            </a:r>
            <a:r>
              <a:rPr sz="2300" spc="-10" dirty="0">
                <a:latin typeface="Tahoma"/>
                <a:cs typeface="Tahoma"/>
              </a:rPr>
              <a:t>.</a:t>
            </a:r>
            <a:endParaRPr sz="2300">
              <a:latin typeface="Tahoma"/>
              <a:cs typeface="Tahoma"/>
            </a:endParaRPr>
          </a:p>
        </p:txBody>
      </p:sp>
      <p:sp>
        <p:nvSpPr>
          <p:cNvPr id="4" name="object 4"/>
          <p:cNvSpPr txBox="1"/>
          <p:nvPr/>
        </p:nvSpPr>
        <p:spPr>
          <a:xfrm>
            <a:off x="4117975" y="6382613"/>
            <a:ext cx="335851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3779D9"/>
                </a:solidFill>
                <a:latin typeface="Tahoma"/>
                <a:cs typeface="Tahoma"/>
              </a:rPr>
              <a:t>Internet</a:t>
            </a:r>
            <a:r>
              <a:rPr sz="1200" spc="-35" dirty="0">
                <a:solidFill>
                  <a:srgbClr val="3779D9"/>
                </a:solidFill>
                <a:latin typeface="Tahoma"/>
                <a:cs typeface="Tahoma"/>
              </a:rPr>
              <a:t> </a:t>
            </a:r>
            <a:r>
              <a:rPr sz="1200" dirty="0">
                <a:solidFill>
                  <a:srgbClr val="3779D9"/>
                </a:solidFill>
                <a:latin typeface="Tahoma"/>
                <a:cs typeface="Tahoma"/>
              </a:rPr>
              <a:t>of things</a:t>
            </a:r>
            <a:r>
              <a:rPr sz="1200" spc="-35" dirty="0">
                <a:solidFill>
                  <a:srgbClr val="3779D9"/>
                </a:solidFill>
                <a:latin typeface="Tahoma"/>
                <a:cs typeface="Tahoma"/>
              </a:rPr>
              <a:t> </a:t>
            </a:r>
            <a:r>
              <a:rPr sz="1200" dirty="0">
                <a:solidFill>
                  <a:srgbClr val="3779D9"/>
                </a:solidFill>
                <a:latin typeface="Tahoma"/>
                <a:cs typeface="Tahoma"/>
              </a:rPr>
              <a:t>Security</a:t>
            </a:r>
            <a:r>
              <a:rPr sz="1200" spc="-20" dirty="0">
                <a:solidFill>
                  <a:srgbClr val="3779D9"/>
                </a:solidFill>
                <a:latin typeface="Tahoma"/>
                <a:cs typeface="Tahoma"/>
              </a:rPr>
              <a:t> </a:t>
            </a:r>
            <a:r>
              <a:rPr sz="1200" spc="-165" dirty="0">
                <a:solidFill>
                  <a:srgbClr val="3779D9"/>
                </a:solidFill>
                <a:latin typeface="Tahoma"/>
                <a:cs typeface="Tahoma"/>
              </a:rPr>
              <a:t>©</a:t>
            </a:r>
            <a:r>
              <a:rPr sz="1200" spc="-30" dirty="0">
                <a:solidFill>
                  <a:srgbClr val="3779D9"/>
                </a:solidFill>
                <a:latin typeface="Tahoma"/>
                <a:cs typeface="Tahoma"/>
              </a:rPr>
              <a:t> </a:t>
            </a:r>
            <a:r>
              <a:rPr sz="1200" spc="50" dirty="0">
                <a:solidFill>
                  <a:srgbClr val="3779D9"/>
                </a:solidFill>
                <a:latin typeface="Tahoma"/>
                <a:cs typeface="Tahoma"/>
              </a:rPr>
              <a:t>Mehmoona</a:t>
            </a:r>
            <a:r>
              <a:rPr sz="1200" spc="-30" dirty="0">
                <a:solidFill>
                  <a:srgbClr val="3779D9"/>
                </a:solidFill>
                <a:latin typeface="Tahoma"/>
                <a:cs typeface="Tahoma"/>
              </a:rPr>
              <a:t> </a:t>
            </a:r>
            <a:r>
              <a:rPr sz="1200" spc="-10" dirty="0">
                <a:solidFill>
                  <a:srgbClr val="3779D9"/>
                </a:solidFill>
                <a:latin typeface="Tahoma"/>
                <a:cs typeface="Tahoma"/>
              </a:rPr>
              <a:t>Jabeen</a:t>
            </a:r>
            <a:endParaRPr sz="1200">
              <a:latin typeface="Tahoma"/>
              <a:cs typeface="Tahoma"/>
            </a:endParaRPr>
          </a:p>
        </p:txBody>
      </p:sp>
      <p:sp>
        <p:nvSpPr>
          <p:cNvPr id="5" name="object 5"/>
          <p:cNvSpPr txBox="1"/>
          <p:nvPr/>
        </p:nvSpPr>
        <p:spPr>
          <a:xfrm>
            <a:off x="11307571" y="6461861"/>
            <a:ext cx="196215" cy="147955"/>
          </a:xfrm>
          <a:prstGeom prst="rect">
            <a:avLst/>
          </a:prstGeom>
        </p:spPr>
        <p:txBody>
          <a:bodyPr vert="horz" wrap="square" lIns="0" tIns="12700" rIns="0" bIns="0" rtlCol="0">
            <a:spAutoFit/>
          </a:bodyPr>
          <a:lstStyle/>
          <a:p>
            <a:pPr marL="12700">
              <a:lnSpc>
                <a:spcPct val="100000"/>
              </a:lnSpc>
              <a:spcBef>
                <a:spcPts val="100"/>
              </a:spcBef>
            </a:pPr>
            <a:r>
              <a:rPr sz="800" spc="100" dirty="0">
                <a:solidFill>
                  <a:srgbClr val="3779D9"/>
                </a:solidFill>
                <a:latin typeface="Tahoma"/>
                <a:cs typeface="Tahoma"/>
              </a:rPr>
              <a:t>16 </a:t>
            </a:r>
            <a:endParaRPr sz="8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25" dirty="0"/>
              <a:t>Internet</a:t>
            </a:r>
            <a:r>
              <a:rPr spc="-70" dirty="0"/>
              <a:t> </a:t>
            </a:r>
            <a:r>
              <a:rPr spc="229" dirty="0"/>
              <a:t>of</a:t>
            </a:r>
            <a:r>
              <a:rPr spc="-55" dirty="0"/>
              <a:t> </a:t>
            </a:r>
            <a:r>
              <a:rPr dirty="0"/>
              <a:t>Things</a:t>
            </a:r>
            <a:r>
              <a:rPr spc="-55" dirty="0"/>
              <a:t> </a:t>
            </a:r>
            <a:r>
              <a:rPr spc="-20" dirty="0"/>
              <a:t>(IoT):</a:t>
            </a:r>
            <a:r>
              <a:rPr spc="-25" dirty="0"/>
              <a:t> </a:t>
            </a:r>
            <a:r>
              <a:rPr spc="75" dirty="0"/>
              <a:t>Evolution</a:t>
            </a:r>
          </a:p>
        </p:txBody>
      </p:sp>
      <p:sp>
        <p:nvSpPr>
          <p:cNvPr id="3" name="object 3"/>
          <p:cNvSpPr txBox="1"/>
          <p:nvPr/>
        </p:nvSpPr>
        <p:spPr>
          <a:xfrm>
            <a:off x="688340" y="1208084"/>
            <a:ext cx="10408920" cy="695960"/>
          </a:xfrm>
          <a:prstGeom prst="rect">
            <a:avLst/>
          </a:prstGeom>
        </p:spPr>
        <p:txBody>
          <a:bodyPr vert="horz" wrap="square" lIns="0" tIns="42545" rIns="0" bIns="0" rtlCol="0">
            <a:spAutoFit/>
          </a:bodyPr>
          <a:lstStyle/>
          <a:p>
            <a:pPr marL="12700">
              <a:lnSpc>
                <a:spcPct val="100000"/>
              </a:lnSpc>
              <a:spcBef>
                <a:spcPts val="335"/>
              </a:spcBef>
            </a:pPr>
            <a:r>
              <a:rPr sz="2000" dirty="0">
                <a:solidFill>
                  <a:srgbClr val="3779D9"/>
                </a:solidFill>
                <a:latin typeface="Courier New"/>
                <a:cs typeface="Courier New"/>
              </a:rPr>
              <a:t>o</a:t>
            </a:r>
            <a:r>
              <a:rPr sz="2000" dirty="0">
                <a:latin typeface="Verdana"/>
                <a:cs typeface="Verdana"/>
              </a:rPr>
              <a:t>We</a:t>
            </a:r>
            <a:r>
              <a:rPr sz="2000" spc="-50" dirty="0">
                <a:latin typeface="Verdana"/>
                <a:cs typeface="Verdana"/>
              </a:rPr>
              <a:t> </a:t>
            </a:r>
            <a:r>
              <a:rPr sz="2000" dirty="0">
                <a:latin typeface="Verdana"/>
                <a:cs typeface="Verdana"/>
              </a:rPr>
              <a:t>already</a:t>
            </a:r>
            <a:r>
              <a:rPr sz="2000" spc="-35" dirty="0">
                <a:latin typeface="Verdana"/>
                <a:cs typeface="Verdana"/>
              </a:rPr>
              <a:t> </a:t>
            </a:r>
            <a:r>
              <a:rPr sz="2000" dirty="0">
                <a:latin typeface="Verdana"/>
                <a:cs typeface="Verdana"/>
              </a:rPr>
              <a:t>have</a:t>
            </a:r>
            <a:r>
              <a:rPr sz="2000" spc="-60" dirty="0">
                <a:latin typeface="Verdana"/>
                <a:cs typeface="Verdana"/>
              </a:rPr>
              <a:t> </a:t>
            </a:r>
            <a:r>
              <a:rPr sz="2000" dirty="0">
                <a:latin typeface="Verdana"/>
                <a:cs typeface="Verdana"/>
              </a:rPr>
              <a:t>many</a:t>
            </a:r>
            <a:r>
              <a:rPr sz="2000" spc="-45" dirty="0">
                <a:latin typeface="Verdana"/>
                <a:cs typeface="Verdana"/>
              </a:rPr>
              <a:t> </a:t>
            </a:r>
            <a:r>
              <a:rPr sz="2000" dirty="0">
                <a:latin typeface="Verdana"/>
                <a:cs typeface="Verdana"/>
              </a:rPr>
              <a:t>things</a:t>
            </a:r>
            <a:r>
              <a:rPr sz="2000" spc="-50" dirty="0">
                <a:latin typeface="Verdana"/>
                <a:cs typeface="Verdana"/>
              </a:rPr>
              <a:t> </a:t>
            </a:r>
            <a:r>
              <a:rPr sz="2000" dirty="0">
                <a:latin typeface="Verdana"/>
                <a:cs typeface="Verdana"/>
              </a:rPr>
              <a:t>like</a:t>
            </a:r>
            <a:r>
              <a:rPr sz="2000" spc="-30" dirty="0">
                <a:latin typeface="Verdana"/>
                <a:cs typeface="Verdana"/>
              </a:rPr>
              <a:t> </a:t>
            </a:r>
            <a:r>
              <a:rPr sz="2000" dirty="0">
                <a:latin typeface="Verdana"/>
                <a:cs typeface="Verdana"/>
              </a:rPr>
              <a:t>Cars,</a:t>
            </a:r>
            <a:r>
              <a:rPr sz="2000" spc="-55" dirty="0">
                <a:latin typeface="Verdana"/>
                <a:cs typeface="Verdana"/>
              </a:rPr>
              <a:t> </a:t>
            </a:r>
            <a:r>
              <a:rPr sz="2000" dirty="0">
                <a:latin typeface="Verdana"/>
                <a:cs typeface="Verdana"/>
              </a:rPr>
              <a:t>Homes,</a:t>
            </a:r>
            <a:r>
              <a:rPr sz="2000" spc="-60" dirty="0">
                <a:latin typeface="Verdana"/>
                <a:cs typeface="Verdana"/>
              </a:rPr>
              <a:t> </a:t>
            </a:r>
            <a:r>
              <a:rPr sz="2000" dirty="0">
                <a:latin typeface="Verdana"/>
                <a:cs typeface="Verdana"/>
              </a:rPr>
              <a:t>Machines,</a:t>
            </a:r>
            <a:r>
              <a:rPr sz="2000" spc="-60" dirty="0">
                <a:latin typeface="Verdana"/>
                <a:cs typeface="Verdana"/>
              </a:rPr>
              <a:t> </a:t>
            </a:r>
            <a:r>
              <a:rPr sz="2000" dirty="0">
                <a:latin typeface="Verdana"/>
                <a:cs typeface="Verdana"/>
              </a:rPr>
              <a:t>Industrial</a:t>
            </a:r>
            <a:r>
              <a:rPr sz="2000" spc="-65" dirty="0">
                <a:latin typeface="Verdana"/>
                <a:cs typeface="Verdana"/>
              </a:rPr>
              <a:t> </a:t>
            </a:r>
            <a:r>
              <a:rPr sz="2000" spc="-10" dirty="0">
                <a:latin typeface="Verdana"/>
                <a:cs typeface="Verdana"/>
              </a:rPr>
              <a:t>equipment</a:t>
            </a:r>
            <a:endParaRPr sz="2000">
              <a:latin typeface="Verdana"/>
              <a:cs typeface="Verdana"/>
            </a:endParaRPr>
          </a:p>
          <a:p>
            <a:pPr marL="12700">
              <a:lnSpc>
                <a:spcPct val="100000"/>
              </a:lnSpc>
              <a:spcBef>
                <a:spcPts val="240"/>
              </a:spcBef>
            </a:pPr>
            <a:r>
              <a:rPr sz="2000" b="1" dirty="0">
                <a:latin typeface="Verdana"/>
                <a:cs typeface="Verdana"/>
              </a:rPr>
              <a:t>connected</a:t>
            </a:r>
            <a:r>
              <a:rPr sz="2000" b="1" spc="-35" dirty="0">
                <a:latin typeface="Verdana"/>
                <a:cs typeface="Verdana"/>
              </a:rPr>
              <a:t> </a:t>
            </a:r>
            <a:r>
              <a:rPr sz="2000" dirty="0">
                <a:latin typeface="Verdana"/>
                <a:cs typeface="Verdana"/>
              </a:rPr>
              <a:t>to</a:t>
            </a:r>
            <a:r>
              <a:rPr sz="2000" spc="-35" dirty="0">
                <a:latin typeface="Verdana"/>
                <a:cs typeface="Verdana"/>
              </a:rPr>
              <a:t> </a:t>
            </a:r>
            <a:r>
              <a:rPr sz="2000" b="1" spc="-10" dirty="0">
                <a:latin typeface="Verdana"/>
                <a:cs typeface="Verdana"/>
              </a:rPr>
              <a:t>Internet</a:t>
            </a:r>
            <a:endParaRPr sz="2000">
              <a:latin typeface="Verdana"/>
              <a:cs typeface="Verdana"/>
            </a:endParaRPr>
          </a:p>
        </p:txBody>
      </p:sp>
      <p:sp>
        <p:nvSpPr>
          <p:cNvPr id="4" name="object 4"/>
          <p:cNvSpPr txBox="1"/>
          <p:nvPr/>
        </p:nvSpPr>
        <p:spPr>
          <a:xfrm>
            <a:off x="688340" y="3855567"/>
            <a:ext cx="10404475" cy="1158240"/>
          </a:xfrm>
          <a:prstGeom prst="rect">
            <a:avLst/>
          </a:prstGeom>
        </p:spPr>
        <p:txBody>
          <a:bodyPr vert="horz" wrap="square" lIns="0" tIns="12700" rIns="0" bIns="0" rtlCol="0">
            <a:spAutoFit/>
          </a:bodyPr>
          <a:lstStyle/>
          <a:p>
            <a:pPr marL="12700" marR="5080">
              <a:lnSpc>
                <a:spcPct val="110000"/>
              </a:lnSpc>
              <a:spcBef>
                <a:spcPts val="100"/>
              </a:spcBef>
            </a:pPr>
            <a:r>
              <a:rPr sz="2000" dirty="0">
                <a:solidFill>
                  <a:srgbClr val="3779D9"/>
                </a:solidFill>
                <a:latin typeface="Courier New"/>
                <a:cs typeface="Courier New"/>
              </a:rPr>
              <a:t>o</a:t>
            </a:r>
            <a:r>
              <a:rPr sz="2000" dirty="0">
                <a:latin typeface="Verdana"/>
                <a:cs typeface="Verdana"/>
              </a:rPr>
              <a:t>They</a:t>
            </a:r>
            <a:r>
              <a:rPr sz="2000" spc="-35" dirty="0">
                <a:latin typeface="Verdana"/>
                <a:cs typeface="Verdana"/>
              </a:rPr>
              <a:t> </a:t>
            </a:r>
            <a:r>
              <a:rPr sz="2000" dirty="0">
                <a:latin typeface="Verdana"/>
                <a:cs typeface="Verdana"/>
              </a:rPr>
              <a:t>can</a:t>
            </a:r>
            <a:r>
              <a:rPr sz="2000" spc="-35" dirty="0">
                <a:latin typeface="Verdana"/>
                <a:cs typeface="Verdana"/>
              </a:rPr>
              <a:t> </a:t>
            </a:r>
            <a:r>
              <a:rPr sz="2000" dirty="0">
                <a:latin typeface="Verdana"/>
                <a:cs typeface="Verdana"/>
              </a:rPr>
              <a:t>automate</a:t>
            </a:r>
            <a:r>
              <a:rPr sz="2000" spc="-50" dirty="0">
                <a:latin typeface="Verdana"/>
                <a:cs typeface="Verdana"/>
              </a:rPr>
              <a:t> </a:t>
            </a:r>
            <a:r>
              <a:rPr sz="2000" dirty="0">
                <a:latin typeface="Verdana"/>
                <a:cs typeface="Verdana"/>
              </a:rPr>
              <a:t>systems</a:t>
            </a:r>
            <a:r>
              <a:rPr sz="2000" spc="-50" dirty="0">
                <a:latin typeface="Verdana"/>
                <a:cs typeface="Verdana"/>
              </a:rPr>
              <a:t> </a:t>
            </a:r>
            <a:r>
              <a:rPr sz="2000" dirty="0">
                <a:latin typeface="Verdana"/>
                <a:cs typeface="Verdana"/>
              </a:rPr>
              <a:t>for</a:t>
            </a:r>
            <a:r>
              <a:rPr sz="2000" spc="-45" dirty="0">
                <a:latin typeface="Verdana"/>
                <a:cs typeface="Verdana"/>
              </a:rPr>
              <a:t> </a:t>
            </a:r>
            <a:r>
              <a:rPr sz="2000" dirty="0">
                <a:latin typeface="Verdana"/>
                <a:cs typeface="Verdana"/>
              </a:rPr>
              <a:t>us,</a:t>
            </a:r>
            <a:r>
              <a:rPr sz="2000" spc="-35" dirty="0">
                <a:latin typeface="Verdana"/>
                <a:cs typeface="Verdana"/>
              </a:rPr>
              <a:t> </a:t>
            </a:r>
            <a:r>
              <a:rPr sz="2000" dirty="0">
                <a:latin typeface="Verdana"/>
                <a:cs typeface="Verdana"/>
              </a:rPr>
              <a:t>allow</a:t>
            </a:r>
            <a:r>
              <a:rPr sz="2000" spc="-15" dirty="0">
                <a:latin typeface="Verdana"/>
                <a:cs typeface="Verdana"/>
              </a:rPr>
              <a:t> </a:t>
            </a:r>
            <a:r>
              <a:rPr sz="2000" dirty="0">
                <a:latin typeface="Verdana"/>
                <a:cs typeface="Verdana"/>
              </a:rPr>
              <a:t>us</a:t>
            </a:r>
            <a:r>
              <a:rPr sz="2000" spc="-40" dirty="0">
                <a:latin typeface="Verdana"/>
                <a:cs typeface="Verdana"/>
              </a:rPr>
              <a:t> </a:t>
            </a:r>
            <a:r>
              <a:rPr sz="2000" dirty="0">
                <a:latin typeface="Verdana"/>
                <a:cs typeface="Verdana"/>
              </a:rPr>
              <a:t>to</a:t>
            </a:r>
            <a:r>
              <a:rPr sz="2000" spc="-30" dirty="0">
                <a:latin typeface="Verdana"/>
                <a:cs typeface="Verdana"/>
              </a:rPr>
              <a:t> </a:t>
            </a:r>
            <a:r>
              <a:rPr sz="2000" dirty="0">
                <a:latin typeface="Verdana"/>
                <a:cs typeface="Verdana"/>
              </a:rPr>
              <a:t>communicate</a:t>
            </a:r>
            <a:r>
              <a:rPr sz="2000" spc="-45" dirty="0">
                <a:latin typeface="Verdana"/>
                <a:cs typeface="Verdana"/>
              </a:rPr>
              <a:t> </a:t>
            </a:r>
            <a:r>
              <a:rPr sz="2000" spc="-30" dirty="0">
                <a:latin typeface="Verdana"/>
                <a:cs typeface="Verdana"/>
              </a:rPr>
              <a:t>easier,</a:t>
            </a:r>
            <a:r>
              <a:rPr sz="2000" spc="-25" dirty="0">
                <a:latin typeface="Verdana"/>
                <a:cs typeface="Verdana"/>
              </a:rPr>
              <a:t> </a:t>
            </a:r>
            <a:r>
              <a:rPr sz="2000" dirty="0">
                <a:latin typeface="Verdana"/>
                <a:cs typeface="Verdana"/>
              </a:rPr>
              <a:t>collect</a:t>
            </a:r>
            <a:r>
              <a:rPr sz="2000" spc="-20" dirty="0">
                <a:latin typeface="Verdana"/>
                <a:cs typeface="Verdana"/>
              </a:rPr>
              <a:t> data </a:t>
            </a:r>
            <a:r>
              <a:rPr sz="2000" dirty="0">
                <a:latin typeface="Verdana"/>
                <a:cs typeface="Verdana"/>
              </a:rPr>
              <a:t>for</a:t>
            </a:r>
            <a:r>
              <a:rPr sz="2000" spc="-15" dirty="0">
                <a:latin typeface="Verdana"/>
                <a:cs typeface="Verdana"/>
              </a:rPr>
              <a:t> </a:t>
            </a:r>
            <a:r>
              <a:rPr sz="2000" spc="-25" dirty="0">
                <a:latin typeface="Verdana"/>
                <a:cs typeface="Verdana"/>
              </a:rPr>
              <a:t>us</a:t>
            </a:r>
            <a:endParaRPr sz="2000">
              <a:latin typeface="Verdana"/>
              <a:cs typeface="Verdana"/>
            </a:endParaRPr>
          </a:p>
          <a:p>
            <a:pPr marL="12700">
              <a:lnSpc>
                <a:spcPct val="100000"/>
              </a:lnSpc>
              <a:spcBef>
                <a:spcPts val="1235"/>
              </a:spcBef>
            </a:pPr>
            <a:r>
              <a:rPr sz="2000" dirty="0">
                <a:solidFill>
                  <a:srgbClr val="3779D9"/>
                </a:solidFill>
                <a:latin typeface="Courier New"/>
                <a:cs typeface="Courier New"/>
              </a:rPr>
              <a:t>o</a:t>
            </a:r>
            <a:r>
              <a:rPr sz="2000" dirty="0">
                <a:latin typeface="Verdana"/>
                <a:cs typeface="Verdana"/>
              </a:rPr>
              <a:t>Whether</a:t>
            </a:r>
            <a:r>
              <a:rPr sz="2000" spc="-65" dirty="0">
                <a:latin typeface="Verdana"/>
                <a:cs typeface="Verdana"/>
              </a:rPr>
              <a:t> </a:t>
            </a:r>
            <a:r>
              <a:rPr sz="2000" dirty="0">
                <a:latin typeface="Verdana"/>
                <a:cs typeface="Verdana"/>
              </a:rPr>
              <a:t>we</a:t>
            </a:r>
            <a:r>
              <a:rPr sz="2000" spc="-40" dirty="0">
                <a:latin typeface="Verdana"/>
                <a:cs typeface="Verdana"/>
              </a:rPr>
              <a:t> </a:t>
            </a:r>
            <a:r>
              <a:rPr sz="2000" dirty="0">
                <a:latin typeface="Verdana"/>
                <a:cs typeface="Verdana"/>
              </a:rPr>
              <a:t>know</a:t>
            </a:r>
            <a:r>
              <a:rPr sz="2000" spc="-40" dirty="0">
                <a:latin typeface="Verdana"/>
                <a:cs typeface="Verdana"/>
              </a:rPr>
              <a:t> </a:t>
            </a:r>
            <a:r>
              <a:rPr sz="2000" dirty="0">
                <a:latin typeface="Verdana"/>
                <a:cs typeface="Verdana"/>
              </a:rPr>
              <a:t>it</a:t>
            </a:r>
            <a:r>
              <a:rPr sz="2000" spc="-20" dirty="0">
                <a:latin typeface="Verdana"/>
                <a:cs typeface="Verdana"/>
              </a:rPr>
              <a:t> </a:t>
            </a:r>
            <a:r>
              <a:rPr sz="2000" dirty="0">
                <a:latin typeface="Verdana"/>
                <a:cs typeface="Verdana"/>
              </a:rPr>
              <a:t>or</a:t>
            </a:r>
            <a:r>
              <a:rPr sz="2000" spc="-30" dirty="0">
                <a:latin typeface="Verdana"/>
                <a:cs typeface="Verdana"/>
              </a:rPr>
              <a:t> </a:t>
            </a:r>
            <a:r>
              <a:rPr sz="2000" dirty="0">
                <a:latin typeface="Verdana"/>
                <a:cs typeface="Verdana"/>
              </a:rPr>
              <a:t>not</a:t>
            </a:r>
            <a:r>
              <a:rPr sz="2000" spc="-25" dirty="0">
                <a:latin typeface="Verdana"/>
                <a:cs typeface="Verdana"/>
              </a:rPr>
              <a:t> </a:t>
            </a:r>
            <a:r>
              <a:rPr sz="2000" dirty="0">
                <a:latin typeface="Verdana"/>
                <a:cs typeface="Verdana"/>
              </a:rPr>
              <a:t>but</a:t>
            </a:r>
            <a:r>
              <a:rPr sz="2000" spc="-35" dirty="0">
                <a:latin typeface="Verdana"/>
                <a:cs typeface="Verdana"/>
              </a:rPr>
              <a:t> </a:t>
            </a:r>
            <a:r>
              <a:rPr sz="2000" b="1" dirty="0">
                <a:latin typeface="Verdana"/>
                <a:cs typeface="Verdana"/>
              </a:rPr>
              <a:t>Internet</a:t>
            </a:r>
            <a:r>
              <a:rPr sz="2000" b="1" spc="-40" dirty="0">
                <a:latin typeface="Verdana"/>
                <a:cs typeface="Verdana"/>
              </a:rPr>
              <a:t> </a:t>
            </a:r>
            <a:r>
              <a:rPr sz="2000" b="1" dirty="0">
                <a:latin typeface="Verdana"/>
                <a:cs typeface="Verdana"/>
              </a:rPr>
              <a:t>of</a:t>
            </a:r>
            <a:r>
              <a:rPr sz="2000" b="1" spc="-25" dirty="0">
                <a:latin typeface="Verdana"/>
                <a:cs typeface="Verdana"/>
              </a:rPr>
              <a:t> </a:t>
            </a:r>
            <a:r>
              <a:rPr sz="2000" b="1" dirty="0">
                <a:latin typeface="Verdana"/>
                <a:cs typeface="Verdana"/>
              </a:rPr>
              <a:t>Things</a:t>
            </a:r>
            <a:r>
              <a:rPr sz="2000" b="1" spc="-10" dirty="0">
                <a:latin typeface="Verdana"/>
                <a:cs typeface="Verdana"/>
              </a:rPr>
              <a:t> </a:t>
            </a:r>
            <a:r>
              <a:rPr sz="2000" dirty="0">
                <a:latin typeface="Verdana"/>
                <a:cs typeface="Verdana"/>
              </a:rPr>
              <a:t>was</a:t>
            </a:r>
            <a:r>
              <a:rPr sz="2000" spc="-45" dirty="0">
                <a:latin typeface="Verdana"/>
                <a:cs typeface="Verdana"/>
              </a:rPr>
              <a:t> </a:t>
            </a:r>
            <a:r>
              <a:rPr sz="2000" dirty="0">
                <a:latin typeface="Verdana"/>
                <a:cs typeface="Verdana"/>
              </a:rPr>
              <a:t>already</a:t>
            </a:r>
            <a:r>
              <a:rPr sz="2000" spc="-20" dirty="0">
                <a:latin typeface="Verdana"/>
                <a:cs typeface="Verdana"/>
              </a:rPr>
              <a:t> </a:t>
            </a:r>
            <a:r>
              <a:rPr sz="2000" spc="-10" dirty="0">
                <a:latin typeface="Verdana"/>
                <a:cs typeface="Verdana"/>
              </a:rPr>
              <a:t>there!</a:t>
            </a:r>
            <a:endParaRPr sz="2000">
              <a:latin typeface="Verdana"/>
              <a:cs typeface="Verdana"/>
            </a:endParaRPr>
          </a:p>
        </p:txBody>
      </p:sp>
      <p:pic>
        <p:nvPicPr>
          <p:cNvPr id="5" name="object 5"/>
          <p:cNvPicPr/>
          <p:nvPr/>
        </p:nvPicPr>
        <p:blipFill>
          <a:blip r:embed="rId2" cstate="print"/>
          <a:stretch>
            <a:fillRect/>
          </a:stretch>
        </p:blipFill>
        <p:spPr>
          <a:xfrm>
            <a:off x="2508504" y="2249423"/>
            <a:ext cx="1796795" cy="1272539"/>
          </a:xfrm>
          <a:prstGeom prst="rect">
            <a:avLst/>
          </a:prstGeom>
        </p:spPr>
      </p:pic>
      <p:pic>
        <p:nvPicPr>
          <p:cNvPr id="6" name="object 6"/>
          <p:cNvPicPr/>
          <p:nvPr/>
        </p:nvPicPr>
        <p:blipFill>
          <a:blip r:embed="rId3" cstate="print"/>
          <a:stretch>
            <a:fillRect/>
          </a:stretch>
        </p:blipFill>
        <p:spPr>
          <a:xfrm>
            <a:off x="4652771" y="2249423"/>
            <a:ext cx="1752600" cy="1307591"/>
          </a:xfrm>
          <a:prstGeom prst="rect">
            <a:avLst/>
          </a:prstGeom>
        </p:spPr>
      </p:pic>
      <p:pic>
        <p:nvPicPr>
          <p:cNvPr id="7" name="object 7"/>
          <p:cNvPicPr/>
          <p:nvPr/>
        </p:nvPicPr>
        <p:blipFill>
          <a:blip r:embed="rId4" cstate="print"/>
          <a:stretch>
            <a:fillRect/>
          </a:stretch>
        </p:blipFill>
        <p:spPr>
          <a:xfrm>
            <a:off x="7417043" y="2142744"/>
            <a:ext cx="1504452" cy="1485899"/>
          </a:xfrm>
          <a:prstGeom prst="rect">
            <a:avLst/>
          </a:prstGeom>
        </p:spPr>
      </p:pic>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9" name="object 9"/>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7</a:t>
            </a:r>
            <a:r>
              <a:rPr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218727"/>
            <a:ext cx="6175375" cy="2382520"/>
          </a:xfrm>
          <a:prstGeom prst="rect">
            <a:avLst/>
          </a:prstGeom>
        </p:spPr>
        <p:txBody>
          <a:bodyPr vert="horz" wrap="square" lIns="0" tIns="302260" rIns="0" bIns="0" rtlCol="0">
            <a:spAutoFit/>
          </a:bodyPr>
          <a:lstStyle/>
          <a:p>
            <a:pPr marL="12700">
              <a:lnSpc>
                <a:spcPct val="100000"/>
              </a:lnSpc>
              <a:spcBef>
                <a:spcPts val="2380"/>
              </a:spcBef>
            </a:pPr>
            <a:r>
              <a:rPr dirty="0"/>
              <a:t>First</a:t>
            </a:r>
            <a:r>
              <a:rPr spc="90" dirty="0"/>
              <a:t> </a:t>
            </a:r>
            <a:r>
              <a:rPr dirty="0"/>
              <a:t>IoT</a:t>
            </a:r>
            <a:r>
              <a:rPr spc="110" dirty="0"/>
              <a:t> </a:t>
            </a:r>
            <a:r>
              <a:rPr spc="80" dirty="0"/>
              <a:t>device</a:t>
            </a:r>
          </a:p>
          <a:p>
            <a:pPr marL="12700" marR="5080">
              <a:lnSpc>
                <a:spcPct val="110000"/>
              </a:lnSpc>
              <a:spcBef>
                <a:spcPts val="910"/>
              </a:spcBef>
            </a:pPr>
            <a:r>
              <a:rPr sz="2000" u="none" dirty="0">
                <a:latin typeface="Courier New"/>
                <a:cs typeface="Courier New"/>
              </a:rPr>
              <a:t>o</a:t>
            </a:r>
            <a:r>
              <a:rPr sz="2000" u="none" dirty="0">
                <a:solidFill>
                  <a:srgbClr val="000000"/>
                </a:solidFill>
                <a:latin typeface="Verdana"/>
                <a:cs typeface="Verdana"/>
              </a:rPr>
              <a:t>Coke</a:t>
            </a:r>
            <a:r>
              <a:rPr sz="2000" u="none" spc="-45" dirty="0">
                <a:solidFill>
                  <a:srgbClr val="000000"/>
                </a:solidFill>
                <a:latin typeface="Verdana"/>
                <a:cs typeface="Verdana"/>
              </a:rPr>
              <a:t> </a:t>
            </a:r>
            <a:r>
              <a:rPr sz="2000" u="none" dirty="0">
                <a:solidFill>
                  <a:srgbClr val="000000"/>
                </a:solidFill>
                <a:latin typeface="Verdana"/>
                <a:cs typeface="Verdana"/>
              </a:rPr>
              <a:t>Machine</a:t>
            </a:r>
            <a:r>
              <a:rPr sz="2000" u="none" spc="-55" dirty="0">
                <a:solidFill>
                  <a:srgbClr val="000000"/>
                </a:solidFill>
                <a:latin typeface="Verdana"/>
                <a:cs typeface="Verdana"/>
              </a:rPr>
              <a:t> </a:t>
            </a:r>
            <a:r>
              <a:rPr sz="2000" u="none" dirty="0">
                <a:solidFill>
                  <a:srgbClr val="000000"/>
                </a:solidFill>
                <a:latin typeface="Verdana"/>
                <a:cs typeface="Verdana"/>
              </a:rPr>
              <a:t>Introduced</a:t>
            </a:r>
            <a:r>
              <a:rPr sz="2000" u="none" spc="-60" dirty="0">
                <a:solidFill>
                  <a:srgbClr val="000000"/>
                </a:solidFill>
                <a:latin typeface="Verdana"/>
                <a:cs typeface="Verdana"/>
              </a:rPr>
              <a:t> </a:t>
            </a:r>
            <a:r>
              <a:rPr sz="2000" u="none" dirty="0">
                <a:solidFill>
                  <a:srgbClr val="000000"/>
                </a:solidFill>
                <a:latin typeface="Verdana"/>
                <a:cs typeface="Verdana"/>
              </a:rPr>
              <a:t>in</a:t>
            </a:r>
            <a:r>
              <a:rPr sz="2000" u="none" spc="-50" dirty="0">
                <a:solidFill>
                  <a:srgbClr val="000000"/>
                </a:solidFill>
                <a:latin typeface="Verdana"/>
                <a:cs typeface="Verdana"/>
              </a:rPr>
              <a:t> </a:t>
            </a:r>
            <a:r>
              <a:rPr sz="2000" b="1" u="none" dirty="0">
                <a:solidFill>
                  <a:srgbClr val="000000"/>
                </a:solidFill>
                <a:latin typeface="Verdana"/>
                <a:cs typeface="Verdana"/>
              </a:rPr>
              <a:t>1982</a:t>
            </a:r>
            <a:r>
              <a:rPr sz="2000" b="1" u="none" spc="-25" dirty="0">
                <a:solidFill>
                  <a:srgbClr val="000000"/>
                </a:solidFill>
                <a:latin typeface="Verdana"/>
                <a:cs typeface="Verdana"/>
              </a:rPr>
              <a:t> </a:t>
            </a:r>
            <a:r>
              <a:rPr sz="2000" u="none" dirty="0">
                <a:solidFill>
                  <a:srgbClr val="000000"/>
                </a:solidFill>
                <a:latin typeface="Verdana"/>
                <a:cs typeface="Verdana"/>
              </a:rPr>
              <a:t>by</a:t>
            </a:r>
            <a:r>
              <a:rPr sz="2000" u="none" spc="-25" dirty="0">
                <a:solidFill>
                  <a:srgbClr val="000000"/>
                </a:solidFill>
                <a:latin typeface="Verdana"/>
                <a:cs typeface="Verdana"/>
              </a:rPr>
              <a:t> </a:t>
            </a:r>
            <a:r>
              <a:rPr sz="2000" u="none" spc="70" dirty="0">
                <a:solidFill>
                  <a:srgbClr val="000000"/>
                </a:solidFill>
                <a:latin typeface="Tahoma"/>
                <a:cs typeface="Tahoma"/>
              </a:rPr>
              <a:t>Carnegie </a:t>
            </a:r>
            <a:r>
              <a:rPr sz="2000" u="none" spc="90" dirty="0">
                <a:solidFill>
                  <a:srgbClr val="000000"/>
                </a:solidFill>
                <a:latin typeface="Tahoma"/>
                <a:cs typeface="Tahoma"/>
              </a:rPr>
              <a:t>Mellon</a:t>
            </a:r>
            <a:r>
              <a:rPr sz="2000" u="none" spc="-50" dirty="0">
                <a:solidFill>
                  <a:srgbClr val="000000"/>
                </a:solidFill>
                <a:latin typeface="Tahoma"/>
                <a:cs typeface="Tahoma"/>
              </a:rPr>
              <a:t> </a:t>
            </a:r>
            <a:r>
              <a:rPr sz="2000" u="none" dirty="0">
                <a:solidFill>
                  <a:srgbClr val="000000"/>
                </a:solidFill>
                <a:latin typeface="Tahoma"/>
                <a:cs typeface="Tahoma"/>
              </a:rPr>
              <a:t>University</a:t>
            </a:r>
            <a:r>
              <a:rPr sz="2000" u="none" spc="-55" dirty="0">
                <a:solidFill>
                  <a:srgbClr val="000000"/>
                </a:solidFill>
                <a:latin typeface="Tahoma"/>
                <a:cs typeface="Tahoma"/>
              </a:rPr>
              <a:t> </a:t>
            </a:r>
            <a:r>
              <a:rPr sz="2000" u="none" dirty="0">
                <a:solidFill>
                  <a:srgbClr val="000000"/>
                </a:solidFill>
                <a:latin typeface="Tahoma"/>
                <a:cs typeface="Tahoma"/>
              </a:rPr>
              <a:t>students</a:t>
            </a:r>
            <a:r>
              <a:rPr sz="2000" u="none" spc="-35" dirty="0">
                <a:solidFill>
                  <a:srgbClr val="000000"/>
                </a:solidFill>
                <a:latin typeface="Tahoma"/>
                <a:cs typeface="Tahoma"/>
              </a:rPr>
              <a:t> </a:t>
            </a:r>
            <a:r>
              <a:rPr sz="2000" u="none" spc="80" dirty="0">
                <a:solidFill>
                  <a:srgbClr val="000000"/>
                </a:solidFill>
                <a:latin typeface="Tahoma"/>
                <a:cs typeface="Tahoma"/>
              </a:rPr>
              <a:t>Mike</a:t>
            </a:r>
            <a:r>
              <a:rPr sz="2000" u="none" spc="-65" dirty="0">
                <a:solidFill>
                  <a:srgbClr val="000000"/>
                </a:solidFill>
                <a:latin typeface="Tahoma"/>
                <a:cs typeface="Tahoma"/>
              </a:rPr>
              <a:t> </a:t>
            </a:r>
            <a:r>
              <a:rPr sz="2000" u="none" spc="-25" dirty="0">
                <a:solidFill>
                  <a:srgbClr val="000000"/>
                </a:solidFill>
                <a:latin typeface="Tahoma"/>
                <a:cs typeface="Tahoma"/>
              </a:rPr>
              <a:t>Kazar,</a:t>
            </a:r>
            <a:r>
              <a:rPr sz="2000" u="none" spc="-125" dirty="0">
                <a:solidFill>
                  <a:srgbClr val="000000"/>
                </a:solidFill>
                <a:latin typeface="Tahoma"/>
                <a:cs typeface="Tahoma"/>
              </a:rPr>
              <a:t> </a:t>
            </a:r>
            <a:r>
              <a:rPr sz="2000" u="none" spc="60" dirty="0">
                <a:solidFill>
                  <a:srgbClr val="000000"/>
                </a:solidFill>
                <a:latin typeface="Tahoma"/>
                <a:cs typeface="Tahoma"/>
              </a:rPr>
              <a:t>David</a:t>
            </a:r>
            <a:r>
              <a:rPr sz="2000" u="none" spc="-45" dirty="0">
                <a:solidFill>
                  <a:srgbClr val="000000"/>
                </a:solidFill>
                <a:latin typeface="Tahoma"/>
                <a:cs typeface="Tahoma"/>
              </a:rPr>
              <a:t> </a:t>
            </a:r>
            <a:r>
              <a:rPr sz="2000" u="none" spc="40" dirty="0">
                <a:solidFill>
                  <a:srgbClr val="000000"/>
                </a:solidFill>
                <a:latin typeface="Tahoma"/>
                <a:cs typeface="Tahoma"/>
              </a:rPr>
              <a:t>Nichols, </a:t>
            </a:r>
            <a:r>
              <a:rPr sz="2000" u="none" spc="90" dirty="0">
                <a:solidFill>
                  <a:srgbClr val="000000"/>
                </a:solidFill>
                <a:latin typeface="Tahoma"/>
                <a:cs typeface="Tahoma"/>
              </a:rPr>
              <a:t>John</a:t>
            </a:r>
            <a:r>
              <a:rPr sz="2000" u="none" spc="-55" dirty="0">
                <a:solidFill>
                  <a:srgbClr val="000000"/>
                </a:solidFill>
                <a:latin typeface="Tahoma"/>
                <a:cs typeface="Tahoma"/>
              </a:rPr>
              <a:t> </a:t>
            </a:r>
            <a:r>
              <a:rPr sz="2000" u="none" dirty="0">
                <a:solidFill>
                  <a:srgbClr val="000000"/>
                </a:solidFill>
                <a:latin typeface="Tahoma"/>
                <a:cs typeface="Tahoma"/>
              </a:rPr>
              <a:t>Zsarnay</a:t>
            </a:r>
            <a:r>
              <a:rPr sz="2000" u="none" spc="-65" dirty="0">
                <a:solidFill>
                  <a:srgbClr val="000000"/>
                </a:solidFill>
                <a:latin typeface="Tahoma"/>
                <a:cs typeface="Tahoma"/>
              </a:rPr>
              <a:t> </a:t>
            </a:r>
            <a:r>
              <a:rPr sz="2000" u="none" spc="70" dirty="0">
                <a:solidFill>
                  <a:srgbClr val="000000"/>
                </a:solidFill>
                <a:latin typeface="Tahoma"/>
                <a:cs typeface="Tahoma"/>
              </a:rPr>
              <a:t>and</a:t>
            </a:r>
            <a:r>
              <a:rPr sz="2000" u="none" spc="-85" dirty="0">
                <a:solidFill>
                  <a:srgbClr val="000000"/>
                </a:solidFill>
                <a:latin typeface="Tahoma"/>
                <a:cs typeface="Tahoma"/>
              </a:rPr>
              <a:t> </a:t>
            </a:r>
            <a:r>
              <a:rPr sz="2000" u="none" spc="-45" dirty="0">
                <a:solidFill>
                  <a:srgbClr val="000000"/>
                </a:solidFill>
                <a:latin typeface="Tahoma"/>
                <a:cs typeface="Tahoma"/>
              </a:rPr>
              <a:t>Ivor </a:t>
            </a:r>
            <a:r>
              <a:rPr sz="2000" u="none" dirty="0">
                <a:solidFill>
                  <a:srgbClr val="000000"/>
                </a:solidFill>
                <a:latin typeface="Tahoma"/>
                <a:cs typeface="Tahoma"/>
              </a:rPr>
              <a:t>Durham,</a:t>
            </a:r>
            <a:r>
              <a:rPr sz="2000" u="none" spc="-125" dirty="0">
                <a:solidFill>
                  <a:srgbClr val="000000"/>
                </a:solidFill>
                <a:latin typeface="Tahoma"/>
                <a:cs typeface="Tahoma"/>
              </a:rPr>
              <a:t> </a:t>
            </a:r>
            <a:r>
              <a:rPr sz="2000" u="none" dirty="0">
                <a:solidFill>
                  <a:srgbClr val="000000"/>
                </a:solidFill>
                <a:latin typeface="Tahoma"/>
                <a:cs typeface="Tahoma"/>
              </a:rPr>
              <a:t>in</a:t>
            </a:r>
            <a:r>
              <a:rPr sz="2000" u="none" spc="-50" dirty="0">
                <a:solidFill>
                  <a:srgbClr val="000000"/>
                </a:solidFill>
                <a:latin typeface="Tahoma"/>
                <a:cs typeface="Tahoma"/>
              </a:rPr>
              <a:t> </a:t>
            </a:r>
            <a:r>
              <a:rPr sz="2000" u="none" dirty="0">
                <a:solidFill>
                  <a:srgbClr val="000000"/>
                </a:solidFill>
                <a:latin typeface="Tahoma"/>
                <a:cs typeface="Tahoma"/>
              </a:rPr>
              <a:t>the</a:t>
            </a:r>
            <a:r>
              <a:rPr sz="2000" u="none" spc="-75" dirty="0">
                <a:solidFill>
                  <a:srgbClr val="000000"/>
                </a:solidFill>
                <a:latin typeface="Tahoma"/>
                <a:cs typeface="Tahoma"/>
              </a:rPr>
              <a:t> </a:t>
            </a:r>
            <a:r>
              <a:rPr sz="2000" u="none" spc="70" dirty="0">
                <a:solidFill>
                  <a:srgbClr val="000000"/>
                </a:solidFill>
                <a:latin typeface="Tahoma"/>
                <a:cs typeface="Tahoma"/>
              </a:rPr>
              <a:t>Computer </a:t>
            </a:r>
            <a:r>
              <a:rPr sz="2000" u="none" spc="60" dirty="0">
                <a:solidFill>
                  <a:srgbClr val="000000"/>
                </a:solidFill>
                <a:latin typeface="Tahoma"/>
                <a:cs typeface="Tahoma"/>
              </a:rPr>
              <a:t>Science</a:t>
            </a:r>
            <a:r>
              <a:rPr sz="2000" u="none" spc="-155" dirty="0">
                <a:solidFill>
                  <a:srgbClr val="000000"/>
                </a:solidFill>
                <a:latin typeface="Tahoma"/>
                <a:cs typeface="Tahoma"/>
              </a:rPr>
              <a:t> </a:t>
            </a:r>
            <a:r>
              <a:rPr sz="2000" u="none" spc="40" dirty="0">
                <a:solidFill>
                  <a:srgbClr val="000000"/>
                </a:solidFill>
                <a:latin typeface="Tahoma"/>
                <a:cs typeface="Tahoma"/>
              </a:rPr>
              <a:t>department</a:t>
            </a:r>
            <a:endParaRPr sz="2000" dirty="0">
              <a:latin typeface="Tahoma"/>
              <a:cs typeface="Tahoma"/>
            </a:endParaRPr>
          </a:p>
        </p:txBody>
      </p:sp>
      <p:pic>
        <p:nvPicPr>
          <p:cNvPr id="3" name="object 3"/>
          <p:cNvPicPr/>
          <p:nvPr/>
        </p:nvPicPr>
        <p:blipFill>
          <a:blip r:embed="rId2" cstate="print"/>
          <a:stretch>
            <a:fillRect/>
          </a:stretch>
        </p:blipFill>
        <p:spPr>
          <a:xfrm>
            <a:off x="7003470" y="1126236"/>
            <a:ext cx="3309438" cy="5440680"/>
          </a:xfrm>
          <a:prstGeom prst="rect">
            <a:avLst/>
          </a:prstGeom>
        </p:spPr>
      </p:pic>
      <p:sp>
        <p:nvSpPr>
          <p:cNvPr id="4" name="object 4"/>
          <p:cNvSpPr txBox="1"/>
          <p:nvPr/>
        </p:nvSpPr>
        <p:spPr>
          <a:xfrm>
            <a:off x="2426207" y="4000500"/>
            <a:ext cx="4419600" cy="2344420"/>
          </a:xfrm>
          <a:prstGeom prst="rect">
            <a:avLst/>
          </a:prstGeom>
          <a:solidFill>
            <a:srgbClr val="000000"/>
          </a:solidFill>
          <a:ln w="9525">
            <a:solidFill>
              <a:srgbClr val="000000"/>
            </a:solidFill>
          </a:ln>
        </p:spPr>
        <p:txBody>
          <a:bodyPr vert="horz" wrap="square" lIns="0" tIns="22225" rIns="0" bIns="0" rtlCol="0">
            <a:spAutoFit/>
          </a:bodyPr>
          <a:lstStyle/>
          <a:p>
            <a:pPr marL="63500">
              <a:lnSpc>
                <a:spcPct val="100000"/>
              </a:lnSpc>
              <a:spcBef>
                <a:spcPts val="175"/>
              </a:spcBef>
            </a:pPr>
            <a:r>
              <a:rPr sz="1800" spc="60" dirty="0">
                <a:solidFill>
                  <a:srgbClr val="00AFEF"/>
                </a:solidFill>
                <a:latin typeface="Tahoma"/>
                <a:cs typeface="Tahoma"/>
              </a:rPr>
              <a:t>coke$</a:t>
            </a:r>
            <a:r>
              <a:rPr sz="1800" spc="-110" dirty="0">
                <a:solidFill>
                  <a:srgbClr val="00AFEF"/>
                </a:solidFill>
                <a:latin typeface="Tahoma"/>
                <a:cs typeface="Tahoma"/>
              </a:rPr>
              <a:t> </a:t>
            </a:r>
            <a:r>
              <a:rPr sz="1800" spc="-10" dirty="0">
                <a:solidFill>
                  <a:srgbClr val="00AFEF"/>
                </a:solidFill>
                <a:latin typeface="Tahoma"/>
                <a:cs typeface="Tahoma"/>
              </a:rPr>
              <a:t>status</a:t>
            </a:r>
            <a:endParaRPr sz="1800">
              <a:latin typeface="Tahoma"/>
              <a:cs typeface="Tahoma"/>
            </a:endParaRPr>
          </a:p>
          <a:p>
            <a:pPr>
              <a:lnSpc>
                <a:spcPct val="100000"/>
              </a:lnSpc>
              <a:spcBef>
                <a:spcPts val="5"/>
              </a:spcBef>
            </a:pPr>
            <a:endParaRPr sz="1800">
              <a:latin typeface="Tahoma"/>
              <a:cs typeface="Tahoma"/>
            </a:endParaRPr>
          </a:p>
          <a:p>
            <a:pPr marL="63500">
              <a:lnSpc>
                <a:spcPct val="100000"/>
              </a:lnSpc>
            </a:pPr>
            <a:r>
              <a:rPr sz="1300" i="1" spc="-60" dirty="0">
                <a:solidFill>
                  <a:srgbClr val="00AFEF"/>
                </a:solidFill>
                <a:latin typeface="Verdana"/>
                <a:cs typeface="Verdana"/>
              </a:rPr>
              <a:t>ROW1</a:t>
            </a:r>
            <a:r>
              <a:rPr sz="1300" i="1" spc="-120" dirty="0">
                <a:solidFill>
                  <a:srgbClr val="00AFEF"/>
                </a:solidFill>
                <a:latin typeface="Verdana"/>
                <a:cs typeface="Verdana"/>
              </a:rPr>
              <a:t> </a:t>
            </a:r>
            <a:r>
              <a:rPr sz="1300" i="1" spc="-80" dirty="0">
                <a:solidFill>
                  <a:srgbClr val="00AFEF"/>
                </a:solidFill>
                <a:latin typeface="Verdana"/>
                <a:cs typeface="Verdana"/>
              </a:rPr>
              <a:t>3</a:t>
            </a:r>
            <a:r>
              <a:rPr sz="1300" i="1" spc="-120" dirty="0">
                <a:solidFill>
                  <a:srgbClr val="00AFEF"/>
                </a:solidFill>
                <a:latin typeface="Verdana"/>
                <a:cs typeface="Verdana"/>
              </a:rPr>
              <a:t> </a:t>
            </a:r>
            <a:r>
              <a:rPr sz="1300" i="1" spc="-10" dirty="0">
                <a:solidFill>
                  <a:srgbClr val="00AFEF"/>
                </a:solidFill>
                <a:latin typeface="Verdana"/>
                <a:cs typeface="Verdana"/>
              </a:rPr>
              <a:t>Bottles</a:t>
            </a:r>
            <a:endParaRPr sz="1300">
              <a:latin typeface="Verdana"/>
              <a:cs typeface="Verdana"/>
            </a:endParaRPr>
          </a:p>
          <a:p>
            <a:pPr marL="63500">
              <a:lnSpc>
                <a:spcPct val="100000"/>
              </a:lnSpc>
            </a:pPr>
            <a:r>
              <a:rPr sz="1300" i="1" spc="-60" dirty="0">
                <a:solidFill>
                  <a:srgbClr val="00AFEF"/>
                </a:solidFill>
                <a:latin typeface="Verdana"/>
                <a:cs typeface="Verdana"/>
              </a:rPr>
              <a:t>ROW2</a:t>
            </a:r>
            <a:r>
              <a:rPr sz="1300" i="1" spc="-120" dirty="0">
                <a:solidFill>
                  <a:srgbClr val="00AFEF"/>
                </a:solidFill>
                <a:latin typeface="Verdana"/>
                <a:cs typeface="Verdana"/>
              </a:rPr>
              <a:t> </a:t>
            </a:r>
            <a:r>
              <a:rPr sz="1300" i="1" spc="-80" dirty="0">
                <a:solidFill>
                  <a:srgbClr val="00AFEF"/>
                </a:solidFill>
                <a:latin typeface="Verdana"/>
                <a:cs typeface="Verdana"/>
              </a:rPr>
              <a:t>5</a:t>
            </a:r>
            <a:r>
              <a:rPr sz="1300" i="1" spc="-120" dirty="0">
                <a:solidFill>
                  <a:srgbClr val="00AFEF"/>
                </a:solidFill>
                <a:latin typeface="Verdana"/>
                <a:cs typeface="Verdana"/>
              </a:rPr>
              <a:t> </a:t>
            </a:r>
            <a:r>
              <a:rPr sz="1300" i="1" spc="-10" dirty="0">
                <a:solidFill>
                  <a:srgbClr val="00AFEF"/>
                </a:solidFill>
                <a:latin typeface="Verdana"/>
                <a:cs typeface="Verdana"/>
              </a:rPr>
              <a:t>Bottles</a:t>
            </a:r>
            <a:endParaRPr sz="1300">
              <a:latin typeface="Verdana"/>
              <a:cs typeface="Verdana"/>
            </a:endParaRPr>
          </a:p>
          <a:p>
            <a:pPr marL="63500">
              <a:lnSpc>
                <a:spcPct val="100000"/>
              </a:lnSpc>
            </a:pPr>
            <a:r>
              <a:rPr sz="1300" i="1" spc="195" dirty="0">
                <a:solidFill>
                  <a:srgbClr val="00AFEF"/>
                </a:solidFill>
                <a:latin typeface="Verdana"/>
                <a:cs typeface="Verdana"/>
              </a:rPr>
              <a:t>……</a:t>
            </a:r>
            <a:endParaRPr sz="1300">
              <a:latin typeface="Verdana"/>
              <a:cs typeface="Verdana"/>
            </a:endParaRPr>
          </a:p>
          <a:p>
            <a:pPr marL="63500">
              <a:lnSpc>
                <a:spcPct val="100000"/>
              </a:lnSpc>
              <a:spcBef>
                <a:spcPts val="1565"/>
              </a:spcBef>
            </a:pPr>
            <a:r>
              <a:rPr sz="1300" spc="-10" dirty="0">
                <a:solidFill>
                  <a:srgbClr val="00AFEF"/>
                </a:solidFill>
                <a:latin typeface="Tahoma"/>
                <a:cs typeface="Tahoma"/>
              </a:rPr>
              <a:t>Total</a:t>
            </a:r>
            <a:r>
              <a:rPr sz="1300" spc="-40" dirty="0">
                <a:solidFill>
                  <a:srgbClr val="00AFEF"/>
                </a:solidFill>
                <a:latin typeface="Tahoma"/>
                <a:cs typeface="Tahoma"/>
              </a:rPr>
              <a:t> </a:t>
            </a:r>
            <a:r>
              <a:rPr sz="1300" dirty="0">
                <a:solidFill>
                  <a:srgbClr val="00AFEF"/>
                </a:solidFill>
                <a:latin typeface="Tahoma"/>
                <a:cs typeface="Tahoma"/>
              </a:rPr>
              <a:t>of</a:t>
            </a:r>
            <a:r>
              <a:rPr sz="1300" spc="-5" dirty="0">
                <a:solidFill>
                  <a:srgbClr val="00AFEF"/>
                </a:solidFill>
                <a:latin typeface="Tahoma"/>
                <a:cs typeface="Tahoma"/>
              </a:rPr>
              <a:t> </a:t>
            </a:r>
            <a:r>
              <a:rPr sz="1300" dirty="0">
                <a:solidFill>
                  <a:srgbClr val="00AFEF"/>
                </a:solidFill>
                <a:latin typeface="Tahoma"/>
                <a:cs typeface="Tahoma"/>
              </a:rPr>
              <a:t>15</a:t>
            </a:r>
            <a:r>
              <a:rPr sz="1300" spc="-60" dirty="0">
                <a:solidFill>
                  <a:srgbClr val="00AFEF"/>
                </a:solidFill>
                <a:latin typeface="Tahoma"/>
                <a:cs typeface="Tahoma"/>
              </a:rPr>
              <a:t> </a:t>
            </a:r>
            <a:r>
              <a:rPr sz="1300" spc="-10" dirty="0">
                <a:solidFill>
                  <a:srgbClr val="00AFEF"/>
                </a:solidFill>
                <a:latin typeface="Tahoma"/>
                <a:cs typeface="Tahoma"/>
              </a:rPr>
              <a:t>EEMPTY</a:t>
            </a:r>
            <a:endParaRPr sz="13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8</a:t>
            </a:r>
            <a:r>
              <a:rPr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24510"/>
            <a:ext cx="7629525" cy="574040"/>
          </a:xfrm>
          <a:prstGeom prst="rect">
            <a:avLst/>
          </a:prstGeom>
        </p:spPr>
        <p:txBody>
          <a:bodyPr vert="horz" wrap="square" lIns="0" tIns="12700" rIns="0" bIns="0" rtlCol="0">
            <a:spAutoFit/>
          </a:bodyPr>
          <a:lstStyle/>
          <a:p>
            <a:pPr marL="12700">
              <a:lnSpc>
                <a:spcPct val="100000"/>
              </a:lnSpc>
              <a:spcBef>
                <a:spcPts val="100"/>
              </a:spcBef>
            </a:pPr>
            <a:r>
              <a:rPr sz="3600" spc="-70" dirty="0"/>
              <a:t>BUT:</a:t>
            </a:r>
            <a:r>
              <a:rPr sz="3600" spc="-120" dirty="0"/>
              <a:t> </a:t>
            </a:r>
            <a:r>
              <a:rPr sz="1600" u="heavy" dirty="0">
                <a:solidFill>
                  <a:srgbClr val="000000"/>
                </a:solidFill>
                <a:uFill>
                  <a:solidFill>
                    <a:srgbClr val="000000"/>
                  </a:solidFill>
                </a:uFill>
                <a:latin typeface="Verdana"/>
                <a:cs typeface="Verdana"/>
              </a:rPr>
              <a:t>The</a:t>
            </a:r>
            <a:r>
              <a:rPr sz="1600" u="heavy" spc="-40"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amount</a:t>
            </a:r>
            <a:r>
              <a:rPr sz="1600" u="heavy" spc="-35"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of</a:t>
            </a:r>
            <a:r>
              <a:rPr sz="1600" u="heavy" spc="-45"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Internet</a:t>
            </a:r>
            <a:r>
              <a:rPr sz="1600" u="heavy" spc="-40"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connected</a:t>
            </a:r>
            <a:r>
              <a:rPr sz="1600" u="heavy" spc="-20"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things</a:t>
            </a:r>
            <a:r>
              <a:rPr sz="1600" u="heavy" spc="-20"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is</a:t>
            </a:r>
            <a:r>
              <a:rPr sz="1600" u="heavy" spc="-45"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about</a:t>
            </a:r>
            <a:r>
              <a:rPr sz="1600" u="heavy" spc="-40" dirty="0">
                <a:solidFill>
                  <a:srgbClr val="000000"/>
                </a:solidFill>
                <a:uFill>
                  <a:solidFill>
                    <a:srgbClr val="000000"/>
                  </a:solidFill>
                </a:uFill>
                <a:latin typeface="Verdana"/>
                <a:cs typeface="Verdana"/>
              </a:rPr>
              <a:t> </a:t>
            </a:r>
            <a:r>
              <a:rPr sz="1600" u="heavy" dirty="0">
                <a:solidFill>
                  <a:srgbClr val="000000"/>
                </a:solidFill>
                <a:uFill>
                  <a:solidFill>
                    <a:srgbClr val="000000"/>
                  </a:solidFill>
                </a:uFill>
                <a:latin typeface="Verdana"/>
                <a:cs typeface="Verdana"/>
              </a:rPr>
              <a:t>to</a:t>
            </a:r>
            <a:r>
              <a:rPr sz="1600" u="heavy" spc="-35" dirty="0">
                <a:solidFill>
                  <a:srgbClr val="000000"/>
                </a:solidFill>
                <a:uFill>
                  <a:solidFill>
                    <a:srgbClr val="000000"/>
                  </a:solidFill>
                </a:uFill>
                <a:latin typeface="Verdana"/>
                <a:cs typeface="Verdana"/>
              </a:rPr>
              <a:t> </a:t>
            </a:r>
            <a:r>
              <a:rPr sz="1600" b="1" u="heavy" spc="-10" dirty="0">
                <a:solidFill>
                  <a:srgbClr val="000000"/>
                </a:solidFill>
                <a:uFill>
                  <a:solidFill>
                    <a:srgbClr val="000000"/>
                  </a:solidFill>
                </a:uFill>
                <a:latin typeface="Verdana"/>
                <a:cs typeface="Verdana"/>
              </a:rPr>
              <a:t>EXPLODE</a:t>
            </a:r>
            <a:endParaRPr sz="1600">
              <a:latin typeface="Verdana"/>
              <a:cs typeface="Verdana"/>
            </a:endParaRPr>
          </a:p>
        </p:txBody>
      </p:sp>
      <p:sp>
        <p:nvSpPr>
          <p:cNvPr id="3" name="object 3"/>
          <p:cNvSpPr txBox="1"/>
          <p:nvPr/>
        </p:nvSpPr>
        <p:spPr>
          <a:xfrm>
            <a:off x="4130675" y="6400980"/>
            <a:ext cx="3333115" cy="185420"/>
          </a:xfrm>
          <a:prstGeom prst="rect">
            <a:avLst/>
          </a:prstGeom>
        </p:spPr>
        <p:txBody>
          <a:bodyPr vert="horz" wrap="square" lIns="0" tIns="0" rIns="0" bIns="0" rtlCol="0">
            <a:spAutoFit/>
          </a:bodyPr>
          <a:lstStyle/>
          <a:p>
            <a:pPr>
              <a:lnSpc>
                <a:spcPts val="1400"/>
              </a:lnSpc>
            </a:pPr>
            <a:r>
              <a:rPr sz="1200" spc="-10" dirty="0">
                <a:solidFill>
                  <a:srgbClr val="3779D9"/>
                </a:solidFill>
                <a:latin typeface="Tahoma"/>
                <a:cs typeface="Tahoma"/>
              </a:rPr>
              <a:t>Internet</a:t>
            </a:r>
            <a:r>
              <a:rPr sz="1200" spc="-35" dirty="0">
                <a:solidFill>
                  <a:srgbClr val="3779D9"/>
                </a:solidFill>
                <a:latin typeface="Tahoma"/>
                <a:cs typeface="Tahoma"/>
              </a:rPr>
              <a:t> </a:t>
            </a:r>
            <a:r>
              <a:rPr sz="1200" dirty="0">
                <a:solidFill>
                  <a:srgbClr val="3779D9"/>
                </a:solidFill>
                <a:latin typeface="Tahoma"/>
                <a:cs typeface="Tahoma"/>
              </a:rPr>
              <a:t>of things</a:t>
            </a:r>
            <a:r>
              <a:rPr sz="1200" spc="-35" dirty="0">
                <a:solidFill>
                  <a:srgbClr val="3779D9"/>
                </a:solidFill>
                <a:latin typeface="Tahoma"/>
                <a:cs typeface="Tahoma"/>
              </a:rPr>
              <a:t> </a:t>
            </a:r>
            <a:r>
              <a:rPr sz="1200" dirty="0">
                <a:solidFill>
                  <a:srgbClr val="3779D9"/>
                </a:solidFill>
                <a:latin typeface="Tahoma"/>
                <a:cs typeface="Tahoma"/>
              </a:rPr>
              <a:t>Security</a:t>
            </a:r>
            <a:r>
              <a:rPr sz="1200" spc="-20" dirty="0">
                <a:solidFill>
                  <a:srgbClr val="3779D9"/>
                </a:solidFill>
                <a:latin typeface="Tahoma"/>
                <a:cs typeface="Tahoma"/>
              </a:rPr>
              <a:t> </a:t>
            </a:r>
            <a:r>
              <a:rPr sz="1200" spc="-165" dirty="0">
                <a:solidFill>
                  <a:srgbClr val="3779D9"/>
                </a:solidFill>
                <a:latin typeface="Tahoma"/>
                <a:cs typeface="Tahoma"/>
              </a:rPr>
              <a:t>©</a:t>
            </a:r>
            <a:r>
              <a:rPr sz="1200" spc="-30" dirty="0">
                <a:solidFill>
                  <a:srgbClr val="3779D9"/>
                </a:solidFill>
                <a:latin typeface="Tahoma"/>
                <a:cs typeface="Tahoma"/>
              </a:rPr>
              <a:t> </a:t>
            </a:r>
            <a:r>
              <a:rPr sz="1200" spc="50" dirty="0">
                <a:solidFill>
                  <a:srgbClr val="3779D9"/>
                </a:solidFill>
                <a:latin typeface="Tahoma"/>
                <a:cs typeface="Tahoma"/>
              </a:rPr>
              <a:t>Mehmoona</a:t>
            </a:r>
            <a:r>
              <a:rPr sz="1200" spc="-30" dirty="0">
                <a:solidFill>
                  <a:srgbClr val="3779D9"/>
                </a:solidFill>
                <a:latin typeface="Tahoma"/>
                <a:cs typeface="Tahoma"/>
              </a:rPr>
              <a:t> </a:t>
            </a:r>
            <a:r>
              <a:rPr sz="1200" spc="-10" dirty="0">
                <a:solidFill>
                  <a:srgbClr val="3779D9"/>
                </a:solidFill>
                <a:latin typeface="Tahoma"/>
                <a:cs typeface="Tahoma"/>
              </a:rPr>
              <a:t>Jabeen</a:t>
            </a:r>
            <a:endParaRPr sz="1200">
              <a:latin typeface="Tahoma"/>
              <a:cs typeface="Tahoma"/>
            </a:endParaRPr>
          </a:p>
        </p:txBody>
      </p:sp>
      <p:pic>
        <p:nvPicPr>
          <p:cNvPr id="4" name="object 4"/>
          <p:cNvPicPr/>
          <p:nvPr/>
        </p:nvPicPr>
        <p:blipFill>
          <a:blip r:embed="rId2" cstate="print"/>
          <a:stretch>
            <a:fillRect/>
          </a:stretch>
        </p:blipFill>
        <p:spPr>
          <a:xfrm>
            <a:off x="2956560" y="1114042"/>
            <a:ext cx="5743955" cy="5743954"/>
          </a:xfrm>
          <a:prstGeom prst="rect">
            <a:avLst/>
          </a:prstGeom>
        </p:spPr>
      </p:pic>
      <p:sp>
        <p:nvSpPr>
          <p:cNvPr id="5" name="object 5"/>
          <p:cNvSpPr txBox="1"/>
          <p:nvPr/>
        </p:nvSpPr>
        <p:spPr>
          <a:xfrm>
            <a:off x="8282685" y="4943094"/>
            <a:ext cx="3182620" cy="453390"/>
          </a:xfrm>
          <a:prstGeom prst="rect">
            <a:avLst/>
          </a:prstGeom>
        </p:spPr>
        <p:txBody>
          <a:bodyPr vert="horz" wrap="square" lIns="0" tIns="12700" rIns="0" bIns="0" rtlCol="0">
            <a:spAutoFit/>
          </a:bodyPr>
          <a:lstStyle/>
          <a:p>
            <a:pPr marL="12700">
              <a:lnSpc>
                <a:spcPct val="100000"/>
              </a:lnSpc>
              <a:spcBef>
                <a:spcPts val="100"/>
              </a:spcBef>
            </a:pPr>
            <a:r>
              <a:rPr sz="1400" dirty="0">
                <a:latin typeface="Tahoma"/>
                <a:cs typeface="Tahoma"/>
              </a:rPr>
              <a:t>Source:</a:t>
            </a:r>
            <a:r>
              <a:rPr sz="1400" spc="15" dirty="0">
                <a:latin typeface="Tahoma"/>
                <a:cs typeface="Tahoma"/>
              </a:rPr>
              <a:t> </a:t>
            </a:r>
            <a:r>
              <a:rPr sz="1400" spc="-10" dirty="0">
                <a:latin typeface="Tahoma"/>
                <a:cs typeface="Tahoma"/>
              </a:rPr>
              <a:t>https://financesonline.com/iot-</a:t>
            </a:r>
            <a:endParaRPr sz="1400">
              <a:latin typeface="Tahoma"/>
              <a:cs typeface="Tahoma"/>
            </a:endParaRPr>
          </a:p>
          <a:p>
            <a:pPr marL="12700">
              <a:lnSpc>
                <a:spcPct val="100000"/>
              </a:lnSpc>
              <a:spcBef>
                <a:spcPts val="5"/>
              </a:spcBef>
            </a:pPr>
            <a:r>
              <a:rPr sz="1400" spc="-10" dirty="0">
                <a:latin typeface="Tahoma"/>
                <a:cs typeface="Tahoma"/>
              </a:rPr>
              <a:t>trends/</a:t>
            </a:r>
            <a:endParaRPr sz="1400">
              <a:latin typeface="Tahoma"/>
              <a:cs typeface="Tahoma"/>
            </a:endParaRPr>
          </a:p>
        </p:txBody>
      </p:sp>
      <p:sp>
        <p:nvSpPr>
          <p:cNvPr id="6" name="object 6"/>
          <p:cNvSpPr txBox="1"/>
          <p:nvPr/>
        </p:nvSpPr>
        <p:spPr>
          <a:xfrm>
            <a:off x="11307571" y="6465650"/>
            <a:ext cx="196215" cy="149860"/>
          </a:xfrm>
          <a:prstGeom prst="rect">
            <a:avLst/>
          </a:prstGeom>
        </p:spPr>
        <p:txBody>
          <a:bodyPr vert="horz" wrap="square" lIns="0" tIns="9525" rIns="0" bIns="0" rtlCol="0">
            <a:spAutoFit/>
          </a:bodyPr>
          <a:lstStyle/>
          <a:p>
            <a:pPr marL="12700">
              <a:lnSpc>
                <a:spcPct val="100000"/>
              </a:lnSpc>
              <a:spcBef>
                <a:spcPts val="75"/>
              </a:spcBef>
            </a:pPr>
            <a:r>
              <a:rPr sz="800" spc="100" dirty="0">
                <a:solidFill>
                  <a:srgbClr val="3779D9"/>
                </a:solidFill>
                <a:latin typeface="Tahoma"/>
                <a:cs typeface="Tahoma"/>
              </a:rPr>
              <a:t>19 </a:t>
            </a:r>
            <a:endParaRPr sz="80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10" dirty="0"/>
              <a:t>Why</a:t>
            </a:r>
            <a:r>
              <a:rPr spc="-5" dirty="0"/>
              <a:t> </a:t>
            </a:r>
            <a:r>
              <a:rPr dirty="0"/>
              <a:t>is</a:t>
            </a:r>
            <a:r>
              <a:rPr spc="-5" dirty="0"/>
              <a:t> </a:t>
            </a:r>
            <a:r>
              <a:rPr spc="195" dirty="0"/>
              <a:t>it</a:t>
            </a:r>
            <a:r>
              <a:rPr dirty="0"/>
              <a:t> </a:t>
            </a:r>
            <a:r>
              <a:rPr spc="85" dirty="0"/>
              <a:t>Now?</a:t>
            </a:r>
          </a:p>
        </p:txBody>
      </p:sp>
      <p:sp>
        <p:nvSpPr>
          <p:cNvPr id="3" name="object 3"/>
          <p:cNvSpPr/>
          <p:nvPr/>
        </p:nvSpPr>
        <p:spPr>
          <a:xfrm>
            <a:off x="2337054" y="1450086"/>
            <a:ext cx="7569834" cy="672465"/>
          </a:xfrm>
          <a:custGeom>
            <a:avLst/>
            <a:gdLst/>
            <a:ahLst/>
            <a:cxnLst/>
            <a:rect l="l" t="t" r="r" b="b"/>
            <a:pathLst>
              <a:path w="7569834" h="672464">
                <a:moveTo>
                  <a:pt x="0" y="112013"/>
                </a:moveTo>
                <a:lnTo>
                  <a:pt x="8804" y="68419"/>
                </a:lnTo>
                <a:lnTo>
                  <a:pt x="32813" y="32813"/>
                </a:lnTo>
                <a:lnTo>
                  <a:pt x="68419" y="8804"/>
                </a:lnTo>
                <a:lnTo>
                  <a:pt x="112013" y="0"/>
                </a:lnTo>
                <a:lnTo>
                  <a:pt x="7457694" y="0"/>
                </a:lnTo>
                <a:lnTo>
                  <a:pt x="7501288" y="8804"/>
                </a:lnTo>
                <a:lnTo>
                  <a:pt x="7536894" y="32813"/>
                </a:lnTo>
                <a:lnTo>
                  <a:pt x="7560903" y="68419"/>
                </a:lnTo>
                <a:lnTo>
                  <a:pt x="7569708" y="112013"/>
                </a:lnTo>
                <a:lnTo>
                  <a:pt x="7569708" y="560069"/>
                </a:lnTo>
                <a:lnTo>
                  <a:pt x="7560903" y="603664"/>
                </a:lnTo>
                <a:lnTo>
                  <a:pt x="7536894" y="639270"/>
                </a:lnTo>
                <a:lnTo>
                  <a:pt x="7501288" y="663279"/>
                </a:lnTo>
                <a:lnTo>
                  <a:pt x="7457694" y="672084"/>
                </a:lnTo>
                <a:lnTo>
                  <a:pt x="112013" y="672084"/>
                </a:lnTo>
                <a:lnTo>
                  <a:pt x="68419" y="663279"/>
                </a:lnTo>
                <a:lnTo>
                  <a:pt x="32813" y="639270"/>
                </a:lnTo>
                <a:lnTo>
                  <a:pt x="8804" y="603664"/>
                </a:lnTo>
                <a:lnTo>
                  <a:pt x="0" y="560069"/>
                </a:lnTo>
                <a:lnTo>
                  <a:pt x="0" y="112013"/>
                </a:lnTo>
                <a:close/>
              </a:path>
            </a:pathLst>
          </a:custGeom>
          <a:ln w="28575">
            <a:solidFill>
              <a:srgbClr val="3779D9"/>
            </a:solidFill>
          </a:ln>
        </p:spPr>
        <p:txBody>
          <a:bodyPr wrap="square" lIns="0" tIns="0" rIns="0" bIns="0" rtlCol="0"/>
          <a:lstStyle/>
          <a:p>
            <a:endParaRPr/>
          </a:p>
        </p:txBody>
      </p:sp>
      <p:sp>
        <p:nvSpPr>
          <p:cNvPr id="4" name="object 4"/>
          <p:cNvSpPr txBox="1"/>
          <p:nvPr/>
        </p:nvSpPr>
        <p:spPr>
          <a:xfrm>
            <a:off x="2448560" y="1503425"/>
            <a:ext cx="6856730" cy="360680"/>
          </a:xfrm>
          <a:prstGeom prst="rect">
            <a:avLst/>
          </a:prstGeom>
        </p:spPr>
        <p:txBody>
          <a:bodyPr vert="horz" wrap="square" lIns="0" tIns="12065" rIns="0" bIns="0" rtlCol="0">
            <a:spAutoFit/>
          </a:bodyPr>
          <a:lstStyle/>
          <a:p>
            <a:pPr marL="12700">
              <a:lnSpc>
                <a:spcPct val="100000"/>
              </a:lnSpc>
              <a:spcBef>
                <a:spcPts val="95"/>
              </a:spcBef>
              <a:tabLst>
                <a:tab pos="469900" algn="l"/>
              </a:tabLst>
            </a:pPr>
            <a:r>
              <a:rPr sz="2200" spc="-25" dirty="0">
                <a:latin typeface="Tahoma"/>
                <a:cs typeface="Tahoma"/>
              </a:rPr>
              <a:t>1.</a:t>
            </a:r>
            <a:r>
              <a:rPr sz="2200" dirty="0">
                <a:latin typeface="Tahoma"/>
                <a:cs typeface="Tahoma"/>
              </a:rPr>
              <a:t>	</a:t>
            </a:r>
            <a:r>
              <a:rPr sz="2200" spc="-40" dirty="0">
                <a:latin typeface="Tahoma"/>
                <a:cs typeface="Tahoma"/>
              </a:rPr>
              <a:t>Fast,</a:t>
            </a:r>
            <a:r>
              <a:rPr sz="2200" spc="-105" dirty="0">
                <a:latin typeface="Tahoma"/>
                <a:cs typeface="Tahoma"/>
              </a:rPr>
              <a:t> </a:t>
            </a:r>
            <a:r>
              <a:rPr sz="2200" dirty="0">
                <a:latin typeface="Tahoma"/>
                <a:cs typeface="Tahoma"/>
              </a:rPr>
              <a:t>low-cost</a:t>
            </a:r>
            <a:r>
              <a:rPr sz="2200" spc="-35" dirty="0">
                <a:latin typeface="Tahoma"/>
                <a:cs typeface="Tahoma"/>
              </a:rPr>
              <a:t> </a:t>
            </a:r>
            <a:r>
              <a:rPr sz="2200" spc="80" dirty="0">
                <a:latin typeface="Tahoma"/>
                <a:cs typeface="Tahoma"/>
              </a:rPr>
              <a:t>and</a:t>
            </a:r>
            <a:r>
              <a:rPr sz="2200" spc="-30" dirty="0">
                <a:latin typeface="Tahoma"/>
                <a:cs typeface="Tahoma"/>
              </a:rPr>
              <a:t> </a:t>
            </a:r>
            <a:r>
              <a:rPr sz="2200" dirty="0">
                <a:latin typeface="Tahoma"/>
                <a:cs typeface="Tahoma"/>
              </a:rPr>
              <a:t>small</a:t>
            </a:r>
            <a:r>
              <a:rPr sz="2200" spc="-35" dirty="0">
                <a:latin typeface="Tahoma"/>
                <a:cs typeface="Tahoma"/>
              </a:rPr>
              <a:t> </a:t>
            </a:r>
            <a:r>
              <a:rPr sz="2200" dirty="0">
                <a:latin typeface="Tahoma"/>
                <a:cs typeface="Tahoma"/>
              </a:rPr>
              <a:t>form</a:t>
            </a:r>
            <a:r>
              <a:rPr sz="2200" spc="-40" dirty="0">
                <a:latin typeface="Tahoma"/>
                <a:cs typeface="Tahoma"/>
              </a:rPr>
              <a:t> </a:t>
            </a:r>
            <a:r>
              <a:rPr sz="2200" dirty="0">
                <a:latin typeface="Tahoma"/>
                <a:cs typeface="Tahoma"/>
              </a:rPr>
              <a:t>factor</a:t>
            </a:r>
            <a:r>
              <a:rPr sz="2200" spc="-40" dirty="0">
                <a:latin typeface="Tahoma"/>
                <a:cs typeface="Tahoma"/>
              </a:rPr>
              <a:t> </a:t>
            </a:r>
            <a:r>
              <a:rPr sz="2200" spc="55" dirty="0">
                <a:latin typeface="Tahoma"/>
                <a:cs typeface="Tahoma"/>
              </a:rPr>
              <a:t>silicon</a:t>
            </a:r>
            <a:r>
              <a:rPr sz="2200" spc="-35" dirty="0">
                <a:latin typeface="Tahoma"/>
                <a:cs typeface="Tahoma"/>
              </a:rPr>
              <a:t> </a:t>
            </a:r>
            <a:r>
              <a:rPr sz="2200" spc="50" dirty="0">
                <a:latin typeface="Tahoma"/>
                <a:cs typeface="Tahoma"/>
              </a:rPr>
              <a:t>devices</a:t>
            </a:r>
            <a:endParaRPr sz="2200" dirty="0">
              <a:latin typeface="Tahoma"/>
              <a:cs typeface="Tahoma"/>
            </a:endParaRPr>
          </a:p>
        </p:txBody>
      </p:sp>
      <p:pic>
        <p:nvPicPr>
          <p:cNvPr id="5" name="object 5"/>
          <p:cNvPicPr/>
          <p:nvPr/>
        </p:nvPicPr>
        <p:blipFill>
          <a:blip r:embed="rId2" cstate="print"/>
          <a:stretch>
            <a:fillRect/>
          </a:stretch>
        </p:blipFill>
        <p:spPr>
          <a:xfrm>
            <a:off x="6961631" y="2511551"/>
            <a:ext cx="1123187" cy="947927"/>
          </a:xfrm>
          <a:prstGeom prst="rect">
            <a:avLst/>
          </a:prstGeom>
        </p:spPr>
      </p:pic>
      <p:grpSp>
        <p:nvGrpSpPr>
          <p:cNvPr id="6" name="object 6"/>
          <p:cNvGrpSpPr/>
          <p:nvPr/>
        </p:nvGrpSpPr>
        <p:grpSpPr>
          <a:xfrm>
            <a:off x="3228339" y="2324100"/>
            <a:ext cx="3415029" cy="1308100"/>
            <a:chOff x="3228339" y="2324100"/>
            <a:chExt cx="3415029" cy="1308100"/>
          </a:xfrm>
        </p:grpSpPr>
        <p:pic>
          <p:nvPicPr>
            <p:cNvPr id="7" name="object 7"/>
            <p:cNvPicPr/>
            <p:nvPr/>
          </p:nvPicPr>
          <p:blipFill>
            <a:blip r:embed="rId3" cstate="print"/>
            <a:stretch>
              <a:fillRect/>
            </a:stretch>
          </p:blipFill>
          <p:spPr>
            <a:xfrm>
              <a:off x="3228339" y="2324100"/>
              <a:ext cx="1638300" cy="1307592"/>
            </a:xfrm>
            <a:prstGeom prst="rect">
              <a:avLst/>
            </a:prstGeom>
          </p:spPr>
        </p:pic>
        <p:sp>
          <p:nvSpPr>
            <p:cNvPr id="8" name="object 8"/>
            <p:cNvSpPr/>
            <p:nvPr/>
          </p:nvSpPr>
          <p:spPr>
            <a:xfrm>
              <a:off x="4869179" y="2854451"/>
              <a:ext cx="1769745" cy="515620"/>
            </a:xfrm>
            <a:custGeom>
              <a:avLst/>
              <a:gdLst/>
              <a:ahLst/>
              <a:cxnLst/>
              <a:rect l="l" t="t" r="r" b="b"/>
              <a:pathLst>
                <a:path w="1769745" h="515620">
                  <a:moveTo>
                    <a:pt x="1511808" y="0"/>
                  </a:moveTo>
                  <a:lnTo>
                    <a:pt x="1511808" y="128777"/>
                  </a:lnTo>
                  <a:lnTo>
                    <a:pt x="0" y="128777"/>
                  </a:lnTo>
                  <a:lnTo>
                    <a:pt x="0" y="386334"/>
                  </a:lnTo>
                  <a:lnTo>
                    <a:pt x="1511808" y="386334"/>
                  </a:lnTo>
                  <a:lnTo>
                    <a:pt x="1511808" y="515112"/>
                  </a:lnTo>
                  <a:lnTo>
                    <a:pt x="1769364" y="257556"/>
                  </a:lnTo>
                  <a:lnTo>
                    <a:pt x="1511808" y="0"/>
                  </a:lnTo>
                  <a:close/>
                </a:path>
              </a:pathLst>
            </a:custGeom>
            <a:solidFill>
              <a:srgbClr val="00B8FF"/>
            </a:solidFill>
          </p:spPr>
          <p:txBody>
            <a:bodyPr wrap="square" lIns="0" tIns="0" rIns="0" bIns="0" rtlCol="0"/>
            <a:lstStyle/>
            <a:p>
              <a:endParaRPr/>
            </a:p>
          </p:txBody>
        </p:sp>
        <p:sp>
          <p:nvSpPr>
            <p:cNvPr id="9" name="object 9"/>
            <p:cNvSpPr/>
            <p:nvPr/>
          </p:nvSpPr>
          <p:spPr>
            <a:xfrm>
              <a:off x="4869179" y="2854451"/>
              <a:ext cx="1769745" cy="515620"/>
            </a:xfrm>
            <a:custGeom>
              <a:avLst/>
              <a:gdLst/>
              <a:ahLst/>
              <a:cxnLst/>
              <a:rect l="l" t="t" r="r" b="b"/>
              <a:pathLst>
                <a:path w="1769745" h="515620">
                  <a:moveTo>
                    <a:pt x="0" y="128777"/>
                  </a:moveTo>
                  <a:lnTo>
                    <a:pt x="1511808" y="128777"/>
                  </a:lnTo>
                  <a:lnTo>
                    <a:pt x="1511808" y="0"/>
                  </a:lnTo>
                  <a:lnTo>
                    <a:pt x="1769364" y="257556"/>
                  </a:lnTo>
                  <a:lnTo>
                    <a:pt x="1511808" y="515112"/>
                  </a:lnTo>
                  <a:lnTo>
                    <a:pt x="1511808" y="386334"/>
                  </a:lnTo>
                  <a:lnTo>
                    <a:pt x="0" y="386334"/>
                  </a:lnTo>
                  <a:lnTo>
                    <a:pt x="0" y="128777"/>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4130675" y="6400980"/>
            <a:ext cx="3333115" cy="185420"/>
          </a:xfrm>
          <a:prstGeom prst="rect">
            <a:avLst/>
          </a:prstGeom>
        </p:spPr>
        <p:txBody>
          <a:bodyPr vert="horz" wrap="square" lIns="0" tIns="0" rIns="0" bIns="0" rtlCol="0">
            <a:spAutoFit/>
          </a:bodyPr>
          <a:lstStyle/>
          <a:p>
            <a:pPr>
              <a:lnSpc>
                <a:spcPts val="1400"/>
              </a:lnSpc>
            </a:pPr>
            <a:r>
              <a:rPr sz="1200" spc="-10" dirty="0">
                <a:solidFill>
                  <a:srgbClr val="3779D9"/>
                </a:solidFill>
                <a:latin typeface="Tahoma"/>
                <a:cs typeface="Tahoma"/>
              </a:rPr>
              <a:t>Internet</a:t>
            </a:r>
            <a:r>
              <a:rPr sz="1200" spc="-35" dirty="0">
                <a:solidFill>
                  <a:srgbClr val="3779D9"/>
                </a:solidFill>
                <a:latin typeface="Tahoma"/>
                <a:cs typeface="Tahoma"/>
              </a:rPr>
              <a:t> </a:t>
            </a:r>
            <a:r>
              <a:rPr sz="1200" dirty="0">
                <a:solidFill>
                  <a:srgbClr val="3779D9"/>
                </a:solidFill>
                <a:latin typeface="Tahoma"/>
                <a:cs typeface="Tahoma"/>
              </a:rPr>
              <a:t>of things</a:t>
            </a:r>
            <a:r>
              <a:rPr sz="1200" spc="-35" dirty="0">
                <a:solidFill>
                  <a:srgbClr val="3779D9"/>
                </a:solidFill>
                <a:latin typeface="Tahoma"/>
                <a:cs typeface="Tahoma"/>
              </a:rPr>
              <a:t> </a:t>
            </a:r>
            <a:r>
              <a:rPr sz="1200" dirty="0">
                <a:solidFill>
                  <a:srgbClr val="3779D9"/>
                </a:solidFill>
                <a:latin typeface="Tahoma"/>
                <a:cs typeface="Tahoma"/>
              </a:rPr>
              <a:t>Security</a:t>
            </a:r>
            <a:r>
              <a:rPr sz="1200" spc="-20" dirty="0">
                <a:solidFill>
                  <a:srgbClr val="3779D9"/>
                </a:solidFill>
                <a:latin typeface="Tahoma"/>
                <a:cs typeface="Tahoma"/>
              </a:rPr>
              <a:t> </a:t>
            </a:r>
            <a:r>
              <a:rPr sz="1200" spc="-165" dirty="0">
                <a:solidFill>
                  <a:srgbClr val="3779D9"/>
                </a:solidFill>
                <a:latin typeface="Tahoma"/>
                <a:cs typeface="Tahoma"/>
              </a:rPr>
              <a:t>©</a:t>
            </a:r>
            <a:r>
              <a:rPr sz="1200" spc="-30" dirty="0">
                <a:solidFill>
                  <a:srgbClr val="3779D9"/>
                </a:solidFill>
                <a:latin typeface="Tahoma"/>
                <a:cs typeface="Tahoma"/>
              </a:rPr>
              <a:t> </a:t>
            </a:r>
            <a:r>
              <a:rPr sz="1200" spc="50" dirty="0">
                <a:solidFill>
                  <a:srgbClr val="3779D9"/>
                </a:solidFill>
                <a:latin typeface="Tahoma"/>
                <a:cs typeface="Tahoma"/>
              </a:rPr>
              <a:t>Mehmoona</a:t>
            </a:r>
            <a:r>
              <a:rPr sz="1200" spc="-30" dirty="0">
                <a:solidFill>
                  <a:srgbClr val="3779D9"/>
                </a:solidFill>
                <a:latin typeface="Tahoma"/>
                <a:cs typeface="Tahoma"/>
              </a:rPr>
              <a:t> </a:t>
            </a:r>
            <a:r>
              <a:rPr sz="1200" spc="-10" dirty="0">
                <a:solidFill>
                  <a:srgbClr val="3779D9"/>
                </a:solidFill>
                <a:latin typeface="Tahoma"/>
                <a:cs typeface="Tahoma"/>
              </a:rPr>
              <a:t>Jabeen</a:t>
            </a:r>
            <a:endParaRPr sz="1200">
              <a:latin typeface="Tahoma"/>
              <a:cs typeface="Tahoma"/>
            </a:endParaRPr>
          </a:p>
        </p:txBody>
      </p:sp>
      <p:pic>
        <p:nvPicPr>
          <p:cNvPr id="11" name="object 11"/>
          <p:cNvPicPr/>
          <p:nvPr/>
        </p:nvPicPr>
        <p:blipFill>
          <a:blip r:embed="rId4" cstate="print"/>
          <a:stretch>
            <a:fillRect/>
          </a:stretch>
        </p:blipFill>
        <p:spPr>
          <a:xfrm>
            <a:off x="3297568" y="4037457"/>
            <a:ext cx="5633052" cy="2447925"/>
          </a:xfrm>
          <a:prstGeom prst="rect">
            <a:avLst/>
          </a:prstGeom>
        </p:spPr>
      </p:pic>
      <p:pic>
        <p:nvPicPr>
          <p:cNvPr id="12" name="object 12"/>
          <p:cNvPicPr/>
          <p:nvPr/>
        </p:nvPicPr>
        <p:blipFill>
          <a:blip r:embed="rId5" cstate="print"/>
          <a:stretch>
            <a:fillRect/>
          </a:stretch>
        </p:blipFill>
        <p:spPr>
          <a:xfrm>
            <a:off x="1530096" y="2263139"/>
            <a:ext cx="1600200" cy="1536192"/>
          </a:xfrm>
          <a:prstGeom prst="rect">
            <a:avLst/>
          </a:prstGeom>
        </p:spPr>
      </p:pic>
      <p:grpSp>
        <p:nvGrpSpPr>
          <p:cNvPr id="13" name="object 13"/>
          <p:cNvGrpSpPr/>
          <p:nvPr/>
        </p:nvGrpSpPr>
        <p:grpSpPr>
          <a:xfrm>
            <a:off x="9093454" y="2144357"/>
            <a:ext cx="2609850" cy="2003425"/>
            <a:chOff x="9093454" y="2144357"/>
            <a:chExt cx="2609850" cy="2003425"/>
          </a:xfrm>
        </p:grpSpPr>
        <p:pic>
          <p:nvPicPr>
            <p:cNvPr id="14" name="object 14"/>
            <p:cNvPicPr/>
            <p:nvPr/>
          </p:nvPicPr>
          <p:blipFill>
            <a:blip r:embed="rId6" cstate="print"/>
            <a:stretch>
              <a:fillRect/>
            </a:stretch>
          </p:blipFill>
          <p:spPr>
            <a:xfrm>
              <a:off x="9920664" y="2144357"/>
              <a:ext cx="1782019" cy="2002878"/>
            </a:xfrm>
            <a:prstGeom prst="rect">
              <a:avLst/>
            </a:prstGeom>
          </p:spPr>
        </p:pic>
        <p:sp>
          <p:nvSpPr>
            <p:cNvPr id="15" name="object 15"/>
            <p:cNvSpPr/>
            <p:nvPr/>
          </p:nvSpPr>
          <p:spPr>
            <a:xfrm>
              <a:off x="9099804" y="2473452"/>
              <a:ext cx="1015365" cy="1085215"/>
            </a:xfrm>
            <a:custGeom>
              <a:avLst/>
              <a:gdLst/>
              <a:ahLst/>
              <a:cxnLst/>
              <a:rect l="l" t="t" r="r" b="b"/>
              <a:pathLst>
                <a:path w="1015365" h="1085214">
                  <a:moveTo>
                    <a:pt x="507492" y="0"/>
                  </a:moveTo>
                  <a:lnTo>
                    <a:pt x="461298" y="2217"/>
                  </a:lnTo>
                  <a:lnTo>
                    <a:pt x="416267" y="8742"/>
                  </a:lnTo>
                  <a:lnTo>
                    <a:pt x="372577" y="19383"/>
                  </a:lnTo>
                  <a:lnTo>
                    <a:pt x="330408" y="33948"/>
                  </a:lnTo>
                  <a:lnTo>
                    <a:pt x="289938" y="52245"/>
                  </a:lnTo>
                  <a:lnTo>
                    <a:pt x="251347" y="74083"/>
                  </a:lnTo>
                  <a:lnTo>
                    <a:pt x="214813" y="99270"/>
                  </a:lnTo>
                  <a:lnTo>
                    <a:pt x="180517" y="127614"/>
                  </a:lnTo>
                  <a:lnTo>
                    <a:pt x="148637" y="158924"/>
                  </a:lnTo>
                  <a:lnTo>
                    <a:pt x="119352" y="193008"/>
                  </a:lnTo>
                  <a:lnTo>
                    <a:pt x="92842" y="229674"/>
                  </a:lnTo>
                  <a:lnTo>
                    <a:pt x="69285" y="268731"/>
                  </a:lnTo>
                  <a:lnTo>
                    <a:pt x="48861" y="309987"/>
                  </a:lnTo>
                  <a:lnTo>
                    <a:pt x="31748" y="353251"/>
                  </a:lnTo>
                  <a:lnTo>
                    <a:pt x="18127" y="398330"/>
                  </a:lnTo>
                  <a:lnTo>
                    <a:pt x="8176" y="445033"/>
                  </a:lnTo>
                  <a:lnTo>
                    <a:pt x="2073" y="493168"/>
                  </a:lnTo>
                  <a:lnTo>
                    <a:pt x="0" y="542544"/>
                  </a:lnTo>
                  <a:lnTo>
                    <a:pt x="2073" y="591919"/>
                  </a:lnTo>
                  <a:lnTo>
                    <a:pt x="8176" y="640054"/>
                  </a:lnTo>
                  <a:lnTo>
                    <a:pt x="18127" y="686757"/>
                  </a:lnTo>
                  <a:lnTo>
                    <a:pt x="31748" y="731836"/>
                  </a:lnTo>
                  <a:lnTo>
                    <a:pt x="48861" y="775100"/>
                  </a:lnTo>
                  <a:lnTo>
                    <a:pt x="69285" y="816355"/>
                  </a:lnTo>
                  <a:lnTo>
                    <a:pt x="92842" y="855413"/>
                  </a:lnTo>
                  <a:lnTo>
                    <a:pt x="119352" y="892079"/>
                  </a:lnTo>
                  <a:lnTo>
                    <a:pt x="148637" y="926163"/>
                  </a:lnTo>
                  <a:lnTo>
                    <a:pt x="180517" y="957473"/>
                  </a:lnTo>
                  <a:lnTo>
                    <a:pt x="214813" y="985817"/>
                  </a:lnTo>
                  <a:lnTo>
                    <a:pt x="251347" y="1011004"/>
                  </a:lnTo>
                  <a:lnTo>
                    <a:pt x="289938" y="1032842"/>
                  </a:lnTo>
                  <a:lnTo>
                    <a:pt x="330408" y="1051139"/>
                  </a:lnTo>
                  <a:lnTo>
                    <a:pt x="372577" y="1065704"/>
                  </a:lnTo>
                  <a:lnTo>
                    <a:pt x="416267" y="1076345"/>
                  </a:lnTo>
                  <a:lnTo>
                    <a:pt x="461298" y="1082870"/>
                  </a:lnTo>
                  <a:lnTo>
                    <a:pt x="507492" y="1085088"/>
                  </a:lnTo>
                  <a:lnTo>
                    <a:pt x="1014984" y="1085088"/>
                  </a:lnTo>
                  <a:lnTo>
                    <a:pt x="1014984" y="926211"/>
                  </a:lnTo>
                  <a:lnTo>
                    <a:pt x="866394" y="926211"/>
                  </a:lnTo>
                  <a:lnTo>
                    <a:pt x="900089" y="886420"/>
                  </a:lnTo>
                  <a:lnTo>
                    <a:pt x="929741" y="843581"/>
                  </a:lnTo>
                  <a:lnTo>
                    <a:pt x="955210" y="798052"/>
                  </a:lnTo>
                  <a:lnTo>
                    <a:pt x="976360" y="750188"/>
                  </a:lnTo>
                  <a:lnTo>
                    <a:pt x="993050" y="700349"/>
                  </a:lnTo>
                  <a:lnTo>
                    <a:pt x="1005143" y="648890"/>
                  </a:lnTo>
                  <a:lnTo>
                    <a:pt x="1012500" y="596169"/>
                  </a:lnTo>
                  <a:lnTo>
                    <a:pt x="1014984" y="542544"/>
                  </a:lnTo>
                  <a:lnTo>
                    <a:pt x="1012910" y="493168"/>
                  </a:lnTo>
                  <a:lnTo>
                    <a:pt x="1006807" y="445033"/>
                  </a:lnTo>
                  <a:lnTo>
                    <a:pt x="996856" y="398330"/>
                  </a:lnTo>
                  <a:lnTo>
                    <a:pt x="983235" y="353251"/>
                  </a:lnTo>
                  <a:lnTo>
                    <a:pt x="966122" y="309987"/>
                  </a:lnTo>
                  <a:lnTo>
                    <a:pt x="945698" y="268732"/>
                  </a:lnTo>
                  <a:lnTo>
                    <a:pt x="922141" y="229674"/>
                  </a:lnTo>
                  <a:lnTo>
                    <a:pt x="895631" y="193008"/>
                  </a:lnTo>
                  <a:lnTo>
                    <a:pt x="866346" y="158924"/>
                  </a:lnTo>
                  <a:lnTo>
                    <a:pt x="834466" y="127614"/>
                  </a:lnTo>
                  <a:lnTo>
                    <a:pt x="800170" y="99270"/>
                  </a:lnTo>
                  <a:lnTo>
                    <a:pt x="763636" y="74083"/>
                  </a:lnTo>
                  <a:lnTo>
                    <a:pt x="725045" y="52245"/>
                  </a:lnTo>
                  <a:lnTo>
                    <a:pt x="684575" y="33948"/>
                  </a:lnTo>
                  <a:lnTo>
                    <a:pt x="642406" y="19383"/>
                  </a:lnTo>
                  <a:lnTo>
                    <a:pt x="598716" y="8742"/>
                  </a:lnTo>
                  <a:lnTo>
                    <a:pt x="553685" y="2217"/>
                  </a:lnTo>
                  <a:lnTo>
                    <a:pt x="507492" y="0"/>
                  </a:lnTo>
                  <a:close/>
                </a:path>
              </a:pathLst>
            </a:custGeom>
            <a:solidFill>
              <a:srgbClr val="D937AF"/>
            </a:solidFill>
          </p:spPr>
          <p:txBody>
            <a:bodyPr wrap="square" lIns="0" tIns="0" rIns="0" bIns="0" rtlCol="0"/>
            <a:lstStyle/>
            <a:p>
              <a:endParaRPr/>
            </a:p>
          </p:txBody>
        </p:sp>
        <p:sp>
          <p:nvSpPr>
            <p:cNvPr id="16" name="object 16"/>
            <p:cNvSpPr/>
            <p:nvPr/>
          </p:nvSpPr>
          <p:spPr>
            <a:xfrm>
              <a:off x="9099804" y="2473452"/>
              <a:ext cx="1015365" cy="1085215"/>
            </a:xfrm>
            <a:custGeom>
              <a:avLst/>
              <a:gdLst/>
              <a:ahLst/>
              <a:cxnLst/>
              <a:rect l="l" t="t" r="r" b="b"/>
              <a:pathLst>
                <a:path w="1015365" h="1085214">
                  <a:moveTo>
                    <a:pt x="507492" y="1085088"/>
                  </a:moveTo>
                  <a:lnTo>
                    <a:pt x="461298" y="1082870"/>
                  </a:lnTo>
                  <a:lnTo>
                    <a:pt x="416267" y="1076345"/>
                  </a:lnTo>
                  <a:lnTo>
                    <a:pt x="372577" y="1065704"/>
                  </a:lnTo>
                  <a:lnTo>
                    <a:pt x="330408" y="1051139"/>
                  </a:lnTo>
                  <a:lnTo>
                    <a:pt x="289938" y="1032842"/>
                  </a:lnTo>
                  <a:lnTo>
                    <a:pt x="251347" y="1011004"/>
                  </a:lnTo>
                  <a:lnTo>
                    <a:pt x="214813" y="985817"/>
                  </a:lnTo>
                  <a:lnTo>
                    <a:pt x="180517" y="957473"/>
                  </a:lnTo>
                  <a:lnTo>
                    <a:pt x="148637" y="926163"/>
                  </a:lnTo>
                  <a:lnTo>
                    <a:pt x="119352" y="892079"/>
                  </a:lnTo>
                  <a:lnTo>
                    <a:pt x="92842" y="855413"/>
                  </a:lnTo>
                  <a:lnTo>
                    <a:pt x="69285" y="816355"/>
                  </a:lnTo>
                  <a:lnTo>
                    <a:pt x="48861" y="775100"/>
                  </a:lnTo>
                  <a:lnTo>
                    <a:pt x="31748" y="731836"/>
                  </a:lnTo>
                  <a:lnTo>
                    <a:pt x="18127" y="686757"/>
                  </a:lnTo>
                  <a:lnTo>
                    <a:pt x="8176" y="640054"/>
                  </a:lnTo>
                  <a:lnTo>
                    <a:pt x="2073" y="591919"/>
                  </a:lnTo>
                  <a:lnTo>
                    <a:pt x="0" y="542544"/>
                  </a:lnTo>
                  <a:lnTo>
                    <a:pt x="2073" y="493168"/>
                  </a:lnTo>
                  <a:lnTo>
                    <a:pt x="8176" y="445033"/>
                  </a:lnTo>
                  <a:lnTo>
                    <a:pt x="18127" y="398330"/>
                  </a:lnTo>
                  <a:lnTo>
                    <a:pt x="31748" y="353251"/>
                  </a:lnTo>
                  <a:lnTo>
                    <a:pt x="48861" y="309987"/>
                  </a:lnTo>
                  <a:lnTo>
                    <a:pt x="69285" y="268731"/>
                  </a:lnTo>
                  <a:lnTo>
                    <a:pt x="92842" y="229674"/>
                  </a:lnTo>
                  <a:lnTo>
                    <a:pt x="119352" y="193008"/>
                  </a:lnTo>
                  <a:lnTo>
                    <a:pt x="148637" y="158924"/>
                  </a:lnTo>
                  <a:lnTo>
                    <a:pt x="180517" y="127614"/>
                  </a:lnTo>
                  <a:lnTo>
                    <a:pt x="214813" y="99270"/>
                  </a:lnTo>
                  <a:lnTo>
                    <a:pt x="251347" y="74083"/>
                  </a:lnTo>
                  <a:lnTo>
                    <a:pt x="289938" y="52245"/>
                  </a:lnTo>
                  <a:lnTo>
                    <a:pt x="330408" y="33948"/>
                  </a:lnTo>
                  <a:lnTo>
                    <a:pt x="372577" y="19383"/>
                  </a:lnTo>
                  <a:lnTo>
                    <a:pt x="416267" y="8742"/>
                  </a:lnTo>
                  <a:lnTo>
                    <a:pt x="461298" y="2217"/>
                  </a:lnTo>
                  <a:lnTo>
                    <a:pt x="507492" y="0"/>
                  </a:lnTo>
                  <a:lnTo>
                    <a:pt x="553685" y="2217"/>
                  </a:lnTo>
                  <a:lnTo>
                    <a:pt x="598716" y="8742"/>
                  </a:lnTo>
                  <a:lnTo>
                    <a:pt x="642406" y="19383"/>
                  </a:lnTo>
                  <a:lnTo>
                    <a:pt x="684575" y="33948"/>
                  </a:lnTo>
                  <a:lnTo>
                    <a:pt x="725045" y="52245"/>
                  </a:lnTo>
                  <a:lnTo>
                    <a:pt x="763636" y="74083"/>
                  </a:lnTo>
                  <a:lnTo>
                    <a:pt x="800170" y="99270"/>
                  </a:lnTo>
                  <a:lnTo>
                    <a:pt x="834466" y="127614"/>
                  </a:lnTo>
                  <a:lnTo>
                    <a:pt x="866346" y="158924"/>
                  </a:lnTo>
                  <a:lnTo>
                    <a:pt x="895631" y="193008"/>
                  </a:lnTo>
                  <a:lnTo>
                    <a:pt x="922141" y="229674"/>
                  </a:lnTo>
                  <a:lnTo>
                    <a:pt x="945698" y="268732"/>
                  </a:lnTo>
                  <a:lnTo>
                    <a:pt x="966122" y="309987"/>
                  </a:lnTo>
                  <a:lnTo>
                    <a:pt x="983235" y="353251"/>
                  </a:lnTo>
                  <a:lnTo>
                    <a:pt x="996856" y="398330"/>
                  </a:lnTo>
                  <a:lnTo>
                    <a:pt x="1006807" y="445033"/>
                  </a:lnTo>
                  <a:lnTo>
                    <a:pt x="1012910" y="493168"/>
                  </a:lnTo>
                  <a:lnTo>
                    <a:pt x="1014984" y="542544"/>
                  </a:lnTo>
                  <a:lnTo>
                    <a:pt x="1012500" y="596169"/>
                  </a:lnTo>
                  <a:lnTo>
                    <a:pt x="1005143" y="648890"/>
                  </a:lnTo>
                  <a:lnTo>
                    <a:pt x="993050" y="700349"/>
                  </a:lnTo>
                  <a:lnTo>
                    <a:pt x="976360" y="750188"/>
                  </a:lnTo>
                  <a:lnTo>
                    <a:pt x="955210" y="798052"/>
                  </a:lnTo>
                  <a:lnTo>
                    <a:pt x="929741" y="843581"/>
                  </a:lnTo>
                  <a:lnTo>
                    <a:pt x="900089" y="886420"/>
                  </a:lnTo>
                  <a:lnTo>
                    <a:pt x="866394" y="926211"/>
                  </a:lnTo>
                  <a:lnTo>
                    <a:pt x="1014984" y="926211"/>
                  </a:lnTo>
                  <a:lnTo>
                    <a:pt x="1014984" y="1085088"/>
                  </a:lnTo>
                  <a:lnTo>
                    <a:pt x="507492" y="1085088"/>
                  </a:lnTo>
                  <a:close/>
                </a:path>
              </a:pathLst>
            </a:custGeom>
            <a:ln w="12700">
              <a:solidFill>
                <a:srgbClr val="9F2580"/>
              </a:solidFill>
            </a:ln>
          </p:spPr>
          <p:txBody>
            <a:bodyPr wrap="square" lIns="0" tIns="0" rIns="0" bIns="0" rtlCol="0"/>
            <a:lstStyle/>
            <a:p>
              <a:endParaRPr/>
            </a:p>
          </p:txBody>
        </p:sp>
      </p:grpSp>
      <p:grpSp>
        <p:nvGrpSpPr>
          <p:cNvPr id="17" name="object 17"/>
          <p:cNvGrpSpPr/>
          <p:nvPr/>
        </p:nvGrpSpPr>
        <p:grpSpPr>
          <a:xfrm>
            <a:off x="-6350" y="2256789"/>
            <a:ext cx="1314450" cy="1351280"/>
            <a:chOff x="-6350" y="2256789"/>
            <a:chExt cx="1314450" cy="1351280"/>
          </a:xfrm>
        </p:grpSpPr>
        <p:sp>
          <p:nvSpPr>
            <p:cNvPr id="18" name="object 18"/>
            <p:cNvSpPr/>
            <p:nvPr/>
          </p:nvSpPr>
          <p:spPr>
            <a:xfrm>
              <a:off x="0" y="2263139"/>
              <a:ext cx="1301750" cy="1338580"/>
            </a:xfrm>
            <a:custGeom>
              <a:avLst/>
              <a:gdLst/>
              <a:ahLst/>
              <a:cxnLst/>
              <a:rect l="l" t="t" r="r" b="b"/>
              <a:pathLst>
                <a:path w="1301750" h="1338579">
                  <a:moveTo>
                    <a:pt x="637032" y="0"/>
                  </a:moveTo>
                  <a:lnTo>
                    <a:pt x="589577" y="1680"/>
                  </a:lnTo>
                  <a:lnTo>
                    <a:pt x="543024" y="6645"/>
                  </a:lnTo>
                  <a:lnTo>
                    <a:pt x="497484" y="14781"/>
                  </a:lnTo>
                  <a:lnTo>
                    <a:pt x="453069" y="25975"/>
                  </a:lnTo>
                  <a:lnTo>
                    <a:pt x="409892" y="40115"/>
                  </a:lnTo>
                  <a:lnTo>
                    <a:pt x="368066" y="57085"/>
                  </a:lnTo>
                  <a:lnTo>
                    <a:pt x="327702" y="76775"/>
                  </a:lnTo>
                  <a:lnTo>
                    <a:pt x="288914" y="99069"/>
                  </a:lnTo>
                  <a:lnTo>
                    <a:pt x="251813" y="123854"/>
                  </a:lnTo>
                  <a:lnTo>
                    <a:pt x="216512" y="151019"/>
                  </a:lnTo>
                  <a:lnTo>
                    <a:pt x="183124" y="180448"/>
                  </a:lnTo>
                  <a:lnTo>
                    <a:pt x="151761" y="212029"/>
                  </a:lnTo>
                  <a:lnTo>
                    <a:pt x="122535" y="245648"/>
                  </a:lnTo>
                  <a:lnTo>
                    <a:pt x="95559" y="281193"/>
                  </a:lnTo>
                  <a:lnTo>
                    <a:pt x="70945" y="318550"/>
                  </a:lnTo>
                  <a:lnTo>
                    <a:pt x="48806" y="357605"/>
                  </a:lnTo>
                  <a:lnTo>
                    <a:pt x="29254" y="398245"/>
                  </a:lnTo>
                  <a:lnTo>
                    <a:pt x="12402" y="440358"/>
                  </a:lnTo>
                  <a:lnTo>
                    <a:pt x="0" y="478757"/>
                  </a:lnTo>
                  <a:lnTo>
                    <a:pt x="0" y="859314"/>
                  </a:lnTo>
                  <a:lnTo>
                    <a:pt x="12402" y="897713"/>
                  </a:lnTo>
                  <a:lnTo>
                    <a:pt x="29254" y="939826"/>
                  </a:lnTo>
                  <a:lnTo>
                    <a:pt x="48806" y="980466"/>
                  </a:lnTo>
                  <a:lnTo>
                    <a:pt x="70945" y="1019521"/>
                  </a:lnTo>
                  <a:lnTo>
                    <a:pt x="95559" y="1056878"/>
                  </a:lnTo>
                  <a:lnTo>
                    <a:pt x="122535" y="1092423"/>
                  </a:lnTo>
                  <a:lnTo>
                    <a:pt x="151761" y="1126042"/>
                  </a:lnTo>
                  <a:lnTo>
                    <a:pt x="183124" y="1157623"/>
                  </a:lnTo>
                  <a:lnTo>
                    <a:pt x="216512" y="1187052"/>
                  </a:lnTo>
                  <a:lnTo>
                    <a:pt x="251813" y="1214217"/>
                  </a:lnTo>
                  <a:lnTo>
                    <a:pt x="288914" y="1239002"/>
                  </a:lnTo>
                  <a:lnTo>
                    <a:pt x="327702" y="1261296"/>
                  </a:lnTo>
                  <a:lnTo>
                    <a:pt x="368066" y="1280986"/>
                  </a:lnTo>
                  <a:lnTo>
                    <a:pt x="409892" y="1297956"/>
                  </a:lnTo>
                  <a:lnTo>
                    <a:pt x="453069" y="1312096"/>
                  </a:lnTo>
                  <a:lnTo>
                    <a:pt x="497484" y="1323290"/>
                  </a:lnTo>
                  <a:lnTo>
                    <a:pt x="543024" y="1331426"/>
                  </a:lnTo>
                  <a:lnTo>
                    <a:pt x="589577" y="1336391"/>
                  </a:lnTo>
                  <a:lnTo>
                    <a:pt x="637032" y="1338072"/>
                  </a:lnTo>
                  <a:lnTo>
                    <a:pt x="1301496" y="1338072"/>
                  </a:lnTo>
                  <a:lnTo>
                    <a:pt x="1301496" y="1142111"/>
                  </a:lnTo>
                  <a:lnTo>
                    <a:pt x="1106881" y="1142111"/>
                  </a:lnTo>
                  <a:lnTo>
                    <a:pt x="1139500" y="1106810"/>
                  </a:lnTo>
                  <a:lnTo>
                    <a:pt x="1169343" y="1069461"/>
                  </a:lnTo>
                  <a:lnTo>
                    <a:pt x="1196338" y="1030233"/>
                  </a:lnTo>
                  <a:lnTo>
                    <a:pt x="1220418" y="989295"/>
                  </a:lnTo>
                  <a:lnTo>
                    <a:pt x="1241512" y="946816"/>
                  </a:lnTo>
                  <a:lnTo>
                    <a:pt x="1259551" y="902965"/>
                  </a:lnTo>
                  <a:lnTo>
                    <a:pt x="1274466" y="857910"/>
                  </a:lnTo>
                  <a:lnTo>
                    <a:pt x="1286187" y="811821"/>
                  </a:lnTo>
                  <a:lnTo>
                    <a:pt x="1294646" y="764866"/>
                  </a:lnTo>
                  <a:lnTo>
                    <a:pt x="1299771" y="717215"/>
                  </a:lnTo>
                  <a:lnTo>
                    <a:pt x="1301496" y="669036"/>
                  </a:lnTo>
                  <a:lnTo>
                    <a:pt x="1299827" y="621262"/>
                  </a:lnTo>
                  <a:lnTo>
                    <a:pt x="1294897" y="574395"/>
                  </a:lnTo>
                  <a:lnTo>
                    <a:pt x="1286818" y="528546"/>
                  </a:lnTo>
                  <a:lnTo>
                    <a:pt x="1275702" y="483829"/>
                  </a:lnTo>
                  <a:lnTo>
                    <a:pt x="1261661" y="440358"/>
                  </a:lnTo>
                  <a:lnTo>
                    <a:pt x="1244809" y="398245"/>
                  </a:lnTo>
                  <a:lnTo>
                    <a:pt x="1225257" y="357605"/>
                  </a:lnTo>
                  <a:lnTo>
                    <a:pt x="1203118" y="318550"/>
                  </a:lnTo>
                  <a:lnTo>
                    <a:pt x="1178504" y="281193"/>
                  </a:lnTo>
                  <a:lnTo>
                    <a:pt x="1151528" y="245648"/>
                  </a:lnTo>
                  <a:lnTo>
                    <a:pt x="1122302" y="212029"/>
                  </a:lnTo>
                  <a:lnTo>
                    <a:pt x="1090939" y="180448"/>
                  </a:lnTo>
                  <a:lnTo>
                    <a:pt x="1057551" y="151019"/>
                  </a:lnTo>
                  <a:lnTo>
                    <a:pt x="1022250" y="123854"/>
                  </a:lnTo>
                  <a:lnTo>
                    <a:pt x="985149" y="99069"/>
                  </a:lnTo>
                  <a:lnTo>
                    <a:pt x="946361" y="76775"/>
                  </a:lnTo>
                  <a:lnTo>
                    <a:pt x="905997" y="57085"/>
                  </a:lnTo>
                  <a:lnTo>
                    <a:pt x="864171" y="40115"/>
                  </a:lnTo>
                  <a:lnTo>
                    <a:pt x="820994" y="25975"/>
                  </a:lnTo>
                  <a:lnTo>
                    <a:pt x="776579" y="14781"/>
                  </a:lnTo>
                  <a:lnTo>
                    <a:pt x="731039" y="6645"/>
                  </a:lnTo>
                  <a:lnTo>
                    <a:pt x="684486" y="1680"/>
                  </a:lnTo>
                  <a:lnTo>
                    <a:pt x="637032" y="0"/>
                  </a:lnTo>
                  <a:close/>
                </a:path>
              </a:pathLst>
            </a:custGeom>
            <a:solidFill>
              <a:srgbClr val="D937AF"/>
            </a:solidFill>
          </p:spPr>
          <p:txBody>
            <a:bodyPr wrap="square" lIns="0" tIns="0" rIns="0" bIns="0" rtlCol="0"/>
            <a:lstStyle/>
            <a:p>
              <a:endParaRPr/>
            </a:p>
          </p:txBody>
        </p:sp>
        <p:sp>
          <p:nvSpPr>
            <p:cNvPr id="19" name="object 19"/>
            <p:cNvSpPr/>
            <p:nvPr/>
          </p:nvSpPr>
          <p:spPr>
            <a:xfrm>
              <a:off x="0" y="2263139"/>
              <a:ext cx="1301750" cy="1338580"/>
            </a:xfrm>
            <a:custGeom>
              <a:avLst/>
              <a:gdLst/>
              <a:ahLst/>
              <a:cxnLst/>
              <a:rect l="l" t="t" r="r" b="b"/>
              <a:pathLst>
                <a:path w="1301750" h="1338579">
                  <a:moveTo>
                    <a:pt x="0" y="478757"/>
                  </a:moveTo>
                  <a:lnTo>
                    <a:pt x="12402" y="440358"/>
                  </a:lnTo>
                  <a:lnTo>
                    <a:pt x="29254" y="398245"/>
                  </a:lnTo>
                  <a:lnTo>
                    <a:pt x="48806" y="357605"/>
                  </a:lnTo>
                  <a:lnTo>
                    <a:pt x="70945" y="318550"/>
                  </a:lnTo>
                  <a:lnTo>
                    <a:pt x="95559" y="281193"/>
                  </a:lnTo>
                  <a:lnTo>
                    <a:pt x="122535" y="245648"/>
                  </a:lnTo>
                  <a:lnTo>
                    <a:pt x="151761" y="212029"/>
                  </a:lnTo>
                  <a:lnTo>
                    <a:pt x="183124" y="180448"/>
                  </a:lnTo>
                  <a:lnTo>
                    <a:pt x="216512" y="151019"/>
                  </a:lnTo>
                  <a:lnTo>
                    <a:pt x="251813" y="123854"/>
                  </a:lnTo>
                  <a:lnTo>
                    <a:pt x="288914" y="99069"/>
                  </a:lnTo>
                  <a:lnTo>
                    <a:pt x="327702" y="76775"/>
                  </a:lnTo>
                  <a:lnTo>
                    <a:pt x="368066" y="57085"/>
                  </a:lnTo>
                  <a:lnTo>
                    <a:pt x="409892" y="40115"/>
                  </a:lnTo>
                  <a:lnTo>
                    <a:pt x="453069" y="25975"/>
                  </a:lnTo>
                  <a:lnTo>
                    <a:pt x="497484" y="14781"/>
                  </a:lnTo>
                  <a:lnTo>
                    <a:pt x="543024" y="6645"/>
                  </a:lnTo>
                  <a:lnTo>
                    <a:pt x="589577" y="1680"/>
                  </a:lnTo>
                  <a:lnTo>
                    <a:pt x="637032" y="0"/>
                  </a:lnTo>
                  <a:lnTo>
                    <a:pt x="684486" y="1680"/>
                  </a:lnTo>
                  <a:lnTo>
                    <a:pt x="731039" y="6645"/>
                  </a:lnTo>
                  <a:lnTo>
                    <a:pt x="776579" y="14781"/>
                  </a:lnTo>
                  <a:lnTo>
                    <a:pt x="820994" y="25975"/>
                  </a:lnTo>
                  <a:lnTo>
                    <a:pt x="864171" y="40115"/>
                  </a:lnTo>
                  <a:lnTo>
                    <a:pt x="905997" y="57085"/>
                  </a:lnTo>
                  <a:lnTo>
                    <a:pt x="946361" y="76775"/>
                  </a:lnTo>
                  <a:lnTo>
                    <a:pt x="985149" y="99069"/>
                  </a:lnTo>
                  <a:lnTo>
                    <a:pt x="1022250" y="123854"/>
                  </a:lnTo>
                  <a:lnTo>
                    <a:pt x="1057551" y="151019"/>
                  </a:lnTo>
                  <a:lnTo>
                    <a:pt x="1090939" y="180448"/>
                  </a:lnTo>
                  <a:lnTo>
                    <a:pt x="1122302" y="212029"/>
                  </a:lnTo>
                  <a:lnTo>
                    <a:pt x="1151528" y="245648"/>
                  </a:lnTo>
                  <a:lnTo>
                    <a:pt x="1178504" y="281193"/>
                  </a:lnTo>
                  <a:lnTo>
                    <a:pt x="1203118" y="318550"/>
                  </a:lnTo>
                  <a:lnTo>
                    <a:pt x="1225257" y="357605"/>
                  </a:lnTo>
                  <a:lnTo>
                    <a:pt x="1244809" y="398245"/>
                  </a:lnTo>
                  <a:lnTo>
                    <a:pt x="1261661" y="440358"/>
                  </a:lnTo>
                  <a:lnTo>
                    <a:pt x="1275702" y="483829"/>
                  </a:lnTo>
                  <a:lnTo>
                    <a:pt x="1286818" y="528546"/>
                  </a:lnTo>
                  <a:lnTo>
                    <a:pt x="1294897" y="574395"/>
                  </a:lnTo>
                  <a:lnTo>
                    <a:pt x="1299827" y="621262"/>
                  </a:lnTo>
                  <a:lnTo>
                    <a:pt x="1301496" y="669036"/>
                  </a:lnTo>
                  <a:lnTo>
                    <a:pt x="1299771" y="717215"/>
                  </a:lnTo>
                  <a:lnTo>
                    <a:pt x="1294646" y="764866"/>
                  </a:lnTo>
                  <a:lnTo>
                    <a:pt x="1286187" y="811821"/>
                  </a:lnTo>
                  <a:lnTo>
                    <a:pt x="1274466" y="857910"/>
                  </a:lnTo>
                  <a:lnTo>
                    <a:pt x="1259551" y="902965"/>
                  </a:lnTo>
                  <a:lnTo>
                    <a:pt x="1241512" y="946816"/>
                  </a:lnTo>
                  <a:lnTo>
                    <a:pt x="1220418" y="989295"/>
                  </a:lnTo>
                  <a:lnTo>
                    <a:pt x="1196338" y="1030233"/>
                  </a:lnTo>
                  <a:lnTo>
                    <a:pt x="1169343" y="1069461"/>
                  </a:lnTo>
                  <a:lnTo>
                    <a:pt x="1139500" y="1106810"/>
                  </a:lnTo>
                  <a:lnTo>
                    <a:pt x="1106881" y="1142111"/>
                  </a:lnTo>
                  <a:lnTo>
                    <a:pt x="1301496" y="1142111"/>
                  </a:lnTo>
                  <a:lnTo>
                    <a:pt x="1301496" y="1338072"/>
                  </a:lnTo>
                  <a:lnTo>
                    <a:pt x="637032" y="1338072"/>
                  </a:lnTo>
                  <a:lnTo>
                    <a:pt x="589577" y="1336391"/>
                  </a:lnTo>
                  <a:lnTo>
                    <a:pt x="543024" y="1331426"/>
                  </a:lnTo>
                  <a:lnTo>
                    <a:pt x="497484" y="1323290"/>
                  </a:lnTo>
                  <a:lnTo>
                    <a:pt x="453069" y="1312096"/>
                  </a:lnTo>
                  <a:lnTo>
                    <a:pt x="409892" y="1297956"/>
                  </a:lnTo>
                  <a:lnTo>
                    <a:pt x="368066" y="1280986"/>
                  </a:lnTo>
                  <a:lnTo>
                    <a:pt x="327702" y="1261296"/>
                  </a:lnTo>
                  <a:lnTo>
                    <a:pt x="288914" y="1239002"/>
                  </a:lnTo>
                  <a:lnTo>
                    <a:pt x="251813" y="1214217"/>
                  </a:lnTo>
                  <a:lnTo>
                    <a:pt x="216512" y="1187052"/>
                  </a:lnTo>
                  <a:lnTo>
                    <a:pt x="183124" y="1157623"/>
                  </a:lnTo>
                  <a:lnTo>
                    <a:pt x="151761" y="1126042"/>
                  </a:lnTo>
                  <a:lnTo>
                    <a:pt x="122535" y="1092423"/>
                  </a:lnTo>
                  <a:lnTo>
                    <a:pt x="95559" y="1056878"/>
                  </a:lnTo>
                  <a:lnTo>
                    <a:pt x="70945" y="1019521"/>
                  </a:lnTo>
                  <a:lnTo>
                    <a:pt x="48806" y="980466"/>
                  </a:lnTo>
                  <a:lnTo>
                    <a:pt x="29254" y="939826"/>
                  </a:lnTo>
                  <a:lnTo>
                    <a:pt x="12402" y="897713"/>
                  </a:lnTo>
                  <a:lnTo>
                    <a:pt x="0" y="859314"/>
                  </a:lnTo>
                </a:path>
              </a:pathLst>
            </a:custGeom>
            <a:ln w="12700">
              <a:solidFill>
                <a:srgbClr val="9F2580"/>
              </a:solidFill>
            </a:ln>
          </p:spPr>
          <p:txBody>
            <a:bodyPr wrap="square" lIns="0" tIns="0" rIns="0" bIns="0" rtlCol="0"/>
            <a:lstStyle/>
            <a:p>
              <a:endParaRPr/>
            </a:p>
          </p:txBody>
        </p:sp>
      </p:grpSp>
      <p:sp>
        <p:nvSpPr>
          <p:cNvPr id="20" name="object 20"/>
          <p:cNvSpPr txBox="1"/>
          <p:nvPr/>
        </p:nvSpPr>
        <p:spPr>
          <a:xfrm>
            <a:off x="245770" y="2483612"/>
            <a:ext cx="781050" cy="879475"/>
          </a:xfrm>
          <a:prstGeom prst="rect">
            <a:avLst/>
          </a:prstGeom>
        </p:spPr>
        <p:txBody>
          <a:bodyPr vert="horz" wrap="square" lIns="0" tIns="13335" rIns="0" bIns="0" rtlCol="0">
            <a:spAutoFit/>
          </a:bodyPr>
          <a:lstStyle/>
          <a:p>
            <a:pPr marL="60960" marR="51435" algn="ctr">
              <a:lnSpc>
                <a:spcPct val="100000"/>
              </a:lnSpc>
              <a:spcBef>
                <a:spcPts val="105"/>
              </a:spcBef>
            </a:pPr>
            <a:r>
              <a:rPr sz="1400" spc="-10" dirty="0">
                <a:solidFill>
                  <a:srgbClr val="FFFFFF"/>
                </a:solidFill>
                <a:latin typeface="Tahoma"/>
                <a:cs typeface="Tahoma"/>
              </a:rPr>
              <a:t>Pentium </a:t>
            </a:r>
            <a:r>
              <a:rPr sz="1400" dirty="0">
                <a:solidFill>
                  <a:srgbClr val="FFFFFF"/>
                </a:solidFill>
                <a:latin typeface="Tahoma"/>
                <a:cs typeface="Tahoma"/>
              </a:rPr>
              <a:t>in</a:t>
            </a:r>
            <a:r>
              <a:rPr sz="1400" spc="-35" dirty="0">
                <a:solidFill>
                  <a:srgbClr val="FFFFFF"/>
                </a:solidFill>
                <a:latin typeface="Tahoma"/>
                <a:cs typeface="Tahoma"/>
              </a:rPr>
              <a:t> </a:t>
            </a:r>
            <a:r>
              <a:rPr sz="1400" spc="-10" dirty="0">
                <a:solidFill>
                  <a:srgbClr val="FFFFFF"/>
                </a:solidFill>
                <a:latin typeface="Tahoma"/>
                <a:cs typeface="Tahoma"/>
              </a:rPr>
              <a:t>1993,</a:t>
            </a:r>
            <a:endParaRPr sz="1400" dirty="0">
              <a:latin typeface="Tahoma"/>
              <a:cs typeface="Tahoma"/>
            </a:endParaRPr>
          </a:p>
          <a:p>
            <a:pPr algn="ctr">
              <a:lnSpc>
                <a:spcPct val="100000"/>
              </a:lnSpc>
            </a:pPr>
            <a:r>
              <a:rPr sz="1400" spc="60" dirty="0">
                <a:solidFill>
                  <a:srgbClr val="FFFFFF"/>
                </a:solidFill>
                <a:latin typeface="Tahoma"/>
                <a:cs typeface="Tahoma"/>
              </a:rPr>
              <a:t>60MHz</a:t>
            </a:r>
            <a:r>
              <a:rPr sz="1400" spc="-125" dirty="0">
                <a:solidFill>
                  <a:srgbClr val="FFFFFF"/>
                </a:solidFill>
                <a:latin typeface="Tahoma"/>
                <a:cs typeface="Tahoma"/>
              </a:rPr>
              <a:t> </a:t>
            </a:r>
            <a:r>
              <a:rPr sz="1400" spc="-50" dirty="0">
                <a:solidFill>
                  <a:srgbClr val="FFFFFF"/>
                </a:solidFill>
                <a:latin typeface="Tahoma"/>
                <a:cs typeface="Tahoma"/>
              </a:rPr>
              <a:t>@</a:t>
            </a:r>
            <a:endParaRPr sz="1400" dirty="0">
              <a:latin typeface="Tahoma"/>
              <a:cs typeface="Tahoma"/>
            </a:endParaRPr>
          </a:p>
          <a:p>
            <a:pPr marL="635" algn="ctr">
              <a:lnSpc>
                <a:spcPct val="100000"/>
              </a:lnSpc>
            </a:pPr>
            <a:r>
              <a:rPr sz="1400" spc="-20" dirty="0">
                <a:solidFill>
                  <a:srgbClr val="FFFFFF"/>
                </a:solidFill>
                <a:latin typeface="Tahoma"/>
                <a:cs typeface="Tahoma"/>
              </a:rPr>
              <a:t>$878</a:t>
            </a:r>
            <a:endParaRPr sz="1400" dirty="0">
              <a:latin typeface="Tahoma"/>
              <a:cs typeface="Tahoma"/>
            </a:endParaRPr>
          </a:p>
        </p:txBody>
      </p:sp>
      <p:sp>
        <p:nvSpPr>
          <p:cNvPr id="23" name="object 23"/>
          <p:cNvSpPr txBox="1"/>
          <p:nvPr/>
        </p:nvSpPr>
        <p:spPr>
          <a:xfrm>
            <a:off x="11307571" y="6465650"/>
            <a:ext cx="196215" cy="149860"/>
          </a:xfrm>
          <a:prstGeom prst="rect">
            <a:avLst/>
          </a:prstGeom>
        </p:spPr>
        <p:txBody>
          <a:bodyPr vert="horz" wrap="square" lIns="0" tIns="9525" rIns="0" bIns="0" rtlCol="0">
            <a:spAutoFit/>
          </a:bodyPr>
          <a:lstStyle/>
          <a:p>
            <a:pPr marL="12700">
              <a:lnSpc>
                <a:spcPct val="100000"/>
              </a:lnSpc>
              <a:spcBef>
                <a:spcPts val="75"/>
              </a:spcBef>
            </a:pPr>
            <a:r>
              <a:rPr sz="800" spc="100" dirty="0">
                <a:solidFill>
                  <a:srgbClr val="3779D9"/>
                </a:solidFill>
                <a:latin typeface="Tahoma"/>
                <a:cs typeface="Tahoma"/>
              </a:rPr>
              <a:t>20 </a:t>
            </a:r>
            <a:endParaRPr sz="800">
              <a:latin typeface="Tahoma"/>
              <a:cs typeface="Tahoma"/>
            </a:endParaRPr>
          </a:p>
        </p:txBody>
      </p:sp>
      <p:sp>
        <p:nvSpPr>
          <p:cNvPr id="21" name="object 21"/>
          <p:cNvSpPr txBox="1"/>
          <p:nvPr/>
        </p:nvSpPr>
        <p:spPr>
          <a:xfrm>
            <a:off x="9360789" y="2461006"/>
            <a:ext cx="494665" cy="1093470"/>
          </a:xfrm>
          <a:prstGeom prst="rect">
            <a:avLst/>
          </a:prstGeom>
        </p:spPr>
        <p:txBody>
          <a:bodyPr vert="horz" wrap="square" lIns="0" tIns="13335" rIns="0" bIns="0" rtlCol="0">
            <a:spAutoFit/>
          </a:bodyPr>
          <a:lstStyle/>
          <a:p>
            <a:pPr marL="17145" marR="7620" algn="ctr">
              <a:lnSpc>
                <a:spcPct val="100000"/>
              </a:lnSpc>
              <a:spcBef>
                <a:spcPts val="105"/>
              </a:spcBef>
            </a:pPr>
            <a:r>
              <a:rPr sz="1400" spc="-20" dirty="0">
                <a:solidFill>
                  <a:srgbClr val="FFFFFF"/>
                </a:solidFill>
                <a:latin typeface="Tahoma"/>
                <a:cs typeface="Tahoma"/>
              </a:rPr>
              <a:t>STM3 </a:t>
            </a:r>
            <a:r>
              <a:rPr sz="1400" dirty="0">
                <a:solidFill>
                  <a:srgbClr val="FFFFFF"/>
                </a:solidFill>
                <a:latin typeface="Tahoma"/>
                <a:cs typeface="Tahoma"/>
              </a:rPr>
              <a:t>2</a:t>
            </a:r>
            <a:r>
              <a:rPr sz="1400" spc="-45" dirty="0">
                <a:solidFill>
                  <a:srgbClr val="FFFFFF"/>
                </a:solidFill>
                <a:latin typeface="Tahoma"/>
                <a:cs typeface="Tahoma"/>
              </a:rPr>
              <a:t> </a:t>
            </a:r>
            <a:r>
              <a:rPr sz="1400" spc="-25" dirty="0">
                <a:solidFill>
                  <a:srgbClr val="FFFFFF"/>
                </a:solidFill>
                <a:latin typeface="Tahoma"/>
                <a:cs typeface="Tahoma"/>
              </a:rPr>
              <a:t>F4,</a:t>
            </a:r>
            <a:endParaRPr sz="1400" dirty="0">
              <a:latin typeface="Tahoma"/>
              <a:cs typeface="Tahoma"/>
            </a:endParaRPr>
          </a:p>
          <a:p>
            <a:pPr algn="ctr">
              <a:lnSpc>
                <a:spcPct val="100000"/>
              </a:lnSpc>
            </a:pPr>
            <a:r>
              <a:rPr sz="1400" spc="55" dirty="0">
                <a:solidFill>
                  <a:srgbClr val="FFFFFF"/>
                </a:solidFill>
                <a:latin typeface="Tahoma"/>
                <a:cs typeface="Tahoma"/>
              </a:rPr>
              <a:t>180M</a:t>
            </a:r>
            <a:endParaRPr sz="1400" dirty="0">
              <a:latin typeface="Tahoma"/>
              <a:cs typeface="Tahoma"/>
            </a:endParaRPr>
          </a:p>
          <a:p>
            <a:pPr algn="ctr">
              <a:lnSpc>
                <a:spcPct val="100000"/>
              </a:lnSpc>
            </a:pPr>
            <a:r>
              <a:rPr sz="1400" dirty="0">
                <a:solidFill>
                  <a:srgbClr val="FFFFFF"/>
                </a:solidFill>
                <a:latin typeface="Tahoma"/>
                <a:cs typeface="Tahoma"/>
              </a:rPr>
              <a:t>Hz</a:t>
            </a:r>
            <a:endParaRPr sz="1400" dirty="0">
              <a:latin typeface="Tahoma"/>
              <a:cs typeface="Tahoma"/>
            </a:endParaRPr>
          </a:p>
          <a:p>
            <a:pPr algn="ctr">
              <a:lnSpc>
                <a:spcPct val="100000"/>
              </a:lnSpc>
            </a:pPr>
            <a:r>
              <a:rPr sz="1400" spc="-25" dirty="0">
                <a:solidFill>
                  <a:srgbClr val="FFFFFF"/>
                </a:solidFill>
                <a:latin typeface="Tahoma"/>
                <a:cs typeface="Tahoma"/>
              </a:rPr>
              <a:t>$3</a:t>
            </a:r>
            <a:r>
              <a:rPr lang="en-PK" sz="1400" spc="-60" dirty="0">
                <a:solidFill>
                  <a:srgbClr val="FFFFFF"/>
                </a:solidFill>
                <a:latin typeface="Tahoma"/>
                <a:cs typeface="Tahoma"/>
              </a:rPr>
              <a:t>@</a:t>
            </a:r>
            <a:endParaRPr sz="1400" dirty="0">
              <a:latin typeface="Tahoma"/>
              <a:cs typeface="Tahoma"/>
            </a:endParaRPr>
          </a:p>
        </p:txBody>
      </p:sp>
      <p:sp>
        <p:nvSpPr>
          <p:cNvPr id="22" name="object 22"/>
          <p:cNvSpPr txBox="1"/>
          <p:nvPr/>
        </p:nvSpPr>
        <p:spPr>
          <a:xfrm>
            <a:off x="4096003" y="3924045"/>
            <a:ext cx="4970780"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006FC0"/>
                </a:solidFill>
                <a:latin typeface="Tahoma"/>
                <a:cs typeface="Tahoma"/>
              </a:rPr>
              <a:t>Computing</a:t>
            </a:r>
            <a:r>
              <a:rPr sz="1800" spc="-30" dirty="0">
                <a:solidFill>
                  <a:srgbClr val="006FC0"/>
                </a:solidFill>
                <a:latin typeface="Tahoma"/>
                <a:cs typeface="Tahoma"/>
              </a:rPr>
              <a:t> </a:t>
            </a:r>
            <a:r>
              <a:rPr sz="1800" spc="90" dirty="0">
                <a:solidFill>
                  <a:srgbClr val="006FC0"/>
                </a:solidFill>
                <a:latin typeface="Tahoma"/>
                <a:cs typeface="Tahoma"/>
              </a:rPr>
              <a:t>Speed</a:t>
            </a:r>
            <a:r>
              <a:rPr sz="1800" spc="-65" dirty="0">
                <a:solidFill>
                  <a:srgbClr val="006FC0"/>
                </a:solidFill>
                <a:latin typeface="Tahoma"/>
                <a:cs typeface="Tahoma"/>
              </a:rPr>
              <a:t> </a:t>
            </a:r>
            <a:r>
              <a:rPr sz="1800" dirty="0">
                <a:solidFill>
                  <a:srgbClr val="006FC0"/>
                </a:solidFill>
                <a:latin typeface="Tahoma"/>
                <a:cs typeface="Tahoma"/>
              </a:rPr>
              <a:t>is</a:t>
            </a:r>
            <a:r>
              <a:rPr sz="1800" spc="-40" dirty="0">
                <a:solidFill>
                  <a:srgbClr val="006FC0"/>
                </a:solidFill>
                <a:latin typeface="Tahoma"/>
                <a:cs typeface="Tahoma"/>
              </a:rPr>
              <a:t> </a:t>
            </a:r>
            <a:r>
              <a:rPr sz="1800" dirty="0">
                <a:solidFill>
                  <a:srgbClr val="006FC0"/>
                </a:solidFill>
                <a:latin typeface="Tahoma"/>
                <a:cs typeface="Tahoma"/>
              </a:rPr>
              <a:t>increasing</a:t>
            </a:r>
            <a:r>
              <a:rPr sz="1800" spc="-40" dirty="0">
                <a:solidFill>
                  <a:srgbClr val="006FC0"/>
                </a:solidFill>
                <a:latin typeface="Tahoma"/>
                <a:cs typeface="Tahoma"/>
              </a:rPr>
              <a:t> </a:t>
            </a:r>
            <a:r>
              <a:rPr sz="1800" spc="55" dirty="0">
                <a:solidFill>
                  <a:srgbClr val="006FC0"/>
                </a:solidFill>
                <a:latin typeface="Tahoma"/>
                <a:cs typeface="Tahoma"/>
              </a:rPr>
              <a:t>by</a:t>
            </a:r>
            <a:r>
              <a:rPr sz="1800" spc="-45" dirty="0">
                <a:solidFill>
                  <a:srgbClr val="006FC0"/>
                </a:solidFill>
                <a:latin typeface="Tahoma"/>
                <a:cs typeface="Tahoma"/>
              </a:rPr>
              <a:t> </a:t>
            </a:r>
            <a:r>
              <a:rPr sz="1800" spc="55" dirty="0">
                <a:solidFill>
                  <a:srgbClr val="006FC0"/>
                </a:solidFill>
                <a:latin typeface="Tahoma"/>
                <a:cs typeface="Tahoma"/>
              </a:rPr>
              <a:t>Moore’s</a:t>
            </a:r>
            <a:r>
              <a:rPr sz="1800" spc="-35" dirty="0">
                <a:solidFill>
                  <a:srgbClr val="006FC0"/>
                </a:solidFill>
                <a:latin typeface="Tahoma"/>
                <a:cs typeface="Tahoma"/>
              </a:rPr>
              <a:t> </a:t>
            </a:r>
            <a:r>
              <a:rPr sz="1800" spc="-25" dirty="0">
                <a:solidFill>
                  <a:srgbClr val="006FC0"/>
                </a:solidFill>
                <a:latin typeface="Tahoma"/>
                <a:cs typeface="Tahoma"/>
              </a:rPr>
              <a:t>Law</a:t>
            </a:r>
            <a:endParaRPr sz="1800" dirty="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80" dirty="0"/>
              <a:t>Network</a:t>
            </a:r>
            <a:r>
              <a:rPr spc="-15" dirty="0"/>
              <a:t> </a:t>
            </a:r>
            <a:r>
              <a:rPr spc="60" dirty="0"/>
              <a:t>capacity</a:t>
            </a:r>
          </a:p>
        </p:txBody>
      </p:sp>
      <p:sp>
        <p:nvSpPr>
          <p:cNvPr id="3" name="object 3"/>
          <p:cNvSpPr/>
          <p:nvPr/>
        </p:nvSpPr>
        <p:spPr>
          <a:xfrm>
            <a:off x="2532126" y="2280666"/>
            <a:ext cx="7569834" cy="646430"/>
          </a:xfrm>
          <a:custGeom>
            <a:avLst/>
            <a:gdLst/>
            <a:ahLst/>
            <a:cxnLst/>
            <a:rect l="l" t="t" r="r" b="b"/>
            <a:pathLst>
              <a:path w="7569834" h="646430">
                <a:moveTo>
                  <a:pt x="0" y="107696"/>
                </a:moveTo>
                <a:lnTo>
                  <a:pt x="8469" y="65793"/>
                </a:lnTo>
                <a:lnTo>
                  <a:pt x="31559" y="31559"/>
                </a:lnTo>
                <a:lnTo>
                  <a:pt x="65793" y="8469"/>
                </a:lnTo>
                <a:lnTo>
                  <a:pt x="107696" y="0"/>
                </a:lnTo>
                <a:lnTo>
                  <a:pt x="7462012" y="0"/>
                </a:lnTo>
                <a:lnTo>
                  <a:pt x="7503914" y="8469"/>
                </a:lnTo>
                <a:lnTo>
                  <a:pt x="7538148" y="31559"/>
                </a:lnTo>
                <a:lnTo>
                  <a:pt x="7561238" y="65793"/>
                </a:lnTo>
                <a:lnTo>
                  <a:pt x="7569708" y="107696"/>
                </a:lnTo>
                <a:lnTo>
                  <a:pt x="7569708" y="538480"/>
                </a:lnTo>
                <a:lnTo>
                  <a:pt x="7561238" y="580382"/>
                </a:lnTo>
                <a:lnTo>
                  <a:pt x="7538148" y="614616"/>
                </a:lnTo>
                <a:lnTo>
                  <a:pt x="7503914" y="637706"/>
                </a:lnTo>
                <a:lnTo>
                  <a:pt x="7462012" y="646176"/>
                </a:lnTo>
                <a:lnTo>
                  <a:pt x="107696" y="646176"/>
                </a:lnTo>
                <a:lnTo>
                  <a:pt x="65793" y="637706"/>
                </a:lnTo>
                <a:lnTo>
                  <a:pt x="31559" y="614616"/>
                </a:lnTo>
                <a:lnTo>
                  <a:pt x="8469" y="580382"/>
                </a:lnTo>
                <a:lnTo>
                  <a:pt x="0" y="538480"/>
                </a:lnTo>
                <a:lnTo>
                  <a:pt x="0" y="107696"/>
                </a:lnTo>
                <a:close/>
              </a:path>
            </a:pathLst>
          </a:custGeom>
          <a:ln w="28575">
            <a:solidFill>
              <a:srgbClr val="3779D9"/>
            </a:solidFill>
          </a:ln>
        </p:spPr>
        <p:txBody>
          <a:bodyPr wrap="square" lIns="0" tIns="0" rIns="0" bIns="0" rtlCol="0"/>
          <a:lstStyle/>
          <a:p>
            <a:endParaRPr/>
          </a:p>
        </p:txBody>
      </p:sp>
      <p:sp>
        <p:nvSpPr>
          <p:cNvPr id="4" name="object 4"/>
          <p:cNvSpPr txBox="1"/>
          <p:nvPr/>
        </p:nvSpPr>
        <p:spPr>
          <a:xfrm>
            <a:off x="2642361" y="2332100"/>
            <a:ext cx="669417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Tahoma"/>
                <a:cs typeface="Tahoma"/>
              </a:rPr>
              <a:t>2.</a:t>
            </a:r>
            <a:r>
              <a:rPr sz="2200" spc="-150" dirty="0">
                <a:latin typeface="Tahoma"/>
                <a:cs typeface="Tahoma"/>
              </a:rPr>
              <a:t> </a:t>
            </a:r>
            <a:r>
              <a:rPr sz="2200" spc="65" dirty="0">
                <a:latin typeface="Tahoma"/>
                <a:cs typeface="Tahoma"/>
              </a:rPr>
              <a:t>Networking</a:t>
            </a:r>
            <a:r>
              <a:rPr sz="2200" spc="-90" dirty="0">
                <a:latin typeface="Tahoma"/>
                <a:cs typeface="Tahoma"/>
              </a:rPr>
              <a:t> </a:t>
            </a:r>
            <a:r>
              <a:rPr sz="2200" dirty="0">
                <a:latin typeface="Tahoma"/>
                <a:cs typeface="Tahoma"/>
              </a:rPr>
              <a:t>progress:</a:t>
            </a:r>
            <a:r>
              <a:rPr sz="2200" spc="-90" dirty="0">
                <a:latin typeface="Tahoma"/>
                <a:cs typeface="Tahoma"/>
              </a:rPr>
              <a:t> </a:t>
            </a:r>
            <a:r>
              <a:rPr sz="2200" spc="65" dirty="0">
                <a:latin typeface="Tahoma"/>
                <a:cs typeface="Tahoma"/>
              </a:rPr>
              <a:t>more</a:t>
            </a:r>
            <a:r>
              <a:rPr sz="2200" spc="-90" dirty="0">
                <a:latin typeface="Tahoma"/>
                <a:cs typeface="Tahoma"/>
              </a:rPr>
              <a:t> </a:t>
            </a:r>
            <a:r>
              <a:rPr sz="2200" spc="65" dirty="0">
                <a:latin typeface="Tahoma"/>
                <a:cs typeface="Tahoma"/>
              </a:rPr>
              <a:t>bandwidth</a:t>
            </a:r>
            <a:r>
              <a:rPr sz="2200" spc="-85" dirty="0">
                <a:latin typeface="Tahoma"/>
                <a:cs typeface="Tahoma"/>
              </a:rPr>
              <a:t> </a:t>
            </a:r>
            <a:r>
              <a:rPr sz="2200" spc="-20" dirty="0">
                <a:latin typeface="Tahoma"/>
                <a:cs typeface="Tahoma"/>
              </a:rPr>
              <a:t>at</a:t>
            </a:r>
            <a:r>
              <a:rPr sz="2200" spc="-90" dirty="0">
                <a:latin typeface="Tahoma"/>
                <a:cs typeface="Tahoma"/>
              </a:rPr>
              <a:t> </a:t>
            </a:r>
            <a:r>
              <a:rPr sz="2200" spc="50" dirty="0">
                <a:latin typeface="Tahoma"/>
                <a:cs typeface="Tahoma"/>
              </a:rPr>
              <a:t>low</a:t>
            </a:r>
            <a:r>
              <a:rPr sz="2200" spc="-85" dirty="0">
                <a:latin typeface="Tahoma"/>
                <a:cs typeface="Tahoma"/>
              </a:rPr>
              <a:t> </a:t>
            </a:r>
            <a:r>
              <a:rPr sz="2200" spc="-20" dirty="0">
                <a:latin typeface="Tahoma"/>
                <a:cs typeface="Tahoma"/>
              </a:rPr>
              <a:t>cost</a:t>
            </a:r>
            <a:endParaRPr sz="2200" dirty="0">
              <a:latin typeface="Tahoma"/>
              <a:cs typeface="Tahoma"/>
            </a:endParaRPr>
          </a:p>
        </p:txBody>
      </p:sp>
      <p:sp>
        <p:nvSpPr>
          <p:cNvPr id="5" name="object 5"/>
          <p:cNvSpPr/>
          <p:nvPr/>
        </p:nvSpPr>
        <p:spPr>
          <a:xfrm>
            <a:off x="2539745" y="3330702"/>
            <a:ext cx="2735580" cy="579120"/>
          </a:xfrm>
          <a:custGeom>
            <a:avLst/>
            <a:gdLst/>
            <a:ahLst/>
            <a:cxnLst/>
            <a:rect l="l" t="t" r="r" b="b"/>
            <a:pathLst>
              <a:path w="2735579" h="579120">
                <a:moveTo>
                  <a:pt x="0" y="96520"/>
                </a:moveTo>
                <a:lnTo>
                  <a:pt x="7580" y="58935"/>
                </a:lnTo>
                <a:lnTo>
                  <a:pt x="28257" y="28257"/>
                </a:lnTo>
                <a:lnTo>
                  <a:pt x="58935" y="7580"/>
                </a:lnTo>
                <a:lnTo>
                  <a:pt x="96520" y="0"/>
                </a:lnTo>
                <a:lnTo>
                  <a:pt x="2639060" y="0"/>
                </a:lnTo>
                <a:lnTo>
                  <a:pt x="2676644" y="7580"/>
                </a:lnTo>
                <a:lnTo>
                  <a:pt x="2707322" y="28257"/>
                </a:lnTo>
                <a:lnTo>
                  <a:pt x="2727999" y="58935"/>
                </a:lnTo>
                <a:lnTo>
                  <a:pt x="2735580" y="96520"/>
                </a:lnTo>
                <a:lnTo>
                  <a:pt x="2735580" y="482600"/>
                </a:lnTo>
                <a:lnTo>
                  <a:pt x="2727999" y="520184"/>
                </a:lnTo>
                <a:lnTo>
                  <a:pt x="2707322" y="550862"/>
                </a:lnTo>
                <a:lnTo>
                  <a:pt x="2676644" y="571539"/>
                </a:lnTo>
                <a:lnTo>
                  <a:pt x="2639060" y="579120"/>
                </a:lnTo>
                <a:lnTo>
                  <a:pt x="96520" y="579120"/>
                </a:lnTo>
                <a:lnTo>
                  <a:pt x="58935" y="571539"/>
                </a:lnTo>
                <a:lnTo>
                  <a:pt x="28257" y="550862"/>
                </a:lnTo>
                <a:lnTo>
                  <a:pt x="7580" y="520184"/>
                </a:lnTo>
                <a:lnTo>
                  <a:pt x="0" y="482600"/>
                </a:lnTo>
                <a:lnTo>
                  <a:pt x="0" y="96520"/>
                </a:lnTo>
                <a:close/>
              </a:path>
            </a:pathLst>
          </a:custGeom>
          <a:ln w="28575">
            <a:solidFill>
              <a:srgbClr val="3779D9"/>
            </a:solidFill>
          </a:ln>
        </p:spPr>
        <p:txBody>
          <a:bodyPr wrap="square" lIns="0" tIns="0" rIns="0" bIns="0" rtlCol="0"/>
          <a:lstStyle/>
          <a:p>
            <a:endParaRPr/>
          </a:p>
        </p:txBody>
      </p:sp>
      <p:sp>
        <p:nvSpPr>
          <p:cNvPr id="6" name="object 6"/>
          <p:cNvSpPr txBox="1"/>
          <p:nvPr/>
        </p:nvSpPr>
        <p:spPr>
          <a:xfrm>
            <a:off x="2646426" y="3380359"/>
            <a:ext cx="2458085" cy="330835"/>
          </a:xfrm>
          <a:prstGeom prst="rect">
            <a:avLst/>
          </a:prstGeom>
        </p:spPr>
        <p:txBody>
          <a:bodyPr vert="horz" wrap="square" lIns="0" tIns="13335" rIns="0" bIns="0" rtlCol="0">
            <a:spAutoFit/>
          </a:bodyPr>
          <a:lstStyle/>
          <a:p>
            <a:pPr marL="12700">
              <a:lnSpc>
                <a:spcPct val="100000"/>
              </a:lnSpc>
              <a:spcBef>
                <a:spcPts val="105"/>
              </a:spcBef>
            </a:pPr>
            <a:r>
              <a:rPr sz="2000" spc="65" dirty="0">
                <a:latin typeface="Tahoma"/>
                <a:cs typeface="Tahoma"/>
              </a:rPr>
              <a:t>56K</a:t>
            </a:r>
            <a:r>
              <a:rPr sz="2000" spc="-90" dirty="0">
                <a:latin typeface="Tahoma"/>
                <a:cs typeface="Tahoma"/>
              </a:rPr>
              <a:t> </a:t>
            </a:r>
            <a:r>
              <a:rPr sz="2000" dirty="0">
                <a:latin typeface="Tahoma"/>
                <a:cs typeface="Tahoma"/>
              </a:rPr>
              <a:t>Dial-</a:t>
            </a:r>
            <a:r>
              <a:rPr sz="2000" spc="110" dirty="0">
                <a:latin typeface="Tahoma"/>
                <a:cs typeface="Tahoma"/>
              </a:rPr>
              <a:t>up</a:t>
            </a:r>
            <a:r>
              <a:rPr sz="2000" spc="-80" dirty="0">
                <a:latin typeface="Tahoma"/>
                <a:cs typeface="Tahoma"/>
              </a:rPr>
              <a:t> </a:t>
            </a:r>
            <a:r>
              <a:rPr sz="2000" spc="180" dirty="0">
                <a:latin typeface="Tahoma"/>
                <a:cs typeface="Tahoma"/>
              </a:rPr>
              <a:t>MODEM</a:t>
            </a:r>
            <a:endParaRPr sz="2000" dirty="0">
              <a:latin typeface="Tahoma"/>
              <a:cs typeface="Tahoma"/>
            </a:endParaRPr>
          </a:p>
        </p:txBody>
      </p:sp>
      <p:sp>
        <p:nvSpPr>
          <p:cNvPr id="7" name="object 7"/>
          <p:cNvSpPr/>
          <p:nvPr/>
        </p:nvSpPr>
        <p:spPr>
          <a:xfrm>
            <a:off x="6749033" y="3336797"/>
            <a:ext cx="3352800" cy="573405"/>
          </a:xfrm>
          <a:custGeom>
            <a:avLst/>
            <a:gdLst/>
            <a:ahLst/>
            <a:cxnLst/>
            <a:rect l="l" t="t" r="r" b="b"/>
            <a:pathLst>
              <a:path w="3352800" h="573404">
                <a:moveTo>
                  <a:pt x="0" y="95503"/>
                </a:moveTo>
                <a:lnTo>
                  <a:pt x="7510" y="58346"/>
                </a:lnTo>
                <a:lnTo>
                  <a:pt x="27987" y="27987"/>
                </a:lnTo>
                <a:lnTo>
                  <a:pt x="58346" y="7510"/>
                </a:lnTo>
                <a:lnTo>
                  <a:pt x="95504" y="0"/>
                </a:lnTo>
                <a:lnTo>
                  <a:pt x="3257296" y="0"/>
                </a:lnTo>
                <a:lnTo>
                  <a:pt x="3294453" y="7510"/>
                </a:lnTo>
                <a:lnTo>
                  <a:pt x="3324812" y="27987"/>
                </a:lnTo>
                <a:lnTo>
                  <a:pt x="3345289" y="58346"/>
                </a:lnTo>
                <a:lnTo>
                  <a:pt x="3352800" y="95503"/>
                </a:lnTo>
                <a:lnTo>
                  <a:pt x="3352800" y="477519"/>
                </a:lnTo>
                <a:lnTo>
                  <a:pt x="3345289" y="514677"/>
                </a:lnTo>
                <a:lnTo>
                  <a:pt x="3324812" y="545036"/>
                </a:lnTo>
                <a:lnTo>
                  <a:pt x="3294453" y="565513"/>
                </a:lnTo>
                <a:lnTo>
                  <a:pt x="3257296" y="573024"/>
                </a:lnTo>
                <a:lnTo>
                  <a:pt x="95504" y="573024"/>
                </a:lnTo>
                <a:lnTo>
                  <a:pt x="58346" y="565513"/>
                </a:lnTo>
                <a:lnTo>
                  <a:pt x="27987" y="545036"/>
                </a:lnTo>
                <a:lnTo>
                  <a:pt x="7510" y="514677"/>
                </a:lnTo>
                <a:lnTo>
                  <a:pt x="0" y="477519"/>
                </a:lnTo>
                <a:lnTo>
                  <a:pt x="0" y="95503"/>
                </a:lnTo>
                <a:close/>
              </a:path>
            </a:pathLst>
          </a:custGeom>
          <a:ln w="28575">
            <a:solidFill>
              <a:srgbClr val="3779D9"/>
            </a:solidFill>
          </a:ln>
        </p:spPr>
        <p:txBody>
          <a:bodyPr wrap="square" lIns="0" tIns="0" rIns="0" bIns="0" rtlCol="0"/>
          <a:lstStyle/>
          <a:p>
            <a:endParaRPr/>
          </a:p>
        </p:txBody>
      </p:sp>
      <p:sp>
        <p:nvSpPr>
          <p:cNvPr id="8" name="object 8"/>
          <p:cNvSpPr txBox="1"/>
          <p:nvPr/>
        </p:nvSpPr>
        <p:spPr>
          <a:xfrm>
            <a:off x="6855714" y="3385515"/>
            <a:ext cx="3003550" cy="331470"/>
          </a:xfrm>
          <a:prstGeom prst="rect">
            <a:avLst/>
          </a:prstGeom>
        </p:spPr>
        <p:txBody>
          <a:bodyPr vert="horz" wrap="square" lIns="0" tIns="13335" rIns="0" bIns="0" rtlCol="0">
            <a:spAutoFit/>
          </a:bodyPr>
          <a:lstStyle/>
          <a:p>
            <a:pPr marL="12700">
              <a:lnSpc>
                <a:spcPct val="100000"/>
              </a:lnSpc>
              <a:spcBef>
                <a:spcPts val="105"/>
              </a:spcBef>
            </a:pPr>
            <a:r>
              <a:rPr sz="2000" spc="100" dirty="0">
                <a:latin typeface="Tahoma"/>
                <a:cs typeface="Tahoma"/>
              </a:rPr>
              <a:t>150Mbps</a:t>
            </a:r>
            <a:r>
              <a:rPr sz="2000" spc="-95" dirty="0">
                <a:latin typeface="Tahoma"/>
                <a:cs typeface="Tahoma"/>
              </a:rPr>
              <a:t> </a:t>
            </a:r>
            <a:r>
              <a:rPr sz="2000" dirty="0">
                <a:latin typeface="Tahoma"/>
                <a:cs typeface="Tahoma"/>
              </a:rPr>
              <a:t>in</a:t>
            </a:r>
            <a:r>
              <a:rPr sz="2000" spc="-114" dirty="0">
                <a:latin typeface="Tahoma"/>
                <a:cs typeface="Tahoma"/>
              </a:rPr>
              <a:t> </a:t>
            </a:r>
            <a:r>
              <a:rPr sz="2000" spc="-20" dirty="0">
                <a:latin typeface="Tahoma"/>
                <a:cs typeface="Tahoma"/>
              </a:rPr>
              <a:t>IEEE</a:t>
            </a:r>
            <a:r>
              <a:rPr sz="2000" spc="-90" dirty="0">
                <a:latin typeface="Tahoma"/>
                <a:cs typeface="Tahoma"/>
              </a:rPr>
              <a:t> </a:t>
            </a:r>
            <a:r>
              <a:rPr sz="2000" spc="-10" dirty="0">
                <a:latin typeface="Tahoma"/>
                <a:cs typeface="Tahoma"/>
              </a:rPr>
              <a:t>802.11n</a:t>
            </a:r>
            <a:endParaRPr sz="2000" dirty="0">
              <a:latin typeface="Tahoma"/>
              <a:cs typeface="Tahoma"/>
            </a:endParaRPr>
          </a:p>
        </p:txBody>
      </p:sp>
      <p:grpSp>
        <p:nvGrpSpPr>
          <p:cNvPr id="9" name="object 9"/>
          <p:cNvGrpSpPr/>
          <p:nvPr/>
        </p:nvGrpSpPr>
        <p:grpSpPr>
          <a:xfrm>
            <a:off x="5422201" y="3389185"/>
            <a:ext cx="1178560" cy="525145"/>
            <a:chOff x="5422201" y="3389185"/>
            <a:chExt cx="1178560" cy="525145"/>
          </a:xfrm>
        </p:grpSpPr>
        <p:sp>
          <p:nvSpPr>
            <p:cNvPr id="10" name="object 10"/>
            <p:cNvSpPr/>
            <p:nvPr/>
          </p:nvSpPr>
          <p:spPr>
            <a:xfrm>
              <a:off x="5426964" y="3393947"/>
              <a:ext cx="1169035" cy="515620"/>
            </a:xfrm>
            <a:custGeom>
              <a:avLst/>
              <a:gdLst/>
              <a:ahLst/>
              <a:cxnLst/>
              <a:rect l="l" t="t" r="r" b="b"/>
              <a:pathLst>
                <a:path w="1169034" h="515620">
                  <a:moveTo>
                    <a:pt x="911351" y="0"/>
                  </a:moveTo>
                  <a:lnTo>
                    <a:pt x="911351" y="128777"/>
                  </a:lnTo>
                  <a:lnTo>
                    <a:pt x="0" y="128777"/>
                  </a:lnTo>
                  <a:lnTo>
                    <a:pt x="0" y="386333"/>
                  </a:lnTo>
                  <a:lnTo>
                    <a:pt x="911351" y="386333"/>
                  </a:lnTo>
                  <a:lnTo>
                    <a:pt x="911351" y="515112"/>
                  </a:lnTo>
                  <a:lnTo>
                    <a:pt x="1168908" y="257556"/>
                  </a:lnTo>
                  <a:lnTo>
                    <a:pt x="911351" y="0"/>
                  </a:lnTo>
                  <a:close/>
                </a:path>
              </a:pathLst>
            </a:custGeom>
            <a:solidFill>
              <a:srgbClr val="00B8FF"/>
            </a:solidFill>
          </p:spPr>
          <p:txBody>
            <a:bodyPr wrap="square" lIns="0" tIns="0" rIns="0" bIns="0" rtlCol="0"/>
            <a:lstStyle/>
            <a:p>
              <a:endParaRPr/>
            </a:p>
          </p:txBody>
        </p:sp>
        <p:sp>
          <p:nvSpPr>
            <p:cNvPr id="11" name="object 11"/>
            <p:cNvSpPr/>
            <p:nvPr/>
          </p:nvSpPr>
          <p:spPr>
            <a:xfrm>
              <a:off x="5426964" y="3393947"/>
              <a:ext cx="1169035" cy="515620"/>
            </a:xfrm>
            <a:custGeom>
              <a:avLst/>
              <a:gdLst/>
              <a:ahLst/>
              <a:cxnLst/>
              <a:rect l="l" t="t" r="r" b="b"/>
              <a:pathLst>
                <a:path w="1169034" h="515620">
                  <a:moveTo>
                    <a:pt x="0" y="128777"/>
                  </a:moveTo>
                  <a:lnTo>
                    <a:pt x="911351" y="128777"/>
                  </a:lnTo>
                  <a:lnTo>
                    <a:pt x="911351" y="0"/>
                  </a:lnTo>
                  <a:lnTo>
                    <a:pt x="1168908" y="257556"/>
                  </a:lnTo>
                  <a:lnTo>
                    <a:pt x="911351" y="515112"/>
                  </a:lnTo>
                  <a:lnTo>
                    <a:pt x="911351" y="386333"/>
                  </a:lnTo>
                  <a:lnTo>
                    <a:pt x="0" y="386333"/>
                  </a:lnTo>
                  <a:lnTo>
                    <a:pt x="0" y="128777"/>
                  </a:lnTo>
                  <a:close/>
                </a:path>
              </a:pathLst>
            </a:custGeom>
            <a:ln w="9525">
              <a:solidFill>
                <a:srgbClr val="000000"/>
              </a:solidFill>
            </a:ln>
          </p:spPr>
          <p:txBody>
            <a:bodyPr wrap="square" lIns="0" tIns="0" rIns="0" bIns="0" rtlCol="0"/>
            <a:lstStyle/>
            <a:p>
              <a:endParaRPr/>
            </a:p>
          </p:txBody>
        </p:sp>
      </p:grpSp>
      <p:pic>
        <p:nvPicPr>
          <p:cNvPr id="12" name="object 12"/>
          <p:cNvPicPr/>
          <p:nvPr/>
        </p:nvPicPr>
        <p:blipFill>
          <a:blip r:embed="rId2" cstate="print"/>
          <a:stretch>
            <a:fillRect/>
          </a:stretch>
        </p:blipFill>
        <p:spPr>
          <a:xfrm>
            <a:off x="6011431" y="4255161"/>
            <a:ext cx="5110048" cy="2259891"/>
          </a:xfrm>
          <a:prstGeom prst="rect">
            <a:avLst/>
          </a:prstGeom>
        </p:spPr>
      </p:pic>
      <p:sp>
        <p:nvSpPr>
          <p:cNvPr id="13" name="object 1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14" name="object 14"/>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1</a:t>
            </a:r>
            <a:r>
              <a:rPr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10" dirty="0"/>
              <a:t>Why</a:t>
            </a:r>
            <a:r>
              <a:rPr spc="-5" dirty="0"/>
              <a:t> </a:t>
            </a:r>
            <a:r>
              <a:rPr dirty="0"/>
              <a:t>is</a:t>
            </a:r>
            <a:r>
              <a:rPr spc="-5" dirty="0"/>
              <a:t> </a:t>
            </a:r>
            <a:r>
              <a:rPr spc="195" dirty="0"/>
              <a:t>it</a:t>
            </a:r>
            <a:r>
              <a:rPr dirty="0"/>
              <a:t> </a:t>
            </a:r>
            <a:r>
              <a:rPr spc="85" dirty="0"/>
              <a:t>Now?</a:t>
            </a:r>
          </a:p>
        </p:txBody>
      </p:sp>
      <p:grpSp>
        <p:nvGrpSpPr>
          <p:cNvPr id="3" name="object 3"/>
          <p:cNvGrpSpPr/>
          <p:nvPr/>
        </p:nvGrpSpPr>
        <p:grpSpPr>
          <a:xfrm>
            <a:off x="2191702" y="2738818"/>
            <a:ext cx="8005445" cy="2295525"/>
            <a:chOff x="2191702" y="2738818"/>
            <a:chExt cx="8005445" cy="2295525"/>
          </a:xfrm>
        </p:grpSpPr>
        <p:pic>
          <p:nvPicPr>
            <p:cNvPr id="4" name="object 4"/>
            <p:cNvPicPr/>
            <p:nvPr/>
          </p:nvPicPr>
          <p:blipFill>
            <a:blip r:embed="rId2" cstate="print"/>
            <a:stretch>
              <a:fillRect/>
            </a:stretch>
          </p:blipFill>
          <p:spPr>
            <a:xfrm>
              <a:off x="2205227" y="4055363"/>
              <a:ext cx="2286743" cy="978408"/>
            </a:xfrm>
            <a:prstGeom prst="rect">
              <a:avLst/>
            </a:prstGeom>
          </p:spPr>
        </p:pic>
        <p:sp>
          <p:nvSpPr>
            <p:cNvPr id="5" name="object 5"/>
            <p:cNvSpPr/>
            <p:nvPr/>
          </p:nvSpPr>
          <p:spPr>
            <a:xfrm>
              <a:off x="2205989" y="2753105"/>
              <a:ext cx="7976870" cy="800100"/>
            </a:xfrm>
            <a:custGeom>
              <a:avLst/>
              <a:gdLst/>
              <a:ahLst/>
              <a:cxnLst/>
              <a:rect l="l" t="t" r="r" b="b"/>
              <a:pathLst>
                <a:path w="7976870" h="800100">
                  <a:moveTo>
                    <a:pt x="0" y="133350"/>
                  </a:moveTo>
                  <a:lnTo>
                    <a:pt x="6797" y="91196"/>
                  </a:lnTo>
                  <a:lnTo>
                    <a:pt x="25725" y="54589"/>
                  </a:lnTo>
                  <a:lnTo>
                    <a:pt x="54589" y="25725"/>
                  </a:lnTo>
                  <a:lnTo>
                    <a:pt x="91196" y="6797"/>
                  </a:lnTo>
                  <a:lnTo>
                    <a:pt x="133350" y="0"/>
                  </a:lnTo>
                  <a:lnTo>
                    <a:pt x="7843265" y="0"/>
                  </a:lnTo>
                  <a:lnTo>
                    <a:pt x="7885419" y="6797"/>
                  </a:lnTo>
                  <a:lnTo>
                    <a:pt x="7922026" y="25725"/>
                  </a:lnTo>
                  <a:lnTo>
                    <a:pt x="7950890" y="54589"/>
                  </a:lnTo>
                  <a:lnTo>
                    <a:pt x="7969818" y="91196"/>
                  </a:lnTo>
                  <a:lnTo>
                    <a:pt x="7976615" y="133350"/>
                  </a:lnTo>
                  <a:lnTo>
                    <a:pt x="7976615" y="666750"/>
                  </a:lnTo>
                  <a:lnTo>
                    <a:pt x="7969818" y="708903"/>
                  </a:lnTo>
                  <a:lnTo>
                    <a:pt x="7950890" y="745510"/>
                  </a:lnTo>
                  <a:lnTo>
                    <a:pt x="7922026" y="774374"/>
                  </a:lnTo>
                  <a:lnTo>
                    <a:pt x="7885419" y="793302"/>
                  </a:lnTo>
                  <a:lnTo>
                    <a:pt x="7843265" y="800100"/>
                  </a:lnTo>
                  <a:lnTo>
                    <a:pt x="133350" y="800100"/>
                  </a:lnTo>
                  <a:lnTo>
                    <a:pt x="91196" y="793302"/>
                  </a:lnTo>
                  <a:lnTo>
                    <a:pt x="54589" y="774374"/>
                  </a:lnTo>
                  <a:lnTo>
                    <a:pt x="25725" y="745510"/>
                  </a:lnTo>
                  <a:lnTo>
                    <a:pt x="6797" y="708903"/>
                  </a:lnTo>
                  <a:lnTo>
                    <a:pt x="0" y="666750"/>
                  </a:lnTo>
                  <a:lnTo>
                    <a:pt x="0" y="133350"/>
                  </a:lnTo>
                  <a:close/>
                </a:path>
              </a:pathLst>
            </a:custGeom>
            <a:ln w="28575">
              <a:solidFill>
                <a:srgbClr val="3779D9"/>
              </a:solidFill>
            </a:ln>
          </p:spPr>
          <p:txBody>
            <a:bodyPr wrap="square" lIns="0" tIns="0" rIns="0" bIns="0" rtlCol="0"/>
            <a:lstStyle/>
            <a:p>
              <a:endParaRPr/>
            </a:p>
          </p:txBody>
        </p:sp>
      </p:grpSp>
      <p:sp>
        <p:nvSpPr>
          <p:cNvPr id="6" name="object 6"/>
          <p:cNvSpPr/>
          <p:nvPr/>
        </p:nvSpPr>
        <p:spPr>
          <a:xfrm>
            <a:off x="2184654" y="1684782"/>
            <a:ext cx="7976870" cy="800100"/>
          </a:xfrm>
          <a:custGeom>
            <a:avLst/>
            <a:gdLst/>
            <a:ahLst/>
            <a:cxnLst/>
            <a:rect l="l" t="t" r="r" b="b"/>
            <a:pathLst>
              <a:path w="7976870" h="800100">
                <a:moveTo>
                  <a:pt x="0" y="133350"/>
                </a:moveTo>
                <a:lnTo>
                  <a:pt x="6797" y="91196"/>
                </a:lnTo>
                <a:lnTo>
                  <a:pt x="25725" y="54589"/>
                </a:lnTo>
                <a:lnTo>
                  <a:pt x="54589" y="25725"/>
                </a:lnTo>
                <a:lnTo>
                  <a:pt x="91196" y="6797"/>
                </a:lnTo>
                <a:lnTo>
                  <a:pt x="133350" y="0"/>
                </a:lnTo>
                <a:lnTo>
                  <a:pt x="7843266" y="0"/>
                </a:lnTo>
                <a:lnTo>
                  <a:pt x="7885419" y="6797"/>
                </a:lnTo>
                <a:lnTo>
                  <a:pt x="7922026" y="25725"/>
                </a:lnTo>
                <a:lnTo>
                  <a:pt x="7950890" y="54589"/>
                </a:lnTo>
                <a:lnTo>
                  <a:pt x="7969818" y="91196"/>
                </a:lnTo>
                <a:lnTo>
                  <a:pt x="7976616" y="133350"/>
                </a:lnTo>
                <a:lnTo>
                  <a:pt x="7976616" y="666750"/>
                </a:lnTo>
                <a:lnTo>
                  <a:pt x="7969818" y="708903"/>
                </a:lnTo>
                <a:lnTo>
                  <a:pt x="7950890" y="745510"/>
                </a:lnTo>
                <a:lnTo>
                  <a:pt x="7922026" y="774374"/>
                </a:lnTo>
                <a:lnTo>
                  <a:pt x="7885419" y="793302"/>
                </a:lnTo>
                <a:lnTo>
                  <a:pt x="7843266" y="800100"/>
                </a:lnTo>
                <a:lnTo>
                  <a:pt x="133350" y="800100"/>
                </a:lnTo>
                <a:lnTo>
                  <a:pt x="91196" y="793302"/>
                </a:lnTo>
                <a:lnTo>
                  <a:pt x="54589" y="774374"/>
                </a:lnTo>
                <a:lnTo>
                  <a:pt x="25725" y="745510"/>
                </a:lnTo>
                <a:lnTo>
                  <a:pt x="6797" y="708903"/>
                </a:lnTo>
                <a:lnTo>
                  <a:pt x="0" y="666750"/>
                </a:lnTo>
                <a:lnTo>
                  <a:pt x="0" y="133350"/>
                </a:lnTo>
                <a:close/>
              </a:path>
            </a:pathLst>
          </a:custGeom>
          <a:ln w="28575">
            <a:solidFill>
              <a:srgbClr val="3779D9"/>
            </a:solidFill>
          </a:ln>
        </p:spPr>
        <p:txBody>
          <a:bodyPr wrap="square" lIns="0" tIns="0" rIns="0" bIns="0" rtlCol="0"/>
          <a:lstStyle/>
          <a:p>
            <a:endParaRPr/>
          </a:p>
        </p:txBody>
      </p:sp>
      <p:sp>
        <p:nvSpPr>
          <p:cNvPr id="7" name="object 7"/>
          <p:cNvSpPr txBox="1"/>
          <p:nvPr/>
        </p:nvSpPr>
        <p:spPr>
          <a:xfrm>
            <a:off x="2275077" y="1726768"/>
            <a:ext cx="7237730" cy="1475105"/>
          </a:xfrm>
          <a:prstGeom prst="rect">
            <a:avLst/>
          </a:prstGeom>
        </p:spPr>
        <p:txBody>
          <a:bodyPr vert="horz" wrap="square" lIns="0" tIns="12065" rIns="0" bIns="0" rtlCol="0">
            <a:spAutoFit/>
          </a:bodyPr>
          <a:lstStyle/>
          <a:p>
            <a:pPr marL="349885" indent="-337185">
              <a:lnSpc>
                <a:spcPct val="100000"/>
              </a:lnSpc>
              <a:spcBef>
                <a:spcPts val="95"/>
              </a:spcBef>
              <a:buAutoNum type="arabicPeriod" startAt="3"/>
              <a:tabLst>
                <a:tab pos="349885" algn="l"/>
              </a:tabLst>
            </a:pPr>
            <a:r>
              <a:rPr sz="2500" spc="-30" dirty="0">
                <a:latin typeface="Tahoma"/>
                <a:cs typeface="Tahoma"/>
              </a:rPr>
              <a:t>IPV6</a:t>
            </a:r>
            <a:r>
              <a:rPr sz="2500" spc="-50" dirty="0">
                <a:latin typeface="Tahoma"/>
                <a:cs typeface="Tahoma"/>
              </a:rPr>
              <a:t> </a:t>
            </a:r>
            <a:r>
              <a:rPr sz="2500" dirty="0">
                <a:latin typeface="Tahoma"/>
                <a:cs typeface="Tahoma"/>
              </a:rPr>
              <a:t>rollout:</a:t>
            </a:r>
            <a:r>
              <a:rPr sz="2500" spc="-50" dirty="0">
                <a:latin typeface="Tahoma"/>
                <a:cs typeface="Tahoma"/>
              </a:rPr>
              <a:t> </a:t>
            </a:r>
            <a:r>
              <a:rPr sz="2500" dirty="0">
                <a:latin typeface="Tahoma"/>
                <a:cs typeface="Tahoma"/>
              </a:rPr>
              <a:t>can</a:t>
            </a:r>
            <a:r>
              <a:rPr sz="2500" spc="-50" dirty="0">
                <a:latin typeface="Tahoma"/>
                <a:cs typeface="Tahoma"/>
              </a:rPr>
              <a:t> </a:t>
            </a:r>
            <a:r>
              <a:rPr sz="2500" spc="70" dirty="0">
                <a:latin typeface="Tahoma"/>
                <a:cs typeface="Tahoma"/>
              </a:rPr>
              <a:t>handle</a:t>
            </a:r>
            <a:r>
              <a:rPr sz="2500" spc="-45" dirty="0">
                <a:latin typeface="Tahoma"/>
                <a:cs typeface="Tahoma"/>
              </a:rPr>
              <a:t> </a:t>
            </a:r>
            <a:r>
              <a:rPr sz="2500" spc="80" dirty="0">
                <a:latin typeface="Tahoma"/>
                <a:cs typeface="Tahoma"/>
              </a:rPr>
              <a:t>340</a:t>
            </a:r>
            <a:r>
              <a:rPr sz="2500" spc="-50" dirty="0">
                <a:latin typeface="Tahoma"/>
                <a:cs typeface="Tahoma"/>
              </a:rPr>
              <a:t> </a:t>
            </a:r>
            <a:r>
              <a:rPr sz="2500" dirty="0">
                <a:latin typeface="Tahoma"/>
                <a:cs typeface="Tahoma"/>
              </a:rPr>
              <a:t>trillion</a:t>
            </a:r>
            <a:r>
              <a:rPr sz="2500" spc="-50" dirty="0">
                <a:latin typeface="Tahoma"/>
                <a:cs typeface="Tahoma"/>
              </a:rPr>
              <a:t> </a:t>
            </a:r>
            <a:r>
              <a:rPr sz="2500" spc="-10" dirty="0">
                <a:latin typeface="Tahoma"/>
                <a:cs typeface="Tahoma"/>
              </a:rPr>
              <a:t>addresses.</a:t>
            </a:r>
            <a:endParaRPr sz="2500" dirty="0">
              <a:latin typeface="Tahoma"/>
              <a:cs typeface="Tahoma"/>
            </a:endParaRPr>
          </a:p>
          <a:p>
            <a:pPr>
              <a:lnSpc>
                <a:spcPct val="100000"/>
              </a:lnSpc>
              <a:spcBef>
                <a:spcPts val="2400"/>
              </a:spcBef>
              <a:buFont typeface="Tahoma"/>
              <a:buAutoNum type="arabicPeriod" startAt="3"/>
            </a:pPr>
            <a:endParaRPr sz="2500" dirty="0">
              <a:latin typeface="Tahoma"/>
              <a:cs typeface="Tahoma"/>
            </a:endParaRPr>
          </a:p>
          <a:p>
            <a:pPr marL="370840" indent="-337185">
              <a:lnSpc>
                <a:spcPct val="100000"/>
              </a:lnSpc>
              <a:buAutoNum type="arabicPeriod" startAt="3"/>
              <a:tabLst>
                <a:tab pos="370840" algn="l"/>
              </a:tabLst>
            </a:pPr>
            <a:r>
              <a:rPr sz="2500" dirty="0">
                <a:latin typeface="Tahoma"/>
                <a:cs typeface="Tahoma"/>
              </a:rPr>
              <a:t>Low</a:t>
            </a:r>
            <a:r>
              <a:rPr sz="2500" spc="-70" dirty="0">
                <a:latin typeface="Tahoma"/>
                <a:cs typeface="Tahoma"/>
              </a:rPr>
              <a:t> </a:t>
            </a:r>
            <a:r>
              <a:rPr sz="2500" spc="95" dirty="0">
                <a:latin typeface="Tahoma"/>
                <a:cs typeface="Tahoma"/>
              </a:rPr>
              <a:t>power</a:t>
            </a:r>
            <a:r>
              <a:rPr sz="2500" spc="-70" dirty="0">
                <a:latin typeface="Tahoma"/>
                <a:cs typeface="Tahoma"/>
              </a:rPr>
              <a:t> </a:t>
            </a:r>
            <a:r>
              <a:rPr sz="2500" dirty="0">
                <a:latin typeface="Tahoma"/>
                <a:cs typeface="Tahoma"/>
              </a:rPr>
              <a:t>wireless</a:t>
            </a:r>
            <a:r>
              <a:rPr sz="2500" spc="-60" dirty="0">
                <a:latin typeface="Tahoma"/>
                <a:cs typeface="Tahoma"/>
              </a:rPr>
              <a:t> </a:t>
            </a:r>
            <a:r>
              <a:rPr sz="2500" spc="55" dirty="0">
                <a:latin typeface="Tahoma"/>
                <a:cs typeface="Tahoma"/>
              </a:rPr>
              <a:t>communication</a:t>
            </a:r>
            <a:r>
              <a:rPr sz="2500" spc="-65" dirty="0">
                <a:latin typeface="Tahoma"/>
                <a:cs typeface="Tahoma"/>
              </a:rPr>
              <a:t> </a:t>
            </a:r>
            <a:r>
              <a:rPr sz="2500" spc="60" dirty="0">
                <a:latin typeface="Tahoma"/>
                <a:cs typeface="Tahoma"/>
              </a:rPr>
              <a:t>technology</a:t>
            </a:r>
            <a:endParaRPr sz="2500" dirty="0">
              <a:latin typeface="Tahoma"/>
              <a:cs typeface="Tahoma"/>
            </a:endParaRPr>
          </a:p>
        </p:txBody>
      </p:sp>
      <p:grpSp>
        <p:nvGrpSpPr>
          <p:cNvPr id="8" name="object 8"/>
          <p:cNvGrpSpPr/>
          <p:nvPr/>
        </p:nvGrpSpPr>
        <p:grpSpPr>
          <a:xfrm>
            <a:off x="5508270" y="3593591"/>
            <a:ext cx="3853648" cy="1486340"/>
            <a:chOff x="5508270" y="3593591"/>
            <a:chExt cx="3853648" cy="1486340"/>
          </a:xfrm>
        </p:grpSpPr>
        <p:pic>
          <p:nvPicPr>
            <p:cNvPr id="9" name="object 9"/>
            <p:cNvPicPr/>
            <p:nvPr/>
          </p:nvPicPr>
          <p:blipFill>
            <a:blip r:embed="rId3" cstate="print"/>
            <a:stretch>
              <a:fillRect/>
            </a:stretch>
          </p:blipFill>
          <p:spPr>
            <a:xfrm>
              <a:off x="5508270" y="3593591"/>
              <a:ext cx="1372331" cy="1486340"/>
            </a:xfrm>
            <a:prstGeom prst="rect">
              <a:avLst/>
            </a:prstGeom>
          </p:spPr>
        </p:pic>
        <p:pic>
          <p:nvPicPr>
            <p:cNvPr id="10" name="object 10"/>
            <p:cNvPicPr/>
            <p:nvPr/>
          </p:nvPicPr>
          <p:blipFill>
            <a:blip r:embed="rId4" cstate="print"/>
            <a:stretch>
              <a:fillRect/>
            </a:stretch>
          </p:blipFill>
          <p:spPr>
            <a:xfrm>
              <a:off x="8002550" y="4085081"/>
              <a:ext cx="1359368" cy="685800"/>
            </a:xfrm>
            <a:prstGeom prst="rect">
              <a:avLst/>
            </a:prstGeom>
          </p:spPr>
        </p:pic>
      </p:grpSp>
      <p:sp>
        <p:nvSpPr>
          <p:cNvPr id="13" name="object 1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14" name="object 14"/>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2</a:t>
            </a:r>
            <a:r>
              <a:rPr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3830954" cy="635000"/>
          </a:xfrm>
          <a:prstGeom prst="rect">
            <a:avLst/>
          </a:prstGeom>
        </p:spPr>
        <p:txBody>
          <a:bodyPr vert="horz" wrap="square" lIns="0" tIns="12065" rIns="0" bIns="0" rtlCol="0">
            <a:spAutoFit/>
          </a:bodyPr>
          <a:lstStyle/>
          <a:p>
            <a:pPr marL="12700">
              <a:lnSpc>
                <a:spcPct val="100000"/>
              </a:lnSpc>
              <a:spcBef>
                <a:spcPts val="95"/>
              </a:spcBef>
            </a:pPr>
            <a:r>
              <a:rPr spc="50" dirty="0"/>
              <a:t>Course</a:t>
            </a:r>
            <a:r>
              <a:rPr spc="30" dirty="0"/>
              <a:t> </a:t>
            </a:r>
            <a:r>
              <a:rPr spc="95" dirty="0"/>
              <a:t>Outlines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97790">
              <a:lnSpc>
                <a:spcPct val="100000"/>
              </a:lnSpc>
              <a:spcBef>
                <a:spcPts val="75"/>
              </a:spcBef>
            </a:pPr>
            <a:fld id="{81D60167-4931-47E6-BA6A-407CBD079E47}" type="slidenum">
              <a:rPr spc="-50" dirty="0"/>
              <a:t>2</a:t>
            </a:fld>
            <a:endParaRPr spc="-50" dirty="0"/>
          </a:p>
        </p:txBody>
      </p:sp>
      <p:sp>
        <p:nvSpPr>
          <p:cNvPr id="3" name="object 3"/>
          <p:cNvSpPr txBox="1"/>
          <p:nvPr/>
        </p:nvSpPr>
        <p:spPr>
          <a:xfrm>
            <a:off x="688340" y="1081743"/>
            <a:ext cx="7042784" cy="4648200"/>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dirty="0">
                <a:latin typeface="Tahoma"/>
                <a:cs typeface="Tahoma"/>
              </a:rPr>
              <a:t>Introduction</a:t>
            </a:r>
            <a:r>
              <a:rPr sz="2000" spc="5" dirty="0">
                <a:latin typeface="Tahoma"/>
                <a:cs typeface="Tahoma"/>
              </a:rPr>
              <a:t> </a:t>
            </a:r>
            <a:r>
              <a:rPr sz="2000" dirty="0">
                <a:latin typeface="Tahoma"/>
                <a:cs typeface="Tahoma"/>
              </a:rPr>
              <a:t>to</a:t>
            </a:r>
            <a:r>
              <a:rPr sz="2000" spc="5" dirty="0">
                <a:latin typeface="Tahoma"/>
                <a:cs typeface="Tahoma"/>
              </a:rPr>
              <a:t> </a:t>
            </a:r>
            <a:r>
              <a:rPr sz="2000" spc="-10" dirty="0">
                <a:latin typeface="Tahoma"/>
                <a:cs typeface="Tahoma"/>
              </a:rPr>
              <a:t>Internet</a:t>
            </a:r>
            <a:r>
              <a:rPr sz="2000" dirty="0">
                <a:latin typeface="Tahoma"/>
                <a:cs typeface="Tahoma"/>
              </a:rPr>
              <a:t> of</a:t>
            </a:r>
            <a:r>
              <a:rPr sz="2000" spc="10" dirty="0">
                <a:latin typeface="Tahoma"/>
                <a:cs typeface="Tahoma"/>
              </a:rPr>
              <a:t> </a:t>
            </a:r>
            <a:r>
              <a:rPr sz="2000" spc="-10" dirty="0">
                <a:latin typeface="Tahoma"/>
                <a:cs typeface="Tahoma"/>
              </a:rPr>
              <a:t>Things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dirty="0">
                <a:latin typeface="Tahoma"/>
                <a:cs typeface="Tahoma"/>
              </a:rPr>
              <a:t>Hardware</a:t>
            </a:r>
            <a:r>
              <a:rPr sz="2000" spc="5" dirty="0">
                <a:latin typeface="Tahoma"/>
                <a:cs typeface="Tahoma"/>
              </a:rPr>
              <a:t> </a:t>
            </a:r>
            <a:r>
              <a:rPr sz="2000" dirty="0">
                <a:latin typeface="Tahoma"/>
                <a:cs typeface="Tahoma"/>
              </a:rPr>
              <a:t>architectures </a:t>
            </a:r>
            <a:r>
              <a:rPr sz="2000" spc="70" dirty="0">
                <a:latin typeface="Tahoma"/>
                <a:cs typeface="Tahoma"/>
              </a:rPr>
              <a:t>and</a:t>
            </a:r>
            <a:r>
              <a:rPr sz="2000" spc="35" dirty="0">
                <a:latin typeface="Tahoma"/>
                <a:cs typeface="Tahoma"/>
              </a:rPr>
              <a:t> </a:t>
            </a:r>
            <a:r>
              <a:rPr sz="2000" spc="120" dirty="0">
                <a:latin typeface="Tahoma"/>
                <a:cs typeface="Tahoma"/>
              </a:rPr>
              <a:t>embedded</a:t>
            </a:r>
            <a:r>
              <a:rPr sz="2000" spc="40" dirty="0">
                <a:latin typeface="Tahoma"/>
                <a:cs typeface="Tahoma"/>
              </a:rPr>
              <a:t> </a:t>
            </a:r>
            <a:r>
              <a:rPr sz="2000" spc="-10" dirty="0">
                <a:latin typeface="Tahoma"/>
                <a:cs typeface="Tahoma"/>
              </a:rPr>
              <a:t>system</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114" dirty="0">
                <a:latin typeface="Tahoma"/>
                <a:cs typeface="Tahoma"/>
              </a:rPr>
              <a:t>Embedded</a:t>
            </a:r>
            <a:r>
              <a:rPr sz="2000" spc="-80" dirty="0">
                <a:latin typeface="Tahoma"/>
                <a:cs typeface="Tahoma"/>
              </a:rPr>
              <a:t> </a:t>
            </a:r>
            <a:r>
              <a:rPr sz="2000" spc="70" dirty="0">
                <a:latin typeface="Tahoma"/>
                <a:cs typeface="Tahoma"/>
              </a:rPr>
              <a:t>Operating</a:t>
            </a:r>
            <a:r>
              <a:rPr sz="2000" spc="-75" dirty="0">
                <a:latin typeface="Tahoma"/>
                <a:cs typeface="Tahoma"/>
              </a:rPr>
              <a:t> </a:t>
            </a:r>
            <a:r>
              <a:rPr sz="2000" dirty="0">
                <a:latin typeface="Tahoma"/>
                <a:cs typeface="Tahoma"/>
              </a:rPr>
              <a:t>systems</a:t>
            </a:r>
            <a:r>
              <a:rPr sz="2000" spc="-90" dirty="0">
                <a:latin typeface="Tahoma"/>
                <a:cs typeface="Tahoma"/>
              </a:rPr>
              <a:t> </a:t>
            </a:r>
            <a:r>
              <a:rPr sz="2000" dirty="0">
                <a:latin typeface="Tahoma"/>
                <a:cs typeface="Tahoma"/>
              </a:rPr>
              <a:t>for</a:t>
            </a:r>
            <a:r>
              <a:rPr sz="2000" spc="-75" dirty="0">
                <a:latin typeface="Tahoma"/>
                <a:cs typeface="Tahoma"/>
              </a:rPr>
              <a:t> </a:t>
            </a:r>
            <a:r>
              <a:rPr sz="2000" spc="-40" dirty="0">
                <a:latin typeface="Tahoma"/>
                <a:cs typeface="Tahoma"/>
              </a:rPr>
              <a:t>IoT</a:t>
            </a:r>
            <a:r>
              <a:rPr sz="2000" spc="-114" dirty="0">
                <a:latin typeface="Tahoma"/>
                <a:cs typeface="Tahoma"/>
              </a:rPr>
              <a:t> </a:t>
            </a:r>
            <a:r>
              <a:rPr sz="2000" spc="50" dirty="0">
                <a:latin typeface="Tahoma"/>
                <a:cs typeface="Tahoma"/>
              </a:rPr>
              <a:t>devices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dirty="0">
                <a:latin typeface="Tahoma"/>
                <a:cs typeface="Tahoma"/>
              </a:rPr>
              <a:t>Firmware</a:t>
            </a:r>
            <a:r>
              <a:rPr sz="2000" spc="-65" dirty="0">
                <a:latin typeface="Tahoma"/>
                <a:cs typeface="Tahoma"/>
              </a:rPr>
              <a:t> </a:t>
            </a:r>
            <a:r>
              <a:rPr sz="2000" spc="70" dirty="0">
                <a:latin typeface="Tahoma"/>
                <a:cs typeface="Tahoma"/>
              </a:rPr>
              <a:t>development</a:t>
            </a:r>
            <a:r>
              <a:rPr sz="2000" spc="-30" dirty="0">
                <a:latin typeface="Tahoma"/>
                <a:cs typeface="Tahoma"/>
              </a:rPr>
              <a:t> </a:t>
            </a:r>
            <a:r>
              <a:rPr sz="2000" spc="75" dirty="0">
                <a:latin typeface="Tahoma"/>
                <a:cs typeface="Tahoma"/>
              </a:rPr>
              <a:t>and</a:t>
            </a:r>
            <a:r>
              <a:rPr sz="2000" spc="-55" dirty="0">
                <a:latin typeface="Tahoma"/>
                <a:cs typeface="Tahoma"/>
              </a:rPr>
              <a:t> </a:t>
            </a:r>
            <a:r>
              <a:rPr sz="2000" spc="40" dirty="0">
                <a:latin typeface="Tahoma"/>
                <a:cs typeface="Tahoma"/>
              </a:rPr>
              <a:t>management</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spc="65" dirty="0">
                <a:latin typeface="Tahoma"/>
                <a:cs typeface="Tahoma"/>
              </a:rPr>
              <a:t>Communication</a:t>
            </a:r>
            <a:r>
              <a:rPr sz="2000" spc="20" dirty="0">
                <a:latin typeface="Tahoma"/>
                <a:cs typeface="Tahoma"/>
              </a:rPr>
              <a:t> </a:t>
            </a:r>
            <a:r>
              <a:rPr sz="2000" dirty="0">
                <a:latin typeface="Tahoma"/>
                <a:cs typeface="Tahoma"/>
              </a:rPr>
              <a:t>Protocols</a:t>
            </a:r>
            <a:r>
              <a:rPr sz="2000" spc="25" dirty="0">
                <a:latin typeface="Tahoma"/>
                <a:cs typeface="Tahoma"/>
              </a:rPr>
              <a:t> </a:t>
            </a:r>
            <a:r>
              <a:rPr sz="2000" dirty="0">
                <a:latin typeface="Tahoma"/>
                <a:cs typeface="Tahoma"/>
              </a:rPr>
              <a:t>for</a:t>
            </a:r>
            <a:r>
              <a:rPr sz="2000" spc="45" dirty="0">
                <a:latin typeface="Tahoma"/>
                <a:cs typeface="Tahoma"/>
              </a:rPr>
              <a:t> </a:t>
            </a:r>
            <a:r>
              <a:rPr sz="2000" spc="-25" dirty="0">
                <a:latin typeface="Tahoma"/>
                <a:cs typeface="Tahoma"/>
              </a:rPr>
              <a:t>IoT</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40" dirty="0">
                <a:latin typeface="Tahoma"/>
                <a:cs typeface="Tahoma"/>
              </a:rPr>
              <a:t>IoT</a:t>
            </a:r>
            <a:r>
              <a:rPr sz="2000" spc="-135" dirty="0">
                <a:latin typeface="Tahoma"/>
                <a:cs typeface="Tahoma"/>
              </a:rPr>
              <a:t> </a:t>
            </a:r>
            <a:r>
              <a:rPr sz="2000" dirty="0">
                <a:latin typeface="Tahoma"/>
                <a:cs typeface="Tahoma"/>
              </a:rPr>
              <a:t>Attack</a:t>
            </a:r>
            <a:r>
              <a:rPr sz="2000" spc="-45" dirty="0">
                <a:latin typeface="Tahoma"/>
                <a:cs typeface="Tahoma"/>
              </a:rPr>
              <a:t> </a:t>
            </a:r>
            <a:r>
              <a:rPr sz="2000" dirty="0">
                <a:latin typeface="Tahoma"/>
                <a:cs typeface="Tahoma"/>
              </a:rPr>
              <a:t>vectors</a:t>
            </a:r>
            <a:r>
              <a:rPr sz="2000" spc="-30" dirty="0">
                <a:latin typeface="Tahoma"/>
                <a:cs typeface="Tahoma"/>
              </a:rPr>
              <a:t> </a:t>
            </a:r>
            <a:r>
              <a:rPr sz="2000" spc="70" dirty="0">
                <a:latin typeface="Tahoma"/>
                <a:cs typeface="Tahoma"/>
              </a:rPr>
              <a:t>and</a:t>
            </a:r>
            <a:r>
              <a:rPr sz="2000" spc="-95" dirty="0">
                <a:latin typeface="Tahoma"/>
                <a:cs typeface="Tahoma"/>
              </a:rPr>
              <a:t> </a:t>
            </a:r>
            <a:r>
              <a:rPr sz="2000" spc="-10" dirty="0">
                <a:latin typeface="Tahoma"/>
                <a:cs typeface="Tahoma"/>
              </a:rPr>
              <a:t>Threat</a:t>
            </a:r>
            <a:r>
              <a:rPr sz="2000" spc="-30" dirty="0">
                <a:latin typeface="Tahoma"/>
                <a:cs typeface="Tahoma"/>
              </a:rPr>
              <a:t> </a:t>
            </a:r>
            <a:r>
              <a:rPr sz="2000" spc="90" dirty="0">
                <a:latin typeface="Tahoma"/>
                <a:cs typeface="Tahoma"/>
              </a:rPr>
              <a:t>Modelling</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40" dirty="0">
                <a:latin typeface="Tahoma"/>
                <a:cs typeface="Tahoma"/>
              </a:rPr>
              <a:t>IoT</a:t>
            </a:r>
            <a:r>
              <a:rPr sz="2000" spc="-50" dirty="0">
                <a:latin typeface="Tahoma"/>
                <a:cs typeface="Tahoma"/>
              </a:rPr>
              <a:t> </a:t>
            </a:r>
            <a:r>
              <a:rPr sz="2000" dirty="0">
                <a:latin typeface="Tahoma"/>
                <a:cs typeface="Tahoma"/>
              </a:rPr>
              <a:t>security</a:t>
            </a:r>
            <a:r>
              <a:rPr sz="2000" spc="5" dirty="0">
                <a:latin typeface="Tahoma"/>
                <a:cs typeface="Tahoma"/>
              </a:rPr>
              <a:t> </a:t>
            </a:r>
            <a:r>
              <a:rPr sz="2000" dirty="0">
                <a:latin typeface="Tahoma"/>
                <a:cs typeface="Tahoma"/>
              </a:rPr>
              <a:t>analysis</a:t>
            </a:r>
            <a:r>
              <a:rPr sz="2000" spc="10" dirty="0">
                <a:latin typeface="Tahoma"/>
                <a:cs typeface="Tahoma"/>
              </a:rPr>
              <a:t> </a:t>
            </a:r>
            <a:r>
              <a:rPr sz="2000" spc="70" dirty="0">
                <a:latin typeface="Tahoma"/>
                <a:cs typeface="Tahoma"/>
              </a:rPr>
              <a:t>and</a:t>
            </a:r>
            <a:r>
              <a:rPr sz="2000" dirty="0">
                <a:latin typeface="Tahoma"/>
                <a:cs typeface="Tahoma"/>
              </a:rPr>
              <a:t> vulnerability </a:t>
            </a:r>
            <a:r>
              <a:rPr sz="2000" spc="-10" dirty="0">
                <a:latin typeface="Tahoma"/>
                <a:cs typeface="Tahoma"/>
              </a:rPr>
              <a:t>assessment</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40" dirty="0">
                <a:latin typeface="Tahoma"/>
                <a:cs typeface="Tahoma"/>
              </a:rPr>
              <a:t>IoT</a:t>
            </a:r>
            <a:r>
              <a:rPr sz="2000" spc="-160" dirty="0">
                <a:latin typeface="Tahoma"/>
                <a:cs typeface="Tahoma"/>
              </a:rPr>
              <a:t> </a:t>
            </a:r>
            <a:r>
              <a:rPr sz="2000" spc="75" dirty="0">
                <a:latin typeface="Tahoma"/>
                <a:cs typeface="Tahoma"/>
              </a:rPr>
              <a:t>Application</a:t>
            </a:r>
            <a:r>
              <a:rPr sz="2000" spc="-85" dirty="0">
                <a:latin typeface="Tahoma"/>
                <a:cs typeface="Tahoma"/>
              </a:rPr>
              <a:t> </a:t>
            </a:r>
            <a:r>
              <a:rPr sz="2000" dirty="0">
                <a:latin typeface="Tahoma"/>
                <a:cs typeface="Tahoma"/>
              </a:rPr>
              <a:t>security</a:t>
            </a:r>
            <a:r>
              <a:rPr sz="2000" spc="-65" dirty="0">
                <a:latin typeface="Tahoma"/>
                <a:cs typeface="Tahoma"/>
              </a:rPr>
              <a:t> </a:t>
            </a:r>
            <a:r>
              <a:rPr sz="2000" spc="70" dirty="0">
                <a:latin typeface="Tahoma"/>
                <a:cs typeface="Tahoma"/>
              </a:rPr>
              <a:t>and</a:t>
            </a:r>
            <a:r>
              <a:rPr sz="2000" spc="-70" dirty="0">
                <a:latin typeface="Tahoma"/>
                <a:cs typeface="Tahoma"/>
              </a:rPr>
              <a:t> </a:t>
            </a:r>
            <a:r>
              <a:rPr sz="2000" dirty="0">
                <a:latin typeface="Tahoma"/>
                <a:cs typeface="Tahoma"/>
              </a:rPr>
              <a:t>their</a:t>
            </a:r>
            <a:r>
              <a:rPr sz="2000" spc="-75" dirty="0">
                <a:latin typeface="Tahoma"/>
                <a:cs typeface="Tahoma"/>
              </a:rPr>
              <a:t> </a:t>
            </a:r>
            <a:r>
              <a:rPr sz="2000" spc="50" dirty="0">
                <a:latin typeface="Tahoma"/>
                <a:cs typeface="Tahoma"/>
              </a:rPr>
              <a:t>challenges</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40" dirty="0">
                <a:latin typeface="Tahoma"/>
                <a:cs typeface="Tahoma"/>
              </a:rPr>
              <a:t>IoT</a:t>
            </a:r>
            <a:r>
              <a:rPr sz="2000" spc="-120" dirty="0">
                <a:latin typeface="Tahoma"/>
                <a:cs typeface="Tahoma"/>
              </a:rPr>
              <a:t> </a:t>
            </a:r>
            <a:r>
              <a:rPr sz="2000" dirty="0">
                <a:latin typeface="Tahoma"/>
                <a:cs typeface="Tahoma"/>
              </a:rPr>
              <a:t>Data</a:t>
            </a:r>
            <a:r>
              <a:rPr sz="2000" spc="-60" dirty="0">
                <a:latin typeface="Tahoma"/>
                <a:cs typeface="Tahoma"/>
              </a:rPr>
              <a:t> </a:t>
            </a:r>
            <a:r>
              <a:rPr sz="2000" dirty="0">
                <a:latin typeface="Tahoma"/>
                <a:cs typeface="Tahoma"/>
              </a:rPr>
              <a:t>security</a:t>
            </a:r>
            <a:r>
              <a:rPr sz="2000" spc="-75" dirty="0">
                <a:latin typeface="Tahoma"/>
                <a:cs typeface="Tahoma"/>
              </a:rPr>
              <a:t> </a:t>
            </a:r>
            <a:r>
              <a:rPr sz="2000" spc="70" dirty="0">
                <a:latin typeface="Tahoma"/>
                <a:cs typeface="Tahoma"/>
              </a:rPr>
              <a:t>and</a:t>
            </a:r>
            <a:r>
              <a:rPr sz="2000" spc="-70" dirty="0">
                <a:latin typeface="Tahoma"/>
                <a:cs typeface="Tahoma"/>
              </a:rPr>
              <a:t> </a:t>
            </a:r>
            <a:r>
              <a:rPr sz="2000" spc="50" dirty="0">
                <a:latin typeface="Tahoma"/>
                <a:cs typeface="Tahoma"/>
              </a:rPr>
              <a:t>challenges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dirty="0">
                <a:latin typeface="Tahoma"/>
                <a:cs typeface="Tahoma"/>
              </a:rPr>
              <a:t>Security</a:t>
            </a:r>
            <a:r>
              <a:rPr sz="2000" spc="-80" dirty="0">
                <a:latin typeface="Tahoma"/>
                <a:cs typeface="Tahoma"/>
              </a:rPr>
              <a:t> </a:t>
            </a:r>
            <a:r>
              <a:rPr sz="2000" dirty="0">
                <a:latin typeface="Tahoma"/>
                <a:cs typeface="Tahoma"/>
              </a:rPr>
              <a:t>issues</a:t>
            </a:r>
            <a:r>
              <a:rPr sz="2000" spc="-80" dirty="0">
                <a:latin typeface="Tahoma"/>
                <a:cs typeface="Tahoma"/>
              </a:rPr>
              <a:t> </a:t>
            </a:r>
            <a:r>
              <a:rPr sz="2000" dirty="0">
                <a:latin typeface="Tahoma"/>
                <a:cs typeface="Tahoma"/>
              </a:rPr>
              <a:t>in</a:t>
            </a:r>
            <a:r>
              <a:rPr sz="2000" spc="-60" dirty="0">
                <a:latin typeface="Tahoma"/>
                <a:cs typeface="Tahoma"/>
              </a:rPr>
              <a:t> </a:t>
            </a:r>
            <a:r>
              <a:rPr sz="2000" spc="120" dirty="0">
                <a:latin typeface="Tahoma"/>
                <a:cs typeface="Tahoma"/>
              </a:rPr>
              <a:t>Edge</a:t>
            </a:r>
            <a:r>
              <a:rPr sz="2000" spc="-70" dirty="0">
                <a:latin typeface="Tahoma"/>
                <a:cs typeface="Tahoma"/>
              </a:rPr>
              <a:t> </a:t>
            </a:r>
            <a:r>
              <a:rPr sz="2000" spc="90" dirty="0">
                <a:latin typeface="Tahoma"/>
                <a:cs typeface="Tahoma"/>
              </a:rPr>
              <a:t>Computing</a:t>
            </a:r>
            <a:r>
              <a:rPr sz="2000" spc="-80" dirty="0">
                <a:latin typeface="Tahoma"/>
                <a:cs typeface="Tahoma"/>
              </a:rPr>
              <a:t> </a:t>
            </a:r>
            <a:r>
              <a:rPr sz="2000" spc="85" dirty="0">
                <a:latin typeface="Tahoma"/>
                <a:cs typeface="Tahoma"/>
              </a:rPr>
              <a:t>based</a:t>
            </a:r>
            <a:r>
              <a:rPr sz="2000" spc="-70" dirty="0">
                <a:latin typeface="Tahoma"/>
                <a:cs typeface="Tahoma"/>
              </a:rPr>
              <a:t> </a:t>
            </a:r>
            <a:r>
              <a:rPr sz="2000" spc="-40" dirty="0">
                <a:latin typeface="Tahoma"/>
                <a:cs typeface="Tahoma"/>
              </a:rPr>
              <a:t>IoT</a:t>
            </a:r>
            <a:r>
              <a:rPr sz="2000" spc="-120" dirty="0">
                <a:latin typeface="Tahoma"/>
                <a:cs typeface="Tahoma"/>
              </a:rPr>
              <a:t> </a:t>
            </a:r>
            <a:r>
              <a:rPr sz="2000" spc="-10" dirty="0">
                <a:latin typeface="Tahoma"/>
                <a:cs typeface="Tahoma"/>
              </a:rPr>
              <a:t>architecture</a:t>
            </a:r>
            <a:endParaRPr sz="20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10" dirty="0"/>
              <a:t>Why</a:t>
            </a:r>
            <a:r>
              <a:rPr spc="-5" dirty="0"/>
              <a:t> </a:t>
            </a:r>
            <a:r>
              <a:rPr dirty="0"/>
              <a:t>is</a:t>
            </a:r>
            <a:r>
              <a:rPr spc="-5" dirty="0"/>
              <a:t> </a:t>
            </a:r>
            <a:r>
              <a:rPr spc="195" dirty="0"/>
              <a:t>it</a:t>
            </a:r>
            <a:r>
              <a:rPr dirty="0"/>
              <a:t> </a:t>
            </a:r>
            <a:r>
              <a:rPr spc="85" dirty="0"/>
              <a:t>Now?</a:t>
            </a:r>
          </a:p>
        </p:txBody>
      </p:sp>
      <p:sp>
        <p:nvSpPr>
          <p:cNvPr id="3" name="object 3"/>
          <p:cNvSpPr/>
          <p:nvPr/>
        </p:nvSpPr>
        <p:spPr>
          <a:xfrm>
            <a:off x="1658873" y="4013453"/>
            <a:ext cx="8128000" cy="969644"/>
          </a:xfrm>
          <a:custGeom>
            <a:avLst/>
            <a:gdLst/>
            <a:ahLst/>
            <a:cxnLst/>
            <a:rect l="l" t="t" r="r" b="b"/>
            <a:pathLst>
              <a:path w="8128000" h="969645">
                <a:moveTo>
                  <a:pt x="0" y="161544"/>
                </a:moveTo>
                <a:lnTo>
                  <a:pt x="5766" y="118577"/>
                </a:lnTo>
                <a:lnTo>
                  <a:pt x="22041" y="79981"/>
                </a:lnTo>
                <a:lnTo>
                  <a:pt x="47291" y="47291"/>
                </a:lnTo>
                <a:lnTo>
                  <a:pt x="79981" y="22041"/>
                </a:lnTo>
                <a:lnTo>
                  <a:pt x="118577" y="5766"/>
                </a:lnTo>
                <a:lnTo>
                  <a:pt x="161544" y="0"/>
                </a:lnTo>
                <a:lnTo>
                  <a:pt x="7965948" y="0"/>
                </a:lnTo>
                <a:lnTo>
                  <a:pt x="8008870" y="5766"/>
                </a:lnTo>
                <a:lnTo>
                  <a:pt x="8047453" y="22041"/>
                </a:lnTo>
                <a:lnTo>
                  <a:pt x="8080152" y="47291"/>
                </a:lnTo>
                <a:lnTo>
                  <a:pt x="8105422" y="79981"/>
                </a:lnTo>
                <a:lnTo>
                  <a:pt x="8121717" y="118577"/>
                </a:lnTo>
                <a:lnTo>
                  <a:pt x="8127492" y="161544"/>
                </a:lnTo>
                <a:lnTo>
                  <a:pt x="8127492" y="807720"/>
                </a:lnTo>
                <a:lnTo>
                  <a:pt x="8121717" y="850642"/>
                </a:lnTo>
                <a:lnTo>
                  <a:pt x="8105422" y="889225"/>
                </a:lnTo>
                <a:lnTo>
                  <a:pt x="8080152" y="921924"/>
                </a:lnTo>
                <a:lnTo>
                  <a:pt x="8047453" y="947194"/>
                </a:lnTo>
                <a:lnTo>
                  <a:pt x="8008870" y="963489"/>
                </a:lnTo>
                <a:lnTo>
                  <a:pt x="7965948" y="969264"/>
                </a:lnTo>
                <a:lnTo>
                  <a:pt x="161544" y="969264"/>
                </a:lnTo>
                <a:lnTo>
                  <a:pt x="118577" y="963489"/>
                </a:lnTo>
                <a:lnTo>
                  <a:pt x="79981" y="947194"/>
                </a:lnTo>
                <a:lnTo>
                  <a:pt x="47291" y="921924"/>
                </a:lnTo>
                <a:lnTo>
                  <a:pt x="22041" y="889225"/>
                </a:lnTo>
                <a:lnTo>
                  <a:pt x="5766" y="850642"/>
                </a:lnTo>
                <a:lnTo>
                  <a:pt x="0" y="807720"/>
                </a:lnTo>
                <a:lnTo>
                  <a:pt x="0" y="161544"/>
                </a:lnTo>
                <a:close/>
              </a:path>
            </a:pathLst>
          </a:custGeom>
          <a:ln w="28575">
            <a:solidFill>
              <a:srgbClr val="3779D9"/>
            </a:solidFill>
          </a:ln>
        </p:spPr>
        <p:txBody>
          <a:bodyPr wrap="square" lIns="0" tIns="0" rIns="0" bIns="0" rtlCol="0"/>
          <a:lstStyle/>
          <a:p>
            <a:endParaRPr/>
          </a:p>
        </p:txBody>
      </p:sp>
      <p:sp>
        <p:nvSpPr>
          <p:cNvPr id="4" name="object 4"/>
          <p:cNvSpPr txBox="1"/>
          <p:nvPr/>
        </p:nvSpPr>
        <p:spPr>
          <a:xfrm>
            <a:off x="1756029" y="4064889"/>
            <a:ext cx="7332345" cy="787400"/>
          </a:xfrm>
          <a:prstGeom prst="rect">
            <a:avLst/>
          </a:prstGeom>
        </p:spPr>
        <p:txBody>
          <a:bodyPr vert="horz" wrap="square" lIns="0" tIns="12065" rIns="0" bIns="0" rtlCol="0">
            <a:spAutoFit/>
          </a:bodyPr>
          <a:lstStyle/>
          <a:p>
            <a:pPr marL="12700">
              <a:lnSpc>
                <a:spcPct val="100000"/>
              </a:lnSpc>
              <a:spcBef>
                <a:spcPts val="95"/>
              </a:spcBef>
            </a:pPr>
            <a:r>
              <a:rPr sz="2500" spc="-30" dirty="0">
                <a:latin typeface="Tahoma"/>
                <a:cs typeface="Tahoma"/>
              </a:rPr>
              <a:t>5.</a:t>
            </a:r>
            <a:r>
              <a:rPr sz="2500" spc="-190" dirty="0">
                <a:latin typeface="Tahoma"/>
                <a:cs typeface="Tahoma"/>
              </a:rPr>
              <a:t> </a:t>
            </a:r>
            <a:r>
              <a:rPr sz="2500" spc="110" dirty="0">
                <a:latin typeface="Tahoma"/>
                <a:cs typeface="Tahoma"/>
              </a:rPr>
              <a:t>Big</a:t>
            </a:r>
            <a:r>
              <a:rPr sz="2500" spc="-100" dirty="0">
                <a:latin typeface="Tahoma"/>
                <a:cs typeface="Tahoma"/>
              </a:rPr>
              <a:t> </a:t>
            </a:r>
            <a:r>
              <a:rPr sz="2500" dirty="0">
                <a:latin typeface="Tahoma"/>
                <a:cs typeface="Tahoma"/>
              </a:rPr>
              <a:t>data</a:t>
            </a:r>
            <a:r>
              <a:rPr sz="2500" spc="-120" dirty="0">
                <a:latin typeface="Tahoma"/>
                <a:cs typeface="Tahoma"/>
              </a:rPr>
              <a:t> </a:t>
            </a:r>
            <a:r>
              <a:rPr sz="2500" spc="60" dirty="0">
                <a:latin typeface="Tahoma"/>
                <a:cs typeface="Tahoma"/>
              </a:rPr>
              <a:t>tools</a:t>
            </a:r>
            <a:r>
              <a:rPr sz="2500" spc="-105" dirty="0">
                <a:latin typeface="Tahoma"/>
                <a:cs typeface="Tahoma"/>
              </a:rPr>
              <a:t> </a:t>
            </a:r>
            <a:r>
              <a:rPr sz="2500" spc="45" dirty="0">
                <a:latin typeface="Tahoma"/>
                <a:cs typeface="Tahoma"/>
              </a:rPr>
              <a:t>available</a:t>
            </a:r>
            <a:r>
              <a:rPr sz="2500" spc="-95" dirty="0">
                <a:latin typeface="Tahoma"/>
                <a:cs typeface="Tahoma"/>
              </a:rPr>
              <a:t> </a:t>
            </a:r>
            <a:r>
              <a:rPr sz="2500" dirty="0">
                <a:latin typeface="Tahoma"/>
                <a:cs typeface="Tahoma"/>
              </a:rPr>
              <a:t>for</a:t>
            </a:r>
            <a:r>
              <a:rPr sz="2500" spc="-100" dirty="0">
                <a:latin typeface="Tahoma"/>
                <a:cs typeface="Tahoma"/>
              </a:rPr>
              <a:t> </a:t>
            </a:r>
            <a:r>
              <a:rPr sz="2500" spc="50" dirty="0">
                <a:latin typeface="Tahoma"/>
                <a:cs typeface="Tahoma"/>
              </a:rPr>
              <a:t>storage</a:t>
            </a:r>
            <a:r>
              <a:rPr sz="2500" spc="-100" dirty="0">
                <a:latin typeface="Tahoma"/>
                <a:cs typeface="Tahoma"/>
              </a:rPr>
              <a:t> </a:t>
            </a:r>
            <a:r>
              <a:rPr sz="2500" spc="75" dirty="0">
                <a:latin typeface="Tahoma"/>
                <a:cs typeface="Tahoma"/>
              </a:rPr>
              <a:t>and</a:t>
            </a:r>
            <a:r>
              <a:rPr sz="2500" spc="-110" dirty="0">
                <a:latin typeface="Tahoma"/>
                <a:cs typeface="Tahoma"/>
              </a:rPr>
              <a:t> </a:t>
            </a:r>
            <a:r>
              <a:rPr sz="2500" spc="-10" dirty="0">
                <a:latin typeface="Tahoma"/>
                <a:cs typeface="Tahoma"/>
              </a:rPr>
              <a:t>analytics</a:t>
            </a:r>
            <a:endParaRPr sz="2500">
              <a:latin typeface="Tahoma"/>
              <a:cs typeface="Tahoma"/>
            </a:endParaRPr>
          </a:p>
          <a:p>
            <a:pPr marL="12700">
              <a:lnSpc>
                <a:spcPct val="100000"/>
              </a:lnSpc>
            </a:pPr>
            <a:r>
              <a:rPr sz="2500" dirty="0">
                <a:latin typeface="Tahoma"/>
                <a:cs typeface="Tahoma"/>
              </a:rPr>
              <a:t>e.g.</a:t>
            </a:r>
            <a:r>
              <a:rPr sz="2500" spc="-170" dirty="0">
                <a:latin typeface="Tahoma"/>
                <a:cs typeface="Tahoma"/>
              </a:rPr>
              <a:t> </a:t>
            </a:r>
            <a:r>
              <a:rPr sz="2500" spc="85" dirty="0">
                <a:latin typeface="Tahoma"/>
                <a:cs typeface="Tahoma"/>
              </a:rPr>
              <a:t>Hadoop,</a:t>
            </a:r>
            <a:r>
              <a:rPr sz="2500" spc="-190" dirty="0">
                <a:latin typeface="Tahoma"/>
                <a:cs typeface="Tahoma"/>
              </a:rPr>
              <a:t> </a:t>
            </a:r>
            <a:r>
              <a:rPr sz="2500" spc="120" dirty="0">
                <a:latin typeface="Tahoma"/>
                <a:cs typeface="Tahoma"/>
              </a:rPr>
              <a:t>Apache</a:t>
            </a:r>
            <a:r>
              <a:rPr sz="2500" spc="-55" dirty="0">
                <a:latin typeface="Tahoma"/>
                <a:cs typeface="Tahoma"/>
              </a:rPr>
              <a:t> </a:t>
            </a:r>
            <a:r>
              <a:rPr sz="2500" dirty="0">
                <a:latin typeface="Tahoma"/>
                <a:cs typeface="Tahoma"/>
              </a:rPr>
              <a:t>Spark,</a:t>
            </a:r>
            <a:r>
              <a:rPr sz="2500" spc="-220" dirty="0">
                <a:latin typeface="Tahoma"/>
                <a:cs typeface="Tahoma"/>
              </a:rPr>
              <a:t> </a:t>
            </a:r>
            <a:r>
              <a:rPr sz="2500" spc="-40" dirty="0">
                <a:latin typeface="Tahoma"/>
                <a:cs typeface="Tahoma"/>
              </a:rPr>
              <a:t>Twitter</a:t>
            </a:r>
            <a:r>
              <a:rPr sz="2500" spc="-85" dirty="0">
                <a:latin typeface="Tahoma"/>
                <a:cs typeface="Tahoma"/>
              </a:rPr>
              <a:t> </a:t>
            </a:r>
            <a:r>
              <a:rPr sz="2500" dirty="0">
                <a:latin typeface="Tahoma"/>
                <a:cs typeface="Tahoma"/>
              </a:rPr>
              <a:t>Storm</a:t>
            </a:r>
            <a:r>
              <a:rPr sz="2500" spc="-65" dirty="0">
                <a:latin typeface="Tahoma"/>
                <a:cs typeface="Tahoma"/>
              </a:rPr>
              <a:t> </a:t>
            </a:r>
            <a:r>
              <a:rPr sz="2500" spc="30" dirty="0">
                <a:latin typeface="Tahoma"/>
                <a:cs typeface="Tahoma"/>
              </a:rPr>
              <a:t>etc</a:t>
            </a:r>
            <a:endParaRPr sz="2500">
              <a:latin typeface="Tahoma"/>
              <a:cs typeface="Tahoma"/>
            </a:endParaRPr>
          </a:p>
        </p:txBody>
      </p:sp>
      <p:sp>
        <p:nvSpPr>
          <p:cNvPr id="5" name="object 5"/>
          <p:cNvSpPr/>
          <p:nvPr/>
        </p:nvSpPr>
        <p:spPr>
          <a:xfrm>
            <a:off x="688086" y="1899666"/>
            <a:ext cx="2153920" cy="835660"/>
          </a:xfrm>
          <a:custGeom>
            <a:avLst/>
            <a:gdLst/>
            <a:ahLst/>
            <a:cxnLst/>
            <a:rect l="l" t="t" r="r" b="b"/>
            <a:pathLst>
              <a:path w="2153920" h="835660">
                <a:moveTo>
                  <a:pt x="0" y="139192"/>
                </a:moveTo>
                <a:lnTo>
                  <a:pt x="7096" y="95211"/>
                </a:lnTo>
                <a:lnTo>
                  <a:pt x="26856" y="57003"/>
                </a:lnTo>
                <a:lnTo>
                  <a:pt x="56987" y="26867"/>
                </a:lnTo>
                <a:lnTo>
                  <a:pt x="95196" y="7099"/>
                </a:lnTo>
                <a:lnTo>
                  <a:pt x="139192" y="0"/>
                </a:lnTo>
                <a:lnTo>
                  <a:pt x="2014220" y="0"/>
                </a:lnTo>
                <a:lnTo>
                  <a:pt x="2058200" y="7099"/>
                </a:lnTo>
                <a:lnTo>
                  <a:pt x="2096408" y="26867"/>
                </a:lnTo>
                <a:lnTo>
                  <a:pt x="2126544" y="57003"/>
                </a:lnTo>
                <a:lnTo>
                  <a:pt x="2146312" y="95211"/>
                </a:lnTo>
                <a:lnTo>
                  <a:pt x="2153412" y="139192"/>
                </a:lnTo>
                <a:lnTo>
                  <a:pt x="2153412" y="695960"/>
                </a:lnTo>
                <a:lnTo>
                  <a:pt x="2146312" y="739940"/>
                </a:lnTo>
                <a:lnTo>
                  <a:pt x="2126544" y="778148"/>
                </a:lnTo>
                <a:lnTo>
                  <a:pt x="2096408" y="808284"/>
                </a:lnTo>
                <a:lnTo>
                  <a:pt x="2058200" y="828052"/>
                </a:lnTo>
                <a:lnTo>
                  <a:pt x="2014220" y="835151"/>
                </a:lnTo>
                <a:lnTo>
                  <a:pt x="139192" y="835151"/>
                </a:lnTo>
                <a:lnTo>
                  <a:pt x="95196" y="828052"/>
                </a:lnTo>
                <a:lnTo>
                  <a:pt x="56987" y="808284"/>
                </a:lnTo>
                <a:lnTo>
                  <a:pt x="26856" y="778148"/>
                </a:lnTo>
                <a:lnTo>
                  <a:pt x="7096" y="739940"/>
                </a:lnTo>
                <a:lnTo>
                  <a:pt x="0" y="695960"/>
                </a:lnTo>
                <a:lnTo>
                  <a:pt x="0" y="139192"/>
                </a:lnTo>
                <a:close/>
              </a:path>
            </a:pathLst>
          </a:custGeom>
          <a:ln w="28575">
            <a:solidFill>
              <a:srgbClr val="3779D9"/>
            </a:solidFill>
          </a:ln>
        </p:spPr>
        <p:txBody>
          <a:bodyPr wrap="square" lIns="0" tIns="0" rIns="0" bIns="0" rtlCol="0"/>
          <a:lstStyle/>
          <a:p>
            <a:endParaRPr/>
          </a:p>
        </p:txBody>
      </p:sp>
      <p:sp>
        <p:nvSpPr>
          <p:cNvPr id="6" name="object 6"/>
          <p:cNvSpPr txBox="1"/>
          <p:nvPr/>
        </p:nvSpPr>
        <p:spPr>
          <a:xfrm>
            <a:off x="779780" y="1948053"/>
            <a:ext cx="1911985" cy="574675"/>
          </a:xfrm>
          <a:prstGeom prst="rect">
            <a:avLst/>
          </a:prstGeom>
        </p:spPr>
        <p:txBody>
          <a:bodyPr vert="horz" wrap="square" lIns="0" tIns="12700" rIns="0" bIns="0" rtlCol="0">
            <a:spAutoFit/>
          </a:bodyPr>
          <a:lstStyle/>
          <a:p>
            <a:pPr marL="12700">
              <a:lnSpc>
                <a:spcPct val="100000"/>
              </a:lnSpc>
              <a:spcBef>
                <a:spcPts val="100"/>
              </a:spcBef>
            </a:pPr>
            <a:r>
              <a:rPr sz="1800" b="1" dirty="0">
                <a:latin typeface="Tahoma"/>
                <a:cs typeface="Tahoma"/>
              </a:rPr>
              <a:t>3</a:t>
            </a:r>
            <a:r>
              <a:rPr sz="1800" b="1" spc="-114" dirty="0">
                <a:latin typeface="Tahoma"/>
                <a:cs typeface="Tahoma"/>
              </a:rPr>
              <a:t> </a:t>
            </a:r>
            <a:r>
              <a:rPr sz="1800" b="1" spc="-65" dirty="0">
                <a:latin typeface="Tahoma"/>
                <a:cs typeface="Tahoma"/>
              </a:rPr>
              <a:t>TB</a:t>
            </a:r>
            <a:r>
              <a:rPr sz="1800" b="1" spc="-60" dirty="0">
                <a:latin typeface="Tahoma"/>
                <a:cs typeface="Tahoma"/>
              </a:rPr>
              <a:t> </a:t>
            </a:r>
            <a:r>
              <a:rPr sz="1800" spc="65" dirty="0">
                <a:latin typeface="Tahoma"/>
                <a:cs typeface="Tahoma"/>
              </a:rPr>
              <a:t>per</a:t>
            </a:r>
            <a:r>
              <a:rPr sz="1800" spc="-105" dirty="0">
                <a:latin typeface="Tahoma"/>
                <a:cs typeface="Tahoma"/>
              </a:rPr>
              <a:t> </a:t>
            </a:r>
            <a:r>
              <a:rPr sz="1800" spc="75" dirty="0">
                <a:latin typeface="Tahoma"/>
                <a:cs typeface="Tahoma"/>
              </a:rPr>
              <a:t>Month</a:t>
            </a:r>
            <a:r>
              <a:rPr sz="1800" spc="-105" dirty="0">
                <a:latin typeface="Tahoma"/>
                <a:cs typeface="Tahoma"/>
              </a:rPr>
              <a:t> </a:t>
            </a:r>
            <a:r>
              <a:rPr sz="1800" spc="-25" dirty="0">
                <a:latin typeface="Tahoma"/>
                <a:cs typeface="Tahoma"/>
              </a:rPr>
              <a:t>in</a:t>
            </a:r>
            <a:endParaRPr sz="1800">
              <a:latin typeface="Tahoma"/>
              <a:cs typeface="Tahoma"/>
            </a:endParaRPr>
          </a:p>
          <a:p>
            <a:pPr marL="12700">
              <a:lnSpc>
                <a:spcPct val="100000"/>
              </a:lnSpc>
            </a:pPr>
            <a:r>
              <a:rPr sz="1800" spc="-20" dirty="0">
                <a:latin typeface="Tahoma"/>
                <a:cs typeface="Tahoma"/>
              </a:rPr>
              <a:t>1992</a:t>
            </a:r>
            <a:endParaRPr sz="1800">
              <a:latin typeface="Tahoma"/>
              <a:cs typeface="Tahoma"/>
            </a:endParaRPr>
          </a:p>
        </p:txBody>
      </p:sp>
      <p:sp>
        <p:nvSpPr>
          <p:cNvPr id="7" name="object 7"/>
          <p:cNvSpPr/>
          <p:nvPr/>
        </p:nvSpPr>
        <p:spPr>
          <a:xfrm>
            <a:off x="4507229" y="1818894"/>
            <a:ext cx="1762125" cy="836930"/>
          </a:xfrm>
          <a:custGeom>
            <a:avLst/>
            <a:gdLst/>
            <a:ahLst/>
            <a:cxnLst/>
            <a:rect l="l" t="t" r="r" b="b"/>
            <a:pathLst>
              <a:path w="1762125" h="836930">
                <a:moveTo>
                  <a:pt x="0" y="139445"/>
                </a:moveTo>
                <a:lnTo>
                  <a:pt x="7114" y="95390"/>
                </a:lnTo>
                <a:lnTo>
                  <a:pt x="26919" y="57113"/>
                </a:lnTo>
                <a:lnTo>
                  <a:pt x="57113" y="26919"/>
                </a:lnTo>
                <a:lnTo>
                  <a:pt x="95390" y="7114"/>
                </a:lnTo>
                <a:lnTo>
                  <a:pt x="139446" y="0"/>
                </a:lnTo>
                <a:lnTo>
                  <a:pt x="1622298" y="0"/>
                </a:lnTo>
                <a:lnTo>
                  <a:pt x="1666353" y="7114"/>
                </a:lnTo>
                <a:lnTo>
                  <a:pt x="1704630" y="26919"/>
                </a:lnTo>
                <a:lnTo>
                  <a:pt x="1734824" y="57113"/>
                </a:lnTo>
                <a:lnTo>
                  <a:pt x="1754629" y="95390"/>
                </a:lnTo>
                <a:lnTo>
                  <a:pt x="1761744" y="139445"/>
                </a:lnTo>
                <a:lnTo>
                  <a:pt x="1761744" y="697229"/>
                </a:lnTo>
                <a:lnTo>
                  <a:pt x="1754629" y="741285"/>
                </a:lnTo>
                <a:lnTo>
                  <a:pt x="1734824" y="779562"/>
                </a:lnTo>
                <a:lnTo>
                  <a:pt x="1704630" y="809756"/>
                </a:lnTo>
                <a:lnTo>
                  <a:pt x="1666353" y="829561"/>
                </a:lnTo>
                <a:lnTo>
                  <a:pt x="1622298" y="836676"/>
                </a:lnTo>
                <a:lnTo>
                  <a:pt x="139446" y="836676"/>
                </a:lnTo>
                <a:lnTo>
                  <a:pt x="95390" y="829561"/>
                </a:lnTo>
                <a:lnTo>
                  <a:pt x="57113" y="809756"/>
                </a:lnTo>
                <a:lnTo>
                  <a:pt x="26919" y="779562"/>
                </a:lnTo>
                <a:lnTo>
                  <a:pt x="7114" y="741285"/>
                </a:lnTo>
                <a:lnTo>
                  <a:pt x="0" y="697229"/>
                </a:lnTo>
                <a:lnTo>
                  <a:pt x="0" y="139445"/>
                </a:lnTo>
                <a:close/>
              </a:path>
            </a:pathLst>
          </a:custGeom>
          <a:ln w="28575">
            <a:solidFill>
              <a:srgbClr val="3779D9"/>
            </a:solidFill>
          </a:ln>
        </p:spPr>
        <p:txBody>
          <a:bodyPr wrap="square" lIns="0" tIns="0" rIns="0" bIns="0" rtlCol="0"/>
          <a:lstStyle/>
          <a:p>
            <a:endParaRPr/>
          </a:p>
        </p:txBody>
      </p:sp>
      <p:sp>
        <p:nvSpPr>
          <p:cNvPr id="8" name="object 8"/>
          <p:cNvSpPr txBox="1"/>
          <p:nvPr/>
        </p:nvSpPr>
        <p:spPr>
          <a:xfrm>
            <a:off x="4599178" y="1867281"/>
            <a:ext cx="1567815" cy="635635"/>
          </a:xfrm>
          <a:prstGeom prst="rect">
            <a:avLst/>
          </a:prstGeom>
        </p:spPr>
        <p:txBody>
          <a:bodyPr vert="horz" wrap="square" lIns="0" tIns="13335" rIns="0" bIns="0" rtlCol="0">
            <a:spAutoFit/>
          </a:bodyPr>
          <a:lstStyle/>
          <a:p>
            <a:pPr marL="12700">
              <a:lnSpc>
                <a:spcPct val="100000"/>
              </a:lnSpc>
              <a:spcBef>
                <a:spcPts val="105"/>
              </a:spcBef>
            </a:pPr>
            <a:r>
              <a:rPr sz="2000" b="1" dirty="0">
                <a:latin typeface="Tahoma"/>
                <a:cs typeface="Tahoma"/>
              </a:rPr>
              <a:t>60,144</a:t>
            </a:r>
            <a:r>
              <a:rPr sz="2000" b="1" spc="-155" dirty="0">
                <a:latin typeface="Tahoma"/>
                <a:cs typeface="Tahoma"/>
              </a:rPr>
              <a:t> </a:t>
            </a:r>
            <a:r>
              <a:rPr sz="2000" b="1" spc="-55" dirty="0">
                <a:latin typeface="Tahoma"/>
                <a:cs typeface="Tahoma"/>
              </a:rPr>
              <a:t>TB</a:t>
            </a:r>
            <a:r>
              <a:rPr sz="2000" b="1" spc="-80" dirty="0">
                <a:latin typeface="Tahoma"/>
                <a:cs typeface="Tahoma"/>
              </a:rPr>
              <a:t> </a:t>
            </a:r>
            <a:r>
              <a:rPr sz="2000" spc="-25" dirty="0">
                <a:latin typeface="Tahoma"/>
                <a:cs typeface="Tahoma"/>
              </a:rPr>
              <a:t>in</a:t>
            </a:r>
            <a:endParaRPr sz="2000">
              <a:latin typeface="Tahoma"/>
              <a:cs typeface="Tahoma"/>
            </a:endParaRPr>
          </a:p>
          <a:p>
            <a:pPr marL="12700">
              <a:lnSpc>
                <a:spcPct val="100000"/>
              </a:lnSpc>
            </a:pPr>
            <a:r>
              <a:rPr sz="2000" spc="45" dirty="0">
                <a:latin typeface="Tahoma"/>
                <a:cs typeface="Tahoma"/>
              </a:rPr>
              <a:t>2014</a:t>
            </a:r>
            <a:endParaRPr sz="2000">
              <a:latin typeface="Tahoma"/>
              <a:cs typeface="Tahoma"/>
            </a:endParaRPr>
          </a:p>
        </p:txBody>
      </p:sp>
      <p:grpSp>
        <p:nvGrpSpPr>
          <p:cNvPr id="9" name="object 9"/>
          <p:cNvGrpSpPr/>
          <p:nvPr/>
        </p:nvGrpSpPr>
        <p:grpSpPr>
          <a:xfrm>
            <a:off x="2999041" y="1852993"/>
            <a:ext cx="1431925" cy="751840"/>
            <a:chOff x="2999041" y="1852993"/>
            <a:chExt cx="1431925" cy="751840"/>
          </a:xfrm>
        </p:grpSpPr>
        <p:sp>
          <p:nvSpPr>
            <p:cNvPr id="10" name="object 10"/>
            <p:cNvSpPr/>
            <p:nvPr/>
          </p:nvSpPr>
          <p:spPr>
            <a:xfrm>
              <a:off x="3003804" y="1857755"/>
              <a:ext cx="1422400" cy="742315"/>
            </a:xfrm>
            <a:custGeom>
              <a:avLst/>
              <a:gdLst/>
              <a:ahLst/>
              <a:cxnLst/>
              <a:rect l="l" t="t" r="r" b="b"/>
              <a:pathLst>
                <a:path w="1422400" h="742314">
                  <a:moveTo>
                    <a:pt x="1050797" y="0"/>
                  </a:moveTo>
                  <a:lnTo>
                    <a:pt x="1050797" y="185547"/>
                  </a:lnTo>
                  <a:lnTo>
                    <a:pt x="0" y="185547"/>
                  </a:lnTo>
                  <a:lnTo>
                    <a:pt x="0" y="556641"/>
                  </a:lnTo>
                  <a:lnTo>
                    <a:pt x="1050797" y="556641"/>
                  </a:lnTo>
                  <a:lnTo>
                    <a:pt x="1050797" y="742188"/>
                  </a:lnTo>
                  <a:lnTo>
                    <a:pt x="1421892" y="371094"/>
                  </a:lnTo>
                  <a:lnTo>
                    <a:pt x="1050797" y="0"/>
                  </a:lnTo>
                  <a:close/>
                </a:path>
              </a:pathLst>
            </a:custGeom>
            <a:solidFill>
              <a:srgbClr val="00AFEF"/>
            </a:solidFill>
          </p:spPr>
          <p:txBody>
            <a:bodyPr wrap="square" lIns="0" tIns="0" rIns="0" bIns="0" rtlCol="0"/>
            <a:lstStyle/>
            <a:p>
              <a:endParaRPr/>
            </a:p>
          </p:txBody>
        </p:sp>
        <p:sp>
          <p:nvSpPr>
            <p:cNvPr id="11" name="object 11"/>
            <p:cNvSpPr/>
            <p:nvPr/>
          </p:nvSpPr>
          <p:spPr>
            <a:xfrm>
              <a:off x="3003804" y="1857755"/>
              <a:ext cx="1422400" cy="742315"/>
            </a:xfrm>
            <a:custGeom>
              <a:avLst/>
              <a:gdLst/>
              <a:ahLst/>
              <a:cxnLst/>
              <a:rect l="l" t="t" r="r" b="b"/>
              <a:pathLst>
                <a:path w="1422400" h="742314">
                  <a:moveTo>
                    <a:pt x="0" y="185547"/>
                  </a:moveTo>
                  <a:lnTo>
                    <a:pt x="1050797" y="185547"/>
                  </a:lnTo>
                  <a:lnTo>
                    <a:pt x="1050797" y="0"/>
                  </a:lnTo>
                  <a:lnTo>
                    <a:pt x="1421892" y="371094"/>
                  </a:lnTo>
                  <a:lnTo>
                    <a:pt x="1050797" y="742188"/>
                  </a:lnTo>
                  <a:lnTo>
                    <a:pt x="1050797" y="556641"/>
                  </a:lnTo>
                  <a:lnTo>
                    <a:pt x="0" y="556641"/>
                  </a:lnTo>
                  <a:lnTo>
                    <a:pt x="0" y="185547"/>
                  </a:lnTo>
                  <a:close/>
                </a:path>
              </a:pathLst>
            </a:custGeom>
            <a:ln w="9525">
              <a:solidFill>
                <a:srgbClr val="000000"/>
              </a:solidFill>
            </a:ln>
          </p:spPr>
          <p:txBody>
            <a:bodyPr wrap="square" lIns="0" tIns="0" rIns="0" bIns="0" rtlCol="0"/>
            <a:lstStyle/>
            <a:p>
              <a:endParaRPr/>
            </a:p>
          </p:txBody>
        </p:sp>
      </p:grpSp>
      <p:sp>
        <p:nvSpPr>
          <p:cNvPr id="12" name="object 12"/>
          <p:cNvSpPr/>
          <p:nvPr/>
        </p:nvSpPr>
        <p:spPr>
          <a:xfrm>
            <a:off x="7852409" y="1792985"/>
            <a:ext cx="2534920" cy="836930"/>
          </a:xfrm>
          <a:custGeom>
            <a:avLst/>
            <a:gdLst/>
            <a:ahLst/>
            <a:cxnLst/>
            <a:rect l="l" t="t" r="r" b="b"/>
            <a:pathLst>
              <a:path w="2534920" h="836930">
                <a:moveTo>
                  <a:pt x="0" y="139446"/>
                </a:moveTo>
                <a:lnTo>
                  <a:pt x="7114" y="95390"/>
                </a:lnTo>
                <a:lnTo>
                  <a:pt x="26919" y="57113"/>
                </a:lnTo>
                <a:lnTo>
                  <a:pt x="57113" y="26919"/>
                </a:lnTo>
                <a:lnTo>
                  <a:pt x="95390" y="7114"/>
                </a:lnTo>
                <a:lnTo>
                  <a:pt x="139446" y="0"/>
                </a:lnTo>
                <a:lnTo>
                  <a:pt x="2394966" y="0"/>
                </a:lnTo>
                <a:lnTo>
                  <a:pt x="2439021" y="7114"/>
                </a:lnTo>
                <a:lnTo>
                  <a:pt x="2477298" y="26919"/>
                </a:lnTo>
                <a:lnTo>
                  <a:pt x="2507492" y="57113"/>
                </a:lnTo>
                <a:lnTo>
                  <a:pt x="2527297" y="95390"/>
                </a:lnTo>
                <a:lnTo>
                  <a:pt x="2534412" y="139446"/>
                </a:lnTo>
                <a:lnTo>
                  <a:pt x="2534412" y="697229"/>
                </a:lnTo>
                <a:lnTo>
                  <a:pt x="2527297" y="741285"/>
                </a:lnTo>
                <a:lnTo>
                  <a:pt x="2507492" y="779562"/>
                </a:lnTo>
                <a:lnTo>
                  <a:pt x="2477298" y="809756"/>
                </a:lnTo>
                <a:lnTo>
                  <a:pt x="2439021" y="829561"/>
                </a:lnTo>
                <a:lnTo>
                  <a:pt x="2394966" y="836676"/>
                </a:lnTo>
                <a:lnTo>
                  <a:pt x="139446" y="836676"/>
                </a:lnTo>
                <a:lnTo>
                  <a:pt x="95390" y="829561"/>
                </a:lnTo>
                <a:lnTo>
                  <a:pt x="57113" y="809756"/>
                </a:lnTo>
                <a:lnTo>
                  <a:pt x="26919" y="779562"/>
                </a:lnTo>
                <a:lnTo>
                  <a:pt x="7114" y="741285"/>
                </a:lnTo>
                <a:lnTo>
                  <a:pt x="0" y="697229"/>
                </a:lnTo>
                <a:lnTo>
                  <a:pt x="0" y="139446"/>
                </a:lnTo>
                <a:close/>
              </a:path>
            </a:pathLst>
          </a:custGeom>
          <a:ln w="28575">
            <a:solidFill>
              <a:srgbClr val="3779D9"/>
            </a:solidFill>
          </a:ln>
        </p:spPr>
        <p:txBody>
          <a:bodyPr wrap="square" lIns="0" tIns="0" rIns="0" bIns="0" rtlCol="0"/>
          <a:lstStyle/>
          <a:p>
            <a:endParaRPr/>
          </a:p>
        </p:txBody>
      </p:sp>
      <p:sp>
        <p:nvSpPr>
          <p:cNvPr id="13" name="object 13"/>
          <p:cNvSpPr txBox="1"/>
          <p:nvPr/>
        </p:nvSpPr>
        <p:spPr>
          <a:xfrm>
            <a:off x="7945373" y="1840814"/>
            <a:ext cx="2159635" cy="636270"/>
          </a:xfrm>
          <a:prstGeom prst="rect">
            <a:avLst/>
          </a:prstGeom>
        </p:spPr>
        <p:txBody>
          <a:bodyPr vert="horz" wrap="square" lIns="0" tIns="13335" rIns="0" bIns="0" rtlCol="0">
            <a:spAutoFit/>
          </a:bodyPr>
          <a:lstStyle/>
          <a:p>
            <a:pPr marL="12700">
              <a:lnSpc>
                <a:spcPct val="100000"/>
              </a:lnSpc>
              <a:spcBef>
                <a:spcPts val="105"/>
              </a:spcBef>
            </a:pPr>
            <a:r>
              <a:rPr sz="2000" b="1" dirty="0">
                <a:latin typeface="Tahoma"/>
                <a:cs typeface="Tahoma"/>
              </a:rPr>
              <a:t>396</a:t>
            </a:r>
            <a:r>
              <a:rPr sz="2000" b="1" spc="-90" dirty="0">
                <a:latin typeface="Tahoma"/>
                <a:cs typeface="Tahoma"/>
              </a:rPr>
              <a:t> </a:t>
            </a:r>
            <a:r>
              <a:rPr sz="2000" b="1" spc="-40" dirty="0">
                <a:latin typeface="Tahoma"/>
                <a:cs typeface="Tahoma"/>
              </a:rPr>
              <a:t>exabytes</a:t>
            </a:r>
            <a:r>
              <a:rPr sz="2000" b="1" spc="-90" dirty="0">
                <a:latin typeface="Tahoma"/>
                <a:cs typeface="Tahoma"/>
              </a:rPr>
              <a:t> </a:t>
            </a:r>
            <a:r>
              <a:rPr sz="2000" spc="55" dirty="0">
                <a:latin typeface="Tahoma"/>
                <a:cs typeface="Tahoma"/>
              </a:rPr>
              <a:t>per</a:t>
            </a:r>
            <a:endParaRPr sz="2000">
              <a:latin typeface="Tahoma"/>
              <a:cs typeface="Tahoma"/>
            </a:endParaRPr>
          </a:p>
          <a:p>
            <a:pPr marL="12700">
              <a:lnSpc>
                <a:spcPct val="100000"/>
              </a:lnSpc>
            </a:pPr>
            <a:r>
              <a:rPr sz="2000" spc="50" dirty="0">
                <a:latin typeface="Tahoma"/>
                <a:cs typeface="Tahoma"/>
              </a:rPr>
              <a:t>month</a:t>
            </a:r>
            <a:r>
              <a:rPr sz="2000" spc="-140" dirty="0">
                <a:latin typeface="Tahoma"/>
                <a:cs typeface="Tahoma"/>
              </a:rPr>
              <a:t> </a:t>
            </a:r>
            <a:r>
              <a:rPr sz="2000" spc="70" dirty="0">
                <a:latin typeface="Tahoma"/>
                <a:cs typeface="Tahoma"/>
              </a:rPr>
              <a:t>by</a:t>
            </a:r>
            <a:r>
              <a:rPr sz="2000" spc="-120" dirty="0">
                <a:latin typeface="Tahoma"/>
                <a:cs typeface="Tahoma"/>
              </a:rPr>
              <a:t> </a:t>
            </a:r>
            <a:r>
              <a:rPr sz="2000" spc="40" dirty="0">
                <a:latin typeface="Tahoma"/>
                <a:cs typeface="Tahoma"/>
              </a:rPr>
              <a:t>2022</a:t>
            </a:r>
            <a:endParaRPr sz="2000">
              <a:latin typeface="Tahoma"/>
              <a:cs typeface="Tahoma"/>
            </a:endParaRPr>
          </a:p>
        </p:txBody>
      </p:sp>
      <p:grpSp>
        <p:nvGrpSpPr>
          <p:cNvPr id="14" name="object 14"/>
          <p:cNvGrpSpPr/>
          <p:nvPr/>
        </p:nvGrpSpPr>
        <p:grpSpPr>
          <a:xfrm>
            <a:off x="6344221" y="1813369"/>
            <a:ext cx="1431925" cy="753745"/>
            <a:chOff x="6344221" y="1813369"/>
            <a:chExt cx="1431925" cy="753745"/>
          </a:xfrm>
        </p:grpSpPr>
        <p:sp>
          <p:nvSpPr>
            <p:cNvPr id="15" name="object 15"/>
            <p:cNvSpPr/>
            <p:nvPr/>
          </p:nvSpPr>
          <p:spPr>
            <a:xfrm>
              <a:off x="6348984" y="1818132"/>
              <a:ext cx="1422400" cy="744220"/>
            </a:xfrm>
            <a:custGeom>
              <a:avLst/>
              <a:gdLst/>
              <a:ahLst/>
              <a:cxnLst/>
              <a:rect l="l" t="t" r="r" b="b"/>
              <a:pathLst>
                <a:path w="1422400" h="744219">
                  <a:moveTo>
                    <a:pt x="1050036" y="0"/>
                  </a:moveTo>
                  <a:lnTo>
                    <a:pt x="1050036" y="185927"/>
                  </a:lnTo>
                  <a:lnTo>
                    <a:pt x="0" y="185927"/>
                  </a:lnTo>
                  <a:lnTo>
                    <a:pt x="0" y="557783"/>
                  </a:lnTo>
                  <a:lnTo>
                    <a:pt x="1050036" y="557783"/>
                  </a:lnTo>
                  <a:lnTo>
                    <a:pt x="1050036" y="743712"/>
                  </a:lnTo>
                  <a:lnTo>
                    <a:pt x="1421891" y="371855"/>
                  </a:lnTo>
                  <a:lnTo>
                    <a:pt x="1050036" y="0"/>
                  </a:lnTo>
                  <a:close/>
                </a:path>
              </a:pathLst>
            </a:custGeom>
            <a:solidFill>
              <a:srgbClr val="00AFEF"/>
            </a:solidFill>
          </p:spPr>
          <p:txBody>
            <a:bodyPr wrap="square" lIns="0" tIns="0" rIns="0" bIns="0" rtlCol="0"/>
            <a:lstStyle/>
            <a:p>
              <a:endParaRPr/>
            </a:p>
          </p:txBody>
        </p:sp>
        <p:sp>
          <p:nvSpPr>
            <p:cNvPr id="16" name="object 16"/>
            <p:cNvSpPr/>
            <p:nvPr/>
          </p:nvSpPr>
          <p:spPr>
            <a:xfrm>
              <a:off x="6348984" y="1818132"/>
              <a:ext cx="1422400" cy="744220"/>
            </a:xfrm>
            <a:custGeom>
              <a:avLst/>
              <a:gdLst/>
              <a:ahLst/>
              <a:cxnLst/>
              <a:rect l="l" t="t" r="r" b="b"/>
              <a:pathLst>
                <a:path w="1422400" h="744219">
                  <a:moveTo>
                    <a:pt x="0" y="185927"/>
                  </a:moveTo>
                  <a:lnTo>
                    <a:pt x="1050036" y="185927"/>
                  </a:lnTo>
                  <a:lnTo>
                    <a:pt x="1050036" y="0"/>
                  </a:lnTo>
                  <a:lnTo>
                    <a:pt x="1421891" y="371855"/>
                  </a:lnTo>
                  <a:lnTo>
                    <a:pt x="1050036" y="743712"/>
                  </a:lnTo>
                  <a:lnTo>
                    <a:pt x="1050036" y="557783"/>
                  </a:lnTo>
                  <a:lnTo>
                    <a:pt x="0" y="557783"/>
                  </a:lnTo>
                  <a:lnTo>
                    <a:pt x="0" y="185927"/>
                  </a:lnTo>
                  <a:close/>
                </a:path>
              </a:pathLst>
            </a:custGeom>
            <a:ln w="9525">
              <a:solidFill>
                <a:srgbClr val="000000"/>
              </a:solidFill>
            </a:ln>
          </p:spPr>
          <p:txBody>
            <a:bodyPr wrap="square" lIns="0" tIns="0" rIns="0" bIns="0" rtlCol="0"/>
            <a:lstStyle/>
            <a:p>
              <a:endParaRPr/>
            </a:p>
          </p:txBody>
        </p:sp>
      </p:grpSp>
      <p:sp>
        <p:nvSpPr>
          <p:cNvPr id="17" name="object 1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18" name="object 18"/>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3</a:t>
            </a:r>
            <a:r>
              <a:rPr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3466465" cy="635000"/>
          </a:xfrm>
          <a:prstGeom prst="rect">
            <a:avLst/>
          </a:prstGeom>
        </p:spPr>
        <p:txBody>
          <a:bodyPr vert="horz" wrap="square" lIns="0" tIns="12065" rIns="0" bIns="0" rtlCol="0">
            <a:spAutoFit/>
          </a:bodyPr>
          <a:lstStyle/>
          <a:p>
            <a:pPr marL="12700">
              <a:lnSpc>
                <a:spcPct val="100000"/>
              </a:lnSpc>
              <a:spcBef>
                <a:spcPts val="95"/>
              </a:spcBef>
            </a:pPr>
            <a:r>
              <a:rPr spc="110" dirty="0"/>
              <a:t>Why</a:t>
            </a:r>
            <a:r>
              <a:rPr spc="-5" dirty="0"/>
              <a:t> </a:t>
            </a:r>
            <a:r>
              <a:rPr dirty="0"/>
              <a:t>is</a:t>
            </a:r>
            <a:r>
              <a:rPr spc="-5" dirty="0"/>
              <a:t> </a:t>
            </a:r>
            <a:r>
              <a:rPr spc="195" dirty="0"/>
              <a:t>it</a:t>
            </a:r>
            <a:r>
              <a:rPr dirty="0"/>
              <a:t> </a:t>
            </a:r>
            <a:r>
              <a:rPr spc="95" dirty="0"/>
              <a:t>now?</a:t>
            </a:r>
          </a:p>
        </p:txBody>
      </p:sp>
      <p:sp>
        <p:nvSpPr>
          <p:cNvPr id="3" name="object 3"/>
          <p:cNvSpPr txBox="1"/>
          <p:nvPr/>
        </p:nvSpPr>
        <p:spPr>
          <a:xfrm>
            <a:off x="688340" y="1103043"/>
            <a:ext cx="9849485" cy="1193165"/>
          </a:xfrm>
          <a:prstGeom prst="rect">
            <a:avLst/>
          </a:prstGeom>
        </p:spPr>
        <p:txBody>
          <a:bodyPr vert="horz" wrap="square" lIns="0" tIns="138430" rIns="0" bIns="0" rtlCol="0">
            <a:spAutoFit/>
          </a:bodyPr>
          <a:lstStyle/>
          <a:p>
            <a:pPr marL="354965" indent="-342265">
              <a:lnSpc>
                <a:spcPct val="100000"/>
              </a:lnSpc>
              <a:spcBef>
                <a:spcPts val="1090"/>
              </a:spcBef>
              <a:buClr>
                <a:srgbClr val="3779D9"/>
              </a:buClr>
              <a:buFont typeface="Courier New"/>
              <a:buChar char="o"/>
              <a:tabLst>
                <a:tab pos="354965" algn="l"/>
              </a:tabLst>
            </a:pPr>
            <a:r>
              <a:rPr sz="2000" spc="100" dirty="0">
                <a:latin typeface="Tahoma"/>
                <a:cs typeface="Tahoma"/>
              </a:rPr>
              <a:t>Adoption</a:t>
            </a:r>
            <a:r>
              <a:rPr sz="2000" spc="15" dirty="0">
                <a:latin typeface="Tahoma"/>
                <a:cs typeface="Tahoma"/>
              </a:rPr>
              <a:t> </a:t>
            </a:r>
            <a:r>
              <a:rPr sz="2000" dirty="0">
                <a:latin typeface="Tahoma"/>
                <a:cs typeface="Tahoma"/>
              </a:rPr>
              <a:t>of</a:t>
            </a:r>
            <a:r>
              <a:rPr sz="2000" spc="65" dirty="0">
                <a:latin typeface="Tahoma"/>
                <a:cs typeface="Tahoma"/>
              </a:rPr>
              <a:t> </a:t>
            </a:r>
            <a:r>
              <a:rPr sz="2000" dirty="0">
                <a:latin typeface="Tahoma"/>
                <a:cs typeface="Tahoma"/>
              </a:rPr>
              <a:t>Sensor</a:t>
            </a:r>
            <a:r>
              <a:rPr sz="2000" spc="-45" dirty="0">
                <a:latin typeface="Tahoma"/>
                <a:cs typeface="Tahoma"/>
              </a:rPr>
              <a:t> </a:t>
            </a:r>
            <a:r>
              <a:rPr sz="2000" spc="-10" dirty="0">
                <a:latin typeface="Tahoma"/>
                <a:cs typeface="Tahoma"/>
              </a:rPr>
              <a:t>Technology</a:t>
            </a:r>
            <a:endParaRPr sz="2000">
              <a:latin typeface="Tahoma"/>
              <a:cs typeface="Tahoma"/>
            </a:endParaRPr>
          </a:p>
          <a:p>
            <a:pPr marL="354965" indent="-342265">
              <a:lnSpc>
                <a:spcPct val="100000"/>
              </a:lnSpc>
              <a:spcBef>
                <a:spcPts val="994"/>
              </a:spcBef>
              <a:buClr>
                <a:srgbClr val="3779D9"/>
              </a:buClr>
              <a:buFont typeface="Courier New"/>
              <a:buChar char="o"/>
              <a:tabLst>
                <a:tab pos="354965" algn="l"/>
              </a:tabLst>
            </a:pPr>
            <a:r>
              <a:rPr sz="2000" spc="105" dirty="0">
                <a:latin typeface="Tahoma"/>
                <a:cs typeface="Tahoma"/>
              </a:rPr>
              <a:t>Cheap</a:t>
            </a:r>
            <a:r>
              <a:rPr sz="2000" spc="-45" dirty="0">
                <a:latin typeface="Tahoma"/>
                <a:cs typeface="Tahoma"/>
              </a:rPr>
              <a:t> </a:t>
            </a:r>
            <a:r>
              <a:rPr sz="2000" dirty="0">
                <a:latin typeface="Tahoma"/>
                <a:cs typeface="Tahoma"/>
              </a:rPr>
              <a:t>Sensors,</a:t>
            </a:r>
            <a:r>
              <a:rPr sz="2000" spc="-110" dirty="0">
                <a:latin typeface="Tahoma"/>
                <a:cs typeface="Tahoma"/>
              </a:rPr>
              <a:t> </a:t>
            </a:r>
            <a:r>
              <a:rPr sz="2000" dirty="0">
                <a:latin typeface="Tahoma"/>
                <a:cs typeface="Tahoma"/>
              </a:rPr>
              <a:t>e.g.,</a:t>
            </a:r>
            <a:r>
              <a:rPr sz="2000" spc="-105" dirty="0">
                <a:latin typeface="Tahoma"/>
                <a:cs typeface="Tahoma"/>
              </a:rPr>
              <a:t> </a:t>
            </a:r>
            <a:r>
              <a:rPr sz="2000" dirty="0">
                <a:latin typeface="Tahoma"/>
                <a:cs typeface="Tahoma"/>
              </a:rPr>
              <a:t>the</a:t>
            </a:r>
            <a:r>
              <a:rPr sz="2000" spc="-35" dirty="0">
                <a:latin typeface="Tahoma"/>
                <a:cs typeface="Tahoma"/>
              </a:rPr>
              <a:t> </a:t>
            </a:r>
            <a:r>
              <a:rPr sz="2000" dirty="0">
                <a:latin typeface="Tahoma"/>
                <a:cs typeface="Tahoma"/>
              </a:rPr>
              <a:t>average</a:t>
            </a:r>
            <a:r>
              <a:rPr sz="2000" spc="-60" dirty="0">
                <a:latin typeface="Tahoma"/>
                <a:cs typeface="Tahoma"/>
              </a:rPr>
              <a:t> </a:t>
            </a:r>
            <a:r>
              <a:rPr sz="2000" dirty="0">
                <a:latin typeface="Tahoma"/>
                <a:cs typeface="Tahoma"/>
              </a:rPr>
              <a:t>cost</a:t>
            </a:r>
            <a:r>
              <a:rPr sz="2000" spc="-40" dirty="0">
                <a:latin typeface="Tahoma"/>
                <a:cs typeface="Tahoma"/>
              </a:rPr>
              <a:t> </a:t>
            </a:r>
            <a:r>
              <a:rPr sz="2000" dirty="0">
                <a:latin typeface="Tahoma"/>
                <a:cs typeface="Tahoma"/>
              </a:rPr>
              <a:t>of</a:t>
            </a:r>
            <a:r>
              <a:rPr sz="2000" spc="20" dirty="0">
                <a:latin typeface="Tahoma"/>
                <a:cs typeface="Tahoma"/>
              </a:rPr>
              <a:t> </a:t>
            </a:r>
            <a:r>
              <a:rPr sz="2000" dirty="0">
                <a:latin typeface="Tahoma"/>
                <a:cs typeface="Tahoma"/>
              </a:rPr>
              <a:t>an</a:t>
            </a:r>
            <a:r>
              <a:rPr sz="2000" spc="-45" dirty="0">
                <a:latin typeface="Tahoma"/>
                <a:cs typeface="Tahoma"/>
              </a:rPr>
              <a:t> </a:t>
            </a:r>
            <a:r>
              <a:rPr sz="2000" spc="50" dirty="0">
                <a:latin typeface="Tahoma"/>
                <a:cs typeface="Tahoma"/>
              </a:rPr>
              <a:t>accelerometer</a:t>
            </a:r>
            <a:r>
              <a:rPr sz="2000" spc="-75" dirty="0">
                <a:latin typeface="Tahoma"/>
                <a:cs typeface="Tahoma"/>
              </a:rPr>
              <a:t> </a:t>
            </a:r>
            <a:r>
              <a:rPr sz="2000" spc="55" dirty="0">
                <a:latin typeface="Tahoma"/>
                <a:cs typeface="Tahoma"/>
              </a:rPr>
              <a:t>now</a:t>
            </a:r>
            <a:r>
              <a:rPr sz="2000" spc="-35" dirty="0">
                <a:latin typeface="Tahoma"/>
                <a:cs typeface="Tahoma"/>
              </a:rPr>
              <a:t> </a:t>
            </a:r>
            <a:r>
              <a:rPr sz="2000" dirty="0">
                <a:latin typeface="Tahoma"/>
                <a:cs typeface="Tahoma"/>
              </a:rPr>
              <a:t>stands</a:t>
            </a:r>
            <a:r>
              <a:rPr sz="2000" spc="-50" dirty="0">
                <a:latin typeface="Tahoma"/>
                <a:cs typeface="Tahoma"/>
              </a:rPr>
              <a:t> </a:t>
            </a:r>
            <a:r>
              <a:rPr sz="2000" spc="-20" dirty="0">
                <a:latin typeface="Tahoma"/>
                <a:cs typeface="Tahoma"/>
              </a:rPr>
              <a:t>at</a:t>
            </a:r>
            <a:r>
              <a:rPr sz="2000" spc="-35" dirty="0">
                <a:latin typeface="Tahoma"/>
                <a:cs typeface="Tahoma"/>
              </a:rPr>
              <a:t> </a:t>
            </a:r>
            <a:r>
              <a:rPr sz="2000" spc="75" dirty="0">
                <a:latin typeface="Tahoma"/>
                <a:cs typeface="Tahoma"/>
              </a:rPr>
              <a:t>40</a:t>
            </a:r>
            <a:r>
              <a:rPr sz="2000" spc="-30" dirty="0">
                <a:latin typeface="Tahoma"/>
                <a:cs typeface="Tahoma"/>
              </a:rPr>
              <a:t> </a:t>
            </a:r>
            <a:r>
              <a:rPr sz="2000" spc="-10" dirty="0">
                <a:latin typeface="Tahoma"/>
                <a:cs typeface="Tahoma"/>
              </a:rPr>
              <a:t>cents,</a:t>
            </a:r>
            <a:endParaRPr sz="2000">
              <a:latin typeface="Tahoma"/>
              <a:cs typeface="Tahoma"/>
            </a:endParaRPr>
          </a:p>
          <a:p>
            <a:pPr marL="355600">
              <a:lnSpc>
                <a:spcPct val="100000"/>
              </a:lnSpc>
              <a:spcBef>
                <a:spcPts val="5"/>
              </a:spcBef>
            </a:pPr>
            <a:r>
              <a:rPr sz="2000" spc="85" dirty="0">
                <a:latin typeface="Tahoma"/>
                <a:cs typeface="Tahoma"/>
              </a:rPr>
              <a:t>compared</a:t>
            </a:r>
            <a:r>
              <a:rPr sz="2000" spc="-100" dirty="0">
                <a:latin typeface="Tahoma"/>
                <a:cs typeface="Tahoma"/>
              </a:rPr>
              <a:t> </a:t>
            </a:r>
            <a:r>
              <a:rPr sz="2000" dirty="0">
                <a:latin typeface="Tahoma"/>
                <a:cs typeface="Tahoma"/>
              </a:rPr>
              <a:t>to</a:t>
            </a:r>
            <a:r>
              <a:rPr sz="2000" spc="-75" dirty="0">
                <a:latin typeface="Tahoma"/>
                <a:cs typeface="Tahoma"/>
              </a:rPr>
              <a:t> </a:t>
            </a:r>
            <a:r>
              <a:rPr sz="2000" spc="60" dirty="0">
                <a:latin typeface="Tahoma"/>
                <a:cs typeface="Tahoma"/>
              </a:rPr>
              <a:t>$2</a:t>
            </a:r>
            <a:r>
              <a:rPr sz="2000" spc="-75" dirty="0">
                <a:latin typeface="Tahoma"/>
                <a:cs typeface="Tahoma"/>
              </a:rPr>
              <a:t> </a:t>
            </a:r>
            <a:r>
              <a:rPr sz="2000" dirty="0">
                <a:latin typeface="Tahoma"/>
                <a:cs typeface="Tahoma"/>
              </a:rPr>
              <a:t>in</a:t>
            </a:r>
            <a:r>
              <a:rPr sz="2000" spc="-85" dirty="0">
                <a:latin typeface="Tahoma"/>
                <a:cs typeface="Tahoma"/>
              </a:rPr>
              <a:t> </a:t>
            </a:r>
            <a:r>
              <a:rPr sz="2000" spc="-20" dirty="0">
                <a:latin typeface="Tahoma"/>
                <a:cs typeface="Tahoma"/>
              </a:rPr>
              <a:t>2006.</a:t>
            </a:r>
            <a:endParaRPr sz="2000">
              <a:latin typeface="Tahoma"/>
              <a:cs typeface="Tahoma"/>
            </a:endParaRPr>
          </a:p>
        </p:txBody>
      </p:sp>
      <p:sp>
        <p:nvSpPr>
          <p:cNvPr id="4" name="object 4"/>
          <p:cNvSpPr txBox="1"/>
          <p:nvPr/>
        </p:nvSpPr>
        <p:spPr>
          <a:xfrm>
            <a:off x="688340" y="4987544"/>
            <a:ext cx="9837420" cy="1068705"/>
          </a:xfrm>
          <a:prstGeom prst="rect">
            <a:avLst/>
          </a:prstGeom>
        </p:spPr>
        <p:txBody>
          <a:bodyPr vert="horz" wrap="square" lIns="0" tIns="12700" rIns="0" bIns="0" rtlCol="0">
            <a:spAutoFit/>
          </a:bodyPr>
          <a:lstStyle/>
          <a:p>
            <a:pPr marL="355600" marR="5080" indent="-342900">
              <a:lnSpc>
                <a:spcPct val="100000"/>
              </a:lnSpc>
              <a:spcBef>
                <a:spcPts val="100"/>
              </a:spcBef>
              <a:buClr>
                <a:srgbClr val="3779D9"/>
              </a:buClr>
              <a:buFont typeface="Courier New"/>
              <a:buChar char="o"/>
              <a:tabLst>
                <a:tab pos="355600" algn="l"/>
              </a:tabLst>
            </a:pPr>
            <a:r>
              <a:rPr sz="2000" dirty="0">
                <a:latin typeface="Tahoma"/>
                <a:cs typeface="Tahoma"/>
              </a:rPr>
              <a:t>Smaller</a:t>
            </a:r>
            <a:r>
              <a:rPr sz="2000" spc="-5" dirty="0">
                <a:latin typeface="Tahoma"/>
                <a:cs typeface="Tahoma"/>
              </a:rPr>
              <a:t> </a:t>
            </a:r>
            <a:r>
              <a:rPr sz="2000" dirty="0">
                <a:latin typeface="Tahoma"/>
                <a:cs typeface="Tahoma"/>
              </a:rPr>
              <a:t>sensors:</a:t>
            </a:r>
            <a:r>
              <a:rPr sz="2000" spc="35" dirty="0">
                <a:latin typeface="Tahoma"/>
                <a:cs typeface="Tahoma"/>
              </a:rPr>
              <a:t> </a:t>
            </a:r>
            <a:r>
              <a:rPr sz="2000" dirty="0">
                <a:latin typeface="Tahoma"/>
                <a:cs typeface="Tahoma"/>
              </a:rPr>
              <a:t>a</a:t>
            </a:r>
            <a:r>
              <a:rPr sz="2000" spc="10" dirty="0">
                <a:latin typeface="Tahoma"/>
                <a:cs typeface="Tahoma"/>
              </a:rPr>
              <a:t> </a:t>
            </a:r>
            <a:r>
              <a:rPr sz="2000" spc="60" dirty="0">
                <a:latin typeface="Tahoma"/>
                <a:cs typeface="Tahoma"/>
              </a:rPr>
              <a:t>rapid</a:t>
            </a:r>
            <a:r>
              <a:rPr sz="2000" spc="25" dirty="0">
                <a:latin typeface="Tahoma"/>
                <a:cs typeface="Tahoma"/>
              </a:rPr>
              <a:t> </a:t>
            </a:r>
            <a:r>
              <a:rPr sz="2000" dirty="0">
                <a:latin typeface="Tahoma"/>
                <a:cs typeface="Tahoma"/>
              </a:rPr>
              <a:t>growth in</a:t>
            </a:r>
            <a:r>
              <a:rPr sz="2000" spc="30" dirty="0">
                <a:latin typeface="Tahoma"/>
                <a:cs typeface="Tahoma"/>
              </a:rPr>
              <a:t> </a:t>
            </a:r>
            <a:r>
              <a:rPr sz="2000" dirty="0">
                <a:latin typeface="Tahoma"/>
                <a:cs typeface="Tahoma"/>
              </a:rPr>
              <a:t>the</a:t>
            </a:r>
            <a:r>
              <a:rPr sz="2000" spc="5" dirty="0">
                <a:latin typeface="Tahoma"/>
                <a:cs typeface="Tahoma"/>
              </a:rPr>
              <a:t> </a:t>
            </a:r>
            <a:r>
              <a:rPr sz="2000" dirty="0">
                <a:latin typeface="Tahoma"/>
                <a:cs typeface="Tahoma"/>
              </a:rPr>
              <a:t>use</a:t>
            </a:r>
            <a:r>
              <a:rPr sz="2000" spc="15" dirty="0">
                <a:latin typeface="Tahoma"/>
                <a:cs typeface="Tahoma"/>
              </a:rPr>
              <a:t> </a:t>
            </a:r>
            <a:r>
              <a:rPr sz="2000" dirty="0">
                <a:latin typeface="Tahoma"/>
                <a:cs typeface="Tahoma"/>
              </a:rPr>
              <a:t>of</a:t>
            </a:r>
            <a:r>
              <a:rPr sz="2000" spc="80" dirty="0">
                <a:latin typeface="Tahoma"/>
                <a:cs typeface="Tahoma"/>
              </a:rPr>
              <a:t> </a:t>
            </a:r>
            <a:r>
              <a:rPr sz="2000" dirty="0">
                <a:latin typeface="Tahoma"/>
                <a:cs typeface="Tahoma"/>
              </a:rPr>
              <a:t>smaller</a:t>
            </a:r>
            <a:r>
              <a:rPr sz="2000" spc="10" dirty="0">
                <a:latin typeface="Tahoma"/>
                <a:cs typeface="Tahoma"/>
              </a:rPr>
              <a:t> </a:t>
            </a:r>
            <a:r>
              <a:rPr sz="2000" dirty="0">
                <a:latin typeface="Tahoma"/>
                <a:cs typeface="Tahoma"/>
              </a:rPr>
              <a:t>sensors</a:t>
            </a:r>
            <a:r>
              <a:rPr sz="2000" spc="15" dirty="0">
                <a:latin typeface="Tahoma"/>
                <a:cs typeface="Tahoma"/>
              </a:rPr>
              <a:t> </a:t>
            </a:r>
            <a:r>
              <a:rPr sz="2000" spc="95" dirty="0">
                <a:latin typeface="Tahoma"/>
                <a:cs typeface="Tahoma"/>
              </a:rPr>
              <a:t>due</a:t>
            </a:r>
            <a:r>
              <a:rPr sz="2000" spc="25" dirty="0">
                <a:latin typeface="Tahoma"/>
                <a:cs typeface="Tahoma"/>
              </a:rPr>
              <a:t> </a:t>
            </a:r>
            <a:r>
              <a:rPr sz="2000" dirty="0">
                <a:latin typeface="Tahoma"/>
                <a:cs typeface="Tahoma"/>
              </a:rPr>
              <a:t>to</a:t>
            </a:r>
            <a:r>
              <a:rPr sz="2000" spc="35" dirty="0">
                <a:latin typeface="Tahoma"/>
                <a:cs typeface="Tahoma"/>
              </a:rPr>
              <a:t> </a:t>
            </a:r>
            <a:r>
              <a:rPr sz="2000" dirty="0">
                <a:latin typeface="Tahoma"/>
                <a:cs typeface="Tahoma"/>
              </a:rPr>
              <a:t>Micro-</a:t>
            </a:r>
            <a:r>
              <a:rPr sz="2000" spc="-10" dirty="0">
                <a:latin typeface="Tahoma"/>
                <a:cs typeface="Tahoma"/>
              </a:rPr>
              <a:t>electro- </a:t>
            </a:r>
            <a:r>
              <a:rPr sz="2000" spc="50" dirty="0">
                <a:latin typeface="Tahoma"/>
                <a:cs typeface="Tahoma"/>
              </a:rPr>
              <a:t>mechanical</a:t>
            </a:r>
            <a:r>
              <a:rPr sz="2000" spc="-60" dirty="0">
                <a:latin typeface="Tahoma"/>
                <a:cs typeface="Tahoma"/>
              </a:rPr>
              <a:t> </a:t>
            </a:r>
            <a:r>
              <a:rPr sz="2000" dirty="0">
                <a:latin typeface="Tahoma"/>
                <a:cs typeface="Tahoma"/>
              </a:rPr>
              <a:t>systems (MEMS)</a:t>
            </a:r>
            <a:r>
              <a:rPr sz="2000" spc="-15" dirty="0">
                <a:latin typeface="Tahoma"/>
                <a:cs typeface="Tahoma"/>
              </a:rPr>
              <a:t> </a:t>
            </a:r>
            <a:r>
              <a:rPr sz="2000" spc="-10" dirty="0">
                <a:latin typeface="Tahoma"/>
                <a:cs typeface="Tahoma"/>
              </a:rPr>
              <a:t>sensors</a:t>
            </a:r>
            <a:endParaRPr sz="2000" dirty="0">
              <a:latin typeface="Tahoma"/>
              <a:cs typeface="Tahoma"/>
            </a:endParaRPr>
          </a:p>
          <a:p>
            <a:pPr marL="354965" indent="-342265">
              <a:lnSpc>
                <a:spcPct val="100000"/>
              </a:lnSpc>
              <a:spcBef>
                <a:spcPts val="1010"/>
              </a:spcBef>
              <a:buClr>
                <a:srgbClr val="3779D9"/>
              </a:buClr>
              <a:buFont typeface="Courier New"/>
              <a:buChar char="o"/>
              <a:tabLst>
                <a:tab pos="354965" algn="l"/>
              </a:tabLst>
            </a:pPr>
            <a:r>
              <a:rPr sz="2000" dirty="0">
                <a:latin typeface="Tahoma"/>
                <a:cs typeface="Tahoma"/>
              </a:rPr>
              <a:t>Smart</a:t>
            </a:r>
            <a:r>
              <a:rPr sz="2000" spc="-105" dirty="0">
                <a:latin typeface="Tahoma"/>
                <a:cs typeface="Tahoma"/>
              </a:rPr>
              <a:t> </a:t>
            </a:r>
            <a:r>
              <a:rPr sz="2000" spc="-10" dirty="0">
                <a:latin typeface="Tahoma"/>
                <a:cs typeface="Tahoma"/>
              </a:rPr>
              <a:t>Sensors</a:t>
            </a:r>
            <a:endParaRPr sz="2000" dirty="0">
              <a:latin typeface="Tahoma"/>
              <a:cs typeface="Tahoma"/>
            </a:endParaRPr>
          </a:p>
        </p:txBody>
      </p:sp>
      <p:pic>
        <p:nvPicPr>
          <p:cNvPr id="5" name="object 5"/>
          <p:cNvPicPr/>
          <p:nvPr/>
        </p:nvPicPr>
        <p:blipFill>
          <a:blip r:embed="rId2" cstate="print"/>
          <a:stretch>
            <a:fillRect/>
          </a:stretch>
        </p:blipFill>
        <p:spPr>
          <a:xfrm>
            <a:off x="2403348" y="2735579"/>
            <a:ext cx="6961632" cy="2314956"/>
          </a:xfrm>
          <a:prstGeom prst="rect">
            <a:avLst/>
          </a:prstGeom>
        </p:spPr>
      </p:pic>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7" name="object 7"/>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4</a:t>
            </a:r>
            <a:r>
              <a:rPr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u="sng" spc="85" dirty="0">
                <a:solidFill>
                  <a:srgbClr val="006FC0"/>
                </a:solidFill>
                <a:uFill>
                  <a:solidFill>
                    <a:srgbClr val="006FC0"/>
                  </a:solidFill>
                </a:uFill>
              </a:rPr>
              <a:t>Convergence</a:t>
            </a:r>
            <a:r>
              <a:rPr u="sng" dirty="0">
                <a:solidFill>
                  <a:srgbClr val="006FC0"/>
                </a:solidFill>
                <a:uFill>
                  <a:solidFill>
                    <a:srgbClr val="006FC0"/>
                  </a:solidFill>
                </a:uFill>
              </a:rPr>
              <a:t> </a:t>
            </a:r>
            <a:r>
              <a:rPr u="sng" spc="229" dirty="0">
                <a:solidFill>
                  <a:srgbClr val="006FC0"/>
                </a:solidFill>
                <a:uFill>
                  <a:solidFill>
                    <a:srgbClr val="006FC0"/>
                  </a:solidFill>
                </a:uFill>
              </a:rPr>
              <a:t>of</a:t>
            </a:r>
            <a:r>
              <a:rPr u="sng" spc="10" dirty="0">
                <a:solidFill>
                  <a:srgbClr val="006FC0"/>
                </a:solidFill>
                <a:uFill>
                  <a:solidFill>
                    <a:srgbClr val="006FC0"/>
                  </a:solidFill>
                </a:uFill>
              </a:rPr>
              <a:t> </a:t>
            </a:r>
            <a:r>
              <a:rPr u="sng" spc="95" dirty="0">
                <a:solidFill>
                  <a:srgbClr val="006FC0"/>
                </a:solidFill>
                <a:uFill>
                  <a:solidFill>
                    <a:srgbClr val="006FC0"/>
                  </a:solidFill>
                </a:uFill>
              </a:rPr>
              <a:t>technologies</a:t>
            </a:r>
          </a:p>
        </p:txBody>
      </p:sp>
      <p:sp>
        <p:nvSpPr>
          <p:cNvPr id="3" name="object 3"/>
          <p:cNvSpPr/>
          <p:nvPr/>
        </p:nvSpPr>
        <p:spPr>
          <a:xfrm>
            <a:off x="5175503" y="4309871"/>
            <a:ext cx="2060575" cy="2059305"/>
          </a:xfrm>
          <a:custGeom>
            <a:avLst/>
            <a:gdLst/>
            <a:ahLst/>
            <a:cxnLst/>
            <a:rect l="l" t="t" r="r" b="b"/>
            <a:pathLst>
              <a:path w="2060575" h="2059304">
                <a:moveTo>
                  <a:pt x="1030224" y="0"/>
                </a:moveTo>
                <a:lnTo>
                  <a:pt x="981727" y="1120"/>
                </a:lnTo>
                <a:lnTo>
                  <a:pt x="933808" y="4448"/>
                </a:lnTo>
                <a:lnTo>
                  <a:pt x="886516" y="9935"/>
                </a:lnTo>
                <a:lnTo>
                  <a:pt x="839899" y="17531"/>
                </a:lnTo>
                <a:lnTo>
                  <a:pt x="794008" y="27187"/>
                </a:lnTo>
                <a:lnTo>
                  <a:pt x="748892" y="38853"/>
                </a:lnTo>
                <a:lnTo>
                  <a:pt x="704600" y="52480"/>
                </a:lnTo>
                <a:lnTo>
                  <a:pt x="661181" y="68018"/>
                </a:lnTo>
                <a:lnTo>
                  <a:pt x="618687" y="85418"/>
                </a:lnTo>
                <a:lnTo>
                  <a:pt x="577165" y="104631"/>
                </a:lnTo>
                <a:lnTo>
                  <a:pt x="536665" y="125607"/>
                </a:lnTo>
                <a:lnTo>
                  <a:pt x="497237" y="148297"/>
                </a:lnTo>
                <a:lnTo>
                  <a:pt x="458930" y="172651"/>
                </a:lnTo>
                <a:lnTo>
                  <a:pt x="421794" y="198619"/>
                </a:lnTo>
                <a:lnTo>
                  <a:pt x="385878" y="226154"/>
                </a:lnTo>
                <a:lnTo>
                  <a:pt x="351232" y="255204"/>
                </a:lnTo>
                <a:lnTo>
                  <a:pt x="317905" y="285720"/>
                </a:lnTo>
                <a:lnTo>
                  <a:pt x="285946" y="317654"/>
                </a:lnTo>
                <a:lnTo>
                  <a:pt x="255406" y="350956"/>
                </a:lnTo>
                <a:lnTo>
                  <a:pt x="226333" y="385576"/>
                </a:lnTo>
                <a:lnTo>
                  <a:pt x="198778" y="421465"/>
                </a:lnTo>
                <a:lnTo>
                  <a:pt x="172789" y="458573"/>
                </a:lnTo>
                <a:lnTo>
                  <a:pt x="148416" y="496851"/>
                </a:lnTo>
                <a:lnTo>
                  <a:pt x="125708" y="536250"/>
                </a:lnTo>
                <a:lnTo>
                  <a:pt x="104716" y="576720"/>
                </a:lnTo>
                <a:lnTo>
                  <a:pt x="85488" y="618212"/>
                </a:lnTo>
                <a:lnTo>
                  <a:pt x="68073" y="660676"/>
                </a:lnTo>
                <a:lnTo>
                  <a:pt x="52523" y="704063"/>
                </a:lnTo>
                <a:lnTo>
                  <a:pt x="38885" y="748324"/>
                </a:lnTo>
                <a:lnTo>
                  <a:pt x="27209" y="793408"/>
                </a:lnTo>
                <a:lnTo>
                  <a:pt x="17546" y="839267"/>
                </a:lnTo>
                <a:lnTo>
                  <a:pt x="9943" y="885852"/>
                </a:lnTo>
                <a:lnTo>
                  <a:pt x="4452" y="933112"/>
                </a:lnTo>
                <a:lnTo>
                  <a:pt x="1121" y="980998"/>
                </a:lnTo>
                <a:lnTo>
                  <a:pt x="0" y="1029461"/>
                </a:lnTo>
                <a:lnTo>
                  <a:pt x="1121" y="1077923"/>
                </a:lnTo>
                <a:lnTo>
                  <a:pt x="4452" y="1125807"/>
                </a:lnTo>
                <a:lnTo>
                  <a:pt x="9943" y="1173066"/>
                </a:lnTo>
                <a:lnTo>
                  <a:pt x="17546" y="1219649"/>
                </a:lnTo>
                <a:lnTo>
                  <a:pt x="27209" y="1265507"/>
                </a:lnTo>
                <a:lnTo>
                  <a:pt x="38885" y="1310590"/>
                </a:lnTo>
                <a:lnTo>
                  <a:pt x="52523" y="1354850"/>
                </a:lnTo>
                <a:lnTo>
                  <a:pt x="68073" y="1398237"/>
                </a:lnTo>
                <a:lnTo>
                  <a:pt x="85488" y="1440700"/>
                </a:lnTo>
                <a:lnTo>
                  <a:pt x="104716" y="1482192"/>
                </a:lnTo>
                <a:lnTo>
                  <a:pt x="125708" y="1522662"/>
                </a:lnTo>
                <a:lnTo>
                  <a:pt x="148416" y="1562060"/>
                </a:lnTo>
                <a:lnTo>
                  <a:pt x="172789" y="1600339"/>
                </a:lnTo>
                <a:lnTo>
                  <a:pt x="198778" y="1637447"/>
                </a:lnTo>
                <a:lnTo>
                  <a:pt x="226333" y="1673336"/>
                </a:lnTo>
                <a:lnTo>
                  <a:pt x="255406" y="1707957"/>
                </a:lnTo>
                <a:lnTo>
                  <a:pt x="285946" y="1741259"/>
                </a:lnTo>
                <a:lnTo>
                  <a:pt x="317905" y="1773193"/>
                </a:lnTo>
                <a:lnTo>
                  <a:pt x="351232" y="1803711"/>
                </a:lnTo>
                <a:lnTo>
                  <a:pt x="385878" y="1832761"/>
                </a:lnTo>
                <a:lnTo>
                  <a:pt x="421794" y="1860296"/>
                </a:lnTo>
                <a:lnTo>
                  <a:pt x="458930" y="1886266"/>
                </a:lnTo>
                <a:lnTo>
                  <a:pt x="497237" y="1910620"/>
                </a:lnTo>
                <a:lnTo>
                  <a:pt x="536665" y="1933311"/>
                </a:lnTo>
                <a:lnTo>
                  <a:pt x="577165" y="1954287"/>
                </a:lnTo>
                <a:lnTo>
                  <a:pt x="618687" y="1973501"/>
                </a:lnTo>
                <a:lnTo>
                  <a:pt x="661181" y="1990902"/>
                </a:lnTo>
                <a:lnTo>
                  <a:pt x="704600" y="2006441"/>
                </a:lnTo>
                <a:lnTo>
                  <a:pt x="748892" y="2020068"/>
                </a:lnTo>
                <a:lnTo>
                  <a:pt x="794008" y="2031735"/>
                </a:lnTo>
                <a:lnTo>
                  <a:pt x="839899" y="2041391"/>
                </a:lnTo>
                <a:lnTo>
                  <a:pt x="886516" y="2048987"/>
                </a:lnTo>
                <a:lnTo>
                  <a:pt x="933808" y="2054474"/>
                </a:lnTo>
                <a:lnTo>
                  <a:pt x="981727" y="2057803"/>
                </a:lnTo>
                <a:lnTo>
                  <a:pt x="1030224" y="2058923"/>
                </a:lnTo>
                <a:lnTo>
                  <a:pt x="1078720" y="2057803"/>
                </a:lnTo>
                <a:lnTo>
                  <a:pt x="1126639" y="2054474"/>
                </a:lnTo>
                <a:lnTo>
                  <a:pt x="1173931" y="2048987"/>
                </a:lnTo>
                <a:lnTo>
                  <a:pt x="1220548" y="2041391"/>
                </a:lnTo>
                <a:lnTo>
                  <a:pt x="1266439" y="2031735"/>
                </a:lnTo>
                <a:lnTo>
                  <a:pt x="1311555" y="2020068"/>
                </a:lnTo>
                <a:lnTo>
                  <a:pt x="1355847" y="2006441"/>
                </a:lnTo>
                <a:lnTo>
                  <a:pt x="1399266" y="1990902"/>
                </a:lnTo>
                <a:lnTo>
                  <a:pt x="1441760" y="1973501"/>
                </a:lnTo>
                <a:lnTo>
                  <a:pt x="1483282" y="1954287"/>
                </a:lnTo>
                <a:lnTo>
                  <a:pt x="1523782" y="1933311"/>
                </a:lnTo>
                <a:lnTo>
                  <a:pt x="1563210" y="1910620"/>
                </a:lnTo>
                <a:lnTo>
                  <a:pt x="1601517" y="1886266"/>
                </a:lnTo>
                <a:lnTo>
                  <a:pt x="1638653" y="1860296"/>
                </a:lnTo>
                <a:lnTo>
                  <a:pt x="1674569" y="1832761"/>
                </a:lnTo>
                <a:lnTo>
                  <a:pt x="1709215" y="1803711"/>
                </a:lnTo>
                <a:lnTo>
                  <a:pt x="1742542" y="1773193"/>
                </a:lnTo>
                <a:lnTo>
                  <a:pt x="1774501" y="1741259"/>
                </a:lnTo>
                <a:lnTo>
                  <a:pt x="1805041" y="1707957"/>
                </a:lnTo>
                <a:lnTo>
                  <a:pt x="1834114" y="1673336"/>
                </a:lnTo>
                <a:lnTo>
                  <a:pt x="1861669" y="1637447"/>
                </a:lnTo>
                <a:lnTo>
                  <a:pt x="1887658" y="1600339"/>
                </a:lnTo>
                <a:lnTo>
                  <a:pt x="1912031" y="1562060"/>
                </a:lnTo>
                <a:lnTo>
                  <a:pt x="1934739" y="1522662"/>
                </a:lnTo>
                <a:lnTo>
                  <a:pt x="1955731" y="1482192"/>
                </a:lnTo>
                <a:lnTo>
                  <a:pt x="1974959" y="1440700"/>
                </a:lnTo>
                <a:lnTo>
                  <a:pt x="1992374" y="1398237"/>
                </a:lnTo>
                <a:lnTo>
                  <a:pt x="2007924" y="1354850"/>
                </a:lnTo>
                <a:lnTo>
                  <a:pt x="2021562" y="1310590"/>
                </a:lnTo>
                <a:lnTo>
                  <a:pt x="2033238" y="1265507"/>
                </a:lnTo>
                <a:lnTo>
                  <a:pt x="2042901" y="1219649"/>
                </a:lnTo>
                <a:lnTo>
                  <a:pt x="2050504" y="1173066"/>
                </a:lnTo>
                <a:lnTo>
                  <a:pt x="2055995" y="1125807"/>
                </a:lnTo>
                <a:lnTo>
                  <a:pt x="2059326" y="1077923"/>
                </a:lnTo>
                <a:lnTo>
                  <a:pt x="2060448" y="1029461"/>
                </a:lnTo>
                <a:lnTo>
                  <a:pt x="2059326" y="980998"/>
                </a:lnTo>
                <a:lnTo>
                  <a:pt x="2055995" y="933112"/>
                </a:lnTo>
                <a:lnTo>
                  <a:pt x="2050504" y="885852"/>
                </a:lnTo>
                <a:lnTo>
                  <a:pt x="2042901" y="839267"/>
                </a:lnTo>
                <a:lnTo>
                  <a:pt x="2033238" y="793408"/>
                </a:lnTo>
                <a:lnTo>
                  <a:pt x="2021562" y="748324"/>
                </a:lnTo>
                <a:lnTo>
                  <a:pt x="2007924" y="704063"/>
                </a:lnTo>
                <a:lnTo>
                  <a:pt x="1992374" y="660676"/>
                </a:lnTo>
                <a:lnTo>
                  <a:pt x="1974959" y="618212"/>
                </a:lnTo>
                <a:lnTo>
                  <a:pt x="1955731" y="576720"/>
                </a:lnTo>
                <a:lnTo>
                  <a:pt x="1934739" y="536250"/>
                </a:lnTo>
                <a:lnTo>
                  <a:pt x="1912031" y="496851"/>
                </a:lnTo>
                <a:lnTo>
                  <a:pt x="1887658" y="458573"/>
                </a:lnTo>
                <a:lnTo>
                  <a:pt x="1861669" y="421465"/>
                </a:lnTo>
                <a:lnTo>
                  <a:pt x="1834114" y="385576"/>
                </a:lnTo>
                <a:lnTo>
                  <a:pt x="1805041" y="350956"/>
                </a:lnTo>
                <a:lnTo>
                  <a:pt x="1774501" y="317654"/>
                </a:lnTo>
                <a:lnTo>
                  <a:pt x="1742542" y="285720"/>
                </a:lnTo>
                <a:lnTo>
                  <a:pt x="1709215" y="255204"/>
                </a:lnTo>
                <a:lnTo>
                  <a:pt x="1674569" y="226154"/>
                </a:lnTo>
                <a:lnTo>
                  <a:pt x="1638653" y="198619"/>
                </a:lnTo>
                <a:lnTo>
                  <a:pt x="1601517" y="172651"/>
                </a:lnTo>
                <a:lnTo>
                  <a:pt x="1563210" y="148297"/>
                </a:lnTo>
                <a:lnTo>
                  <a:pt x="1523782" y="125607"/>
                </a:lnTo>
                <a:lnTo>
                  <a:pt x="1483282" y="104631"/>
                </a:lnTo>
                <a:lnTo>
                  <a:pt x="1441760" y="85418"/>
                </a:lnTo>
                <a:lnTo>
                  <a:pt x="1399266" y="68018"/>
                </a:lnTo>
                <a:lnTo>
                  <a:pt x="1355847" y="52480"/>
                </a:lnTo>
                <a:lnTo>
                  <a:pt x="1311555" y="38853"/>
                </a:lnTo>
                <a:lnTo>
                  <a:pt x="1266439" y="27187"/>
                </a:lnTo>
                <a:lnTo>
                  <a:pt x="1220548" y="17531"/>
                </a:lnTo>
                <a:lnTo>
                  <a:pt x="1173931" y="9935"/>
                </a:lnTo>
                <a:lnTo>
                  <a:pt x="1126639" y="4448"/>
                </a:lnTo>
                <a:lnTo>
                  <a:pt x="1078720" y="1120"/>
                </a:lnTo>
                <a:lnTo>
                  <a:pt x="1030224" y="0"/>
                </a:lnTo>
                <a:close/>
              </a:path>
            </a:pathLst>
          </a:custGeom>
          <a:solidFill>
            <a:srgbClr val="3779D9"/>
          </a:solidFill>
        </p:spPr>
        <p:txBody>
          <a:bodyPr wrap="square" lIns="0" tIns="0" rIns="0" bIns="0" rtlCol="0"/>
          <a:lstStyle/>
          <a:p>
            <a:endParaRPr/>
          </a:p>
        </p:txBody>
      </p:sp>
      <p:sp>
        <p:nvSpPr>
          <p:cNvPr id="4" name="object 4"/>
          <p:cNvSpPr txBox="1"/>
          <p:nvPr/>
        </p:nvSpPr>
        <p:spPr>
          <a:xfrm>
            <a:off x="5493258" y="4620514"/>
            <a:ext cx="1426210" cy="1357630"/>
          </a:xfrm>
          <a:prstGeom prst="rect">
            <a:avLst/>
          </a:prstGeom>
        </p:spPr>
        <p:txBody>
          <a:bodyPr vert="horz" wrap="square" lIns="0" tIns="54610" rIns="0" bIns="0" rtlCol="0">
            <a:spAutoFit/>
          </a:bodyPr>
          <a:lstStyle/>
          <a:p>
            <a:pPr marL="12700" marR="5080" algn="ctr">
              <a:lnSpc>
                <a:spcPct val="91000"/>
              </a:lnSpc>
              <a:spcBef>
                <a:spcPts val="430"/>
              </a:spcBef>
            </a:pPr>
            <a:r>
              <a:rPr sz="3100" spc="-20" dirty="0">
                <a:solidFill>
                  <a:srgbClr val="FFFFFF"/>
                </a:solidFill>
                <a:latin typeface="Tahoma"/>
                <a:cs typeface="Tahoma"/>
              </a:rPr>
              <a:t>Internet </a:t>
            </a:r>
            <a:r>
              <a:rPr sz="3100" spc="25" dirty="0">
                <a:solidFill>
                  <a:srgbClr val="FFFFFF"/>
                </a:solidFill>
                <a:latin typeface="Tahoma"/>
                <a:cs typeface="Tahoma"/>
              </a:rPr>
              <a:t>of </a:t>
            </a:r>
            <a:r>
              <a:rPr sz="3100" spc="40" dirty="0">
                <a:solidFill>
                  <a:srgbClr val="FFFFFF"/>
                </a:solidFill>
                <a:latin typeface="Tahoma"/>
                <a:cs typeface="Tahoma"/>
              </a:rPr>
              <a:t>Things</a:t>
            </a:r>
            <a:endParaRPr sz="3100">
              <a:latin typeface="Tahoma"/>
              <a:cs typeface="Tahoma"/>
            </a:endParaRPr>
          </a:p>
        </p:txBody>
      </p:sp>
      <p:grpSp>
        <p:nvGrpSpPr>
          <p:cNvPr id="5" name="object 5"/>
          <p:cNvGrpSpPr/>
          <p:nvPr/>
        </p:nvGrpSpPr>
        <p:grpSpPr>
          <a:xfrm>
            <a:off x="2360422" y="4756150"/>
            <a:ext cx="2710815" cy="1166495"/>
            <a:chOff x="2360422" y="4756150"/>
            <a:chExt cx="2710815" cy="1166495"/>
          </a:xfrm>
        </p:grpSpPr>
        <p:sp>
          <p:nvSpPr>
            <p:cNvPr id="6" name="object 6"/>
            <p:cNvSpPr/>
            <p:nvPr/>
          </p:nvSpPr>
          <p:spPr>
            <a:xfrm>
              <a:off x="3088259" y="5045963"/>
              <a:ext cx="1973580" cy="587375"/>
            </a:xfrm>
            <a:custGeom>
              <a:avLst/>
              <a:gdLst/>
              <a:ahLst/>
              <a:cxnLst/>
              <a:rect l="l" t="t" r="r" b="b"/>
              <a:pathLst>
                <a:path w="1973579" h="587375">
                  <a:moveTo>
                    <a:pt x="1973071" y="293497"/>
                  </a:moveTo>
                  <a:lnTo>
                    <a:pt x="1679575" y="586943"/>
                  </a:lnTo>
                  <a:lnTo>
                    <a:pt x="1679575" y="469519"/>
                  </a:lnTo>
                  <a:lnTo>
                    <a:pt x="0" y="469519"/>
                  </a:lnTo>
                  <a:lnTo>
                    <a:pt x="0" y="117348"/>
                  </a:lnTo>
                  <a:lnTo>
                    <a:pt x="1679575" y="117348"/>
                  </a:lnTo>
                  <a:lnTo>
                    <a:pt x="1679575" y="0"/>
                  </a:lnTo>
                  <a:lnTo>
                    <a:pt x="1973071" y="293497"/>
                  </a:lnTo>
                  <a:close/>
                </a:path>
              </a:pathLst>
            </a:custGeom>
            <a:ln w="19049">
              <a:solidFill>
                <a:srgbClr val="3366CC"/>
              </a:solidFill>
            </a:ln>
          </p:spPr>
          <p:txBody>
            <a:bodyPr wrap="square" lIns="0" tIns="0" rIns="0" bIns="0" rtlCol="0"/>
            <a:lstStyle/>
            <a:p>
              <a:endParaRPr/>
            </a:p>
          </p:txBody>
        </p:sp>
        <p:sp>
          <p:nvSpPr>
            <p:cNvPr id="7" name="object 7"/>
            <p:cNvSpPr/>
            <p:nvPr/>
          </p:nvSpPr>
          <p:spPr>
            <a:xfrm>
              <a:off x="2366772" y="4762500"/>
              <a:ext cx="1442085" cy="1153795"/>
            </a:xfrm>
            <a:custGeom>
              <a:avLst/>
              <a:gdLst/>
              <a:ahLst/>
              <a:cxnLst/>
              <a:rect l="l" t="t" r="r" b="b"/>
              <a:pathLst>
                <a:path w="1442085" h="1153795">
                  <a:moveTo>
                    <a:pt x="1326388" y="0"/>
                  </a:moveTo>
                  <a:lnTo>
                    <a:pt x="115315" y="0"/>
                  </a:lnTo>
                  <a:lnTo>
                    <a:pt x="70455" y="9070"/>
                  </a:lnTo>
                  <a:lnTo>
                    <a:pt x="33797" y="33797"/>
                  </a:lnTo>
                  <a:lnTo>
                    <a:pt x="9070" y="70455"/>
                  </a:lnTo>
                  <a:lnTo>
                    <a:pt x="0" y="115316"/>
                  </a:lnTo>
                  <a:lnTo>
                    <a:pt x="0" y="1038301"/>
                  </a:lnTo>
                  <a:lnTo>
                    <a:pt x="9070" y="1083207"/>
                  </a:lnTo>
                  <a:lnTo>
                    <a:pt x="33797" y="1119878"/>
                  </a:lnTo>
                  <a:lnTo>
                    <a:pt x="70455" y="1144601"/>
                  </a:lnTo>
                  <a:lnTo>
                    <a:pt x="115315" y="1153668"/>
                  </a:lnTo>
                  <a:lnTo>
                    <a:pt x="1326388" y="1153668"/>
                  </a:lnTo>
                  <a:lnTo>
                    <a:pt x="1371248" y="1144601"/>
                  </a:lnTo>
                  <a:lnTo>
                    <a:pt x="1407906" y="1119878"/>
                  </a:lnTo>
                  <a:lnTo>
                    <a:pt x="1432633" y="1083207"/>
                  </a:lnTo>
                  <a:lnTo>
                    <a:pt x="1441703" y="1038301"/>
                  </a:lnTo>
                  <a:lnTo>
                    <a:pt x="1441703" y="115316"/>
                  </a:lnTo>
                  <a:lnTo>
                    <a:pt x="1432633" y="70455"/>
                  </a:lnTo>
                  <a:lnTo>
                    <a:pt x="1407906" y="33797"/>
                  </a:lnTo>
                  <a:lnTo>
                    <a:pt x="1371248" y="9070"/>
                  </a:lnTo>
                  <a:lnTo>
                    <a:pt x="1326388" y="0"/>
                  </a:lnTo>
                  <a:close/>
                </a:path>
              </a:pathLst>
            </a:custGeom>
            <a:solidFill>
              <a:srgbClr val="3779D9"/>
            </a:solidFill>
          </p:spPr>
          <p:txBody>
            <a:bodyPr wrap="square" lIns="0" tIns="0" rIns="0" bIns="0" rtlCol="0"/>
            <a:lstStyle/>
            <a:p>
              <a:endParaRPr/>
            </a:p>
          </p:txBody>
        </p:sp>
        <p:sp>
          <p:nvSpPr>
            <p:cNvPr id="8" name="object 8"/>
            <p:cNvSpPr/>
            <p:nvPr/>
          </p:nvSpPr>
          <p:spPr>
            <a:xfrm>
              <a:off x="2366772" y="4762500"/>
              <a:ext cx="1442085" cy="1153795"/>
            </a:xfrm>
            <a:custGeom>
              <a:avLst/>
              <a:gdLst/>
              <a:ahLst/>
              <a:cxnLst/>
              <a:rect l="l" t="t" r="r" b="b"/>
              <a:pathLst>
                <a:path w="1442085" h="1153795">
                  <a:moveTo>
                    <a:pt x="0" y="115316"/>
                  </a:moveTo>
                  <a:lnTo>
                    <a:pt x="9070" y="70455"/>
                  </a:lnTo>
                  <a:lnTo>
                    <a:pt x="33797" y="33797"/>
                  </a:lnTo>
                  <a:lnTo>
                    <a:pt x="70455" y="9070"/>
                  </a:lnTo>
                  <a:lnTo>
                    <a:pt x="115315" y="0"/>
                  </a:lnTo>
                  <a:lnTo>
                    <a:pt x="1326388" y="0"/>
                  </a:lnTo>
                  <a:lnTo>
                    <a:pt x="1371248" y="9070"/>
                  </a:lnTo>
                  <a:lnTo>
                    <a:pt x="1407906" y="33797"/>
                  </a:lnTo>
                  <a:lnTo>
                    <a:pt x="1432633" y="70455"/>
                  </a:lnTo>
                  <a:lnTo>
                    <a:pt x="1441703" y="115316"/>
                  </a:lnTo>
                  <a:lnTo>
                    <a:pt x="1441703" y="1038301"/>
                  </a:lnTo>
                  <a:lnTo>
                    <a:pt x="1432633" y="1083207"/>
                  </a:lnTo>
                  <a:lnTo>
                    <a:pt x="1407906" y="1119878"/>
                  </a:lnTo>
                  <a:lnTo>
                    <a:pt x="1371248" y="1144601"/>
                  </a:lnTo>
                  <a:lnTo>
                    <a:pt x="1326388" y="1153668"/>
                  </a:lnTo>
                  <a:lnTo>
                    <a:pt x="115315" y="1153668"/>
                  </a:lnTo>
                  <a:lnTo>
                    <a:pt x="70455" y="1144601"/>
                  </a:lnTo>
                  <a:lnTo>
                    <a:pt x="33797" y="1119878"/>
                  </a:lnTo>
                  <a:lnTo>
                    <a:pt x="9070" y="1083207"/>
                  </a:lnTo>
                  <a:lnTo>
                    <a:pt x="0" y="1038301"/>
                  </a:lnTo>
                  <a:lnTo>
                    <a:pt x="0" y="115316"/>
                  </a:lnTo>
                  <a:close/>
                </a:path>
              </a:pathLst>
            </a:custGeom>
            <a:ln w="12700">
              <a:solidFill>
                <a:srgbClr val="FFFFFF"/>
              </a:solidFill>
            </a:ln>
          </p:spPr>
          <p:txBody>
            <a:bodyPr wrap="square" lIns="0" tIns="0" rIns="0" bIns="0" rtlCol="0"/>
            <a:lstStyle/>
            <a:p>
              <a:endParaRPr/>
            </a:p>
          </p:txBody>
        </p:sp>
      </p:grpSp>
      <p:sp>
        <p:nvSpPr>
          <p:cNvPr id="9" name="object 9"/>
          <p:cNvSpPr txBox="1"/>
          <p:nvPr/>
        </p:nvSpPr>
        <p:spPr>
          <a:xfrm>
            <a:off x="2589402" y="5104891"/>
            <a:ext cx="998855" cy="434975"/>
          </a:xfrm>
          <a:prstGeom prst="rect">
            <a:avLst/>
          </a:prstGeom>
        </p:spPr>
        <p:txBody>
          <a:bodyPr vert="horz" wrap="square" lIns="0" tIns="34290" rIns="0" bIns="0" rtlCol="0">
            <a:spAutoFit/>
          </a:bodyPr>
          <a:lstStyle/>
          <a:p>
            <a:pPr marL="12700" marR="5080" indent="228600">
              <a:lnSpc>
                <a:spcPts val="1540"/>
              </a:lnSpc>
              <a:spcBef>
                <a:spcPts val="270"/>
              </a:spcBef>
            </a:pPr>
            <a:r>
              <a:rPr sz="1400" b="1" spc="-10" dirty="0">
                <a:solidFill>
                  <a:srgbClr val="FFFFFF"/>
                </a:solidFill>
                <a:latin typeface="Tahoma"/>
                <a:cs typeface="Tahoma"/>
              </a:rPr>
              <a:t>Cloud Computing</a:t>
            </a:r>
            <a:endParaRPr sz="1400">
              <a:latin typeface="Tahoma"/>
              <a:cs typeface="Tahoma"/>
            </a:endParaRPr>
          </a:p>
        </p:txBody>
      </p:sp>
      <p:grpSp>
        <p:nvGrpSpPr>
          <p:cNvPr id="10" name="object 10"/>
          <p:cNvGrpSpPr/>
          <p:nvPr/>
        </p:nvGrpSpPr>
        <p:grpSpPr>
          <a:xfrm>
            <a:off x="2956305" y="2924301"/>
            <a:ext cx="2333625" cy="1816735"/>
            <a:chOff x="2956305" y="2924301"/>
            <a:chExt cx="2333625" cy="1816735"/>
          </a:xfrm>
        </p:grpSpPr>
        <p:sp>
          <p:nvSpPr>
            <p:cNvPr id="11" name="object 11"/>
            <p:cNvSpPr/>
            <p:nvPr/>
          </p:nvSpPr>
          <p:spPr>
            <a:xfrm>
              <a:off x="3580129" y="3364483"/>
              <a:ext cx="1699895" cy="1367155"/>
            </a:xfrm>
            <a:custGeom>
              <a:avLst/>
              <a:gdLst/>
              <a:ahLst/>
              <a:cxnLst/>
              <a:rect l="l" t="t" r="r" b="b"/>
              <a:pathLst>
                <a:path w="1699895" h="1367154">
                  <a:moveTo>
                    <a:pt x="1699768" y="1302130"/>
                  </a:moveTo>
                  <a:lnTo>
                    <a:pt x="1289812" y="1367027"/>
                  </a:lnTo>
                  <a:lnTo>
                    <a:pt x="1358900" y="1272158"/>
                  </a:lnTo>
                  <a:lnTo>
                    <a:pt x="0" y="284860"/>
                  </a:lnTo>
                  <a:lnTo>
                    <a:pt x="207010" y="0"/>
                  </a:lnTo>
                  <a:lnTo>
                    <a:pt x="1565910" y="987170"/>
                  </a:lnTo>
                  <a:lnTo>
                    <a:pt x="1634871" y="892174"/>
                  </a:lnTo>
                  <a:lnTo>
                    <a:pt x="1699768" y="1302130"/>
                  </a:lnTo>
                  <a:close/>
                </a:path>
              </a:pathLst>
            </a:custGeom>
            <a:ln w="19050">
              <a:solidFill>
                <a:srgbClr val="3779D9"/>
              </a:solidFill>
            </a:ln>
          </p:spPr>
          <p:txBody>
            <a:bodyPr wrap="square" lIns="0" tIns="0" rIns="0" bIns="0" rtlCol="0"/>
            <a:lstStyle/>
            <a:p>
              <a:endParaRPr/>
            </a:p>
          </p:txBody>
        </p:sp>
        <p:sp>
          <p:nvSpPr>
            <p:cNvPr id="12" name="object 12"/>
            <p:cNvSpPr/>
            <p:nvPr/>
          </p:nvSpPr>
          <p:spPr>
            <a:xfrm>
              <a:off x="2962655" y="2930651"/>
              <a:ext cx="1442085" cy="1153795"/>
            </a:xfrm>
            <a:custGeom>
              <a:avLst/>
              <a:gdLst/>
              <a:ahLst/>
              <a:cxnLst/>
              <a:rect l="l" t="t" r="r" b="b"/>
              <a:pathLst>
                <a:path w="1442085" h="1153795">
                  <a:moveTo>
                    <a:pt x="1326388" y="0"/>
                  </a:moveTo>
                  <a:lnTo>
                    <a:pt x="115316" y="0"/>
                  </a:lnTo>
                  <a:lnTo>
                    <a:pt x="70455" y="9070"/>
                  </a:lnTo>
                  <a:lnTo>
                    <a:pt x="33797" y="33797"/>
                  </a:lnTo>
                  <a:lnTo>
                    <a:pt x="9070" y="70455"/>
                  </a:lnTo>
                  <a:lnTo>
                    <a:pt x="0" y="115315"/>
                  </a:lnTo>
                  <a:lnTo>
                    <a:pt x="0" y="1038352"/>
                  </a:lnTo>
                  <a:lnTo>
                    <a:pt x="9070" y="1083212"/>
                  </a:lnTo>
                  <a:lnTo>
                    <a:pt x="33797" y="1119870"/>
                  </a:lnTo>
                  <a:lnTo>
                    <a:pt x="70455" y="1144597"/>
                  </a:lnTo>
                  <a:lnTo>
                    <a:pt x="115316" y="1153668"/>
                  </a:lnTo>
                  <a:lnTo>
                    <a:pt x="1326388" y="1153668"/>
                  </a:lnTo>
                  <a:lnTo>
                    <a:pt x="1371248" y="1144597"/>
                  </a:lnTo>
                  <a:lnTo>
                    <a:pt x="1407906" y="1119870"/>
                  </a:lnTo>
                  <a:lnTo>
                    <a:pt x="1432633" y="1083212"/>
                  </a:lnTo>
                  <a:lnTo>
                    <a:pt x="1441704" y="1038352"/>
                  </a:lnTo>
                  <a:lnTo>
                    <a:pt x="1441704" y="115315"/>
                  </a:lnTo>
                  <a:lnTo>
                    <a:pt x="1432633" y="70455"/>
                  </a:lnTo>
                  <a:lnTo>
                    <a:pt x="1407906" y="33797"/>
                  </a:lnTo>
                  <a:lnTo>
                    <a:pt x="1371248" y="9070"/>
                  </a:lnTo>
                  <a:lnTo>
                    <a:pt x="1326388" y="0"/>
                  </a:lnTo>
                  <a:close/>
                </a:path>
              </a:pathLst>
            </a:custGeom>
            <a:solidFill>
              <a:srgbClr val="3779D9"/>
            </a:solidFill>
          </p:spPr>
          <p:txBody>
            <a:bodyPr wrap="square" lIns="0" tIns="0" rIns="0" bIns="0" rtlCol="0"/>
            <a:lstStyle/>
            <a:p>
              <a:endParaRPr/>
            </a:p>
          </p:txBody>
        </p:sp>
        <p:sp>
          <p:nvSpPr>
            <p:cNvPr id="13" name="object 13"/>
            <p:cNvSpPr/>
            <p:nvPr/>
          </p:nvSpPr>
          <p:spPr>
            <a:xfrm>
              <a:off x="2962655" y="2930651"/>
              <a:ext cx="1442085" cy="1153795"/>
            </a:xfrm>
            <a:custGeom>
              <a:avLst/>
              <a:gdLst/>
              <a:ahLst/>
              <a:cxnLst/>
              <a:rect l="l" t="t" r="r" b="b"/>
              <a:pathLst>
                <a:path w="1442085" h="1153795">
                  <a:moveTo>
                    <a:pt x="0" y="115315"/>
                  </a:moveTo>
                  <a:lnTo>
                    <a:pt x="9070" y="70455"/>
                  </a:lnTo>
                  <a:lnTo>
                    <a:pt x="33797" y="33797"/>
                  </a:lnTo>
                  <a:lnTo>
                    <a:pt x="70455" y="9070"/>
                  </a:lnTo>
                  <a:lnTo>
                    <a:pt x="115316" y="0"/>
                  </a:lnTo>
                  <a:lnTo>
                    <a:pt x="1326388" y="0"/>
                  </a:lnTo>
                  <a:lnTo>
                    <a:pt x="1371248" y="9070"/>
                  </a:lnTo>
                  <a:lnTo>
                    <a:pt x="1407906" y="33797"/>
                  </a:lnTo>
                  <a:lnTo>
                    <a:pt x="1432633" y="70455"/>
                  </a:lnTo>
                  <a:lnTo>
                    <a:pt x="1441704" y="115315"/>
                  </a:lnTo>
                  <a:lnTo>
                    <a:pt x="1441704" y="1038352"/>
                  </a:lnTo>
                  <a:lnTo>
                    <a:pt x="1432633" y="1083212"/>
                  </a:lnTo>
                  <a:lnTo>
                    <a:pt x="1407906" y="1119870"/>
                  </a:lnTo>
                  <a:lnTo>
                    <a:pt x="1371248" y="1144597"/>
                  </a:lnTo>
                  <a:lnTo>
                    <a:pt x="1326388" y="1153668"/>
                  </a:lnTo>
                  <a:lnTo>
                    <a:pt x="115316" y="1153668"/>
                  </a:lnTo>
                  <a:lnTo>
                    <a:pt x="70455" y="1144597"/>
                  </a:lnTo>
                  <a:lnTo>
                    <a:pt x="33797" y="1119870"/>
                  </a:lnTo>
                  <a:lnTo>
                    <a:pt x="9070" y="1083212"/>
                  </a:lnTo>
                  <a:lnTo>
                    <a:pt x="0" y="1038352"/>
                  </a:lnTo>
                  <a:lnTo>
                    <a:pt x="0" y="115315"/>
                  </a:lnTo>
                  <a:close/>
                </a:path>
              </a:pathLst>
            </a:custGeom>
            <a:ln w="12700">
              <a:solidFill>
                <a:srgbClr val="FFFFFF"/>
              </a:solidFill>
            </a:ln>
          </p:spPr>
          <p:txBody>
            <a:bodyPr wrap="square" lIns="0" tIns="0" rIns="0" bIns="0" rtlCol="0"/>
            <a:lstStyle/>
            <a:p>
              <a:endParaRPr/>
            </a:p>
          </p:txBody>
        </p:sp>
      </p:grpSp>
      <p:sp>
        <p:nvSpPr>
          <p:cNvPr id="14" name="object 14"/>
          <p:cNvSpPr txBox="1"/>
          <p:nvPr/>
        </p:nvSpPr>
        <p:spPr>
          <a:xfrm>
            <a:off x="3055111" y="3369055"/>
            <a:ext cx="1257935" cy="239395"/>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rgbClr val="FFFFFF"/>
                </a:solidFill>
                <a:latin typeface="Tahoma"/>
                <a:cs typeface="Tahoma"/>
              </a:rPr>
              <a:t>Data</a:t>
            </a:r>
            <a:r>
              <a:rPr sz="1400" b="1" spc="-70" dirty="0">
                <a:solidFill>
                  <a:srgbClr val="FFFFFF"/>
                </a:solidFill>
                <a:latin typeface="Tahoma"/>
                <a:cs typeface="Tahoma"/>
              </a:rPr>
              <a:t> </a:t>
            </a:r>
            <a:r>
              <a:rPr sz="1400" b="1" spc="-20" dirty="0">
                <a:solidFill>
                  <a:srgbClr val="FFFFFF"/>
                </a:solidFill>
                <a:latin typeface="Tahoma"/>
                <a:cs typeface="Tahoma"/>
              </a:rPr>
              <a:t>Analytics</a:t>
            </a:r>
            <a:endParaRPr sz="1400">
              <a:latin typeface="Tahoma"/>
              <a:cs typeface="Tahoma"/>
            </a:endParaRPr>
          </a:p>
        </p:txBody>
      </p:sp>
      <p:grpSp>
        <p:nvGrpSpPr>
          <p:cNvPr id="15" name="object 15"/>
          <p:cNvGrpSpPr/>
          <p:nvPr/>
        </p:nvGrpSpPr>
        <p:grpSpPr>
          <a:xfrm>
            <a:off x="4515358" y="1791970"/>
            <a:ext cx="1534795" cy="2468880"/>
            <a:chOff x="4515358" y="1791970"/>
            <a:chExt cx="1534795" cy="2468880"/>
          </a:xfrm>
        </p:grpSpPr>
        <p:sp>
          <p:nvSpPr>
            <p:cNvPr id="16" name="object 16"/>
            <p:cNvSpPr/>
            <p:nvPr/>
          </p:nvSpPr>
          <p:spPr>
            <a:xfrm>
              <a:off x="5075047" y="2319909"/>
              <a:ext cx="965835" cy="1931035"/>
            </a:xfrm>
            <a:custGeom>
              <a:avLst/>
              <a:gdLst/>
              <a:ahLst/>
              <a:cxnLst/>
              <a:rect l="l" t="t" r="r" b="b"/>
              <a:pathLst>
                <a:path w="965835" h="1931035">
                  <a:moveTo>
                    <a:pt x="777239" y="1930908"/>
                  </a:moveTo>
                  <a:lnTo>
                    <a:pt x="407415" y="1742439"/>
                  </a:lnTo>
                  <a:lnTo>
                    <a:pt x="519049" y="1706245"/>
                  </a:lnTo>
                  <a:lnTo>
                    <a:pt x="0" y="108838"/>
                  </a:lnTo>
                  <a:lnTo>
                    <a:pt x="334899" y="0"/>
                  </a:lnTo>
                  <a:lnTo>
                    <a:pt x="853948" y="1597405"/>
                  </a:lnTo>
                  <a:lnTo>
                    <a:pt x="965580" y="1561083"/>
                  </a:lnTo>
                  <a:lnTo>
                    <a:pt x="777239" y="1930908"/>
                  </a:lnTo>
                  <a:close/>
                </a:path>
              </a:pathLst>
            </a:custGeom>
            <a:ln w="19050">
              <a:solidFill>
                <a:srgbClr val="3779D9"/>
              </a:solidFill>
            </a:ln>
          </p:spPr>
          <p:txBody>
            <a:bodyPr wrap="square" lIns="0" tIns="0" rIns="0" bIns="0" rtlCol="0"/>
            <a:lstStyle/>
            <a:p>
              <a:endParaRPr/>
            </a:p>
          </p:txBody>
        </p:sp>
        <p:sp>
          <p:nvSpPr>
            <p:cNvPr id="17" name="object 17"/>
            <p:cNvSpPr/>
            <p:nvPr/>
          </p:nvSpPr>
          <p:spPr>
            <a:xfrm>
              <a:off x="4521708" y="1798320"/>
              <a:ext cx="1442085" cy="1152525"/>
            </a:xfrm>
            <a:custGeom>
              <a:avLst/>
              <a:gdLst/>
              <a:ahLst/>
              <a:cxnLst/>
              <a:rect l="l" t="t" r="r" b="b"/>
              <a:pathLst>
                <a:path w="1442085" h="1152525">
                  <a:moveTo>
                    <a:pt x="1326514" y="0"/>
                  </a:moveTo>
                  <a:lnTo>
                    <a:pt x="115188" y="0"/>
                  </a:lnTo>
                  <a:lnTo>
                    <a:pt x="70348" y="9050"/>
                  </a:lnTo>
                  <a:lnTo>
                    <a:pt x="33734" y="33734"/>
                  </a:lnTo>
                  <a:lnTo>
                    <a:pt x="9050" y="70348"/>
                  </a:lnTo>
                  <a:lnTo>
                    <a:pt x="0" y="115188"/>
                  </a:lnTo>
                  <a:lnTo>
                    <a:pt x="0" y="1036954"/>
                  </a:lnTo>
                  <a:lnTo>
                    <a:pt x="9050" y="1081795"/>
                  </a:lnTo>
                  <a:lnTo>
                    <a:pt x="33734" y="1118409"/>
                  </a:lnTo>
                  <a:lnTo>
                    <a:pt x="70348" y="1143093"/>
                  </a:lnTo>
                  <a:lnTo>
                    <a:pt x="115188" y="1152143"/>
                  </a:lnTo>
                  <a:lnTo>
                    <a:pt x="1326514" y="1152143"/>
                  </a:lnTo>
                  <a:lnTo>
                    <a:pt x="1371355" y="1143093"/>
                  </a:lnTo>
                  <a:lnTo>
                    <a:pt x="1407969" y="1118409"/>
                  </a:lnTo>
                  <a:lnTo>
                    <a:pt x="1432653" y="1081795"/>
                  </a:lnTo>
                  <a:lnTo>
                    <a:pt x="1441703" y="1036954"/>
                  </a:lnTo>
                  <a:lnTo>
                    <a:pt x="1441703" y="115188"/>
                  </a:lnTo>
                  <a:lnTo>
                    <a:pt x="1432653" y="70348"/>
                  </a:lnTo>
                  <a:lnTo>
                    <a:pt x="1407969" y="33734"/>
                  </a:lnTo>
                  <a:lnTo>
                    <a:pt x="1371355" y="9050"/>
                  </a:lnTo>
                  <a:lnTo>
                    <a:pt x="1326514" y="0"/>
                  </a:lnTo>
                  <a:close/>
                </a:path>
              </a:pathLst>
            </a:custGeom>
            <a:solidFill>
              <a:srgbClr val="3779D9"/>
            </a:solidFill>
          </p:spPr>
          <p:txBody>
            <a:bodyPr wrap="square" lIns="0" tIns="0" rIns="0" bIns="0" rtlCol="0"/>
            <a:lstStyle/>
            <a:p>
              <a:endParaRPr/>
            </a:p>
          </p:txBody>
        </p:sp>
        <p:sp>
          <p:nvSpPr>
            <p:cNvPr id="18" name="object 18"/>
            <p:cNvSpPr/>
            <p:nvPr/>
          </p:nvSpPr>
          <p:spPr>
            <a:xfrm>
              <a:off x="4521708" y="1798320"/>
              <a:ext cx="1442085" cy="1152525"/>
            </a:xfrm>
            <a:custGeom>
              <a:avLst/>
              <a:gdLst/>
              <a:ahLst/>
              <a:cxnLst/>
              <a:rect l="l" t="t" r="r" b="b"/>
              <a:pathLst>
                <a:path w="1442085" h="1152525">
                  <a:moveTo>
                    <a:pt x="0" y="115188"/>
                  </a:moveTo>
                  <a:lnTo>
                    <a:pt x="9050" y="70348"/>
                  </a:lnTo>
                  <a:lnTo>
                    <a:pt x="33734" y="33734"/>
                  </a:lnTo>
                  <a:lnTo>
                    <a:pt x="70348" y="9050"/>
                  </a:lnTo>
                  <a:lnTo>
                    <a:pt x="115188" y="0"/>
                  </a:lnTo>
                  <a:lnTo>
                    <a:pt x="1326514" y="0"/>
                  </a:lnTo>
                  <a:lnTo>
                    <a:pt x="1371355" y="9050"/>
                  </a:lnTo>
                  <a:lnTo>
                    <a:pt x="1407969" y="33734"/>
                  </a:lnTo>
                  <a:lnTo>
                    <a:pt x="1432653" y="70348"/>
                  </a:lnTo>
                  <a:lnTo>
                    <a:pt x="1441703" y="115188"/>
                  </a:lnTo>
                  <a:lnTo>
                    <a:pt x="1441703" y="1036954"/>
                  </a:lnTo>
                  <a:lnTo>
                    <a:pt x="1432653" y="1081795"/>
                  </a:lnTo>
                  <a:lnTo>
                    <a:pt x="1407969" y="1118409"/>
                  </a:lnTo>
                  <a:lnTo>
                    <a:pt x="1371355" y="1143093"/>
                  </a:lnTo>
                  <a:lnTo>
                    <a:pt x="1326514" y="1152143"/>
                  </a:lnTo>
                  <a:lnTo>
                    <a:pt x="115188" y="1152143"/>
                  </a:lnTo>
                  <a:lnTo>
                    <a:pt x="70348" y="1143093"/>
                  </a:lnTo>
                  <a:lnTo>
                    <a:pt x="33734" y="1118409"/>
                  </a:lnTo>
                  <a:lnTo>
                    <a:pt x="9050" y="1081795"/>
                  </a:lnTo>
                  <a:lnTo>
                    <a:pt x="0" y="1036954"/>
                  </a:lnTo>
                  <a:lnTo>
                    <a:pt x="0" y="115188"/>
                  </a:lnTo>
                  <a:close/>
                </a:path>
              </a:pathLst>
            </a:custGeom>
            <a:ln w="12700">
              <a:solidFill>
                <a:srgbClr val="FFFFFF"/>
              </a:solidFill>
            </a:ln>
          </p:spPr>
          <p:txBody>
            <a:bodyPr wrap="square" lIns="0" tIns="0" rIns="0" bIns="0" rtlCol="0"/>
            <a:lstStyle/>
            <a:p>
              <a:endParaRPr/>
            </a:p>
          </p:txBody>
        </p:sp>
      </p:grpSp>
      <p:sp>
        <p:nvSpPr>
          <p:cNvPr id="19" name="object 19"/>
          <p:cNvSpPr txBox="1"/>
          <p:nvPr/>
        </p:nvSpPr>
        <p:spPr>
          <a:xfrm>
            <a:off x="4571491" y="2139188"/>
            <a:ext cx="1342390" cy="434975"/>
          </a:xfrm>
          <a:prstGeom prst="rect">
            <a:avLst/>
          </a:prstGeom>
        </p:spPr>
        <p:txBody>
          <a:bodyPr vert="horz" wrap="square" lIns="0" tIns="34290" rIns="0" bIns="0" rtlCol="0">
            <a:spAutoFit/>
          </a:bodyPr>
          <a:lstStyle/>
          <a:p>
            <a:pPr marL="12700" marR="5080" indent="363855">
              <a:lnSpc>
                <a:spcPts val="1540"/>
              </a:lnSpc>
              <a:spcBef>
                <a:spcPts val="270"/>
              </a:spcBef>
            </a:pPr>
            <a:r>
              <a:rPr sz="1400" b="1" spc="-10" dirty="0">
                <a:solidFill>
                  <a:srgbClr val="FFFFFF"/>
                </a:solidFill>
                <a:latin typeface="Tahoma"/>
                <a:cs typeface="Tahoma"/>
              </a:rPr>
              <a:t>Sensor </a:t>
            </a:r>
            <a:r>
              <a:rPr sz="1400" b="1" spc="-35" dirty="0">
                <a:solidFill>
                  <a:srgbClr val="FFFFFF"/>
                </a:solidFill>
                <a:latin typeface="Tahoma"/>
                <a:cs typeface="Tahoma"/>
              </a:rPr>
              <a:t>Miniaturization</a:t>
            </a:r>
            <a:endParaRPr sz="1400" dirty="0">
              <a:latin typeface="Tahoma"/>
              <a:cs typeface="Tahoma"/>
            </a:endParaRPr>
          </a:p>
        </p:txBody>
      </p:sp>
      <p:grpSp>
        <p:nvGrpSpPr>
          <p:cNvPr id="20" name="object 20"/>
          <p:cNvGrpSpPr/>
          <p:nvPr/>
        </p:nvGrpSpPr>
        <p:grpSpPr>
          <a:xfrm>
            <a:off x="6361684" y="1791970"/>
            <a:ext cx="1534795" cy="2468880"/>
            <a:chOff x="6361684" y="1791970"/>
            <a:chExt cx="1534795" cy="2468880"/>
          </a:xfrm>
        </p:grpSpPr>
        <p:sp>
          <p:nvSpPr>
            <p:cNvPr id="21" name="object 21"/>
            <p:cNvSpPr/>
            <p:nvPr/>
          </p:nvSpPr>
          <p:spPr>
            <a:xfrm>
              <a:off x="6371209" y="2319909"/>
              <a:ext cx="965835" cy="1931035"/>
            </a:xfrm>
            <a:custGeom>
              <a:avLst/>
              <a:gdLst/>
              <a:ahLst/>
              <a:cxnLst/>
              <a:rect l="l" t="t" r="r" b="b"/>
              <a:pathLst>
                <a:path w="965834" h="1931035">
                  <a:moveTo>
                    <a:pt x="188467" y="1930908"/>
                  </a:moveTo>
                  <a:lnTo>
                    <a:pt x="0" y="1561083"/>
                  </a:lnTo>
                  <a:lnTo>
                    <a:pt x="111632" y="1597405"/>
                  </a:lnTo>
                  <a:lnTo>
                    <a:pt x="630682" y="0"/>
                  </a:lnTo>
                  <a:lnTo>
                    <a:pt x="965581" y="108838"/>
                  </a:lnTo>
                  <a:lnTo>
                    <a:pt x="446532" y="1706245"/>
                  </a:lnTo>
                  <a:lnTo>
                    <a:pt x="558291" y="1742566"/>
                  </a:lnTo>
                  <a:lnTo>
                    <a:pt x="188467" y="1930908"/>
                  </a:lnTo>
                  <a:close/>
                </a:path>
              </a:pathLst>
            </a:custGeom>
            <a:ln w="19050">
              <a:solidFill>
                <a:srgbClr val="3779D9"/>
              </a:solidFill>
            </a:ln>
          </p:spPr>
          <p:txBody>
            <a:bodyPr wrap="square" lIns="0" tIns="0" rIns="0" bIns="0" rtlCol="0"/>
            <a:lstStyle/>
            <a:p>
              <a:endParaRPr/>
            </a:p>
          </p:txBody>
        </p:sp>
        <p:sp>
          <p:nvSpPr>
            <p:cNvPr id="22" name="object 22"/>
            <p:cNvSpPr/>
            <p:nvPr/>
          </p:nvSpPr>
          <p:spPr>
            <a:xfrm>
              <a:off x="6448044" y="1798320"/>
              <a:ext cx="1442085" cy="1152525"/>
            </a:xfrm>
            <a:custGeom>
              <a:avLst/>
              <a:gdLst/>
              <a:ahLst/>
              <a:cxnLst/>
              <a:rect l="l" t="t" r="r" b="b"/>
              <a:pathLst>
                <a:path w="1442084" h="1152525">
                  <a:moveTo>
                    <a:pt x="1326514" y="0"/>
                  </a:moveTo>
                  <a:lnTo>
                    <a:pt x="115188" y="0"/>
                  </a:lnTo>
                  <a:lnTo>
                    <a:pt x="70348" y="9050"/>
                  </a:lnTo>
                  <a:lnTo>
                    <a:pt x="33734" y="33734"/>
                  </a:lnTo>
                  <a:lnTo>
                    <a:pt x="9050" y="70348"/>
                  </a:lnTo>
                  <a:lnTo>
                    <a:pt x="0" y="115188"/>
                  </a:lnTo>
                  <a:lnTo>
                    <a:pt x="0" y="1036954"/>
                  </a:lnTo>
                  <a:lnTo>
                    <a:pt x="9050" y="1081795"/>
                  </a:lnTo>
                  <a:lnTo>
                    <a:pt x="33734" y="1118409"/>
                  </a:lnTo>
                  <a:lnTo>
                    <a:pt x="70348" y="1143093"/>
                  </a:lnTo>
                  <a:lnTo>
                    <a:pt x="115188" y="1152143"/>
                  </a:lnTo>
                  <a:lnTo>
                    <a:pt x="1326514" y="1152143"/>
                  </a:lnTo>
                  <a:lnTo>
                    <a:pt x="1371355" y="1143093"/>
                  </a:lnTo>
                  <a:lnTo>
                    <a:pt x="1407969" y="1118409"/>
                  </a:lnTo>
                  <a:lnTo>
                    <a:pt x="1432653" y="1081795"/>
                  </a:lnTo>
                  <a:lnTo>
                    <a:pt x="1441703" y="1036954"/>
                  </a:lnTo>
                  <a:lnTo>
                    <a:pt x="1441703" y="115188"/>
                  </a:lnTo>
                  <a:lnTo>
                    <a:pt x="1432653" y="70348"/>
                  </a:lnTo>
                  <a:lnTo>
                    <a:pt x="1407969" y="33734"/>
                  </a:lnTo>
                  <a:lnTo>
                    <a:pt x="1371355" y="9050"/>
                  </a:lnTo>
                  <a:lnTo>
                    <a:pt x="1326514" y="0"/>
                  </a:lnTo>
                  <a:close/>
                </a:path>
              </a:pathLst>
            </a:custGeom>
            <a:solidFill>
              <a:srgbClr val="3779D9"/>
            </a:solidFill>
          </p:spPr>
          <p:txBody>
            <a:bodyPr wrap="square" lIns="0" tIns="0" rIns="0" bIns="0" rtlCol="0"/>
            <a:lstStyle/>
            <a:p>
              <a:endParaRPr/>
            </a:p>
          </p:txBody>
        </p:sp>
        <p:sp>
          <p:nvSpPr>
            <p:cNvPr id="23" name="object 23"/>
            <p:cNvSpPr/>
            <p:nvPr/>
          </p:nvSpPr>
          <p:spPr>
            <a:xfrm>
              <a:off x="6448044" y="1798320"/>
              <a:ext cx="1442085" cy="1152525"/>
            </a:xfrm>
            <a:custGeom>
              <a:avLst/>
              <a:gdLst/>
              <a:ahLst/>
              <a:cxnLst/>
              <a:rect l="l" t="t" r="r" b="b"/>
              <a:pathLst>
                <a:path w="1442084" h="1152525">
                  <a:moveTo>
                    <a:pt x="0" y="115188"/>
                  </a:moveTo>
                  <a:lnTo>
                    <a:pt x="9050" y="70348"/>
                  </a:lnTo>
                  <a:lnTo>
                    <a:pt x="33734" y="33734"/>
                  </a:lnTo>
                  <a:lnTo>
                    <a:pt x="70348" y="9050"/>
                  </a:lnTo>
                  <a:lnTo>
                    <a:pt x="115188" y="0"/>
                  </a:lnTo>
                  <a:lnTo>
                    <a:pt x="1326514" y="0"/>
                  </a:lnTo>
                  <a:lnTo>
                    <a:pt x="1371355" y="9050"/>
                  </a:lnTo>
                  <a:lnTo>
                    <a:pt x="1407969" y="33734"/>
                  </a:lnTo>
                  <a:lnTo>
                    <a:pt x="1432653" y="70348"/>
                  </a:lnTo>
                  <a:lnTo>
                    <a:pt x="1441703" y="115188"/>
                  </a:lnTo>
                  <a:lnTo>
                    <a:pt x="1441703" y="1036954"/>
                  </a:lnTo>
                  <a:lnTo>
                    <a:pt x="1432653" y="1081795"/>
                  </a:lnTo>
                  <a:lnTo>
                    <a:pt x="1407969" y="1118409"/>
                  </a:lnTo>
                  <a:lnTo>
                    <a:pt x="1371355" y="1143093"/>
                  </a:lnTo>
                  <a:lnTo>
                    <a:pt x="1326514" y="1152143"/>
                  </a:lnTo>
                  <a:lnTo>
                    <a:pt x="115188" y="1152143"/>
                  </a:lnTo>
                  <a:lnTo>
                    <a:pt x="70348" y="1143093"/>
                  </a:lnTo>
                  <a:lnTo>
                    <a:pt x="33734" y="1118409"/>
                  </a:lnTo>
                  <a:lnTo>
                    <a:pt x="9050" y="1081795"/>
                  </a:lnTo>
                  <a:lnTo>
                    <a:pt x="0" y="1036954"/>
                  </a:lnTo>
                  <a:lnTo>
                    <a:pt x="0" y="115188"/>
                  </a:lnTo>
                  <a:close/>
                </a:path>
              </a:pathLst>
            </a:custGeom>
            <a:ln w="12700">
              <a:solidFill>
                <a:srgbClr val="FFFFFF"/>
              </a:solidFill>
            </a:ln>
          </p:spPr>
          <p:txBody>
            <a:bodyPr wrap="square" lIns="0" tIns="0" rIns="0" bIns="0" rtlCol="0"/>
            <a:lstStyle/>
            <a:p>
              <a:endParaRPr/>
            </a:p>
          </p:txBody>
        </p:sp>
      </p:grpSp>
      <p:sp>
        <p:nvSpPr>
          <p:cNvPr id="24" name="object 24"/>
          <p:cNvSpPr txBox="1"/>
          <p:nvPr/>
        </p:nvSpPr>
        <p:spPr>
          <a:xfrm>
            <a:off x="6581013" y="2139188"/>
            <a:ext cx="1177925" cy="434975"/>
          </a:xfrm>
          <a:prstGeom prst="rect">
            <a:avLst/>
          </a:prstGeom>
        </p:spPr>
        <p:txBody>
          <a:bodyPr vert="horz" wrap="square" lIns="0" tIns="34290" rIns="0" bIns="0" rtlCol="0">
            <a:spAutoFit/>
          </a:bodyPr>
          <a:lstStyle/>
          <a:p>
            <a:pPr marL="117475" marR="5080" indent="-105410">
              <a:lnSpc>
                <a:spcPts val="1540"/>
              </a:lnSpc>
              <a:spcBef>
                <a:spcPts val="270"/>
              </a:spcBef>
            </a:pPr>
            <a:r>
              <a:rPr sz="1400" b="1" spc="-20" dirty="0">
                <a:solidFill>
                  <a:srgbClr val="FFFFFF"/>
                </a:solidFill>
                <a:latin typeface="Tahoma"/>
                <a:cs typeface="Tahoma"/>
              </a:rPr>
              <a:t>Computing</a:t>
            </a:r>
            <a:r>
              <a:rPr sz="1400" b="1" spc="-30" dirty="0">
                <a:solidFill>
                  <a:srgbClr val="FFFFFF"/>
                </a:solidFill>
                <a:latin typeface="Tahoma"/>
                <a:cs typeface="Tahoma"/>
              </a:rPr>
              <a:t> </a:t>
            </a:r>
            <a:r>
              <a:rPr sz="1400" b="1" spc="-50" dirty="0">
                <a:solidFill>
                  <a:srgbClr val="FFFFFF"/>
                </a:solidFill>
                <a:latin typeface="Tahoma"/>
                <a:cs typeface="Tahoma"/>
              </a:rPr>
              <a:t>&amp; </a:t>
            </a:r>
            <a:r>
              <a:rPr sz="1400" b="1" spc="-10" dirty="0">
                <a:solidFill>
                  <a:srgbClr val="FFFFFF"/>
                </a:solidFill>
                <a:latin typeface="Tahoma"/>
                <a:cs typeface="Tahoma"/>
              </a:rPr>
              <a:t>Electronics</a:t>
            </a:r>
            <a:endParaRPr sz="1400" dirty="0">
              <a:latin typeface="Tahoma"/>
              <a:cs typeface="Tahoma"/>
            </a:endParaRPr>
          </a:p>
        </p:txBody>
      </p:sp>
      <p:grpSp>
        <p:nvGrpSpPr>
          <p:cNvPr id="25" name="object 25"/>
          <p:cNvGrpSpPr/>
          <p:nvPr/>
        </p:nvGrpSpPr>
        <p:grpSpPr>
          <a:xfrm>
            <a:off x="7122414" y="2924301"/>
            <a:ext cx="2332990" cy="1816735"/>
            <a:chOff x="7122414" y="2924301"/>
            <a:chExt cx="2332990" cy="1816735"/>
          </a:xfrm>
        </p:grpSpPr>
        <p:sp>
          <p:nvSpPr>
            <p:cNvPr id="26" name="object 26"/>
            <p:cNvSpPr/>
            <p:nvPr/>
          </p:nvSpPr>
          <p:spPr>
            <a:xfrm>
              <a:off x="7131939" y="3364483"/>
              <a:ext cx="1699895" cy="1367155"/>
            </a:xfrm>
            <a:custGeom>
              <a:avLst/>
              <a:gdLst/>
              <a:ahLst/>
              <a:cxnLst/>
              <a:rect l="l" t="t" r="r" b="b"/>
              <a:pathLst>
                <a:path w="1699895" h="1367154">
                  <a:moveTo>
                    <a:pt x="0" y="1302130"/>
                  </a:moveTo>
                  <a:lnTo>
                    <a:pt x="64896" y="892174"/>
                  </a:lnTo>
                  <a:lnTo>
                    <a:pt x="133857" y="987170"/>
                  </a:lnTo>
                  <a:lnTo>
                    <a:pt x="1492757" y="0"/>
                  </a:lnTo>
                  <a:lnTo>
                    <a:pt x="1699767" y="284860"/>
                  </a:lnTo>
                  <a:lnTo>
                    <a:pt x="340867" y="1272158"/>
                  </a:lnTo>
                  <a:lnTo>
                    <a:pt x="409955" y="1367027"/>
                  </a:lnTo>
                  <a:lnTo>
                    <a:pt x="0" y="1302130"/>
                  </a:lnTo>
                  <a:close/>
                </a:path>
              </a:pathLst>
            </a:custGeom>
            <a:ln w="19050">
              <a:solidFill>
                <a:srgbClr val="3779D9"/>
              </a:solidFill>
            </a:ln>
          </p:spPr>
          <p:txBody>
            <a:bodyPr wrap="square" lIns="0" tIns="0" rIns="0" bIns="0" rtlCol="0"/>
            <a:lstStyle/>
            <a:p>
              <a:endParaRPr/>
            </a:p>
          </p:txBody>
        </p:sp>
        <p:sp>
          <p:nvSpPr>
            <p:cNvPr id="27" name="object 27"/>
            <p:cNvSpPr/>
            <p:nvPr/>
          </p:nvSpPr>
          <p:spPr>
            <a:xfrm>
              <a:off x="8007096" y="2930651"/>
              <a:ext cx="1442085" cy="1153795"/>
            </a:xfrm>
            <a:custGeom>
              <a:avLst/>
              <a:gdLst/>
              <a:ahLst/>
              <a:cxnLst/>
              <a:rect l="l" t="t" r="r" b="b"/>
              <a:pathLst>
                <a:path w="1442084" h="1153795">
                  <a:moveTo>
                    <a:pt x="1326387" y="0"/>
                  </a:moveTo>
                  <a:lnTo>
                    <a:pt x="115315" y="0"/>
                  </a:lnTo>
                  <a:lnTo>
                    <a:pt x="70455" y="9070"/>
                  </a:lnTo>
                  <a:lnTo>
                    <a:pt x="33797" y="33797"/>
                  </a:lnTo>
                  <a:lnTo>
                    <a:pt x="9070" y="70455"/>
                  </a:lnTo>
                  <a:lnTo>
                    <a:pt x="0" y="115315"/>
                  </a:lnTo>
                  <a:lnTo>
                    <a:pt x="0" y="1038352"/>
                  </a:lnTo>
                  <a:lnTo>
                    <a:pt x="9070" y="1083212"/>
                  </a:lnTo>
                  <a:lnTo>
                    <a:pt x="33797" y="1119870"/>
                  </a:lnTo>
                  <a:lnTo>
                    <a:pt x="70455" y="1144597"/>
                  </a:lnTo>
                  <a:lnTo>
                    <a:pt x="115315" y="1153668"/>
                  </a:lnTo>
                  <a:lnTo>
                    <a:pt x="1326387" y="1153668"/>
                  </a:lnTo>
                  <a:lnTo>
                    <a:pt x="1371248" y="1144597"/>
                  </a:lnTo>
                  <a:lnTo>
                    <a:pt x="1407906" y="1119870"/>
                  </a:lnTo>
                  <a:lnTo>
                    <a:pt x="1432633" y="1083212"/>
                  </a:lnTo>
                  <a:lnTo>
                    <a:pt x="1441703" y="1038352"/>
                  </a:lnTo>
                  <a:lnTo>
                    <a:pt x="1441703" y="115315"/>
                  </a:lnTo>
                  <a:lnTo>
                    <a:pt x="1432633" y="70455"/>
                  </a:lnTo>
                  <a:lnTo>
                    <a:pt x="1407906" y="33797"/>
                  </a:lnTo>
                  <a:lnTo>
                    <a:pt x="1371248" y="9070"/>
                  </a:lnTo>
                  <a:lnTo>
                    <a:pt x="1326387" y="0"/>
                  </a:lnTo>
                  <a:close/>
                </a:path>
              </a:pathLst>
            </a:custGeom>
            <a:solidFill>
              <a:srgbClr val="3779D9"/>
            </a:solidFill>
          </p:spPr>
          <p:txBody>
            <a:bodyPr wrap="square" lIns="0" tIns="0" rIns="0" bIns="0" rtlCol="0"/>
            <a:lstStyle/>
            <a:p>
              <a:endParaRPr/>
            </a:p>
          </p:txBody>
        </p:sp>
        <p:sp>
          <p:nvSpPr>
            <p:cNvPr id="28" name="object 28"/>
            <p:cNvSpPr/>
            <p:nvPr/>
          </p:nvSpPr>
          <p:spPr>
            <a:xfrm>
              <a:off x="8007096" y="2930651"/>
              <a:ext cx="1442085" cy="1153795"/>
            </a:xfrm>
            <a:custGeom>
              <a:avLst/>
              <a:gdLst/>
              <a:ahLst/>
              <a:cxnLst/>
              <a:rect l="l" t="t" r="r" b="b"/>
              <a:pathLst>
                <a:path w="1442084" h="1153795">
                  <a:moveTo>
                    <a:pt x="0" y="115315"/>
                  </a:moveTo>
                  <a:lnTo>
                    <a:pt x="9070" y="70455"/>
                  </a:lnTo>
                  <a:lnTo>
                    <a:pt x="33797" y="33797"/>
                  </a:lnTo>
                  <a:lnTo>
                    <a:pt x="70455" y="9070"/>
                  </a:lnTo>
                  <a:lnTo>
                    <a:pt x="115315" y="0"/>
                  </a:lnTo>
                  <a:lnTo>
                    <a:pt x="1326387" y="0"/>
                  </a:lnTo>
                  <a:lnTo>
                    <a:pt x="1371248" y="9070"/>
                  </a:lnTo>
                  <a:lnTo>
                    <a:pt x="1407906" y="33797"/>
                  </a:lnTo>
                  <a:lnTo>
                    <a:pt x="1432633" y="70455"/>
                  </a:lnTo>
                  <a:lnTo>
                    <a:pt x="1441703" y="115315"/>
                  </a:lnTo>
                  <a:lnTo>
                    <a:pt x="1441703" y="1038352"/>
                  </a:lnTo>
                  <a:lnTo>
                    <a:pt x="1432633" y="1083212"/>
                  </a:lnTo>
                  <a:lnTo>
                    <a:pt x="1407906" y="1119870"/>
                  </a:lnTo>
                  <a:lnTo>
                    <a:pt x="1371248" y="1144597"/>
                  </a:lnTo>
                  <a:lnTo>
                    <a:pt x="1326387" y="1153668"/>
                  </a:lnTo>
                  <a:lnTo>
                    <a:pt x="115315" y="1153668"/>
                  </a:lnTo>
                  <a:lnTo>
                    <a:pt x="70455" y="1144597"/>
                  </a:lnTo>
                  <a:lnTo>
                    <a:pt x="33797" y="1119870"/>
                  </a:lnTo>
                  <a:lnTo>
                    <a:pt x="9070" y="1083212"/>
                  </a:lnTo>
                  <a:lnTo>
                    <a:pt x="0" y="1038352"/>
                  </a:lnTo>
                  <a:lnTo>
                    <a:pt x="0" y="115315"/>
                  </a:lnTo>
                  <a:close/>
                </a:path>
              </a:pathLst>
            </a:custGeom>
            <a:ln w="12700">
              <a:solidFill>
                <a:srgbClr val="FFFFFF"/>
              </a:solidFill>
            </a:ln>
          </p:spPr>
          <p:txBody>
            <a:bodyPr wrap="square" lIns="0" tIns="0" rIns="0" bIns="0" rtlCol="0"/>
            <a:lstStyle/>
            <a:p>
              <a:endParaRPr/>
            </a:p>
          </p:txBody>
        </p:sp>
      </p:grpSp>
      <p:sp>
        <p:nvSpPr>
          <p:cNvPr id="29" name="object 29"/>
          <p:cNvSpPr txBox="1"/>
          <p:nvPr/>
        </p:nvSpPr>
        <p:spPr>
          <a:xfrm>
            <a:off x="8170544" y="3271773"/>
            <a:ext cx="1116965" cy="434975"/>
          </a:xfrm>
          <a:prstGeom prst="rect">
            <a:avLst/>
          </a:prstGeom>
        </p:spPr>
        <p:txBody>
          <a:bodyPr vert="horz" wrap="square" lIns="0" tIns="34290" rIns="0" bIns="0" rtlCol="0">
            <a:spAutoFit/>
          </a:bodyPr>
          <a:lstStyle/>
          <a:p>
            <a:pPr marL="12700" marR="5080" indent="68580">
              <a:lnSpc>
                <a:spcPts val="1540"/>
              </a:lnSpc>
              <a:spcBef>
                <a:spcPts val="270"/>
              </a:spcBef>
            </a:pPr>
            <a:r>
              <a:rPr sz="1400" b="1" spc="-10" dirty="0">
                <a:solidFill>
                  <a:srgbClr val="FFFFFF"/>
                </a:solidFill>
                <a:latin typeface="Tahoma"/>
                <a:cs typeface="Tahoma"/>
              </a:rPr>
              <a:t>Ubiquitous </a:t>
            </a:r>
            <a:r>
              <a:rPr sz="1400" b="1" spc="-30" dirty="0">
                <a:solidFill>
                  <a:srgbClr val="FFFFFF"/>
                </a:solidFill>
                <a:latin typeface="Tahoma"/>
                <a:cs typeface="Tahoma"/>
              </a:rPr>
              <a:t>Connectivity</a:t>
            </a:r>
            <a:endParaRPr sz="1400" dirty="0">
              <a:latin typeface="Tahoma"/>
              <a:cs typeface="Tahoma"/>
            </a:endParaRPr>
          </a:p>
        </p:txBody>
      </p:sp>
      <p:grpSp>
        <p:nvGrpSpPr>
          <p:cNvPr id="30" name="object 30"/>
          <p:cNvGrpSpPr/>
          <p:nvPr/>
        </p:nvGrpSpPr>
        <p:grpSpPr>
          <a:xfrm>
            <a:off x="7340981" y="4756150"/>
            <a:ext cx="2710180" cy="1166495"/>
            <a:chOff x="7340981" y="4756150"/>
            <a:chExt cx="2710180" cy="1166495"/>
          </a:xfrm>
        </p:grpSpPr>
        <p:sp>
          <p:nvSpPr>
            <p:cNvPr id="31" name="object 31"/>
            <p:cNvSpPr/>
            <p:nvPr/>
          </p:nvSpPr>
          <p:spPr>
            <a:xfrm>
              <a:off x="7350506" y="5045963"/>
              <a:ext cx="1973580" cy="587375"/>
            </a:xfrm>
            <a:custGeom>
              <a:avLst/>
              <a:gdLst/>
              <a:ahLst/>
              <a:cxnLst/>
              <a:rect l="l" t="t" r="r" b="b"/>
              <a:pathLst>
                <a:path w="1973579" h="587375">
                  <a:moveTo>
                    <a:pt x="0" y="293497"/>
                  </a:moveTo>
                  <a:lnTo>
                    <a:pt x="293497" y="0"/>
                  </a:lnTo>
                  <a:lnTo>
                    <a:pt x="293497" y="117348"/>
                  </a:lnTo>
                  <a:lnTo>
                    <a:pt x="1973072" y="117348"/>
                  </a:lnTo>
                  <a:lnTo>
                    <a:pt x="1973072" y="469519"/>
                  </a:lnTo>
                  <a:lnTo>
                    <a:pt x="293497" y="469519"/>
                  </a:lnTo>
                  <a:lnTo>
                    <a:pt x="293497" y="586943"/>
                  </a:lnTo>
                  <a:lnTo>
                    <a:pt x="0" y="293497"/>
                  </a:lnTo>
                  <a:close/>
                </a:path>
              </a:pathLst>
            </a:custGeom>
            <a:ln w="19050">
              <a:solidFill>
                <a:srgbClr val="3779D9"/>
              </a:solidFill>
            </a:ln>
          </p:spPr>
          <p:txBody>
            <a:bodyPr wrap="square" lIns="0" tIns="0" rIns="0" bIns="0" rtlCol="0"/>
            <a:lstStyle/>
            <a:p>
              <a:endParaRPr/>
            </a:p>
          </p:txBody>
        </p:sp>
        <p:sp>
          <p:nvSpPr>
            <p:cNvPr id="32" name="object 32"/>
            <p:cNvSpPr/>
            <p:nvPr/>
          </p:nvSpPr>
          <p:spPr>
            <a:xfrm>
              <a:off x="8602980" y="4762500"/>
              <a:ext cx="1442085" cy="1153795"/>
            </a:xfrm>
            <a:custGeom>
              <a:avLst/>
              <a:gdLst/>
              <a:ahLst/>
              <a:cxnLst/>
              <a:rect l="l" t="t" r="r" b="b"/>
              <a:pathLst>
                <a:path w="1442084" h="1153795">
                  <a:moveTo>
                    <a:pt x="1326388" y="0"/>
                  </a:moveTo>
                  <a:lnTo>
                    <a:pt x="115316" y="0"/>
                  </a:lnTo>
                  <a:lnTo>
                    <a:pt x="70455" y="9070"/>
                  </a:lnTo>
                  <a:lnTo>
                    <a:pt x="33797" y="33797"/>
                  </a:lnTo>
                  <a:lnTo>
                    <a:pt x="9070" y="70455"/>
                  </a:lnTo>
                  <a:lnTo>
                    <a:pt x="0" y="115316"/>
                  </a:lnTo>
                  <a:lnTo>
                    <a:pt x="0" y="1038301"/>
                  </a:lnTo>
                  <a:lnTo>
                    <a:pt x="9070" y="1083207"/>
                  </a:lnTo>
                  <a:lnTo>
                    <a:pt x="33797" y="1119878"/>
                  </a:lnTo>
                  <a:lnTo>
                    <a:pt x="70455" y="1144601"/>
                  </a:lnTo>
                  <a:lnTo>
                    <a:pt x="115316" y="1153668"/>
                  </a:lnTo>
                  <a:lnTo>
                    <a:pt x="1326388" y="1153668"/>
                  </a:lnTo>
                  <a:lnTo>
                    <a:pt x="1371248" y="1144601"/>
                  </a:lnTo>
                  <a:lnTo>
                    <a:pt x="1407906" y="1119878"/>
                  </a:lnTo>
                  <a:lnTo>
                    <a:pt x="1432633" y="1083207"/>
                  </a:lnTo>
                  <a:lnTo>
                    <a:pt x="1441703" y="1038301"/>
                  </a:lnTo>
                  <a:lnTo>
                    <a:pt x="1441703" y="115316"/>
                  </a:lnTo>
                  <a:lnTo>
                    <a:pt x="1432633" y="70455"/>
                  </a:lnTo>
                  <a:lnTo>
                    <a:pt x="1407906" y="33797"/>
                  </a:lnTo>
                  <a:lnTo>
                    <a:pt x="1371248" y="9070"/>
                  </a:lnTo>
                  <a:lnTo>
                    <a:pt x="1326388" y="0"/>
                  </a:lnTo>
                  <a:close/>
                </a:path>
              </a:pathLst>
            </a:custGeom>
            <a:solidFill>
              <a:srgbClr val="3779D9"/>
            </a:solidFill>
          </p:spPr>
          <p:txBody>
            <a:bodyPr wrap="square" lIns="0" tIns="0" rIns="0" bIns="0" rtlCol="0"/>
            <a:lstStyle/>
            <a:p>
              <a:endParaRPr/>
            </a:p>
          </p:txBody>
        </p:sp>
        <p:sp>
          <p:nvSpPr>
            <p:cNvPr id="33" name="object 33"/>
            <p:cNvSpPr/>
            <p:nvPr/>
          </p:nvSpPr>
          <p:spPr>
            <a:xfrm>
              <a:off x="8602980" y="4762500"/>
              <a:ext cx="1442085" cy="1153795"/>
            </a:xfrm>
            <a:custGeom>
              <a:avLst/>
              <a:gdLst/>
              <a:ahLst/>
              <a:cxnLst/>
              <a:rect l="l" t="t" r="r" b="b"/>
              <a:pathLst>
                <a:path w="1442084" h="1153795">
                  <a:moveTo>
                    <a:pt x="0" y="115316"/>
                  </a:moveTo>
                  <a:lnTo>
                    <a:pt x="9070" y="70455"/>
                  </a:lnTo>
                  <a:lnTo>
                    <a:pt x="33797" y="33797"/>
                  </a:lnTo>
                  <a:lnTo>
                    <a:pt x="70455" y="9070"/>
                  </a:lnTo>
                  <a:lnTo>
                    <a:pt x="115316" y="0"/>
                  </a:lnTo>
                  <a:lnTo>
                    <a:pt x="1326388" y="0"/>
                  </a:lnTo>
                  <a:lnTo>
                    <a:pt x="1371248" y="9070"/>
                  </a:lnTo>
                  <a:lnTo>
                    <a:pt x="1407906" y="33797"/>
                  </a:lnTo>
                  <a:lnTo>
                    <a:pt x="1432633" y="70455"/>
                  </a:lnTo>
                  <a:lnTo>
                    <a:pt x="1441703" y="115316"/>
                  </a:lnTo>
                  <a:lnTo>
                    <a:pt x="1441703" y="1038301"/>
                  </a:lnTo>
                  <a:lnTo>
                    <a:pt x="1432633" y="1083207"/>
                  </a:lnTo>
                  <a:lnTo>
                    <a:pt x="1407906" y="1119878"/>
                  </a:lnTo>
                  <a:lnTo>
                    <a:pt x="1371248" y="1144601"/>
                  </a:lnTo>
                  <a:lnTo>
                    <a:pt x="1326388" y="1153668"/>
                  </a:lnTo>
                  <a:lnTo>
                    <a:pt x="115316" y="1153668"/>
                  </a:lnTo>
                  <a:lnTo>
                    <a:pt x="70455" y="1144601"/>
                  </a:lnTo>
                  <a:lnTo>
                    <a:pt x="33797" y="1119878"/>
                  </a:lnTo>
                  <a:lnTo>
                    <a:pt x="9070" y="1083207"/>
                  </a:lnTo>
                  <a:lnTo>
                    <a:pt x="0" y="1038301"/>
                  </a:lnTo>
                  <a:lnTo>
                    <a:pt x="0" y="115316"/>
                  </a:lnTo>
                  <a:close/>
                </a:path>
              </a:pathLst>
            </a:custGeom>
            <a:ln w="12700">
              <a:solidFill>
                <a:srgbClr val="FFFFFF"/>
              </a:solidFill>
            </a:ln>
          </p:spPr>
          <p:txBody>
            <a:bodyPr wrap="square" lIns="0" tIns="0" rIns="0" bIns="0" rtlCol="0"/>
            <a:lstStyle/>
            <a:p>
              <a:endParaRPr/>
            </a:p>
          </p:txBody>
        </p:sp>
      </p:grpSp>
      <p:sp>
        <p:nvSpPr>
          <p:cNvPr id="34" name="object 34"/>
          <p:cNvSpPr txBox="1"/>
          <p:nvPr/>
        </p:nvSpPr>
        <p:spPr>
          <a:xfrm>
            <a:off x="8790558" y="5007609"/>
            <a:ext cx="1063625" cy="628650"/>
          </a:xfrm>
          <a:prstGeom prst="rect">
            <a:avLst/>
          </a:prstGeom>
        </p:spPr>
        <p:txBody>
          <a:bodyPr vert="horz" wrap="square" lIns="0" tIns="31750" rIns="0" bIns="0" rtlCol="0">
            <a:spAutoFit/>
          </a:bodyPr>
          <a:lstStyle/>
          <a:p>
            <a:pPr marL="12700" marR="5080" algn="ctr">
              <a:lnSpc>
                <a:spcPct val="91100"/>
              </a:lnSpc>
              <a:spcBef>
                <a:spcPts val="250"/>
              </a:spcBef>
            </a:pPr>
            <a:r>
              <a:rPr sz="1400" b="1" dirty="0">
                <a:solidFill>
                  <a:srgbClr val="FFFFFF"/>
                </a:solidFill>
                <a:latin typeface="Tahoma"/>
                <a:cs typeface="Tahoma"/>
              </a:rPr>
              <a:t>Adoption</a:t>
            </a:r>
            <a:r>
              <a:rPr sz="1400" b="1" spc="-65" dirty="0">
                <a:solidFill>
                  <a:srgbClr val="FFFFFF"/>
                </a:solidFill>
                <a:latin typeface="Tahoma"/>
                <a:cs typeface="Tahoma"/>
              </a:rPr>
              <a:t> </a:t>
            </a:r>
            <a:r>
              <a:rPr sz="1400" b="1" spc="-25" dirty="0">
                <a:solidFill>
                  <a:srgbClr val="FFFFFF"/>
                </a:solidFill>
                <a:latin typeface="Tahoma"/>
                <a:cs typeface="Tahoma"/>
              </a:rPr>
              <a:t>of </a:t>
            </a:r>
            <a:r>
              <a:rPr sz="1400" b="1" spc="-10" dirty="0">
                <a:solidFill>
                  <a:srgbClr val="FFFFFF"/>
                </a:solidFill>
                <a:latin typeface="Tahoma"/>
                <a:cs typeface="Tahoma"/>
              </a:rPr>
              <a:t>IP–based networking</a:t>
            </a:r>
            <a:endParaRPr sz="1400">
              <a:latin typeface="Tahoma"/>
              <a:cs typeface="Tahoma"/>
            </a:endParaRPr>
          </a:p>
        </p:txBody>
      </p:sp>
      <p:sp>
        <p:nvSpPr>
          <p:cNvPr id="35" name="object 3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36" name="object 36"/>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5</a:t>
            </a:r>
            <a:r>
              <a:rPr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959" y="859612"/>
            <a:ext cx="6289675" cy="574675"/>
          </a:xfrm>
          <a:prstGeom prst="rect">
            <a:avLst/>
          </a:prstGeom>
        </p:spPr>
        <p:txBody>
          <a:bodyPr vert="horz" wrap="square" lIns="0" tIns="12700" rIns="0" bIns="0" rtlCol="0">
            <a:spAutoFit/>
          </a:bodyPr>
          <a:lstStyle/>
          <a:p>
            <a:pPr marL="12700">
              <a:lnSpc>
                <a:spcPct val="100000"/>
              </a:lnSpc>
              <a:spcBef>
                <a:spcPts val="100"/>
              </a:spcBef>
            </a:pPr>
            <a:r>
              <a:rPr sz="3600" spc="75" dirty="0"/>
              <a:t>Convergence</a:t>
            </a:r>
            <a:r>
              <a:rPr sz="3600" dirty="0"/>
              <a:t> </a:t>
            </a:r>
            <a:r>
              <a:rPr sz="3600" spc="210" dirty="0"/>
              <a:t>of</a:t>
            </a:r>
            <a:r>
              <a:rPr sz="3600" dirty="0"/>
              <a:t> </a:t>
            </a:r>
            <a:r>
              <a:rPr sz="3600" spc="85" dirty="0"/>
              <a:t>technologies</a:t>
            </a:r>
            <a:endParaRPr sz="3600" dirty="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6</a:t>
            </a:r>
            <a:r>
              <a:rPr dirty="0"/>
              <a:t> </a:t>
            </a:r>
          </a:p>
        </p:txBody>
      </p:sp>
      <p:sp>
        <p:nvSpPr>
          <p:cNvPr id="3" name="object 3"/>
          <p:cNvSpPr txBox="1"/>
          <p:nvPr/>
        </p:nvSpPr>
        <p:spPr>
          <a:xfrm>
            <a:off x="1222959" y="1494891"/>
            <a:ext cx="8976995" cy="3215640"/>
          </a:xfrm>
          <a:prstGeom prst="rect">
            <a:avLst/>
          </a:prstGeom>
        </p:spPr>
        <p:txBody>
          <a:bodyPr vert="horz" wrap="square" lIns="0" tIns="12700" rIns="0" bIns="0" rtlCol="0">
            <a:spAutoFit/>
          </a:bodyPr>
          <a:lstStyle/>
          <a:p>
            <a:pPr marL="12700" marR="5080" indent="-8255">
              <a:lnSpc>
                <a:spcPct val="110000"/>
              </a:lnSpc>
              <a:spcBef>
                <a:spcPts val="100"/>
              </a:spcBef>
              <a:buClr>
                <a:srgbClr val="3779D9"/>
              </a:buClr>
              <a:buSzPct val="95000"/>
              <a:buFont typeface="Wingdings"/>
              <a:buChar char=""/>
              <a:tabLst>
                <a:tab pos="128270" algn="l"/>
              </a:tabLst>
            </a:pPr>
            <a:r>
              <a:rPr sz="2000" dirty="0">
                <a:latin typeface="Tahoma"/>
                <a:cs typeface="Tahoma"/>
              </a:rPr>
              <a:t>	For</a:t>
            </a:r>
            <a:r>
              <a:rPr sz="2000" spc="-80" dirty="0">
                <a:latin typeface="Tahoma"/>
                <a:cs typeface="Tahoma"/>
              </a:rPr>
              <a:t> </a:t>
            </a:r>
            <a:r>
              <a:rPr sz="2000" spc="-105" dirty="0">
                <a:latin typeface="Tahoma"/>
                <a:cs typeface="Tahoma"/>
              </a:rPr>
              <a:t>IoT,</a:t>
            </a:r>
            <a:r>
              <a:rPr sz="2000" spc="-135" dirty="0">
                <a:latin typeface="Tahoma"/>
                <a:cs typeface="Tahoma"/>
              </a:rPr>
              <a:t> </a:t>
            </a:r>
            <a:r>
              <a:rPr sz="2000" spc="65" dirty="0">
                <a:latin typeface="Tahoma"/>
                <a:cs typeface="Tahoma"/>
              </a:rPr>
              <a:t>number</a:t>
            </a:r>
            <a:r>
              <a:rPr sz="2000" spc="-80" dirty="0">
                <a:latin typeface="Tahoma"/>
                <a:cs typeface="Tahoma"/>
              </a:rPr>
              <a:t> </a:t>
            </a:r>
            <a:r>
              <a:rPr sz="2000" dirty="0">
                <a:latin typeface="Tahoma"/>
                <a:cs typeface="Tahoma"/>
              </a:rPr>
              <a:t>of</a:t>
            </a:r>
            <a:r>
              <a:rPr sz="2000" spc="-35" dirty="0">
                <a:latin typeface="Tahoma"/>
                <a:cs typeface="Tahoma"/>
              </a:rPr>
              <a:t> </a:t>
            </a:r>
            <a:r>
              <a:rPr sz="2000" spc="60" dirty="0">
                <a:latin typeface="Tahoma"/>
                <a:cs typeface="Tahoma"/>
              </a:rPr>
              <a:t>billions</a:t>
            </a:r>
            <a:r>
              <a:rPr sz="2000" spc="-85" dirty="0">
                <a:latin typeface="Tahoma"/>
                <a:cs typeface="Tahoma"/>
              </a:rPr>
              <a:t> </a:t>
            </a:r>
            <a:r>
              <a:rPr sz="2000" dirty="0">
                <a:latin typeface="Tahoma"/>
                <a:cs typeface="Tahoma"/>
              </a:rPr>
              <a:t>of</a:t>
            </a:r>
            <a:r>
              <a:rPr sz="2000" spc="-25" dirty="0">
                <a:latin typeface="Tahoma"/>
                <a:cs typeface="Tahoma"/>
              </a:rPr>
              <a:t> </a:t>
            </a:r>
            <a:r>
              <a:rPr sz="2000" spc="75" dirty="0">
                <a:latin typeface="Tahoma"/>
                <a:cs typeface="Tahoma"/>
              </a:rPr>
              <a:t>connected</a:t>
            </a:r>
            <a:r>
              <a:rPr sz="2000" spc="-110" dirty="0">
                <a:latin typeface="Tahoma"/>
                <a:cs typeface="Tahoma"/>
              </a:rPr>
              <a:t> </a:t>
            </a:r>
            <a:r>
              <a:rPr sz="2000" spc="60" dirty="0">
                <a:latin typeface="Tahoma"/>
                <a:cs typeface="Tahoma"/>
              </a:rPr>
              <a:t>devices</a:t>
            </a:r>
            <a:r>
              <a:rPr sz="2000" spc="-95" dirty="0">
                <a:latin typeface="Tahoma"/>
                <a:cs typeface="Tahoma"/>
              </a:rPr>
              <a:t> </a:t>
            </a:r>
            <a:r>
              <a:rPr sz="2000" dirty="0">
                <a:latin typeface="Tahoma"/>
                <a:cs typeface="Tahoma"/>
              </a:rPr>
              <a:t>is</a:t>
            </a:r>
            <a:r>
              <a:rPr sz="2000" spc="-75" dirty="0">
                <a:latin typeface="Tahoma"/>
                <a:cs typeface="Tahoma"/>
              </a:rPr>
              <a:t> </a:t>
            </a:r>
            <a:r>
              <a:rPr sz="2000" dirty="0">
                <a:latin typeface="Tahoma"/>
                <a:cs typeface="Tahoma"/>
              </a:rPr>
              <a:t>an</a:t>
            </a:r>
            <a:r>
              <a:rPr sz="2000" spc="-95" dirty="0">
                <a:latin typeface="Tahoma"/>
                <a:cs typeface="Tahoma"/>
              </a:rPr>
              <a:t> </a:t>
            </a:r>
            <a:r>
              <a:rPr sz="2000" spc="45" dirty="0">
                <a:latin typeface="Tahoma"/>
                <a:cs typeface="Tahoma"/>
              </a:rPr>
              <a:t>indicator</a:t>
            </a:r>
            <a:r>
              <a:rPr sz="2000" spc="-85" dirty="0">
                <a:latin typeface="Tahoma"/>
                <a:cs typeface="Tahoma"/>
              </a:rPr>
              <a:t> </a:t>
            </a:r>
            <a:r>
              <a:rPr sz="2000" dirty="0">
                <a:latin typeface="Tahoma"/>
                <a:cs typeface="Tahoma"/>
              </a:rPr>
              <a:t>of</a:t>
            </a:r>
            <a:r>
              <a:rPr sz="2000" spc="-110" dirty="0">
                <a:latin typeface="Tahoma"/>
                <a:cs typeface="Tahoma"/>
              </a:rPr>
              <a:t> </a:t>
            </a:r>
            <a:r>
              <a:rPr sz="2000" spc="-105" dirty="0">
                <a:latin typeface="Tahoma"/>
                <a:cs typeface="Tahoma"/>
              </a:rPr>
              <a:t>IoT.</a:t>
            </a:r>
            <a:r>
              <a:rPr sz="2000" spc="-180" dirty="0">
                <a:latin typeface="Tahoma"/>
                <a:cs typeface="Tahoma"/>
              </a:rPr>
              <a:t> </a:t>
            </a:r>
            <a:r>
              <a:rPr sz="2000" spc="-25" dirty="0">
                <a:latin typeface="Tahoma"/>
                <a:cs typeface="Tahoma"/>
              </a:rPr>
              <a:t>The </a:t>
            </a:r>
            <a:r>
              <a:rPr sz="2000" b="1" spc="-40" dirty="0">
                <a:latin typeface="Tahoma"/>
                <a:cs typeface="Tahoma"/>
              </a:rPr>
              <a:t>connectivity</a:t>
            </a:r>
            <a:r>
              <a:rPr sz="2000" b="1" spc="-110" dirty="0">
                <a:latin typeface="Tahoma"/>
                <a:cs typeface="Tahoma"/>
              </a:rPr>
              <a:t> </a:t>
            </a:r>
            <a:r>
              <a:rPr sz="2000" b="1" spc="-50" dirty="0">
                <a:latin typeface="Tahoma"/>
                <a:cs typeface="Tahoma"/>
              </a:rPr>
              <a:t>is</a:t>
            </a:r>
            <a:r>
              <a:rPr sz="2000" b="1" spc="-80" dirty="0">
                <a:latin typeface="Tahoma"/>
                <a:cs typeface="Tahoma"/>
              </a:rPr>
              <a:t> </a:t>
            </a:r>
            <a:r>
              <a:rPr sz="2000" b="1" spc="-100" dirty="0">
                <a:latin typeface="Tahoma"/>
                <a:cs typeface="Tahoma"/>
              </a:rPr>
              <a:t>just</a:t>
            </a:r>
            <a:r>
              <a:rPr sz="2000" b="1" spc="-75" dirty="0">
                <a:latin typeface="Tahoma"/>
                <a:cs typeface="Tahoma"/>
              </a:rPr>
              <a:t> </a:t>
            </a:r>
            <a:r>
              <a:rPr sz="2000" b="1" spc="-65" dirty="0">
                <a:latin typeface="Tahoma"/>
                <a:cs typeface="Tahoma"/>
              </a:rPr>
              <a:t>an</a:t>
            </a:r>
            <a:r>
              <a:rPr sz="2000" b="1" spc="-70" dirty="0">
                <a:latin typeface="Tahoma"/>
                <a:cs typeface="Tahoma"/>
              </a:rPr>
              <a:t> </a:t>
            </a:r>
            <a:r>
              <a:rPr sz="2000" b="1" spc="-25" dirty="0">
                <a:latin typeface="Tahoma"/>
                <a:cs typeface="Tahoma"/>
              </a:rPr>
              <a:t>enabler</a:t>
            </a:r>
            <a:r>
              <a:rPr sz="2000" b="1" spc="-105" dirty="0">
                <a:latin typeface="Tahoma"/>
                <a:cs typeface="Tahoma"/>
              </a:rPr>
              <a:t> </a:t>
            </a:r>
            <a:r>
              <a:rPr sz="2000" b="1" spc="-25" dirty="0">
                <a:latin typeface="Tahoma"/>
                <a:cs typeface="Tahoma"/>
              </a:rPr>
              <a:t>but</a:t>
            </a:r>
            <a:r>
              <a:rPr sz="2000" b="1" spc="-85" dirty="0">
                <a:latin typeface="Tahoma"/>
                <a:cs typeface="Tahoma"/>
              </a:rPr>
              <a:t> </a:t>
            </a:r>
            <a:r>
              <a:rPr sz="2000" b="1" spc="-45" dirty="0">
                <a:latin typeface="Tahoma"/>
                <a:cs typeface="Tahoma"/>
              </a:rPr>
              <a:t>the</a:t>
            </a:r>
            <a:r>
              <a:rPr sz="2000" b="1" spc="-80" dirty="0">
                <a:latin typeface="Tahoma"/>
                <a:cs typeface="Tahoma"/>
              </a:rPr>
              <a:t> </a:t>
            </a:r>
            <a:r>
              <a:rPr sz="2000" b="1" spc="-50" dirty="0">
                <a:latin typeface="Tahoma"/>
                <a:cs typeface="Tahoma"/>
              </a:rPr>
              <a:t>real</a:t>
            </a:r>
            <a:r>
              <a:rPr sz="2000" b="1" spc="-75" dirty="0">
                <a:latin typeface="Tahoma"/>
                <a:cs typeface="Tahoma"/>
              </a:rPr>
              <a:t> </a:t>
            </a:r>
            <a:r>
              <a:rPr sz="2000" b="1" spc="-25" dirty="0">
                <a:latin typeface="Tahoma"/>
                <a:cs typeface="Tahoma"/>
              </a:rPr>
              <a:t>value</a:t>
            </a:r>
            <a:r>
              <a:rPr sz="2000" b="1" spc="-75" dirty="0">
                <a:latin typeface="Tahoma"/>
                <a:cs typeface="Tahoma"/>
              </a:rPr>
              <a:t> </a:t>
            </a:r>
            <a:r>
              <a:rPr sz="2000" dirty="0">
                <a:latin typeface="Tahoma"/>
                <a:cs typeface="Tahoma"/>
              </a:rPr>
              <a:t>of</a:t>
            </a:r>
            <a:r>
              <a:rPr sz="2000" spc="-65" dirty="0">
                <a:latin typeface="Tahoma"/>
                <a:cs typeface="Tahoma"/>
              </a:rPr>
              <a:t> </a:t>
            </a:r>
            <a:r>
              <a:rPr sz="2000" spc="-40" dirty="0">
                <a:latin typeface="Tahoma"/>
                <a:cs typeface="Tahoma"/>
              </a:rPr>
              <a:t>IoT</a:t>
            </a:r>
            <a:r>
              <a:rPr sz="2000" spc="-170" dirty="0">
                <a:latin typeface="Tahoma"/>
                <a:cs typeface="Tahoma"/>
              </a:rPr>
              <a:t> </a:t>
            </a:r>
            <a:r>
              <a:rPr sz="2000" dirty="0">
                <a:latin typeface="Tahoma"/>
                <a:cs typeface="Tahoma"/>
              </a:rPr>
              <a:t>is</a:t>
            </a:r>
            <a:r>
              <a:rPr sz="2000" spc="-125" dirty="0">
                <a:latin typeface="Tahoma"/>
                <a:cs typeface="Tahoma"/>
              </a:rPr>
              <a:t> </a:t>
            </a:r>
            <a:r>
              <a:rPr sz="2000" spc="85" dirty="0">
                <a:latin typeface="Tahoma"/>
                <a:cs typeface="Tahoma"/>
              </a:rPr>
              <a:t>on</a:t>
            </a:r>
            <a:r>
              <a:rPr sz="2000" spc="-110" dirty="0">
                <a:latin typeface="Tahoma"/>
                <a:cs typeface="Tahoma"/>
              </a:rPr>
              <a:t> </a:t>
            </a:r>
            <a:r>
              <a:rPr sz="2000" b="1" spc="-55" dirty="0">
                <a:latin typeface="Tahoma"/>
                <a:cs typeface="Tahoma"/>
              </a:rPr>
              <a:t>data</a:t>
            </a:r>
            <a:r>
              <a:rPr sz="2000" b="1" spc="-85" dirty="0">
                <a:latin typeface="Tahoma"/>
                <a:cs typeface="Tahoma"/>
              </a:rPr>
              <a:t> </a:t>
            </a:r>
            <a:r>
              <a:rPr sz="2000" spc="-10" dirty="0">
                <a:latin typeface="Tahoma"/>
                <a:cs typeface="Tahoma"/>
              </a:rPr>
              <a:t>(business </a:t>
            </a:r>
            <a:r>
              <a:rPr sz="2000" dirty="0">
                <a:latin typeface="Tahoma"/>
                <a:cs typeface="Tahoma"/>
              </a:rPr>
              <a:t>insight/data-driven</a:t>
            </a:r>
            <a:r>
              <a:rPr sz="2000" spc="420" dirty="0">
                <a:latin typeface="Tahoma"/>
                <a:cs typeface="Tahoma"/>
              </a:rPr>
              <a:t> </a:t>
            </a:r>
            <a:r>
              <a:rPr sz="2000" spc="-10" dirty="0">
                <a:latin typeface="Tahoma"/>
                <a:cs typeface="Tahoma"/>
              </a:rPr>
              <a:t>economy)</a:t>
            </a:r>
            <a:endParaRPr sz="2000" dirty="0">
              <a:latin typeface="Tahoma"/>
              <a:cs typeface="Tahoma"/>
            </a:endParaRPr>
          </a:p>
          <a:p>
            <a:pPr marL="127635" indent="-123825">
              <a:lnSpc>
                <a:spcPct val="100000"/>
              </a:lnSpc>
              <a:spcBef>
                <a:spcPts val="1235"/>
              </a:spcBef>
              <a:buClr>
                <a:srgbClr val="3779D9"/>
              </a:buClr>
              <a:buSzPct val="95000"/>
              <a:buFont typeface="Wingdings"/>
              <a:buChar char=""/>
              <a:tabLst>
                <a:tab pos="127635" algn="l"/>
              </a:tabLst>
            </a:pPr>
            <a:r>
              <a:rPr sz="2000" dirty="0">
                <a:latin typeface="Tahoma"/>
                <a:cs typeface="Tahoma"/>
              </a:rPr>
              <a:t>For</a:t>
            </a:r>
            <a:r>
              <a:rPr sz="2000" spc="-35" dirty="0">
                <a:latin typeface="Tahoma"/>
                <a:cs typeface="Tahoma"/>
              </a:rPr>
              <a:t> </a:t>
            </a:r>
            <a:r>
              <a:rPr sz="2000" spc="100" dirty="0">
                <a:latin typeface="Tahoma"/>
                <a:cs typeface="Tahoma"/>
              </a:rPr>
              <a:t>Big</a:t>
            </a:r>
            <a:r>
              <a:rPr sz="2000" spc="-45" dirty="0">
                <a:latin typeface="Tahoma"/>
                <a:cs typeface="Tahoma"/>
              </a:rPr>
              <a:t> </a:t>
            </a:r>
            <a:r>
              <a:rPr sz="2000" dirty="0">
                <a:latin typeface="Tahoma"/>
                <a:cs typeface="Tahoma"/>
              </a:rPr>
              <a:t>Data,</a:t>
            </a:r>
            <a:r>
              <a:rPr sz="2000" spc="-105" dirty="0">
                <a:latin typeface="Tahoma"/>
                <a:cs typeface="Tahoma"/>
              </a:rPr>
              <a:t> </a:t>
            </a:r>
            <a:r>
              <a:rPr sz="2000" b="1" i="1" spc="-195" dirty="0">
                <a:latin typeface="Verdana"/>
                <a:cs typeface="Verdana"/>
              </a:rPr>
              <a:t>data</a:t>
            </a:r>
            <a:r>
              <a:rPr sz="2000" b="1" i="1" spc="-125" dirty="0">
                <a:latin typeface="Verdana"/>
                <a:cs typeface="Verdana"/>
              </a:rPr>
              <a:t> </a:t>
            </a:r>
            <a:r>
              <a:rPr sz="2000" b="1" i="1" spc="-155" dirty="0">
                <a:latin typeface="Verdana"/>
                <a:cs typeface="Verdana"/>
              </a:rPr>
              <a:t>collection</a:t>
            </a:r>
            <a:r>
              <a:rPr sz="2000" b="1" i="1" spc="-135" dirty="0">
                <a:latin typeface="Verdana"/>
                <a:cs typeface="Verdana"/>
              </a:rPr>
              <a:t> </a:t>
            </a:r>
            <a:r>
              <a:rPr sz="2000" dirty="0">
                <a:latin typeface="Tahoma"/>
                <a:cs typeface="Tahoma"/>
              </a:rPr>
              <a:t>is</a:t>
            </a:r>
            <a:r>
              <a:rPr sz="2000" spc="-45" dirty="0">
                <a:latin typeface="Tahoma"/>
                <a:cs typeface="Tahoma"/>
              </a:rPr>
              <a:t> </a:t>
            </a:r>
            <a:r>
              <a:rPr sz="2000" spc="85" dirty="0">
                <a:latin typeface="Tahoma"/>
                <a:cs typeface="Tahoma"/>
              </a:rPr>
              <a:t>one</a:t>
            </a:r>
            <a:r>
              <a:rPr sz="2000" spc="-45" dirty="0">
                <a:latin typeface="Tahoma"/>
                <a:cs typeface="Tahoma"/>
              </a:rPr>
              <a:t> </a:t>
            </a:r>
            <a:r>
              <a:rPr sz="2000" dirty="0">
                <a:latin typeface="Tahoma"/>
                <a:cs typeface="Tahoma"/>
              </a:rPr>
              <a:t>of</a:t>
            </a:r>
            <a:r>
              <a:rPr sz="2000" spc="5" dirty="0">
                <a:latin typeface="Tahoma"/>
                <a:cs typeface="Tahoma"/>
              </a:rPr>
              <a:t> </a:t>
            </a:r>
            <a:r>
              <a:rPr sz="2000" dirty="0">
                <a:latin typeface="Tahoma"/>
                <a:cs typeface="Tahoma"/>
              </a:rPr>
              <a:t>the</a:t>
            </a:r>
            <a:r>
              <a:rPr sz="2000" spc="-50" dirty="0">
                <a:latin typeface="Tahoma"/>
                <a:cs typeface="Tahoma"/>
              </a:rPr>
              <a:t> </a:t>
            </a:r>
            <a:r>
              <a:rPr sz="2000" dirty="0">
                <a:latin typeface="Tahoma"/>
                <a:cs typeface="Tahoma"/>
              </a:rPr>
              <a:t>main</a:t>
            </a:r>
            <a:r>
              <a:rPr sz="2000" spc="-45" dirty="0">
                <a:latin typeface="Tahoma"/>
                <a:cs typeface="Tahoma"/>
              </a:rPr>
              <a:t> </a:t>
            </a:r>
            <a:r>
              <a:rPr sz="2000" dirty="0">
                <a:latin typeface="Tahoma"/>
                <a:cs typeface="Tahoma"/>
              </a:rPr>
              <a:t>concern,</a:t>
            </a:r>
            <a:r>
              <a:rPr sz="2000" spc="-130" dirty="0">
                <a:latin typeface="Tahoma"/>
                <a:cs typeface="Tahoma"/>
              </a:rPr>
              <a:t> </a:t>
            </a:r>
            <a:r>
              <a:rPr sz="2000" spc="70" dirty="0">
                <a:latin typeface="Tahoma"/>
                <a:cs typeface="Tahoma"/>
              </a:rPr>
              <a:t>and</a:t>
            </a:r>
            <a:r>
              <a:rPr sz="2000" spc="-55" dirty="0">
                <a:latin typeface="Tahoma"/>
                <a:cs typeface="Tahoma"/>
              </a:rPr>
              <a:t> </a:t>
            </a:r>
            <a:r>
              <a:rPr sz="2000" spc="-50" dirty="0">
                <a:latin typeface="Tahoma"/>
                <a:cs typeface="Tahoma"/>
              </a:rPr>
              <a:t>IoT</a:t>
            </a:r>
            <a:r>
              <a:rPr sz="2000" spc="-90" dirty="0">
                <a:latin typeface="Tahoma"/>
                <a:cs typeface="Tahoma"/>
              </a:rPr>
              <a:t> </a:t>
            </a:r>
            <a:r>
              <a:rPr sz="2000" dirty="0">
                <a:latin typeface="Tahoma"/>
                <a:cs typeface="Tahoma"/>
              </a:rPr>
              <a:t>can</a:t>
            </a:r>
            <a:r>
              <a:rPr sz="2000" spc="-45" dirty="0">
                <a:latin typeface="Tahoma"/>
                <a:cs typeface="Tahoma"/>
              </a:rPr>
              <a:t> </a:t>
            </a:r>
            <a:r>
              <a:rPr sz="2000" dirty="0">
                <a:latin typeface="Tahoma"/>
                <a:cs typeface="Tahoma"/>
              </a:rPr>
              <a:t>play</a:t>
            </a:r>
            <a:r>
              <a:rPr sz="2000" spc="-55" dirty="0">
                <a:latin typeface="Tahoma"/>
                <a:cs typeface="Tahoma"/>
              </a:rPr>
              <a:t> </a:t>
            </a:r>
            <a:r>
              <a:rPr sz="2000" spc="-25" dirty="0">
                <a:latin typeface="Tahoma"/>
                <a:cs typeface="Tahoma"/>
              </a:rPr>
              <a:t>an</a:t>
            </a:r>
            <a:endParaRPr sz="2000" dirty="0">
              <a:latin typeface="Tahoma"/>
              <a:cs typeface="Tahoma"/>
            </a:endParaRPr>
          </a:p>
          <a:p>
            <a:pPr marL="12700">
              <a:lnSpc>
                <a:spcPct val="100000"/>
              </a:lnSpc>
              <a:spcBef>
                <a:spcPts val="240"/>
              </a:spcBef>
            </a:pPr>
            <a:r>
              <a:rPr sz="2000" dirty="0">
                <a:latin typeface="Tahoma"/>
                <a:cs typeface="Tahoma"/>
              </a:rPr>
              <a:t>important</a:t>
            </a:r>
            <a:r>
              <a:rPr sz="2000" spc="-30" dirty="0">
                <a:latin typeface="Tahoma"/>
                <a:cs typeface="Tahoma"/>
              </a:rPr>
              <a:t> </a:t>
            </a:r>
            <a:r>
              <a:rPr sz="2000" spc="50" dirty="0">
                <a:latin typeface="Tahoma"/>
                <a:cs typeface="Tahoma"/>
              </a:rPr>
              <a:t>role</a:t>
            </a:r>
            <a:r>
              <a:rPr sz="2000" spc="-45" dirty="0">
                <a:latin typeface="Tahoma"/>
                <a:cs typeface="Tahoma"/>
              </a:rPr>
              <a:t> </a:t>
            </a:r>
            <a:r>
              <a:rPr sz="2000" dirty="0">
                <a:latin typeface="Tahoma"/>
                <a:cs typeface="Tahoma"/>
              </a:rPr>
              <a:t>for</a:t>
            </a:r>
            <a:r>
              <a:rPr sz="2000" spc="-30" dirty="0">
                <a:latin typeface="Tahoma"/>
                <a:cs typeface="Tahoma"/>
              </a:rPr>
              <a:t> </a:t>
            </a:r>
            <a:r>
              <a:rPr sz="2000" dirty="0">
                <a:latin typeface="Tahoma"/>
                <a:cs typeface="Tahoma"/>
              </a:rPr>
              <a:t>data</a:t>
            </a:r>
            <a:r>
              <a:rPr sz="2000" spc="-30" dirty="0">
                <a:latin typeface="Tahoma"/>
                <a:cs typeface="Tahoma"/>
              </a:rPr>
              <a:t> </a:t>
            </a:r>
            <a:r>
              <a:rPr sz="2000" spc="60" dirty="0">
                <a:latin typeface="Tahoma"/>
                <a:cs typeface="Tahoma"/>
              </a:rPr>
              <a:t>collection</a:t>
            </a:r>
            <a:r>
              <a:rPr sz="2000" spc="-65" dirty="0">
                <a:latin typeface="Tahoma"/>
                <a:cs typeface="Tahoma"/>
              </a:rPr>
              <a:t> </a:t>
            </a:r>
            <a:r>
              <a:rPr sz="2000" spc="70" dirty="0">
                <a:latin typeface="Tahoma"/>
                <a:cs typeface="Tahoma"/>
              </a:rPr>
              <a:t>and</a:t>
            </a:r>
            <a:r>
              <a:rPr sz="2000" spc="-45" dirty="0">
                <a:latin typeface="Tahoma"/>
                <a:cs typeface="Tahoma"/>
              </a:rPr>
              <a:t> </a:t>
            </a:r>
            <a:r>
              <a:rPr sz="2000" dirty="0">
                <a:latin typeface="Tahoma"/>
                <a:cs typeface="Tahoma"/>
              </a:rPr>
              <a:t>data</a:t>
            </a:r>
            <a:r>
              <a:rPr sz="2000" spc="-30" dirty="0">
                <a:latin typeface="Tahoma"/>
                <a:cs typeface="Tahoma"/>
              </a:rPr>
              <a:t> </a:t>
            </a:r>
            <a:r>
              <a:rPr sz="2000" spc="-10" dirty="0">
                <a:latin typeface="Tahoma"/>
                <a:cs typeface="Tahoma"/>
              </a:rPr>
              <a:t>sharing</a:t>
            </a:r>
            <a:endParaRPr sz="2000" dirty="0">
              <a:latin typeface="Tahoma"/>
              <a:cs typeface="Tahoma"/>
            </a:endParaRPr>
          </a:p>
          <a:p>
            <a:pPr marL="128270" indent="-123825">
              <a:lnSpc>
                <a:spcPct val="100000"/>
              </a:lnSpc>
              <a:spcBef>
                <a:spcPts val="1250"/>
              </a:spcBef>
              <a:buClr>
                <a:srgbClr val="3779D9"/>
              </a:buClr>
              <a:buSzPct val="95000"/>
              <a:buFont typeface="Wingdings"/>
              <a:buChar char=""/>
              <a:tabLst>
                <a:tab pos="128270" algn="l"/>
              </a:tabLst>
            </a:pPr>
            <a:r>
              <a:rPr sz="2000" dirty="0">
                <a:latin typeface="Tahoma"/>
                <a:cs typeface="Tahoma"/>
              </a:rPr>
              <a:t>For</a:t>
            </a:r>
            <a:r>
              <a:rPr sz="2000" spc="-15" dirty="0">
                <a:latin typeface="Tahoma"/>
                <a:cs typeface="Tahoma"/>
              </a:rPr>
              <a:t> </a:t>
            </a:r>
            <a:r>
              <a:rPr sz="2000" spc="100" dirty="0">
                <a:latin typeface="Tahoma"/>
                <a:cs typeface="Tahoma"/>
              </a:rPr>
              <a:t>Big</a:t>
            </a:r>
            <a:r>
              <a:rPr sz="2000" spc="-20" dirty="0">
                <a:latin typeface="Tahoma"/>
                <a:cs typeface="Tahoma"/>
              </a:rPr>
              <a:t> </a:t>
            </a:r>
            <a:r>
              <a:rPr sz="2000" dirty="0">
                <a:latin typeface="Tahoma"/>
                <a:cs typeface="Tahoma"/>
              </a:rPr>
              <a:t>Data,</a:t>
            </a:r>
            <a:r>
              <a:rPr sz="2000" spc="-90" dirty="0">
                <a:latin typeface="Tahoma"/>
                <a:cs typeface="Tahoma"/>
              </a:rPr>
              <a:t> </a:t>
            </a:r>
            <a:r>
              <a:rPr sz="2000" dirty="0">
                <a:latin typeface="Tahoma"/>
                <a:cs typeface="Tahoma"/>
              </a:rPr>
              <a:t>data</a:t>
            </a:r>
            <a:r>
              <a:rPr sz="2000" spc="-25" dirty="0">
                <a:latin typeface="Tahoma"/>
                <a:cs typeface="Tahoma"/>
              </a:rPr>
              <a:t> </a:t>
            </a:r>
            <a:r>
              <a:rPr sz="2000" dirty="0">
                <a:latin typeface="Tahoma"/>
                <a:cs typeface="Tahoma"/>
              </a:rPr>
              <a:t>is</a:t>
            </a:r>
            <a:r>
              <a:rPr sz="2000" spc="-10" dirty="0">
                <a:latin typeface="Tahoma"/>
                <a:cs typeface="Tahoma"/>
              </a:rPr>
              <a:t> </a:t>
            </a:r>
            <a:r>
              <a:rPr sz="2000" spc="55" dirty="0">
                <a:latin typeface="Tahoma"/>
                <a:cs typeface="Tahoma"/>
              </a:rPr>
              <a:t>nothing</a:t>
            </a:r>
            <a:r>
              <a:rPr sz="2000" spc="-30" dirty="0">
                <a:latin typeface="Tahoma"/>
                <a:cs typeface="Tahoma"/>
              </a:rPr>
              <a:t> </a:t>
            </a:r>
            <a:r>
              <a:rPr sz="2000" dirty="0">
                <a:latin typeface="Tahoma"/>
                <a:cs typeface="Tahoma"/>
              </a:rPr>
              <a:t>without</a:t>
            </a:r>
            <a:r>
              <a:rPr sz="2000" spc="-45" dirty="0">
                <a:latin typeface="Tahoma"/>
                <a:cs typeface="Tahoma"/>
              </a:rPr>
              <a:t> </a:t>
            </a:r>
            <a:r>
              <a:rPr sz="2000" dirty="0">
                <a:latin typeface="Tahoma"/>
                <a:cs typeface="Tahoma"/>
              </a:rPr>
              <a:t>real</a:t>
            </a:r>
            <a:r>
              <a:rPr sz="2000" spc="-10" dirty="0">
                <a:latin typeface="Tahoma"/>
                <a:cs typeface="Tahoma"/>
              </a:rPr>
              <a:t> </a:t>
            </a:r>
            <a:r>
              <a:rPr sz="2000" dirty="0">
                <a:latin typeface="Tahoma"/>
                <a:cs typeface="Tahoma"/>
              </a:rPr>
              <a:t>business</a:t>
            </a:r>
            <a:r>
              <a:rPr sz="2000" spc="-30" dirty="0">
                <a:latin typeface="Tahoma"/>
                <a:cs typeface="Tahoma"/>
              </a:rPr>
              <a:t> </a:t>
            </a:r>
            <a:r>
              <a:rPr sz="2000" dirty="0">
                <a:latin typeface="Tahoma"/>
                <a:cs typeface="Tahoma"/>
              </a:rPr>
              <a:t>value</a:t>
            </a:r>
            <a:r>
              <a:rPr sz="2000" spc="-50" dirty="0">
                <a:latin typeface="Tahoma"/>
                <a:cs typeface="Tahoma"/>
              </a:rPr>
              <a:t> </a:t>
            </a:r>
            <a:r>
              <a:rPr sz="2000" spc="-10" dirty="0">
                <a:latin typeface="Tahoma"/>
                <a:cs typeface="Tahoma"/>
              </a:rPr>
              <a:t>insight</a:t>
            </a:r>
            <a:endParaRPr sz="2000" dirty="0">
              <a:latin typeface="Tahoma"/>
              <a:cs typeface="Tahoma"/>
            </a:endParaRPr>
          </a:p>
          <a:p>
            <a:pPr marL="128270" indent="-123825">
              <a:lnSpc>
                <a:spcPct val="100000"/>
              </a:lnSpc>
              <a:spcBef>
                <a:spcPts val="1235"/>
              </a:spcBef>
              <a:buClr>
                <a:srgbClr val="3779D9"/>
              </a:buClr>
              <a:buSzPct val="95000"/>
              <a:buFont typeface="Wingdings"/>
              <a:buChar char=""/>
              <a:tabLst>
                <a:tab pos="128270" algn="l"/>
              </a:tabLst>
            </a:pPr>
            <a:r>
              <a:rPr sz="2000" spc="125" dirty="0">
                <a:latin typeface="Tahoma"/>
                <a:cs typeface="Tahoma"/>
              </a:rPr>
              <a:t>Cloud</a:t>
            </a:r>
            <a:r>
              <a:rPr sz="2000" spc="-90" dirty="0">
                <a:latin typeface="Tahoma"/>
                <a:cs typeface="Tahoma"/>
              </a:rPr>
              <a:t> </a:t>
            </a:r>
            <a:r>
              <a:rPr sz="2000" dirty="0">
                <a:latin typeface="Tahoma"/>
                <a:cs typeface="Tahoma"/>
              </a:rPr>
              <a:t>offers</a:t>
            </a:r>
            <a:r>
              <a:rPr sz="2000" spc="-60" dirty="0">
                <a:latin typeface="Tahoma"/>
                <a:cs typeface="Tahoma"/>
              </a:rPr>
              <a:t> </a:t>
            </a:r>
            <a:r>
              <a:rPr sz="2000" b="1" i="1" spc="-190" dirty="0">
                <a:latin typeface="Verdana"/>
                <a:cs typeface="Verdana"/>
              </a:rPr>
              <a:t>Everything</a:t>
            </a:r>
            <a:r>
              <a:rPr sz="2000" b="1" i="1" spc="-150" dirty="0">
                <a:latin typeface="Verdana"/>
                <a:cs typeface="Verdana"/>
              </a:rPr>
              <a:t> </a:t>
            </a:r>
            <a:r>
              <a:rPr sz="2000" b="1" i="1" spc="-245" dirty="0">
                <a:latin typeface="Verdana"/>
                <a:cs typeface="Verdana"/>
              </a:rPr>
              <a:t>as</a:t>
            </a:r>
            <a:r>
              <a:rPr sz="2000" b="1" i="1" spc="-150" dirty="0">
                <a:latin typeface="Verdana"/>
                <a:cs typeface="Verdana"/>
              </a:rPr>
              <a:t> </a:t>
            </a:r>
            <a:r>
              <a:rPr sz="2000" b="1" i="1" spc="-235" dirty="0">
                <a:latin typeface="Verdana"/>
                <a:cs typeface="Verdana"/>
              </a:rPr>
              <a:t>a</a:t>
            </a:r>
            <a:r>
              <a:rPr sz="2000" b="1" i="1" spc="-140" dirty="0">
                <a:latin typeface="Verdana"/>
                <a:cs typeface="Verdana"/>
              </a:rPr>
              <a:t> </a:t>
            </a:r>
            <a:r>
              <a:rPr sz="2000" b="1" i="1" spc="-180" dirty="0">
                <a:latin typeface="Verdana"/>
                <a:cs typeface="Verdana"/>
              </a:rPr>
              <a:t>Service</a:t>
            </a:r>
            <a:r>
              <a:rPr sz="2000" b="1" i="1" spc="-140" dirty="0">
                <a:latin typeface="Verdana"/>
                <a:cs typeface="Verdana"/>
              </a:rPr>
              <a:t> </a:t>
            </a:r>
            <a:r>
              <a:rPr sz="2000" dirty="0">
                <a:latin typeface="Tahoma"/>
                <a:cs typeface="Tahoma"/>
              </a:rPr>
              <a:t>business</a:t>
            </a:r>
            <a:r>
              <a:rPr sz="2000" spc="-80" dirty="0">
                <a:latin typeface="Tahoma"/>
                <a:cs typeface="Tahoma"/>
              </a:rPr>
              <a:t> </a:t>
            </a:r>
            <a:r>
              <a:rPr sz="2000" spc="95" dirty="0">
                <a:latin typeface="Tahoma"/>
                <a:cs typeface="Tahoma"/>
              </a:rPr>
              <a:t>model</a:t>
            </a:r>
            <a:r>
              <a:rPr sz="2000" spc="-70" dirty="0">
                <a:latin typeface="Tahoma"/>
                <a:cs typeface="Tahoma"/>
              </a:rPr>
              <a:t> </a:t>
            </a:r>
            <a:r>
              <a:rPr sz="2000" dirty="0">
                <a:latin typeface="Tahoma"/>
                <a:cs typeface="Tahoma"/>
              </a:rPr>
              <a:t>for</a:t>
            </a:r>
            <a:r>
              <a:rPr sz="2000" spc="-65" dirty="0">
                <a:latin typeface="Tahoma"/>
                <a:cs typeface="Tahoma"/>
              </a:rPr>
              <a:t> </a:t>
            </a:r>
            <a:r>
              <a:rPr sz="2000" spc="-25" dirty="0">
                <a:latin typeface="Tahoma"/>
                <a:cs typeface="Tahoma"/>
              </a:rPr>
              <a:t>IOT</a:t>
            </a:r>
            <a:r>
              <a:rPr sz="2000" spc="-120" dirty="0">
                <a:latin typeface="Tahoma"/>
                <a:cs typeface="Tahoma"/>
              </a:rPr>
              <a:t> </a:t>
            </a:r>
            <a:r>
              <a:rPr sz="2000" spc="70" dirty="0">
                <a:latin typeface="Tahoma"/>
                <a:cs typeface="Tahoma"/>
              </a:rPr>
              <a:t>and</a:t>
            </a:r>
            <a:r>
              <a:rPr sz="2000" spc="-85" dirty="0">
                <a:latin typeface="Tahoma"/>
                <a:cs typeface="Tahoma"/>
              </a:rPr>
              <a:t> </a:t>
            </a:r>
            <a:r>
              <a:rPr sz="2000" spc="120" dirty="0">
                <a:latin typeface="Tahoma"/>
                <a:cs typeface="Tahoma"/>
              </a:rPr>
              <a:t>big</a:t>
            </a:r>
            <a:r>
              <a:rPr sz="2000" spc="-65" dirty="0">
                <a:latin typeface="Tahoma"/>
                <a:cs typeface="Tahoma"/>
              </a:rPr>
              <a:t> </a:t>
            </a:r>
            <a:r>
              <a:rPr sz="2000" spc="-10" dirty="0">
                <a:latin typeface="Tahoma"/>
                <a:cs typeface="Tahoma"/>
              </a:rPr>
              <a:t>data.</a:t>
            </a:r>
            <a:endParaRPr sz="2000" dirty="0">
              <a:latin typeface="Tahoma"/>
              <a:cs typeface="Tahoma"/>
            </a:endParaRPr>
          </a:p>
          <a:p>
            <a:pPr marL="127635" indent="-123825">
              <a:lnSpc>
                <a:spcPct val="100000"/>
              </a:lnSpc>
              <a:spcBef>
                <a:spcPts val="1235"/>
              </a:spcBef>
              <a:buClr>
                <a:srgbClr val="3779D9"/>
              </a:buClr>
              <a:buSzPct val="95000"/>
              <a:buFont typeface="Wingdings"/>
              <a:buChar char=""/>
              <a:tabLst>
                <a:tab pos="127635" algn="l"/>
              </a:tabLst>
            </a:pPr>
            <a:r>
              <a:rPr sz="2000" b="1" spc="-135" dirty="0">
                <a:latin typeface="Tahoma"/>
                <a:cs typeface="Tahoma"/>
              </a:rPr>
              <a:t>IoT</a:t>
            </a:r>
            <a:r>
              <a:rPr sz="2000" b="1" spc="-140" dirty="0">
                <a:latin typeface="Tahoma"/>
                <a:cs typeface="Tahoma"/>
              </a:rPr>
              <a:t> </a:t>
            </a:r>
            <a:r>
              <a:rPr sz="2000" b="1" spc="-50" dirty="0">
                <a:latin typeface="Tahoma"/>
                <a:cs typeface="Tahoma"/>
              </a:rPr>
              <a:t>is</a:t>
            </a:r>
            <a:r>
              <a:rPr sz="2000" b="1" spc="-75" dirty="0">
                <a:latin typeface="Tahoma"/>
                <a:cs typeface="Tahoma"/>
              </a:rPr>
              <a:t> </a:t>
            </a:r>
            <a:r>
              <a:rPr sz="2000" b="1" spc="-80" dirty="0">
                <a:latin typeface="Tahoma"/>
                <a:cs typeface="Tahoma"/>
              </a:rPr>
              <a:t>a</a:t>
            </a:r>
            <a:r>
              <a:rPr sz="2000" b="1" spc="-85" dirty="0">
                <a:latin typeface="Tahoma"/>
                <a:cs typeface="Tahoma"/>
              </a:rPr>
              <a:t> </a:t>
            </a:r>
            <a:r>
              <a:rPr sz="2000" b="1" dirty="0">
                <a:latin typeface="Tahoma"/>
                <a:cs typeface="Tahoma"/>
              </a:rPr>
              <a:t>King,</a:t>
            </a:r>
            <a:r>
              <a:rPr sz="2000" b="1" spc="-155" dirty="0">
                <a:latin typeface="Tahoma"/>
                <a:cs typeface="Tahoma"/>
              </a:rPr>
              <a:t> </a:t>
            </a:r>
            <a:r>
              <a:rPr sz="2000" b="1" dirty="0">
                <a:latin typeface="Tahoma"/>
                <a:cs typeface="Tahoma"/>
              </a:rPr>
              <a:t>Big</a:t>
            </a:r>
            <a:r>
              <a:rPr sz="2000" b="1" spc="-100" dirty="0">
                <a:latin typeface="Tahoma"/>
                <a:cs typeface="Tahoma"/>
              </a:rPr>
              <a:t> </a:t>
            </a:r>
            <a:r>
              <a:rPr sz="2000" b="1" spc="-55" dirty="0">
                <a:latin typeface="Tahoma"/>
                <a:cs typeface="Tahoma"/>
              </a:rPr>
              <a:t>data</a:t>
            </a:r>
            <a:r>
              <a:rPr sz="2000" b="1" spc="-75" dirty="0">
                <a:latin typeface="Tahoma"/>
                <a:cs typeface="Tahoma"/>
              </a:rPr>
              <a:t> </a:t>
            </a:r>
            <a:r>
              <a:rPr sz="2000" b="1" spc="-50" dirty="0">
                <a:latin typeface="Tahoma"/>
                <a:cs typeface="Tahoma"/>
              </a:rPr>
              <a:t>is</a:t>
            </a:r>
            <a:r>
              <a:rPr sz="2000" b="1" spc="-75" dirty="0">
                <a:latin typeface="Tahoma"/>
                <a:cs typeface="Tahoma"/>
              </a:rPr>
              <a:t> </a:t>
            </a:r>
            <a:r>
              <a:rPr sz="2000" b="1" spc="-80" dirty="0">
                <a:latin typeface="Tahoma"/>
                <a:cs typeface="Tahoma"/>
              </a:rPr>
              <a:t>a</a:t>
            </a:r>
            <a:r>
              <a:rPr sz="2000" b="1" spc="-90" dirty="0">
                <a:latin typeface="Tahoma"/>
                <a:cs typeface="Tahoma"/>
              </a:rPr>
              <a:t> </a:t>
            </a:r>
            <a:r>
              <a:rPr sz="2000" b="1" dirty="0">
                <a:latin typeface="Tahoma"/>
                <a:cs typeface="Tahoma"/>
              </a:rPr>
              <a:t>Queen</a:t>
            </a:r>
            <a:r>
              <a:rPr sz="2000" b="1" spc="-100" dirty="0">
                <a:latin typeface="Tahoma"/>
                <a:cs typeface="Tahoma"/>
              </a:rPr>
              <a:t> </a:t>
            </a:r>
            <a:r>
              <a:rPr sz="2000" b="1" spc="-20" dirty="0">
                <a:latin typeface="Tahoma"/>
                <a:cs typeface="Tahoma"/>
              </a:rPr>
              <a:t>and</a:t>
            </a:r>
            <a:r>
              <a:rPr sz="2000" b="1" spc="-75" dirty="0">
                <a:latin typeface="Tahoma"/>
                <a:cs typeface="Tahoma"/>
              </a:rPr>
              <a:t> </a:t>
            </a:r>
            <a:r>
              <a:rPr sz="2000" b="1" dirty="0">
                <a:latin typeface="Tahoma"/>
                <a:cs typeface="Tahoma"/>
              </a:rPr>
              <a:t>Cloud</a:t>
            </a:r>
            <a:r>
              <a:rPr sz="2000" b="1" spc="-100" dirty="0">
                <a:latin typeface="Tahoma"/>
                <a:cs typeface="Tahoma"/>
              </a:rPr>
              <a:t> </a:t>
            </a:r>
            <a:r>
              <a:rPr sz="2000" b="1" spc="-60" dirty="0">
                <a:latin typeface="Tahoma"/>
                <a:cs typeface="Tahoma"/>
              </a:rPr>
              <a:t>is</a:t>
            </a:r>
            <a:r>
              <a:rPr sz="2000" b="1" spc="-90" dirty="0">
                <a:latin typeface="Tahoma"/>
                <a:cs typeface="Tahoma"/>
              </a:rPr>
              <a:t> </a:t>
            </a:r>
            <a:r>
              <a:rPr sz="2000" b="1" spc="-80" dirty="0">
                <a:latin typeface="Tahoma"/>
                <a:cs typeface="Tahoma"/>
              </a:rPr>
              <a:t>a</a:t>
            </a:r>
            <a:r>
              <a:rPr sz="2000" b="1" spc="-75" dirty="0">
                <a:latin typeface="Tahoma"/>
                <a:cs typeface="Tahoma"/>
              </a:rPr>
              <a:t> </a:t>
            </a:r>
            <a:r>
              <a:rPr sz="2000" b="1" spc="-10" dirty="0">
                <a:latin typeface="Tahoma"/>
                <a:cs typeface="Tahoma"/>
              </a:rPr>
              <a:t>Palace</a:t>
            </a:r>
            <a:endParaRPr sz="2000" dirty="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708" rIns="0" bIns="0" rtlCol="0">
            <a:spAutoFit/>
          </a:bodyPr>
          <a:lstStyle/>
          <a:p>
            <a:pPr marL="12700">
              <a:lnSpc>
                <a:spcPct val="100000"/>
              </a:lnSpc>
              <a:spcBef>
                <a:spcPts val="100"/>
              </a:spcBef>
            </a:pPr>
            <a:r>
              <a:rPr sz="3600" dirty="0"/>
              <a:t>Technologies:</a:t>
            </a:r>
            <a:r>
              <a:rPr sz="3600" spc="505" dirty="0"/>
              <a:t> </a:t>
            </a:r>
            <a:r>
              <a:rPr sz="3600" spc="-10" dirty="0"/>
              <a:t>Sensors</a:t>
            </a:r>
            <a:endParaRPr sz="3600"/>
          </a:p>
        </p:txBody>
      </p:sp>
      <p:sp>
        <p:nvSpPr>
          <p:cNvPr id="3" name="object 3"/>
          <p:cNvSpPr txBox="1"/>
          <p:nvPr/>
        </p:nvSpPr>
        <p:spPr>
          <a:xfrm>
            <a:off x="771245" y="1393520"/>
            <a:ext cx="9712960" cy="3681095"/>
          </a:xfrm>
          <a:prstGeom prst="rect">
            <a:avLst/>
          </a:prstGeom>
        </p:spPr>
        <p:txBody>
          <a:bodyPr vert="horz" wrap="square" lIns="0" tIns="21590" rIns="0" bIns="0" rtlCol="0">
            <a:spAutoFit/>
          </a:bodyPr>
          <a:lstStyle/>
          <a:p>
            <a:pPr marL="354965" marR="5080" indent="-342900">
              <a:lnSpc>
                <a:spcPct val="110100"/>
              </a:lnSpc>
              <a:spcBef>
                <a:spcPts val="170"/>
              </a:spcBef>
              <a:buClr>
                <a:srgbClr val="3779D9"/>
              </a:buClr>
              <a:buFont typeface="Courier New"/>
              <a:buChar char="o"/>
              <a:tabLst>
                <a:tab pos="354965" algn="l"/>
              </a:tabLst>
            </a:pPr>
            <a:r>
              <a:rPr sz="2000" dirty="0">
                <a:latin typeface="Tahoma"/>
                <a:cs typeface="Tahoma"/>
              </a:rPr>
              <a:t>Types</a:t>
            </a:r>
            <a:r>
              <a:rPr sz="2000" spc="110" dirty="0">
                <a:latin typeface="Tahoma"/>
                <a:cs typeface="Tahoma"/>
              </a:rPr>
              <a:t> </a:t>
            </a:r>
            <a:r>
              <a:rPr sz="2000" dirty="0">
                <a:latin typeface="Tahoma"/>
                <a:cs typeface="Tahoma"/>
              </a:rPr>
              <a:t>of</a:t>
            </a:r>
            <a:r>
              <a:rPr sz="2000" spc="165" dirty="0">
                <a:latin typeface="Tahoma"/>
                <a:cs typeface="Tahoma"/>
              </a:rPr>
              <a:t> </a:t>
            </a:r>
            <a:r>
              <a:rPr sz="2000" dirty="0">
                <a:latin typeface="Tahoma"/>
                <a:cs typeface="Tahoma"/>
              </a:rPr>
              <a:t>Sensors:</a:t>
            </a:r>
            <a:r>
              <a:rPr sz="2000" spc="105" dirty="0">
                <a:latin typeface="Tahoma"/>
                <a:cs typeface="Tahoma"/>
              </a:rPr>
              <a:t> </a:t>
            </a:r>
            <a:r>
              <a:rPr sz="1600" dirty="0">
                <a:latin typeface="Tahoma"/>
                <a:cs typeface="Tahoma"/>
              </a:rPr>
              <a:t>Potentiometer,</a:t>
            </a:r>
            <a:r>
              <a:rPr sz="1600" spc="85" dirty="0">
                <a:latin typeface="Tahoma"/>
                <a:cs typeface="Tahoma"/>
              </a:rPr>
              <a:t> </a:t>
            </a:r>
            <a:r>
              <a:rPr sz="1600" dirty="0">
                <a:latin typeface="Tahoma"/>
                <a:cs typeface="Tahoma"/>
              </a:rPr>
              <a:t>motion</a:t>
            </a:r>
            <a:r>
              <a:rPr sz="1600" spc="105" dirty="0">
                <a:latin typeface="Tahoma"/>
                <a:cs typeface="Tahoma"/>
              </a:rPr>
              <a:t> </a:t>
            </a:r>
            <a:r>
              <a:rPr sz="1600" dirty="0">
                <a:latin typeface="Tahoma"/>
                <a:cs typeface="Tahoma"/>
              </a:rPr>
              <a:t>sensor,</a:t>
            </a:r>
            <a:r>
              <a:rPr sz="1600" spc="-20" dirty="0">
                <a:latin typeface="Tahoma"/>
                <a:cs typeface="Tahoma"/>
              </a:rPr>
              <a:t> </a:t>
            </a:r>
            <a:r>
              <a:rPr sz="1600" dirty="0">
                <a:latin typeface="Tahoma"/>
                <a:cs typeface="Tahoma"/>
              </a:rPr>
              <a:t>Accelerometer,</a:t>
            </a:r>
            <a:r>
              <a:rPr sz="1600" spc="20" dirty="0">
                <a:latin typeface="Tahoma"/>
                <a:cs typeface="Tahoma"/>
              </a:rPr>
              <a:t> </a:t>
            </a:r>
            <a:r>
              <a:rPr sz="1600" dirty="0">
                <a:latin typeface="Tahoma"/>
                <a:cs typeface="Tahoma"/>
              </a:rPr>
              <a:t>gyroscope,</a:t>
            </a:r>
            <a:r>
              <a:rPr sz="1600" spc="25" dirty="0">
                <a:latin typeface="Tahoma"/>
                <a:cs typeface="Tahoma"/>
              </a:rPr>
              <a:t> </a:t>
            </a:r>
            <a:r>
              <a:rPr sz="1600" dirty="0">
                <a:latin typeface="Tahoma"/>
                <a:cs typeface="Tahoma"/>
              </a:rPr>
              <a:t>Barometer,</a:t>
            </a:r>
            <a:r>
              <a:rPr sz="1600" spc="40" dirty="0">
                <a:latin typeface="Tahoma"/>
                <a:cs typeface="Tahoma"/>
              </a:rPr>
              <a:t> </a:t>
            </a:r>
            <a:r>
              <a:rPr sz="1600" spc="-10" dirty="0">
                <a:latin typeface="Tahoma"/>
                <a:cs typeface="Tahoma"/>
              </a:rPr>
              <a:t>humistor, </a:t>
            </a:r>
            <a:r>
              <a:rPr sz="1600" dirty="0">
                <a:latin typeface="Tahoma"/>
                <a:cs typeface="Tahoma"/>
              </a:rPr>
              <a:t>soil</a:t>
            </a:r>
            <a:r>
              <a:rPr sz="1600" spc="15" dirty="0">
                <a:latin typeface="Tahoma"/>
                <a:cs typeface="Tahoma"/>
              </a:rPr>
              <a:t> </a:t>
            </a:r>
            <a:r>
              <a:rPr sz="1600" dirty="0">
                <a:latin typeface="Tahoma"/>
                <a:cs typeface="Tahoma"/>
              </a:rPr>
              <a:t>moisture</a:t>
            </a:r>
            <a:r>
              <a:rPr sz="1600" spc="25" dirty="0">
                <a:latin typeface="Tahoma"/>
                <a:cs typeface="Tahoma"/>
              </a:rPr>
              <a:t> </a:t>
            </a:r>
            <a:r>
              <a:rPr sz="1600" dirty="0">
                <a:latin typeface="Tahoma"/>
                <a:cs typeface="Tahoma"/>
              </a:rPr>
              <a:t>sensor,</a:t>
            </a:r>
            <a:r>
              <a:rPr sz="1600" spc="-55" dirty="0">
                <a:latin typeface="Tahoma"/>
                <a:cs typeface="Tahoma"/>
              </a:rPr>
              <a:t> </a:t>
            </a:r>
            <a:r>
              <a:rPr sz="1600" dirty="0">
                <a:latin typeface="Tahoma"/>
                <a:cs typeface="Tahoma"/>
              </a:rPr>
              <a:t>acoustic,</a:t>
            </a:r>
            <a:r>
              <a:rPr sz="1600" spc="-40" dirty="0">
                <a:latin typeface="Tahoma"/>
                <a:cs typeface="Tahoma"/>
              </a:rPr>
              <a:t> </a:t>
            </a:r>
            <a:r>
              <a:rPr sz="1600" dirty="0">
                <a:latin typeface="Tahoma"/>
                <a:cs typeface="Tahoma"/>
              </a:rPr>
              <a:t>infrared,</a:t>
            </a:r>
            <a:r>
              <a:rPr sz="1600" spc="-80" dirty="0">
                <a:latin typeface="Tahoma"/>
                <a:cs typeface="Tahoma"/>
              </a:rPr>
              <a:t> </a:t>
            </a:r>
            <a:r>
              <a:rPr sz="1600" dirty="0">
                <a:latin typeface="Tahoma"/>
                <a:cs typeface="Tahoma"/>
              </a:rPr>
              <a:t>Thermometer,</a:t>
            </a:r>
            <a:r>
              <a:rPr sz="1600" spc="-45" dirty="0">
                <a:latin typeface="Tahoma"/>
                <a:cs typeface="Tahoma"/>
              </a:rPr>
              <a:t> </a:t>
            </a:r>
            <a:r>
              <a:rPr sz="1600" dirty="0">
                <a:latin typeface="Tahoma"/>
                <a:cs typeface="Tahoma"/>
              </a:rPr>
              <a:t>smoke/gas</a:t>
            </a:r>
            <a:r>
              <a:rPr sz="1600" spc="15" dirty="0">
                <a:latin typeface="Tahoma"/>
                <a:cs typeface="Tahoma"/>
              </a:rPr>
              <a:t> </a:t>
            </a:r>
            <a:r>
              <a:rPr sz="1600" dirty="0">
                <a:latin typeface="Tahoma"/>
                <a:cs typeface="Tahoma"/>
              </a:rPr>
              <a:t>sensor,</a:t>
            </a:r>
            <a:r>
              <a:rPr sz="1600" spc="440" dirty="0">
                <a:latin typeface="Tahoma"/>
                <a:cs typeface="Tahoma"/>
              </a:rPr>
              <a:t> </a:t>
            </a:r>
            <a:r>
              <a:rPr sz="1600" spc="90" dirty="0">
                <a:latin typeface="Tahoma"/>
                <a:cs typeface="Tahoma"/>
              </a:rPr>
              <a:t>blood</a:t>
            </a:r>
            <a:r>
              <a:rPr sz="1600" spc="10" dirty="0">
                <a:latin typeface="Tahoma"/>
                <a:cs typeface="Tahoma"/>
              </a:rPr>
              <a:t> </a:t>
            </a:r>
            <a:r>
              <a:rPr sz="1600" spc="55" dirty="0">
                <a:latin typeface="Tahoma"/>
                <a:cs typeface="Tahoma"/>
              </a:rPr>
              <a:t>glucose</a:t>
            </a:r>
            <a:r>
              <a:rPr sz="1600" spc="5" dirty="0">
                <a:latin typeface="Tahoma"/>
                <a:cs typeface="Tahoma"/>
              </a:rPr>
              <a:t> </a:t>
            </a:r>
            <a:r>
              <a:rPr sz="1600" spc="-10" dirty="0">
                <a:latin typeface="Tahoma"/>
                <a:cs typeface="Tahoma"/>
              </a:rPr>
              <a:t>biosensor, </a:t>
            </a:r>
            <a:r>
              <a:rPr sz="1600" spc="50" dirty="0">
                <a:latin typeface="Tahoma"/>
                <a:cs typeface="Tahoma"/>
              </a:rPr>
              <a:t>pulse</a:t>
            </a:r>
            <a:r>
              <a:rPr sz="1600" spc="-55" dirty="0">
                <a:latin typeface="Tahoma"/>
                <a:cs typeface="Tahoma"/>
              </a:rPr>
              <a:t> </a:t>
            </a:r>
            <a:r>
              <a:rPr sz="1600" spc="-10" dirty="0">
                <a:latin typeface="Tahoma"/>
                <a:cs typeface="Tahoma"/>
              </a:rPr>
              <a:t>oximetry,</a:t>
            </a:r>
            <a:r>
              <a:rPr sz="1600" spc="-80" dirty="0">
                <a:latin typeface="Tahoma"/>
                <a:cs typeface="Tahoma"/>
              </a:rPr>
              <a:t> </a:t>
            </a:r>
            <a:r>
              <a:rPr sz="1600" spc="35" dirty="0">
                <a:latin typeface="Tahoma"/>
                <a:cs typeface="Tahoma"/>
              </a:rPr>
              <a:t>electrocardiograph</a:t>
            </a:r>
            <a:endParaRPr sz="1600">
              <a:latin typeface="Tahoma"/>
              <a:cs typeface="Tahoma"/>
            </a:endParaRPr>
          </a:p>
          <a:p>
            <a:pPr marL="354965" indent="-342265">
              <a:lnSpc>
                <a:spcPct val="100000"/>
              </a:lnSpc>
              <a:spcBef>
                <a:spcPts val="1185"/>
              </a:spcBef>
              <a:buClr>
                <a:srgbClr val="3779D9"/>
              </a:buClr>
              <a:buFont typeface="Courier New"/>
              <a:buChar char="o"/>
              <a:tabLst>
                <a:tab pos="354965" algn="l"/>
              </a:tabLst>
            </a:pPr>
            <a:r>
              <a:rPr sz="2000" dirty="0">
                <a:latin typeface="Tahoma"/>
                <a:cs typeface="Tahoma"/>
              </a:rPr>
              <a:t>Size</a:t>
            </a:r>
            <a:r>
              <a:rPr sz="2000" spc="-35" dirty="0">
                <a:latin typeface="Tahoma"/>
                <a:cs typeface="Tahoma"/>
              </a:rPr>
              <a:t> </a:t>
            </a:r>
            <a:r>
              <a:rPr sz="2000" dirty="0">
                <a:latin typeface="Tahoma"/>
                <a:cs typeface="Tahoma"/>
              </a:rPr>
              <a:t>of</a:t>
            </a:r>
            <a:r>
              <a:rPr sz="2000" spc="35" dirty="0">
                <a:latin typeface="Tahoma"/>
                <a:cs typeface="Tahoma"/>
              </a:rPr>
              <a:t> </a:t>
            </a:r>
            <a:r>
              <a:rPr sz="2000" spc="-10" dirty="0">
                <a:latin typeface="Tahoma"/>
                <a:cs typeface="Tahoma"/>
              </a:rPr>
              <a:t>sensor</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70" dirty="0">
                <a:latin typeface="Tahoma"/>
                <a:cs typeface="Tahoma"/>
              </a:rPr>
              <a:t>Cost</a:t>
            </a:r>
            <a:r>
              <a:rPr sz="2000" spc="-80" dirty="0">
                <a:latin typeface="Tahoma"/>
                <a:cs typeface="Tahoma"/>
              </a:rPr>
              <a:t> </a:t>
            </a:r>
            <a:r>
              <a:rPr sz="2000" dirty="0">
                <a:latin typeface="Tahoma"/>
                <a:cs typeface="Tahoma"/>
              </a:rPr>
              <a:t>of</a:t>
            </a:r>
            <a:r>
              <a:rPr sz="2000" spc="-40" dirty="0">
                <a:latin typeface="Tahoma"/>
                <a:cs typeface="Tahoma"/>
              </a:rPr>
              <a:t> </a:t>
            </a:r>
            <a:r>
              <a:rPr sz="2000" spc="-10" dirty="0">
                <a:latin typeface="Tahoma"/>
                <a:cs typeface="Tahoma"/>
              </a:rPr>
              <a:t>Sensor</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50" dirty="0">
                <a:latin typeface="Tahoma"/>
                <a:cs typeface="Tahoma"/>
              </a:rPr>
              <a:t>Accuracy</a:t>
            </a:r>
            <a:r>
              <a:rPr sz="2000" spc="-110" dirty="0">
                <a:latin typeface="Tahoma"/>
                <a:cs typeface="Tahoma"/>
              </a:rPr>
              <a:t> </a:t>
            </a:r>
            <a:r>
              <a:rPr sz="2000" dirty="0">
                <a:latin typeface="Tahoma"/>
                <a:cs typeface="Tahoma"/>
              </a:rPr>
              <a:t>of</a:t>
            </a:r>
            <a:r>
              <a:rPr sz="2000" spc="-20" dirty="0">
                <a:latin typeface="Tahoma"/>
                <a:cs typeface="Tahoma"/>
              </a:rPr>
              <a:t> </a:t>
            </a:r>
            <a:r>
              <a:rPr sz="2000" spc="-10" dirty="0">
                <a:latin typeface="Tahoma"/>
                <a:cs typeface="Tahoma"/>
              </a:rPr>
              <a:t>sensors</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dirty="0">
                <a:latin typeface="Tahoma"/>
                <a:cs typeface="Tahoma"/>
              </a:rPr>
              <a:t>Integration</a:t>
            </a:r>
            <a:r>
              <a:rPr sz="2000" spc="-20" dirty="0">
                <a:latin typeface="Tahoma"/>
                <a:cs typeface="Tahoma"/>
              </a:rPr>
              <a:t> </a:t>
            </a:r>
            <a:r>
              <a:rPr sz="2000" dirty="0">
                <a:latin typeface="Tahoma"/>
                <a:cs typeface="Tahoma"/>
              </a:rPr>
              <a:t>in</a:t>
            </a:r>
            <a:r>
              <a:rPr sz="2000" spc="-5" dirty="0">
                <a:latin typeface="Tahoma"/>
                <a:cs typeface="Tahoma"/>
              </a:rPr>
              <a:t> </a:t>
            </a:r>
            <a:r>
              <a:rPr sz="2000" dirty="0">
                <a:latin typeface="Tahoma"/>
                <a:cs typeface="Tahoma"/>
              </a:rPr>
              <a:t>different</a:t>
            </a:r>
            <a:r>
              <a:rPr sz="2000" spc="-15" dirty="0">
                <a:latin typeface="Tahoma"/>
                <a:cs typeface="Tahoma"/>
              </a:rPr>
              <a:t> </a:t>
            </a:r>
            <a:r>
              <a:rPr sz="2000" spc="50" dirty="0">
                <a:latin typeface="Tahoma"/>
                <a:cs typeface="Tahoma"/>
              </a:rPr>
              <a:t>devices</a:t>
            </a:r>
            <a:endParaRPr sz="2000">
              <a:latin typeface="Tahoma"/>
              <a:cs typeface="Tahoma"/>
            </a:endParaRPr>
          </a:p>
          <a:p>
            <a:pPr marL="354965" indent="-342265">
              <a:lnSpc>
                <a:spcPct val="100000"/>
              </a:lnSpc>
              <a:spcBef>
                <a:spcPts val="1245"/>
              </a:spcBef>
              <a:buClr>
                <a:srgbClr val="3779D9"/>
              </a:buClr>
              <a:buFont typeface="Courier New"/>
              <a:buChar char="o"/>
              <a:tabLst>
                <a:tab pos="354965" algn="l"/>
              </a:tabLst>
            </a:pPr>
            <a:r>
              <a:rPr sz="2000" dirty="0">
                <a:latin typeface="Tahoma"/>
                <a:cs typeface="Tahoma"/>
              </a:rPr>
              <a:t>Data</a:t>
            </a:r>
            <a:r>
              <a:rPr sz="2000" spc="-105" dirty="0">
                <a:latin typeface="Tahoma"/>
                <a:cs typeface="Tahoma"/>
              </a:rPr>
              <a:t> </a:t>
            </a:r>
            <a:r>
              <a:rPr sz="2000" spc="50" dirty="0">
                <a:latin typeface="Tahoma"/>
                <a:cs typeface="Tahoma"/>
              </a:rPr>
              <a:t>gathering</a:t>
            </a:r>
            <a:r>
              <a:rPr sz="2000" spc="-110" dirty="0">
                <a:latin typeface="Tahoma"/>
                <a:cs typeface="Tahoma"/>
              </a:rPr>
              <a:t> </a:t>
            </a:r>
            <a:r>
              <a:rPr sz="2000" spc="70" dirty="0">
                <a:latin typeface="Tahoma"/>
                <a:cs typeface="Tahoma"/>
              </a:rPr>
              <a:t>and</a:t>
            </a:r>
            <a:r>
              <a:rPr sz="2000" spc="-105" dirty="0">
                <a:latin typeface="Tahoma"/>
                <a:cs typeface="Tahoma"/>
              </a:rPr>
              <a:t> </a:t>
            </a:r>
            <a:r>
              <a:rPr sz="2000" spc="65" dirty="0">
                <a:latin typeface="Tahoma"/>
                <a:cs typeface="Tahoma"/>
              </a:rPr>
              <a:t>mining</a:t>
            </a:r>
            <a:r>
              <a:rPr sz="2000" spc="-110" dirty="0">
                <a:latin typeface="Tahoma"/>
                <a:cs typeface="Tahoma"/>
              </a:rPr>
              <a:t> </a:t>
            </a:r>
            <a:r>
              <a:rPr sz="2000" spc="40" dirty="0">
                <a:latin typeface="Tahoma"/>
                <a:cs typeface="Tahoma"/>
              </a:rPr>
              <a:t>techniques</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dirty="0">
                <a:latin typeface="Tahoma"/>
                <a:cs typeface="Tahoma"/>
              </a:rPr>
              <a:t>Energy</a:t>
            </a:r>
            <a:r>
              <a:rPr sz="2000" spc="100" dirty="0">
                <a:latin typeface="Tahoma"/>
                <a:cs typeface="Tahoma"/>
              </a:rPr>
              <a:t> </a:t>
            </a:r>
            <a:r>
              <a:rPr sz="2000" dirty="0">
                <a:latin typeface="Tahoma"/>
                <a:cs typeface="Tahoma"/>
              </a:rPr>
              <a:t>efficient</a:t>
            </a:r>
            <a:r>
              <a:rPr sz="2000" spc="90" dirty="0">
                <a:latin typeface="Tahoma"/>
                <a:cs typeface="Tahoma"/>
              </a:rPr>
              <a:t> </a:t>
            </a:r>
            <a:r>
              <a:rPr sz="2000" dirty="0">
                <a:latin typeface="Tahoma"/>
                <a:cs typeface="Tahoma"/>
              </a:rPr>
              <a:t>algorithms</a:t>
            </a:r>
            <a:r>
              <a:rPr sz="2000" spc="70" dirty="0">
                <a:latin typeface="Tahoma"/>
                <a:cs typeface="Tahoma"/>
              </a:rPr>
              <a:t> and</a:t>
            </a:r>
            <a:r>
              <a:rPr sz="2000" spc="95" dirty="0">
                <a:latin typeface="Tahoma"/>
                <a:cs typeface="Tahoma"/>
              </a:rPr>
              <a:t> </a:t>
            </a:r>
            <a:r>
              <a:rPr sz="2000" spc="50" dirty="0">
                <a:latin typeface="Tahoma"/>
                <a:cs typeface="Tahoma"/>
              </a:rPr>
              <a:t>protocols</a:t>
            </a:r>
            <a:endParaRPr sz="2000">
              <a:latin typeface="Tahoma"/>
              <a:cs typeface="Tahoma"/>
            </a:endParaRPr>
          </a:p>
        </p:txBody>
      </p:sp>
      <p:pic>
        <p:nvPicPr>
          <p:cNvPr id="4" name="object 4"/>
          <p:cNvPicPr/>
          <p:nvPr/>
        </p:nvPicPr>
        <p:blipFill>
          <a:blip r:embed="rId2" cstate="print"/>
          <a:stretch>
            <a:fillRect/>
          </a:stretch>
        </p:blipFill>
        <p:spPr>
          <a:xfrm>
            <a:off x="5833871" y="2333244"/>
            <a:ext cx="5939028" cy="1938527"/>
          </a:xfrm>
          <a:prstGeom prst="rect">
            <a:avLst/>
          </a:prstGeom>
        </p:spPr>
      </p:pic>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7</a:t>
            </a:r>
            <a:r>
              <a:rPr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6091555" cy="635000"/>
          </a:xfrm>
          <a:prstGeom prst="rect">
            <a:avLst/>
          </a:prstGeom>
        </p:spPr>
        <p:txBody>
          <a:bodyPr vert="horz" wrap="square" lIns="0" tIns="12065" rIns="0" bIns="0" rtlCol="0">
            <a:spAutoFit/>
          </a:bodyPr>
          <a:lstStyle/>
          <a:p>
            <a:pPr marL="12700">
              <a:lnSpc>
                <a:spcPct val="100000"/>
              </a:lnSpc>
              <a:spcBef>
                <a:spcPts val="95"/>
              </a:spcBef>
            </a:pPr>
            <a:r>
              <a:rPr dirty="0"/>
              <a:t>Technologies:</a:t>
            </a:r>
            <a:r>
              <a:rPr spc="445" dirty="0"/>
              <a:t> </a:t>
            </a:r>
            <a:r>
              <a:rPr spc="140" dirty="0"/>
              <a:t>networking</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2</a:t>
            </a:r>
            <a:r>
              <a:rPr spc="-20" dirty="0"/>
              <a:t> </a:t>
            </a:r>
            <a:r>
              <a:rPr spc="-50" dirty="0"/>
              <a:t>8</a:t>
            </a:r>
            <a:r>
              <a:rPr dirty="0"/>
              <a:t> </a:t>
            </a:r>
          </a:p>
        </p:txBody>
      </p:sp>
      <p:sp>
        <p:nvSpPr>
          <p:cNvPr id="3" name="object 3"/>
          <p:cNvSpPr txBox="1"/>
          <p:nvPr/>
        </p:nvSpPr>
        <p:spPr>
          <a:xfrm>
            <a:off x="688340" y="1103043"/>
            <a:ext cx="10368915" cy="5080000"/>
          </a:xfrm>
          <a:prstGeom prst="rect">
            <a:avLst/>
          </a:prstGeom>
        </p:spPr>
        <p:txBody>
          <a:bodyPr vert="horz" wrap="square" lIns="0" tIns="138430" rIns="0" bIns="0" rtlCol="0">
            <a:spAutoFit/>
          </a:bodyPr>
          <a:lstStyle/>
          <a:p>
            <a:pPr marL="354965" indent="-342265">
              <a:lnSpc>
                <a:spcPct val="100000"/>
              </a:lnSpc>
              <a:spcBef>
                <a:spcPts val="1090"/>
              </a:spcBef>
              <a:buClr>
                <a:srgbClr val="3779D9"/>
              </a:buClr>
              <a:buFont typeface="Courier New"/>
              <a:buChar char="o"/>
              <a:tabLst>
                <a:tab pos="354965" algn="l"/>
              </a:tabLst>
            </a:pPr>
            <a:r>
              <a:rPr sz="2000" b="1" spc="-20" dirty="0">
                <a:solidFill>
                  <a:srgbClr val="AC24C6"/>
                </a:solidFill>
                <a:latin typeface="Tahoma"/>
                <a:cs typeface="Tahoma"/>
              </a:rPr>
              <a:t>Why</a:t>
            </a:r>
            <a:r>
              <a:rPr sz="2000" b="1" spc="-120" dirty="0">
                <a:solidFill>
                  <a:srgbClr val="AC24C6"/>
                </a:solidFill>
                <a:latin typeface="Tahoma"/>
                <a:cs typeface="Tahoma"/>
              </a:rPr>
              <a:t> </a:t>
            </a:r>
            <a:r>
              <a:rPr sz="2000" b="1" spc="-25" dirty="0">
                <a:solidFill>
                  <a:srgbClr val="AC24C6"/>
                </a:solidFill>
                <a:latin typeface="Tahoma"/>
                <a:cs typeface="Tahoma"/>
              </a:rPr>
              <a:t>IP?</a:t>
            </a:r>
            <a:endParaRPr sz="2000" dirty="0">
              <a:latin typeface="Tahoma"/>
              <a:cs typeface="Tahoma"/>
            </a:endParaRPr>
          </a:p>
          <a:p>
            <a:pPr marL="354965" indent="-342265">
              <a:lnSpc>
                <a:spcPct val="100000"/>
              </a:lnSpc>
              <a:spcBef>
                <a:spcPts val="994"/>
              </a:spcBef>
              <a:buClr>
                <a:srgbClr val="3779D9"/>
              </a:buClr>
              <a:buFont typeface="Arial MT"/>
              <a:buChar char="•"/>
              <a:tabLst>
                <a:tab pos="354965" algn="l"/>
              </a:tabLst>
            </a:pPr>
            <a:r>
              <a:rPr sz="2000" spc="80" dirty="0">
                <a:latin typeface="Tahoma"/>
                <a:cs typeface="Tahoma"/>
              </a:rPr>
              <a:t>Most</a:t>
            </a:r>
            <a:r>
              <a:rPr sz="2000" spc="-55" dirty="0">
                <a:latin typeface="Tahoma"/>
                <a:cs typeface="Tahoma"/>
              </a:rPr>
              <a:t> </a:t>
            </a:r>
            <a:r>
              <a:rPr sz="2000" dirty="0">
                <a:latin typeface="Tahoma"/>
                <a:cs typeface="Tahoma"/>
              </a:rPr>
              <a:t>of</a:t>
            </a:r>
            <a:r>
              <a:rPr sz="2000" spc="-5" dirty="0">
                <a:latin typeface="Tahoma"/>
                <a:cs typeface="Tahoma"/>
              </a:rPr>
              <a:t> </a:t>
            </a:r>
            <a:r>
              <a:rPr sz="2000" dirty="0">
                <a:latin typeface="Tahoma"/>
                <a:cs typeface="Tahoma"/>
              </a:rPr>
              <a:t>the</a:t>
            </a:r>
            <a:r>
              <a:rPr sz="2000" spc="-60" dirty="0">
                <a:latin typeface="Tahoma"/>
                <a:cs typeface="Tahoma"/>
              </a:rPr>
              <a:t> </a:t>
            </a:r>
            <a:r>
              <a:rPr sz="2000" spc="-95" dirty="0">
                <a:latin typeface="Tahoma"/>
                <a:cs typeface="Tahoma"/>
              </a:rPr>
              <a:t>IP</a:t>
            </a:r>
            <a:r>
              <a:rPr sz="2000" spc="-50" dirty="0">
                <a:latin typeface="Tahoma"/>
                <a:cs typeface="Tahoma"/>
              </a:rPr>
              <a:t> </a:t>
            </a:r>
            <a:r>
              <a:rPr sz="2000" spc="90" dirty="0">
                <a:latin typeface="Tahoma"/>
                <a:cs typeface="Tahoma"/>
              </a:rPr>
              <a:t>based</a:t>
            </a:r>
            <a:r>
              <a:rPr sz="2000" spc="-50" dirty="0">
                <a:latin typeface="Tahoma"/>
                <a:cs typeface="Tahoma"/>
              </a:rPr>
              <a:t> </a:t>
            </a:r>
            <a:r>
              <a:rPr sz="2000" spc="65" dirty="0">
                <a:latin typeface="Tahoma"/>
                <a:cs typeface="Tahoma"/>
              </a:rPr>
              <a:t>technologies</a:t>
            </a:r>
            <a:r>
              <a:rPr sz="2000" spc="-90" dirty="0">
                <a:latin typeface="Tahoma"/>
                <a:cs typeface="Tahoma"/>
              </a:rPr>
              <a:t> </a:t>
            </a:r>
            <a:r>
              <a:rPr sz="2000" dirty="0">
                <a:latin typeface="Tahoma"/>
                <a:cs typeface="Tahoma"/>
              </a:rPr>
              <a:t>already</a:t>
            </a:r>
            <a:r>
              <a:rPr sz="2000" spc="-70" dirty="0">
                <a:latin typeface="Tahoma"/>
                <a:cs typeface="Tahoma"/>
              </a:rPr>
              <a:t> </a:t>
            </a:r>
            <a:r>
              <a:rPr sz="2000" spc="-10" dirty="0">
                <a:latin typeface="Tahoma"/>
                <a:cs typeface="Tahoma"/>
              </a:rPr>
              <a:t>exist,</a:t>
            </a:r>
            <a:r>
              <a:rPr sz="2000" spc="-140" dirty="0">
                <a:latin typeface="Tahoma"/>
                <a:cs typeface="Tahoma"/>
              </a:rPr>
              <a:t> </a:t>
            </a:r>
            <a:r>
              <a:rPr sz="2000" dirty="0">
                <a:latin typeface="Tahoma"/>
                <a:cs typeface="Tahoma"/>
              </a:rPr>
              <a:t>well</a:t>
            </a:r>
            <a:r>
              <a:rPr sz="2000" spc="-75" dirty="0">
                <a:latin typeface="Tahoma"/>
                <a:cs typeface="Tahoma"/>
              </a:rPr>
              <a:t> </a:t>
            </a:r>
            <a:r>
              <a:rPr sz="2000" dirty="0">
                <a:latin typeface="Tahoma"/>
                <a:cs typeface="Tahoma"/>
              </a:rPr>
              <a:t>known</a:t>
            </a:r>
            <a:r>
              <a:rPr sz="2000" spc="-60" dirty="0">
                <a:latin typeface="Tahoma"/>
                <a:cs typeface="Tahoma"/>
              </a:rPr>
              <a:t> </a:t>
            </a:r>
            <a:r>
              <a:rPr sz="2000" spc="70" dirty="0">
                <a:latin typeface="Tahoma"/>
                <a:cs typeface="Tahoma"/>
              </a:rPr>
              <a:t>and</a:t>
            </a:r>
            <a:r>
              <a:rPr sz="2000" spc="-65" dirty="0">
                <a:latin typeface="Tahoma"/>
                <a:cs typeface="Tahoma"/>
              </a:rPr>
              <a:t> </a:t>
            </a:r>
            <a:r>
              <a:rPr sz="2000" spc="55" dirty="0">
                <a:latin typeface="Tahoma"/>
                <a:cs typeface="Tahoma"/>
              </a:rPr>
              <a:t>proven</a:t>
            </a:r>
            <a:r>
              <a:rPr sz="2000" spc="-35" dirty="0">
                <a:latin typeface="Tahoma"/>
                <a:cs typeface="Tahoma"/>
              </a:rPr>
              <a:t> </a:t>
            </a:r>
            <a:r>
              <a:rPr sz="2000" dirty="0">
                <a:latin typeface="Tahoma"/>
                <a:cs typeface="Tahoma"/>
              </a:rPr>
              <a:t>to</a:t>
            </a:r>
            <a:r>
              <a:rPr sz="2000" spc="-55" dirty="0">
                <a:latin typeface="Tahoma"/>
                <a:cs typeface="Tahoma"/>
              </a:rPr>
              <a:t> </a:t>
            </a:r>
            <a:r>
              <a:rPr sz="2000" spc="125" dirty="0">
                <a:latin typeface="Tahoma"/>
                <a:cs typeface="Tahoma"/>
              </a:rPr>
              <a:t>be</a:t>
            </a:r>
            <a:r>
              <a:rPr sz="2000" spc="-60" dirty="0">
                <a:latin typeface="Tahoma"/>
                <a:cs typeface="Tahoma"/>
              </a:rPr>
              <a:t> </a:t>
            </a:r>
            <a:r>
              <a:rPr sz="2000" spc="-10" dirty="0">
                <a:latin typeface="Tahoma"/>
                <a:cs typeface="Tahoma"/>
              </a:rPr>
              <a:t>working.</a:t>
            </a:r>
            <a:endParaRPr sz="2000" dirty="0">
              <a:latin typeface="Tahoma"/>
              <a:cs typeface="Tahoma"/>
            </a:endParaRPr>
          </a:p>
          <a:p>
            <a:pPr marL="354965" indent="-342265">
              <a:lnSpc>
                <a:spcPct val="100000"/>
              </a:lnSpc>
              <a:spcBef>
                <a:spcPts val="1000"/>
              </a:spcBef>
              <a:buClr>
                <a:srgbClr val="3779D9"/>
              </a:buClr>
              <a:buFont typeface="Arial MT"/>
              <a:buChar char="•"/>
              <a:tabLst>
                <a:tab pos="354965" algn="l"/>
              </a:tabLst>
            </a:pPr>
            <a:r>
              <a:rPr sz="2000" dirty="0">
                <a:latin typeface="Tahoma"/>
                <a:cs typeface="Tahoma"/>
              </a:rPr>
              <a:t>The</a:t>
            </a:r>
            <a:r>
              <a:rPr sz="2000" spc="5" dirty="0">
                <a:latin typeface="Tahoma"/>
                <a:cs typeface="Tahoma"/>
              </a:rPr>
              <a:t> </a:t>
            </a:r>
            <a:r>
              <a:rPr sz="2000" dirty="0">
                <a:latin typeface="Tahoma"/>
                <a:cs typeface="Tahoma"/>
              </a:rPr>
              <a:t>pervasive</a:t>
            </a:r>
            <a:r>
              <a:rPr sz="2000" spc="15" dirty="0">
                <a:latin typeface="Tahoma"/>
                <a:cs typeface="Tahoma"/>
              </a:rPr>
              <a:t> </a:t>
            </a:r>
            <a:r>
              <a:rPr sz="2000" dirty="0">
                <a:latin typeface="Tahoma"/>
                <a:cs typeface="Tahoma"/>
              </a:rPr>
              <a:t>nature</a:t>
            </a:r>
            <a:r>
              <a:rPr sz="2000" spc="10" dirty="0">
                <a:latin typeface="Tahoma"/>
                <a:cs typeface="Tahoma"/>
              </a:rPr>
              <a:t> </a:t>
            </a:r>
            <a:r>
              <a:rPr sz="2000" dirty="0">
                <a:latin typeface="Tahoma"/>
                <a:cs typeface="Tahoma"/>
              </a:rPr>
              <a:t>of</a:t>
            </a:r>
            <a:r>
              <a:rPr sz="2000" spc="85" dirty="0">
                <a:latin typeface="Tahoma"/>
                <a:cs typeface="Tahoma"/>
              </a:rPr>
              <a:t> </a:t>
            </a:r>
            <a:r>
              <a:rPr sz="2000" spc="-95" dirty="0">
                <a:latin typeface="Tahoma"/>
                <a:cs typeface="Tahoma"/>
              </a:rPr>
              <a:t>IP</a:t>
            </a:r>
            <a:r>
              <a:rPr sz="2000" spc="30" dirty="0">
                <a:latin typeface="Tahoma"/>
                <a:cs typeface="Tahoma"/>
              </a:rPr>
              <a:t> </a:t>
            </a:r>
            <a:r>
              <a:rPr sz="2000" dirty="0">
                <a:latin typeface="Tahoma"/>
                <a:cs typeface="Tahoma"/>
              </a:rPr>
              <a:t>networks</a:t>
            </a:r>
            <a:r>
              <a:rPr sz="2000" spc="30" dirty="0">
                <a:latin typeface="Tahoma"/>
                <a:cs typeface="Tahoma"/>
              </a:rPr>
              <a:t> </a:t>
            </a:r>
            <a:r>
              <a:rPr sz="2000" dirty="0">
                <a:latin typeface="Tahoma"/>
                <a:cs typeface="Tahoma"/>
              </a:rPr>
              <a:t>allows</a:t>
            </a:r>
            <a:r>
              <a:rPr sz="2000" spc="-20" dirty="0">
                <a:latin typeface="Tahoma"/>
                <a:cs typeface="Tahoma"/>
              </a:rPr>
              <a:t> </a:t>
            </a:r>
            <a:r>
              <a:rPr sz="2000" dirty="0">
                <a:latin typeface="Tahoma"/>
                <a:cs typeface="Tahoma"/>
              </a:rPr>
              <a:t>use</a:t>
            </a:r>
            <a:r>
              <a:rPr sz="2000" spc="30" dirty="0">
                <a:latin typeface="Tahoma"/>
                <a:cs typeface="Tahoma"/>
              </a:rPr>
              <a:t> </a:t>
            </a:r>
            <a:r>
              <a:rPr sz="2000" dirty="0">
                <a:latin typeface="Tahoma"/>
                <a:cs typeface="Tahoma"/>
              </a:rPr>
              <a:t>of</a:t>
            </a:r>
            <a:r>
              <a:rPr sz="2000" spc="80" dirty="0">
                <a:latin typeface="Tahoma"/>
                <a:cs typeface="Tahoma"/>
              </a:rPr>
              <a:t> </a:t>
            </a:r>
            <a:r>
              <a:rPr sz="2000" dirty="0">
                <a:latin typeface="Tahoma"/>
                <a:cs typeface="Tahoma"/>
              </a:rPr>
              <a:t>existing</a:t>
            </a:r>
            <a:r>
              <a:rPr sz="2000" spc="-5" dirty="0">
                <a:latin typeface="Tahoma"/>
                <a:cs typeface="Tahoma"/>
              </a:rPr>
              <a:t> </a:t>
            </a:r>
            <a:r>
              <a:rPr sz="2000" spc="-10" dirty="0">
                <a:latin typeface="Tahoma"/>
                <a:cs typeface="Tahoma"/>
              </a:rPr>
              <a:t>infrastructure.</a:t>
            </a:r>
            <a:endParaRPr sz="2000" dirty="0">
              <a:latin typeface="Tahoma"/>
              <a:cs typeface="Tahoma"/>
            </a:endParaRPr>
          </a:p>
          <a:p>
            <a:pPr marL="354965" indent="-342265">
              <a:lnSpc>
                <a:spcPct val="100000"/>
              </a:lnSpc>
              <a:spcBef>
                <a:spcPts val="1005"/>
              </a:spcBef>
              <a:buClr>
                <a:srgbClr val="3779D9"/>
              </a:buClr>
              <a:buFont typeface="Courier New"/>
              <a:buChar char="o"/>
              <a:tabLst>
                <a:tab pos="354965" algn="l"/>
              </a:tabLst>
            </a:pPr>
            <a:r>
              <a:rPr sz="2000" b="1" spc="-185" dirty="0">
                <a:solidFill>
                  <a:srgbClr val="AC24C6"/>
                </a:solidFill>
                <a:latin typeface="Tahoma"/>
                <a:cs typeface="Tahoma"/>
              </a:rPr>
              <a:t>IP</a:t>
            </a:r>
            <a:r>
              <a:rPr sz="2000" b="1" spc="-130" dirty="0">
                <a:solidFill>
                  <a:srgbClr val="AC24C6"/>
                </a:solidFill>
                <a:latin typeface="Tahoma"/>
                <a:cs typeface="Tahoma"/>
              </a:rPr>
              <a:t> </a:t>
            </a:r>
            <a:r>
              <a:rPr sz="2000" b="1" spc="-10" dirty="0">
                <a:solidFill>
                  <a:srgbClr val="AC24C6"/>
                </a:solidFill>
                <a:latin typeface="Tahoma"/>
                <a:cs typeface="Tahoma"/>
              </a:rPr>
              <a:t>Address</a:t>
            </a:r>
            <a:r>
              <a:rPr sz="2000" b="1" spc="-130" dirty="0">
                <a:solidFill>
                  <a:srgbClr val="AC24C6"/>
                </a:solidFill>
                <a:latin typeface="Tahoma"/>
                <a:cs typeface="Tahoma"/>
              </a:rPr>
              <a:t> </a:t>
            </a:r>
            <a:r>
              <a:rPr sz="2000" b="1" spc="-10" dirty="0">
                <a:solidFill>
                  <a:srgbClr val="AC24C6"/>
                </a:solidFill>
                <a:latin typeface="Tahoma"/>
                <a:cs typeface="Tahoma"/>
              </a:rPr>
              <a:t>Space</a:t>
            </a:r>
            <a:endParaRPr sz="2000" dirty="0">
              <a:latin typeface="Tahoma"/>
              <a:cs typeface="Tahoma"/>
            </a:endParaRPr>
          </a:p>
          <a:p>
            <a:pPr marL="354965" indent="-342265">
              <a:lnSpc>
                <a:spcPct val="100000"/>
              </a:lnSpc>
              <a:spcBef>
                <a:spcPts val="1000"/>
              </a:spcBef>
              <a:buClr>
                <a:srgbClr val="3779D9"/>
              </a:buClr>
              <a:buFont typeface="Arial MT"/>
              <a:buChar char="•"/>
              <a:tabLst>
                <a:tab pos="354965" algn="l"/>
              </a:tabLst>
            </a:pPr>
            <a:r>
              <a:rPr sz="2000" spc="-35" dirty="0">
                <a:latin typeface="Tahoma"/>
                <a:cs typeface="Tahoma"/>
              </a:rPr>
              <a:t>IPv4</a:t>
            </a:r>
            <a:r>
              <a:rPr sz="2000" spc="-40" dirty="0">
                <a:latin typeface="Tahoma"/>
                <a:cs typeface="Tahoma"/>
              </a:rPr>
              <a:t> </a:t>
            </a:r>
            <a:r>
              <a:rPr sz="2000" spc="55" dirty="0">
                <a:latin typeface="Tahoma"/>
                <a:cs typeface="Tahoma"/>
              </a:rPr>
              <a:t>address</a:t>
            </a:r>
            <a:r>
              <a:rPr sz="2000" spc="-35" dirty="0">
                <a:latin typeface="Tahoma"/>
                <a:cs typeface="Tahoma"/>
              </a:rPr>
              <a:t> </a:t>
            </a:r>
            <a:r>
              <a:rPr sz="2000" spc="65" dirty="0">
                <a:latin typeface="Tahoma"/>
                <a:cs typeface="Tahoma"/>
              </a:rPr>
              <a:t>space</a:t>
            </a:r>
            <a:r>
              <a:rPr sz="2000" spc="-55" dirty="0">
                <a:latin typeface="Tahoma"/>
                <a:cs typeface="Tahoma"/>
              </a:rPr>
              <a:t> </a:t>
            </a:r>
            <a:r>
              <a:rPr sz="2000" dirty="0">
                <a:latin typeface="Tahoma"/>
                <a:cs typeface="Tahoma"/>
              </a:rPr>
              <a:t>exhausted</a:t>
            </a:r>
            <a:r>
              <a:rPr sz="2000" spc="-70" dirty="0">
                <a:latin typeface="Tahoma"/>
                <a:cs typeface="Tahoma"/>
              </a:rPr>
              <a:t> </a:t>
            </a:r>
            <a:r>
              <a:rPr sz="2000" spc="70" dirty="0">
                <a:latin typeface="Tahoma"/>
                <a:cs typeface="Tahoma"/>
              </a:rPr>
              <a:t>and</a:t>
            </a:r>
            <a:r>
              <a:rPr sz="2000" spc="-50" dirty="0">
                <a:latin typeface="Tahoma"/>
                <a:cs typeface="Tahoma"/>
              </a:rPr>
              <a:t> </a:t>
            </a:r>
            <a:r>
              <a:rPr sz="2000" dirty="0">
                <a:latin typeface="Tahoma"/>
                <a:cs typeface="Tahoma"/>
              </a:rPr>
              <a:t>next</a:t>
            </a:r>
            <a:r>
              <a:rPr sz="2000" spc="-40" dirty="0">
                <a:latin typeface="Tahoma"/>
                <a:cs typeface="Tahoma"/>
              </a:rPr>
              <a:t> </a:t>
            </a:r>
            <a:r>
              <a:rPr sz="2000" dirty="0">
                <a:latin typeface="Tahoma"/>
                <a:cs typeface="Tahoma"/>
              </a:rPr>
              <a:t>version</a:t>
            </a:r>
            <a:r>
              <a:rPr sz="2000" spc="-35" dirty="0">
                <a:latin typeface="Tahoma"/>
                <a:cs typeface="Tahoma"/>
              </a:rPr>
              <a:t> </a:t>
            </a:r>
            <a:r>
              <a:rPr sz="2000" spc="-40" dirty="0">
                <a:latin typeface="Tahoma"/>
                <a:cs typeface="Tahoma"/>
              </a:rPr>
              <a:t>IPv6</a:t>
            </a:r>
            <a:r>
              <a:rPr sz="2000" spc="-35" dirty="0">
                <a:latin typeface="Tahoma"/>
                <a:cs typeface="Tahoma"/>
              </a:rPr>
              <a:t> </a:t>
            </a:r>
            <a:r>
              <a:rPr sz="2000" spc="95" dirty="0">
                <a:latin typeface="Tahoma"/>
                <a:cs typeface="Tahoma"/>
              </a:rPr>
              <a:t>developed</a:t>
            </a:r>
            <a:r>
              <a:rPr sz="2000" spc="-150" dirty="0">
                <a:latin typeface="Tahoma"/>
                <a:cs typeface="Tahoma"/>
              </a:rPr>
              <a:t> </a:t>
            </a:r>
            <a:r>
              <a:rPr sz="2000" b="1" spc="-25" dirty="0">
                <a:solidFill>
                  <a:srgbClr val="FF0000"/>
                </a:solidFill>
                <a:latin typeface="Tahoma"/>
                <a:cs typeface="Tahoma"/>
              </a:rPr>
              <a:t>BUT</a:t>
            </a:r>
            <a:endParaRPr sz="2000" dirty="0">
              <a:latin typeface="Tahoma"/>
              <a:cs typeface="Tahoma"/>
            </a:endParaRPr>
          </a:p>
          <a:p>
            <a:pPr marL="299085" indent="-286385">
              <a:lnSpc>
                <a:spcPct val="100000"/>
              </a:lnSpc>
              <a:spcBef>
                <a:spcPts val="994"/>
              </a:spcBef>
              <a:buClr>
                <a:srgbClr val="3779D9"/>
              </a:buClr>
              <a:buFont typeface="Arial MT"/>
              <a:buChar char="•"/>
              <a:tabLst>
                <a:tab pos="299085" algn="l"/>
              </a:tabLst>
            </a:pPr>
            <a:r>
              <a:rPr sz="2000" spc="45" dirty="0">
                <a:latin typeface="Tahoma"/>
                <a:cs typeface="Tahoma"/>
              </a:rPr>
              <a:t>6LowPAN:</a:t>
            </a:r>
            <a:r>
              <a:rPr sz="2000" spc="-145" dirty="0">
                <a:latin typeface="Tahoma"/>
                <a:cs typeface="Tahoma"/>
              </a:rPr>
              <a:t> </a:t>
            </a:r>
            <a:r>
              <a:rPr sz="2000" spc="100" dirty="0">
                <a:latin typeface="Tahoma"/>
                <a:cs typeface="Tahoma"/>
              </a:rPr>
              <a:t>Adoption</a:t>
            </a:r>
            <a:r>
              <a:rPr sz="2000" spc="-85" dirty="0">
                <a:latin typeface="Tahoma"/>
                <a:cs typeface="Tahoma"/>
              </a:rPr>
              <a:t> </a:t>
            </a:r>
            <a:r>
              <a:rPr sz="2000" dirty="0">
                <a:latin typeface="Tahoma"/>
                <a:cs typeface="Tahoma"/>
              </a:rPr>
              <a:t>of</a:t>
            </a:r>
            <a:r>
              <a:rPr sz="2000" spc="-35" dirty="0">
                <a:latin typeface="Tahoma"/>
                <a:cs typeface="Tahoma"/>
              </a:rPr>
              <a:t> IPv6</a:t>
            </a:r>
            <a:r>
              <a:rPr sz="2000" spc="-80" dirty="0">
                <a:latin typeface="Tahoma"/>
                <a:cs typeface="Tahoma"/>
              </a:rPr>
              <a:t> </a:t>
            </a:r>
            <a:r>
              <a:rPr sz="2000" dirty="0">
                <a:latin typeface="Tahoma"/>
                <a:cs typeface="Tahoma"/>
              </a:rPr>
              <a:t>for</a:t>
            </a:r>
            <a:r>
              <a:rPr sz="2000" spc="-65" dirty="0">
                <a:latin typeface="Tahoma"/>
                <a:cs typeface="Tahoma"/>
              </a:rPr>
              <a:t> </a:t>
            </a:r>
            <a:r>
              <a:rPr sz="2000" spc="-25" dirty="0">
                <a:latin typeface="Tahoma"/>
                <a:cs typeface="Tahoma"/>
              </a:rPr>
              <a:t>IoT</a:t>
            </a:r>
            <a:endParaRPr sz="2000" dirty="0">
              <a:latin typeface="Tahoma"/>
              <a:cs typeface="Tahoma"/>
            </a:endParaRPr>
          </a:p>
          <a:p>
            <a:pPr marL="299085" indent="-286385">
              <a:lnSpc>
                <a:spcPct val="100000"/>
              </a:lnSpc>
              <a:spcBef>
                <a:spcPts val="1010"/>
              </a:spcBef>
              <a:buClr>
                <a:srgbClr val="3779D9"/>
              </a:buClr>
              <a:buFont typeface="Arial MT"/>
              <a:buChar char="•"/>
              <a:tabLst>
                <a:tab pos="299085" algn="l"/>
              </a:tabLst>
            </a:pPr>
            <a:r>
              <a:rPr sz="2000" spc="105" dirty="0">
                <a:latin typeface="Tahoma"/>
                <a:cs typeface="Tahoma"/>
              </a:rPr>
              <a:t>More</a:t>
            </a:r>
            <a:r>
              <a:rPr sz="2000" spc="-25" dirty="0">
                <a:latin typeface="Tahoma"/>
                <a:cs typeface="Tahoma"/>
              </a:rPr>
              <a:t> </a:t>
            </a:r>
            <a:r>
              <a:rPr sz="2000" dirty="0">
                <a:latin typeface="Tahoma"/>
                <a:cs typeface="Tahoma"/>
              </a:rPr>
              <a:t>suitable</a:t>
            </a:r>
            <a:r>
              <a:rPr sz="2000" spc="-50" dirty="0">
                <a:latin typeface="Tahoma"/>
                <a:cs typeface="Tahoma"/>
              </a:rPr>
              <a:t> </a:t>
            </a:r>
            <a:r>
              <a:rPr sz="2000" dirty="0">
                <a:latin typeface="Tahoma"/>
                <a:cs typeface="Tahoma"/>
              </a:rPr>
              <a:t>for </a:t>
            </a:r>
            <a:r>
              <a:rPr sz="2000" spc="65" dirty="0">
                <a:latin typeface="Tahoma"/>
                <a:cs typeface="Tahoma"/>
              </a:rPr>
              <a:t>higher</a:t>
            </a:r>
            <a:r>
              <a:rPr sz="2000" spc="-55" dirty="0">
                <a:latin typeface="Tahoma"/>
                <a:cs typeface="Tahoma"/>
              </a:rPr>
              <a:t> </a:t>
            </a:r>
            <a:r>
              <a:rPr sz="2000" dirty="0">
                <a:latin typeface="Tahoma"/>
                <a:cs typeface="Tahoma"/>
              </a:rPr>
              <a:t>density</a:t>
            </a:r>
            <a:r>
              <a:rPr sz="2000" spc="-20" dirty="0">
                <a:latin typeface="Tahoma"/>
                <a:cs typeface="Tahoma"/>
              </a:rPr>
              <a:t> </a:t>
            </a:r>
            <a:r>
              <a:rPr sz="2000" spc="-10" dirty="0">
                <a:latin typeface="Tahoma"/>
                <a:cs typeface="Tahoma"/>
              </a:rPr>
              <a:t>(128</a:t>
            </a:r>
            <a:r>
              <a:rPr sz="2000" spc="-20" dirty="0">
                <a:latin typeface="Tahoma"/>
                <a:cs typeface="Tahoma"/>
              </a:rPr>
              <a:t> </a:t>
            </a:r>
            <a:r>
              <a:rPr sz="2000" spc="50" dirty="0">
                <a:latin typeface="Tahoma"/>
                <a:cs typeface="Tahoma"/>
              </a:rPr>
              <a:t>bit</a:t>
            </a:r>
            <a:r>
              <a:rPr sz="2000" spc="-60" dirty="0">
                <a:latin typeface="Tahoma"/>
                <a:cs typeface="Tahoma"/>
              </a:rPr>
              <a:t> </a:t>
            </a:r>
            <a:r>
              <a:rPr sz="2000" spc="-10" dirty="0">
                <a:latin typeface="Tahoma"/>
                <a:cs typeface="Tahoma"/>
              </a:rPr>
              <a:t>Address)</a:t>
            </a:r>
            <a:endParaRPr sz="2000" dirty="0">
              <a:latin typeface="Tahoma"/>
              <a:cs typeface="Tahoma"/>
            </a:endParaRPr>
          </a:p>
          <a:p>
            <a:pPr marL="299085" indent="-286385">
              <a:lnSpc>
                <a:spcPct val="100000"/>
              </a:lnSpc>
              <a:spcBef>
                <a:spcPts val="994"/>
              </a:spcBef>
              <a:buClr>
                <a:srgbClr val="3779D9"/>
              </a:buClr>
              <a:buFont typeface="Arial MT"/>
              <a:buChar char="•"/>
              <a:tabLst>
                <a:tab pos="299085" algn="l"/>
              </a:tabLst>
            </a:pPr>
            <a:r>
              <a:rPr sz="2000" dirty="0">
                <a:latin typeface="Tahoma"/>
                <a:cs typeface="Tahoma"/>
              </a:rPr>
              <a:t>Statelessness</a:t>
            </a:r>
            <a:r>
              <a:rPr sz="2000" spc="60" dirty="0">
                <a:latin typeface="Tahoma"/>
                <a:cs typeface="Tahoma"/>
              </a:rPr>
              <a:t> </a:t>
            </a:r>
            <a:r>
              <a:rPr sz="2000" spc="55" dirty="0">
                <a:latin typeface="Tahoma"/>
                <a:cs typeface="Tahoma"/>
              </a:rPr>
              <a:t>mandated</a:t>
            </a:r>
            <a:endParaRPr sz="2000" dirty="0">
              <a:latin typeface="Tahoma"/>
              <a:cs typeface="Tahoma"/>
            </a:endParaRPr>
          </a:p>
          <a:p>
            <a:pPr marL="299085" indent="-286385">
              <a:lnSpc>
                <a:spcPct val="100000"/>
              </a:lnSpc>
              <a:spcBef>
                <a:spcPts val="994"/>
              </a:spcBef>
              <a:buClr>
                <a:srgbClr val="3779D9"/>
              </a:buClr>
              <a:buFont typeface="Arial MT"/>
              <a:buChar char="•"/>
              <a:tabLst>
                <a:tab pos="299085" algn="l"/>
              </a:tabLst>
            </a:pPr>
            <a:r>
              <a:rPr sz="2000" spc="155" dirty="0">
                <a:latin typeface="Tahoma"/>
                <a:cs typeface="Tahoma"/>
              </a:rPr>
              <a:t>No</a:t>
            </a:r>
            <a:r>
              <a:rPr sz="2000" spc="-25" dirty="0">
                <a:latin typeface="Tahoma"/>
                <a:cs typeface="Tahoma"/>
              </a:rPr>
              <a:t> </a:t>
            </a:r>
            <a:r>
              <a:rPr sz="2000" spc="80" dirty="0">
                <a:latin typeface="Tahoma"/>
                <a:cs typeface="Tahoma"/>
              </a:rPr>
              <a:t>NAT</a:t>
            </a:r>
            <a:r>
              <a:rPr sz="2000" spc="-110" dirty="0">
                <a:latin typeface="Tahoma"/>
                <a:cs typeface="Tahoma"/>
              </a:rPr>
              <a:t> </a:t>
            </a:r>
            <a:r>
              <a:rPr sz="2000" dirty="0">
                <a:latin typeface="Tahoma"/>
                <a:cs typeface="Tahoma"/>
              </a:rPr>
              <a:t>necessary</a:t>
            </a:r>
            <a:r>
              <a:rPr sz="2000" spc="-45" dirty="0">
                <a:latin typeface="Tahoma"/>
                <a:cs typeface="Tahoma"/>
              </a:rPr>
              <a:t> </a:t>
            </a:r>
            <a:r>
              <a:rPr sz="2000" dirty="0">
                <a:latin typeface="Tahoma"/>
                <a:cs typeface="Tahoma"/>
              </a:rPr>
              <a:t>(adds</a:t>
            </a:r>
            <a:r>
              <a:rPr sz="2000" spc="-30" dirty="0">
                <a:latin typeface="Tahoma"/>
                <a:cs typeface="Tahoma"/>
              </a:rPr>
              <a:t> </a:t>
            </a:r>
            <a:r>
              <a:rPr sz="2000" dirty="0">
                <a:latin typeface="Tahoma"/>
                <a:cs typeface="Tahoma"/>
              </a:rPr>
              <a:t>extra</a:t>
            </a:r>
            <a:r>
              <a:rPr sz="2000" spc="-35" dirty="0">
                <a:latin typeface="Tahoma"/>
                <a:cs typeface="Tahoma"/>
              </a:rPr>
              <a:t> </a:t>
            </a:r>
            <a:r>
              <a:rPr sz="2000" dirty="0">
                <a:latin typeface="Tahoma"/>
                <a:cs typeface="Tahoma"/>
              </a:rPr>
              <a:t>cost</a:t>
            </a:r>
            <a:r>
              <a:rPr sz="2000" spc="-30" dirty="0">
                <a:latin typeface="Tahoma"/>
                <a:cs typeface="Tahoma"/>
              </a:rPr>
              <a:t> </a:t>
            </a:r>
            <a:r>
              <a:rPr sz="2000" dirty="0">
                <a:latin typeface="Tahoma"/>
                <a:cs typeface="Tahoma"/>
              </a:rPr>
              <a:t>to</a:t>
            </a:r>
            <a:r>
              <a:rPr sz="2000" spc="-20" dirty="0">
                <a:latin typeface="Tahoma"/>
                <a:cs typeface="Tahoma"/>
              </a:rPr>
              <a:t> </a:t>
            </a:r>
            <a:r>
              <a:rPr sz="2000" dirty="0">
                <a:latin typeface="Tahoma"/>
                <a:cs typeface="Tahoma"/>
              </a:rPr>
              <a:t>the</a:t>
            </a:r>
            <a:r>
              <a:rPr sz="2000" spc="-35" dirty="0">
                <a:latin typeface="Tahoma"/>
                <a:cs typeface="Tahoma"/>
              </a:rPr>
              <a:t> </a:t>
            </a:r>
            <a:r>
              <a:rPr sz="2000" dirty="0">
                <a:latin typeface="Tahoma"/>
                <a:cs typeface="Tahoma"/>
              </a:rPr>
              <a:t>cost</a:t>
            </a:r>
            <a:r>
              <a:rPr sz="2000" spc="-30" dirty="0">
                <a:latin typeface="Tahoma"/>
                <a:cs typeface="Tahoma"/>
              </a:rPr>
              <a:t> </a:t>
            </a:r>
            <a:r>
              <a:rPr sz="2000" spc="55" dirty="0">
                <a:latin typeface="Tahoma"/>
                <a:cs typeface="Tahoma"/>
              </a:rPr>
              <a:t>prohibitive</a:t>
            </a:r>
            <a:r>
              <a:rPr sz="2000" spc="-70" dirty="0">
                <a:latin typeface="Tahoma"/>
                <a:cs typeface="Tahoma"/>
              </a:rPr>
              <a:t> </a:t>
            </a:r>
            <a:r>
              <a:rPr sz="2000" spc="30" dirty="0">
                <a:latin typeface="Tahoma"/>
                <a:cs typeface="Tahoma"/>
              </a:rPr>
              <a:t>WSN)</a:t>
            </a:r>
            <a:endParaRPr sz="2000" dirty="0">
              <a:latin typeface="Tahoma"/>
              <a:cs typeface="Tahoma"/>
            </a:endParaRPr>
          </a:p>
          <a:p>
            <a:pPr marL="299085" indent="-286385">
              <a:lnSpc>
                <a:spcPct val="100000"/>
              </a:lnSpc>
              <a:spcBef>
                <a:spcPts val="1010"/>
              </a:spcBef>
              <a:buClr>
                <a:srgbClr val="3779D9"/>
              </a:buClr>
              <a:buFont typeface="Arial MT"/>
              <a:buChar char="•"/>
              <a:tabLst>
                <a:tab pos="299085" algn="l"/>
              </a:tabLst>
            </a:pPr>
            <a:r>
              <a:rPr sz="2000" dirty="0">
                <a:latin typeface="Tahoma"/>
                <a:cs typeface="Tahoma"/>
              </a:rPr>
              <a:t>Possibility</a:t>
            </a:r>
            <a:r>
              <a:rPr sz="2000" spc="-20" dirty="0">
                <a:latin typeface="Tahoma"/>
                <a:cs typeface="Tahoma"/>
              </a:rPr>
              <a:t> </a:t>
            </a:r>
            <a:r>
              <a:rPr sz="2000" dirty="0">
                <a:latin typeface="Tahoma"/>
                <a:cs typeface="Tahoma"/>
              </a:rPr>
              <a:t>of</a:t>
            </a:r>
            <a:r>
              <a:rPr sz="2000" spc="40" dirty="0">
                <a:latin typeface="Tahoma"/>
                <a:cs typeface="Tahoma"/>
              </a:rPr>
              <a:t> </a:t>
            </a:r>
            <a:r>
              <a:rPr sz="2000" spc="95" dirty="0">
                <a:latin typeface="Tahoma"/>
                <a:cs typeface="Tahoma"/>
              </a:rPr>
              <a:t>adding</a:t>
            </a:r>
            <a:r>
              <a:rPr sz="2000" spc="-25" dirty="0">
                <a:latin typeface="Tahoma"/>
                <a:cs typeface="Tahoma"/>
              </a:rPr>
              <a:t> </a:t>
            </a:r>
            <a:r>
              <a:rPr sz="2000" dirty="0">
                <a:latin typeface="Tahoma"/>
                <a:cs typeface="Tahoma"/>
              </a:rPr>
              <a:t>innovative</a:t>
            </a:r>
            <a:r>
              <a:rPr sz="2000" spc="-30" dirty="0">
                <a:latin typeface="Tahoma"/>
                <a:cs typeface="Tahoma"/>
              </a:rPr>
              <a:t> </a:t>
            </a:r>
            <a:r>
              <a:rPr sz="2000" spc="55" dirty="0">
                <a:latin typeface="Tahoma"/>
                <a:cs typeface="Tahoma"/>
              </a:rPr>
              <a:t>techniques</a:t>
            </a:r>
            <a:r>
              <a:rPr sz="2000" spc="-45" dirty="0">
                <a:latin typeface="Tahoma"/>
                <a:cs typeface="Tahoma"/>
              </a:rPr>
              <a:t> </a:t>
            </a:r>
            <a:r>
              <a:rPr sz="2000" dirty="0">
                <a:latin typeface="Tahoma"/>
                <a:cs typeface="Tahoma"/>
              </a:rPr>
              <a:t>such</a:t>
            </a:r>
            <a:r>
              <a:rPr sz="2000" spc="-20" dirty="0">
                <a:latin typeface="Tahoma"/>
                <a:cs typeface="Tahoma"/>
              </a:rPr>
              <a:t> </a:t>
            </a:r>
            <a:r>
              <a:rPr sz="2000" dirty="0">
                <a:latin typeface="Tahoma"/>
                <a:cs typeface="Tahoma"/>
              </a:rPr>
              <a:t>as</a:t>
            </a:r>
            <a:r>
              <a:rPr sz="2000" spc="-25" dirty="0">
                <a:latin typeface="Tahoma"/>
                <a:cs typeface="Tahoma"/>
              </a:rPr>
              <a:t> </a:t>
            </a:r>
            <a:r>
              <a:rPr sz="2000" spc="45" dirty="0">
                <a:latin typeface="Tahoma"/>
                <a:cs typeface="Tahoma"/>
              </a:rPr>
              <a:t>location</a:t>
            </a:r>
            <a:r>
              <a:rPr sz="2000" spc="-15" dirty="0">
                <a:latin typeface="Tahoma"/>
                <a:cs typeface="Tahoma"/>
              </a:rPr>
              <a:t> </a:t>
            </a:r>
            <a:r>
              <a:rPr sz="2000" dirty="0">
                <a:latin typeface="Tahoma"/>
                <a:cs typeface="Tahoma"/>
              </a:rPr>
              <a:t>aware</a:t>
            </a:r>
            <a:r>
              <a:rPr sz="2000" spc="-45" dirty="0">
                <a:latin typeface="Tahoma"/>
                <a:cs typeface="Tahoma"/>
              </a:rPr>
              <a:t> </a:t>
            </a:r>
            <a:r>
              <a:rPr sz="2000" spc="50" dirty="0">
                <a:latin typeface="Tahoma"/>
                <a:cs typeface="Tahoma"/>
              </a:rPr>
              <a:t>addressing</a:t>
            </a:r>
            <a:endParaRPr sz="2000" dirty="0">
              <a:latin typeface="Tahoma"/>
              <a:cs typeface="Tahoma"/>
            </a:endParaRPr>
          </a:p>
          <a:p>
            <a:pPr marL="299085" marR="33020" indent="-287020">
              <a:lnSpc>
                <a:spcPct val="100000"/>
              </a:lnSpc>
              <a:spcBef>
                <a:spcPts val="1000"/>
              </a:spcBef>
              <a:buClr>
                <a:srgbClr val="3779D9"/>
              </a:buClr>
              <a:buFont typeface="Arial MT"/>
              <a:buChar char="•"/>
              <a:tabLst>
                <a:tab pos="299085" algn="l"/>
              </a:tabLst>
            </a:pPr>
            <a:r>
              <a:rPr sz="2000" dirty="0">
                <a:latin typeface="Tahoma"/>
                <a:cs typeface="Tahoma"/>
              </a:rPr>
              <a:t>Larger</a:t>
            </a:r>
            <a:r>
              <a:rPr sz="2000" spc="-30" dirty="0">
                <a:latin typeface="Tahoma"/>
                <a:cs typeface="Tahoma"/>
              </a:rPr>
              <a:t> </a:t>
            </a:r>
            <a:r>
              <a:rPr sz="2000" spc="55" dirty="0">
                <a:latin typeface="Tahoma"/>
                <a:cs typeface="Tahoma"/>
              </a:rPr>
              <a:t>address</a:t>
            </a:r>
            <a:r>
              <a:rPr sz="2000" spc="-10" dirty="0">
                <a:latin typeface="Tahoma"/>
                <a:cs typeface="Tahoma"/>
              </a:rPr>
              <a:t> </a:t>
            </a:r>
            <a:r>
              <a:rPr sz="2000" dirty="0">
                <a:latin typeface="Tahoma"/>
                <a:cs typeface="Tahoma"/>
              </a:rPr>
              <a:t>width</a:t>
            </a:r>
            <a:r>
              <a:rPr sz="2000" spc="-15" dirty="0">
                <a:latin typeface="Tahoma"/>
                <a:cs typeface="Tahoma"/>
              </a:rPr>
              <a:t> </a:t>
            </a:r>
            <a:r>
              <a:rPr sz="2000" dirty="0">
                <a:latin typeface="Tahoma"/>
                <a:cs typeface="Tahoma"/>
              </a:rPr>
              <a:t>(Having</a:t>
            </a:r>
            <a:r>
              <a:rPr sz="2000" spc="-30" dirty="0">
                <a:latin typeface="Tahoma"/>
                <a:cs typeface="Tahoma"/>
              </a:rPr>
              <a:t> </a:t>
            </a:r>
            <a:r>
              <a:rPr sz="2000" dirty="0">
                <a:latin typeface="Tahoma"/>
                <a:cs typeface="Tahoma"/>
              </a:rPr>
              <a:t>efficient</a:t>
            </a:r>
            <a:r>
              <a:rPr sz="2000" spc="-30" dirty="0">
                <a:latin typeface="Tahoma"/>
                <a:cs typeface="Tahoma"/>
              </a:rPr>
              <a:t> </a:t>
            </a:r>
            <a:r>
              <a:rPr sz="2000" spc="55" dirty="0">
                <a:latin typeface="Tahoma"/>
                <a:cs typeface="Tahoma"/>
              </a:rPr>
              <a:t>address</a:t>
            </a:r>
            <a:r>
              <a:rPr sz="2000" spc="-10" dirty="0">
                <a:latin typeface="Tahoma"/>
                <a:cs typeface="Tahoma"/>
              </a:rPr>
              <a:t> </a:t>
            </a:r>
            <a:r>
              <a:rPr sz="2000" spc="60" dirty="0">
                <a:latin typeface="Tahoma"/>
                <a:cs typeface="Tahoma"/>
              </a:rPr>
              <a:t>compression</a:t>
            </a:r>
            <a:r>
              <a:rPr sz="2000" spc="-35" dirty="0">
                <a:latin typeface="Tahoma"/>
                <a:cs typeface="Tahoma"/>
              </a:rPr>
              <a:t> </a:t>
            </a:r>
            <a:r>
              <a:rPr sz="2000" spc="55" dirty="0">
                <a:latin typeface="Tahoma"/>
                <a:cs typeface="Tahoma"/>
              </a:rPr>
              <a:t>schemes</a:t>
            </a:r>
            <a:r>
              <a:rPr sz="2000" spc="-25" dirty="0">
                <a:latin typeface="Tahoma"/>
                <a:cs typeface="Tahoma"/>
              </a:rPr>
              <a:t> </a:t>
            </a:r>
            <a:r>
              <a:rPr sz="2000" dirty="0">
                <a:latin typeface="Tahoma"/>
                <a:cs typeface="Tahoma"/>
              </a:rPr>
              <a:t>may</a:t>
            </a:r>
            <a:r>
              <a:rPr sz="2000" spc="-30" dirty="0">
                <a:latin typeface="Tahoma"/>
                <a:cs typeface="Tahoma"/>
              </a:rPr>
              <a:t> </a:t>
            </a:r>
            <a:r>
              <a:rPr sz="2000" dirty="0">
                <a:latin typeface="Tahoma"/>
                <a:cs typeface="Tahoma"/>
              </a:rPr>
              <a:t>alleviate</a:t>
            </a:r>
            <a:r>
              <a:rPr sz="2000" spc="-40" dirty="0">
                <a:latin typeface="Tahoma"/>
                <a:cs typeface="Tahoma"/>
              </a:rPr>
              <a:t> </a:t>
            </a:r>
            <a:r>
              <a:rPr sz="2000" spc="-20" dirty="0">
                <a:latin typeface="Tahoma"/>
                <a:cs typeface="Tahoma"/>
              </a:rPr>
              <a:t>this con)</a:t>
            </a:r>
            <a:endParaRPr sz="2000" dirty="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7941945" cy="635000"/>
          </a:xfrm>
          <a:prstGeom prst="rect">
            <a:avLst/>
          </a:prstGeom>
        </p:spPr>
        <p:txBody>
          <a:bodyPr vert="horz" wrap="square" lIns="0" tIns="12065" rIns="0" bIns="0" rtlCol="0">
            <a:spAutoFit/>
          </a:bodyPr>
          <a:lstStyle/>
          <a:p>
            <a:pPr marL="12700">
              <a:lnSpc>
                <a:spcPct val="100000"/>
              </a:lnSpc>
              <a:spcBef>
                <a:spcPts val="95"/>
              </a:spcBef>
            </a:pPr>
            <a:r>
              <a:rPr spc="70" dirty="0"/>
              <a:t>Cloud</a:t>
            </a:r>
            <a:r>
              <a:rPr spc="35" dirty="0"/>
              <a:t> </a:t>
            </a:r>
            <a:r>
              <a:rPr spc="80" dirty="0"/>
              <a:t>storage/analytics</a:t>
            </a:r>
            <a:r>
              <a:rPr spc="10" dirty="0"/>
              <a:t> </a:t>
            </a:r>
            <a:r>
              <a:rPr spc="90" dirty="0"/>
              <a:t>platforms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1</a:t>
            </a:r>
            <a:r>
              <a:rPr dirty="0"/>
              <a:t> </a:t>
            </a:r>
          </a:p>
        </p:txBody>
      </p:sp>
      <p:sp>
        <p:nvSpPr>
          <p:cNvPr id="3" name="object 3"/>
          <p:cNvSpPr txBox="1"/>
          <p:nvPr/>
        </p:nvSpPr>
        <p:spPr>
          <a:xfrm>
            <a:off x="688340" y="1133574"/>
            <a:ext cx="9754235" cy="4606925"/>
          </a:xfrm>
          <a:prstGeom prst="rect">
            <a:avLst/>
          </a:prstGeom>
        </p:spPr>
        <p:txBody>
          <a:bodyPr vert="horz" wrap="square" lIns="0" tIns="116839" rIns="0" bIns="0" rtlCol="0">
            <a:spAutoFit/>
          </a:bodyPr>
          <a:lstStyle/>
          <a:p>
            <a:pPr marL="354965" indent="-342265">
              <a:lnSpc>
                <a:spcPct val="100000"/>
              </a:lnSpc>
              <a:spcBef>
                <a:spcPts val="919"/>
              </a:spcBef>
              <a:buClr>
                <a:srgbClr val="3779D9"/>
              </a:buClr>
              <a:buFont typeface="Courier New"/>
              <a:buChar char="o"/>
              <a:tabLst>
                <a:tab pos="354965" algn="l"/>
              </a:tabLst>
            </a:pPr>
            <a:r>
              <a:rPr sz="2000" spc="75" dirty="0">
                <a:latin typeface="Tahoma"/>
                <a:cs typeface="Tahoma"/>
              </a:rPr>
              <a:t>Amazon</a:t>
            </a:r>
            <a:r>
              <a:rPr sz="2000" spc="-100" dirty="0">
                <a:latin typeface="Tahoma"/>
                <a:cs typeface="Tahoma"/>
              </a:rPr>
              <a:t> </a:t>
            </a:r>
            <a:r>
              <a:rPr sz="2000" spc="105" dirty="0">
                <a:latin typeface="Tahoma"/>
                <a:cs typeface="Tahoma"/>
              </a:rPr>
              <a:t>Web</a:t>
            </a:r>
            <a:r>
              <a:rPr sz="2000" spc="-75" dirty="0">
                <a:latin typeface="Tahoma"/>
                <a:cs typeface="Tahoma"/>
              </a:rPr>
              <a:t> </a:t>
            </a:r>
            <a:r>
              <a:rPr sz="2000" dirty="0">
                <a:latin typeface="Tahoma"/>
                <a:cs typeface="Tahoma"/>
              </a:rPr>
              <a:t>Services</a:t>
            </a:r>
            <a:r>
              <a:rPr sz="2000" spc="-90" dirty="0">
                <a:latin typeface="Tahoma"/>
                <a:cs typeface="Tahoma"/>
              </a:rPr>
              <a:t> </a:t>
            </a:r>
            <a:r>
              <a:rPr sz="2000" dirty="0">
                <a:latin typeface="Tahoma"/>
                <a:cs typeface="Tahoma"/>
              </a:rPr>
              <a:t>(AWS)</a:t>
            </a:r>
            <a:r>
              <a:rPr sz="2000" spc="-110" dirty="0">
                <a:latin typeface="Tahoma"/>
                <a:cs typeface="Tahoma"/>
              </a:rPr>
              <a:t> </a:t>
            </a:r>
            <a:r>
              <a:rPr sz="2000" spc="-40" dirty="0">
                <a:latin typeface="Tahoma"/>
                <a:cs typeface="Tahoma"/>
              </a:rPr>
              <a:t>IoT</a:t>
            </a:r>
            <a:r>
              <a:rPr sz="2000" spc="-125" dirty="0">
                <a:latin typeface="Tahoma"/>
                <a:cs typeface="Tahoma"/>
              </a:rPr>
              <a:t> </a:t>
            </a:r>
            <a:r>
              <a:rPr sz="2000" spc="-10" dirty="0">
                <a:latin typeface="Tahoma"/>
                <a:cs typeface="Tahoma"/>
              </a:rPr>
              <a:t>Platform</a:t>
            </a:r>
            <a:endParaRPr sz="2000" dirty="0">
              <a:latin typeface="Tahoma"/>
              <a:cs typeface="Tahoma"/>
            </a:endParaRPr>
          </a:p>
          <a:p>
            <a:pPr marL="527685" lvl="1" indent="-286385">
              <a:lnSpc>
                <a:spcPct val="100000"/>
              </a:lnSpc>
              <a:spcBef>
                <a:spcPts val="740"/>
              </a:spcBef>
              <a:buClr>
                <a:srgbClr val="3779D9"/>
              </a:buClr>
              <a:buFont typeface="Arial MT"/>
              <a:buChar char="•"/>
              <a:tabLst>
                <a:tab pos="527685" algn="l"/>
              </a:tabLst>
            </a:pPr>
            <a:r>
              <a:rPr sz="1800" spc="-130" dirty="0">
                <a:latin typeface="Tahoma"/>
                <a:cs typeface="Tahoma"/>
              </a:rPr>
              <a:t>It</a:t>
            </a:r>
            <a:r>
              <a:rPr sz="1800" spc="-60" dirty="0">
                <a:latin typeface="Tahoma"/>
                <a:cs typeface="Tahoma"/>
              </a:rPr>
              <a:t> </a:t>
            </a:r>
            <a:r>
              <a:rPr sz="1800" spc="50" dirty="0">
                <a:latin typeface="Tahoma"/>
                <a:cs typeface="Tahoma"/>
              </a:rPr>
              <a:t>provides</a:t>
            </a:r>
            <a:r>
              <a:rPr sz="1800" spc="-80" dirty="0">
                <a:latin typeface="Tahoma"/>
                <a:cs typeface="Tahoma"/>
              </a:rPr>
              <a:t> </a:t>
            </a:r>
            <a:r>
              <a:rPr sz="1800" spc="60" dirty="0">
                <a:latin typeface="Tahoma"/>
                <a:cs typeface="Tahoma"/>
              </a:rPr>
              <a:t>device</a:t>
            </a:r>
            <a:r>
              <a:rPr sz="1800" spc="-90" dirty="0">
                <a:latin typeface="Tahoma"/>
                <a:cs typeface="Tahoma"/>
              </a:rPr>
              <a:t> </a:t>
            </a:r>
            <a:r>
              <a:rPr sz="1800" dirty="0">
                <a:latin typeface="Tahoma"/>
                <a:cs typeface="Tahoma"/>
              </a:rPr>
              <a:t>Software</a:t>
            </a:r>
            <a:r>
              <a:rPr sz="1800" spc="-75" dirty="0">
                <a:latin typeface="Tahoma"/>
                <a:cs typeface="Tahoma"/>
              </a:rPr>
              <a:t> </a:t>
            </a:r>
            <a:r>
              <a:rPr sz="1800" spc="60" dirty="0">
                <a:latin typeface="Tahoma"/>
                <a:cs typeface="Tahoma"/>
              </a:rPr>
              <a:t>development</a:t>
            </a:r>
            <a:r>
              <a:rPr sz="1800" spc="-95" dirty="0">
                <a:latin typeface="Tahoma"/>
                <a:cs typeface="Tahoma"/>
              </a:rPr>
              <a:t> </a:t>
            </a:r>
            <a:r>
              <a:rPr sz="1800" spc="-10" dirty="0">
                <a:latin typeface="Tahoma"/>
                <a:cs typeface="Tahoma"/>
              </a:rPr>
              <a:t>Kit,</a:t>
            </a:r>
            <a:r>
              <a:rPr sz="1800" spc="-130" dirty="0">
                <a:latin typeface="Tahoma"/>
                <a:cs typeface="Tahoma"/>
              </a:rPr>
              <a:t> </a:t>
            </a:r>
            <a:r>
              <a:rPr sz="1800" dirty="0">
                <a:latin typeface="Tahoma"/>
                <a:cs typeface="Tahoma"/>
              </a:rPr>
              <a:t>a</a:t>
            </a:r>
            <a:r>
              <a:rPr sz="1800" spc="-60" dirty="0">
                <a:latin typeface="Tahoma"/>
                <a:cs typeface="Tahoma"/>
              </a:rPr>
              <a:t> </a:t>
            </a:r>
            <a:r>
              <a:rPr sz="1800" dirty="0">
                <a:latin typeface="Tahoma"/>
                <a:cs typeface="Tahoma"/>
              </a:rPr>
              <a:t>secure</a:t>
            </a:r>
            <a:r>
              <a:rPr sz="1800" spc="-65" dirty="0">
                <a:latin typeface="Tahoma"/>
                <a:cs typeface="Tahoma"/>
              </a:rPr>
              <a:t> </a:t>
            </a:r>
            <a:r>
              <a:rPr sz="1800" spc="60" dirty="0">
                <a:latin typeface="Tahoma"/>
                <a:cs typeface="Tahoma"/>
              </a:rPr>
              <a:t>device</a:t>
            </a:r>
            <a:r>
              <a:rPr sz="1800" spc="-95" dirty="0">
                <a:latin typeface="Tahoma"/>
                <a:cs typeface="Tahoma"/>
              </a:rPr>
              <a:t> </a:t>
            </a:r>
            <a:r>
              <a:rPr sz="1800" spc="-10" dirty="0">
                <a:latin typeface="Tahoma"/>
                <a:cs typeface="Tahoma"/>
              </a:rPr>
              <a:t>gateway,</a:t>
            </a:r>
            <a:r>
              <a:rPr sz="1800" spc="-145" dirty="0">
                <a:latin typeface="Tahoma"/>
                <a:cs typeface="Tahoma"/>
              </a:rPr>
              <a:t> </a:t>
            </a:r>
            <a:r>
              <a:rPr sz="1800" dirty="0">
                <a:latin typeface="Tahoma"/>
                <a:cs typeface="Tahoma"/>
              </a:rPr>
              <a:t>registry</a:t>
            </a:r>
            <a:r>
              <a:rPr sz="1800" spc="-85" dirty="0">
                <a:latin typeface="Tahoma"/>
                <a:cs typeface="Tahoma"/>
              </a:rPr>
              <a:t> </a:t>
            </a:r>
            <a:r>
              <a:rPr sz="1800" dirty="0">
                <a:latin typeface="Tahoma"/>
                <a:cs typeface="Tahoma"/>
              </a:rPr>
              <a:t>for</a:t>
            </a:r>
            <a:r>
              <a:rPr sz="1800" spc="-70" dirty="0">
                <a:latin typeface="Tahoma"/>
                <a:cs typeface="Tahoma"/>
              </a:rPr>
              <a:t> </a:t>
            </a:r>
            <a:r>
              <a:rPr sz="1800" spc="50" dirty="0">
                <a:latin typeface="Tahoma"/>
                <a:cs typeface="Tahoma"/>
              </a:rPr>
              <a:t>device</a:t>
            </a:r>
            <a:endParaRPr sz="1800" dirty="0">
              <a:latin typeface="Tahoma"/>
              <a:cs typeface="Tahoma"/>
            </a:endParaRPr>
          </a:p>
          <a:p>
            <a:pPr marL="527685">
              <a:lnSpc>
                <a:spcPct val="100000"/>
              </a:lnSpc>
              <a:spcBef>
                <a:spcPts val="220"/>
              </a:spcBef>
            </a:pPr>
            <a:r>
              <a:rPr sz="1800" dirty="0">
                <a:latin typeface="Tahoma"/>
                <a:cs typeface="Tahoma"/>
              </a:rPr>
              <a:t>recognition,</a:t>
            </a:r>
            <a:r>
              <a:rPr sz="1800" spc="-40" dirty="0">
                <a:latin typeface="Tahoma"/>
                <a:cs typeface="Tahoma"/>
              </a:rPr>
              <a:t> </a:t>
            </a:r>
            <a:r>
              <a:rPr sz="1800" spc="60" dirty="0">
                <a:latin typeface="Tahoma"/>
                <a:cs typeface="Tahoma"/>
              </a:rPr>
              <a:t>device</a:t>
            </a:r>
            <a:r>
              <a:rPr sz="1800" spc="45" dirty="0">
                <a:latin typeface="Tahoma"/>
                <a:cs typeface="Tahoma"/>
              </a:rPr>
              <a:t> </a:t>
            </a:r>
            <a:r>
              <a:rPr sz="1800" dirty="0">
                <a:latin typeface="Tahoma"/>
                <a:cs typeface="Tahoma"/>
              </a:rPr>
              <a:t>shadows</a:t>
            </a:r>
            <a:r>
              <a:rPr sz="1800" spc="70" dirty="0">
                <a:latin typeface="Tahoma"/>
                <a:cs typeface="Tahoma"/>
              </a:rPr>
              <a:t> </a:t>
            </a:r>
            <a:r>
              <a:rPr sz="1800" spc="-20" dirty="0">
                <a:latin typeface="Tahoma"/>
                <a:cs typeface="Tahoma"/>
              </a:rPr>
              <a:t>(virtual</a:t>
            </a:r>
            <a:r>
              <a:rPr sz="1800" spc="65" dirty="0">
                <a:latin typeface="Tahoma"/>
                <a:cs typeface="Tahoma"/>
              </a:rPr>
              <a:t> </a:t>
            </a:r>
            <a:r>
              <a:rPr sz="1800" dirty="0">
                <a:latin typeface="Tahoma"/>
                <a:cs typeface="Tahoma"/>
              </a:rPr>
              <a:t>devices),</a:t>
            </a:r>
            <a:r>
              <a:rPr sz="1800" spc="-50" dirty="0">
                <a:latin typeface="Tahoma"/>
                <a:cs typeface="Tahoma"/>
              </a:rPr>
              <a:t> </a:t>
            </a:r>
            <a:r>
              <a:rPr sz="1800" spc="55" dirty="0">
                <a:latin typeface="Tahoma"/>
                <a:cs typeface="Tahoma"/>
              </a:rPr>
              <a:t>and</a:t>
            </a:r>
            <a:r>
              <a:rPr sz="1800" spc="75" dirty="0">
                <a:latin typeface="Tahoma"/>
                <a:cs typeface="Tahoma"/>
              </a:rPr>
              <a:t> </a:t>
            </a:r>
            <a:r>
              <a:rPr sz="1800" dirty="0">
                <a:latin typeface="Tahoma"/>
                <a:cs typeface="Tahoma"/>
              </a:rPr>
              <a:t>rules</a:t>
            </a:r>
            <a:r>
              <a:rPr sz="1800" spc="70" dirty="0">
                <a:latin typeface="Tahoma"/>
                <a:cs typeface="Tahoma"/>
              </a:rPr>
              <a:t> </a:t>
            </a:r>
            <a:r>
              <a:rPr sz="1800" spc="55" dirty="0">
                <a:latin typeface="Tahoma"/>
                <a:cs typeface="Tahoma"/>
              </a:rPr>
              <a:t>engine</a:t>
            </a:r>
            <a:endParaRPr sz="1800" dirty="0">
              <a:latin typeface="Tahoma"/>
              <a:cs typeface="Tahoma"/>
            </a:endParaRPr>
          </a:p>
          <a:p>
            <a:pPr marL="527685" lvl="1" indent="-286385">
              <a:lnSpc>
                <a:spcPct val="100000"/>
              </a:lnSpc>
              <a:spcBef>
                <a:spcPts val="720"/>
              </a:spcBef>
              <a:buClr>
                <a:srgbClr val="3779D9"/>
              </a:buClr>
              <a:buFont typeface="Arial MT"/>
              <a:buChar char="•"/>
              <a:tabLst>
                <a:tab pos="527685" algn="l"/>
              </a:tabLst>
            </a:pPr>
            <a:r>
              <a:rPr sz="1800" spc="65" dirty="0">
                <a:latin typeface="Tahoma"/>
                <a:cs typeface="Tahoma"/>
              </a:rPr>
              <a:t>Cost</a:t>
            </a:r>
            <a:r>
              <a:rPr sz="1800" spc="-65" dirty="0">
                <a:latin typeface="Tahoma"/>
                <a:cs typeface="Tahoma"/>
              </a:rPr>
              <a:t> </a:t>
            </a:r>
            <a:r>
              <a:rPr sz="1800" spc="65" dirty="0">
                <a:latin typeface="Tahoma"/>
                <a:cs typeface="Tahoma"/>
              </a:rPr>
              <a:t>per</a:t>
            </a:r>
            <a:r>
              <a:rPr sz="1800" spc="-65" dirty="0">
                <a:latin typeface="Tahoma"/>
                <a:cs typeface="Tahoma"/>
              </a:rPr>
              <a:t> </a:t>
            </a:r>
            <a:r>
              <a:rPr sz="1800" spc="50" dirty="0">
                <a:latin typeface="Tahoma"/>
                <a:cs typeface="Tahoma"/>
              </a:rPr>
              <a:t>million</a:t>
            </a:r>
            <a:r>
              <a:rPr sz="1800" spc="-75" dirty="0">
                <a:latin typeface="Tahoma"/>
                <a:cs typeface="Tahoma"/>
              </a:rPr>
              <a:t> </a:t>
            </a:r>
            <a:r>
              <a:rPr sz="1800" dirty="0">
                <a:latin typeface="Tahoma"/>
                <a:cs typeface="Tahoma"/>
              </a:rPr>
              <a:t>messages</a:t>
            </a:r>
            <a:r>
              <a:rPr sz="1800" spc="-75" dirty="0">
                <a:latin typeface="Tahoma"/>
                <a:cs typeface="Tahoma"/>
              </a:rPr>
              <a:t> </a:t>
            </a:r>
            <a:r>
              <a:rPr sz="1800" dirty="0">
                <a:latin typeface="Tahoma"/>
                <a:cs typeface="Tahoma"/>
              </a:rPr>
              <a:t>is</a:t>
            </a:r>
            <a:r>
              <a:rPr sz="1800" spc="-70" dirty="0">
                <a:latin typeface="Tahoma"/>
                <a:cs typeface="Tahoma"/>
              </a:rPr>
              <a:t> </a:t>
            </a:r>
            <a:r>
              <a:rPr sz="1800" dirty="0">
                <a:latin typeface="Tahoma"/>
                <a:cs typeface="Tahoma"/>
              </a:rPr>
              <a:t>as</a:t>
            </a:r>
            <a:r>
              <a:rPr sz="1800" spc="-50" dirty="0">
                <a:latin typeface="Tahoma"/>
                <a:cs typeface="Tahoma"/>
              </a:rPr>
              <a:t> </a:t>
            </a:r>
            <a:r>
              <a:rPr sz="1800" spc="50" dirty="0">
                <a:latin typeface="Tahoma"/>
                <a:cs typeface="Tahoma"/>
              </a:rPr>
              <a:t>low</a:t>
            </a:r>
            <a:r>
              <a:rPr sz="1800" spc="-75" dirty="0">
                <a:latin typeface="Tahoma"/>
                <a:cs typeface="Tahoma"/>
              </a:rPr>
              <a:t> </a:t>
            </a:r>
            <a:r>
              <a:rPr sz="1800" dirty="0">
                <a:latin typeface="Tahoma"/>
                <a:cs typeface="Tahoma"/>
              </a:rPr>
              <a:t>as</a:t>
            </a:r>
            <a:r>
              <a:rPr sz="1800" spc="-60" dirty="0">
                <a:latin typeface="Tahoma"/>
                <a:cs typeface="Tahoma"/>
              </a:rPr>
              <a:t> </a:t>
            </a:r>
            <a:r>
              <a:rPr sz="1800" spc="-25" dirty="0">
                <a:latin typeface="Tahoma"/>
                <a:cs typeface="Tahoma"/>
              </a:rPr>
              <a:t>$5</a:t>
            </a:r>
            <a:endParaRPr sz="1800" dirty="0">
              <a:latin typeface="Tahoma"/>
              <a:cs typeface="Tahoma"/>
            </a:endParaRPr>
          </a:p>
          <a:p>
            <a:pPr marL="354965" indent="-342265">
              <a:lnSpc>
                <a:spcPct val="100000"/>
              </a:lnSpc>
              <a:spcBef>
                <a:spcPts val="1215"/>
              </a:spcBef>
              <a:buClr>
                <a:srgbClr val="3779D9"/>
              </a:buClr>
              <a:buFont typeface="Courier New"/>
              <a:buChar char="o"/>
              <a:tabLst>
                <a:tab pos="354965" algn="l"/>
              </a:tabLst>
            </a:pPr>
            <a:r>
              <a:rPr sz="2000" spc="50" dirty="0">
                <a:latin typeface="Tahoma"/>
                <a:cs typeface="Tahoma"/>
              </a:rPr>
              <a:t>Microsoft</a:t>
            </a:r>
            <a:r>
              <a:rPr sz="2000" spc="-160" dirty="0">
                <a:latin typeface="Tahoma"/>
                <a:cs typeface="Tahoma"/>
              </a:rPr>
              <a:t> </a:t>
            </a:r>
            <a:r>
              <a:rPr sz="2000" spc="55" dirty="0">
                <a:latin typeface="Tahoma"/>
                <a:cs typeface="Tahoma"/>
              </a:rPr>
              <a:t>Azure</a:t>
            </a:r>
            <a:r>
              <a:rPr sz="2000" spc="-135" dirty="0">
                <a:latin typeface="Tahoma"/>
                <a:cs typeface="Tahoma"/>
              </a:rPr>
              <a:t> </a:t>
            </a:r>
            <a:r>
              <a:rPr sz="2000" spc="-40" dirty="0">
                <a:latin typeface="Tahoma"/>
                <a:cs typeface="Tahoma"/>
              </a:rPr>
              <a:t>IoT</a:t>
            </a:r>
            <a:r>
              <a:rPr sz="2000" spc="-170" dirty="0">
                <a:latin typeface="Tahoma"/>
                <a:cs typeface="Tahoma"/>
              </a:rPr>
              <a:t> </a:t>
            </a:r>
            <a:r>
              <a:rPr sz="2000" spc="-10" dirty="0">
                <a:latin typeface="Tahoma"/>
                <a:cs typeface="Tahoma"/>
              </a:rPr>
              <a:t>Suite</a:t>
            </a:r>
            <a:endParaRPr sz="2000" dirty="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130" dirty="0">
                <a:latin typeface="Tahoma"/>
                <a:cs typeface="Tahoma"/>
              </a:rPr>
              <a:t>Google</a:t>
            </a:r>
            <a:r>
              <a:rPr sz="2000" spc="-140" dirty="0">
                <a:latin typeface="Tahoma"/>
                <a:cs typeface="Tahoma"/>
              </a:rPr>
              <a:t> </a:t>
            </a:r>
            <a:r>
              <a:rPr sz="2000" spc="125" dirty="0">
                <a:latin typeface="Tahoma"/>
                <a:cs typeface="Tahoma"/>
              </a:rPr>
              <a:t>Cloud</a:t>
            </a:r>
            <a:r>
              <a:rPr sz="2000" spc="-140" dirty="0">
                <a:latin typeface="Tahoma"/>
                <a:cs typeface="Tahoma"/>
              </a:rPr>
              <a:t> </a:t>
            </a:r>
            <a:r>
              <a:rPr sz="2000" spc="-10" dirty="0">
                <a:latin typeface="Tahoma"/>
                <a:cs typeface="Tahoma"/>
              </a:rPr>
              <a:t>Platform</a:t>
            </a:r>
            <a:endParaRPr sz="2000" dirty="0">
              <a:latin typeface="Tahoma"/>
              <a:cs typeface="Tahoma"/>
            </a:endParaRPr>
          </a:p>
          <a:p>
            <a:pPr marL="527050" indent="-285750">
              <a:lnSpc>
                <a:spcPct val="100000"/>
              </a:lnSpc>
              <a:spcBef>
                <a:spcPts val="745"/>
              </a:spcBef>
              <a:buClr>
                <a:srgbClr val="3779D9"/>
              </a:buClr>
              <a:buFont typeface="Courier New"/>
              <a:buChar char="o"/>
              <a:tabLst>
                <a:tab pos="527050" algn="l"/>
              </a:tabLst>
            </a:pPr>
            <a:r>
              <a:rPr sz="1800" spc="114" dirty="0">
                <a:latin typeface="Tahoma"/>
                <a:cs typeface="Tahoma"/>
              </a:rPr>
              <a:t>Google</a:t>
            </a:r>
            <a:r>
              <a:rPr sz="1800" spc="-65" dirty="0">
                <a:latin typeface="Tahoma"/>
                <a:cs typeface="Tahoma"/>
              </a:rPr>
              <a:t> </a:t>
            </a:r>
            <a:r>
              <a:rPr sz="1800" dirty="0">
                <a:latin typeface="Tahoma"/>
                <a:cs typeface="Tahoma"/>
              </a:rPr>
              <a:t>Brillo</a:t>
            </a:r>
            <a:r>
              <a:rPr sz="1800" spc="-35" dirty="0">
                <a:latin typeface="Tahoma"/>
                <a:cs typeface="Tahoma"/>
              </a:rPr>
              <a:t> </a:t>
            </a:r>
            <a:r>
              <a:rPr sz="1800" dirty="0">
                <a:latin typeface="Tahoma"/>
                <a:cs typeface="Tahoma"/>
              </a:rPr>
              <a:t>is</a:t>
            </a:r>
            <a:r>
              <a:rPr sz="1800" spc="-35" dirty="0">
                <a:latin typeface="Tahoma"/>
                <a:cs typeface="Tahoma"/>
              </a:rPr>
              <a:t> </a:t>
            </a:r>
            <a:r>
              <a:rPr sz="1800" dirty="0">
                <a:latin typeface="Tahoma"/>
                <a:cs typeface="Tahoma"/>
              </a:rPr>
              <a:t>a</a:t>
            </a:r>
            <a:r>
              <a:rPr sz="1800" spc="-50" dirty="0">
                <a:latin typeface="Tahoma"/>
                <a:cs typeface="Tahoma"/>
              </a:rPr>
              <a:t> </a:t>
            </a:r>
            <a:r>
              <a:rPr sz="1800" dirty="0">
                <a:latin typeface="Tahoma"/>
                <a:cs typeface="Tahoma"/>
              </a:rPr>
              <a:t>great</a:t>
            </a:r>
            <a:r>
              <a:rPr sz="1800" spc="-35" dirty="0">
                <a:latin typeface="Tahoma"/>
                <a:cs typeface="Tahoma"/>
              </a:rPr>
              <a:t> </a:t>
            </a:r>
            <a:r>
              <a:rPr sz="1800" dirty="0">
                <a:latin typeface="Tahoma"/>
                <a:cs typeface="Tahoma"/>
              </a:rPr>
              <a:t>starting</a:t>
            </a:r>
            <a:r>
              <a:rPr sz="1800" spc="-35" dirty="0">
                <a:latin typeface="Tahoma"/>
                <a:cs typeface="Tahoma"/>
              </a:rPr>
              <a:t> </a:t>
            </a:r>
            <a:r>
              <a:rPr sz="1800" spc="60" dirty="0">
                <a:latin typeface="Tahoma"/>
                <a:cs typeface="Tahoma"/>
              </a:rPr>
              <a:t>point</a:t>
            </a:r>
            <a:r>
              <a:rPr sz="1800" spc="-50" dirty="0">
                <a:latin typeface="Tahoma"/>
                <a:cs typeface="Tahoma"/>
              </a:rPr>
              <a:t> </a:t>
            </a:r>
            <a:r>
              <a:rPr sz="1800" dirty="0">
                <a:latin typeface="Tahoma"/>
                <a:cs typeface="Tahoma"/>
              </a:rPr>
              <a:t>for</a:t>
            </a:r>
            <a:r>
              <a:rPr sz="1800" spc="-15" dirty="0">
                <a:latin typeface="Tahoma"/>
                <a:cs typeface="Tahoma"/>
              </a:rPr>
              <a:t> </a:t>
            </a:r>
            <a:r>
              <a:rPr sz="1800" spc="-45" dirty="0">
                <a:latin typeface="Tahoma"/>
                <a:cs typeface="Tahoma"/>
              </a:rPr>
              <a:t>IoT</a:t>
            </a:r>
            <a:r>
              <a:rPr sz="1800" spc="-100" dirty="0">
                <a:latin typeface="Tahoma"/>
                <a:cs typeface="Tahoma"/>
              </a:rPr>
              <a:t> </a:t>
            </a:r>
            <a:r>
              <a:rPr sz="1800" spc="40" dirty="0">
                <a:latin typeface="Tahoma"/>
                <a:cs typeface="Tahoma"/>
              </a:rPr>
              <a:t>development.</a:t>
            </a:r>
            <a:endParaRPr sz="1800" dirty="0">
              <a:latin typeface="Tahoma"/>
              <a:cs typeface="Tahoma"/>
            </a:endParaRPr>
          </a:p>
          <a:p>
            <a:pPr marL="354965" indent="-342265">
              <a:lnSpc>
                <a:spcPct val="100000"/>
              </a:lnSpc>
              <a:spcBef>
                <a:spcPts val="1215"/>
              </a:spcBef>
              <a:buClr>
                <a:srgbClr val="3779D9"/>
              </a:buClr>
              <a:buFont typeface="Courier New"/>
              <a:buChar char="o"/>
              <a:tabLst>
                <a:tab pos="354965" algn="l"/>
              </a:tabLst>
            </a:pPr>
            <a:r>
              <a:rPr sz="2000" dirty="0">
                <a:latin typeface="Tahoma"/>
                <a:cs typeface="Tahoma"/>
              </a:rPr>
              <a:t>IBM Watson</a:t>
            </a:r>
            <a:r>
              <a:rPr sz="2000" spc="10" dirty="0">
                <a:latin typeface="Tahoma"/>
                <a:cs typeface="Tahoma"/>
              </a:rPr>
              <a:t> </a:t>
            </a:r>
            <a:r>
              <a:rPr sz="2000" spc="-25" dirty="0">
                <a:latin typeface="Tahoma"/>
                <a:cs typeface="Tahoma"/>
              </a:rPr>
              <a:t>IoT</a:t>
            </a:r>
            <a:endParaRPr sz="2000" dirty="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45" dirty="0">
                <a:latin typeface="Tahoma"/>
                <a:cs typeface="Tahoma"/>
              </a:rPr>
              <a:t>ThingSepak</a:t>
            </a:r>
            <a:endParaRPr sz="2000" dirty="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10" dirty="0">
                <a:latin typeface="Tahoma"/>
                <a:cs typeface="Tahoma"/>
              </a:rPr>
              <a:t>Carriots</a:t>
            </a:r>
            <a:endParaRPr sz="2000" dirty="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spc="35" dirty="0">
                <a:latin typeface="Tahoma"/>
                <a:cs typeface="Tahoma"/>
              </a:rPr>
              <a:t>ThingWorx</a:t>
            </a:r>
            <a:endParaRPr sz="2000" dirty="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0" dirty="0"/>
              <a:t>Whats</a:t>
            </a:r>
            <a:r>
              <a:rPr spc="-15" dirty="0"/>
              <a:t> </a:t>
            </a:r>
            <a:r>
              <a:rPr dirty="0"/>
              <a:t>IoT</a:t>
            </a:r>
            <a:r>
              <a:rPr spc="10" dirty="0"/>
              <a:t> </a:t>
            </a:r>
            <a:r>
              <a:rPr spc="60" dirty="0"/>
              <a:t>Security</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3</a:t>
            </a:r>
            <a:r>
              <a:rPr dirty="0"/>
              <a:t> </a:t>
            </a:r>
          </a:p>
        </p:txBody>
      </p:sp>
      <p:sp>
        <p:nvSpPr>
          <p:cNvPr id="3" name="object 3"/>
          <p:cNvSpPr txBox="1"/>
          <p:nvPr/>
        </p:nvSpPr>
        <p:spPr>
          <a:xfrm>
            <a:off x="688340" y="1208084"/>
            <a:ext cx="10401300" cy="2559685"/>
          </a:xfrm>
          <a:prstGeom prst="rect">
            <a:avLst/>
          </a:prstGeom>
        </p:spPr>
        <p:txBody>
          <a:bodyPr vert="horz" wrap="square" lIns="0" tIns="42545" rIns="0" bIns="0" rtlCol="0">
            <a:spAutoFit/>
          </a:bodyPr>
          <a:lstStyle/>
          <a:p>
            <a:pPr marL="354965" indent="-342265">
              <a:lnSpc>
                <a:spcPct val="100000"/>
              </a:lnSpc>
              <a:spcBef>
                <a:spcPts val="335"/>
              </a:spcBef>
              <a:buClr>
                <a:srgbClr val="3779D9"/>
              </a:buClr>
              <a:buFont typeface="Courier New"/>
              <a:buChar char="o"/>
              <a:tabLst>
                <a:tab pos="354965" algn="l"/>
              </a:tabLst>
            </a:pPr>
            <a:r>
              <a:rPr sz="2000" spc="120" dirty="0">
                <a:latin typeface="Tahoma"/>
                <a:cs typeface="Tahoma"/>
              </a:rPr>
              <a:t>An</a:t>
            </a:r>
            <a:r>
              <a:rPr sz="2000" spc="-85" dirty="0">
                <a:latin typeface="Tahoma"/>
                <a:cs typeface="Tahoma"/>
              </a:rPr>
              <a:t> </a:t>
            </a:r>
            <a:r>
              <a:rPr sz="2000" spc="-50" dirty="0">
                <a:latin typeface="Tahoma"/>
                <a:cs typeface="Tahoma"/>
              </a:rPr>
              <a:t>IoT</a:t>
            </a:r>
            <a:r>
              <a:rPr sz="2000" spc="-130" dirty="0">
                <a:latin typeface="Tahoma"/>
                <a:cs typeface="Tahoma"/>
              </a:rPr>
              <a:t> </a:t>
            </a:r>
            <a:r>
              <a:rPr sz="2000" dirty="0">
                <a:latin typeface="Tahoma"/>
                <a:cs typeface="Tahoma"/>
              </a:rPr>
              <a:t>attack</a:t>
            </a:r>
            <a:r>
              <a:rPr sz="2000" spc="-80" dirty="0">
                <a:latin typeface="Tahoma"/>
                <a:cs typeface="Tahoma"/>
              </a:rPr>
              <a:t> </a:t>
            </a:r>
            <a:r>
              <a:rPr sz="2000" spc="55" dirty="0">
                <a:latin typeface="Tahoma"/>
                <a:cs typeface="Tahoma"/>
              </a:rPr>
              <a:t>whose</a:t>
            </a:r>
            <a:r>
              <a:rPr sz="2000" spc="-110" dirty="0">
                <a:latin typeface="Tahoma"/>
                <a:cs typeface="Tahoma"/>
              </a:rPr>
              <a:t> </a:t>
            </a:r>
            <a:r>
              <a:rPr sz="2000" spc="85" dirty="0">
                <a:latin typeface="Tahoma"/>
                <a:cs typeface="Tahoma"/>
              </a:rPr>
              <a:t>goal</a:t>
            </a:r>
            <a:r>
              <a:rPr sz="2000" spc="-100" dirty="0">
                <a:latin typeface="Tahoma"/>
                <a:cs typeface="Tahoma"/>
              </a:rPr>
              <a:t> </a:t>
            </a:r>
            <a:r>
              <a:rPr sz="2000" dirty="0">
                <a:latin typeface="Tahoma"/>
                <a:cs typeface="Tahoma"/>
              </a:rPr>
              <a:t>is</a:t>
            </a:r>
            <a:r>
              <a:rPr sz="2000" spc="-80" dirty="0">
                <a:latin typeface="Tahoma"/>
                <a:cs typeface="Tahoma"/>
              </a:rPr>
              <a:t> </a:t>
            </a:r>
            <a:r>
              <a:rPr sz="2000" dirty="0">
                <a:latin typeface="Tahoma"/>
                <a:cs typeface="Tahoma"/>
              </a:rPr>
              <a:t>to</a:t>
            </a:r>
            <a:r>
              <a:rPr sz="2000" spc="-80" dirty="0">
                <a:latin typeface="Tahoma"/>
                <a:cs typeface="Tahoma"/>
              </a:rPr>
              <a:t> </a:t>
            </a:r>
            <a:r>
              <a:rPr sz="2000" dirty="0">
                <a:latin typeface="Tahoma"/>
                <a:cs typeface="Tahoma"/>
              </a:rPr>
              <a:t>(negatively)</a:t>
            </a:r>
            <a:r>
              <a:rPr sz="2000" spc="-110" dirty="0">
                <a:latin typeface="Tahoma"/>
                <a:cs typeface="Tahoma"/>
              </a:rPr>
              <a:t> </a:t>
            </a:r>
            <a:r>
              <a:rPr sz="2000" dirty="0">
                <a:latin typeface="Tahoma"/>
                <a:cs typeface="Tahoma"/>
              </a:rPr>
              <a:t>affect</a:t>
            </a:r>
            <a:r>
              <a:rPr sz="2000" spc="-85" dirty="0">
                <a:latin typeface="Tahoma"/>
                <a:cs typeface="Tahoma"/>
              </a:rPr>
              <a:t> </a:t>
            </a:r>
            <a:r>
              <a:rPr sz="2000" dirty="0">
                <a:latin typeface="Tahoma"/>
                <a:cs typeface="Tahoma"/>
              </a:rPr>
              <a:t>the</a:t>
            </a:r>
            <a:r>
              <a:rPr sz="2000" spc="-100" dirty="0">
                <a:latin typeface="Tahoma"/>
                <a:cs typeface="Tahoma"/>
              </a:rPr>
              <a:t> </a:t>
            </a:r>
            <a:r>
              <a:rPr sz="2000" dirty="0">
                <a:latin typeface="Tahoma"/>
                <a:cs typeface="Tahoma"/>
              </a:rPr>
              <a:t>interaction</a:t>
            </a:r>
            <a:r>
              <a:rPr sz="2000" spc="-100" dirty="0">
                <a:latin typeface="Tahoma"/>
                <a:cs typeface="Tahoma"/>
              </a:rPr>
              <a:t> </a:t>
            </a:r>
            <a:r>
              <a:rPr sz="2000" spc="60" dirty="0">
                <a:latin typeface="Tahoma"/>
                <a:cs typeface="Tahoma"/>
              </a:rPr>
              <a:t>between</a:t>
            </a:r>
            <a:r>
              <a:rPr sz="2000" spc="-95" dirty="0">
                <a:latin typeface="Tahoma"/>
                <a:cs typeface="Tahoma"/>
              </a:rPr>
              <a:t> </a:t>
            </a:r>
            <a:r>
              <a:rPr sz="2000" dirty="0">
                <a:latin typeface="Tahoma"/>
                <a:cs typeface="Tahoma"/>
              </a:rPr>
              <a:t>a</a:t>
            </a:r>
            <a:r>
              <a:rPr sz="2000" spc="-90" dirty="0">
                <a:latin typeface="Tahoma"/>
                <a:cs typeface="Tahoma"/>
              </a:rPr>
              <a:t> </a:t>
            </a:r>
            <a:r>
              <a:rPr sz="2000" spc="100" dirty="0">
                <a:latin typeface="Tahoma"/>
                <a:cs typeface="Tahoma"/>
              </a:rPr>
              <a:t>CPS</a:t>
            </a:r>
            <a:r>
              <a:rPr sz="2000" spc="-80" dirty="0">
                <a:latin typeface="Tahoma"/>
                <a:cs typeface="Tahoma"/>
              </a:rPr>
              <a:t> </a:t>
            </a:r>
            <a:r>
              <a:rPr sz="2000" spc="70" dirty="0">
                <a:latin typeface="Tahoma"/>
                <a:cs typeface="Tahoma"/>
              </a:rPr>
              <a:t>and</a:t>
            </a:r>
            <a:r>
              <a:rPr sz="2000" spc="-100" dirty="0">
                <a:latin typeface="Tahoma"/>
                <a:cs typeface="Tahoma"/>
              </a:rPr>
              <a:t> </a:t>
            </a:r>
            <a:r>
              <a:rPr sz="2000" spc="-25" dirty="0">
                <a:latin typeface="Tahoma"/>
                <a:cs typeface="Tahoma"/>
              </a:rPr>
              <a:t>the</a:t>
            </a:r>
            <a:endParaRPr sz="2000" dirty="0">
              <a:latin typeface="Tahoma"/>
              <a:cs typeface="Tahoma"/>
            </a:endParaRPr>
          </a:p>
          <a:p>
            <a:pPr marL="355600">
              <a:lnSpc>
                <a:spcPct val="100000"/>
              </a:lnSpc>
              <a:spcBef>
                <a:spcPts val="240"/>
              </a:spcBef>
            </a:pPr>
            <a:r>
              <a:rPr sz="2000" dirty="0">
                <a:latin typeface="Tahoma"/>
                <a:cs typeface="Tahoma"/>
              </a:rPr>
              <a:t>physical</a:t>
            </a:r>
            <a:r>
              <a:rPr sz="2000" spc="210" dirty="0">
                <a:latin typeface="Tahoma"/>
                <a:cs typeface="Tahoma"/>
              </a:rPr>
              <a:t> </a:t>
            </a:r>
            <a:r>
              <a:rPr sz="2000" spc="50" dirty="0">
                <a:latin typeface="Tahoma"/>
                <a:cs typeface="Tahoma"/>
              </a:rPr>
              <a:t>world</a:t>
            </a:r>
            <a:endParaRPr sz="2000" dirty="0">
              <a:latin typeface="Tahoma"/>
              <a:cs typeface="Tahoma"/>
            </a:endParaRPr>
          </a:p>
          <a:p>
            <a:pPr marL="527050" lvl="1" indent="-285750">
              <a:lnSpc>
                <a:spcPct val="100000"/>
              </a:lnSpc>
              <a:spcBef>
                <a:spcPts val="740"/>
              </a:spcBef>
              <a:buClr>
                <a:srgbClr val="3779D9"/>
              </a:buClr>
              <a:buFont typeface="Courier New"/>
              <a:buChar char="o"/>
              <a:tabLst>
                <a:tab pos="527050" algn="l"/>
              </a:tabLst>
            </a:pPr>
            <a:r>
              <a:rPr sz="1800" spc="50" dirty="0">
                <a:latin typeface="Tahoma"/>
                <a:cs typeface="Tahoma"/>
              </a:rPr>
              <a:t>Originates</a:t>
            </a:r>
            <a:r>
              <a:rPr sz="1800" spc="-60" dirty="0">
                <a:latin typeface="Tahoma"/>
                <a:cs typeface="Tahoma"/>
              </a:rPr>
              <a:t> </a:t>
            </a:r>
            <a:r>
              <a:rPr sz="1800" dirty="0">
                <a:latin typeface="Tahoma"/>
                <a:cs typeface="Tahoma"/>
              </a:rPr>
              <a:t>through</a:t>
            </a:r>
            <a:r>
              <a:rPr sz="1800" spc="-15" dirty="0">
                <a:latin typeface="Tahoma"/>
                <a:cs typeface="Tahoma"/>
              </a:rPr>
              <a:t> </a:t>
            </a:r>
            <a:r>
              <a:rPr sz="1800" dirty="0">
                <a:latin typeface="Tahoma"/>
                <a:cs typeface="Tahoma"/>
              </a:rPr>
              <a:t>any</a:t>
            </a:r>
            <a:r>
              <a:rPr sz="1800" spc="-25" dirty="0">
                <a:latin typeface="Tahoma"/>
                <a:cs typeface="Tahoma"/>
              </a:rPr>
              <a:t> </a:t>
            </a:r>
            <a:r>
              <a:rPr sz="1800" dirty="0">
                <a:latin typeface="Tahoma"/>
                <a:cs typeface="Tahoma"/>
              </a:rPr>
              <a:t>attack</a:t>
            </a:r>
            <a:r>
              <a:rPr sz="1800" spc="-35" dirty="0">
                <a:latin typeface="Tahoma"/>
                <a:cs typeface="Tahoma"/>
              </a:rPr>
              <a:t> </a:t>
            </a:r>
            <a:r>
              <a:rPr sz="1800" spc="-10" dirty="0">
                <a:latin typeface="Tahoma"/>
                <a:cs typeface="Tahoma"/>
              </a:rPr>
              <a:t>surface</a:t>
            </a:r>
            <a:endParaRPr sz="1800" dirty="0">
              <a:latin typeface="Tahoma"/>
              <a:cs typeface="Tahoma"/>
            </a:endParaRPr>
          </a:p>
          <a:p>
            <a:pPr marL="756285" lvl="2" indent="-286385">
              <a:lnSpc>
                <a:spcPct val="100000"/>
              </a:lnSpc>
              <a:spcBef>
                <a:spcPts val="720"/>
              </a:spcBef>
              <a:buClr>
                <a:srgbClr val="3779D9"/>
              </a:buClr>
              <a:buFont typeface="Courier New"/>
              <a:buChar char="o"/>
              <a:tabLst>
                <a:tab pos="756285" algn="l"/>
              </a:tabLst>
            </a:pPr>
            <a:r>
              <a:rPr sz="1600" spc="10" dirty="0">
                <a:latin typeface="Tahoma"/>
                <a:cs typeface="Tahoma"/>
              </a:rPr>
              <a:t>cyber,</a:t>
            </a:r>
            <a:r>
              <a:rPr sz="1600" spc="-75" dirty="0">
                <a:latin typeface="Tahoma"/>
                <a:cs typeface="Tahoma"/>
              </a:rPr>
              <a:t> </a:t>
            </a:r>
            <a:r>
              <a:rPr sz="1600" spc="10" dirty="0">
                <a:latin typeface="Tahoma"/>
                <a:cs typeface="Tahoma"/>
              </a:rPr>
              <a:t>physical,</a:t>
            </a:r>
            <a:r>
              <a:rPr sz="1600" spc="-70" dirty="0">
                <a:latin typeface="Tahoma"/>
                <a:cs typeface="Tahoma"/>
              </a:rPr>
              <a:t> </a:t>
            </a:r>
            <a:r>
              <a:rPr sz="1600" spc="10" dirty="0">
                <a:latin typeface="Tahoma"/>
                <a:cs typeface="Tahoma"/>
              </a:rPr>
              <a:t>or</a:t>
            </a:r>
            <a:r>
              <a:rPr sz="1600" spc="5" dirty="0">
                <a:latin typeface="Tahoma"/>
                <a:cs typeface="Tahoma"/>
              </a:rPr>
              <a:t> </a:t>
            </a:r>
            <a:r>
              <a:rPr sz="1600" spc="10" dirty="0">
                <a:latin typeface="Tahoma"/>
                <a:cs typeface="Tahoma"/>
              </a:rPr>
              <a:t>any</a:t>
            </a:r>
            <a:r>
              <a:rPr sz="1600" spc="-5" dirty="0">
                <a:latin typeface="Tahoma"/>
                <a:cs typeface="Tahoma"/>
              </a:rPr>
              <a:t> </a:t>
            </a:r>
            <a:r>
              <a:rPr sz="1600" spc="10" dirty="0">
                <a:latin typeface="Tahoma"/>
                <a:cs typeface="Tahoma"/>
              </a:rPr>
              <a:t>combination</a:t>
            </a:r>
            <a:r>
              <a:rPr sz="1600" spc="15" dirty="0">
                <a:latin typeface="Tahoma"/>
                <a:cs typeface="Tahoma"/>
              </a:rPr>
              <a:t> </a:t>
            </a:r>
            <a:r>
              <a:rPr sz="1600" spc="10" dirty="0">
                <a:latin typeface="Tahoma"/>
                <a:cs typeface="Tahoma"/>
              </a:rPr>
              <a:t>of</a:t>
            </a:r>
            <a:r>
              <a:rPr sz="1600" spc="60" dirty="0">
                <a:latin typeface="Tahoma"/>
                <a:cs typeface="Tahoma"/>
              </a:rPr>
              <a:t> </a:t>
            </a:r>
            <a:r>
              <a:rPr sz="1600" spc="-10" dirty="0">
                <a:latin typeface="Tahoma"/>
                <a:cs typeface="Tahoma"/>
              </a:rPr>
              <a:t>cyber/physical</a:t>
            </a:r>
            <a:endParaRPr sz="1600" dirty="0">
              <a:latin typeface="Tahoma"/>
              <a:cs typeface="Tahoma"/>
            </a:endParaRPr>
          </a:p>
          <a:p>
            <a:pPr marL="354965" indent="-342265">
              <a:lnSpc>
                <a:spcPct val="100000"/>
              </a:lnSpc>
              <a:spcBef>
                <a:spcPts val="1195"/>
              </a:spcBef>
              <a:buClr>
                <a:srgbClr val="3779D9"/>
              </a:buClr>
              <a:buFont typeface="Courier New"/>
              <a:buChar char="o"/>
              <a:tabLst>
                <a:tab pos="354965" algn="l"/>
              </a:tabLst>
            </a:pPr>
            <a:r>
              <a:rPr sz="2000" spc="-40" dirty="0">
                <a:latin typeface="Tahoma"/>
                <a:cs typeface="Tahoma"/>
              </a:rPr>
              <a:t>IoT</a:t>
            </a:r>
            <a:r>
              <a:rPr sz="2000" spc="-110" dirty="0">
                <a:latin typeface="Tahoma"/>
                <a:cs typeface="Tahoma"/>
              </a:rPr>
              <a:t> </a:t>
            </a:r>
            <a:r>
              <a:rPr sz="2000" dirty="0">
                <a:latin typeface="Tahoma"/>
                <a:cs typeface="Tahoma"/>
              </a:rPr>
              <a:t>security</a:t>
            </a:r>
            <a:r>
              <a:rPr sz="2000" spc="-65" dirty="0">
                <a:latin typeface="Tahoma"/>
                <a:cs typeface="Tahoma"/>
              </a:rPr>
              <a:t> </a:t>
            </a:r>
            <a:r>
              <a:rPr sz="2000" spc="55" dirty="0">
                <a:latin typeface="Tahoma"/>
                <a:cs typeface="Tahoma"/>
              </a:rPr>
              <a:t>concerns</a:t>
            </a:r>
            <a:r>
              <a:rPr sz="2000" spc="-65" dirty="0">
                <a:latin typeface="Tahoma"/>
                <a:cs typeface="Tahoma"/>
              </a:rPr>
              <a:t> </a:t>
            </a:r>
            <a:r>
              <a:rPr sz="2000" dirty="0">
                <a:latin typeface="Tahoma"/>
                <a:cs typeface="Tahoma"/>
              </a:rPr>
              <a:t>the</a:t>
            </a:r>
            <a:r>
              <a:rPr sz="2000" spc="-70" dirty="0">
                <a:latin typeface="Tahoma"/>
                <a:cs typeface="Tahoma"/>
              </a:rPr>
              <a:t> </a:t>
            </a:r>
            <a:r>
              <a:rPr sz="2000" spc="70" dirty="0">
                <a:latin typeface="Tahoma"/>
                <a:cs typeface="Tahoma"/>
              </a:rPr>
              <a:t>development</a:t>
            </a:r>
            <a:r>
              <a:rPr sz="2000" spc="-50" dirty="0">
                <a:latin typeface="Tahoma"/>
                <a:cs typeface="Tahoma"/>
              </a:rPr>
              <a:t> </a:t>
            </a:r>
            <a:r>
              <a:rPr sz="2000" dirty="0">
                <a:latin typeface="Tahoma"/>
                <a:cs typeface="Tahoma"/>
              </a:rPr>
              <a:t>of </a:t>
            </a:r>
            <a:r>
              <a:rPr sz="2000" spc="65" dirty="0">
                <a:latin typeface="Tahoma"/>
                <a:cs typeface="Tahoma"/>
              </a:rPr>
              <a:t>technologies</a:t>
            </a:r>
            <a:r>
              <a:rPr sz="2000" spc="-95" dirty="0">
                <a:latin typeface="Tahoma"/>
                <a:cs typeface="Tahoma"/>
              </a:rPr>
              <a:t> </a:t>
            </a:r>
            <a:r>
              <a:rPr sz="2000" dirty="0">
                <a:latin typeface="Tahoma"/>
                <a:cs typeface="Tahoma"/>
              </a:rPr>
              <a:t>for</a:t>
            </a:r>
            <a:r>
              <a:rPr sz="2000" spc="-35" dirty="0">
                <a:latin typeface="Tahoma"/>
                <a:cs typeface="Tahoma"/>
              </a:rPr>
              <a:t> </a:t>
            </a:r>
            <a:r>
              <a:rPr sz="2000" spc="85" dirty="0">
                <a:latin typeface="Tahoma"/>
                <a:cs typeface="Tahoma"/>
              </a:rPr>
              <a:t>defending</a:t>
            </a:r>
            <a:r>
              <a:rPr sz="2000" spc="-70" dirty="0">
                <a:latin typeface="Tahoma"/>
                <a:cs typeface="Tahoma"/>
              </a:rPr>
              <a:t> </a:t>
            </a:r>
            <a:r>
              <a:rPr sz="2000" dirty="0">
                <a:latin typeface="Tahoma"/>
                <a:cs typeface="Tahoma"/>
              </a:rPr>
              <a:t>against</a:t>
            </a:r>
            <a:r>
              <a:rPr sz="2000" spc="-80" dirty="0">
                <a:latin typeface="Tahoma"/>
                <a:cs typeface="Tahoma"/>
              </a:rPr>
              <a:t> </a:t>
            </a:r>
            <a:r>
              <a:rPr sz="2000" spc="-10" dirty="0">
                <a:latin typeface="Tahoma"/>
                <a:cs typeface="Tahoma"/>
              </a:rPr>
              <a:t>these</a:t>
            </a:r>
            <a:endParaRPr sz="2000" dirty="0">
              <a:latin typeface="Tahoma"/>
              <a:cs typeface="Tahoma"/>
            </a:endParaRPr>
          </a:p>
          <a:p>
            <a:pPr marL="355600">
              <a:lnSpc>
                <a:spcPct val="100000"/>
              </a:lnSpc>
              <a:spcBef>
                <a:spcPts val="240"/>
              </a:spcBef>
            </a:pPr>
            <a:r>
              <a:rPr sz="2000" spc="-10" dirty="0">
                <a:latin typeface="Tahoma"/>
                <a:cs typeface="Tahoma"/>
              </a:rPr>
              <a:t>attacks</a:t>
            </a:r>
            <a:endParaRPr sz="2000" dirty="0">
              <a:latin typeface="Tahoma"/>
              <a:cs typeface="Tahoma"/>
            </a:endParaRPr>
          </a:p>
          <a:p>
            <a:pPr marL="527050" lvl="1" indent="-285750">
              <a:lnSpc>
                <a:spcPct val="100000"/>
              </a:lnSpc>
              <a:spcBef>
                <a:spcPts val="740"/>
              </a:spcBef>
              <a:buClr>
                <a:srgbClr val="3779D9"/>
              </a:buClr>
              <a:buFont typeface="Courier New"/>
              <a:buChar char="o"/>
              <a:tabLst>
                <a:tab pos="527050" algn="l"/>
              </a:tabLst>
            </a:pPr>
            <a:r>
              <a:rPr sz="1800" spc="-10" dirty="0">
                <a:latin typeface="Tahoma"/>
                <a:cs typeface="Tahoma"/>
              </a:rPr>
              <a:t>e.g.,</a:t>
            </a:r>
            <a:r>
              <a:rPr sz="1800" spc="65" dirty="0">
                <a:latin typeface="Tahoma"/>
                <a:cs typeface="Tahoma"/>
              </a:rPr>
              <a:t> </a:t>
            </a:r>
            <a:r>
              <a:rPr sz="1800" spc="55" dirty="0">
                <a:latin typeface="Tahoma"/>
                <a:cs typeface="Tahoma"/>
              </a:rPr>
              <a:t>discovering</a:t>
            </a:r>
            <a:r>
              <a:rPr sz="1800" spc="140" dirty="0">
                <a:latin typeface="Tahoma"/>
                <a:cs typeface="Tahoma"/>
              </a:rPr>
              <a:t> </a:t>
            </a:r>
            <a:r>
              <a:rPr sz="1800" dirty="0">
                <a:latin typeface="Tahoma"/>
                <a:cs typeface="Tahoma"/>
              </a:rPr>
              <a:t>new</a:t>
            </a:r>
            <a:r>
              <a:rPr sz="1800" spc="195" dirty="0">
                <a:latin typeface="Tahoma"/>
                <a:cs typeface="Tahoma"/>
              </a:rPr>
              <a:t> </a:t>
            </a:r>
            <a:r>
              <a:rPr sz="1800" dirty="0">
                <a:latin typeface="Tahoma"/>
                <a:cs typeface="Tahoma"/>
              </a:rPr>
              <a:t>vulnerabilities,</a:t>
            </a:r>
            <a:r>
              <a:rPr sz="1800" spc="40" dirty="0">
                <a:latin typeface="Tahoma"/>
                <a:cs typeface="Tahoma"/>
              </a:rPr>
              <a:t> </a:t>
            </a:r>
            <a:r>
              <a:rPr sz="1800" dirty="0">
                <a:latin typeface="Tahoma"/>
                <a:cs typeface="Tahoma"/>
              </a:rPr>
              <a:t>techniques</a:t>
            </a:r>
            <a:r>
              <a:rPr sz="1800" spc="195" dirty="0">
                <a:latin typeface="Tahoma"/>
                <a:cs typeface="Tahoma"/>
              </a:rPr>
              <a:t> </a:t>
            </a:r>
            <a:r>
              <a:rPr sz="1800" dirty="0">
                <a:latin typeface="Tahoma"/>
                <a:cs typeface="Tahoma"/>
              </a:rPr>
              <a:t>for</a:t>
            </a:r>
            <a:r>
              <a:rPr sz="1800" spc="195" dirty="0">
                <a:latin typeface="Tahoma"/>
                <a:cs typeface="Tahoma"/>
              </a:rPr>
              <a:t> </a:t>
            </a:r>
            <a:r>
              <a:rPr sz="1800" dirty="0">
                <a:latin typeface="Tahoma"/>
                <a:cs typeface="Tahoma"/>
              </a:rPr>
              <a:t>detection/mitigation/recovery,</a:t>
            </a:r>
            <a:r>
              <a:rPr sz="1800" spc="40" dirty="0">
                <a:latin typeface="Tahoma"/>
                <a:cs typeface="Tahoma"/>
              </a:rPr>
              <a:t> </a:t>
            </a:r>
            <a:r>
              <a:rPr sz="1800" spc="-25" dirty="0">
                <a:latin typeface="Tahoma"/>
                <a:cs typeface="Tahoma"/>
              </a:rPr>
              <a:t>...</a:t>
            </a:r>
            <a:endParaRPr sz="1800" dirty="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IoT</a:t>
            </a:r>
            <a:r>
              <a:rPr spc="-10" dirty="0"/>
              <a:t> </a:t>
            </a:r>
            <a:r>
              <a:rPr spc="105" dirty="0"/>
              <a:t>Attack</a:t>
            </a:r>
            <a:r>
              <a:rPr spc="-10" dirty="0"/>
              <a:t> Surfaces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4</a:t>
            </a:r>
            <a:r>
              <a:rPr dirty="0"/>
              <a:t> </a:t>
            </a:r>
          </a:p>
        </p:txBody>
      </p:sp>
      <p:sp>
        <p:nvSpPr>
          <p:cNvPr id="3" name="object 3"/>
          <p:cNvSpPr txBox="1"/>
          <p:nvPr/>
        </p:nvSpPr>
        <p:spPr>
          <a:xfrm>
            <a:off x="688340" y="1208084"/>
            <a:ext cx="10109835" cy="3089275"/>
          </a:xfrm>
          <a:prstGeom prst="rect">
            <a:avLst/>
          </a:prstGeom>
        </p:spPr>
        <p:txBody>
          <a:bodyPr vert="horz" wrap="square" lIns="0" tIns="42545" rIns="0" bIns="0" rtlCol="0">
            <a:spAutoFit/>
          </a:bodyPr>
          <a:lstStyle/>
          <a:p>
            <a:pPr marL="354965" indent="-342265">
              <a:lnSpc>
                <a:spcPct val="100000"/>
              </a:lnSpc>
              <a:spcBef>
                <a:spcPts val="335"/>
              </a:spcBef>
              <a:buClr>
                <a:srgbClr val="3779D9"/>
              </a:buClr>
              <a:buFont typeface="Courier New"/>
              <a:buChar char="o"/>
              <a:tabLst>
                <a:tab pos="354965" algn="l"/>
              </a:tabLst>
            </a:pPr>
            <a:r>
              <a:rPr sz="2000" spc="80" dirty="0">
                <a:latin typeface="Tahoma"/>
                <a:cs typeface="Tahoma"/>
              </a:rPr>
              <a:t>Cyber</a:t>
            </a:r>
            <a:r>
              <a:rPr sz="2000" spc="-120" dirty="0">
                <a:latin typeface="Tahoma"/>
                <a:cs typeface="Tahoma"/>
              </a:rPr>
              <a:t> </a:t>
            </a:r>
            <a:r>
              <a:rPr sz="2000" dirty="0">
                <a:latin typeface="Tahoma"/>
                <a:cs typeface="Tahoma"/>
              </a:rPr>
              <a:t>attack</a:t>
            </a:r>
            <a:r>
              <a:rPr sz="2000" spc="-130" dirty="0">
                <a:latin typeface="Tahoma"/>
                <a:cs typeface="Tahoma"/>
              </a:rPr>
              <a:t> </a:t>
            </a:r>
            <a:r>
              <a:rPr sz="2000" spc="-10" dirty="0">
                <a:latin typeface="Tahoma"/>
                <a:cs typeface="Tahoma"/>
              </a:rPr>
              <a:t>surfaces</a:t>
            </a:r>
            <a:endParaRPr sz="2000">
              <a:latin typeface="Tahoma"/>
              <a:cs typeface="Tahoma"/>
            </a:endParaRPr>
          </a:p>
          <a:p>
            <a:pPr marL="584200" lvl="1" indent="-342900">
              <a:lnSpc>
                <a:spcPct val="100000"/>
              </a:lnSpc>
              <a:spcBef>
                <a:spcPts val="240"/>
              </a:spcBef>
              <a:buClr>
                <a:srgbClr val="3779D9"/>
              </a:buClr>
              <a:buFont typeface="Arial MT"/>
              <a:buChar char="•"/>
              <a:tabLst>
                <a:tab pos="584200" algn="l"/>
              </a:tabLst>
            </a:pPr>
            <a:r>
              <a:rPr sz="2000" spc="-10" dirty="0">
                <a:solidFill>
                  <a:srgbClr val="6F2F9F"/>
                </a:solidFill>
                <a:latin typeface="Tahoma"/>
                <a:cs typeface="Tahoma"/>
              </a:rPr>
              <a:t>e.g.,</a:t>
            </a:r>
            <a:r>
              <a:rPr sz="2000" spc="130" dirty="0">
                <a:solidFill>
                  <a:srgbClr val="6F2F9F"/>
                </a:solidFill>
                <a:latin typeface="Tahoma"/>
                <a:cs typeface="Tahoma"/>
              </a:rPr>
              <a:t> </a:t>
            </a:r>
            <a:r>
              <a:rPr sz="2000" dirty="0">
                <a:solidFill>
                  <a:srgbClr val="6F2F9F"/>
                </a:solidFill>
                <a:latin typeface="Tahoma"/>
                <a:cs typeface="Tahoma"/>
              </a:rPr>
              <a:t>communication,</a:t>
            </a:r>
            <a:r>
              <a:rPr sz="2000" spc="75" dirty="0">
                <a:solidFill>
                  <a:srgbClr val="6F2F9F"/>
                </a:solidFill>
                <a:latin typeface="Tahoma"/>
                <a:cs typeface="Tahoma"/>
              </a:rPr>
              <a:t> </a:t>
            </a:r>
            <a:r>
              <a:rPr sz="2000" dirty="0">
                <a:solidFill>
                  <a:srgbClr val="6F2F9F"/>
                </a:solidFill>
                <a:latin typeface="Tahoma"/>
                <a:cs typeface="Tahoma"/>
              </a:rPr>
              <a:t>networks,</a:t>
            </a:r>
            <a:r>
              <a:rPr sz="2000" spc="110" dirty="0">
                <a:solidFill>
                  <a:srgbClr val="6F2F9F"/>
                </a:solidFill>
                <a:latin typeface="Tahoma"/>
                <a:cs typeface="Tahoma"/>
              </a:rPr>
              <a:t> </a:t>
            </a:r>
            <a:r>
              <a:rPr sz="2000" dirty="0">
                <a:solidFill>
                  <a:srgbClr val="6F2F9F"/>
                </a:solidFill>
                <a:latin typeface="Tahoma"/>
                <a:cs typeface="Tahoma"/>
              </a:rPr>
              <a:t>computers,</a:t>
            </a:r>
            <a:r>
              <a:rPr sz="2000" spc="110" dirty="0">
                <a:solidFill>
                  <a:srgbClr val="6F2F9F"/>
                </a:solidFill>
                <a:latin typeface="Tahoma"/>
                <a:cs typeface="Tahoma"/>
              </a:rPr>
              <a:t> </a:t>
            </a:r>
            <a:r>
              <a:rPr sz="2000" dirty="0">
                <a:solidFill>
                  <a:srgbClr val="6F2F9F"/>
                </a:solidFill>
                <a:latin typeface="Tahoma"/>
                <a:cs typeface="Tahoma"/>
              </a:rPr>
              <a:t>databases,</a:t>
            </a:r>
            <a:r>
              <a:rPr sz="2000" spc="105" dirty="0">
                <a:solidFill>
                  <a:srgbClr val="6F2F9F"/>
                </a:solidFill>
                <a:latin typeface="Tahoma"/>
                <a:cs typeface="Tahoma"/>
              </a:rPr>
              <a:t> </a:t>
            </a:r>
            <a:r>
              <a:rPr sz="2000" spc="-25" dirty="0">
                <a:solidFill>
                  <a:srgbClr val="6F2F9F"/>
                </a:solidFill>
                <a:latin typeface="Tahoma"/>
                <a:cs typeface="Tahoma"/>
              </a:rPr>
              <a:t>...</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dirty="0">
                <a:latin typeface="Tahoma"/>
                <a:cs typeface="Tahoma"/>
              </a:rPr>
              <a:t>Physical</a:t>
            </a:r>
            <a:r>
              <a:rPr sz="2000" spc="-35" dirty="0">
                <a:latin typeface="Tahoma"/>
                <a:cs typeface="Tahoma"/>
              </a:rPr>
              <a:t> </a:t>
            </a:r>
            <a:r>
              <a:rPr sz="2000" dirty="0">
                <a:latin typeface="Tahoma"/>
                <a:cs typeface="Tahoma"/>
              </a:rPr>
              <a:t>attack</a:t>
            </a:r>
            <a:r>
              <a:rPr sz="2000" spc="-15" dirty="0">
                <a:latin typeface="Tahoma"/>
                <a:cs typeface="Tahoma"/>
              </a:rPr>
              <a:t> </a:t>
            </a:r>
            <a:r>
              <a:rPr sz="2000" spc="-10" dirty="0">
                <a:latin typeface="Tahoma"/>
                <a:cs typeface="Tahoma"/>
              </a:rPr>
              <a:t>surfaces</a:t>
            </a:r>
            <a:endParaRPr sz="2000">
              <a:latin typeface="Tahoma"/>
              <a:cs typeface="Tahoma"/>
            </a:endParaRPr>
          </a:p>
          <a:p>
            <a:pPr marL="584200" lvl="1" indent="-342900">
              <a:lnSpc>
                <a:spcPct val="100000"/>
              </a:lnSpc>
              <a:spcBef>
                <a:spcPts val="240"/>
              </a:spcBef>
              <a:buClr>
                <a:srgbClr val="3779D9"/>
              </a:buClr>
              <a:buFont typeface="Arial MT"/>
              <a:buChar char="•"/>
              <a:tabLst>
                <a:tab pos="584200" algn="l"/>
              </a:tabLst>
            </a:pPr>
            <a:r>
              <a:rPr sz="2000" spc="-10" dirty="0">
                <a:solidFill>
                  <a:srgbClr val="6F2F9F"/>
                </a:solidFill>
                <a:latin typeface="Tahoma"/>
                <a:cs typeface="Tahoma"/>
              </a:rPr>
              <a:t>e.g.,</a:t>
            </a:r>
            <a:r>
              <a:rPr sz="2000" spc="-20" dirty="0">
                <a:solidFill>
                  <a:srgbClr val="6F2F9F"/>
                </a:solidFill>
                <a:latin typeface="Tahoma"/>
                <a:cs typeface="Tahoma"/>
              </a:rPr>
              <a:t> </a:t>
            </a:r>
            <a:r>
              <a:rPr sz="2000" dirty="0">
                <a:solidFill>
                  <a:srgbClr val="6F2F9F"/>
                </a:solidFill>
                <a:latin typeface="Tahoma"/>
                <a:cs typeface="Tahoma"/>
              </a:rPr>
              <a:t>locks,</a:t>
            </a:r>
            <a:r>
              <a:rPr sz="2000" spc="-30" dirty="0">
                <a:solidFill>
                  <a:srgbClr val="6F2F9F"/>
                </a:solidFill>
                <a:latin typeface="Tahoma"/>
                <a:cs typeface="Tahoma"/>
              </a:rPr>
              <a:t> </a:t>
            </a:r>
            <a:r>
              <a:rPr sz="2000" dirty="0">
                <a:solidFill>
                  <a:srgbClr val="6F2F9F"/>
                </a:solidFill>
                <a:latin typeface="Tahoma"/>
                <a:cs typeface="Tahoma"/>
              </a:rPr>
              <a:t>hardware</a:t>
            </a:r>
            <a:r>
              <a:rPr sz="2000" spc="30" dirty="0">
                <a:solidFill>
                  <a:srgbClr val="6F2F9F"/>
                </a:solidFill>
                <a:latin typeface="Tahoma"/>
                <a:cs typeface="Tahoma"/>
              </a:rPr>
              <a:t> </a:t>
            </a:r>
            <a:r>
              <a:rPr sz="2000" dirty="0">
                <a:solidFill>
                  <a:srgbClr val="6F2F9F"/>
                </a:solidFill>
                <a:latin typeface="Tahoma"/>
                <a:cs typeface="Tahoma"/>
              </a:rPr>
              <a:t>ports, cables,</a:t>
            </a:r>
            <a:r>
              <a:rPr sz="2000" spc="-40" dirty="0">
                <a:solidFill>
                  <a:srgbClr val="6F2F9F"/>
                </a:solidFill>
                <a:latin typeface="Tahoma"/>
                <a:cs typeface="Tahoma"/>
              </a:rPr>
              <a:t> </a:t>
            </a:r>
            <a:r>
              <a:rPr sz="2000" spc="-25" dirty="0">
                <a:solidFill>
                  <a:srgbClr val="6F2F9F"/>
                </a:solidFill>
                <a:latin typeface="Tahoma"/>
                <a:cs typeface="Tahoma"/>
              </a:rPr>
              <a:t>...</a:t>
            </a:r>
            <a:endParaRPr sz="2000">
              <a:latin typeface="Tahoma"/>
              <a:cs typeface="Tahoma"/>
            </a:endParaRPr>
          </a:p>
          <a:p>
            <a:pPr marL="354965" indent="-342265">
              <a:lnSpc>
                <a:spcPct val="100000"/>
              </a:lnSpc>
              <a:spcBef>
                <a:spcPts val="1245"/>
              </a:spcBef>
              <a:buClr>
                <a:srgbClr val="3779D9"/>
              </a:buClr>
              <a:buFont typeface="Courier New"/>
              <a:buChar char="o"/>
              <a:tabLst>
                <a:tab pos="354965" algn="l"/>
              </a:tabLst>
            </a:pPr>
            <a:r>
              <a:rPr sz="2000" dirty="0">
                <a:latin typeface="Tahoma"/>
                <a:cs typeface="Tahoma"/>
              </a:rPr>
              <a:t>Environmental</a:t>
            </a:r>
            <a:r>
              <a:rPr sz="2000" spc="105" dirty="0">
                <a:latin typeface="Tahoma"/>
                <a:cs typeface="Tahoma"/>
              </a:rPr>
              <a:t> </a:t>
            </a:r>
            <a:r>
              <a:rPr sz="2000" dirty="0">
                <a:latin typeface="Tahoma"/>
                <a:cs typeface="Tahoma"/>
              </a:rPr>
              <a:t>attack</a:t>
            </a:r>
            <a:r>
              <a:rPr sz="2000" spc="110" dirty="0">
                <a:latin typeface="Tahoma"/>
                <a:cs typeface="Tahoma"/>
              </a:rPr>
              <a:t> </a:t>
            </a:r>
            <a:r>
              <a:rPr sz="2000" spc="-10" dirty="0">
                <a:latin typeface="Tahoma"/>
                <a:cs typeface="Tahoma"/>
              </a:rPr>
              <a:t>surfaces</a:t>
            </a:r>
            <a:endParaRPr sz="2000">
              <a:latin typeface="Tahoma"/>
              <a:cs typeface="Tahoma"/>
            </a:endParaRPr>
          </a:p>
          <a:p>
            <a:pPr marL="584200" lvl="1" indent="-342900">
              <a:lnSpc>
                <a:spcPct val="100000"/>
              </a:lnSpc>
              <a:spcBef>
                <a:spcPts val="240"/>
              </a:spcBef>
              <a:buClr>
                <a:srgbClr val="3779D9"/>
              </a:buClr>
              <a:buFont typeface="Arial MT"/>
              <a:buChar char="•"/>
              <a:tabLst>
                <a:tab pos="584200" algn="l"/>
              </a:tabLst>
            </a:pPr>
            <a:r>
              <a:rPr sz="2000" spc="-10" dirty="0">
                <a:solidFill>
                  <a:srgbClr val="6F2F9F"/>
                </a:solidFill>
                <a:latin typeface="Tahoma"/>
                <a:cs typeface="Tahoma"/>
              </a:rPr>
              <a:t>e.g.,</a:t>
            </a:r>
            <a:r>
              <a:rPr sz="2000" spc="100" dirty="0">
                <a:solidFill>
                  <a:srgbClr val="6F2F9F"/>
                </a:solidFill>
                <a:latin typeface="Tahoma"/>
                <a:cs typeface="Tahoma"/>
              </a:rPr>
              <a:t> </a:t>
            </a:r>
            <a:r>
              <a:rPr sz="2000" spc="90" dirty="0">
                <a:solidFill>
                  <a:srgbClr val="6F2F9F"/>
                </a:solidFill>
                <a:latin typeface="Tahoma"/>
                <a:cs typeface="Tahoma"/>
              </a:rPr>
              <a:t>GPS</a:t>
            </a:r>
            <a:r>
              <a:rPr sz="2000" spc="165" dirty="0">
                <a:solidFill>
                  <a:srgbClr val="6F2F9F"/>
                </a:solidFill>
                <a:latin typeface="Tahoma"/>
                <a:cs typeface="Tahoma"/>
              </a:rPr>
              <a:t> </a:t>
            </a:r>
            <a:r>
              <a:rPr sz="2000" dirty="0">
                <a:solidFill>
                  <a:srgbClr val="6F2F9F"/>
                </a:solidFill>
                <a:latin typeface="Tahoma"/>
                <a:cs typeface="Tahoma"/>
              </a:rPr>
              <a:t>signal,</a:t>
            </a:r>
            <a:r>
              <a:rPr sz="2000" spc="60" dirty="0">
                <a:solidFill>
                  <a:srgbClr val="6F2F9F"/>
                </a:solidFill>
                <a:latin typeface="Tahoma"/>
                <a:cs typeface="Tahoma"/>
              </a:rPr>
              <a:t> </a:t>
            </a:r>
            <a:r>
              <a:rPr sz="2000" dirty="0">
                <a:solidFill>
                  <a:srgbClr val="6F2F9F"/>
                </a:solidFill>
                <a:latin typeface="Tahoma"/>
                <a:cs typeface="Tahoma"/>
              </a:rPr>
              <a:t>electro-</a:t>
            </a:r>
            <a:r>
              <a:rPr sz="2000" spc="50" dirty="0">
                <a:solidFill>
                  <a:srgbClr val="6F2F9F"/>
                </a:solidFill>
                <a:latin typeface="Tahoma"/>
                <a:cs typeface="Tahoma"/>
              </a:rPr>
              <a:t>magnetic</a:t>
            </a:r>
            <a:r>
              <a:rPr sz="2000" spc="125" dirty="0">
                <a:solidFill>
                  <a:srgbClr val="6F2F9F"/>
                </a:solidFill>
                <a:latin typeface="Tahoma"/>
                <a:cs typeface="Tahoma"/>
              </a:rPr>
              <a:t> </a:t>
            </a:r>
            <a:r>
              <a:rPr sz="2000" dirty="0">
                <a:solidFill>
                  <a:srgbClr val="6F2F9F"/>
                </a:solidFill>
                <a:latin typeface="Tahoma"/>
                <a:cs typeface="Tahoma"/>
              </a:rPr>
              <a:t>interference,</a:t>
            </a:r>
            <a:r>
              <a:rPr sz="2000" spc="80" dirty="0">
                <a:solidFill>
                  <a:srgbClr val="6F2F9F"/>
                </a:solidFill>
                <a:latin typeface="Tahoma"/>
                <a:cs typeface="Tahoma"/>
              </a:rPr>
              <a:t> </a:t>
            </a:r>
            <a:r>
              <a:rPr sz="2000" dirty="0">
                <a:solidFill>
                  <a:srgbClr val="6F2F9F"/>
                </a:solidFill>
                <a:latin typeface="Tahoma"/>
                <a:cs typeface="Tahoma"/>
              </a:rPr>
              <a:t>battery</a:t>
            </a:r>
            <a:r>
              <a:rPr sz="2000" spc="170" dirty="0">
                <a:solidFill>
                  <a:srgbClr val="6F2F9F"/>
                </a:solidFill>
                <a:latin typeface="Tahoma"/>
                <a:cs typeface="Tahoma"/>
              </a:rPr>
              <a:t> </a:t>
            </a:r>
            <a:r>
              <a:rPr sz="2000" dirty="0">
                <a:solidFill>
                  <a:srgbClr val="6F2F9F"/>
                </a:solidFill>
                <a:latin typeface="Tahoma"/>
                <a:cs typeface="Tahoma"/>
              </a:rPr>
              <a:t>draining/cycling/heating,</a:t>
            </a:r>
            <a:r>
              <a:rPr sz="2000" spc="45" dirty="0">
                <a:solidFill>
                  <a:srgbClr val="6F2F9F"/>
                </a:solidFill>
                <a:latin typeface="Tahoma"/>
                <a:cs typeface="Tahoma"/>
              </a:rPr>
              <a:t> </a:t>
            </a:r>
            <a:r>
              <a:rPr sz="2000" spc="-25" dirty="0">
                <a:solidFill>
                  <a:srgbClr val="6F2F9F"/>
                </a:solidFill>
                <a:latin typeface="Tahoma"/>
                <a:cs typeface="Tahoma"/>
              </a:rPr>
              <a:t>...</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dirty="0">
                <a:latin typeface="Tahoma"/>
                <a:cs typeface="Tahoma"/>
              </a:rPr>
              <a:t>Human</a:t>
            </a:r>
            <a:r>
              <a:rPr sz="2000" spc="-10" dirty="0">
                <a:latin typeface="Tahoma"/>
                <a:cs typeface="Tahoma"/>
              </a:rPr>
              <a:t> </a:t>
            </a:r>
            <a:r>
              <a:rPr sz="2000" dirty="0">
                <a:latin typeface="Tahoma"/>
                <a:cs typeface="Tahoma"/>
              </a:rPr>
              <a:t>attack</a:t>
            </a:r>
            <a:r>
              <a:rPr sz="2000" spc="-15" dirty="0">
                <a:latin typeface="Tahoma"/>
                <a:cs typeface="Tahoma"/>
              </a:rPr>
              <a:t> </a:t>
            </a:r>
            <a:r>
              <a:rPr sz="2000" spc="-10" dirty="0">
                <a:latin typeface="Tahoma"/>
                <a:cs typeface="Tahoma"/>
              </a:rPr>
              <a:t>surfaces</a:t>
            </a:r>
            <a:endParaRPr sz="2000">
              <a:latin typeface="Tahoma"/>
              <a:cs typeface="Tahoma"/>
            </a:endParaRPr>
          </a:p>
          <a:p>
            <a:pPr marL="584200" lvl="1" indent="-342900">
              <a:lnSpc>
                <a:spcPct val="100000"/>
              </a:lnSpc>
              <a:spcBef>
                <a:spcPts val="240"/>
              </a:spcBef>
              <a:buClr>
                <a:srgbClr val="3779D9"/>
              </a:buClr>
              <a:buFont typeface="Arial MT"/>
              <a:buChar char="•"/>
              <a:tabLst>
                <a:tab pos="584200" algn="l"/>
              </a:tabLst>
            </a:pPr>
            <a:r>
              <a:rPr sz="2000" spc="-10" dirty="0">
                <a:solidFill>
                  <a:srgbClr val="6F2F9F"/>
                </a:solidFill>
                <a:latin typeface="Tahoma"/>
                <a:cs typeface="Tahoma"/>
              </a:rPr>
              <a:t>e.g.,</a:t>
            </a:r>
            <a:r>
              <a:rPr sz="2000" spc="35" dirty="0">
                <a:solidFill>
                  <a:srgbClr val="6F2F9F"/>
                </a:solidFill>
                <a:latin typeface="Tahoma"/>
                <a:cs typeface="Tahoma"/>
              </a:rPr>
              <a:t> </a:t>
            </a:r>
            <a:r>
              <a:rPr sz="2000" dirty="0">
                <a:solidFill>
                  <a:srgbClr val="6F2F9F"/>
                </a:solidFill>
                <a:latin typeface="Tahoma"/>
                <a:cs typeface="Tahoma"/>
              </a:rPr>
              <a:t>phishing,</a:t>
            </a:r>
            <a:r>
              <a:rPr sz="2000" spc="15" dirty="0">
                <a:solidFill>
                  <a:srgbClr val="6F2F9F"/>
                </a:solidFill>
                <a:latin typeface="Tahoma"/>
                <a:cs typeface="Tahoma"/>
              </a:rPr>
              <a:t> </a:t>
            </a:r>
            <a:r>
              <a:rPr sz="2000" spc="60" dirty="0">
                <a:solidFill>
                  <a:srgbClr val="6F2F9F"/>
                </a:solidFill>
                <a:latin typeface="Tahoma"/>
                <a:cs typeface="Tahoma"/>
              </a:rPr>
              <a:t>bribing,</a:t>
            </a:r>
            <a:r>
              <a:rPr sz="2000" spc="35" dirty="0">
                <a:solidFill>
                  <a:srgbClr val="6F2F9F"/>
                </a:solidFill>
                <a:latin typeface="Tahoma"/>
                <a:cs typeface="Tahoma"/>
              </a:rPr>
              <a:t> </a:t>
            </a:r>
            <a:r>
              <a:rPr sz="2000" dirty="0">
                <a:solidFill>
                  <a:srgbClr val="6F2F9F"/>
                </a:solidFill>
                <a:latin typeface="Tahoma"/>
                <a:cs typeface="Tahoma"/>
              </a:rPr>
              <a:t>blackmail, </a:t>
            </a:r>
            <a:r>
              <a:rPr sz="2000" spc="-20" dirty="0">
                <a:solidFill>
                  <a:srgbClr val="6F2F9F"/>
                </a:solidFill>
                <a:latin typeface="Tahoma"/>
                <a:cs typeface="Tahoma"/>
              </a:rPr>
              <a:t>etc.</a:t>
            </a:r>
            <a:endParaRPr sz="200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6341" rIns="0" bIns="0" rtlCol="0">
            <a:spAutoFit/>
          </a:bodyPr>
          <a:lstStyle/>
          <a:p>
            <a:pPr marL="12700">
              <a:lnSpc>
                <a:spcPct val="100000"/>
              </a:lnSpc>
              <a:spcBef>
                <a:spcPts val="130"/>
              </a:spcBef>
            </a:pPr>
            <a:r>
              <a:rPr sz="2850" dirty="0"/>
              <a:t>OWASP</a:t>
            </a:r>
            <a:r>
              <a:rPr sz="2850" spc="55" dirty="0"/>
              <a:t> </a:t>
            </a:r>
            <a:r>
              <a:rPr sz="2850" spc="95" dirty="0"/>
              <a:t>Attack</a:t>
            </a:r>
            <a:r>
              <a:rPr sz="2850" spc="20" dirty="0"/>
              <a:t> </a:t>
            </a:r>
            <a:r>
              <a:rPr sz="2850" dirty="0"/>
              <a:t>Surfaces</a:t>
            </a:r>
            <a:r>
              <a:rPr sz="2850" spc="45" dirty="0"/>
              <a:t> </a:t>
            </a:r>
            <a:r>
              <a:rPr sz="2850" dirty="0"/>
              <a:t>and</a:t>
            </a:r>
            <a:r>
              <a:rPr sz="2850" spc="40" dirty="0"/>
              <a:t> </a:t>
            </a:r>
            <a:r>
              <a:rPr sz="2850" spc="60" dirty="0"/>
              <a:t>Vulnerabilities</a:t>
            </a:r>
            <a:endParaRPr sz="285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5</a:t>
            </a:r>
            <a:r>
              <a:rPr dirty="0"/>
              <a:t> </a:t>
            </a:r>
          </a:p>
        </p:txBody>
      </p:sp>
      <p:graphicFrame>
        <p:nvGraphicFramePr>
          <p:cNvPr id="3" name="object 3"/>
          <p:cNvGraphicFramePr>
            <a:graphicFrameLocks noGrp="1"/>
          </p:cNvGraphicFramePr>
          <p:nvPr>
            <p:extLst>
              <p:ext uri="{D42A27DB-BD31-4B8C-83A1-F6EECF244321}">
                <p14:modId xmlns:p14="http://schemas.microsoft.com/office/powerpoint/2010/main" val="697864712"/>
              </p:ext>
            </p:extLst>
          </p:nvPr>
        </p:nvGraphicFramePr>
        <p:xfrm>
          <a:off x="1905000" y="1202626"/>
          <a:ext cx="7291387" cy="5155564"/>
        </p:xfrm>
        <a:graphic>
          <a:graphicData uri="http://schemas.openxmlformats.org/drawingml/2006/table">
            <a:tbl>
              <a:tblPr firstRow="1" bandRow="1">
                <a:tableStyleId>{2D5ABB26-0587-4C30-8999-92F81FD0307C}</a:tableStyleId>
              </a:tblPr>
              <a:tblGrid>
                <a:gridCol w="3079432">
                  <a:extLst>
                    <a:ext uri="{9D8B030D-6E8A-4147-A177-3AD203B41FA5}">
                      <a16:colId xmlns:a16="http://schemas.microsoft.com/office/drawing/2014/main" val="20000"/>
                    </a:ext>
                  </a:extLst>
                </a:gridCol>
                <a:gridCol w="4211955">
                  <a:extLst>
                    <a:ext uri="{9D8B030D-6E8A-4147-A177-3AD203B41FA5}">
                      <a16:colId xmlns:a16="http://schemas.microsoft.com/office/drawing/2014/main" val="20001"/>
                    </a:ext>
                  </a:extLst>
                </a:gridCol>
              </a:tblGrid>
              <a:tr h="448309">
                <a:tc>
                  <a:txBody>
                    <a:bodyPr/>
                    <a:lstStyle/>
                    <a:p>
                      <a:pPr marL="788670">
                        <a:lnSpc>
                          <a:spcPct val="100000"/>
                        </a:lnSpc>
                        <a:spcBef>
                          <a:spcPts val="475"/>
                        </a:spcBef>
                      </a:pPr>
                      <a:r>
                        <a:rPr sz="2000" dirty="0">
                          <a:solidFill>
                            <a:srgbClr val="FFFFFF"/>
                          </a:solidFill>
                          <a:latin typeface="Tahoma"/>
                          <a:cs typeface="Tahoma"/>
                        </a:rPr>
                        <a:t>Attack</a:t>
                      </a:r>
                      <a:r>
                        <a:rPr sz="2000" spc="65" dirty="0">
                          <a:solidFill>
                            <a:srgbClr val="FFFFFF"/>
                          </a:solidFill>
                          <a:latin typeface="Tahoma"/>
                          <a:cs typeface="Tahoma"/>
                        </a:rPr>
                        <a:t> </a:t>
                      </a:r>
                      <a:r>
                        <a:rPr sz="2000" spc="-10" dirty="0">
                          <a:solidFill>
                            <a:srgbClr val="FFFFFF"/>
                          </a:solidFill>
                          <a:latin typeface="Tahoma"/>
                          <a:cs typeface="Tahoma"/>
                        </a:rPr>
                        <a:t>Surface</a:t>
                      </a:r>
                      <a:endParaRPr sz="2000" dirty="0">
                        <a:latin typeface="Tahoma"/>
                        <a:cs typeface="Tahoma"/>
                      </a:endParaRPr>
                    </a:p>
                  </a:txBody>
                  <a:tcPr marL="0" marR="0" marT="6032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solidFill>
                      <a:srgbClr val="3779D9"/>
                    </a:solidFill>
                  </a:tcPr>
                </a:tc>
                <a:tc>
                  <a:txBody>
                    <a:bodyPr/>
                    <a:lstStyle/>
                    <a:p>
                      <a:pPr marL="2540" algn="ctr">
                        <a:lnSpc>
                          <a:spcPct val="100000"/>
                        </a:lnSpc>
                        <a:spcBef>
                          <a:spcPts val="475"/>
                        </a:spcBef>
                      </a:pPr>
                      <a:r>
                        <a:rPr sz="2000" spc="-10" dirty="0">
                          <a:solidFill>
                            <a:srgbClr val="FFFFFF"/>
                          </a:solidFill>
                          <a:latin typeface="Tahoma"/>
                          <a:cs typeface="Tahoma"/>
                        </a:rPr>
                        <a:t>Vulnerability</a:t>
                      </a:r>
                      <a:endParaRPr sz="2000">
                        <a:latin typeface="Tahoma"/>
                        <a:cs typeface="Tahoma"/>
                      </a:endParaRPr>
                    </a:p>
                  </a:txBody>
                  <a:tcPr marL="0" marR="0" marT="6032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solidFill>
                      <a:srgbClr val="3779D9"/>
                    </a:solidFill>
                  </a:tcPr>
                </a:tc>
                <a:extLst>
                  <a:ext uri="{0D108BD9-81ED-4DB2-BD59-A6C34878D82A}">
                    <a16:rowId xmlns:a16="http://schemas.microsoft.com/office/drawing/2014/main" val="10000"/>
                  </a:ext>
                </a:extLst>
              </a:tr>
              <a:tr h="917575">
                <a:tc>
                  <a:txBody>
                    <a:bodyPr/>
                    <a:lstStyle/>
                    <a:p>
                      <a:pPr>
                        <a:lnSpc>
                          <a:spcPct val="100000"/>
                        </a:lnSpc>
                        <a:spcBef>
                          <a:spcPts val="380"/>
                        </a:spcBef>
                      </a:pPr>
                      <a:endParaRPr sz="1800" dirty="0">
                        <a:latin typeface="Times New Roman"/>
                        <a:cs typeface="Times New Roman"/>
                      </a:endParaRPr>
                    </a:p>
                    <a:p>
                      <a:pPr marL="34925">
                        <a:lnSpc>
                          <a:spcPct val="100000"/>
                        </a:lnSpc>
                      </a:pPr>
                      <a:r>
                        <a:rPr sz="1800" dirty="0">
                          <a:latin typeface="Tahoma"/>
                          <a:cs typeface="Tahoma"/>
                        </a:rPr>
                        <a:t>Ecosystem</a:t>
                      </a:r>
                      <a:r>
                        <a:rPr sz="1800" spc="-10" dirty="0">
                          <a:latin typeface="Tahoma"/>
                          <a:cs typeface="Tahoma"/>
                        </a:rPr>
                        <a:t> </a:t>
                      </a:r>
                      <a:r>
                        <a:rPr sz="1800" spc="65" dirty="0">
                          <a:latin typeface="Tahoma"/>
                          <a:cs typeface="Tahoma"/>
                        </a:rPr>
                        <a:t>Access</a:t>
                      </a:r>
                      <a:r>
                        <a:rPr sz="1800" spc="60" dirty="0">
                          <a:latin typeface="Tahoma"/>
                          <a:cs typeface="Tahoma"/>
                        </a:rPr>
                        <a:t> </a:t>
                      </a:r>
                      <a:r>
                        <a:rPr sz="1800" spc="50" dirty="0">
                          <a:latin typeface="Tahoma"/>
                          <a:cs typeface="Tahoma"/>
                        </a:rPr>
                        <a:t>Control</a:t>
                      </a:r>
                      <a:endParaRPr sz="1800" dirty="0">
                        <a:latin typeface="Tahoma"/>
                        <a:cs typeface="Tahoma"/>
                      </a:endParaRPr>
                    </a:p>
                  </a:txBody>
                  <a:tcPr marL="0" marR="0" marT="48260"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92710" indent="-66675">
                        <a:lnSpc>
                          <a:spcPct val="100000"/>
                        </a:lnSpc>
                        <a:spcBef>
                          <a:spcPts val="430"/>
                        </a:spcBef>
                        <a:buSzPct val="92307"/>
                        <a:buFont typeface="Arial MT"/>
                        <a:buChar char="•"/>
                        <a:tabLst>
                          <a:tab pos="92710" algn="l"/>
                        </a:tabLst>
                      </a:pPr>
                      <a:r>
                        <a:rPr sz="1300" dirty="0">
                          <a:latin typeface="Tahoma"/>
                          <a:cs typeface="Tahoma"/>
                        </a:rPr>
                        <a:t>Implicit</a:t>
                      </a:r>
                      <a:r>
                        <a:rPr sz="1300" spc="55" dirty="0">
                          <a:latin typeface="Tahoma"/>
                          <a:cs typeface="Tahoma"/>
                        </a:rPr>
                        <a:t> </a:t>
                      </a:r>
                      <a:r>
                        <a:rPr sz="1300" spc="-10" dirty="0">
                          <a:latin typeface="Tahoma"/>
                          <a:cs typeface="Tahoma"/>
                        </a:rPr>
                        <a:t>trust</a:t>
                      </a:r>
                      <a:r>
                        <a:rPr sz="1300" spc="15" dirty="0">
                          <a:latin typeface="Tahoma"/>
                          <a:cs typeface="Tahoma"/>
                        </a:rPr>
                        <a:t> </a:t>
                      </a:r>
                      <a:r>
                        <a:rPr sz="1300" dirty="0">
                          <a:latin typeface="Tahoma"/>
                          <a:cs typeface="Tahoma"/>
                        </a:rPr>
                        <a:t>between</a:t>
                      </a:r>
                      <a:r>
                        <a:rPr sz="1300" spc="15" dirty="0">
                          <a:latin typeface="Tahoma"/>
                          <a:cs typeface="Tahoma"/>
                        </a:rPr>
                        <a:t> </a:t>
                      </a:r>
                      <a:r>
                        <a:rPr sz="1300" spc="-10" dirty="0">
                          <a:latin typeface="Tahoma"/>
                          <a:cs typeface="Tahoma"/>
                        </a:rPr>
                        <a:t>components</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Enrollment</a:t>
                      </a:r>
                      <a:r>
                        <a:rPr sz="1300" spc="175" dirty="0">
                          <a:latin typeface="Tahoma"/>
                          <a:cs typeface="Tahoma"/>
                        </a:rPr>
                        <a:t> </a:t>
                      </a:r>
                      <a:r>
                        <a:rPr sz="1300" spc="-10" dirty="0">
                          <a:latin typeface="Tahoma"/>
                          <a:cs typeface="Tahoma"/>
                        </a:rPr>
                        <a:t>security</a:t>
                      </a:r>
                      <a:endParaRPr sz="1300" dirty="0">
                        <a:latin typeface="Tahoma"/>
                        <a:cs typeface="Tahoma"/>
                      </a:endParaRPr>
                    </a:p>
                    <a:p>
                      <a:pPr marL="92710" indent="-66675">
                        <a:lnSpc>
                          <a:spcPct val="100000"/>
                        </a:lnSpc>
                        <a:buSzPct val="92307"/>
                        <a:buFont typeface="Arial MT"/>
                        <a:buChar char="•"/>
                        <a:tabLst>
                          <a:tab pos="92710" algn="l"/>
                        </a:tabLst>
                      </a:pPr>
                      <a:r>
                        <a:rPr sz="1300" spc="30" dirty="0">
                          <a:latin typeface="Tahoma"/>
                          <a:cs typeface="Tahoma"/>
                        </a:rPr>
                        <a:t>Decommissioning</a:t>
                      </a:r>
                      <a:r>
                        <a:rPr sz="1300" spc="165" dirty="0">
                          <a:latin typeface="Tahoma"/>
                          <a:cs typeface="Tahoma"/>
                        </a:rPr>
                        <a:t> </a:t>
                      </a:r>
                      <a:r>
                        <a:rPr sz="1300" spc="-10" dirty="0">
                          <a:latin typeface="Tahoma"/>
                          <a:cs typeface="Tahoma"/>
                        </a:rPr>
                        <a:t>system</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Lost access</a:t>
                      </a:r>
                      <a:r>
                        <a:rPr sz="1300" spc="-10" dirty="0">
                          <a:latin typeface="Tahoma"/>
                          <a:cs typeface="Tahoma"/>
                        </a:rPr>
                        <a:t> procedures</a:t>
                      </a:r>
                      <a:endParaRPr sz="1300" dirty="0">
                        <a:latin typeface="Tahoma"/>
                        <a:cs typeface="Tahoma"/>
                      </a:endParaRPr>
                    </a:p>
                  </a:txBody>
                  <a:tcPr marL="0" marR="0" marT="54610"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1"/>
                  </a:ext>
                </a:extLst>
              </a:tr>
              <a:tr h="917575">
                <a:tc>
                  <a:txBody>
                    <a:bodyPr/>
                    <a:lstStyle/>
                    <a:p>
                      <a:pPr>
                        <a:lnSpc>
                          <a:spcPct val="100000"/>
                        </a:lnSpc>
                        <a:spcBef>
                          <a:spcPts val="385"/>
                        </a:spcBef>
                      </a:pPr>
                      <a:endParaRPr sz="1800" dirty="0">
                        <a:latin typeface="Times New Roman"/>
                        <a:cs typeface="Times New Roman"/>
                      </a:endParaRPr>
                    </a:p>
                    <a:p>
                      <a:pPr marL="34925">
                        <a:lnSpc>
                          <a:spcPct val="100000"/>
                        </a:lnSpc>
                      </a:pPr>
                      <a:r>
                        <a:rPr sz="1800" spc="60" dirty="0">
                          <a:latin typeface="Tahoma"/>
                          <a:cs typeface="Tahoma"/>
                        </a:rPr>
                        <a:t>Device</a:t>
                      </a:r>
                      <a:r>
                        <a:rPr sz="1800" spc="-125" dirty="0">
                          <a:latin typeface="Tahoma"/>
                          <a:cs typeface="Tahoma"/>
                        </a:rPr>
                        <a:t> </a:t>
                      </a:r>
                      <a:r>
                        <a:rPr sz="1800" spc="60" dirty="0">
                          <a:latin typeface="Tahoma"/>
                          <a:cs typeface="Tahoma"/>
                        </a:rPr>
                        <a:t>Memory</a:t>
                      </a:r>
                      <a:endParaRPr sz="1800" dirty="0">
                        <a:latin typeface="Tahoma"/>
                        <a:cs typeface="Tahoma"/>
                      </a:endParaRPr>
                    </a:p>
                  </a:txBody>
                  <a:tcPr marL="0" marR="0" marT="4889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92710" indent="-66675">
                        <a:lnSpc>
                          <a:spcPct val="100000"/>
                        </a:lnSpc>
                        <a:spcBef>
                          <a:spcPts val="434"/>
                        </a:spcBef>
                        <a:buSzPct val="92307"/>
                        <a:buFont typeface="Arial MT"/>
                        <a:buChar char="•"/>
                        <a:tabLst>
                          <a:tab pos="92710" algn="l"/>
                        </a:tabLst>
                      </a:pPr>
                      <a:r>
                        <a:rPr sz="1300" dirty="0">
                          <a:latin typeface="Tahoma"/>
                          <a:cs typeface="Tahoma"/>
                        </a:rPr>
                        <a:t>Cleartext</a:t>
                      </a:r>
                      <a:r>
                        <a:rPr sz="1300" spc="75" dirty="0">
                          <a:latin typeface="Tahoma"/>
                          <a:cs typeface="Tahoma"/>
                        </a:rPr>
                        <a:t> </a:t>
                      </a:r>
                      <a:r>
                        <a:rPr sz="1300" spc="-10" dirty="0">
                          <a:latin typeface="Tahoma"/>
                          <a:cs typeface="Tahoma"/>
                        </a:rPr>
                        <a:t>usernames</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Cleartext</a:t>
                      </a:r>
                      <a:r>
                        <a:rPr sz="1300" spc="75" dirty="0">
                          <a:latin typeface="Tahoma"/>
                          <a:cs typeface="Tahoma"/>
                        </a:rPr>
                        <a:t> </a:t>
                      </a:r>
                      <a:r>
                        <a:rPr sz="1300" spc="-10" dirty="0">
                          <a:latin typeface="Tahoma"/>
                          <a:cs typeface="Tahoma"/>
                        </a:rPr>
                        <a:t>passwords</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Third-party</a:t>
                      </a:r>
                      <a:r>
                        <a:rPr sz="1300" spc="-40" dirty="0">
                          <a:latin typeface="Tahoma"/>
                          <a:cs typeface="Tahoma"/>
                        </a:rPr>
                        <a:t> </a:t>
                      </a:r>
                      <a:r>
                        <a:rPr sz="1300" spc="-10" dirty="0">
                          <a:latin typeface="Tahoma"/>
                          <a:cs typeface="Tahoma"/>
                        </a:rPr>
                        <a:t>credentials</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Encryption</a:t>
                      </a:r>
                      <a:r>
                        <a:rPr sz="1300" spc="195" dirty="0">
                          <a:latin typeface="Tahoma"/>
                          <a:cs typeface="Tahoma"/>
                        </a:rPr>
                        <a:t> </a:t>
                      </a:r>
                      <a:r>
                        <a:rPr sz="1300" spc="-20" dirty="0">
                          <a:latin typeface="Tahoma"/>
                          <a:cs typeface="Tahoma"/>
                        </a:rPr>
                        <a:t>keys</a:t>
                      </a:r>
                      <a:endParaRPr sz="1300" dirty="0">
                        <a:latin typeface="Tahoma"/>
                        <a:cs typeface="Tahoma"/>
                      </a:endParaRPr>
                    </a:p>
                  </a:txBody>
                  <a:tcPr marL="0" marR="0" marT="5524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2"/>
                  </a:ext>
                </a:extLst>
              </a:tr>
              <a:tr h="1332230">
                <a:tc>
                  <a:txBody>
                    <a:bodyPr/>
                    <a:lstStyle/>
                    <a:p>
                      <a:pPr>
                        <a:lnSpc>
                          <a:spcPct val="100000"/>
                        </a:lnSpc>
                        <a:spcBef>
                          <a:spcPts val="2014"/>
                        </a:spcBef>
                      </a:pPr>
                      <a:endParaRPr sz="1800" dirty="0">
                        <a:latin typeface="Times New Roman"/>
                        <a:cs typeface="Times New Roman"/>
                      </a:endParaRPr>
                    </a:p>
                    <a:p>
                      <a:pPr marL="34925">
                        <a:lnSpc>
                          <a:spcPct val="100000"/>
                        </a:lnSpc>
                      </a:pPr>
                      <a:r>
                        <a:rPr sz="1800" spc="60" dirty="0">
                          <a:latin typeface="Tahoma"/>
                          <a:cs typeface="Tahoma"/>
                        </a:rPr>
                        <a:t>Device</a:t>
                      </a:r>
                      <a:r>
                        <a:rPr sz="1800" spc="-25" dirty="0">
                          <a:latin typeface="Tahoma"/>
                          <a:cs typeface="Tahoma"/>
                        </a:rPr>
                        <a:t> </a:t>
                      </a:r>
                      <a:r>
                        <a:rPr sz="1800" dirty="0">
                          <a:latin typeface="Tahoma"/>
                          <a:cs typeface="Tahoma"/>
                        </a:rPr>
                        <a:t>Physical</a:t>
                      </a:r>
                      <a:r>
                        <a:rPr sz="1800" spc="15" dirty="0">
                          <a:latin typeface="Tahoma"/>
                          <a:cs typeface="Tahoma"/>
                        </a:rPr>
                        <a:t> </a:t>
                      </a:r>
                      <a:r>
                        <a:rPr sz="1800" spc="-10" dirty="0">
                          <a:latin typeface="Tahoma"/>
                          <a:cs typeface="Tahoma"/>
                        </a:rPr>
                        <a:t>Interfaces</a:t>
                      </a:r>
                      <a:endParaRPr sz="1800" dirty="0">
                        <a:latin typeface="Tahoma"/>
                        <a:cs typeface="Tahoma"/>
                      </a:endParaRPr>
                    </a:p>
                  </a:txBody>
                  <a:tcPr marL="0" marR="0" marT="25590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92710" indent="-66675">
                        <a:lnSpc>
                          <a:spcPct val="100000"/>
                        </a:lnSpc>
                        <a:spcBef>
                          <a:spcPts val="1285"/>
                        </a:spcBef>
                        <a:buSzPct val="92307"/>
                        <a:buFont typeface="Arial MT"/>
                        <a:buChar char="•"/>
                        <a:tabLst>
                          <a:tab pos="92710" algn="l"/>
                        </a:tabLst>
                      </a:pPr>
                      <a:r>
                        <a:rPr sz="1300" dirty="0">
                          <a:latin typeface="Tahoma"/>
                          <a:cs typeface="Tahoma"/>
                        </a:rPr>
                        <a:t>Firmware</a:t>
                      </a:r>
                      <a:r>
                        <a:rPr sz="1300" spc="15" dirty="0">
                          <a:latin typeface="Tahoma"/>
                          <a:cs typeface="Tahoma"/>
                        </a:rPr>
                        <a:t> </a:t>
                      </a:r>
                      <a:r>
                        <a:rPr sz="1300" spc="-10" dirty="0">
                          <a:latin typeface="Tahoma"/>
                          <a:cs typeface="Tahoma"/>
                        </a:rPr>
                        <a:t>extraction</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User/admin</a:t>
                      </a:r>
                      <a:r>
                        <a:rPr sz="1300" spc="160" dirty="0">
                          <a:latin typeface="Tahoma"/>
                          <a:cs typeface="Tahoma"/>
                        </a:rPr>
                        <a:t> </a:t>
                      </a:r>
                      <a:r>
                        <a:rPr sz="1300" spc="-25" dirty="0">
                          <a:latin typeface="Tahoma"/>
                          <a:cs typeface="Tahoma"/>
                        </a:rPr>
                        <a:t>CLI</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Privilege</a:t>
                      </a:r>
                      <a:r>
                        <a:rPr sz="1300" spc="120" dirty="0">
                          <a:latin typeface="Tahoma"/>
                          <a:cs typeface="Tahoma"/>
                        </a:rPr>
                        <a:t> </a:t>
                      </a:r>
                      <a:r>
                        <a:rPr sz="1300" spc="-10" dirty="0">
                          <a:latin typeface="Tahoma"/>
                          <a:cs typeface="Tahoma"/>
                        </a:rPr>
                        <a:t>escalation</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Reset</a:t>
                      </a:r>
                      <a:r>
                        <a:rPr sz="1300" spc="-10" dirty="0">
                          <a:latin typeface="Tahoma"/>
                          <a:cs typeface="Tahoma"/>
                        </a:rPr>
                        <a:t> </a:t>
                      </a:r>
                      <a:r>
                        <a:rPr sz="1300" dirty="0">
                          <a:latin typeface="Tahoma"/>
                          <a:cs typeface="Tahoma"/>
                        </a:rPr>
                        <a:t>to</a:t>
                      </a:r>
                      <a:r>
                        <a:rPr sz="1300" spc="20" dirty="0">
                          <a:latin typeface="Tahoma"/>
                          <a:cs typeface="Tahoma"/>
                        </a:rPr>
                        <a:t> </a:t>
                      </a:r>
                      <a:r>
                        <a:rPr sz="1300" dirty="0">
                          <a:latin typeface="Tahoma"/>
                          <a:cs typeface="Tahoma"/>
                        </a:rPr>
                        <a:t>insecure</a:t>
                      </a:r>
                      <a:r>
                        <a:rPr sz="1300" spc="-35" dirty="0">
                          <a:latin typeface="Tahoma"/>
                          <a:cs typeface="Tahoma"/>
                        </a:rPr>
                        <a:t> </a:t>
                      </a:r>
                      <a:r>
                        <a:rPr sz="1300" spc="-10" dirty="0">
                          <a:latin typeface="Tahoma"/>
                          <a:cs typeface="Tahoma"/>
                        </a:rPr>
                        <a:t>state</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Removal</a:t>
                      </a:r>
                      <a:r>
                        <a:rPr sz="1300" spc="55" dirty="0">
                          <a:latin typeface="Tahoma"/>
                          <a:cs typeface="Tahoma"/>
                        </a:rPr>
                        <a:t> </a:t>
                      </a:r>
                      <a:r>
                        <a:rPr sz="1300" dirty="0">
                          <a:latin typeface="Tahoma"/>
                          <a:cs typeface="Tahoma"/>
                        </a:rPr>
                        <a:t>of</a:t>
                      </a:r>
                      <a:r>
                        <a:rPr sz="1300" spc="85" dirty="0">
                          <a:latin typeface="Tahoma"/>
                          <a:cs typeface="Tahoma"/>
                        </a:rPr>
                        <a:t> </a:t>
                      </a:r>
                      <a:r>
                        <a:rPr sz="1300" dirty="0">
                          <a:latin typeface="Tahoma"/>
                          <a:cs typeface="Tahoma"/>
                        </a:rPr>
                        <a:t>storage</a:t>
                      </a:r>
                      <a:r>
                        <a:rPr sz="1300" spc="55" dirty="0">
                          <a:latin typeface="Tahoma"/>
                          <a:cs typeface="Tahoma"/>
                        </a:rPr>
                        <a:t> </a:t>
                      </a:r>
                      <a:r>
                        <a:rPr sz="1300" spc="-20" dirty="0">
                          <a:latin typeface="Tahoma"/>
                          <a:cs typeface="Tahoma"/>
                        </a:rPr>
                        <a:t>media</a:t>
                      </a:r>
                      <a:endParaRPr sz="1300" dirty="0">
                        <a:latin typeface="Tahoma"/>
                        <a:cs typeface="Tahoma"/>
                      </a:endParaRPr>
                    </a:p>
                  </a:txBody>
                  <a:tcPr marL="0" marR="0" marT="16319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3"/>
                  </a:ext>
                </a:extLst>
              </a:tr>
              <a:tr h="1539875">
                <a:tc>
                  <a:txBody>
                    <a:bodyPr/>
                    <a:lstStyle/>
                    <a:p>
                      <a:pPr>
                        <a:lnSpc>
                          <a:spcPct val="100000"/>
                        </a:lnSpc>
                        <a:spcBef>
                          <a:spcPts val="1755"/>
                        </a:spcBef>
                      </a:pPr>
                      <a:endParaRPr sz="1800">
                        <a:latin typeface="Times New Roman"/>
                        <a:cs typeface="Times New Roman"/>
                      </a:endParaRPr>
                    </a:p>
                    <a:p>
                      <a:pPr marL="34925" marR="386080">
                        <a:lnSpc>
                          <a:spcPct val="100000"/>
                        </a:lnSpc>
                      </a:pPr>
                      <a:r>
                        <a:rPr sz="1800" spc="75" dirty="0">
                          <a:latin typeface="Tahoma"/>
                          <a:cs typeface="Tahoma"/>
                        </a:rPr>
                        <a:t>Device/Mobile/Cloud</a:t>
                      </a:r>
                      <a:r>
                        <a:rPr sz="1800" spc="-110" dirty="0">
                          <a:latin typeface="Tahoma"/>
                          <a:cs typeface="Tahoma"/>
                        </a:rPr>
                        <a:t> </a:t>
                      </a:r>
                      <a:r>
                        <a:rPr sz="1800" spc="60" dirty="0">
                          <a:latin typeface="Tahoma"/>
                          <a:cs typeface="Tahoma"/>
                        </a:rPr>
                        <a:t>Web </a:t>
                      </a:r>
                      <a:r>
                        <a:rPr sz="1800" spc="-10" dirty="0">
                          <a:latin typeface="Tahoma"/>
                          <a:cs typeface="Tahoma"/>
                        </a:rPr>
                        <a:t>Interface</a:t>
                      </a:r>
                      <a:endParaRPr sz="1800">
                        <a:latin typeface="Tahoma"/>
                        <a:cs typeface="Tahoma"/>
                      </a:endParaRPr>
                    </a:p>
                  </a:txBody>
                  <a:tcPr marL="0" marR="0" marT="22288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a:lnSpc>
                          <a:spcPct val="100000"/>
                        </a:lnSpc>
                        <a:spcBef>
                          <a:spcPts val="610"/>
                        </a:spcBef>
                      </a:pPr>
                      <a:endParaRPr sz="1300" dirty="0">
                        <a:latin typeface="Times New Roman"/>
                        <a:cs typeface="Times New Roman"/>
                      </a:endParaRPr>
                    </a:p>
                    <a:p>
                      <a:pPr marL="92710" indent="-66675">
                        <a:lnSpc>
                          <a:spcPct val="100000"/>
                        </a:lnSpc>
                        <a:buSzPct val="92307"/>
                        <a:buFont typeface="Arial MT"/>
                        <a:buChar char="•"/>
                        <a:tabLst>
                          <a:tab pos="92710" algn="l"/>
                        </a:tabLst>
                      </a:pPr>
                      <a:r>
                        <a:rPr sz="1300" spc="50" dirty="0">
                          <a:latin typeface="Tahoma"/>
                          <a:cs typeface="Tahoma"/>
                        </a:rPr>
                        <a:t>SQL</a:t>
                      </a:r>
                      <a:r>
                        <a:rPr sz="1300" spc="-85" dirty="0">
                          <a:latin typeface="Tahoma"/>
                          <a:cs typeface="Tahoma"/>
                        </a:rPr>
                        <a:t> </a:t>
                      </a:r>
                      <a:r>
                        <a:rPr sz="1300" spc="-10" dirty="0">
                          <a:latin typeface="Tahoma"/>
                          <a:cs typeface="Tahoma"/>
                        </a:rPr>
                        <a:t>injection</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Cross-site</a:t>
                      </a:r>
                      <a:r>
                        <a:rPr sz="1300" spc="100" dirty="0">
                          <a:latin typeface="Tahoma"/>
                          <a:cs typeface="Tahoma"/>
                        </a:rPr>
                        <a:t> </a:t>
                      </a:r>
                      <a:r>
                        <a:rPr sz="1300" spc="-10" dirty="0">
                          <a:latin typeface="Tahoma"/>
                          <a:cs typeface="Tahoma"/>
                        </a:rPr>
                        <a:t>scripting</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Username</a:t>
                      </a:r>
                      <a:r>
                        <a:rPr sz="1300" spc="130" dirty="0">
                          <a:latin typeface="Tahoma"/>
                          <a:cs typeface="Tahoma"/>
                        </a:rPr>
                        <a:t> </a:t>
                      </a:r>
                      <a:r>
                        <a:rPr sz="1300" spc="-10" dirty="0">
                          <a:latin typeface="Tahoma"/>
                          <a:cs typeface="Tahoma"/>
                        </a:rPr>
                        <a:t>enumeration</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Weak </a:t>
                      </a:r>
                      <a:r>
                        <a:rPr sz="1300" spc="-10" dirty="0">
                          <a:latin typeface="Tahoma"/>
                          <a:cs typeface="Tahoma"/>
                        </a:rPr>
                        <a:t>passwords</a:t>
                      </a:r>
                      <a:endParaRPr sz="1300" dirty="0">
                        <a:latin typeface="Tahoma"/>
                        <a:cs typeface="Tahoma"/>
                      </a:endParaRPr>
                    </a:p>
                    <a:p>
                      <a:pPr marL="92710" indent="-66675">
                        <a:lnSpc>
                          <a:spcPct val="100000"/>
                        </a:lnSpc>
                        <a:buSzPct val="92307"/>
                        <a:buFont typeface="Arial MT"/>
                        <a:buChar char="•"/>
                        <a:tabLst>
                          <a:tab pos="92710" algn="l"/>
                        </a:tabLst>
                      </a:pPr>
                      <a:r>
                        <a:rPr sz="1300" dirty="0">
                          <a:latin typeface="Tahoma"/>
                          <a:cs typeface="Tahoma"/>
                        </a:rPr>
                        <a:t>Known</a:t>
                      </a:r>
                      <a:r>
                        <a:rPr sz="1300" spc="75" dirty="0">
                          <a:latin typeface="Tahoma"/>
                          <a:cs typeface="Tahoma"/>
                        </a:rPr>
                        <a:t> </a:t>
                      </a:r>
                      <a:r>
                        <a:rPr sz="1300" dirty="0">
                          <a:latin typeface="Tahoma"/>
                          <a:cs typeface="Tahoma"/>
                        </a:rPr>
                        <a:t>default</a:t>
                      </a:r>
                      <a:r>
                        <a:rPr sz="1300" spc="70" dirty="0">
                          <a:latin typeface="Tahoma"/>
                          <a:cs typeface="Tahoma"/>
                        </a:rPr>
                        <a:t> </a:t>
                      </a:r>
                      <a:r>
                        <a:rPr sz="1300" spc="-10" dirty="0">
                          <a:latin typeface="Tahoma"/>
                          <a:cs typeface="Tahoma"/>
                        </a:rPr>
                        <a:t>credentials</a:t>
                      </a:r>
                      <a:endParaRPr sz="1300" dirty="0">
                        <a:latin typeface="Tahoma"/>
                        <a:cs typeface="Tahoma"/>
                      </a:endParaRPr>
                    </a:p>
                  </a:txBody>
                  <a:tcPr marL="0" marR="0" marT="77470"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440" y="611835"/>
            <a:ext cx="2159000" cy="635000"/>
          </a:xfrm>
          <a:prstGeom prst="rect">
            <a:avLst/>
          </a:prstGeom>
        </p:spPr>
        <p:txBody>
          <a:bodyPr vert="horz" wrap="square" lIns="0" tIns="12065" rIns="0" bIns="0" rtlCol="0">
            <a:spAutoFit/>
          </a:bodyPr>
          <a:lstStyle/>
          <a:p>
            <a:pPr marL="12700">
              <a:lnSpc>
                <a:spcPct val="100000"/>
              </a:lnSpc>
              <a:spcBef>
                <a:spcPts val="95"/>
              </a:spcBef>
            </a:pPr>
            <a:r>
              <a:rPr spc="-10" dirty="0"/>
              <a:t>Readings</a:t>
            </a:r>
          </a:p>
        </p:txBody>
      </p:sp>
      <p:sp>
        <p:nvSpPr>
          <p:cNvPr id="3" name="object 3"/>
          <p:cNvSpPr txBox="1"/>
          <p:nvPr/>
        </p:nvSpPr>
        <p:spPr>
          <a:xfrm>
            <a:off x="688340" y="1081743"/>
            <a:ext cx="5407660" cy="948690"/>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spc="60" dirty="0">
                <a:latin typeface="Tahoma"/>
                <a:cs typeface="Tahoma"/>
              </a:rPr>
              <a:t>Selected</a:t>
            </a:r>
            <a:r>
              <a:rPr sz="2000" spc="-60" dirty="0">
                <a:latin typeface="Tahoma"/>
                <a:cs typeface="Tahoma"/>
              </a:rPr>
              <a:t> </a:t>
            </a:r>
            <a:r>
              <a:rPr sz="2000" dirty="0">
                <a:latin typeface="Tahoma"/>
                <a:cs typeface="Tahoma"/>
              </a:rPr>
              <a:t>research</a:t>
            </a:r>
            <a:r>
              <a:rPr sz="2000" spc="-40" dirty="0">
                <a:latin typeface="Tahoma"/>
                <a:cs typeface="Tahoma"/>
              </a:rPr>
              <a:t> </a:t>
            </a:r>
            <a:r>
              <a:rPr sz="2000" dirty="0">
                <a:latin typeface="Tahoma"/>
                <a:cs typeface="Tahoma"/>
              </a:rPr>
              <a:t>articles</a:t>
            </a:r>
            <a:r>
              <a:rPr sz="2000" spc="-55" dirty="0">
                <a:latin typeface="Tahoma"/>
                <a:cs typeface="Tahoma"/>
              </a:rPr>
              <a:t> </a:t>
            </a:r>
            <a:r>
              <a:rPr sz="2000" dirty="0">
                <a:latin typeface="Tahoma"/>
                <a:cs typeface="Tahoma"/>
              </a:rPr>
              <a:t>with</a:t>
            </a:r>
            <a:r>
              <a:rPr sz="2000" spc="-60" dirty="0">
                <a:latin typeface="Tahoma"/>
                <a:cs typeface="Tahoma"/>
              </a:rPr>
              <a:t> </a:t>
            </a:r>
            <a:r>
              <a:rPr sz="2000" spc="50" dirty="0">
                <a:latin typeface="Tahoma"/>
                <a:cs typeface="Tahoma"/>
              </a:rPr>
              <a:t>each</a:t>
            </a:r>
            <a:r>
              <a:rPr sz="2000" spc="-40" dirty="0">
                <a:latin typeface="Tahoma"/>
                <a:cs typeface="Tahoma"/>
              </a:rPr>
              <a:t> </a:t>
            </a:r>
            <a:r>
              <a:rPr sz="2000" spc="-10" dirty="0">
                <a:latin typeface="Tahoma"/>
                <a:cs typeface="Tahoma"/>
              </a:rPr>
              <a:t>lecture</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60" dirty="0">
                <a:latin typeface="Tahoma"/>
                <a:cs typeface="Tahoma"/>
              </a:rPr>
              <a:t>Selected</a:t>
            </a:r>
            <a:r>
              <a:rPr sz="2000" spc="-30" dirty="0">
                <a:latin typeface="Tahoma"/>
                <a:cs typeface="Tahoma"/>
              </a:rPr>
              <a:t> </a:t>
            </a:r>
            <a:r>
              <a:rPr sz="2000" dirty="0">
                <a:latin typeface="Tahoma"/>
                <a:cs typeface="Tahoma"/>
              </a:rPr>
              <a:t>chapters</a:t>
            </a:r>
            <a:r>
              <a:rPr sz="2000" spc="-5" dirty="0">
                <a:latin typeface="Tahoma"/>
                <a:cs typeface="Tahoma"/>
              </a:rPr>
              <a:t> </a:t>
            </a:r>
            <a:r>
              <a:rPr sz="2000" dirty="0">
                <a:latin typeface="Tahoma"/>
                <a:cs typeface="Tahoma"/>
              </a:rPr>
              <a:t>from</a:t>
            </a:r>
            <a:r>
              <a:rPr sz="2000" spc="10" dirty="0">
                <a:latin typeface="Tahoma"/>
                <a:cs typeface="Tahoma"/>
              </a:rPr>
              <a:t> </a:t>
            </a:r>
            <a:r>
              <a:rPr sz="2000" dirty="0">
                <a:latin typeface="Tahoma"/>
                <a:cs typeface="Tahoma"/>
              </a:rPr>
              <a:t>the</a:t>
            </a:r>
            <a:r>
              <a:rPr sz="2000" spc="-5" dirty="0">
                <a:latin typeface="Tahoma"/>
                <a:cs typeface="Tahoma"/>
              </a:rPr>
              <a:t> </a:t>
            </a:r>
            <a:r>
              <a:rPr sz="2000" spc="60" dirty="0">
                <a:latin typeface="Tahoma"/>
                <a:cs typeface="Tahoma"/>
              </a:rPr>
              <a:t>following</a:t>
            </a:r>
            <a:r>
              <a:rPr sz="2000" spc="-40" dirty="0">
                <a:latin typeface="Tahoma"/>
                <a:cs typeface="Tahoma"/>
              </a:rPr>
              <a:t> </a:t>
            </a:r>
            <a:r>
              <a:rPr sz="2000" spc="70" dirty="0">
                <a:latin typeface="Tahoma"/>
                <a:cs typeface="Tahoma"/>
              </a:rPr>
              <a:t>books</a:t>
            </a:r>
            <a:endParaRPr sz="2000">
              <a:latin typeface="Tahoma"/>
              <a:cs typeface="Tahoma"/>
            </a:endParaRPr>
          </a:p>
        </p:txBody>
      </p:sp>
      <p:pic>
        <p:nvPicPr>
          <p:cNvPr id="4" name="object 4"/>
          <p:cNvPicPr/>
          <p:nvPr/>
        </p:nvPicPr>
        <p:blipFill>
          <a:blip r:embed="rId2" cstate="print"/>
          <a:stretch>
            <a:fillRect/>
          </a:stretch>
        </p:blipFill>
        <p:spPr>
          <a:xfrm>
            <a:off x="995172" y="2977895"/>
            <a:ext cx="2382012" cy="2944367"/>
          </a:xfrm>
          <a:prstGeom prst="rect">
            <a:avLst/>
          </a:prstGeom>
        </p:spPr>
      </p:pic>
      <p:pic>
        <p:nvPicPr>
          <p:cNvPr id="5" name="object 5"/>
          <p:cNvPicPr/>
          <p:nvPr/>
        </p:nvPicPr>
        <p:blipFill>
          <a:blip r:embed="rId3" cstate="print"/>
          <a:stretch>
            <a:fillRect/>
          </a:stretch>
        </p:blipFill>
        <p:spPr>
          <a:xfrm>
            <a:off x="4052315" y="2977895"/>
            <a:ext cx="1949195" cy="2944367"/>
          </a:xfrm>
          <a:prstGeom prst="rect">
            <a:avLst/>
          </a:prstGeom>
        </p:spPr>
      </p:pic>
      <p:pic>
        <p:nvPicPr>
          <p:cNvPr id="6" name="object 6"/>
          <p:cNvPicPr/>
          <p:nvPr/>
        </p:nvPicPr>
        <p:blipFill>
          <a:blip r:embed="rId4" cstate="print"/>
          <a:stretch>
            <a:fillRect/>
          </a:stretch>
        </p:blipFill>
        <p:spPr>
          <a:xfrm>
            <a:off x="6893052" y="2912364"/>
            <a:ext cx="2272283" cy="2942844"/>
          </a:xfrm>
          <a:prstGeom prst="rect">
            <a:avLst/>
          </a:prstGeom>
        </p:spPr>
      </p:pic>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8" name="object 8"/>
          <p:cNvSpPr txBox="1">
            <a:spLocks noGrp="1"/>
          </p:cNvSpPr>
          <p:nvPr>
            <p:ph type="sldNum" sz="quarter" idx="7"/>
          </p:nvPr>
        </p:nvSpPr>
        <p:spPr>
          <a:prstGeom prst="rect">
            <a:avLst/>
          </a:prstGeom>
        </p:spPr>
        <p:txBody>
          <a:bodyPr vert="horz" wrap="square" lIns="0" tIns="9525" rIns="0" bIns="0" rtlCol="0">
            <a:spAutoFit/>
          </a:bodyPr>
          <a:lstStyle/>
          <a:p>
            <a:pPr marL="97790">
              <a:lnSpc>
                <a:spcPct val="100000"/>
              </a:lnSpc>
              <a:spcBef>
                <a:spcPts val="75"/>
              </a:spcBef>
            </a:pPr>
            <a:fld id="{81D60167-4931-47E6-BA6A-407CBD079E47}" type="slidenum">
              <a:rPr spc="-50" dirty="0"/>
              <a:t>3</a:t>
            </a:fld>
            <a:endParaRPr spc="-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7330" rIns="0" bIns="0" rtlCol="0">
            <a:spAutoFit/>
          </a:bodyPr>
          <a:lstStyle/>
          <a:p>
            <a:pPr marL="12700">
              <a:lnSpc>
                <a:spcPct val="100000"/>
              </a:lnSpc>
              <a:spcBef>
                <a:spcPts val="110"/>
              </a:spcBef>
            </a:pPr>
            <a:r>
              <a:rPr sz="2650" dirty="0"/>
              <a:t>OWASP</a:t>
            </a:r>
            <a:r>
              <a:rPr sz="2650" spc="-10" dirty="0"/>
              <a:t> </a:t>
            </a:r>
            <a:r>
              <a:rPr sz="2650" spc="75" dirty="0"/>
              <a:t>Attack</a:t>
            </a:r>
            <a:r>
              <a:rPr sz="2650" dirty="0"/>
              <a:t> Surfaces</a:t>
            </a:r>
            <a:r>
              <a:rPr sz="2650" spc="-35" dirty="0"/>
              <a:t> </a:t>
            </a:r>
            <a:r>
              <a:rPr sz="2650" dirty="0"/>
              <a:t>and</a:t>
            </a:r>
            <a:r>
              <a:rPr sz="2650" spc="-10" dirty="0"/>
              <a:t> </a:t>
            </a:r>
            <a:r>
              <a:rPr sz="2650" spc="50" dirty="0"/>
              <a:t>Vulnerabilities</a:t>
            </a:r>
            <a:endParaRPr sz="265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6</a:t>
            </a:r>
            <a:r>
              <a:rPr dirty="0"/>
              <a:t> </a:t>
            </a:r>
          </a:p>
        </p:txBody>
      </p:sp>
      <p:graphicFrame>
        <p:nvGraphicFramePr>
          <p:cNvPr id="3" name="object 3"/>
          <p:cNvGraphicFramePr>
            <a:graphicFrameLocks noGrp="1"/>
          </p:cNvGraphicFramePr>
          <p:nvPr/>
        </p:nvGraphicFramePr>
        <p:xfrm>
          <a:off x="1853374" y="1318450"/>
          <a:ext cx="8165465" cy="4986019"/>
        </p:xfrm>
        <a:graphic>
          <a:graphicData uri="http://schemas.openxmlformats.org/drawingml/2006/table">
            <a:tbl>
              <a:tblPr firstRow="1" bandRow="1">
                <a:tableStyleId>{2D5ABB26-0587-4C30-8999-92F81FD0307C}</a:tableStyleId>
              </a:tblPr>
              <a:tblGrid>
                <a:gridCol w="3566160">
                  <a:extLst>
                    <a:ext uri="{9D8B030D-6E8A-4147-A177-3AD203B41FA5}">
                      <a16:colId xmlns:a16="http://schemas.microsoft.com/office/drawing/2014/main" val="20000"/>
                    </a:ext>
                  </a:extLst>
                </a:gridCol>
                <a:gridCol w="4599305">
                  <a:extLst>
                    <a:ext uri="{9D8B030D-6E8A-4147-A177-3AD203B41FA5}">
                      <a16:colId xmlns:a16="http://schemas.microsoft.com/office/drawing/2014/main" val="20001"/>
                    </a:ext>
                  </a:extLst>
                </a:gridCol>
              </a:tblGrid>
              <a:tr h="314325">
                <a:tc>
                  <a:txBody>
                    <a:bodyPr/>
                    <a:lstStyle/>
                    <a:p>
                      <a:pPr marL="1121410">
                        <a:lnSpc>
                          <a:spcPct val="100000"/>
                        </a:lnSpc>
                        <a:spcBef>
                          <a:spcPts val="204"/>
                        </a:spcBef>
                      </a:pPr>
                      <a:r>
                        <a:rPr sz="1600" dirty="0">
                          <a:solidFill>
                            <a:srgbClr val="FFFFFF"/>
                          </a:solidFill>
                          <a:latin typeface="Tahoma"/>
                          <a:cs typeface="Tahoma"/>
                        </a:rPr>
                        <a:t>Attack</a:t>
                      </a:r>
                      <a:r>
                        <a:rPr sz="1600" spc="35" dirty="0">
                          <a:solidFill>
                            <a:srgbClr val="FFFFFF"/>
                          </a:solidFill>
                          <a:latin typeface="Tahoma"/>
                          <a:cs typeface="Tahoma"/>
                        </a:rPr>
                        <a:t> </a:t>
                      </a:r>
                      <a:r>
                        <a:rPr sz="1600" spc="-10" dirty="0">
                          <a:solidFill>
                            <a:srgbClr val="FFFFFF"/>
                          </a:solidFill>
                          <a:latin typeface="Tahoma"/>
                          <a:cs typeface="Tahoma"/>
                        </a:rPr>
                        <a:t>Surface</a:t>
                      </a:r>
                      <a:endParaRPr sz="1600" dirty="0">
                        <a:latin typeface="Tahoma"/>
                        <a:cs typeface="Tahoma"/>
                      </a:endParaRPr>
                    </a:p>
                  </a:txBody>
                  <a:tcPr marL="0" marR="0" marT="2603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solidFill>
                      <a:srgbClr val="3779D9"/>
                    </a:solidFill>
                  </a:tcPr>
                </a:tc>
                <a:tc>
                  <a:txBody>
                    <a:bodyPr/>
                    <a:lstStyle/>
                    <a:p>
                      <a:pPr marL="635" algn="ctr">
                        <a:lnSpc>
                          <a:spcPct val="100000"/>
                        </a:lnSpc>
                        <a:spcBef>
                          <a:spcPts val="204"/>
                        </a:spcBef>
                      </a:pPr>
                      <a:r>
                        <a:rPr sz="1600" spc="-10" dirty="0">
                          <a:solidFill>
                            <a:srgbClr val="FFFFFF"/>
                          </a:solidFill>
                          <a:latin typeface="Tahoma"/>
                          <a:cs typeface="Tahoma"/>
                        </a:rPr>
                        <a:t>Vulnerability</a:t>
                      </a:r>
                      <a:endParaRPr sz="1600">
                        <a:latin typeface="Tahoma"/>
                        <a:cs typeface="Tahoma"/>
                      </a:endParaRPr>
                    </a:p>
                  </a:txBody>
                  <a:tcPr marL="0" marR="0" marT="2603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solidFill>
                      <a:srgbClr val="3779D9"/>
                    </a:solidFill>
                  </a:tcPr>
                </a:tc>
                <a:extLst>
                  <a:ext uri="{0D108BD9-81ED-4DB2-BD59-A6C34878D82A}">
                    <a16:rowId xmlns:a16="http://schemas.microsoft.com/office/drawing/2014/main" val="10000"/>
                  </a:ext>
                </a:extLst>
              </a:tr>
              <a:tr h="1332230">
                <a:tc>
                  <a:txBody>
                    <a:bodyPr/>
                    <a:lstStyle/>
                    <a:p>
                      <a:pPr>
                        <a:lnSpc>
                          <a:spcPct val="100000"/>
                        </a:lnSpc>
                        <a:spcBef>
                          <a:spcPts val="1905"/>
                        </a:spcBef>
                      </a:pPr>
                      <a:endParaRPr sz="1800" dirty="0">
                        <a:latin typeface="Times New Roman"/>
                        <a:cs typeface="Times New Roman"/>
                      </a:endParaRPr>
                    </a:p>
                    <a:p>
                      <a:pPr marL="60960">
                        <a:lnSpc>
                          <a:spcPct val="100000"/>
                        </a:lnSpc>
                      </a:pPr>
                      <a:r>
                        <a:rPr sz="1800" spc="-135" dirty="0">
                          <a:latin typeface="Lucida Sans Unicode"/>
                          <a:cs typeface="Lucida Sans Unicode"/>
                        </a:rPr>
                        <a:t>Device</a:t>
                      </a:r>
                      <a:r>
                        <a:rPr sz="1800" spc="-120" dirty="0">
                          <a:latin typeface="Lucida Sans Unicode"/>
                          <a:cs typeface="Lucida Sans Unicode"/>
                        </a:rPr>
                        <a:t> </a:t>
                      </a:r>
                      <a:r>
                        <a:rPr sz="1800" spc="-10" dirty="0">
                          <a:latin typeface="Lucida Sans Unicode"/>
                          <a:cs typeface="Lucida Sans Unicode"/>
                        </a:rPr>
                        <a:t>Firmware</a:t>
                      </a:r>
                      <a:endParaRPr sz="1800" dirty="0">
                        <a:latin typeface="Lucida Sans Unicode"/>
                        <a:cs typeface="Lucida Sans Unicode"/>
                      </a:endParaRPr>
                    </a:p>
                  </a:txBody>
                  <a:tcPr marL="0" marR="0" marT="24193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123189" indent="-69850">
                        <a:lnSpc>
                          <a:spcPct val="100000"/>
                        </a:lnSpc>
                        <a:spcBef>
                          <a:spcPts val="894"/>
                        </a:spcBef>
                        <a:buSzPct val="92857"/>
                        <a:buFont typeface="Arial MT"/>
                        <a:buChar char="•"/>
                        <a:tabLst>
                          <a:tab pos="123189" algn="l"/>
                        </a:tabLst>
                      </a:pPr>
                      <a:r>
                        <a:rPr sz="1400" spc="-114" dirty="0">
                          <a:latin typeface="Lucida Sans Unicode"/>
                          <a:cs typeface="Lucida Sans Unicode"/>
                        </a:rPr>
                        <a:t>Hardcoded</a:t>
                      </a:r>
                      <a:r>
                        <a:rPr sz="1400" spc="-95" dirty="0">
                          <a:latin typeface="Lucida Sans Unicode"/>
                          <a:cs typeface="Lucida Sans Unicode"/>
                        </a:rPr>
                        <a:t> </a:t>
                      </a:r>
                      <a:r>
                        <a:rPr sz="1400" spc="-10" dirty="0">
                          <a:latin typeface="Lucida Sans Unicode"/>
                          <a:cs typeface="Lucida Sans Unicode"/>
                        </a:rPr>
                        <a:t>credentials</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85" dirty="0">
                          <a:latin typeface="Lucida Sans Unicode"/>
                          <a:cs typeface="Lucida Sans Unicode"/>
                        </a:rPr>
                        <a:t>Sensitive</a:t>
                      </a:r>
                      <a:r>
                        <a:rPr sz="1400" spc="-100" dirty="0">
                          <a:latin typeface="Lucida Sans Unicode"/>
                          <a:cs typeface="Lucida Sans Unicode"/>
                        </a:rPr>
                        <a:t> </a:t>
                      </a:r>
                      <a:r>
                        <a:rPr sz="1400" spc="-105" dirty="0">
                          <a:latin typeface="Lucida Sans Unicode"/>
                          <a:cs typeface="Lucida Sans Unicode"/>
                        </a:rPr>
                        <a:t>information </a:t>
                      </a:r>
                      <a:r>
                        <a:rPr sz="1400" spc="-10" dirty="0">
                          <a:latin typeface="Lucida Sans Unicode"/>
                          <a:cs typeface="Lucida Sans Unicode"/>
                        </a:rPr>
                        <a:t>disclosure</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100" dirty="0">
                          <a:latin typeface="Lucida Sans Unicode"/>
                          <a:cs typeface="Lucida Sans Unicode"/>
                        </a:rPr>
                        <a:t>Encryption </a:t>
                      </a:r>
                      <a:r>
                        <a:rPr sz="1400" spc="-20" dirty="0">
                          <a:latin typeface="Lucida Sans Unicode"/>
                          <a:cs typeface="Lucida Sans Unicode"/>
                        </a:rPr>
                        <a:t>keys</a:t>
                      </a:r>
                      <a:endParaRPr sz="1400" dirty="0">
                        <a:latin typeface="Lucida Sans Unicode"/>
                        <a:cs typeface="Lucida Sans Unicode"/>
                      </a:endParaRPr>
                    </a:p>
                    <a:p>
                      <a:pPr marL="122555" indent="-69850">
                        <a:lnSpc>
                          <a:spcPct val="100000"/>
                        </a:lnSpc>
                        <a:buSzPct val="92857"/>
                        <a:buFont typeface="Arial MT"/>
                        <a:buChar char="•"/>
                        <a:tabLst>
                          <a:tab pos="122555" algn="l"/>
                        </a:tabLst>
                      </a:pPr>
                      <a:r>
                        <a:rPr sz="1400" spc="-100" dirty="0">
                          <a:latin typeface="Lucida Sans Unicode"/>
                          <a:cs typeface="Lucida Sans Unicode"/>
                        </a:rPr>
                        <a:t>Update</a:t>
                      </a:r>
                      <a:r>
                        <a:rPr sz="1400" spc="-90" dirty="0">
                          <a:latin typeface="Lucida Sans Unicode"/>
                          <a:cs typeface="Lucida Sans Unicode"/>
                        </a:rPr>
                        <a:t> </a:t>
                      </a:r>
                      <a:r>
                        <a:rPr sz="1400" spc="-80" dirty="0">
                          <a:latin typeface="Lucida Sans Unicode"/>
                          <a:cs typeface="Lucida Sans Unicode"/>
                        </a:rPr>
                        <a:t>sent</a:t>
                      </a:r>
                      <a:r>
                        <a:rPr sz="1400" spc="-85" dirty="0">
                          <a:latin typeface="Lucida Sans Unicode"/>
                          <a:cs typeface="Lucida Sans Unicode"/>
                        </a:rPr>
                        <a:t> </a:t>
                      </a:r>
                      <a:r>
                        <a:rPr sz="1400" spc="-95" dirty="0">
                          <a:latin typeface="Lucida Sans Unicode"/>
                          <a:cs typeface="Lucida Sans Unicode"/>
                        </a:rPr>
                        <a:t>without</a:t>
                      </a:r>
                      <a:r>
                        <a:rPr sz="1400" spc="-105" dirty="0">
                          <a:latin typeface="Lucida Sans Unicode"/>
                          <a:cs typeface="Lucida Sans Unicode"/>
                        </a:rPr>
                        <a:t> </a:t>
                      </a:r>
                      <a:r>
                        <a:rPr sz="1400" spc="-10" dirty="0">
                          <a:latin typeface="Lucida Sans Unicode"/>
                          <a:cs typeface="Lucida Sans Unicode"/>
                        </a:rPr>
                        <a:t>encryption</a:t>
                      </a:r>
                      <a:endParaRPr sz="1400" dirty="0">
                        <a:latin typeface="Lucida Sans Unicode"/>
                        <a:cs typeface="Lucida Sans Unicode"/>
                      </a:endParaRPr>
                    </a:p>
                    <a:p>
                      <a:pPr marL="123189" indent="-69850">
                        <a:lnSpc>
                          <a:spcPct val="100000"/>
                        </a:lnSpc>
                        <a:spcBef>
                          <a:spcPts val="5"/>
                        </a:spcBef>
                        <a:buSzPct val="92857"/>
                        <a:buFont typeface="Arial MT"/>
                        <a:buChar char="•"/>
                        <a:tabLst>
                          <a:tab pos="123189" algn="l"/>
                        </a:tabLst>
                      </a:pPr>
                      <a:r>
                        <a:rPr sz="1400" spc="-100" dirty="0">
                          <a:latin typeface="Lucida Sans Unicode"/>
                          <a:cs typeface="Lucida Sans Unicode"/>
                        </a:rPr>
                        <a:t>Updates </a:t>
                      </a:r>
                      <a:r>
                        <a:rPr sz="1400" spc="-105" dirty="0">
                          <a:latin typeface="Lucida Sans Unicode"/>
                          <a:cs typeface="Lucida Sans Unicode"/>
                        </a:rPr>
                        <a:t>not</a:t>
                      </a:r>
                      <a:r>
                        <a:rPr sz="1400" spc="-95" dirty="0">
                          <a:latin typeface="Lucida Sans Unicode"/>
                          <a:cs typeface="Lucida Sans Unicode"/>
                        </a:rPr>
                        <a:t> </a:t>
                      </a:r>
                      <a:r>
                        <a:rPr sz="1400" spc="-125" dirty="0">
                          <a:latin typeface="Lucida Sans Unicode"/>
                          <a:cs typeface="Lucida Sans Unicode"/>
                        </a:rPr>
                        <a:t>signed</a:t>
                      </a:r>
                      <a:r>
                        <a:rPr sz="1400" spc="-95" dirty="0">
                          <a:latin typeface="Lucida Sans Unicode"/>
                          <a:cs typeface="Lucida Sans Unicode"/>
                        </a:rPr>
                        <a:t> </a:t>
                      </a:r>
                      <a:r>
                        <a:rPr sz="1400" spc="-120" dirty="0">
                          <a:latin typeface="Lucida Sans Unicode"/>
                          <a:cs typeface="Lucida Sans Unicode"/>
                        </a:rPr>
                        <a:t>or</a:t>
                      </a:r>
                      <a:r>
                        <a:rPr sz="1400" spc="-105" dirty="0">
                          <a:latin typeface="Lucida Sans Unicode"/>
                          <a:cs typeface="Lucida Sans Unicode"/>
                        </a:rPr>
                        <a:t> </a:t>
                      </a:r>
                      <a:r>
                        <a:rPr sz="1400" spc="-10" dirty="0">
                          <a:latin typeface="Lucida Sans Unicode"/>
                          <a:cs typeface="Lucida Sans Unicode"/>
                        </a:rPr>
                        <a:t>malicious</a:t>
                      </a:r>
                      <a:endParaRPr sz="1400" dirty="0">
                        <a:latin typeface="Lucida Sans Unicode"/>
                        <a:cs typeface="Lucida Sans Unicode"/>
                      </a:endParaRPr>
                    </a:p>
                  </a:txBody>
                  <a:tcPr marL="0" marR="0" marT="11366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1"/>
                  </a:ext>
                </a:extLst>
              </a:tr>
              <a:tr h="1087755">
                <a:tc>
                  <a:txBody>
                    <a:bodyPr/>
                    <a:lstStyle/>
                    <a:p>
                      <a:pPr>
                        <a:lnSpc>
                          <a:spcPct val="100000"/>
                        </a:lnSpc>
                        <a:spcBef>
                          <a:spcPts val="944"/>
                        </a:spcBef>
                      </a:pPr>
                      <a:endParaRPr sz="1800" dirty="0">
                        <a:latin typeface="Times New Roman"/>
                        <a:cs typeface="Times New Roman"/>
                      </a:endParaRPr>
                    </a:p>
                    <a:p>
                      <a:pPr marL="60960">
                        <a:lnSpc>
                          <a:spcPct val="100000"/>
                        </a:lnSpc>
                      </a:pPr>
                      <a:r>
                        <a:rPr sz="1800" spc="-135" dirty="0">
                          <a:latin typeface="Lucida Sans Unicode"/>
                          <a:cs typeface="Lucida Sans Unicode"/>
                        </a:rPr>
                        <a:t>Device</a:t>
                      </a:r>
                      <a:r>
                        <a:rPr sz="1800" spc="-125" dirty="0">
                          <a:latin typeface="Lucida Sans Unicode"/>
                          <a:cs typeface="Lucida Sans Unicode"/>
                        </a:rPr>
                        <a:t> </a:t>
                      </a:r>
                      <a:r>
                        <a:rPr sz="1800" spc="-120" dirty="0">
                          <a:latin typeface="Lucida Sans Unicode"/>
                          <a:cs typeface="Lucida Sans Unicode"/>
                        </a:rPr>
                        <a:t>Network </a:t>
                      </a:r>
                      <a:r>
                        <a:rPr sz="1800" spc="-10" dirty="0">
                          <a:latin typeface="Lucida Sans Unicode"/>
                          <a:cs typeface="Lucida Sans Unicode"/>
                        </a:rPr>
                        <a:t>Services</a:t>
                      </a:r>
                      <a:endParaRPr sz="1800" dirty="0">
                        <a:latin typeface="Lucida Sans Unicode"/>
                        <a:cs typeface="Lucida Sans Unicode"/>
                      </a:endParaRPr>
                    </a:p>
                  </a:txBody>
                  <a:tcPr marL="0" marR="0" marT="120014"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123189" indent="-69850">
                        <a:lnSpc>
                          <a:spcPct val="100000"/>
                        </a:lnSpc>
                        <a:spcBef>
                          <a:spcPts val="775"/>
                        </a:spcBef>
                        <a:buSzPct val="92857"/>
                        <a:buFont typeface="Arial MT"/>
                        <a:buChar char="•"/>
                        <a:tabLst>
                          <a:tab pos="123189" algn="l"/>
                        </a:tabLst>
                      </a:pPr>
                      <a:r>
                        <a:rPr sz="1400" spc="-120" dirty="0">
                          <a:latin typeface="Lucida Sans Unicode"/>
                          <a:cs typeface="Lucida Sans Unicode"/>
                        </a:rPr>
                        <a:t>User/Admin</a:t>
                      </a:r>
                      <a:r>
                        <a:rPr sz="1400" spc="-85" dirty="0">
                          <a:latin typeface="Lucida Sans Unicode"/>
                          <a:cs typeface="Lucida Sans Unicode"/>
                        </a:rPr>
                        <a:t> </a:t>
                      </a:r>
                      <a:r>
                        <a:rPr sz="1400" spc="-25" dirty="0">
                          <a:latin typeface="Lucida Sans Unicode"/>
                          <a:cs typeface="Lucida Sans Unicode"/>
                        </a:rPr>
                        <a:t>CLI</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110" dirty="0">
                          <a:latin typeface="Lucida Sans Unicode"/>
                          <a:cs typeface="Lucida Sans Unicode"/>
                        </a:rPr>
                        <a:t>Denial</a:t>
                      </a:r>
                      <a:r>
                        <a:rPr sz="1400" spc="-120" dirty="0">
                          <a:latin typeface="Lucida Sans Unicode"/>
                          <a:cs typeface="Lucida Sans Unicode"/>
                        </a:rPr>
                        <a:t> </a:t>
                      </a:r>
                      <a:r>
                        <a:rPr sz="1400" spc="-100" dirty="0">
                          <a:latin typeface="Lucida Sans Unicode"/>
                          <a:cs typeface="Lucida Sans Unicode"/>
                        </a:rPr>
                        <a:t>of</a:t>
                      </a:r>
                      <a:r>
                        <a:rPr sz="1400" spc="-114" dirty="0">
                          <a:latin typeface="Lucida Sans Unicode"/>
                          <a:cs typeface="Lucida Sans Unicode"/>
                        </a:rPr>
                        <a:t> </a:t>
                      </a:r>
                      <a:r>
                        <a:rPr sz="1400" spc="-10" dirty="0">
                          <a:latin typeface="Lucida Sans Unicode"/>
                          <a:cs typeface="Lucida Sans Unicode"/>
                        </a:rPr>
                        <a:t>Service</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105" dirty="0">
                          <a:latin typeface="Lucida Sans Unicode"/>
                          <a:cs typeface="Lucida Sans Unicode"/>
                        </a:rPr>
                        <a:t>Unencrypted</a:t>
                      </a:r>
                      <a:r>
                        <a:rPr sz="1400" spc="-50" dirty="0">
                          <a:latin typeface="Lucida Sans Unicode"/>
                          <a:cs typeface="Lucida Sans Unicode"/>
                        </a:rPr>
                        <a:t> </a:t>
                      </a:r>
                      <a:r>
                        <a:rPr sz="1400" spc="-10" dirty="0">
                          <a:latin typeface="Lucida Sans Unicode"/>
                          <a:cs typeface="Lucida Sans Unicode"/>
                        </a:rPr>
                        <a:t>Services</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35" dirty="0">
                          <a:latin typeface="Lucida Sans Unicode"/>
                          <a:cs typeface="Lucida Sans Unicode"/>
                        </a:rPr>
                        <a:t>UPnP</a:t>
                      </a:r>
                      <a:r>
                        <a:rPr sz="1400" spc="-114" dirty="0">
                          <a:latin typeface="Lucida Sans Unicode"/>
                          <a:cs typeface="Lucida Sans Unicode"/>
                        </a:rPr>
                        <a:t> </a:t>
                      </a:r>
                      <a:r>
                        <a:rPr sz="1400" spc="-25" dirty="0">
                          <a:latin typeface="Lucida Sans Unicode"/>
                          <a:cs typeface="Lucida Sans Unicode"/>
                        </a:rPr>
                        <a:t>&amp;</a:t>
                      </a:r>
                      <a:r>
                        <a:rPr sz="1400" spc="-95" dirty="0">
                          <a:latin typeface="Lucida Sans Unicode"/>
                          <a:cs typeface="Lucida Sans Unicode"/>
                        </a:rPr>
                        <a:t> </a:t>
                      </a:r>
                      <a:r>
                        <a:rPr sz="1400" spc="-110" dirty="0">
                          <a:latin typeface="Lucida Sans Unicode"/>
                          <a:cs typeface="Lucida Sans Unicode"/>
                        </a:rPr>
                        <a:t>Vulnerable</a:t>
                      </a:r>
                      <a:r>
                        <a:rPr sz="1400" spc="-114" dirty="0">
                          <a:latin typeface="Lucida Sans Unicode"/>
                          <a:cs typeface="Lucida Sans Unicode"/>
                        </a:rPr>
                        <a:t> </a:t>
                      </a:r>
                      <a:r>
                        <a:rPr sz="1400" spc="-60" dirty="0">
                          <a:latin typeface="Lucida Sans Unicode"/>
                          <a:cs typeface="Lucida Sans Unicode"/>
                        </a:rPr>
                        <a:t>UDP</a:t>
                      </a:r>
                      <a:r>
                        <a:rPr sz="1400" spc="-120" dirty="0">
                          <a:latin typeface="Lucida Sans Unicode"/>
                          <a:cs typeface="Lucida Sans Unicode"/>
                        </a:rPr>
                        <a:t> </a:t>
                      </a:r>
                      <a:r>
                        <a:rPr sz="1400" spc="-10" dirty="0">
                          <a:latin typeface="Lucida Sans Unicode"/>
                          <a:cs typeface="Lucida Sans Unicode"/>
                        </a:rPr>
                        <a:t>Services</a:t>
                      </a:r>
                      <a:endParaRPr sz="1400" dirty="0">
                        <a:latin typeface="Lucida Sans Unicode"/>
                        <a:cs typeface="Lucida Sans Unicode"/>
                      </a:endParaRPr>
                    </a:p>
                  </a:txBody>
                  <a:tcPr marL="0" marR="0" marT="9842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2"/>
                  </a:ext>
                </a:extLst>
              </a:tr>
              <a:tr h="1409065">
                <a:tc>
                  <a:txBody>
                    <a:bodyPr/>
                    <a:lstStyle/>
                    <a:p>
                      <a:pPr>
                        <a:lnSpc>
                          <a:spcPct val="100000"/>
                        </a:lnSpc>
                      </a:pPr>
                      <a:endParaRPr sz="1800">
                        <a:latin typeface="Times New Roman"/>
                        <a:cs typeface="Times New Roman"/>
                      </a:endParaRPr>
                    </a:p>
                    <a:p>
                      <a:pPr>
                        <a:lnSpc>
                          <a:spcPct val="100000"/>
                        </a:lnSpc>
                        <a:spcBef>
                          <a:spcPts val="145"/>
                        </a:spcBef>
                      </a:pPr>
                      <a:endParaRPr sz="1800">
                        <a:latin typeface="Times New Roman"/>
                        <a:cs typeface="Times New Roman"/>
                      </a:endParaRPr>
                    </a:p>
                    <a:p>
                      <a:pPr marL="60960">
                        <a:lnSpc>
                          <a:spcPct val="100000"/>
                        </a:lnSpc>
                      </a:pPr>
                      <a:r>
                        <a:rPr sz="1800" spc="-135" dirty="0">
                          <a:latin typeface="Lucida Sans Unicode"/>
                          <a:cs typeface="Lucida Sans Unicode"/>
                        </a:rPr>
                        <a:t>Administrative</a:t>
                      </a:r>
                      <a:r>
                        <a:rPr sz="1800" spc="-40" dirty="0">
                          <a:latin typeface="Lucida Sans Unicode"/>
                          <a:cs typeface="Lucida Sans Unicode"/>
                        </a:rPr>
                        <a:t> </a:t>
                      </a:r>
                      <a:r>
                        <a:rPr sz="1800" spc="-10" dirty="0">
                          <a:latin typeface="Lucida Sans Unicode"/>
                          <a:cs typeface="Lucida Sans Unicode"/>
                        </a:rPr>
                        <a:t>Interface</a:t>
                      </a:r>
                      <a:endParaRPr sz="1800">
                        <a:latin typeface="Lucida Sans Unicode"/>
                        <a:cs typeface="Lucida Sans Unicode"/>
                      </a:endParaRPr>
                    </a:p>
                  </a:txBody>
                  <a:tcPr marL="0" marR="0" marT="0"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123189" indent="-69850">
                        <a:lnSpc>
                          <a:spcPct val="100000"/>
                        </a:lnSpc>
                        <a:spcBef>
                          <a:spcPts val="360"/>
                        </a:spcBef>
                        <a:buSzPct val="92857"/>
                        <a:buFont typeface="Arial MT"/>
                        <a:buChar char="•"/>
                        <a:tabLst>
                          <a:tab pos="123189" algn="l"/>
                        </a:tabLst>
                      </a:pPr>
                      <a:r>
                        <a:rPr sz="1400" spc="-90" dirty="0">
                          <a:latin typeface="Lucida Sans Unicode"/>
                          <a:cs typeface="Lucida Sans Unicode"/>
                        </a:rPr>
                        <a:t>SQL</a:t>
                      </a:r>
                      <a:r>
                        <a:rPr sz="1400" spc="-105" dirty="0">
                          <a:latin typeface="Lucida Sans Unicode"/>
                          <a:cs typeface="Lucida Sans Unicode"/>
                        </a:rPr>
                        <a:t> </a:t>
                      </a:r>
                      <a:r>
                        <a:rPr sz="1400" spc="-10" dirty="0">
                          <a:latin typeface="Lucida Sans Unicode"/>
                          <a:cs typeface="Lucida Sans Unicode"/>
                        </a:rPr>
                        <a:t>injection</a:t>
                      </a:r>
                      <a:endParaRPr sz="1400">
                        <a:latin typeface="Lucida Sans Unicode"/>
                        <a:cs typeface="Lucida Sans Unicode"/>
                      </a:endParaRPr>
                    </a:p>
                    <a:p>
                      <a:pPr marL="123189" indent="-69850">
                        <a:lnSpc>
                          <a:spcPct val="100000"/>
                        </a:lnSpc>
                        <a:buSzPct val="92857"/>
                        <a:buFont typeface="Arial MT"/>
                        <a:buChar char="•"/>
                        <a:tabLst>
                          <a:tab pos="123189" algn="l"/>
                        </a:tabLst>
                      </a:pPr>
                      <a:r>
                        <a:rPr sz="1400" spc="-135" dirty="0">
                          <a:latin typeface="Lucida Sans Unicode"/>
                          <a:cs typeface="Lucida Sans Unicode"/>
                        </a:rPr>
                        <a:t>Cross-</a:t>
                      </a:r>
                      <a:r>
                        <a:rPr sz="1400" spc="-80" dirty="0">
                          <a:latin typeface="Lucida Sans Unicode"/>
                          <a:cs typeface="Lucida Sans Unicode"/>
                        </a:rPr>
                        <a:t>site</a:t>
                      </a:r>
                      <a:r>
                        <a:rPr sz="1400" spc="-95" dirty="0">
                          <a:latin typeface="Lucida Sans Unicode"/>
                          <a:cs typeface="Lucida Sans Unicode"/>
                        </a:rPr>
                        <a:t> </a:t>
                      </a:r>
                      <a:r>
                        <a:rPr sz="1400" spc="-10" dirty="0">
                          <a:latin typeface="Lucida Sans Unicode"/>
                          <a:cs typeface="Lucida Sans Unicode"/>
                        </a:rPr>
                        <a:t>scripting</a:t>
                      </a:r>
                      <a:endParaRPr sz="1400">
                        <a:latin typeface="Lucida Sans Unicode"/>
                        <a:cs typeface="Lucida Sans Unicode"/>
                      </a:endParaRPr>
                    </a:p>
                    <a:p>
                      <a:pPr marL="122555" indent="-69850">
                        <a:lnSpc>
                          <a:spcPct val="100000"/>
                        </a:lnSpc>
                        <a:buSzPct val="92857"/>
                        <a:buFont typeface="Arial MT"/>
                        <a:buChar char="•"/>
                        <a:tabLst>
                          <a:tab pos="122555" algn="l"/>
                        </a:tabLst>
                      </a:pPr>
                      <a:r>
                        <a:rPr sz="1400" spc="-100" dirty="0">
                          <a:latin typeface="Lucida Sans Unicode"/>
                          <a:cs typeface="Lucida Sans Unicode"/>
                        </a:rPr>
                        <a:t>Username</a:t>
                      </a:r>
                      <a:r>
                        <a:rPr sz="1400" spc="-70" dirty="0">
                          <a:latin typeface="Lucida Sans Unicode"/>
                          <a:cs typeface="Lucida Sans Unicode"/>
                        </a:rPr>
                        <a:t> </a:t>
                      </a:r>
                      <a:r>
                        <a:rPr sz="1400" spc="-20" dirty="0">
                          <a:latin typeface="Lucida Sans Unicode"/>
                          <a:cs typeface="Lucida Sans Unicode"/>
                        </a:rPr>
                        <a:t>enumeration</a:t>
                      </a:r>
                      <a:endParaRPr sz="1400">
                        <a:latin typeface="Lucida Sans Unicode"/>
                        <a:cs typeface="Lucida Sans Unicode"/>
                      </a:endParaRPr>
                    </a:p>
                    <a:p>
                      <a:pPr marL="123189" indent="-69850">
                        <a:lnSpc>
                          <a:spcPct val="100000"/>
                        </a:lnSpc>
                        <a:spcBef>
                          <a:spcPts val="5"/>
                        </a:spcBef>
                        <a:buSzPct val="92857"/>
                        <a:buFont typeface="Arial MT"/>
                        <a:buChar char="•"/>
                        <a:tabLst>
                          <a:tab pos="123189" algn="l"/>
                        </a:tabLst>
                      </a:pPr>
                      <a:r>
                        <a:rPr sz="1400" spc="-80" dirty="0">
                          <a:latin typeface="Lucida Sans Unicode"/>
                          <a:cs typeface="Lucida Sans Unicode"/>
                        </a:rPr>
                        <a:t>Weak</a:t>
                      </a:r>
                      <a:r>
                        <a:rPr sz="1400" spc="-95" dirty="0">
                          <a:latin typeface="Lucida Sans Unicode"/>
                          <a:cs typeface="Lucida Sans Unicode"/>
                        </a:rPr>
                        <a:t> </a:t>
                      </a:r>
                      <a:r>
                        <a:rPr sz="1400" spc="-10" dirty="0">
                          <a:latin typeface="Lucida Sans Unicode"/>
                          <a:cs typeface="Lucida Sans Unicode"/>
                        </a:rPr>
                        <a:t>passwords</a:t>
                      </a:r>
                      <a:endParaRPr sz="1400">
                        <a:latin typeface="Lucida Sans Unicode"/>
                        <a:cs typeface="Lucida Sans Unicode"/>
                      </a:endParaRPr>
                    </a:p>
                    <a:p>
                      <a:pPr marL="123189" indent="-69850">
                        <a:lnSpc>
                          <a:spcPct val="100000"/>
                        </a:lnSpc>
                        <a:buSzPct val="92857"/>
                        <a:buFont typeface="Arial MT"/>
                        <a:buChar char="•"/>
                        <a:tabLst>
                          <a:tab pos="123189" algn="l"/>
                        </a:tabLst>
                      </a:pPr>
                      <a:r>
                        <a:rPr sz="1400" spc="-114" dirty="0">
                          <a:latin typeface="Lucida Sans Unicode"/>
                          <a:cs typeface="Lucida Sans Unicode"/>
                        </a:rPr>
                        <a:t>Known</a:t>
                      </a:r>
                      <a:r>
                        <a:rPr sz="1400" spc="-90" dirty="0">
                          <a:latin typeface="Lucida Sans Unicode"/>
                          <a:cs typeface="Lucida Sans Unicode"/>
                        </a:rPr>
                        <a:t> </a:t>
                      </a:r>
                      <a:r>
                        <a:rPr sz="1400" spc="-95" dirty="0">
                          <a:latin typeface="Lucida Sans Unicode"/>
                          <a:cs typeface="Lucida Sans Unicode"/>
                        </a:rPr>
                        <a:t>default</a:t>
                      </a:r>
                      <a:r>
                        <a:rPr sz="1400" spc="-90" dirty="0">
                          <a:latin typeface="Lucida Sans Unicode"/>
                          <a:cs typeface="Lucida Sans Unicode"/>
                        </a:rPr>
                        <a:t> </a:t>
                      </a:r>
                      <a:r>
                        <a:rPr sz="1400" spc="-10" dirty="0">
                          <a:latin typeface="Lucida Sans Unicode"/>
                          <a:cs typeface="Lucida Sans Unicode"/>
                        </a:rPr>
                        <a:t>credentials</a:t>
                      </a:r>
                      <a:endParaRPr sz="1400">
                        <a:latin typeface="Lucida Sans Unicode"/>
                        <a:cs typeface="Lucida Sans Unicode"/>
                      </a:endParaRPr>
                    </a:p>
                    <a:p>
                      <a:pPr marL="123189" indent="-69850">
                        <a:lnSpc>
                          <a:spcPct val="100000"/>
                        </a:lnSpc>
                        <a:buSzPct val="92857"/>
                        <a:buFont typeface="Arial MT"/>
                        <a:buChar char="•"/>
                        <a:tabLst>
                          <a:tab pos="123189" algn="l"/>
                        </a:tabLst>
                      </a:pPr>
                      <a:r>
                        <a:rPr sz="1400" spc="-125" dirty="0">
                          <a:latin typeface="Lucida Sans Unicode"/>
                          <a:cs typeface="Lucida Sans Unicode"/>
                        </a:rPr>
                        <a:t>Two-</a:t>
                      </a:r>
                      <a:r>
                        <a:rPr sz="1400" spc="-95" dirty="0">
                          <a:latin typeface="Lucida Sans Unicode"/>
                          <a:cs typeface="Lucida Sans Unicode"/>
                        </a:rPr>
                        <a:t>factor </a:t>
                      </a:r>
                      <a:r>
                        <a:rPr sz="1400" spc="-30" dirty="0">
                          <a:latin typeface="Lucida Sans Unicode"/>
                          <a:cs typeface="Lucida Sans Unicode"/>
                        </a:rPr>
                        <a:t>authentication</a:t>
                      </a:r>
                      <a:endParaRPr sz="1400">
                        <a:latin typeface="Lucida Sans Unicode"/>
                        <a:cs typeface="Lucida Sans Unicode"/>
                      </a:endParaRPr>
                    </a:p>
                  </a:txBody>
                  <a:tcPr marL="0" marR="0"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3"/>
                  </a:ext>
                </a:extLst>
              </a:tr>
              <a:tr h="842644">
                <a:tc>
                  <a:txBody>
                    <a:bodyPr/>
                    <a:lstStyle/>
                    <a:p>
                      <a:pPr marL="60960">
                        <a:lnSpc>
                          <a:spcPct val="100000"/>
                        </a:lnSpc>
                        <a:spcBef>
                          <a:spcPts val="2055"/>
                        </a:spcBef>
                      </a:pPr>
                      <a:r>
                        <a:rPr sz="1800" spc="-135" dirty="0">
                          <a:latin typeface="Lucida Sans Unicode"/>
                          <a:cs typeface="Lucida Sans Unicode"/>
                        </a:rPr>
                        <a:t>Local</a:t>
                      </a:r>
                      <a:r>
                        <a:rPr sz="1800" spc="-140" dirty="0">
                          <a:latin typeface="Lucida Sans Unicode"/>
                          <a:cs typeface="Lucida Sans Unicode"/>
                        </a:rPr>
                        <a:t> </a:t>
                      </a:r>
                      <a:r>
                        <a:rPr sz="1800" spc="-120" dirty="0">
                          <a:latin typeface="Lucida Sans Unicode"/>
                          <a:cs typeface="Lucida Sans Unicode"/>
                        </a:rPr>
                        <a:t>Data</a:t>
                      </a:r>
                      <a:r>
                        <a:rPr sz="1800" spc="-114" dirty="0">
                          <a:latin typeface="Lucida Sans Unicode"/>
                          <a:cs typeface="Lucida Sans Unicode"/>
                        </a:rPr>
                        <a:t> </a:t>
                      </a:r>
                      <a:r>
                        <a:rPr sz="1800" spc="-10" dirty="0">
                          <a:latin typeface="Lucida Sans Unicode"/>
                          <a:cs typeface="Lucida Sans Unicode"/>
                        </a:rPr>
                        <a:t>Storage</a:t>
                      </a:r>
                      <a:endParaRPr sz="1800">
                        <a:latin typeface="Lucida Sans Unicode"/>
                        <a:cs typeface="Lucida Sans Unicode"/>
                      </a:endParaRPr>
                    </a:p>
                  </a:txBody>
                  <a:tcPr marL="0" marR="0" marT="26098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tc>
                  <a:txBody>
                    <a:bodyPr/>
                    <a:lstStyle/>
                    <a:p>
                      <a:pPr marL="123189" indent="-69850">
                        <a:lnSpc>
                          <a:spcPct val="100000"/>
                        </a:lnSpc>
                        <a:spcBef>
                          <a:spcPts val="655"/>
                        </a:spcBef>
                        <a:buSzPct val="92857"/>
                        <a:buFont typeface="Arial MT"/>
                        <a:buChar char="•"/>
                        <a:tabLst>
                          <a:tab pos="123189" algn="l"/>
                        </a:tabLst>
                      </a:pPr>
                      <a:r>
                        <a:rPr sz="1400" spc="-105" dirty="0">
                          <a:latin typeface="Lucida Sans Unicode"/>
                          <a:cs typeface="Lucida Sans Unicode"/>
                        </a:rPr>
                        <a:t>Unencrypted</a:t>
                      </a:r>
                      <a:r>
                        <a:rPr sz="1400" spc="-50" dirty="0">
                          <a:latin typeface="Lucida Sans Unicode"/>
                          <a:cs typeface="Lucida Sans Unicode"/>
                        </a:rPr>
                        <a:t> </a:t>
                      </a:r>
                      <a:r>
                        <a:rPr sz="1400" spc="-20" dirty="0">
                          <a:latin typeface="Lucida Sans Unicode"/>
                          <a:cs typeface="Lucida Sans Unicode"/>
                        </a:rPr>
                        <a:t>data</a:t>
                      </a:r>
                      <a:endParaRPr sz="1400" dirty="0">
                        <a:latin typeface="Lucida Sans Unicode"/>
                        <a:cs typeface="Lucida Sans Unicode"/>
                      </a:endParaRPr>
                    </a:p>
                    <a:p>
                      <a:pPr marL="122555" indent="-69850">
                        <a:lnSpc>
                          <a:spcPct val="100000"/>
                        </a:lnSpc>
                        <a:buSzPct val="92857"/>
                        <a:buFont typeface="Arial MT"/>
                        <a:buChar char="•"/>
                        <a:tabLst>
                          <a:tab pos="122555" algn="l"/>
                        </a:tabLst>
                      </a:pPr>
                      <a:r>
                        <a:rPr sz="1400" spc="-90" dirty="0">
                          <a:latin typeface="Lucida Sans Unicode"/>
                          <a:cs typeface="Lucida Sans Unicode"/>
                        </a:rPr>
                        <a:t>Data</a:t>
                      </a:r>
                      <a:r>
                        <a:rPr sz="1400" spc="-105" dirty="0">
                          <a:latin typeface="Lucida Sans Unicode"/>
                          <a:cs typeface="Lucida Sans Unicode"/>
                        </a:rPr>
                        <a:t> encrypted</a:t>
                      </a:r>
                      <a:r>
                        <a:rPr sz="1400" spc="-95" dirty="0">
                          <a:latin typeface="Lucida Sans Unicode"/>
                          <a:cs typeface="Lucida Sans Unicode"/>
                        </a:rPr>
                        <a:t> </a:t>
                      </a:r>
                      <a:r>
                        <a:rPr sz="1400" spc="-80" dirty="0">
                          <a:latin typeface="Lucida Sans Unicode"/>
                          <a:cs typeface="Lucida Sans Unicode"/>
                        </a:rPr>
                        <a:t>with </a:t>
                      </a:r>
                      <a:r>
                        <a:rPr sz="1400" spc="-110" dirty="0">
                          <a:latin typeface="Lucida Sans Unicode"/>
                          <a:cs typeface="Lucida Sans Unicode"/>
                        </a:rPr>
                        <a:t>discovered</a:t>
                      </a:r>
                      <a:r>
                        <a:rPr sz="1400" spc="-114" dirty="0">
                          <a:latin typeface="Lucida Sans Unicode"/>
                          <a:cs typeface="Lucida Sans Unicode"/>
                        </a:rPr>
                        <a:t> </a:t>
                      </a:r>
                      <a:r>
                        <a:rPr sz="1400" spc="-20" dirty="0">
                          <a:latin typeface="Lucida Sans Unicode"/>
                          <a:cs typeface="Lucida Sans Unicode"/>
                        </a:rPr>
                        <a:t>keys</a:t>
                      </a:r>
                      <a:endParaRPr sz="1400" dirty="0">
                        <a:latin typeface="Lucida Sans Unicode"/>
                        <a:cs typeface="Lucida Sans Unicode"/>
                      </a:endParaRPr>
                    </a:p>
                    <a:p>
                      <a:pPr marL="123189" indent="-69850">
                        <a:lnSpc>
                          <a:spcPct val="100000"/>
                        </a:lnSpc>
                        <a:buSzPct val="92857"/>
                        <a:buFont typeface="Arial MT"/>
                        <a:buChar char="•"/>
                        <a:tabLst>
                          <a:tab pos="123189" algn="l"/>
                        </a:tabLst>
                      </a:pPr>
                      <a:r>
                        <a:rPr sz="1400" spc="-114" dirty="0">
                          <a:latin typeface="Lucida Sans Unicode"/>
                          <a:cs typeface="Lucida Sans Unicode"/>
                        </a:rPr>
                        <a:t>Lack</a:t>
                      </a:r>
                      <a:r>
                        <a:rPr sz="1400" spc="-95" dirty="0">
                          <a:latin typeface="Lucida Sans Unicode"/>
                          <a:cs typeface="Lucida Sans Unicode"/>
                        </a:rPr>
                        <a:t> </a:t>
                      </a:r>
                      <a:r>
                        <a:rPr sz="1400" spc="-100" dirty="0">
                          <a:latin typeface="Lucida Sans Unicode"/>
                          <a:cs typeface="Lucida Sans Unicode"/>
                        </a:rPr>
                        <a:t>of</a:t>
                      </a:r>
                      <a:r>
                        <a:rPr sz="1400" spc="-110" dirty="0">
                          <a:latin typeface="Lucida Sans Unicode"/>
                          <a:cs typeface="Lucida Sans Unicode"/>
                        </a:rPr>
                        <a:t> </a:t>
                      </a:r>
                      <a:r>
                        <a:rPr sz="1400" spc="-95" dirty="0">
                          <a:latin typeface="Lucida Sans Unicode"/>
                          <a:cs typeface="Lucida Sans Unicode"/>
                        </a:rPr>
                        <a:t>data</a:t>
                      </a:r>
                      <a:r>
                        <a:rPr sz="1400" spc="-80" dirty="0">
                          <a:latin typeface="Lucida Sans Unicode"/>
                          <a:cs typeface="Lucida Sans Unicode"/>
                        </a:rPr>
                        <a:t> </a:t>
                      </a:r>
                      <a:r>
                        <a:rPr sz="1400" spc="-100" dirty="0">
                          <a:latin typeface="Lucida Sans Unicode"/>
                          <a:cs typeface="Lucida Sans Unicode"/>
                        </a:rPr>
                        <a:t>integrity</a:t>
                      </a:r>
                      <a:r>
                        <a:rPr sz="1400" spc="-114" dirty="0">
                          <a:latin typeface="Lucida Sans Unicode"/>
                          <a:cs typeface="Lucida Sans Unicode"/>
                        </a:rPr>
                        <a:t> </a:t>
                      </a:r>
                      <a:r>
                        <a:rPr sz="1400" spc="-10" dirty="0">
                          <a:latin typeface="Lucida Sans Unicode"/>
                          <a:cs typeface="Lucida Sans Unicode"/>
                        </a:rPr>
                        <a:t>checks</a:t>
                      </a:r>
                      <a:endParaRPr sz="1400" dirty="0">
                        <a:latin typeface="Lucida Sans Unicode"/>
                        <a:cs typeface="Lucida Sans Unicode"/>
                      </a:endParaRPr>
                    </a:p>
                  </a:txBody>
                  <a:tcPr marL="0" marR="0" marT="83185" marB="0">
                    <a:lnL w="9525">
                      <a:solidFill>
                        <a:srgbClr val="AAAAAA"/>
                      </a:solidFill>
                      <a:prstDash val="solid"/>
                    </a:lnL>
                    <a:lnR w="9525">
                      <a:solidFill>
                        <a:srgbClr val="AAAAAA"/>
                      </a:solidFill>
                      <a:prstDash val="solid"/>
                    </a:lnR>
                    <a:lnT w="9525">
                      <a:solidFill>
                        <a:srgbClr val="AAAAAA"/>
                      </a:solidFill>
                      <a:prstDash val="solid"/>
                    </a:lnT>
                    <a:lnB w="9525">
                      <a:solidFill>
                        <a:srgbClr val="AAAAAA"/>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625601"/>
            <a:ext cx="4782185" cy="525145"/>
          </a:xfrm>
          <a:prstGeom prst="rect">
            <a:avLst/>
          </a:prstGeom>
        </p:spPr>
        <p:txBody>
          <a:bodyPr vert="horz" wrap="square" lIns="0" tIns="15875" rIns="0" bIns="0" rtlCol="0">
            <a:spAutoFit/>
          </a:bodyPr>
          <a:lstStyle/>
          <a:p>
            <a:pPr marL="12700">
              <a:lnSpc>
                <a:spcPct val="100000"/>
              </a:lnSpc>
              <a:spcBef>
                <a:spcPts val="125"/>
              </a:spcBef>
            </a:pPr>
            <a:r>
              <a:rPr sz="3250" dirty="0"/>
              <a:t>IoT</a:t>
            </a:r>
            <a:r>
              <a:rPr sz="3250" spc="35" dirty="0"/>
              <a:t> </a:t>
            </a:r>
            <a:r>
              <a:rPr sz="3250" spc="90" dirty="0"/>
              <a:t>Vulnerability</a:t>
            </a:r>
            <a:r>
              <a:rPr sz="3250" spc="40" dirty="0"/>
              <a:t> </a:t>
            </a:r>
            <a:r>
              <a:rPr sz="3250" spc="-10" dirty="0"/>
              <a:t>Reports</a:t>
            </a:r>
            <a:endParaRPr sz="325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7</a:t>
            </a:r>
            <a:r>
              <a:rPr dirty="0"/>
              <a:t> </a:t>
            </a:r>
          </a:p>
        </p:txBody>
      </p:sp>
      <p:sp>
        <p:nvSpPr>
          <p:cNvPr id="3" name="object 3"/>
          <p:cNvSpPr txBox="1"/>
          <p:nvPr/>
        </p:nvSpPr>
        <p:spPr>
          <a:xfrm>
            <a:off x="688340" y="1103043"/>
            <a:ext cx="10811510" cy="4999990"/>
          </a:xfrm>
          <a:prstGeom prst="rect">
            <a:avLst/>
          </a:prstGeom>
        </p:spPr>
        <p:txBody>
          <a:bodyPr vert="horz" wrap="square" lIns="0" tIns="138430" rIns="0" bIns="0" rtlCol="0">
            <a:spAutoFit/>
          </a:bodyPr>
          <a:lstStyle/>
          <a:p>
            <a:pPr marL="354965" indent="-342265">
              <a:lnSpc>
                <a:spcPct val="100000"/>
              </a:lnSpc>
              <a:spcBef>
                <a:spcPts val="1090"/>
              </a:spcBef>
              <a:buClr>
                <a:srgbClr val="3779D9"/>
              </a:buClr>
              <a:buFont typeface="Courier New"/>
              <a:buChar char="o"/>
              <a:tabLst>
                <a:tab pos="354965" algn="l"/>
              </a:tabLst>
            </a:pPr>
            <a:r>
              <a:rPr sz="2000" dirty="0">
                <a:latin typeface="Tahoma"/>
                <a:cs typeface="Tahoma"/>
              </a:rPr>
              <a:t>Hardware</a:t>
            </a:r>
            <a:r>
              <a:rPr sz="2000" spc="-35" dirty="0">
                <a:latin typeface="Tahoma"/>
                <a:cs typeface="Tahoma"/>
              </a:rPr>
              <a:t> </a:t>
            </a:r>
            <a:r>
              <a:rPr sz="2000" spc="85" dirty="0">
                <a:latin typeface="Tahoma"/>
                <a:cs typeface="Tahoma"/>
              </a:rPr>
              <a:t>based</a:t>
            </a:r>
            <a:r>
              <a:rPr sz="2000" spc="-15" dirty="0">
                <a:latin typeface="Tahoma"/>
                <a:cs typeface="Tahoma"/>
              </a:rPr>
              <a:t> </a:t>
            </a:r>
            <a:r>
              <a:rPr sz="2000" dirty="0">
                <a:latin typeface="Tahoma"/>
                <a:cs typeface="Tahoma"/>
              </a:rPr>
              <a:t>security</a:t>
            </a:r>
            <a:r>
              <a:rPr sz="2000" spc="-15" dirty="0">
                <a:latin typeface="Tahoma"/>
                <a:cs typeface="Tahoma"/>
              </a:rPr>
              <a:t> </a:t>
            </a:r>
            <a:r>
              <a:rPr sz="2000" spc="60" dirty="0">
                <a:latin typeface="Tahoma"/>
                <a:cs typeface="Tahoma"/>
              </a:rPr>
              <a:t>challenges</a:t>
            </a:r>
            <a:r>
              <a:rPr sz="2000" spc="-65" dirty="0">
                <a:latin typeface="Tahoma"/>
                <a:cs typeface="Tahoma"/>
              </a:rPr>
              <a:t> </a:t>
            </a:r>
            <a:r>
              <a:rPr sz="2000" dirty="0">
                <a:latin typeface="Tahoma"/>
                <a:cs typeface="Tahoma"/>
              </a:rPr>
              <a:t>in</a:t>
            </a:r>
            <a:r>
              <a:rPr sz="2000" spc="5" dirty="0">
                <a:latin typeface="Tahoma"/>
                <a:cs typeface="Tahoma"/>
              </a:rPr>
              <a:t> </a:t>
            </a:r>
            <a:r>
              <a:rPr sz="2000" spc="-25" dirty="0">
                <a:latin typeface="Tahoma"/>
                <a:cs typeface="Tahoma"/>
              </a:rPr>
              <a:t>IoT</a:t>
            </a:r>
            <a:endParaRPr sz="2000">
              <a:latin typeface="Tahoma"/>
              <a:cs typeface="Tahoma"/>
            </a:endParaRPr>
          </a:p>
          <a:p>
            <a:pPr marL="354965" indent="-342265">
              <a:lnSpc>
                <a:spcPct val="100000"/>
              </a:lnSpc>
              <a:spcBef>
                <a:spcPts val="994"/>
              </a:spcBef>
              <a:buClr>
                <a:srgbClr val="3779D9"/>
              </a:buClr>
              <a:buFont typeface="Courier New"/>
              <a:buChar char="o"/>
              <a:tabLst>
                <a:tab pos="354965" algn="l"/>
              </a:tabLst>
            </a:pPr>
            <a:r>
              <a:rPr sz="2000" spc="50" dirty="0">
                <a:latin typeface="Tahoma"/>
                <a:cs typeface="Tahoma"/>
              </a:rPr>
              <a:t>Limited</a:t>
            </a:r>
            <a:r>
              <a:rPr sz="2000" spc="-55" dirty="0">
                <a:latin typeface="Tahoma"/>
                <a:cs typeface="Tahoma"/>
              </a:rPr>
              <a:t> </a:t>
            </a:r>
            <a:r>
              <a:rPr sz="2000" spc="60" dirty="0">
                <a:latin typeface="Tahoma"/>
                <a:cs typeface="Tahoma"/>
              </a:rPr>
              <a:t>processing</a:t>
            </a:r>
            <a:r>
              <a:rPr sz="2000" spc="-35" dirty="0">
                <a:latin typeface="Tahoma"/>
                <a:cs typeface="Tahoma"/>
              </a:rPr>
              <a:t> </a:t>
            </a:r>
            <a:r>
              <a:rPr sz="2000" spc="70" dirty="0">
                <a:latin typeface="Tahoma"/>
                <a:cs typeface="Tahoma"/>
              </a:rPr>
              <a:t>power</a:t>
            </a:r>
            <a:r>
              <a:rPr sz="2000" spc="-50" dirty="0">
                <a:latin typeface="Tahoma"/>
                <a:cs typeface="Tahoma"/>
              </a:rPr>
              <a:t> </a:t>
            </a:r>
            <a:r>
              <a:rPr sz="2000" dirty="0">
                <a:latin typeface="Tahoma"/>
                <a:cs typeface="Tahoma"/>
              </a:rPr>
              <a:t>to</a:t>
            </a:r>
            <a:r>
              <a:rPr sz="2000" spc="-30" dirty="0">
                <a:latin typeface="Tahoma"/>
                <a:cs typeface="Tahoma"/>
              </a:rPr>
              <a:t> </a:t>
            </a:r>
            <a:r>
              <a:rPr sz="2000" dirty="0">
                <a:latin typeface="Tahoma"/>
                <a:cs typeface="Tahoma"/>
              </a:rPr>
              <a:t>integrate</a:t>
            </a:r>
            <a:r>
              <a:rPr sz="2000" spc="-55" dirty="0">
                <a:latin typeface="Tahoma"/>
                <a:cs typeface="Tahoma"/>
              </a:rPr>
              <a:t> </a:t>
            </a:r>
            <a:r>
              <a:rPr sz="2000" spc="-10" dirty="0">
                <a:latin typeface="Tahoma"/>
                <a:cs typeface="Tahoma"/>
              </a:rPr>
              <a:t>security</a:t>
            </a:r>
            <a:endParaRPr sz="2000">
              <a:latin typeface="Tahoma"/>
              <a:cs typeface="Tahoma"/>
            </a:endParaRPr>
          </a:p>
          <a:p>
            <a:pPr marL="526415" marR="164465" lvl="1" indent="-285750">
              <a:lnSpc>
                <a:spcPct val="100000"/>
              </a:lnSpc>
              <a:spcBef>
                <a:spcPts val="1620"/>
              </a:spcBef>
              <a:buClr>
                <a:srgbClr val="3779D9"/>
              </a:buClr>
              <a:buFont typeface="Courier New"/>
              <a:buChar char="o"/>
              <a:tabLst>
                <a:tab pos="527685" algn="l"/>
              </a:tabLst>
            </a:pPr>
            <a:r>
              <a:rPr sz="1800" b="1" spc="-55" dirty="0">
                <a:latin typeface="Tahoma"/>
                <a:cs typeface="Tahoma"/>
              </a:rPr>
              <a:t>CVE-</a:t>
            </a:r>
            <a:r>
              <a:rPr sz="1800" b="1" spc="-35" dirty="0">
                <a:latin typeface="Tahoma"/>
                <a:cs typeface="Tahoma"/>
              </a:rPr>
              <a:t>2018-</a:t>
            </a:r>
            <a:r>
              <a:rPr sz="1800" b="1" dirty="0">
                <a:latin typeface="Tahoma"/>
                <a:cs typeface="Tahoma"/>
              </a:rPr>
              <a:t>6932</a:t>
            </a:r>
            <a:r>
              <a:rPr sz="1800" b="1" spc="15" dirty="0">
                <a:latin typeface="Tahoma"/>
                <a:cs typeface="Tahoma"/>
              </a:rPr>
              <a:t> </a:t>
            </a:r>
            <a:r>
              <a:rPr sz="1800" spc="-280" dirty="0">
                <a:latin typeface="Tahoma"/>
                <a:cs typeface="Tahoma"/>
              </a:rPr>
              <a:t>–</a:t>
            </a:r>
            <a:r>
              <a:rPr sz="1800" spc="10" dirty="0">
                <a:latin typeface="Tahoma"/>
                <a:cs typeface="Tahoma"/>
              </a:rPr>
              <a:t> </a:t>
            </a:r>
            <a:r>
              <a:rPr sz="1800" spc="130" dirty="0">
                <a:latin typeface="Tahoma"/>
                <a:cs typeface="Tahoma"/>
              </a:rPr>
              <a:t>Code</a:t>
            </a:r>
            <a:r>
              <a:rPr sz="1800" spc="5" dirty="0">
                <a:latin typeface="Tahoma"/>
                <a:cs typeface="Tahoma"/>
              </a:rPr>
              <a:t> </a:t>
            </a:r>
            <a:r>
              <a:rPr sz="1800" dirty="0">
                <a:latin typeface="Tahoma"/>
                <a:cs typeface="Tahoma"/>
              </a:rPr>
              <a:t>vulnerable</a:t>
            </a:r>
            <a:r>
              <a:rPr sz="1800" spc="5" dirty="0">
                <a:latin typeface="Tahoma"/>
                <a:cs typeface="Tahoma"/>
              </a:rPr>
              <a:t> </a:t>
            </a:r>
            <a:r>
              <a:rPr sz="1800" dirty="0">
                <a:latin typeface="Tahoma"/>
                <a:cs typeface="Tahoma"/>
              </a:rPr>
              <a:t>to</a:t>
            </a:r>
            <a:r>
              <a:rPr sz="1800" spc="5" dirty="0">
                <a:latin typeface="Tahoma"/>
                <a:cs typeface="Tahoma"/>
              </a:rPr>
              <a:t> </a:t>
            </a:r>
            <a:r>
              <a:rPr sz="1800" spc="85" dirty="0">
                <a:latin typeface="Tahoma"/>
                <a:cs typeface="Tahoma"/>
              </a:rPr>
              <a:t>DoS</a:t>
            </a:r>
            <a:r>
              <a:rPr sz="1800" spc="-10" dirty="0">
                <a:latin typeface="Tahoma"/>
                <a:cs typeface="Tahoma"/>
              </a:rPr>
              <a:t> </a:t>
            </a:r>
            <a:r>
              <a:rPr sz="1800" dirty="0">
                <a:latin typeface="Tahoma"/>
                <a:cs typeface="Tahoma"/>
              </a:rPr>
              <a:t>attack </a:t>
            </a:r>
            <a:r>
              <a:rPr sz="1800" spc="85" dirty="0">
                <a:latin typeface="Tahoma"/>
                <a:cs typeface="Tahoma"/>
              </a:rPr>
              <a:t>due</a:t>
            </a:r>
            <a:r>
              <a:rPr sz="1800" spc="15" dirty="0">
                <a:latin typeface="Tahoma"/>
                <a:cs typeface="Tahoma"/>
              </a:rPr>
              <a:t> </a:t>
            </a:r>
            <a:r>
              <a:rPr sz="1800" dirty="0">
                <a:latin typeface="Tahoma"/>
                <a:cs typeface="Tahoma"/>
              </a:rPr>
              <a:t>to</a:t>
            </a:r>
            <a:r>
              <a:rPr sz="1800" spc="5" dirty="0">
                <a:latin typeface="Tahoma"/>
                <a:cs typeface="Tahoma"/>
              </a:rPr>
              <a:t> </a:t>
            </a:r>
            <a:r>
              <a:rPr sz="1800" dirty="0">
                <a:latin typeface="Tahoma"/>
                <a:cs typeface="Tahoma"/>
              </a:rPr>
              <a:t>excessive</a:t>
            </a:r>
            <a:r>
              <a:rPr sz="1800" spc="-45" dirty="0">
                <a:latin typeface="Tahoma"/>
                <a:cs typeface="Tahoma"/>
              </a:rPr>
              <a:t> </a:t>
            </a:r>
            <a:r>
              <a:rPr sz="1800" dirty="0">
                <a:latin typeface="Tahoma"/>
                <a:cs typeface="Tahoma"/>
              </a:rPr>
              <a:t>system</a:t>
            </a:r>
            <a:r>
              <a:rPr sz="1800" spc="-10" dirty="0">
                <a:latin typeface="Tahoma"/>
                <a:cs typeface="Tahoma"/>
              </a:rPr>
              <a:t> </a:t>
            </a:r>
            <a:r>
              <a:rPr sz="1800" dirty="0">
                <a:latin typeface="Tahoma"/>
                <a:cs typeface="Tahoma"/>
              </a:rPr>
              <a:t>resource</a:t>
            </a:r>
            <a:r>
              <a:rPr sz="1800" spc="5" dirty="0">
                <a:latin typeface="Tahoma"/>
                <a:cs typeface="Tahoma"/>
              </a:rPr>
              <a:t> </a:t>
            </a:r>
            <a:r>
              <a:rPr sz="1800" spc="45" dirty="0">
                <a:latin typeface="Tahoma"/>
                <a:cs typeface="Tahoma"/>
              </a:rPr>
              <a:t>consumption 	</a:t>
            </a:r>
            <a:r>
              <a:rPr sz="1800" spc="-25" dirty="0">
                <a:latin typeface="Tahoma"/>
                <a:cs typeface="Tahoma"/>
              </a:rPr>
              <a:t>[3]</a:t>
            </a:r>
            <a:endParaRPr sz="1800">
              <a:latin typeface="Tahoma"/>
              <a:cs typeface="Tahoma"/>
            </a:endParaRPr>
          </a:p>
          <a:p>
            <a:pPr marL="755015" marR="5080" lvl="2" indent="-285750">
              <a:lnSpc>
                <a:spcPct val="100000"/>
              </a:lnSpc>
              <a:spcBef>
                <a:spcPts val="1595"/>
              </a:spcBef>
              <a:buClr>
                <a:srgbClr val="3779D9"/>
              </a:buClr>
              <a:buFont typeface="Courier New"/>
              <a:buChar char="o"/>
              <a:tabLst>
                <a:tab pos="756285" algn="l"/>
              </a:tabLst>
            </a:pPr>
            <a:r>
              <a:rPr sz="1800" spc="-95" dirty="0">
                <a:latin typeface="Tahoma"/>
                <a:cs typeface="Tahoma"/>
              </a:rPr>
              <a:t>IP</a:t>
            </a:r>
            <a:r>
              <a:rPr sz="1800" spc="10" dirty="0">
                <a:latin typeface="Tahoma"/>
                <a:cs typeface="Tahoma"/>
              </a:rPr>
              <a:t> </a:t>
            </a:r>
            <a:r>
              <a:rPr sz="1800" dirty="0">
                <a:latin typeface="Tahoma"/>
                <a:cs typeface="Tahoma"/>
              </a:rPr>
              <a:t>fragment</a:t>
            </a:r>
            <a:r>
              <a:rPr sz="1800" spc="10" dirty="0">
                <a:latin typeface="Tahoma"/>
                <a:cs typeface="Tahoma"/>
              </a:rPr>
              <a:t> </a:t>
            </a:r>
            <a:r>
              <a:rPr sz="1800" dirty="0">
                <a:latin typeface="Tahoma"/>
                <a:cs typeface="Tahoma"/>
              </a:rPr>
              <a:t>reassembly</a:t>
            </a:r>
            <a:r>
              <a:rPr sz="1800" spc="-10" dirty="0">
                <a:latin typeface="Tahoma"/>
                <a:cs typeface="Tahoma"/>
              </a:rPr>
              <a:t> </a:t>
            </a:r>
            <a:r>
              <a:rPr sz="1800" spc="100" dirty="0">
                <a:latin typeface="Tahoma"/>
                <a:cs typeface="Tahoma"/>
              </a:rPr>
              <a:t>code</a:t>
            </a:r>
            <a:r>
              <a:rPr sz="1800" spc="5" dirty="0">
                <a:latin typeface="Tahoma"/>
                <a:cs typeface="Tahoma"/>
              </a:rPr>
              <a:t> </a:t>
            </a:r>
            <a:r>
              <a:rPr sz="1800" dirty="0">
                <a:latin typeface="Tahoma"/>
                <a:cs typeface="Tahoma"/>
              </a:rPr>
              <a:t>in FreeBSD</a:t>
            </a:r>
            <a:r>
              <a:rPr sz="1800" spc="15" dirty="0">
                <a:latin typeface="Tahoma"/>
                <a:cs typeface="Tahoma"/>
              </a:rPr>
              <a:t> </a:t>
            </a:r>
            <a:r>
              <a:rPr sz="1800" spc="50" dirty="0">
                <a:latin typeface="Tahoma"/>
                <a:cs typeface="Tahoma"/>
              </a:rPr>
              <a:t>before</a:t>
            </a:r>
            <a:r>
              <a:rPr sz="1800" spc="-10" dirty="0">
                <a:latin typeface="Tahoma"/>
                <a:cs typeface="Tahoma"/>
              </a:rPr>
              <a:t> 11.1-</a:t>
            </a:r>
            <a:r>
              <a:rPr sz="1800" dirty="0">
                <a:latin typeface="Tahoma"/>
                <a:cs typeface="Tahoma"/>
              </a:rPr>
              <a:t>STABLE</a:t>
            </a:r>
            <a:r>
              <a:rPr sz="1800" spc="30" dirty="0">
                <a:latin typeface="Tahoma"/>
                <a:cs typeface="Tahoma"/>
              </a:rPr>
              <a:t> </a:t>
            </a:r>
            <a:r>
              <a:rPr sz="1800" dirty="0">
                <a:latin typeface="Tahoma"/>
                <a:cs typeface="Tahoma"/>
              </a:rPr>
              <a:t>is</a:t>
            </a:r>
            <a:r>
              <a:rPr sz="1800" spc="10" dirty="0">
                <a:latin typeface="Tahoma"/>
                <a:cs typeface="Tahoma"/>
              </a:rPr>
              <a:t> </a:t>
            </a:r>
            <a:r>
              <a:rPr sz="1800" dirty="0">
                <a:latin typeface="Tahoma"/>
                <a:cs typeface="Tahoma"/>
              </a:rPr>
              <a:t>vulnerable</a:t>
            </a:r>
            <a:r>
              <a:rPr sz="1800" spc="-10" dirty="0">
                <a:latin typeface="Tahoma"/>
                <a:cs typeface="Tahoma"/>
              </a:rPr>
              <a:t> </a:t>
            </a:r>
            <a:r>
              <a:rPr sz="1800" dirty="0">
                <a:latin typeface="Tahoma"/>
                <a:cs typeface="Tahoma"/>
              </a:rPr>
              <a:t>to</a:t>
            </a:r>
            <a:r>
              <a:rPr sz="1800" spc="20" dirty="0">
                <a:latin typeface="Tahoma"/>
                <a:cs typeface="Tahoma"/>
              </a:rPr>
              <a:t> </a:t>
            </a:r>
            <a:r>
              <a:rPr sz="1800" dirty="0">
                <a:latin typeface="Tahoma"/>
                <a:cs typeface="Tahoma"/>
              </a:rPr>
              <a:t>a </a:t>
            </a:r>
            <a:r>
              <a:rPr sz="1800" spc="55" dirty="0">
                <a:latin typeface="Tahoma"/>
                <a:cs typeface="Tahoma"/>
              </a:rPr>
              <a:t>denial</a:t>
            </a:r>
            <a:r>
              <a:rPr sz="1800" spc="5" dirty="0">
                <a:latin typeface="Tahoma"/>
                <a:cs typeface="Tahoma"/>
              </a:rPr>
              <a:t> </a:t>
            </a:r>
            <a:r>
              <a:rPr sz="1800" dirty="0">
                <a:latin typeface="Tahoma"/>
                <a:cs typeface="Tahoma"/>
              </a:rPr>
              <a:t>of</a:t>
            </a:r>
            <a:r>
              <a:rPr sz="1800" spc="50" dirty="0">
                <a:latin typeface="Tahoma"/>
                <a:cs typeface="Tahoma"/>
              </a:rPr>
              <a:t> </a:t>
            </a:r>
            <a:r>
              <a:rPr sz="1800" spc="-10" dirty="0">
                <a:latin typeface="Tahoma"/>
                <a:cs typeface="Tahoma"/>
              </a:rPr>
              <a:t>service 	</a:t>
            </a:r>
            <a:r>
              <a:rPr sz="1800" spc="85" dirty="0">
                <a:latin typeface="Tahoma"/>
                <a:cs typeface="Tahoma"/>
              </a:rPr>
              <a:t>due</a:t>
            </a:r>
            <a:r>
              <a:rPr sz="1800" spc="30" dirty="0">
                <a:latin typeface="Tahoma"/>
                <a:cs typeface="Tahoma"/>
              </a:rPr>
              <a:t> </a:t>
            </a:r>
            <a:r>
              <a:rPr sz="1800" dirty="0">
                <a:latin typeface="Tahoma"/>
                <a:cs typeface="Tahoma"/>
              </a:rPr>
              <a:t>to</a:t>
            </a:r>
            <a:r>
              <a:rPr sz="1800" spc="35" dirty="0">
                <a:latin typeface="Tahoma"/>
                <a:cs typeface="Tahoma"/>
              </a:rPr>
              <a:t> </a:t>
            </a:r>
            <a:r>
              <a:rPr sz="1800" dirty="0">
                <a:latin typeface="Tahoma"/>
                <a:cs typeface="Tahoma"/>
              </a:rPr>
              <a:t>excessive</a:t>
            </a:r>
            <a:r>
              <a:rPr sz="1800" spc="5" dirty="0">
                <a:latin typeface="Tahoma"/>
                <a:cs typeface="Tahoma"/>
              </a:rPr>
              <a:t> </a:t>
            </a:r>
            <a:r>
              <a:rPr sz="1800" dirty="0">
                <a:latin typeface="Tahoma"/>
                <a:cs typeface="Tahoma"/>
              </a:rPr>
              <a:t>system resource</a:t>
            </a:r>
            <a:r>
              <a:rPr sz="1800" spc="25" dirty="0">
                <a:latin typeface="Tahoma"/>
                <a:cs typeface="Tahoma"/>
              </a:rPr>
              <a:t> </a:t>
            </a:r>
            <a:r>
              <a:rPr sz="1800" dirty="0">
                <a:latin typeface="Tahoma"/>
                <a:cs typeface="Tahoma"/>
              </a:rPr>
              <a:t>consumption.</a:t>
            </a:r>
            <a:r>
              <a:rPr sz="1800" spc="-95" dirty="0">
                <a:latin typeface="Tahoma"/>
                <a:cs typeface="Tahoma"/>
              </a:rPr>
              <a:t> </a:t>
            </a:r>
            <a:r>
              <a:rPr sz="1800" dirty="0">
                <a:latin typeface="Tahoma"/>
                <a:cs typeface="Tahoma"/>
              </a:rPr>
              <a:t>This</a:t>
            </a:r>
            <a:r>
              <a:rPr sz="1800" spc="45" dirty="0">
                <a:latin typeface="Tahoma"/>
                <a:cs typeface="Tahoma"/>
              </a:rPr>
              <a:t> </a:t>
            </a:r>
            <a:r>
              <a:rPr sz="1800" dirty="0">
                <a:latin typeface="Tahoma"/>
                <a:cs typeface="Tahoma"/>
              </a:rPr>
              <a:t>issue</a:t>
            </a:r>
            <a:r>
              <a:rPr sz="1800" spc="25" dirty="0">
                <a:latin typeface="Tahoma"/>
                <a:cs typeface="Tahoma"/>
              </a:rPr>
              <a:t> </a:t>
            </a:r>
            <a:r>
              <a:rPr sz="1800" dirty="0">
                <a:latin typeface="Tahoma"/>
                <a:cs typeface="Tahoma"/>
              </a:rPr>
              <a:t>can</a:t>
            </a:r>
            <a:r>
              <a:rPr sz="1800" spc="25" dirty="0">
                <a:latin typeface="Tahoma"/>
                <a:cs typeface="Tahoma"/>
              </a:rPr>
              <a:t> </a:t>
            </a:r>
            <a:r>
              <a:rPr sz="1800" dirty="0">
                <a:latin typeface="Tahoma"/>
                <a:cs typeface="Tahoma"/>
              </a:rPr>
              <a:t>allow</a:t>
            </a:r>
            <a:r>
              <a:rPr sz="1800" spc="15" dirty="0">
                <a:latin typeface="Tahoma"/>
                <a:cs typeface="Tahoma"/>
              </a:rPr>
              <a:t> </a:t>
            </a:r>
            <a:r>
              <a:rPr sz="1800" dirty="0">
                <a:latin typeface="Tahoma"/>
                <a:cs typeface="Tahoma"/>
              </a:rPr>
              <a:t>a</a:t>
            </a:r>
            <a:r>
              <a:rPr sz="1800" spc="20" dirty="0">
                <a:latin typeface="Tahoma"/>
                <a:cs typeface="Tahoma"/>
              </a:rPr>
              <a:t> </a:t>
            </a:r>
            <a:r>
              <a:rPr sz="1800" dirty="0">
                <a:latin typeface="Tahoma"/>
                <a:cs typeface="Tahoma"/>
              </a:rPr>
              <a:t>remote</a:t>
            </a:r>
            <a:r>
              <a:rPr sz="1800" spc="30" dirty="0">
                <a:latin typeface="Tahoma"/>
                <a:cs typeface="Tahoma"/>
              </a:rPr>
              <a:t> </a:t>
            </a:r>
            <a:r>
              <a:rPr sz="1800" dirty="0">
                <a:latin typeface="Tahoma"/>
                <a:cs typeface="Tahoma"/>
              </a:rPr>
              <a:t>attacker</a:t>
            </a:r>
            <a:r>
              <a:rPr sz="1800" spc="30" dirty="0">
                <a:latin typeface="Tahoma"/>
                <a:cs typeface="Tahoma"/>
              </a:rPr>
              <a:t> </a:t>
            </a:r>
            <a:r>
              <a:rPr sz="1800" dirty="0">
                <a:latin typeface="Tahoma"/>
                <a:cs typeface="Tahoma"/>
              </a:rPr>
              <a:t>to</a:t>
            </a:r>
            <a:r>
              <a:rPr sz="1800" spc="30" dirty="0">
                <a:latin typeface="Tahoma"/>
                <a:cs typeface="Tahoma"/>
              </a:rPr>
              <a:t> </a:t>
            </a:r>
            <a:r>
              <a:rPr sz="1800" spc="60" dirty="0">
                <a:latin typeface="Tahoma"/>
                <a:cs typeface="Tahoma"/>
              </a:rPr>
              <a:t>send</a:t>
            </a:r>
            <a:r>
              <a:rPr sz="1800" spc="30" dirty="0">
                <a:latin typeface="Tahoma"/>
                <a:cs typeface="Tahoma"/>
              </a:rPr>
              <a:t> </a:t>
            </a:r>
            <a:r>
              <a:rPr sz="1800" spc="-25" dirty="0">
                <a:latin typeface="Tahoma"/>
                <a:cs typeface="Tahoma"/>
              </a:rPr>
              <a:t>an 	</a:t>
            </a:r>
            <a:r>
              <a:rPr sz="1800" dirty="0">
                <a:latin typeface="Tahoma"/>
                <a:cs typeface="Tahoma"/>
              </a:rPr>
              <a:t>arbitrary</a:t>
            </a:r>
            <a:r>
              <a:rPr sz="1800" spc="20" dirty="0">
                <a:latin typeface="Tahoma"/>
                <a:cs typeface="Tahoma"/>
              </a:rPr>
              <a:t> </a:t>
            </a:r>
            <a:r>
              <a:rPr sz="1800" b="1" spc="-185" dirty="0">
                <a:latin typeface="Tahoma"/>
                <a:cs typeface="Tahoma"/>
              </a:rPr>
              <a:t>IP</a:t>
            </a:r>
            <a:r>
              <a:rPr sz="1800" b="1" spc="50" dirty="0">
                <a:latin typeface="Tahoma"/>
                <a:cs typeface="Tahoma"/>
              </a:rPr>
              <a:t> </a:t>
            </a:r>
            <a:r>
              <a:rPr sz="1800" dirty="0">
                <a:latin typeface="Tahoma"/>
                <a:cs typeface="Tahoma"/>
              </a:rPr>
              <a:t>fragments</a:t>
            </a:r>
            <a:r>
              <a:rPr sz="1800" spc="20" dirty="0">
                <a:latin typeface="Tahoma"/>
                <a:cs typeface="Tahoma"/>
              </a:rPr>
              <a:t> </a:t>
            </a:r>
            <a:r>
              <a:rPr sz="1800" dirty="0">
                <a:latin typeface="Tahoma"/>
                <a:cs typeface="Tahoma"/>
              </a:rPr>
              <a:t>to</a:t>
            </a:r>
            <a:r>
              <a:rPr sz="1800" spc="20" dirty="0">
                <a:latin typeface="Tahoma"/>
                <a:cs typeface="Tahoma"/>
              </a:rPr>
              <a:t> </a:t>
            </a:r>
            <a:r>
              <a:rPr sz="1800" dirty="0">
                <a:latin typeface="Tahoma"/>
                <a:cs typeface="Tahoma"/>
              </a:rPr>
              <a:t>cause</a:t>
            </a:r>
            <a:r>
              <a:rPr sz="1800" spc="35" dirty="0">
                <a:latin typeface="Tahoma"/>
                <a:cs typeface="Tahoma"/>
              </a:rPr>
              <a:t> </a:t>
            </a:r>
            <a:r>
              <a:rPr sz="1800" dirty="0">
                <a:latin typeface="Tahoma"/>
                <a:cs typeface="Tahoma"/>
              </a:rPr>
              <a:t>the</a:t>
            </a:r>
            <a:r>
              <a:rPr sz="1800" spc="20" dirty="0">
                <a:latin typeface="Tahoma"/>
                <a:cs typeface="Tahoma"/>
              </a:rPr>
              <a:t> </a:t>
            </a:r>
            <a:r>
              <a:rPr sz="1800" dirty="0">
                <a:latin typeface="Tahoma"/>
                <a:cs typeface="Tahoma"/>
              </a:rPr>
              <a:t>machine</a:t>
            </a:r>
            <a:r>
              <a:rPr sz="1800" spc="30" dirty="0">
                <a:latin typeface="Tahoma"/>
                <a:cs typeface="Tahoma"/>
              </a:rPr>
              <a:t> </a:t>
            </a:r>
            <a:r>
              <a:rPr sz="1800" dirty="0">
                <a:latin typeface="Tahoma"/>
                <a:cs typeface="Tahoma"/>
              </a:rPr>
              <a:t>to</a:t>
            </a:r>
            <a:r>
              <a:rPr sz="1800" spc="20" dirty="0">
                <a:latin typeface="Tahoma"/>
                <a:cs typeface="Tahoma"/>
              </a:rPr>
              <a:t> </a:t>
            </a:r>
            <a:r>
              <a:rPr sz="1800" spc="55" dirty="0">
                <a:latin typeface="Tahoma"/>
                <a:cs typeface="Tahoma"/>
              </a:rPr>
              <a:t>consume</a:t>
            </a:r>
            <a:r>
              <a:rPr sz="1800" spc="35" dirty="0">
                <a:latin typeface="Tahoma"/>
                <a:cs typeface="Tahoma"/>
              </a:rPr>
              <a:t> </a:t>
            </a:r>
            <a:r>
              <a:rPr sz="1800" dirty="0">
                <a:latin typeface="Tahoma"/>
                <a:cs typeface="Tahoma"/>
              </a:rPr>
              <a:t>excessive</a:t>
            </a:r>
            <a:r>
              <a:rPr sz="1800" spc="-35" dirty="0">
                <a:latin typeface="Tahoma"/>
                <a:cs typeface="Tahoma"/>
              </a:rPr>
              <a:t> </a:t>
            </a:r>
            <a:r>
              <a:rPr sz="1800" spc="-10" dirty="0">
                <a:latin typeface="Tahoma"/>
                <a:cs typeface="Tahoma"/>
              </a:rPr>
              <a:t>resources.</a:t>
            </a:r>
            <a:endParaRPr sz="1800">
              <a:latin typeface="Tahoma"/>
              <a:cs typeface="Tahoma"/>
            </a:endParaRPr>
          </a:p>
          <a:p>
            <a:pPr marL="354965" indent="-342265">
              <a:lnSpc>
                <a:spcPct val="100000"/>
              </a:lnSpc>
              <a:spcBef>
                <a:spcPts val="990"/>
              </a:spcBef>
              <a:buClr>
                <a:srgbClr val="3779D9"/>
              </a:buClr>
              <a:buFont typeface="Courier New"/>
              <a:buChar char="o"/>
              <a:tabLst>
                <a:tab pos="354965" algn="l"/>
              </a:tabLst>
            </a:pPr>
            <a:r>
              <a:rPr sz="2000" spc="65" dirty="0">
                <a:latin typeface="Tahoma"/>
                <a:cs typeface="Tahoma"/>
              </a:rPr>
              <a:t>Device</a:t>
            </a:r>
            <a:r>
              <a:rPr sz="2000" spc="-55" dirty="0">
                <a:latin typeface="Tahoma"/>
                <a:cs typeface="Tahoma"/>
              </a:rPr>
              <a:t> </a:t>
            </a:r>
            <a:r>
              <a:rPr sz="2000" spc="45" dirty="0">
                <a:latin typeface="Tahoma"/>
                <a:cs typeface="Tahoma"/>
              </a:rPr>
              <a:t>heterogeneity</a:t>
            </a:r>
            <a:r>
              <a:rPr sz="2000" spc="-60" dirty="0">
                <a:latin typeface="Tahoma"/>
                <a:cs typeface="Tahoma"/>
              </a:rPr>
              <a:t> </a:t>
            </a:r>
            <a:r>
              <a:rPr sz="2000" dirty="0">
                <a:latin typeface="Tahoma"/>
                <a:cs typeface="Tahoma"/>
              </a:rPr>
              <a:t>makes</a:t>
            </a:r>
            <a:r>
              <a:rPr sz="2000" spc="-50" dirty="0">
                <a:latin typeface="Tahoma"/>
                <a:cs typeface="Tahoma"/>
              </a:rPr>
              <a:t> </a:t>
            </a:r>
            <a:r>
              <a:rPr sz="2000" dirty="0">
                <a:latin typeface="Tahoma"/>
                <a:cs typeface="Tahoma"/>
              </a:rPr>
              <a:t>it</a:t>
            </a:r>
            <a:r>
              <a:rPr sz="2000" spc="-25" dirty="0">
                <a:latin typeface="Tahoma"/>
                <a:cs typeface="Tahoma"/>
              </a:rPr>
              <a:t> </a:t>
            </a:r>
            <a:r>
              <a:rPr sz="2000" dirty="0">
                <a:latin typeface="Tahoma"/>
                <a:cs typeface="Tahoma"/>
              </a:rPr>
              <a:t>difficult</a:t>
            </a:r>
            <a:r>
              <a:rPr sz="2000" spc="-55" dirty="0">
                <a:latin typeface="Tahoma"/>
                <a:cs typeface="Tahoma"/>
              </a:rPr>
              <a:t> </a:t>
            </a:r>
            <a:r>
              <a:rPr sz="2000" dirty="0">
                <a:latin typeface="Tahoma"/>
                <a:cs typeface="Tahoma"/>
              </a:rPr>
              <a:t>to</a:t>
            </a:r>
            <a:r>
              <a:rPr sz="2000" spc="-25" dirty="0">
                <a:latin typeface="Tahoma"/>
                <a:cs typeface="Tahoma"/>
              </a:rPr>
              <a:t> </a:t>
            </a:r>
            <a:r>
              <a:rPr sz="2000" spc="-10" dirty="0">
                <a:latin typeface="Tahoma"/>
                <a:cs typeface="Tahoma"/>
              </a:rPr>
              <a:t>secure</a:t>
            </a:r>
            <a:endParaRPr sz="2000">
              <a:latin typeface="Tahoma"/>
              <a:cs typeface="Tahoma"/>
            </a:endParaRPr>
          </a:p>
          <a:p>
            <a:pPr marL="527050" lvl="1" indent="-285750">
              <a:lnSpc>
                <a:spcPct val="100000"/>
              </a:lnSpc>
              <a:spcBef>
                <a:spcPts val="515"/>
              </a:spcBef>
              <a:buClr>
                <a:srgbClr val="3779D9"/>
              </a:buClr>
              <a:buFont typeface="Courier New"/>
              <a:buChar char="o"/>
              <a:tabLst>
                <a:tab pos="527050" algn="l"/>
              </a:tabLst>
            </a:pPr>
            <a:r>
              <a:rPr sz="1800" dirty="0">
                <a:latin typeface="Tahoma"/>
                <a:cs typeface="Tahoma"/>
              </a:rPr>
              <a:t>Same</a:t>
            </a:r>
            <a:r>
              <a:rPr sz="1800" spc="-5" dirty="0">
                <a:latin typeface="Tahoma"/>
                <a:cs typeface="Tahoma"/>
              </a:rPr>
              <a:t> </a:t>
            </a:r>
            <a:r>
              <a:rPr sz="1800" dirty="0">
                <a:latin typeface="Tahoma"/>
                <a:cs typeface="Tahoma"/>
              </a:rPr>
              <a:t>architecture</a:t>
            </a:r>
            <a:r>
              <a:rPr sz="1800" spc="15" dirty="0">
                <a:latin typeface="Tahoma"/>
                <a:cs typeface="Tahoma"/>
              </a:rPr>
              <a:t> </a:t>
            </a:r>
            <a:r>
              <a:rPr sz="1800" spc="50" dirty="0">
                <a:latin typeface="Tahoma"/>
                <a:cs typeface="Tahoma"/>
              </a:rPr>
              <a:t>but</a:t>
            </a:r>
            <a:r>
              <a:rPr sz="1800" spc="5" dirty="0">
                <a:latin typeface="Tahoma"/>
                <a:cs typeface="Tahoma"/>
              </a:rPr>
              <a:t> </a:t>
            </a:r>
            <a:r>
              <a:rPr sz="1800" dirty="0">
                <a:latin typeface="Tahoma"/>
                <a:cs typeface="Tahoma"/>
              </a:rPr>
              <a:t>various</a:t>
            </a:r>
            <a:r>
              <a:rPr sz="1800" spc="5" dirty="0">
                <a:latin typeface="Tahoma"/>
                <a:cs typeface="Tahoma"/>
              </a:rPr>
              <a:t> </a:t>
            </a:r>
            <a:r>
              <a:rPr sz="1800" spc="125" dirty="0">
                <a:latin typeface="Tahoma"/>
                <a:cs typeface="Tahoma"/>
              </a:rPr>
              <a:t>OS</a:t>
            </a:r>
            <a:r>
              <a:rPr sz="1800" spc="-10" dirty="0">
                <a:latin typeface="Tahoma"/>
                <a:cs typeface="Tahoma"/>
              </a:rPr>
              <a:t> functionality</a:t>
            </a:r>
            <a:endParaRPr sz="1800">
              <a:latin typeface="Tahoma"/>
              <a:cs typeface="Tahoma"/>
            </a:endParaRPr>
          </a:p>
          <a:p>
            <a:pPr marL="527050" lvl="1" indent="-285750">
              <a:lnSpc>
                <a:spcPct val="100000"/>
              </a:lnSpc>
              <a:spcBef>
                <a:spcPts val="500"/>
              </a:spcBef>
              <a:buClr>
                <a:srgbClr val="3779D9"/>
              </a:buClr>
              <a:buFont typeface="Courier New"/>
              <a:buChar char="o"/>
              <a:tabLst>
                <a:tab pos="527050" algn="l"/>
              </a:tabLst>
            </a:pPr>
            <a:r>
              <a:rPr sz="1800" spc="10" dirty="0">
                <a:latin typeface="Tahoma"/>
                <a:cs typeface="Tahoma"/>
              </a:rPr>
              <a:t>Integrating</a:t>
            </a:r>
            <a:r>
              <a:rPr sz="1800" spc="25" dirty="0">
                <a:latin typeface="Tahoma"/>
                <a:cs typeface="Tahoma"/>
              </a:rPr>
              <a:t> </a:t>
            </a:r>
            <a:r>
              <a:rPr sz="1800" spc="10" dirty="0">
                <a:latin typeface="Tahoma"/>
                <a:cs typeface="Tahoma"/>
              </a:rPr>
              <a:t>storage</a:t>
            </a:r>
            <a:r>
              <a:rPr sz="1800" spc="55" dirty="0">
                <a:latin typeface="Tahoma"/>
                <a:cs typeface="Tahoma"/>
              </a:rPr>
              <a:t> </a:t>
            </a:r>
            <a:r>
              <a:rPr sz="1800" spc="50" dirty="0">
                <a:latin typeface="Tahoma"/>
                <a:cs typeface="Tahoma"/>
              </a:rPr>
              <a:t>and</a:t>
            </a:r>
            <a:r>
              <a:rPr sz="1800" spc="70" dirty="0">
                <a:latin typeface="Tahoma"/>
                <a:cs typeface="Tahoma"/>
              </a:rPr>
              <a:t> </a:t>
            </a:r>
            <a:r>
              <a:rPr sz="1800" spc="10" dirty="0">
                <a:latin typeface="Tahoma"/>
                <a:cs typeface="Tahoma"/>
              </a:rPr>
              <a:t>computational</a:t>
            </a:r>
            <a:r>
              <a:rPr sz="1800" spc="55" dirty="0">
                <a:latin typeface="Tahoma"/>
                <a:cs typeface="Tahoma"/>
              </a:rPr>
              <a:t> </a:t>
            </a:r>
            <a:r>
              <a:rPr sz="1800" spc="40" dirty="0">
                <a:latin typeface="Tahoma"/>
                <a:cs typeface="Tahoma"/>
              </a:rPr>
              <a:t>process</a:t>
            </a:r>
            <a:endParaRPr sz="1800">
              <a:latin typeface="Tahoma"/>
              <a:cs typeface="Tahoma"/>
            </a:endParaRPr>
          </a:p>
          <a:p>
            <a:pPr marL="526415" marR="173355" lvl="1" indent="-285750">
              <a:lnSpc>
                <a:spcPct val="100000"/>
              </a:lnSpc>
              <a:spcBef>
                <a:spcPts val="495"/>
              </a:spcBef>
              <a:buClr>
                <a:srgbClr val="3779D9"/>
              </a:buClr>
              <a:buFont typeface="Courier New"/>
              <a:buChar char="o"/>
              <a:tabLst>
                <a:tab pos="527685" algn="l"/>
              </a:tabLst>
            </a:pPr>
            <a:r>
              <a:rPr sz="1800" b="1" spc="-55" dirty="0">
                <a:latin typeface="Tahoma"/>
                <a:cs typeface="Tahoma"/>
              </a:rPr>
              <a:t>CVE-</a:t>
            </a:r>
            <a:r>
              <a:rPr sz="1800" b="1" spc="-35" dirty="0">
                <a:latin typeface="Tahoma"/>
                <a:cs typeface="Tahoma"/>
              </a:rPr>
              <a:t>2018-</a:t>
            </a:r>
            <a:r>
              <a:rPr sz="1800" b="1" dirty="0">
                <a:latin typeface="Tahoma"/>
                <a:cs typeface="Tahoma"/>
              </a:rPr>
              <a:t>3619</a:t>
            </a:r>
            <a:r>
              <a:rPr sz="1800" b="1" spc="15" dirty="0">
                <a:latin typeface="Tahoma"/>
                <a:cs typeface="Tahoma"/>
              </a:rPr>
              <a:t> </a:t>
            </a:r>
            <a:r>
              <a:rPr sz="1800" spc="-280" dirty="0">
                <a:latin typeface="Tahoma"/>
                <a:cs typeface="Tahoma"/>
              </a:rPr>
              <a:t>–</a:t>
            </a:r>
            <a:r>
              <a:rPr sz="1800" spc="15" dirty="0">
                <a:latin typeface="Tahoma"/>
                <a:cs typeface="Tahoma"/>
              </a:rPr>
              <a:t> </a:t>
            </a:r>
            <a:r>
              <a:rPr sz="1800" dirty="0">
                <a:latin typeface="Tahoma"/>
                <a:cs typeface="Tahoma"/>
              </a:rPr>
              <a:t>Information </a:t>
            </a:r>
            <a:r>
              <a:rPr sz="1800" spc="45" dirty="0">
                <a:latin typeface="Tahoma"/>
                <a:cs typeface="Tahoma"/>
              </a:rPr>
              <a:t>disclosure</a:t>
            </a:r>
            <a:r>
              <a:rPr sz="1800" spc="-15" dirty="0">
                <a:latin typeface="Tahoma"/>
                <a:cs typeface="Tahoma"/>
              </a:rPr>
              <a:t> </a:t>
            </a:r>
            <a:r>
              <a:rPr sz="1800" dirty="0">
                <a:latin typeface="Tahoma"/>
                <a:cs typeface="Tahoma"/>
              </a:rPr>
              <a:t>vulnerability</a:t>
            </a:r>
            <a:r>
              <a:rPr sz="1800" spc="-10" dirty="0">
                <a:latin typeface="Tahoma"/>
                <a:cs typeface="Tahoma"/>
              </a:rPr>
              <a:t> </a:t>
            </a:r>
            <a:r>
              <a:rPr sz="1800" dirty="0">
                <a:latin typeface="Tahoma"/>
                <a:cs typeface="Tahoma"/>
              </a:rPr>
              <a:t>allows</a:t>
            </a:r>
            <a:r>
              <a:rPr sz="1800" spc="-30" dirty="0">
                <a:latin typeface="Tahoma"/>
                <a:cs typeface="Tahoma"/>
              </a:rPr>
              <a:t> </a:t>
            </a:r>
            <a:r>
              <a:rPr sz="1800" dirty="0">
                <a:latin typeface="Tahoma"/>
                <a:cs typeface="Tahoma"/>
              </a:rPr>
              <a:t>attacker</a:t>
            </a:r>
            <a:r>
              <a:rPr sz="1800" spc="10" dirty="0">
                <a:latin typeface="Tahoma"/>
                <a:cs typeface="Tahoma"/>
              </a:rPr>
              <a:t> </a:t>
            </a:r>
            <a:r>
              <a:rPr sz="1800" dirty="0">
                <a:latin typeface="Tahoma"/>
                <a:cs typeface="Tahoma"/>
              </a:rPr>
              <a:t>to</a:t>
            </a:r>
            <a:r>
              <a:rPr sz="1800" spc="5" dirty="0">
                <a:latin typeface="Tahoma"/>
                <a:cs typeface="Tahoma"/>
              </a:rPr>
              <a:t> </a:t>
            </a:r>
            <a:r>
              <a:rPr sz="1800" dirty="0">
                <a:latin typeface="Tahoma"/>
                <a:cs typeface="Tahoma"/>
              </a:rPr>
              <a:t>recover</a:t>
            </a:r>
            <a:r>
              <a:rPr sz="1800" spc="-20" dirty="0">
                <a:latin typeface="Tahoma"/>
                <a:cs typeface="Tahoma"/>
              </a:rPr>
              <a:t> </a:t>
            </a:r>
            <a:r>
              <a:rPr sz="1800" dirty="0">
                <a:latin typeface="Tahoma"/>
                <a:cs typeface="Tahoma"/>
              </a:rPr>
              <a:t>data</a:t>
            </a:r>
            <a:r>
              <a:rPr sz="1800" spc="5" dirty="0">
                <a:latin typeface="Tahoma"/>
                <a:cs typeface="Tahoma"/>
              </a:rPr>
              <a:t> </a:t>
            </a:r>
            <a:r>
              <a:rPr sz="1800" dirty="0">
                <a:latin typeface="Tahoma"/>
                <a:cs typeface="Tahoma"/>
              </a:rPr>
              <a:t>via</a:t>
            </a:r>
            <a:r>
              <a:rPr sz="1800" spc="10" dirty="0">
                <a:latin typeface="Tahoma"/>
                <a:cs typeface="Tahoma"/>
              </a:rPr>
              <a:t> </a:t>
            </a:r>
            <a:r>
              <a:rPr sz="1800" spc="-10" dirty="0">
                <a:latin typeface="Tahoma"/>
                <a:cs typeface="Tahoma"/>
              </a:rPr>
              <a:t>physical 	</a:t>
            </a:r>
            <a:r>
              <a:rPr sz="1800" dirty="0">
                <a:latin typeface="Tahoma"/>
                <a:cs typeface="Tahoma"/>
              </a:rPr>
              <a:t>access</a:t>
            </a:r>
            <a:r>
              <a:rPr sz="1800" spc="-15" dirty="0">
                <a:latin typeface="Tahoma"/>
                <a:cs typeface="Tahoma"/>
              </a:rPr>
              <a:t>  </a:t>
            </a:r>
            <a:r>
              <a:rPr sz="1800" spc="-25" dirty="0">
                <a:latin typeface="Tahoma"/>
                <a:cs typeface="Tahoma"/>
              </a:rPr>
              <a:t>[4]</a:t>
            </a:r>
            <a:endParaRPr sz="1800">
              <a:latin typeface="Tahoma"/>
              <a:cs typeface="Tahoma"/>
            </a:endParaRPr>
          </a:p>
          <a:p>
            <a:pPr marL="755015" marR="337185" lvl="2" indent="-285750">
              <a:lnSpc>
                <a:spcPct val="100000"/>
              </a:lnSpc>
              <a:spcBef>
                <a:spcPts val="505"/>
              </a:spcBef>
              <a:buClr>
                <a:srgbClr val="3779D9"/>
              </a:buClr>
              <a:buFont typeface="Courier New"/>
              <a:buChar char="o"/>
              <a:tabLst>
                <a:tab pos="756285" algn="l"/>
              </a:tabLst>
            </a:pPr>
            <a:r>
              <a:rPr sz="1800" b="1" dirty="0">
                <a:latin typeface="Tahoma"/>
                <a:cs typeface="Tahoma"/>
              </a:rPr>
              <a:t>S</a:t>
            </a:r>
            <a:r>
              <a:rPr sz="1800" dirty="0">
                <a:latin typeface="Tahoma"/>
                <a:cs typeface="Tahoma"/>
              </a:rPr>
              <a:t>torage</a:t>
            </a:r>
            <a:r>
              <a:rPr sz="1800" spc="-45" dirty="0">
                <a:latin typeface="Tahoma"/>
                <a:cs typeface="Tahoma"/>
              </a:rPr>
              <a:t> </a:t>
            </a:r>
            <a:r>
              <a:rPr sz="1800" spc="65" dirty="0">
                <a:latin typeface="Tahoma"/>
                <a:cs typeface="Tahoma"/>
              </a:rPr>
              <a:t>media</a:t>
            </a:r>
            <a:r>
              <a:rPr sz="1800" spc="-35" dirty="0">
                <a:latin typeface="Tahoma"/>
                <a:cs typeface="Tahoma"/>
              </a:rPr>
              <a:t> </a:t>
            </a:r>
            <a:r>
              <a:rPr sz="1800" dirty="0">
                <a:latin typeface="Tahoma"/>
                <a:cs typeface="Tahoma"/>
              </a:rPr>
              <a:t>in</a:t>
            </a:r>
            <a:r>
              <a:rPr sz="1800" spc="-25" dirty="0">
                <a:latin typeface="Tahoma"/>
                <a:cs typeface="Tahoma"/>
              </a:rPr>
              <a:t> </a:t>
            </a:r>
            <a:r>
              <a:rPr sz="1800" dirty="0">
                <a:latin typeface="Tahoma"/>
                <a:cs typeface="Tahoma"/>
              </a:rPr>
              <a:t>systems</a:t>
            </a:r>
            <a:r>
              <a:rPr sz="1800" spc="-45" dirty="0">
                <a:latin typeface="Tahoma"/>
                <a:cs typeface="Tahoma"/>
              </a:rPr>
              <a:t> </a:t>
            </a:r>
            <a:r>
              <a:rPr sz="1800" dirty="0">
                <a:latin typeface="Tahoma"/>
                <a:cs typeface="Tahoma"/>
              </a:rPr>
              <a:t>with</a:t>
            </a:r>
            <a:r>
              <a:rPr sz="1800" spc="-35" dirty="0">
                <a:latin typeface="Tahoma"/>
                <a:cs typeface="Tahoma"/>
              </a:rPr>
              <a:t> </a:t>
            </a:r>
            <a:r>
              <a:rPr sz="1800" spc="-25" dirty="0">
                <a:latin typeface="Tahoma"/>
                <a:cs typeface="Tahoma"/>
              </a:rPr>
              <a:t>Intel</a:t>
            </a:r>
            <a:r>
              <a:rPr sz="1800" spc="-45" dirty="0">
                <a:latin typeface="Tahoma"/>
                <a:cs typeface="Tahoma"/>
              </a:rPr>
              <a:t> </a:t>
            </a:r>
            <a:r>
              <a:rPr sz="1800" spc="80" dirty="0">
                <a:latin typeface="Tahoma"/>
                <a:cs typeface="Tahoma"/>
              </a:rPr>
              <a:t>Optane</a:t>
            </a:r>
            <a:r>
              <a:rPr sz="1800" spc="-40" dirty="0">
                <a:latin typeface="Tahoma"/>
                <a:cs typeface="Tahoma"/>
              </a:rPr>
              <a:t> </a:t>
            </a:r>
            <a:r>
              <a:rPr sz="1800" spc="50" dirty="0">
                <a:latin typeface="Tahoma"/>
                <a:cs typeface="Tahoma"/>
              </a:rPr>
              <a:t>memory</a:t>
            </a:r>
            <a:r>
              <a:rPr sz="1800" spc="-30" dirty="0">
                <a:latin typeface="Tahoma"/>
                <a:cs typeface="Tahoma"/>
              </a:rPr>
              <a:t> </a:t>
            </a:r>
            <a:r>
              <a:rPr sz="1800" spc="75" dirty="0">
                <a:latin typeface="Tahoma"/>
                <a:cs typeface="Tahoma"/>
              </a:rPr>
              <a:t>module</a:t>
            </a:r>
            <a:r>
              <a:rPr sz="1800" spc="-45" dirty="0">
                <a:latin typeface="Tahoma"/>
                <a:cs typeface="Tahoma"/>
              </a:rPr>
              <a:t> </a:t>
            </a:r>
            <a:r>
              <a:rPr sz="1800" dirty="0">
                <a:latin typeface="Tahoma"/>
                <a:cs typeface="Tahoma"/>
              </a:rPr>
              <a:t>with</a:t>
            </a:r>
            <a:r>
              <a:rPr sz="1800" spc="-60" dirty="0">
                <a:latin typeface="Tahoma"/>
                <a:cs typeface="Tahoma"/>
              </a:rPr>
              <a:t> </a:t>
            </a:r>
            <a:r>
              <a:rPr sz="1800" spc="75" dirty="0">
                <a:latin typeface="Tahoma"/>
                <a:cs typeface="Tahoma"/>
              </a:rPr>
              <a:t>Whole</a:t>
            </a:r>
            <a:r>
              <a:rPr sz="1800" spc="-25" dirty="0">
                <a:latin typeface="Tahoma"/>
                <a:cs typeface="Tahoma"/>
              </a:rPr>
              <a:t> </a:t>
            </a:r>
            <a:r>
              <a:rPr sz="1800" dirty="0">
                <a:latin typeface="Tahoma"/>
                <a:cs typeface="Tahoma"/>
              </a:rPr>
              <a:t>Disk</a:t>
            </a:r>
            <a:r>
              <a:rPr sz="1800" spc="-55" dirty="0">
                <a:latin typeface="Tahoma"/>
                <a:cs typeface="Tahoma"/>
              </a:rPr>
              <a:t> </a:t>
            </a:r>
            <a:r>
              <a:rPr sz="1800" dirty="0">
                <a:latin typeface="Tahoma"/>
                <a:cs typeface="Tahoma"/>
              </a:rPr>
              <a:t>Encryption</a:t>
            </a:r>
            <a:r>
              <a:rPr sz="1800" spc="-25" dirty="0">
                <a:latin typeface="Tahoma"/>
                <a:cs typeface="Tahoma"/>
              </a:rPr>
              <a:t> may 	</a:t>
            </a:r>
            <a:r>
              <a:rPr sz="1800" dirty="0">
                <a:latin typeface="Tahoma"/>
                <a:cs typeface="Tahoma"/>
              </a:rPr>
              <a:t>allow</a:t>
            </a:r>
            <a:r>
              <a:rPr sz="1800" spc="-5" dirty="0">
                <a:latin typeface="Tahoma"/>
                <a:cs typeface="Tahoma"/>
              </a:rPr>
              <a:t> </a:t>
            </a:r>
            <a:r>
              <a:rPr sz="1800" dirty="0">
                <a:latin typeface="Tahoma"/>
                <a:cs typeface="Tahoma"/>
              </a:rPr>
              <a:t>an</a:t>
            </a:r>
            <a:r>
              <a:rPr sz="1800" spc="15" dirty="0">
                <a:latin typeface="Tahoma"/>
                <a:cs typeface="Tahoma"/>
              </a:rPr>
              <a:t> </a:t>
            </a:r>
            <a:r>
              <a:rPr sz="1800" dirty="0">
                <a:latin typeface="Tahoma"/>
                <a:cs typeface="Tahoma"/>
              </a:rPr>
              <a:t>attacker</a:t>
            </a:r>
            <a:r>
              <a:rPr sz="1800" spc="15" dirty="0">
                <a:latin typeface="Tahoma"/>
                <a:cs typeface="Tahoma"/>
              </a:rPr>
              <a:t> </a:t>
            </a:r>
            <a:r>
              <a:rPr sz="1800" dirty="0">
                <a:latin typeface="Tahoma"/>
                <a:cs typeface="Tahoma"/>
              </a:rPr>
              <a:t>to</a:t>
            </a:r>
            <a:r>
              <a:rPr sz="1800" spc="25" dirty="0">
                <a:latin typeface="Tahoma"/>
                <a:cs typeface="Tahoma"/>
              </a:rPr>
              <a:t> </a:t>
            </a:r>
            <a:r>
              <a:rPr sz="1800" dirty="0">
                <a:latin typeface="Tahoma"/>
                <a:cs typeface="Tahoma"/>
              </a:rPr>
              <a:t>recover</a:t>
            </a:r>
            <a:r>
              <a:rPr sz="1800" spc="-10" dirty="0">
                <a:latin typeface="Tahoma"/>
                <a:cs typeface="Tahoma"/>
              </a:rPr>
              <a:t> </a:t>
            </a:r>
            <a:r>
              <a:rPr sz="1800" dirty="0">
                <a:latin typeface="Tahoma"/>
                <a:cs typeface="Tahoma"/>
              </a:rPr>
              <a:t>data</a:t>
            </a:r>
            <a:r>
              <a:rPr sz="1800" spc="15" dirty="0">
                <a:latin typeface="Tahoma"/>
                <a:cs typeface="Tahoma"/>
              </a:rPr>
              <a:t> </a:t>
            </a:r>
            <a:r>
              <a:rPr sz="1800" dirty="0">
                <a:latin typeface="Tahoma"/>
                <a:cs typeface="Tahoma"/>
              </a:rPr>
              <a:t>via</a:t>
            </a:r>
            <a:r>
              <a:rPr sz="1800" spc="20" dirty="0">
                <a:latin typeface="Tahoma"/>
                <a:cs typeface="Tahoma"/>
              </a:rPr>
              <a:t> </a:t>
            </a:r>
            <a:r>
              <a:rPr sz="1800" dirty="0">
                <a:latin typeface="Tahoma"/>
                <a:cs typeface="Tahoma"/>
              </a:rPr>
              <a:t>physical</a:t>
            </a:r>
            <a:r>
              <a:rPr sz="1800" spc="15" dirty="0">
                <a:latin typeface="Tahoma"/>
                <a:cs typeface="Tahoma"/>
              </a:rPr>
              <a:t> </a:t>
            </a:r>
            <a:r>
              <a:rPr sz="1800" spc="-10" dirty="0">
                <a:latin typeface="Tahoma"/>
                <a:cs typeface="Tahoma"/>
              </a:rPr>
              <a:t>access.</a:t>
            </a:r>
            <a:endParaRPr sz="1800">
              <a:latin typeface="Tahoma"/>
              <a:cs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625601"/>
            <a:ext cx="4782185" cy="525145"/>
          </a:xfrm>
          <a:prstGeom prst="rect">
            <a:avLst/>
          </a:prstGeom>
        </p:spPr>
        <p:txBody>
          <a:bodyPr vert="horz" wrap="square" lIns="0" tIns="15875" rIns="0" bIns="0" rtlCol="0">
            <a:spAutoFit/>
          </a:bodyPr>
          <a:lstStyle/>
          <a:p>
            <a:pPr marL="12700">
              <a:lnSpc>
                <a:spcPct val="100000"/>
              </a:lnSpc>
              <a:spcBef>
                <a:spcPts val="125"/>
              </a:spcBef>
            </a:pPr>
            <a:r>
              <a:rPr sz="3250" dirty="0"/>
              <a:t>IoT</a:t>
            </a:r>
            <a:r>
              <a:rPr sz="3250" spc="35" dirty="0"/>
              <a:t> </a:t>
            </a:r>
            <a:r>
              <a:rPr sz="3250" spc="90" dirty="0"/>
              <a:t>Vulnerability</a:t>
            </a:r>
            <a:r>
              <a:rPr sz="3250" spc="40" dirty="0"/>
              <a:t> </a:t>
            </a:r>
            <a:r>
              <a:rPr sz="3250" spc="-10" dirty="0"/>
              <a:t>Reports</a:t>
            </a:r>
            <a:endParaRPr sz="325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8</a:t>
            </a:r>
            <a:r>
              <a:rPr dirty="0"/>
              <a:t> </a:t>
            </a:r>
          </a:p>
        </p:txBody>
      </p:sp>
      <p:sp>
        <p:nvSpPr>
          <p:cNvPr id="3" name="object 3"/>
          <p:cNvSpPr txBox="1"/>
          <p:nvPr/>
        </p:nvSpPr>
        <p:spPr>
          <a:xfrm>
            <a:off x="688340" y="1081743"/>
            <a:ext cx="10532745" cy="4525645"/>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dirty="0">
                <a:latin typeface="Tahoma"/>
                <a:cs typeface="Tahoma"/>
              </a:rPr>
              <a:t>Hardware</a:t>
            </a:r>
            <a:r>
              <a:rPr sz="2000" spc="-35" dirty="0">
                <a:latin typeface="Tahoma"/>
                <a:cs typeface="Tahoma"/>
              </a:rPr>
              <a:t> </a:t>
            </a:r>
            <a:r>
              <a:rPr sz="2000" spc="85" dirty="0">
                <a:latin typeface="Tahoma"/>
                <a:cs typeface="Tahoma"/>
              </a:rPr>
              <a:t>based</a:t>
            </a:r>
            <a:r>
              <a:rPr sz="2000" spc="-15" dirty="0">
                <a:latin typeface="Tahoma"/>
                <a:cs typeface="Tahoma"/>
              </a:rPr>
              <a:t> </a:t>
            </a:r>
            <a:r>
              <a:rPr sz="2000" dirty="0">
                <a:latin typeface="Tahoma"/>
                <a:cs typeface="Tahoma"/>
              </a:rPr>
              <a:t>security</a:t>
            </a:r>
            <a:r>
              <a:rPr sz="2000" spc="-15" dirty="0">
                <a:latin typeface="Tahoma"/>
                <a:cs typeface="Tahoma"/>
              </a:rPr>
              <a:t> </a:t>
            </a:r>
            <a:r>
              <a:rPr sz="2000" spc="60" dirty="0">
                <a:latin typeface="Tahoma"/>
                <a:cs typeface="Tahoma"/>
              </a:rPr>
              <a:t>challenges</a:t>
            </a:r>
            <a:r>
              <a:rPr sz="2000" spc="-65" dirty="0">
                <a:latin typeface="Tahoma"/>
                <a:cs typeface="Tahoma"/>
              </a:rPr>
              <a:t> </a:t>
            </a:r>
            <a:r>
              <a:rPr sz="2000" dirty="0">
                <a:latin typeface="Tahoma"/>
                <a:cs typeface="Tahoma"/>
              </a:rPr>
              <a:t>in</a:t>
            </a:r>
            <a:r>
              <a:rPr sz="2000" spc="5" dirty="0">
                <a:latin typeface="Tahoma"/>
                <a:cs typeface="Tahoma"/>
              </a:rPr>
              <a:t> </a:t>
            </a:r>
            <a:r>
              <a:rPr sz="2000" spc="-25" dirty="0">
                <a:latin typeface="Tahoma"/>
                <a:cs typeface="Tahoma"/>
              </a:rPr>
              <a:t>IoT</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114" dirty="0">
                <a:latin typeface="Tahoma"/>
                <a:cs typeface="Tahoma"/>
              </a:rPr>
              <a:t>Embedded</a:t>
            </a:r>
            <a:r>
              <a:rPr sz="2000" dirty="0">
                <a:latin typeface="Tahoma"/>
                <a:cs typeface="Tahoma"/>
              </a:rPr>
              <a:t> system</a:t>
            </a:r>
            <a:r>
              <a:rPr sz="2000" spc="-5" dirty="0">
                <a:latin typeface="Tahoma"/>
                <a:cs typeface="Tahoma"/>
              </a:rPr>
              <a:t> </a:t>
            </a:r>
            <a:r>
              <a:rPr sz="2000" dirty="0">
                <a:latin typeface="Tahoma"/>
                <a:cs typeface="Tahoma"/>
              </a:rPr>
              <a:t>interfaces</a:t>
            </a:r>
            <a:r>
              <a:rPr sz="2000" spc="-35" dirty="0">
                <a:latin typeface="Tahoma"/>
                <a:cs typeface="Tahoma"/>
              </a:rPr>
              <a:t> </a:t>
            </a:r>
            <a:r>
              <a:rPr sz="2000" dirty="0">
                <a:latin typeface="Tahoma"/>
                <a:cs typeface="Tahoma"/>
              </a:rPr>
              <a:t>like</a:t>
            </a:r>
            <a:r>
              <a:rPr sz="2000" spc="-15" dirty="0">
                <a:latin typeface="Tahoma"/>
                <a:cs typeface="Tahoma"/>
              </a:rPr>
              <a:t> </a:t>
            </a:r>
            <a:r>
              <a:rPr sz="2000" spc="-20" dirty="0">
                <a:latin typeface="Tahoma"/>
                <a:cs typeface="Tahoma"/>
              </a:rPr>
              <a:t>UART,</a:t>
            </a:r>
            <a:r>
              <a:rPr sz="2000" spc="-110" dirty="0">
                <a:latin typeface="Tahoma"/>
                <a:cs typeface="Tahoma"/>
              </a:rPr>
              <a:t> </a:t>
            </a:r>
            <a:r>
              <a:rPr sz="2000" spc="70" dirty="0">
                <a:latin typeface="Tahoma"/>
                <a:cs typeface="Tahoma"/>
              </a:rPr>
              <a:t>JTAG</a:t>
            </a:r>
            <a:endParaRPr sz="2000">
              <a:latin typeface="Tahoma"/>
              <a:cs typeface="Tahoma"/>
            </a:endParaRPr>
          </a:p>
          <a:p>
            <a:pPr marL="527050" lvl="1" indent="-285750">
              <a:lnSpc>
                <a:spcPct val="100000"/>
              </a:lnSpc>
              <a:spcBef>
                <a:spcPts val="755"/>
              </a:spcBef>
              <a:buClr>
                <a:srgbClr val="3779D9"/>
              </a:buClr>
              <a:buFont typeface="Courier New"/>
              <a:buChar char="o"/>
              <a:tabLst>
                <a:tab pos="527050" algn="l"/>
              </a:tabLst>
            </a:pPr>
            <a:r>
              <a:rPr sz="1800" b="1" spc="-55" dirty="0">
                <a:latin typeface="Tahoma"/>
                <a:cs typeface="Tahoma"/>
              </a:rPr>
              <a:t>CVE-</a:t>
            </a:r>
            <a:r>
              <a:rPr sz="1800" b="1" spc="-35" dirty="0">
                <a:latin typeface="Tahoma"/>
                <a:cs typeface="Tahoma"/>
              </a:rPr>
              <a:t>2018-</a:t>
            </a:r>
            <a:r>
              <a:rPr sz="1800" b="1" dirty="0">
                <a:latin typeface="Tahoma"/>
                <a:cs typeface="Tahoma"/>
              </a:rPr>
              <a:t>9149</a:t>
            </a:r>
            <a:r>
              <a:rPr sz="1800" b="1" spc="5" dirty="0">
                <a:latin typeface="Tahoma"/>
                <a:cs typeface="Tahoma"/>
              </a:rPr>
              <a:t> </a:t>
            </a:r>
            <a:r>
              <a:rPr sz="1800" spc="-280" dirty="0">
                <a:latin typeface="Tahoma"/>
                <a:cs typeface="Tahoma"/>
              </a:rPr>
              <a:t>–</a:t>
            </a:r>
            <a:r>
              <a:rPr sz="1800" spc="-5" dirty="0">
                <a:latin typeface="Tahoma"/>
                <a:cs typeface="Tahoma"/>
              </a:rPr>
              <a:t> </a:t>
            </a:r>
            <a:r>
              <a:rPr sz="1800" dirty="0">
                <a:latin typeface="Tahoma"/>
                <a:cs typeface="Tahoma"/>
              </a:rPr>
              <a:t>UART</a:t>
            </a:r>
            <a:r>
              <a:rPr sz="1800" spc="-50" dirty="0">
                <a:latin typeface="Tahoma"/>
                <a:cs typeface="Tahoma"/>
              </a:rPr>
              <a:t> </a:t>
            </a:r>
            <a:r>
              <a:rPr sz="1800" dirty="0">
                <a:latin typeface="Tahoma"/>
                <a:cs typeface="Tahoma"/>
              </a:rPr>
              <a:t>security</a:t>
            </a:r>
            <a:r>
              <a:rPr sz="1800" spc="-25" dirty="0">
                <a:latin typeface="Tahoma"/>
                <a:cs typeface="Tahoma"/>
              </a:rPr>
              <a:t> </a:t>
            </a:r>
            <a:r>
              <a:rPr sz="1800" dirty="0">
                <a:latin typeface="Tahoma"/>
                <a:cs typeface="Tahoma"/>
              </a:rPr>
              <a:t>failure</a:t>
            </a:r>
            <a:r>
              <a:rPr sz="1800" spc="-25" dirty="0">
                <a:latin typeface="Tahoma"/>
                <a:cs typeface="Tahoma"/>
              </a:rPr>
              <a:t> </a:t>
            </a:r>
            <a:r>
              <a:rPr sz="1800" dirty="0">
                <a:latin typeface="Tahoma"/>
                <a:cs typeface="Tahoma"/>
              </a:rPr>
              <a:t>in</a:t>
            </a:r>
            <a:r>
              <a:rPr sz="1800" spc="-35" dirty="0">
                <a:latin typeface="Tahoma"/>
                <a:cs typeface="Tahoma"/>
              </a:rPr>
              <a:t> </a:t>
            </a:r>
            <a:r>
              <a:rPr sz="1800" dirty="0">
                <a:latin typeface="Tahoma"/>
                <a:cs typeface="Tahoma"/>
              </a:rPr>
              <a:t>Wi-Fi</a:t>
            </a:r>
            <a:r>
              <a:rPr sz="1800" spc="-10" dirty="0">
                <a:latin typeface="Tahoma"/>
                <a:cs typeface="Tahoma"/>
              </a:rPr>
              <a:t> </a:t>
            </a:r>
            <a:r>
              <a:rPr sz="1800" dirty="0">
                <a:latin typeface="Tahoma"/>
                <a:cs typeface="Tahoma"/>
              </a:rPr>
              <a:t>System</a:t>
            </a:r>
            <a:r>
              <a:rPr sz="1800" spc="-35" dirty="0">
                <a:latin typeface="Tahoma"/>
                <a:cs typeface="Tahoma"/>
              </a:rPr>
              <a:t> </a:t>
            </a:r>
            <a:r>
              <a:rPr sz="1800" spc="-25" dirty="0">
                <a:latin typeface="Tahoma"/>
                <a:cs typeface="Tahoma"/>
              </a:rPr>
              <a:t>[5]</a:t>
            </a:r>
            <a:endParaRPr sz="1800">
              <a:latin typeface="Tahoma"/>
              <a:cs typeface="Tahoma"/>
            </a:endParaRPr>
          </a:p>
          <a:p>
            <a:pPr marL="755015" marR="50165" lvl="2" indent="-285750">
              <a:lnSpc>
                <a:spcPct val="110000"/>
              </a:lnSpc>
              <a:spcBef>
                <a:spcPts val="490"/>
              </a:spcBef>
              <a:buClr>
                <a:srgbClr val="3779D9"/>
              </a:buClr>
              <a:buFont typeface="Courier New"/>
              <a:buChar char="o"/>
              <a:tabLst>
                <a:tab pos="756285" algn="l"/>
              </a:tabLst>
            </a:pPr>
            <a:r>
              <a:rPr sz="1800" dirty="0">
                <a:latin typeface="Tahoma"/>
                <a:cs typeface="Tahoma"/>
              </a:rPr>
              <a:t>The</a:t>
            </a:r>
            <a:r>
              <a:rPr sz="1800" spc="-45" dirty="0">
                <a:latin typeface="Tahoma"/>
                <a:cs typeface="Tahoma"/>
              </a:rPr>
              <a:t> </a:t>
            </a:r>
            <a:r>
              <a:rPr sz="1800" dirty="0">
                <a:latin typeface="Tahoma"/>
                <a:cs typeface="Tahoma"/>
              </a:rPr>
              <a:t>Zyxel</a:t>
            </a:r>
            <a:r>
              <a:rPr sz="1800" spc="-65" dirty="0">
                <a:latin typeface="Tahoma"/>
                <a:cs typeface="Tahoma"/>
              </a:rPr>
              <a:t> </a:t>
            </a:r>
            <a:r>
              <a:rPr sz="1800" dirty="0">
                <a:latin typeface="Tahoma"/>
                <a:cs typeface="Tahoma"/>
              </a:rPr>
              <a:t>Multy</a:t>
            </a:r>
            <a:r>
              <a:rPr sz="1800" spc="-75" dirty="0">
                <a:latin typeface="Tahoma"/>
                <a:cs typeface="Tahoma"/>
              </a:rPr>
              <a:t> </a:t>
            </a:r>
            <a:r>
              <a:rPr sz="1800" spc="114" dirty="0">
                <a:latin typeface="Tahoma"/>
                <a:cs typeface="Tahoma"/>
              </a:rPr>
              <a:t>X</a:t>
            </a:r>
            <a:r>
              <a:rPr sz="1800" spc="-80" dirty="0">
                <a:latin typeface="Tahoma"/>
                <a:cs typeface="Tahoma"/>
              </a:rPr>
              <a:t> </a:t>
            </a:r>
            <a:r>
              <a:rPr sz="1800" spc="50" dirty="0">
                <a:latin typeface="Tahoma"/>
                <a:cs typeface="Tahoma"/>
              </a:rPr>
              <a:t>(AC3000</a:t>
            </a:r>
            <a:r>
              <a:rPr sz="1800" spc="-75" dirty="0">
                <a:latin typeface="Tahoma"/>
                <a:cs typeface="Tahoma"/>
              </a:rPr>
              <a:t> </a:t>
            </a:r>
            <a:r>
              <a:rPr sz="1800" spc="-65" dirty="0">
                <a:latin typeface="Tahoma"/>
                <a:cs typeface="Tahoma"/>
              </a:rPr>
              <a:t>Tri-</a:t>
            </a:r>
            <a:r>
              <a:rPr sz="1800" spc="60" dirty="0">
                <a:latin typeface="Tahoma"/>
                <a:cs typeface="Tahoma"/>
              </a:rPr>
              <a:t>Band</a:t>
            </a:r>
            <a:r>
              <a:rPr sz="1800" spc="-60" dirty="0">
                <a:latin typeface="Tahoma"/>
                <a:cs typeface="Tahoma"/>
              </a:rPr>
              <a:t> </a:t>
            </a:r>
            <a:r>
              <a:rPr sz="1800" spc="50" dirty="0">
                <a:latin typeface="Tahoma"/>
                <a:cs typeface="Tahoma"/>
              </a:rPr>
              <a:t>WiFi</a:t>
            </a:r>
            <a:r>
              <a:rPr sz="1800" spc="-50" dirty="0">
                <a:latin typeface="Tahoma"/>
                <a:cs typeface="Tahoma"/>
              </a:rPr>
              <a:t> </a:t>
            </a:r>
            <a:r>
              <a:rPr sz="1800" spc="-20" dirty="0">
                <a:latin typeface="Tahoma"/>
                <a:cs typeface="Tahoma"/>
              </a:rPr>
              <a:t>System)</a:t>
            </a:r>
            <a:r>
              <a:rPr sz="1800" spc="-75" dirty="0">
                <a:latin typeface="Tahoma"/>
                <a:cs typeface="Tahoma"/>
              </a:rPr>
              <a:t> </a:t>
            </a:r>
            <a:r>
              <a:rPr sz="1800" spc="60" dirty="0">
                <a:latin typeface="Tahoma"/>
                <a:cs typeface="Tahoma"/>
              </a:rPr>
              <a:t>device</a:t>
            </a:r>
            <a:r>
              <a:rPr sz="1800" spc="-80" dirty="0">
                <a:latin typeface="Tahoma"/>
                <a:cs typeface="Tahoma"/>
              </a:rPr>
              <a:t> </a:t>
            </a:r>
            <a:r>
              <a:rPr sz="1800" spc="60" dirty="0">
                <a:latin typeface="Tahoma"/>
                <a:cs typeface="Tahoma"/>
              </a:rPr>
              <a:t>doesn't</a:t>
            </a:r>
            <a:r>
              <a:rPr sz="1800" spc="-70" dirty="0">
                <a:latin typeface="Tahoma"/>
                <a:cs typeface="Tahoma"/>
              </a:rPr>
              <a:t> </a:t>
            </a:r>
            <a:r>
              <a:rPr sz="1800" dirty="0">
                <a:latin typeface="Tahoma"/>
                <a:cs typeface="Tahoma"/>
              </a:rPr>
              <a:t>use</a:t>
            </a:r>
            <a:r>
              <a:rPr sz="1800" spc="-50" dirty="0">
                <a:latin typeface="Tahoma"/>
                <a:cs typeface="Tahoma"/>
              </a:rPr>
              <a:t> </a:t>
            </a:r>
            <a:r>
              <a:rPr sz="1800" dirty="0">
                <a:latin typeface="Tahoma"/>
                <a:cs typeface="Tahoma"/>
              </a:rPr>
              <a:t>a</a:t>
            </a:r>
            <a:r>
              <a:rPr sz="1800" spc="-45" dirty="0">
                <a:latin typeface="Tahoma"/>
                <a:cs typeface="Tahoma"/>
              </a:rPr>
              <a:t> </a:t>
            </a:r>
            <a:r>
              <a:rPr sz="1800" dirty="0">
                <a:latin typeface="Tahoma"/>
                <a:cs typeface="Tahoma"/>
              </a:rPr>
              <a:t>suitable</a:t>
            </a:r>
            <a:r>
              <a:rPr sz="1800" spc="-65" dirty="0">
                <a:latin typeface="Tahoma"/>
                <a:cs typeface="Tahoma"/>
              </a:rPr>
              <a:t> </a:t>
            </a:r>
            <a:r>
              <a:rPr sz="1800" spc="45" dirty="0">
                <a:latin typeface="Tahoma"/>
                <a:cs typeface="Tahoma"/>
              </a:rPr>
              <a:t>mechanism</a:t>
            </a:r>
            <a:r>
              <a:rPr sz="1800" spc="-50" dirty="0">
                <a:latin typeface="Tahoma"/>
                <a:cs typeface="Tahoma"/>
              </a:rPr>
              <a:t> </a:t>
            </a:r>
            <a:r>
              <a:rPr sz="1800" spc="-25" dirty="0">
                <a:latin typeface="Tahoma"/>
                <a:cs typeface="Tahoma"/>
              </a:rPr>
              <a:t>to 	</a:t>
            </a:r>
            <a:r>
              <a:rPr sz="1800" dirty="0">
                <a:latin typeface="Tahoma"/>
                <a:cs typeface="Tahoma"/>
              </a:rPr>
              <a:t>protect</a:t>
            </a:r>
            <a:r>
              <a:rPr sz="1800" spc="-5" dirty="0">
                <a:latin typeface="Tahoma"/>
                <a:cs typeface="Tahoma"/>
              </a:rPr>
              <a:t> </a:t>
            </a:r>
            <a:r>
              <a:rPr sz="1800" dirty="0">
                <a:latin typeface="Tahoma"/>
                <a:cs typeface="Tahoma"/>
              </a:rPr>
              <a:t>the</a:t>
            </a:r>
            <a:r>
              <a:rPr sz="1800" spc="-5" dirty="0">
                <a:latin typeface="Tahoma"/>
                <a:cs typeface="Tahoma"/>
              </a:rPr>
              <a:t> </a:t>
            </a:r>
            <a:r>
              <a:rPr sz="1800" spc="-30" dirty="0">
                <a:latin typeface="Tahoma"/>
                <a:cs typeface="Tahoma"/>
              </a:rPr>
              <a:t>UART.</a:t>
            </a:r>
            <a:r>
              <a:rPr sz="1800" spc="-105" dirty="0">
                <a:latin typeface="Tahoma"/>
                <a:cs typeface="Tahoma"/>
              </a:rPr>
              <a:t> </a:t>
            </a:r>
            <a:r>
              <a:rPr sz="1800" dirty="0">
                <a:latin typeface="Tahoma"/>
                <a:cs typeface="Tahoma"/>
              </a:rPr>
              <a:t>After</a:t>
            </a:r>
            <a:r>
              <a:rPr sz="1800" spc="-10" dirty="0">
                <a:latin typeface="Tahoma"/>
                <a:cs typeface="Tahoma"/>
              </a:rPr>
              <a:t> </a:t>
            </a:r>
            <a:r>
              <a:rPr sz="1800" dirty="0">
                <a:latin typeface="Tahoma"/>
                <a:cs typeface="Tahoma"/>
              </a:rPr>
              <a:t>an</a:t>
            </a:r>
            <a:r>
              <a:rPr sz="1800" spc="-5" dirty="0">
                <a:latin typeface="Tahoma"/>
                <a:cs typeface="Tahoma"/>
              </a:rPr>
              <a:t> </a:t>
            </a:r>
            <a:r>
              <a:rPr sz="1800" dirty="0">
                <a:latin typeface="Tahoma"/>
                <a:cs typeface="Tahoma"/>
              </a:rPr>
              <a:t>attacker</a:t>
            </a:r>
            <a:r>
              <a:rPr sz="1800" spc="5" dirty="0">
                <a:latin typeface="Tahoma"/>
                <a:cs typeface="Tahoma"/>
              </a:rPr>
              <a:t> </a:t>
            </a:r>
            <a:r>
              <a:rPr sz="1800" dirty="0">
                <a:latin typeface="Tahoma"/>
                <a:cs typeface="Tahoma"/>
              </a:rPr>
              <a:t>dismantles</a:t>
            </a:r>
            <a:r>
              <a:rPr sz="1800" spc="-20" dirty="0">
                <a:latin typeface="Tahoma"/>
                <a:cs typeface="Tahoma"/>
              </a:rPr>
              <a:t> </a:t>
            </a:r>
            <a:r>
              <a:rPr sz="1800" dirty="0">
                <a:latin typeface="Tahoma"/>
                <a:cs typeface="Tahoma"/>
              </a:rPr>
              <a:t>the</a:t>
            </a:r>
            <a:r>
              <a:rPr sz="1800" spc="-5" dirty="0">
                <a:latin typeface="Tahoma"/>
                <a:cs typeface="Tahoma"/>
              </a:rPr>
              <a:t> </a:t>
            </a:r>
            <a:r>
              <a:rPr sz="1800" spc="60" dirty="0">
                <a:latin typeface="Tahoma"/>
                <a:cs typeface="Tahoma"/>
              </a:rPr>
              <a:t>device</a:t>
            </a:r>
            <a:r>
              <a:rPr sz="1800" spc="-20" dirty="0">
                <a:latin typeface="Tahoma"/>
                <a:cs typeface="Tahoma"/>
              </a:rPr>
              <a:t> </a:t>
            </a:r>
            <a:r>
              <a:rPr sz="1800" spc="55" dirty="0">
                <a:latin typeface="Tahoma"/>
                <a:cs typeface="Tahoma"/>
              </a:rPr>
              <a:t>and</a:t>
            </a:r>
            <a:r>
              <a:rPr sz="1800" dirty="0">
                <a:latin typeface="Tahoma"/>
                <a:cs typeface="Tahoma"/>
              </a:rPr>
              <a:t> uses</a:t>
            </a:r>
            <a:r>
              <a:rPr sz="1800" spc="-15" dirty="0">
                <a:latin typeface="Tahoma"/>
                <a:cs typeface="Tahoma"/>
              </a:rPr>
              <a:t> </a:t>
            </a:r>
            <a:r>
              <a:rPr sz="1800" dirty="0">
                <a:latin typeface="Tahoma"/>
                <a:cs typeface="Tahoma"/>
              </a:rPr>
              <a:t>a</a:t>
            </a:r>
            <a:r>
              <a:rPr sz="1800" spc="-5" dirty="0">
                <a:latin typeface="Tahoma"/>
                <a:cs typeface="Tahoma"/>
              </a:rPr>
              <a:t> </a:t>
            </a:r>
            <a:r>
              <a:rPr sz="1800" dirty="0">
                <a:latin typeface="Tahoma"/>
                <a:cs typeface="Tahoma"/>
              </a:rPr>
              <a:t>USB-to-UART</a:t>
            </a:r>
            <a:r>
              <a:rPr sz="1800" spc="-45" dirty="0">
                <a:latin typeface="Tahoma"/>
                <a:cs typeface="Tahoma"/>
              </a:rPr>
              <a:t> </a:t>
            </a:r>
            <a:r>
              <a:rPr sz="1800" spc="65" dirty="0">
                <a:latin typeface="Tahoma"/>
                <a:cs typeface="Tahoma"/>
              </a:rPr>
              <a:t>cable</a:t>
            </a:r>
            <a:r>
              <a:rPr sz="1800" spc="-25" dirty="0">
                <a:latin typeface="Tahoma"/>
                <a:cs typeface="Tahoma"/>
              </a:rPr>
              <a:t> to 	</a:t>
            </a:r>
            <a:r>
              <a:rPr sz="1800" spc="50" dirty="0">
                <a:latin typeface="Tahoma"/>
                <a:cs typeface="Tahoma"/>
              </a:rPr>
              <a:t>connect</a:t>
            </a:r>
            <a:r>
              <a:rPr sz="1800" spc="10" dirty="0">
                <a:latin typeface="Tahoma"/>
                <a:cs typeface="Tahoma"/>
              </a:rPr>
              <a:t> </a:t>
            </a:r>
            <a:r>
              <a:rPr sz="1800" dirty="0">
                <a:latin typeface="Tahoma"/>
                <a:cs typeface="Tahoma"/>
              </a:rPr>
              <a:t>the</a:t>
            </a:r>
            <a:r>
              <a:rPr sz="1800" spc="20" dirty="0">
                <a:latin typeface="Tahoma"/>
                <a:cs typeface="Tahoma"/>
              </a:rPr>
              <a:t> </a:t>
            </a:r>
            <a:r>
              <a:rPr sz="1800" dirty="0">
                <a:latin typeface="Tahoma"/>
                <a:cs typeface="Tahoma"/>
              </a:rPr>
              <a:t>device,</a:t>
            </a:r>
            <a:r>
              <a:rPr sz="1800" spc="-90" dirty="0">
                <a:latin typeface="Tahoma"/>
                <a:cs typeface="Tahoma"/>
              </a:rPr>
              <a:t> </a:t>
            </a:r>
            <a:r>
              <a:rPr sz="1800" spc="50" dirty="0">
                <a:latin typeface="Tahoma"/>
                <a:cs typeface="Tahoma"/>
              </a:rPr>
              <a:t>he</a:t>
            </a:r>
            <a:r>
              <a:rPr sz="1800" spc="10" dirty="0">
                <a:latin typeface="Tahoma"/>
                <a:cs typeface="Tahoma"/>
              </a:rPr>
              <a:t> </a:t>
            </a:r>
            <a:r>
              <a:rPr sz="1800" dirty="0">
                <a:latin typeface="Tahoma"/>
                <a:cs typeface="Tahoma"/>
              </a:rPr>
              <a:t>can</a:t>
            </a:r>
            <a:r>
              <a:rPr sz="1800" spc="5" dirty="0">
                <a:latin typeface="Tahoma"/>
                <a:cs typeface="Tahoma"/>
              </a:rPr>
              <a:t> </a:t>
            </a:r>
            <a:r>
              <a:rPr sz="1800" dirty="0">
                <a:latin typeface="Tahoma"/>
                <a:cs typeface="Tahoma"/>
              </a:rPr>
              <a:t>use</a:t>
            </a:r>
            <a:r>
              <a:rPr sz="1800" spc="10" dirty="0">
                <a:latin typeface="Tahoma"/>
                <a:cs typeface="Tahoma"/>
              </a:rPr>
              <a:t> </a:t>
            </a:r>
            <a:r>
              <a:rPr sz="1800" dirty="0">
                <a:latin typeface="Tahoma"/>
                <a:cs typeface="Tahoma"/>
              </a:rPr>
              <a:t>the</a:t>
            </a:r>
            <a:r>
              <a:rPr sz="1800" spc="20" dirty="0">
                <a:latin typeface="Tahoma"/>
                <a:cs typeface="Tahoma"/>
              </a:rPr>
              <a:t> </a:t>
            </a:r>
            <a:r>
              <a:rPr sz="1800" dirty="0">
                <a:latin typeface="Tahoma"/>
                <a:cs typeface="Tahoma"/>
              </a:rPr>
              <a:t>1234</a:t>
            </a:r>
            <a:r>
              <a:rPr sz="1800" spc="30" dirty="0">
                <a:latin typeface="Tahoma"/>
                <a:cs typeface="Tahoma"/>
              </a:rPr>
              <a:t> </a:t>
            </a:r>
            <a:r>
              <a:rPr sz="1800" dirty="0">
                <a:latin typeface="Tahoma"/>
                <a:cs typeface="Tahoma"/>
              </a:rPr>
              <a:t>password</a:t>
            </a:r>
            <a:r>
              <a:rPr sz="1800" spc="-10" dirty="0">
                <a:latin typeface="Tahoma"/>
                <a:cs typeface="Tahoma"/>
              </a:rPr>
              <a:t> </a:t>
            </a:r>
            <a:r>
              <a:rPr sz="1800" dirty="0">
                <a:latin typeface="Tahoma"/>
                <a:cs typeface="Tahoma"/>
              </a:rPr>
              <a:t>for</a:t>
            </a:r>
            <a:r>
              <a:rPr sz="1800" spc="10" dirty="0">
                <a:latin typeface="Tahoma"/>
                <a:cs typeface="Tahoma"/>
              </a:rPr>
              <a:t> </a:t>
            </a:r>
            <a:r>
              <a:rPr sz="1800" dirty="0">
                <a:latin typeface="Tahoma"/>
                <a:cs typeface="Tahoma"/>
              </a:rPr>
              <a:t>the</a:t>
            </a:r>
            <a:r>
              <a:rPr sz="1800" spc="15" dirty="0">
                <a:latin typeface="Tahoma"/>
                <a:cs typeface="Tahoma"/>
              </a:rPr>
              <a:t> </a:t>
            </a:r>
            <a:r>
              <a:rPr sz="1800" dirty="0">
                <a:latin typeface="Tahoma"/>
                <a:cs typeface="Tahoma"/>
              </a:rPr>
              <a:t>root</a:t>
            </a:r>
            <a:r>
              <a:rPr sz="1800" spc="10" dirty="0">
                <a:latin typeface="Tahoma"/>
                <a:cs typeface="Tahoma"/>
              </a:rPr>
              <a:t> </a:t>
            </a:r>
            <a:r>
              <a:rPr sz="1800" dirty="0">
                <a:latin typeface="Tahoma"/>
                <a:cs typeface="Tahoma"/>
              </a:rPr>
              <a:t>account</a:t>
            </a:r>
            <a:r>
              <a:rPr sz="1800" spc="20" dirty="0">
                <a:latin typeface="Tahoma"/>
                <a:cs typeface="Tahoma"/>
              </a:rPr>
              <a:t> </a:t>
            </a:r>
            <a:r>
              <a:rPr sz="1800" dirty="0">
                <a:latin typeface="Tahoma"/>
                <a:cs typeface="Tahoma"/>
              </a:rPr>
              <a:t>to</a:t>
            </a:r>
            <a:r>
              <a:rPr sz="1800" spc="15" dirty="0">
                <a:latin typeface="Tahoma"/>
                <a:cs typeface="Tahoma"/>
              </a:rPr>
              <a:t> </a:t>
            </a:r>
            <a:r>
              <a:rPr sz="1800" spc="70" dirty="0">
                <a:latin typeface="Tahoma"/>
                <a:cs typeface="Tahoma"/>
              </a:rPr>
              <a:t>login</a:t>
            </a:r>
            <a:r>
              <a:rPr sz="1800" spc="5" dirty="0">
                <a:latin typeface="Tahoma"/>
                <a:cs typeface="Tahoma"/>
              </a:rPr>
              <a:t> </a:t>
            </a:r>
            <a:r>
              <a:rPr sz="1800" dirty="0">
                <a:latin typeface="Tahoma"/>
                <a:cs typeface="Tahoma"/>
              </a:rPr>
              <a:t>to</a:t>
            </a:r>
            <a:r>
              <a:rPr sz="1800" spc="10" dirty="0">
                <a:latin typeface="Tahoma"/>
                <a:cs typeface="Tahoma"/>
              </a:rPr>
              <a:t> </a:t>
            </a:r>
            <a:r>
              <a:rPr sz="1800" dirty="0">
                <a:latin typeface="Tahoma"/>
                <a:cs typeface="Tahoma"/>
              </a:rPr>
              <a:t>the</a:t>
            </a:r>
            <a:r>
              <a:rPr sz="1800" spc="10" dirty="0">
                <a:latin typeface="Tahoma"/>
                <a:cs typeface="Tahoma"/>
              </a:rPr>
              <a:t> </a:t>
            </a:r>
            <a:r>
              <a:rPr sz="1800" spc="-10" dirty="0">
                <a:latin typeface="Tahoma"/>
                <a:cs typeface="Tahoma"/>
              </a:rPr>
              <a:t>system. 	</a:t>
            </a:r>
            <a:r>
              <a:rPr sz="1800" dirty="0">
                <a:latin typeface="Tahoma"/>
                <a:cs typeface="Tahoma"/>
              </a:rPr>
              <a:t>Furthermore,</a:t>
            </a:r>
            <a:r>
              <a:rPr sz="1800" spc="-90" dirty="0">
                <a:latin typeface="Tahoma"/>
                <a:cs typeface="Tahoma"/>
              </a:rPr>
              <a:t> </a:t>
            </a:r>
            <a:r>
              <a:rPr sz="1800" dirty="0">
                <a:latin typeface="Tahoma"/>
                <a:cs typeface="Tahoma"/>
              </a:rPr>
              <a:t>an</a:t>
            </a:r>
            <a:r>
              <a:rPr sz="1800" spc="-10" dirty="0">
                <a:latin typeface="Tahoma"/>
                <a:cs typeface="Tahoma"/>
              </a:rPr>
              <a:t> </a:t>
            </a:r>
            <a:r>
              <a:rPr sz="1800" dirty="0">
                <a:latin typeface="Tahoma"/>
                <a:cs typeface="Tahoma"/>
              </a:rPr>
              <a:t>attacker</a:t>
            </a:r>
            <a:r>
              <a:rPr sz="1800" spc="-25" dirty="0">
                <a:latin typeface="Tahoma"/>
                <a:cs typeface="Tahoma"/>
              </a:rPr>
              <a:t> </a:t>
            </a:r>
            <a:r>
              <a:rPr sz="1800" dirty="0">
                <a:latin typeface="Tahoma"/>
                <a:cs typeface="Tahoma"/>
              </a:rPr>
              <a:t>can</a:t>
            </a:r>
            <a:r>
              <a:rPr sz="1800" spc="-35" dirty="0">
                <a:latin typeface="Tahoma"/>
                <a:cs typeface="Tahoma"/>
              </a:rPr>
              <a:t> </a:t>
            </a:r>
            <a:r>
              <a:rPr sz="1800" spc="-20" dirty="0">
                <a:latin typeface="Tahoma"/>
                <a:cs typeface="Tahoma"/>
              </a:rPr>
              <a:t>start</a:t>
            </a:r>
            <a:r>
              <a:rPr sz="1800" spc="-15" dirty="0">
                <a:latin typeface="Tahoma"/>
                <a:cs typeface="Tahoma"/>
              </a:rPr>
              <a:t> </a:t>
            </a:r>
            <a:r>
              <a:rPr sz="1800" dirty="0">
                <a:latin typeface="Tahoma"/>
                <a:cs typeface="Tahoma"/>
              </a:rPr>
              <a:t>the</a:t>
            </a:r>
            <a:r>
              <a:rPr sz="1800" spc="-30" dirty="0">
                <a:latin typeface="Tahoma"/>
                <a:cs typeface="Tahoma"/>
              </a:rPr>
              <a:t> </a:t>
            </a:r>
            <a:r>
              <a:rPr sz="1800" spc="55" dirty="0">
                <a:latin typeface="Tahoma"/>
                <a:cs typeface="Tahoma"/>
              </a:rPr>
              <a:t>device's</a:t>
            </a:r>
            <a:r>
              <a:rPr sz="1800" spc="-110" dirty="0">
                <a:latin typeface="Tahoma"/>
                <a:cs typeface="Tahoma"/>
              </a:rPr>
              <a:t> </a:t>
            </a:r>
            <a:r>
              <a:rPr sz="1800" dirty="0">
                <a:latin typeface="Tahoma"/>
                <a:cs typeface="Tahoma"/>
              </a:rPr>
              <a:t>TELNET</a:t>
            </a:r>
            <a:r>
              <a:rPr sz="1800" spc="-80" dirty="0">
                <a:latin typeface="Tahoma"/>
                <a:cs typeface="Tahoma"/>
              </a:rPr>
              <a:t> </a:t>
            </a:r>
            <a:r>
              <a:rPr sz="1800" dirty="0">
                <a:latin typeface="Tahoma"/>
                <a:cs typeface="Tahoma"/>
              </a:rPr>
              <a:t>service</a:t>
            </a:r>
            <a:r>
              <a:rPr sz="1800" spc="-55" dirty="0">
                <a:latin typeface="Tahoma"/>
                <a:cs typeface="Tahoma"/>
              </a:rPr>
              <a:t> </a:t>
            </a:r>
            <a:r>
              <a:rPr sz="1800" dirty="0">
                <a:latin typeface="Tahoma"/>
                <a:cs typeface="Tahoma"/>
              </a:rPr>
              <a:t>as</a:t>
            </a:r>
            <a:r>
              <a:rPr sz="1800" spc="-20" dirty="0">
                <a:latin typeface="Tahoma"/>
                <a:cs typeface="Tahoma"/>
              </a:rPr>
              <a:t> </a:t>
            </a:r>
            <a:r>
              <a:rPr sz="1800" dirty="0">
                <a:latin typeface="Tahoma"/>
                <a:cs typeface="Tahoma"/>
              </a:rPr>
              <a:t>a</a:t>
            </a:r>
            <a:r>
              <a:rPr sz="1800" spc="-30" dirty="0">
                <a:latin typeface="Tahoma"/>
                <a:cs typeface="Tahoma"/>
              </a:rPr>
              <a:t> </a:t>
            </a:r>
            <a:r>
              <a:rPr sz="1800" spc="40" dirty="0">
                <a:latin typeface="Tahoma"/>
                <a:cs typeface="Tahoma"/>
              </a:rPr>
              <a:t>backdoor.</a:t>
            </a:r>
            <a:endParaRPr sz="1800">
              <a:latin typeface="Tahoma"/>
              <a:cs typeface="Tahoma"/>
            </a:endParaRPr>
          </a:p>
          <a:p>
            <a:pPr marL="354965" indent="-342265">
              <a:lnSpc>
                <a:spcPct val="100000"/>
              </a:lnSpc>
              <a:spcBef>
                <a:spcPts val="1820"/>
              </a:spcBef>
              <a:buClr>
                <a:srgbClr val="3779D9"/>
              </a:buClr>
              <a:buFont typeface="Courier New"/>
              <a:buChar char="o"/>
              <a:tabLst>
                <a:tab pos="354965" algn="l"/>
              </a:tabLst>
            </a:pPr>
            <a:r>
              <a:rPr sz="2000" spc="85" dirty="0">
                <a:latin typeface="Tahoma"/>
                <a:cs typeface="Tahoma"/>
              </a:rPr>
              <a:t>Managing</a:t>
            </a:r>
            <a:r>
              <a:rPr sz="2000" spc="-125" dirty="0">
                <a:latin typeface="Tahoma"/>
                <a:cs typeface="Tahoma"/>
              </a:rPr>
              <a:t> </a:t>
            </a:r>
            <a:r>
              <a:rPr sz="2000" dirty="0">
                <a:latin typeface="Tahoma"/>
                <a:cs typeface="Tahoma"/>
              </a:rPr>
              <a:t>battery</a:t>
            </a:r>
            <a:r>
              <a:rPr sz="2000" spc="-80" dirty="0">
                <a:latin typeface="Tahoma"/>
                <a:cs typeface="Tahoma"/>
              </a:rPr>
              <a:t> </a:t>
            </a:r>
            <a:r>
              <a:rPr sz="2000" spc="65" dirty="0">
                <a:latin typeface="Tahoma"/>
                <a:cs typeface="Tahoma"/>
              </a:rPr>
              <a:t>consumption</a:t>
            </a:r>
            <a:r>
              <a:rPr sz="2000" spc="-95" dirty="0">
                <a:latin typeface="Tahoma"/>
                <a:cs typeface="Tahoma"/>
              </a:rPr>
              <a:t> </a:t>
            </a:r>
            <a:r>
              <a:rPr sz="2000" spc="70" dirty="0">
                <a:latin typeface="Tahoma"/>
                <a:cs typeface="Tahoma"/>
              </a:rPr>
              <a:t>and</a:t>
            </a:r>
            <a:r>
              <a:rPr sz="2000" spc="-100" dirty="0">
                <a:latin typeface="Tahoma"/>
                <a:cs typeface="Tahoma"/>
              </a:rPr>
              <a:t> </a:t>
            </a:r>
            <a:r>
              <a:rPr sz="2000" spc="45" dirty="0">
                <a:latin typeface="Tahoma"/>
                <a:cs typeface="Tahoma"/>
              </a:rPr>
              <a:t>memory</a:t>
            </a:r>
            <a:endParaRPr sz="2000">
              <a:latin typeface="Tahoma"/>
              <a:cs typeface="Tahoma"/>
            </a:endParaRPr>
          </a:p>
          <a:p>
            <a:pPr marL="527050" lvl="1" indent="-285750">
              <a:lnSpc>
                <a:spcPct val="100000"/>
              </a:lnSpc>
              <a:spcBef>
                <a:spcPts val="740"/>
              </a:spcBef>
              <a:buClr>
                <a:srgbClr val="3779D9"/>
              </a:buClr>
              <a:buFont typeface="Courier New"/>
              <a:buChar char="o"/>
              <a:tabLst>
                <a:tab pos="527050" algn="l"/>
              </a:tabLst>
            </a:pPr>
            <a:r>
              <a:rPr sz="1800" dirty="0">
                <a:latin typeface="Tahoma"/>
                <a:cs typeface="Tahoma"/>
              </a:rPr>
              <a:t>Simultaneous</a:t>
            </a:r>
            <a:r>
              <a:rPr sz="1800" spc="40" dirty="0">
                <a:latin typeface="Tahoma"/>
                <a:cs typeface="Tahoma"/>
              </a:rPr>
              <a:t> </a:t>
            </a:r>
            <a:r>
              <a:rPr sz="1800" spc="50" dirty="0">
                <a:latin typeface="Tahoma"/>
                <a:cs typeface="Tahoma"/>
              </a:rPr>
              <a:t>application</a:t>
            </a:r>
            <a:r>
              <a:rPr sz="1800" spc="10" dirty="0">
                <a:latin typeface="Tahoma"/>
                <a:cs typeface="Tahoma"/>
              </a:rPr>
              <a:t> </a:t>
            </a:r>
            <a:r>
              <a:rPr sz="1800" spc="55" dirty="0">
                <a:latin typeface="Tahoma"/>
                <a:cs typeface="Tahoma"/>
              </a:rPr>
              <a:t>and</a:t>
            </a:r>
            <a:r>
              <a:rPr sz="1800" spc="50" dirty="0">
                <a:latin typeface="Tahoma"/>
                <a:cs typeface="Tahoma"/>
              </a:rPr>
              <a:t> </a:t>
            </a:r>
            <a:r>
              <a:rPr sz="1800" dirty="0">
                <a:latin typeface="Tahoma"/>
                <a:cs typeface="Tahoma"/>
              </a:rPr>
              <a:t>security</a:t>
            </a:r>
            <a:r>
              <a:rPr sz="1800" spc="25" dirty="0">
                <a:latin typeface="Tahoma"/>
                <a:cs typeface="Tahoma"/>
              </a:rPr>
              <a:t> </a:t>
            </a:r>
            <a:r>
              <a:rPr sz="1800" spc="-10" dirty="0">
                <a:latin typeface="Tahoma"/>
                <a:cs typeface="Tahoma"/>
              </a:rPr>
              <a:t>services</a:t>
            </a:r>
            <a:endParaRPr sz="1800">
              <a:latin typeface="Tahoma"/>
              <a:cs typeface="Tahoma"/>
            </a:endParaRPr>
          </a:p>
          <a:p>
            <a:pPr marL="755015" marR="5080" lvl="2" indent="-285750">
              <a:lnSpc>
                <a:spcPct val="110100"/>
              </a:lnSpc>
              <a:spcBef>
                <a:spcPts val="500"/>
              </a:spcBef>
              <a:buClr>
                <a:srgbClr val="3779D9"/>
              </a:buClr>
              <a:buFont typeface="Courier New"/>
              <a:buChar char="o"/>
              <a:tabLst>
                <a:tab pos="756285" algn="l"/>
              </a:tabLst>
            </a:pPr>
            <a:r>
              <a:rPr sz="1800" b="1" spc="-55" dirty="0">
                <a:latin typeface="Tahoma"/>
                <a:cs typeface="Tahoma"/>
              </a:rPr>
              <a:t>CVE-</a:t>
            </a:r>
            <a:r>
              <a:rPr sz="1800" b="1" spc="-35" dirty="0">
                <a:latin typeface="Tahoma"/>
                <a:cs typeface="Tahoma"/>
              </a:rPr>
              <a:t>2018-</a:t>
            </a:r>
            <a:r>
              <a:rPr sz="1800" b="1" dirty="0">
                <a:latin typeface="Tahoma"/>
                <a:cs typeface="Tahoma"/>
              </a:rPr>
              <a:t>15671</a:t>
            </a:r>
            <a:r>
              <a:rPr sz="1800" b="1" spc="25" dirty="0">
                <a:latin typeface="Tahoma"/>
                <a:cs typeface="Tahoma"/>
              </a:rPr>
              <a:t> </a:t>
            </a:r>
            <a:r>
              <a:rPr sz="1800" spc="-280" dirty="0">
                <a:latin typeface="Tahoma"/>
                <a:cs typeface="Tahoma"/>
              </a:rPr>
              <a:t>–</a:t>
            </a:r>
            <a:r>
              <a:rPr sz="1800" spc="25" dirty="0">
                <a:latin typeface="Tahoma"/>
                <a:cs typeface="Tahoma"/>
              </a:rPr>
              <a:t> </a:t>
            </a:r>
            <a:r>
              <a:rPr sz="1800" dirty="0">
                <a:latin typeface="Tahoma"/>
                <a:cs typeface="Tahoma"/>
              </a:rPr>
              <a:t>Hierarchical</a:t>
            </a:r>
            <a:r>
              <a:rPr sz="1800" spc="15" dirty="0">
                <a:latin typeface="Tahoma"/>
                <a:cs typeface="Tahoma"/>
              </a:rPr>
              <a:t> </a:t>
            </a:r>
            <a:r>
              <a:rPr sz="1800" dirty="0">
                <a:latin typeface="Tahoma"/>
                <a:cs typeface="Tahoma"/>
              </a:rPr>
              <a:t>Data</a:t>
            </a:r>
            <a:r>
              <a:rPr sz="1800" spc="-10" dirty="0">
                <a:latin typeface="Tahoma"/>
                <a:cs typeface="Tahoma"/>
              </a:rPr>
              <a:t> </a:t>
            </a:r>
            <a:r>
              <a:rPr sz="1800" dirty="0">
                <a:latin typeface="Tahoma"/>
                <a:cs typeface="Tahoma"/>
              </a:rPr>
              <a:t>Format</a:t>
            </a:r>
            <a:r>
              <a:rPr sz="1800" spc="25" dirty="0">
                <a:latin typeface="Tahoma"/>
                <a:cs typeface="Tahoma"/>
              </a:rPr>
              <a:t> </a:t>
            </a:r>
            <a:r>
              <a:rPr sz="1800" spc="-10" dirty="0">
                <a:latin typeface="Tahoma"/>
                <a:cs typeface="Tahoma"/>
              </a:rPr>
              <a:t>(HDF) </a:t>
            </a:r>
            <a:r>
              <a:rPr sz="1800" dirty="0">
                <a:latin typeface="Tahoma"/>
                <a:cs typeface="Tahoma"/>
              </a:rPr>
              <a:t>library issue,</a:t>
            </a:r>
            <a:r>
              <a:rPr sz="1800" spc="-75" dirty="0">
                <a:latin typeface="Tahoma"/>
                <a:cs typeface="Tahoma"/>
              </a:rPr>
              <a:t> </a:t>
            </a:r>
            <a:r>
              <a:rPr sz="1800" dirty="0">
                <a:latin typeface="Tahoma"/>
                <a:cs typeface="Tahoma"/>
              </a:rPr>
              <a:t>excessive</a:t>
            </a:r>
            <a:r>
              <a:rPr sz="1800" spc="-35" dirty="0">
                <a:latin typeface="Tahoma"/>
                <a:cs typeface="Tahoma"/>
              </a:rPr>
              <a:t> </a:t>
            </a:r>
            <a:r>
              <a:rPr sz="1800" dirty="0">
                <a:latin typeface="Tahoma"/>
                <a:cs typeface="Tahoma"/>
              </a:rPr>
              <a:t>stack</a:t>
            </a:r>
            <a:r>
              <a:rPr sz="1800" spc="5" dirty="0">
                <a:latin typeface="Tahoma"/>
                <a:cs typeface="Tahoma"/>
              </a:rPr>
              <a:t> </a:t>
            </a:r>
            <a:r>
              <a:rPr sz="1800" spc="45" dirty="0">
                <a:latin typeface="Tahoma"/>
                <a:cs typeface="Tahoma"/>
              </a:rPr>
              <a:t>consumption 	</a:t>
            </a:r>
            <a:r>
              <a:rPr sz="1800" spc="65" dirty="0">
                <a:latin typeface="Tahoma"/>
                <a:cs typeface="Tahoma"/>
              </a:rPr>
              <a:t>detected</a:t>
            </a:r>
            <a:r>
              <a:rPr sz="1800" spc="-40" dirty="0">
                <a:latin typeface="Tahoma"/>
                <a:cs typeface="Tahoma"/>
              </a:rPr>
              <a:t> </a:t>
            </a:r>
            <a:r>
              <a:rPr sz="1800" dirty="0">
                <a:latin typeface="Tahoma"/>
                <a:cs typeface="Tahoma"/>
              </a:rPr>
              <a:t>in</a:t>
            </a:r>
            <a:r>
              <a:rPr sz="1800" spc="-5" dirty="0">
                <a:latin typeface="Tahoma"/>
                <a:cs typeface="Tahoma"/>
              </a:rPr>
              <a:t> </a:t>
            </a:r>
            <a:r>
              <a:rPr sz="1800" dirty="0">
                <a:latin typeface="Tahoma"/>
                <a:cs typeface="Tahoma"/>
              </a:rPr>
              <a:t>the</a:t>
            </a:r>
            <a:r>
              <a:rPr sz="1800" spc="-10" dirty="0">
                <a:latin typeface="Tahoma"/>
                <a:cs typeface="Tahoma"/>
              </a:rPr>
              <a:t> </a:t>
            </a:r>
            <a:r>
              <a:rPr sz="1800" dirty="0">
                <a:latin typeface="Tahoma"/>
                <a:cs typeface="Tahoma"/>
              </a:rPr>
              <a:t>function </a:t>
            </a:r>
            <a:r>
              <a:rPr sz="1800" spc="-25" dirty="0">
                <a:latin typeface="Tahoma"/>
                <a:cs typeface="Tahoma"/>
              </a:rPr>
              <a:t>[6]</a:t>
            </a:r>
            <a:endParaRPr sz="1800">
              <a:latin typeface="Tahoma"/>
              <a:cs typeface="Tahoma"/>
            </a:endParaRPr>
          </a:p>
          <a:p>
            <a:pPr marL="984250" lvl="3" indent="-285750">
              <a:lnSpc>
                <a:spcPct val="100000"/>
              </a:lnSpc>
              <a:spcBef>
                <a:spcPts val="720"/>
              </a:spcBef>
              <a:buClr>
                <a:srgbClr val="3779D9"/>
              </a:buClr>
              <a:buFont typeface="Courier New"/>
              <a:buChar char="o"/>
              <a:tabLst>
                <a:tab pos="984250" algn="l"/>
              </a:tabLst>
            </a:pPr>
            <a:r>
              <a:rPr sz="1800" spc="110" dirty="0">
                <a:latin typeface="Tahoma"/>
                <a:cs typeface="Tahoma"/>
              </a:rPr>
              <a:t>An</a:t>
            </a:r>
            <a:r>
              <a:rPr sz="1800" spc="-75" dirty="0">
                <a:latin typeface="Tahoma"/>
                <a:cs typeface="Tahoma"/>
              </a:rPr>
              <a:t> </a:t>
            </a:r>
            <a:r>
              <a:rPr sz="1800" dirty="0">
                <a:latin typeface="Tahoma"/>
                <a:cs typeface="Tahoma"/>
              </a:rPr>
              <a:t>issue</a:t>
            </a:r>
            <a:r>
              <a:rPr sz="1800" spc="-95" dirty="0">
                <a:latin typeface="Tahoma"/>
                <a:cs typeface="Tahoma"/>
              </a:rPr>
              <a:t> </a:t>
            </a:r>
            <a:r>
              <a:rPr sz="1800" dirty="0">
                <a:latin typeface="Tahoma"/>
                <a:cs typeface="Tahoma"/>
              </a:rPr>
              <a:t>was</a:t>
            </a:r>
            <a:r>
              <a:rPr sz="1800" spc="-75" dirty="0">
                <a:latin typeface="Tahoma"/>
                <a:cs typeface="Tahoma"/>
              </a:rPr>
              <a:t> </a:t>
            </a:r>
            <a:r>
              <a:rPr sz="1800" spc="55" dirty="0">
                <a:latin typeface="Tahoma"/>
                <a:cs typeface="Tahoma"/>
              </a:rPr>
              <a:t>discovered</a:t>
            </a:r>
            <a:r>
              <a:rPr sz="1800" spc="-90" dirty="0">
                <a:latin typeface="Tahoma"/>
                <a:cs typeface="Tahoma"/>
              </a:rPr>
              <a:t> </a:t>
            </a:r>
            <a:r>
              <a:rPr sz="1800" dirty="0">
                <a:latin typeface="Tahoma"/>
                <a:cs typeface="Tahoma"/>
              </a:rPr>
              <a:t>in</a:t>
            </a:r>
            <a:r>
              <a:rPr sz="1800" spc="-80" dirty="0">
                <a:latin typeface="Tahoma"/>
                <a:cs typeface="Tahoma"/>
              </a:rPr>
              <a:t> </a:t>
            </a:r>
            <a:r>
              <a:rPr sz="1800" dirty="0">
                <a:latin typeface="Tahoma"/>
                <a:cs typeface="Tahoma"/>
              </a:rPr>
              <a:t>the</a:t>
            </a:r>
            <a:r>
              <a:rPr sz="1800" spc="-70" dirty="0">
                <a:latin typeface="Tahoma"/>
                <a:cs typeface="Tahoma"/>
              </a:rPr>
              <a:t> </a:t>
            </a:r>
            <a:r>
              <a:rPr sz="1800" spc="85" dirty="0">
                <a:latin typeface="Tahoma"/>
                <a:cs typeface="Tahoma"/>
              </a:rPr>
              <a:t>HDF</a:t>
            </a:r>
            <a:r>
              <a:rPr sz="1800" spc="-85" dirty="0">
                <a:latin typeface="Tahoma"/>
                <a:cs typeface="Tahoma"/>
              </a:rPr>
              <a:t> </a:t>
            </a:r>
            <a:r>
              <a:rPr sz="1800" spc="75" dirty="0">
                <a:latin typeface="Tahoma"/>
                <a:cs typeface="Tahoma"/>
              </a:rPr>
              <a:t>HDF5</a:t>
            </a:r>
            <a:r>
              <a:rPr sz="1800" spc="-85" dirty="0">
                <a:latin typeface="Tahoma"/>
                <a:cs typeface="Tahoma"/>
              </a:rPr>
              <a:t> </a:t>
            </a:r>
            <a:r>
              <a:rPr sz="1800" dirty="0">
                <a:latin typeface="Tahoma"/>
                <a:cs typeface="Tahoma"/>
              </a:rPr>
              <a:t>1.10.2</a:t>
            </a:r>
            <a:r>
              <a:rPr sz="1800" spc="-55" dirty="0">
                <a:latin typeface="Tahoma"/>
                <a:cs typeface="Tahoma"/>
              </a:rPr>
              <a:t> </a:t>
            </a:r>
            <a:r>
              <a:rPr sz="1800" dirty="0">
                <a:latin typeface="Tahoma"/>
                <a:cs typeface="Tahoma"/>
              </a:rPr>
              <a:t>library.</a:t>
            </a:r>
            <a:r>
              <a:rPr sz="1800" spc="-200" dirty="0">
                <a:latin typeface="Tahoma"/>
                <a:cs typeface="Tahoma"/>
              </a:rPr>
              <a:t> </a:t>
            </a:r>
            <a:r>
              <a:rPr sz="1800" dirty="0">
                <a:latin typeface="Tahoma"/>
                <a:cs typeface="Tahoma"/>
              </a:rPr>
              <a:t>This</a:t>
            </a:r>
            <a:r>
              <a:rPr sz="1800" spc="-65" dirty="0">
                <a:latin typeface="Tahoma"/>
                <a:cs typeface="Tahoma"/>
              </a:rPr>
              <a:t> </a:t>
            </a:r>
            <a:r>
              <a:rPr sz="1800" dirty="0">
                <a:latin typeface="Tahoma"/>
                <a:cs typeface="Tahoma"/>
              </a:rPr>
              <a:t>results</a:t>
            </a:r>
            <a:r>
              <a:rPr sz="1800" spc="-85" dirty="0">
                <a:latin typeface="Tahoma"/>
                <a:cs typeface="Tahoma"/>
              </a:rPr>
              <a:t> </a:t>
            </a:r>
            <a:r>
              <a:rPr sz="1800" dirty="0">
                <a:latin typeface="Tahoma"/>
                <a:cs typeface="Tahoma"/>
              </a:rPr>
              <a:t>in</a:t>
            </a:r>
            <a:r>
              <a:rPr sz="1800" spc="-70" dirty="0">
                <a:latin typeface="Tahoma"/>
                <a:cs typeface="Tahoma"/>
              </a:rPr>
              <a:t> </a:t>
            </a:r>
            <a:r>
              <a:rPr sz="1800" spc="55" dirty="0">
                <a:latin typeface="Tahoma"/>
                <a:cs typeface="Tahoma"/>
              </a:rPr>
              <a:t>denial</a:t>
            </a:r>
            <a:r>
              <a:rPr sz="1800" spc="-90" dirty="0">
                <a:latin typeface="Tahoma"/>
                <a:cs typeface="Tahoma"/>
              </a:rPr>
              <a:t> </a:t>
            </a:r>
            <a:r>
              <a:rPr sz="1800" dirty="0">
                <a:latin typeface="Tahoma"/>
                <a:cs typeface="Tahoma"/>
              </a:rPr>
              <a:t>of</a:t>
            </a:r>
            <a:r>
              <a:rPr sz="1800" spc="-30" dirty="0">
                <a:latin typeface="Tahoma"/>
                <a:cs typeface="Tahoma"/>
              </a:rPr>
              <a:t> </a:t>
            </a:r>
            <a:r>
              <a:rPr sz="1800" spc="-10" dirty="0">
                <a:latin typeface="Tahoma"/>
                <a:cs typeface="Tahoma"/>
              </a:rPr>
              <a:t>service.</a:t>
            </a:r>
            <a:endParaRPr sz="1800">
              <a:latin typeface="Tahoma"/>
              <a:cs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103043"/>
            <a:ext cx="10632440" cy="4890135"/>
          </a:xfrm>
          <a:prstGeom prst="rect">
            <a:avLst/>
          </a:prstGeom>
        </p:spPr>
        <p:txBody>
          <a:bodyPr vert="horz" wrap="square" lIns="0" tIns="138430" rIns="0" bIns="0" rtlCol="0">
            <a:spAutoFit/>
          </a:bodyPr>
          <a:lstStyle/>
          <a:p>
            <a:pPr marL="354965" indent="-342265">
              <a:lnSpc>
                <a:spcPct val="100000"/>
              </a:lnSpc>
              <a:spcBef>
                <a:spcPts val="1090"/>
              </a:spcBef>
              <a:buClr>
                <a:srgbClr val="3779D9"/>
              </a:buClr>
              <a:buFont typeface="Courier New"/>
              <a:buChar char="o"/>
              <a:tabLst>
                <a:tab pos="354965" algn="l"/>
              </a:tabLst>
            </a:pPr>
            <a:r>
              <a:rPr sz="2000" dirty="0">
                <a:latin typeface="Tahoma"/>
                <a:cs typeface="Tahoma"/>
              </a:rPr>
              <a:t>Firmware</a:t>
            </a:r>
            <a:r>
              <a:rPr sz="2000" spc="-40" dirty="0">
                <a:latin typeface="Tahoma"/>
                <a:cs typeface="Tahoma"/>
              </a:rPr>
              <a:t> </a:t>
            </a:r>
            <a:r>
              <a:rPr sz="2000" dirty="0">
                <a:latin typeface="Tahoma"/>
                <a:cs typeface="Tahoma"/>
              </a:rPr>
              <a:t>security</a:t>
            </a:r>
            <a:r>
              <a:rPr sz="2000" spc="-25" dirty="0">
                <a:latin typeface="Tahoma"/>
                <a:cs typeface="Tahoma"/>
              </a:rPr>
              <a:t> </a:t>
            </a:r>
            <a:r>
              <a:rPr sz="2000" spc="55" dirty="0">
                <a:latin typeface="Tahoma"/>
                <a:cs typeface="Tahoma"/>
              </a:rPr>
              <a:t>concerns</a:t>
            </a:r>
            <a:r>
              <a:rPr sz="2000" spc="-20" dirty="0">
                <a:latin typeface="Tahoma"/>
                <a:cs typeface="Tahoma"/>
              </a:rPr>
              <a:t> </a:t>
            </a:r>
            <a:r>
              <a:rPr sz="2000" dirty="0">
                <a:latin typeface="Tahoma"/>
                <a:cs typeface="Tahoma"/>
              </a:rPr>
              <a:t>in</a:t>
            </a:r>
            <a:r>
              <a:rPr sz="2000" spc="-10" dirty="0">
                <a:latin typeface="Tahoma"/>
                <a:cs typeface="Tahoma"/>
              </a:rPr>
              <a:t> </a:t>
            </a:r>
            <a:r>
              <a:rPr sz="2000" spc="-25" dirty="0">
                <a:latin typeface="Tahoma"/>
                <a:cs typeface="Tahoma"/>
              </a:rPr>
              <a:t>IoT</a:t>
            </a:r>
            <a:endParaRPr sz="2000">
              <a:latin typeface="Tahoma"/>
              <a:cs typeface="Tahoma"/>
            </a:endParaRPr>
          </a:p>
          <a:p>
            <a:pPr marL="354965" indent="-342265">
              <a:lnSpc>
                <a:spcPct val="100000"/>
              </a:lnSpc>
              <a:spcBef>
                <a:spcPts val="994"/>
              </a:spcBef>
              <a:buClr>
                <a:srgbClr val="3779D9"/>
              </a:buClr>
              <a:buFont typeface="Courier New"/>
              <a:buChar char="o"/>
              <a:tabLst>
                <a:tab pos="354965" algn="l"/>
              </a:tabLst>
            </a:pPr>
            <a:r>
              <a:rPr sz="2000" dirty="0">
                <a:latin typeface="Tahoma"/>
                <a:cs typeface="Tahoma"/>
              </a:rPr>
              <a:t>Secure</a:t>
            </a:r>
            <a:r>
              <a:rPr sz="2000" spc="-50" dirty="0">
                <a:latin typeface="Tahoma"/>
                <a:cs typeface="Tahoma"/>
              </a:rPr>
              <a:t> </a:t>
            </a:r>
            <a:r>
              <a:rPr sz="2000" spc="80" dirty="0">
                <a:latin typeface="Tahoma"/>
                <a:cs typeface="Tahoma"/>
              </a:rPr>
              <a:t>Boot</a:t>
            </a:r>
            <a:r>
              <a:rPr sz="2000" spc="-30" dirty="0">
                <a:latin typeface="Tahoma"/>
                <a:cs typeface="Tahoma"/>
              </a:rPr>
              <a:t> </a:t>
            </a:r>
            <a:r>
              <a:rPr sz="2000" dirty="0">
                <a:latin typeface="Tahoma"/>
                <a:cs typeface="Tahoma"/>
              </a:rPr>
              <a:t>to</a:t>
            </a:r>
            <a:r>
              <a:rPr sz="2000" spc="-25" dirty="0">
                <a:latin typeface="Tahoma"/>
                <a:cs typeface="Tahoma"/>
              </a:rPr>
              <a:t> </a:t>
            </a:r>
            <a:r>
              <a:rPr sz="2000" dirty="0">
                <a:latin typeface="Tahoma"/>
                <a:cs typeface="Tahoma"/>
              </a:rPr>
              <a:t>verify</a:t>
            </a:r>
            <a:r>
              <a:rPr sz="2000" spc="-30" dirty="0">
                <a:latin typeface="Tahoma"/>
                <a:cs typeface="Tahoma"/>
              </a:rPr>
              <a:t> </a:t>
            </a:r>
            <a:r>
              <a:rPr sz="2000" dirty="0">
                <a:latin typeface="Tahoma"/>
                <a:cs typeface="Tahoma"/>
              </a:rPr>
              <a:t>firmware</a:t>
            </a:r>
            <a:r>
              <a:rPr sz="2000" spc="-60" dirty="0">
                <a:latin typeface="Tahoma"/>
                <a:cs typeface="Tahoma"/>
              </a:rPr>
              <a:t> </a:t>
            </a:r>
            <a:r>
              <a:rPr sz="2000" dirty="0">
                <a:latin typeface="Tahoma"/>
                <a:cs typeface="Tahoma"/>
              </a:rPr>
              <a:t>integrity</a:t>
            </a:r>
            <a:r>
              <a:rPr sz="2000" spc="-40" dirty="0">
                <a:latin typeface="Tahoma"/>
                <a:cs typeface="Tahoma"/>
              </a:rPr>
              <a:t> </a:t>
            </a:r>
            <a:r>
              <a:rPr sz="2000" spc="-20" dirty="0">
                <a:latin typeface="Tahoma"/>
                <a:cs typeface="Tahoma"/>
              </a:rPr>
              <a:t>at</a:t>
            </a:r>
            <a:r>
              <a:rPr sz="2000" spc="-30" dirty="0">
                <a:latin typeface="Tahoma"/>
                <a:cs typeface="Tahoma"/>
              </a:rPr>
              <a:t> </a:t>
            </a:r>
            <a:r>
              <a:rPr sz="2000" spc="75" dirty="0">
                <a:latin typeface="Tahoma"/>
                <a:cs typeface="Tahoma"/>
              </a:rPr>
              <a:t>device</a:t>
            </a:r>
            <a:r>
              <a:rPr sz="2000" spc="-60" dirty="0">
                <a:latin typeface="Tahoma"/>
                <a:cs typeface="Tahoma"/>
              </a:rPr>
              <a:t> </a:t>
            </a:r>
            <a:r>
              <a:rPr sz="2000" spc="-10" dirty="0">
                <a:latin typeface="Tahoma"/>
                <a:cs typeface="Tahoma"/>
              </a:rPr>
              <a:t>startup</a:t>
            </a:r>
            <a:endParaRPr sz="2000">
              <a:latin typeface="Tahoma"/>
              <a:cs typeface="Tahoma"/>
            </a:endParaRPr>
          </a:p>
          <a:p>
            <a:pPr marL="527050" lvl="1" indent="-285750">
              <a:lnSpc>
                <a:spcPct val="100000"/>
              </a:lnSpc>
              <a:spcBef>
                <a:spcPts val="515"/>
              </a:spcBef>
              <a:buClr>
                <a:srgbClr val="3779D9"/>
              </a:buClr>
              <a:buFont typeface="Courier New"/>
              <a:buChar char="o"/>
              <a:tabLst>
                <a:tab pos="527050" algn="l"/>
              </a:tabLst>
            </a:pPr>
            <a:r>
              <a:rPr sz="1800" b="1" spc="-55" dirty="0">
                <a:latin typeface="Tahoma"/>
                <a:cs typeface="Tahoma"/>
              </a:rPr>
              <a:t>CVE-</a:t>
            </a:r>
            <a:r>
              <a:rPr sz="1800" b="1" spc="-35" dirty="0">
                <a:latin typeface="Tahoma"/>
                <a:cs typeface="Tahoma"/>
              </a:rPr>
              <a:t>2018-</a:t>
            </a:r>
            <a:r>
              <a:rPr sz="1800" b="1" dirty="0">
                <a:latin typeface="Tahoma"/>
                <a:cs typeface="Tahoma"/>
              </a:rPr>
              <a:t>18653</a:t>
            </a:r>
            <a:r>
              <a:rPr sz="1800" b="1" spc="45" dirty="0">
                <a:latin typeface="Tahoma"/>
                <a:cs typeface="Tahoma"/>
              </a:rPr>
              <a:t> </a:t>
            </a:r>
            <a:r>
              <a:rPr sz="1800" spc="-280" dirty="0">
                <a:latin typeface="Tahoma"/>
                <a:cs typeface="Tahoma"/>
              </a:rPr>
              <a:t>–</a:t>
            </a:r>
            <a:r>
              <a:rPr sz="1800" spc="40" dirty="0">
                <a:latin typeface="Tahoma"/>
                <a:cs typeface="Tahoma"/>
              </a:rPr>
              <a:t> </a:t>
            </a:r>
            <a:r>
              <a:rPr sz="1800" dirty="0">
                <a:latin typeface="Tahoma"/>
                <a:cs typeface="Tahoma"/>
              </a:rPr>
              <a:t>User</a:t>
            </a:r>
            <a:r>
              <a:rPr sz="1800" spc="30" dirty="0">
                <a:latin typeface="Tahoma"/>
                <a:cs typeface="Tahoma"/>
              </a:rPr>
              <a:t> </a:t>
            </a:r>
            <a:r>
              <a:rPr sz="1800" dirty="0">
                <a:latin typeface="Tahoma"/>
                <a:cs typeface="Tahoma"/>
              </a:rPr>
              <a:t>can</a:t>
            </a:r>
            <a:r>
              <a:rPr sz="1800" spc="40" dirty="0">
                <a:latin typeface="Tahoma"/>
                <a:cs typeface="Tahoma"/>
              </a:rPr>
              <a:t> </a:t>
            </a:r>
            <a:r>
              <a:rPr sz="1800" dirty="0">
                <a:latin typeface="Tahoma"/>
                <a:cs typeface="Tahoma"/>
              </a:rPr>
              <a:t>bypass</a:t>
            </a:r>
            <a:r>
              <a:rPr sz="1800" spc="35" dirty="0">
                <a:latin typeface="Tahoma"/>
                <a:cs typeface="Tahoma"/>
              </a:rPr>
              <a:t> </a:t>
            </a:r>
            <a:r>
              <a:rPr sz="1800" dirty="0">
                <a:latin typeface="Tahoma"/>
                <a:cs typeface="Tahoma"/>
              </a:rPr>
              <a:t>secure</a:t>
            </a:r>
            <a:r>
              <a:rPr sz="1800" spc="35" dirty="0">
                <a:latin typeface="Tahoma"/>
                <a:cs typeface="Tahoma"/>
              </a:rPr>
              <a:t> </a:t>
            </a:r>
            <a:r>
              <a:rPr sz="1800" spc="85" dirty="0">
                <a:latin typeface="Tahoma"/>
                <a:cs typeface="Tahoma"/>
              </a:rPr>
              <a:t>boot</a:t>
            </a:r>
            <a:r>
              <a:rPr sz="1800" spc="20" dirty="0">
                <a:latin typeface="Tahoma"/>
                <a:cs typeface="Tahoma"/>
              </a:rPr>
              <a:t> </a:t>
            </a:r>
            <a:r>
              <a:rPr sz="1800" dirty="0">
                <a:latin typeface="Tahoma"/>
                <a:cs typeface="Tahoma"/>
              </a:rPr>
              <a:t>restrictions</a:t>
            </a:r>
            <a:r>
              <a:rPr sz="1800" spc="20" dirty="0">
                <a:latin typeface="Tahoma"/>
                <a:cs typeface="Tahoma"/>
              </a:rPr>
              <a:t> </a:t>
            </a:r>
            <a:r>
              <a:rPr sz="1800" spc="-25" dirty="0">
                <a:latin typeface="Tahoma"/>
                <a:cs typeface="Tahoma"/>
              </a:rPr>
              <a:t>[7]</a:t>
            </a:r>
            <a:endParaRPr sz="1800">
              <a:latin typeface="Tahoma"/>
              <a:cs typeface="Tahoma"/>
            </a:endParaRPr>
          </a:p>
          <a:p>
            <a:pPr marL="755015" marR="406400" lvl="2" indent="-285750">
              <a:lnSpc>
                <a:spcPct val="100000"/>
              </a:lnSpc>
              <a:spcBef>
                <a:spcPts val="505"/>
              </a:spcBef>
              <a:buClr>
                <a:srgbClr val="3779D9"/>
              </a:buClr>
              <a:buFont typeface="Courier New"/>
              <a:buChar char="o"/>
              <a:tabLst>
                <a:tab pos="756285" algn="l"/>
              </a:tabLst>
            </a:pPr>
            <a:r>
              <a:rPr sz="1800" spc="50" dirty="0">
                <a:latin typeface="Tahoma"/>
                <a:cs typeface="Tahoma"/>
              </a:rPr>
              <a:t>Ubuntu</a:t>
            </a:r>
            <a:r>
              <a:rPr sz="1800" spc="-25" dirty="0">
                <a:latin typeface="Tahoma"/>
                <a:cs typeface="Tahoma"/>
              </a:rPr>
              <a:t> </a:t>
            </a:r>
            <a:r>
              <a:rPr sz="1800" dirty="0">
                <a:latin typeface="Tahoma"/>
                <a:cs typeface="Tahoma"/>
              </a:rPr>
              <a:t>18.10</a:t>
            </a:r>
            <a:r>
              <a:rPr sz="1800" spc="-25" dirty="0">
                <a:latin typeface="Tahoma"/>
                <a:cs typeface="Tahoma"/>
              </a:rPr>
              <a:t> </a:t>
            </a:r>
            <a:r>
              <a:rPr sz="1800" dirty="0">
                <a:latin typeface="Tahoma"/>
                <a:cs typeface="Tahoma"/>
              </a:rPr>
              <a:t>when</a:t>
            </a:r>
            <a:r>
              <a:rPr sz="1800" spc="-50" dirty="0">
                <a:latin typeface="Tahoma"/>
                <a:cs typeface="Tahoma"/>
              </a:rPr>
              <a:t> </a:t>
            </a:r>
            <a:r>
              <a:rPr sz="1800" spc="95" dirty="0">
                <a:latin typeface="Tahoma"/>
                <a:cs typeface="Tahoma"/>
              </a:rPr>
              <a:t>booted</a:t>
            </a:r>
            <a:r>
              <a:rPr sz="1800" spc="-60" dirty="0">
                <a:latin typeface="Tahoma"/>
                <a:cs typeface="Tahoma"/>
              </a:rPr>
              <a:t> </a:t>
            </a:r>
            <a:r>
              <a:rPr sz="1800" dirty="0">
                <a:latin typeface="Tahoma"/>
                <a:cs typeface="Tahoma"/>
              </a:rPr>
              <a:t>with</a:t>
            </a:r>
            <a:r>
              <a:rPr sz="1800" spc="-45" dirty="0">
                <a:latin typeface="Tahoma"/>
                <a:cs typeface="Tahoma"/>
              </a:rPr>
              <a:t> </a:t>
            </a:r>
            <a:r>
              <a:rPr sz="1800" spc="-10" dirty="0">
                <a:latin typeface="Tahoma"/>
                <a:cs typeface="Tahoma"/>
              </a:rPr>
              <a:t>UEFI</a:t>
            </a:r>
            <a:r>
              <a:rPr sz="1800" spc="-45" dirty="0">
                <a:latin typeface="Tahoma"/>
                <a:cs typeface="Tahoma"/>
              </a:rPr>
              <a:t> </a:t>
            </a:r>
            <a:r>
              <a:rPr sz="1800" dirty="0">
                <a:latin typeface="Tahoma"/>
                <a:cs typeface="Tahoma"/>
              </a:rPr>
              <a:t>Secure</a:t>
            </a:r>
            <a:r>
              <a:rPr sz="1800" spc="-40" dirty="0">
                <a:latin typeface="Tahoma"/>
                <a:cs typeface="Tahoma"/>
              </a:rPr>
              <a:t> </a:t>
            </a:r>
            <a:r>
              <a:rPr sz="1800" spc="65" dirty="0">
                <a:latin typeface="Tahoma"/>
                <a:cs typeface="Tahoma"/>
              </a:rPr>
              <a:t>Boot</a:t>
            </a:r>
            <a:r>
              <a:rPr sz="1800" spc="-30" dirty="0">
                <a:latin typeface="Tahoma"/>
                <a:cs typeface="Tahoma"/>
              </a:rPr>
              <a:t> </a:t>
            </a:r>
            <a:r>
              <a:rPr sz="1800" spc="50" dirty="0">
                <a:latin typeface="Tahoma"/>
                <a:cs typeface="Tahoma"/>
              </a:rPr>
              <a:t>enabled,</a:t>
            </a:r>
            <a:r>
              <a:rPr sz="1800" spc="-130" dirty="0">
                <a:latin typeface="Tahoma"/>
                <a:cs typeface="Tahoma"/>
              </a:rPr>
              <a:t> </a:t>
            </a:r>
            <a:r>
              <a:rPr sz="1800" dirty="0">
                <a:latin typeface="Tahoma"/>
                <a:cs typeface="Tahoma"/>
              </a:rPr>
              <a:t>allows</a:t>
            </a:r>
            <a:r>
              <a:rPr sz="1800" spc="-70" dirty="0">
                <a:latin typeface="Tahoma"/>
                <a:cs typeface="Tahoma"/>
              </a:rPr>
              <a:t> </a:t>
            </a:r>
            <a:r>
              <a:rPr sz="1800" spc="60" dirty="0">
                <a:latin typeface="Tahoma"/>
                <a:cs typeface="Tahoma"/>
              </a:rPr>
              <a:t>privileged</a:t>
            </a:r>
            <a:r>
              <a:rPr sz="1800" spc="-70" dirty="0">
                <a:latin typeface="Tahoma"/>
                <a:cs typeface="Tahoma"/>
              </a:rPr>
              <a:t> </a:t>
            </a:r>
            <a:r>
              <a:rPr sz="1800" spc="50" dirty="0">
                <a:latin typeface="Tahoma"/>
                <a:cs typeface="Tahoma"/>
              </a:rPr>
              <a:t>local</a:t>
            </a:r>
            <a:r>
              <a:rPr sz="1800" spc="-60" dirty="0">
                <a:latin typeface="Tahoma"/>
                <a:cs typeface="Tahoma"/>
              </a:rPr>
              <a:t> </a:t>
            </a:r>
            <a:r>
              <a:rPr sz="1800" dirty="0">
                <a:latin typeface="Tahoma"/>
                <a:cs typeface="Tahoma"/>
              </a:rPr>
              <a:t>users</a:t>
            </a:r>
            <a:r>
              <a:rPr sz="1800" spc="-35" dirty="0">
                <a:latin typeface="Tahoma"/>
                <a:cs typeface="Tahoma"/>
              </a:rPr>
              <a:t> </a:t>
            </a:r>
            <a:r>
              <a:rPr sz="1800" spc="-25" dirty="0">
                <a:latin typeface="Tahoma"/>
                <a:cs typeface="Tahoma"/>
              </a:rPr>
              <a:t>to 	</a:t>
            </a:r>
            <a:r>
              <a:rPr sz="1800" dirty="0">
                <a:latin typeface="Tahoma"/>
                <a:cs typeface="Tahoma"/>
              </a:rPr>
              <a:t>bypass</a:t>
            </a:r>
            <a:r>
              <a:rPr sz="1800" spc="10" dirty="0">
                <a:latin typeface="Tahoma"/>
                <a:cs typeface="Tahoma"/>
              </a:rPr>
              <a:t> </a:t>
            </a:r>
            <a:r>
              <a:rPr sz="1800" spc="60" dirty="0">
                <a:latin typeface="Tahoma"/>
                <a:cs typeface="Tahoma"/>
              </a:rPr>
              <a:t>intended</a:t>
            </a:r>
            <a:r>
              <a:rPr sz="1800" spc="-5" dirty="0">
                <a:latin typeface="Tahoma"/>
                <a:cs typeface="Tahoma"/>
              </a:rPr>
              <a:t> </a:t>
            </a:r>
            <a:r>
              <a:rPr sz="1800" dirty="0">
                <a:latin typeface="Tahoma"/>
                <a:cs typeface="Tahoma"/>
              </a:rPr>
              <a:t>Secure</a:t>
            </a:r>
            <a:r>
              <a:rPr sz="1800" spc="10" dirty="0">
                <a:latin typeface="Tahoma"/>
                <a:cs typeface="Tahoma"/>
              </a:rPr>
              <a:t> </a:t>
            </a:r>
            <a:r>
              <a:rPr sz="1800" spc="65" dirty="0">
                <a:latin typeface="Tahoma"/>
                <a:cs typeface="Tahoma"/>
              </a:rPr>
              <a:t>Boot</a:t>
            </a:r>
            <a:r>
              <a:rPr sz="1800" spc="10" dirty="0">
                <a:latin typeface="Tahoma"/>
                <a:cs typeface="Tahoma"/>
              </a:rPr>
              <a:t> </a:t>
            </a:r>
            <a:r>
              <a:rPr sz="1800" dirty="0">
                <a:latin typeface="Tahoma"/>
                <a:cs typeface="Tahoma"/>
              </a:rPr>
              <a:t>restrictions </a:t>
            </a:r>
            <a:r>
              <a:rPr sz="1800" spc="55" dirty="0">
                <a:latin typeface="Tahoma"/>
                <a:cs typeface="Tahoma"/>
              </a:rPr>
              <a:t>and</a:t>
            </a:r>
            <a:r>
              <a:rPr sz="1800" spc="20" dirty="0">
                <a:latin typeface="Tahoma"/>
                <a:cs typeface="Tahoma"/>
              </a:rPr>
              <a:t> </a:t>
            </a:r>
            <a:r>
              <a:rPr sz="1800" dirty="0">
                <a:latin typeface="Tahoma"/>
                <a:cs typeface="Tahoma"/>
              </a:rPr>
              <a:t>execute</a:t>
            </a:r>
            <a:r>
              <a:rPr sz="1800" spc="15" dirty="0">
                <a:latin typeface="Tahoma"/>
                <a:cs typeface="Tahoma"/>
              </a:rPr>
              <a:t> </a:t>
            </a:r>
            <a:r>
              <a:rPr sz="1800" dirty="0">
                <a:latin typeface="Tahoma"/>
                <a:cs typeface="Tahoma"/>
              </a:rPr>
              <a:t>untrusted</a:t>
            </a:r>
            <a:r>
              <a:rPr sz="1800" spc="10" dirty="0">
                <a:latin typeface="Tahoma"/>
                <a:cs typeface="Tahoma"/>
              </a:rPr>
              <a:t> </a:t>
            </a:r>
            <a:r>
              <a:rPr sz="1800" spc="100" dirty="0">
                <a:latin typeface="Tahoma"/>
                <a:cs typeface="Tahoma"/>
              </a:rPr>
              <a:t>code</a:t>
            </a:r>
            <a:r>
              <a:rPr sz="1800" spc="10" dirty="0">
                <a:latin typeface="Tahoma"/>
                <a:cs typeface="Tahoma"/>
              </a:rPr>
              <a:t> </a:t>
            </a:r>
            <a:r>
              <a:rPr sz="1800" spc="55" dirty="0">
                <a:latin typeface="Tahoma"/>
                <a:cs typeface="Tahoma"/>
              </a:rPr>
              <a:t>by</a:t>
            </a:r>
            <a:r>
              <a:rPr sz="1800" spc="10" dirty="0">
                <a:latin typeface="Tahoma"/>
                <a:cs typeface="Tahoma"/>
              </a:rPr>
              <a:t> </a:t>
            </a:r>
            <a:r>
              <a:rPr sz="1800" spc="75" dirty="0">
                <a:latin typeface="Tahoma"/>
                <a:cs typeface="Tahoma"/>
              </a:rPr>
              <a:t>loading</a:t>
            </a:r>
            <a:r>
              <a:rPr sz="1800" spc="5" dirty="0">
                <a:latin typeface="Tahoma"/>
                <a:cs typeface="Tahoma"/>
              </a:rPr>
              <a:t> </a:t>
            </a:r>
            <a:r>
              <a:rPr sz="1800" spc="-10" dirty="0">
                <a:latin typeface="Tahoma"/>
                <a:cs typeface="Tahoma"/>
              </a:rPr>
              <a:t>arbitrary 	</a:t>
            </a:r>
            <a:r>
              <a:rPr sz="1800" dirty="0">
                <a:latin typeface="Tahoma"/>
                <a:cs typeface="Tahoma"/>
              </a:rPr>
              <a:t>kernel</a:t>
            </a:r>
            <a:r>
              <a:rPr sz="1800" spc="85" dirty="0">
                <a:latin typeface="Tahoma"/>
                <a:cs typeface="Tahoma"/>
              </a:rPr>
              <a:t> </a:t>
            </a:r>
            <a:r>
              <a:rPr sz="1800" spc="40" dirty="0">
                <a:latin typeface="Tahoma"/>
                <a:cs typeface="Tahoma"/>
              </a:rPr>
              <a:t>modules.</a:t>
            </a:r>
            <a:endParaRPr sz="1800">
              <a:latin typeface="Tahoma"/>
              <a:cs typeface="Tahoma"/>
            </a:endParaRPr>
          </a:p>
          <a:p>
            <a:pPr marL="354965" indent="-342265">
              <a:lnSpc>
                <a:spcPct val="100000"/>
              </a:lnSpc>
              <a:spcBef>
                <a:spcPts val="990"/>
              </a:spcBef>
              <a:buClr>
                <a:srgbClr val="3779D9"/>
              </a:buClr>
              <a:buFont typeface="Courier New"/>
              <a:buChar char="o"/>
              <a:tabLst>
                <a:tab pos="354965" algn="l"/>
              </a:tabLst>
            </a:pPr>
            <a:r>
              <a:rPr sz="2000" dirty="0">
                <a:latin typeface="Tahoma"/>
                <a:cs typeface="Tahoma"/>
              </a:rPr>
              <a:t>Hard-</a:t>
            </a:r>
            <a:r>
              <a:rPr sz="2000" spc="120" dirty="0">
                <a:latin typeface="Tahoma"/>
                <a:cs typeface="Tahoma"/>
              </a:rPr>
              <a:t>coded </a:t>
            </a:r>
            <a:r>
              <a:rPr sz="2000" dirty="0">
                <a:latin typeface="Tahoma"/>
                <a:cs typeface="Tahoma"/>
              </a:rPr>
              <a:t>credentials</a:t>
            </a:r>
            <a:r>
              <a:rPr sz="2000" spc="140" dirty="0">
                <a:latin typeface="Tahoma"/>
                <a:cs typeface="Tahoma"/>
              </a:rPr>
              <a:t> </a:t>
            </a:r>
            <a:r>
              <a:rPr sz="2000" dirty="0">
                <a:latin typeface="Tahoma"/>
                <a:cs typeface="Tahoma"/>
              </a:rPr>
              <a:t>like</a:t>
            </a:r>
            <a:r>
              <a:rPr sz="2000" spc="130" dirty="0">
                <a:latin typeface="Tahoma"/>
                <a:cs typeface="Tahoma"/>
              </a:rPr>
              <a:t> </a:t>
            </a:r>
            <a:r>
              <a:rPr sz="2000" dirty="0">
                <a:latin typeface="Tahoma"/>
                <a:cs typeface="Tahoma"/>
              </a:rPr>
              <a:t>password,</a:t>
            </a:r>
            <a:r>
              <a:rPr sz="2000" spc="40" dirty="0">
                <a:latin typeface="Tahoma"/>
                <a:cs typeface="Tahoma"/>
              </a:rPr>
              <a:t> </a:t>
            </a:r>
            <a:r>
              <a:rPr sz="2000" spc="-10" dirty="0">
                <a:latin typeface="Tahoma"/>
                <a:cs typeface="Tahoma"/>
              </a:rPr>
              <a:t>e-</a:t>
            </a:r>
            <a:r>
              <a:rPr sz="2000" dirty="0">
                <a:latin typeface="Tahoma"/>
                <a:cs typeface="Tahoma"/>
              </a:rPr>
              <a:t>mails</a:t>
            </a:r>
            <a:r>
              <a:rPr sz="2000" spc="114" dirty="0">
                <a:latin typeface="Tahoma"/>
                <a:cs typeface="Tahoma"/>
              </a:rPr>
              <a:t> </a:t>
            </a:r>
            <a:r>
              <a:rPr sz="2000" spc="-20" dirty="0">
                <a:latin typeface="Tahoma"/>
                <a:cs typeface="Tahoma"/>
              </a:rPr>
              <a:t>etc.</a:t>
            </a:r>
            <a:endParaRPr sz="2000">
              <a:latin typeface="Tahoma"/>
              <a:cs typeface="Tahoma"/>
            </a:endParaRPr>
          </a:p>
          <a:p>
            <a:pPr marL="526415" marR="600075" lvl="1" indent="-285750">
              <a:lnSpc>
                <a:spcPct val="100000"/>
              </a:lnSpc>
              <a:spcBef>
                <a:spcPts val="509"/>
              </a:spcBef>
              <a:buClr>
                <a:srgbClr val="3779D9"/>
              </a:buClr>
              <a:buFont typeface="Courier New"/>
              <a:buChar char="o"/>
              <a:tabLst>
                <a:tab pos="527685" algn="l"/>
              </a:tabLst>
            </a:pPr>
            <a:r>
              <a:rPr sz="1800" b="1" spc="-55" dirty="0">
                <a:latin typeface="Tahoma"/>
                <a:cs typeface="Tahoma"/>
              </a:rPr>
              <a:t>CVE-</a:t>
            </a:r>
            <a:r>
              <a:rPr sz="1800" b="1" spc="-35" dirty="0">
                <a:latin typeface="Tahoma"/>
                <a:cs typeface="Tahoma"/>
              </a:rPr>
              <a:t>2018-</a:t>
            </a:r>
            <a:r>
              <a:rPr sz="1800" b="1" dirty="0">
                <a:latin typeface="Tahoma"/>
                <a:cs typeface="Tahoma"/>
              </a:rPr>
              <a:t>15781 </a:t>
            </a:r>
            <a:r>
              <a:rPr sz="1800" spc="-280" dirty="0">
                <a:latin typeface="Tahoma"/>
                <a:cs typeface="Tahoma"/>
              </a:rPr>
              <a:t>–</a:t>
            </a:r>
            <a:r>
              <a:rPr sz="1800" spc="-10" dirty="0">
                <a:latin typeface="Tahoma"/>
                <a:cs typeface="Tahoma"/>
              </a:rPr>
              <a:t> </a:t>
            </a:r>
            <a:r>
              <a:rPr sz="1800" dirty="0">
                <a:latin typeface="Tahoma"/>
                <a:cs typeface="Tahoma"/>
              </a:rPr>
              <a:t>Remote</a:t>
            </a:r>
            <a:r>
              <a:rPr sz="1800" spc="-25" dirty="0">
                <a:latin typeface="Tahoma"/>
                <a:cs typeface="Tahoma"/>
              </a:rPr>
              <a:t> </a:t>
            </a:r>
            <a:r>
              <a:rPr sz="1800" dirty="0">
                <a:latin typeface="Tahoma"/>
                <a:cs typeface="Tahoma"/>
              </a:rPr>
              <a:t>attacker</a:t>
            </a:r>
            <a:r>
              <a:rPr sz="1800" spc="-15" dirty="0">
                <a:latin typeface="Tahoma"/>
                <a:cs typeface="Tahoma"/>
              </a:rPr>
              <a:t> </a:t>
            </a:r>
            <a:r>
              <a:rPr sz="1800" dirty="0">
                <a:latin typeface="Tahoma"/>
                <a:cs typeface="Tahoma"/>
              </a:rPr>
              <a:t>can</a:t>
            </a:r>
            <a:r>
              <a:rPr sz="1800" spc="15" dirty="0">
                <a:latin typeface="Tahoma"/>
                <a:cs typeface="Tahoma"/>
              </a:rPr>
              <a:t> </a:t>
            </a:r>
            <a:r>
              <a:rPr sz="1800" dirty="0">
                <a:latin typeface="Tahoma"/>
                <a:cs typeface="Tahoma"/>
              </a:rPr>
              <a:t>reverse</a:t>
            </a:r>
            <a:r>
              <a:rPr sz="1800" spc="-30" dirty="0">
                <a:latin typeface="Tahoma"/>
                <a:cs typeface="Tahoma"/>
              </a:rPr>
              <a:t> </a:t>
            </a:r>
            <a:r>
              <a:rPr sz="1800" spc="55" dirty="0">
                <a:latin typeface="Tahoma"/>
                <a:cs typeface="Tahoma"/>
              </a:rPr>
              <a:t>engineer</a:t>
            </a:r>
            <a:r>
              <a:rPr sz="1800" spc="-25" dirty="0">
                <a:latin typeface="Tahoma"/>
                <a:cs typeface="Tahoma"/>
              </a:rPr>
              <a:t> </a:t>
            </a:r>
            <a:r>
              <a:rPr sz="1800" dirty="0">
                <a:latin typeface="Tahoma"/>
                <a:cs typeface="Tahoma"/>
              </a:rPr>
              <a:t>cryptosystem</a:t>
            </a:r>
            <a:r>
              <a:rPr sz="1800" spc="-35" dirty="0">
                <a:latin typeface="Tahoma"/>
                <a:cs typeface="Tahoma"/>
              </a:rPr>
              <a:t> </a:t>
            </a:r>
            <a:r>
              <a:rPr sz="1800" spc="60" dirty="0">
                <a:latin typeface="Tahoma"/>
                <a:cs typeface="Tahoma"/>
              </a:rPr>
              <a:t>used</a:t>
            </a:r>
            <a:r>
              <a:rPr sz="1800" spc="-10" dirty="0">
                <a:latin typeface="Tahoma"/>
                <a:cs typeface="Tahoma"/>
              </a:rPr>
              <a:t> </a:t>
            </a:r>
            <a:r>
              <a:rPr sz="1800" spc="55" dirty="0">
                <a:latin typeface="Tahoma"/>
                <a:cs typeface="Tahoma"/>
              </a:rPr>
              <a:t>by</a:t>
            </a:r>
            <a:r>
              <a:rPr sz="1800" spc="-20" dirty="0">
                <a:latin typeface="Tahoma"/>
                <a:cs typeface="Tahoma"/>
              </a:rPr>
              <a:t> </a:t>
            </a:r>
            <a:r>
              <a:rPr sz="1800" spc="70" dirty="0">
                <a:latin typeface="Tahoma"/>
                <a:cs typeface="Tahoma"/>
              </a:rPr>
              <a:t>Dell</a:t>
            </a:r>
            <a:r>
              <a:rPr sz="1800" spc="-75" dirty="0">
                <a:latin typeface="Tahoma"/>
                <a:cs typeface="Tahoma"/>
              </a:rPr>
              <a:t> </a:t>
            </a:r>
            <a:r>
              <a:rPr sz="1800" spc="-20" dirty="0">
                <a:latin typeface="Tahoma"/>
                <a:cs typeface="Tahoma"/>
              </a:rPr>
              <a:t>Wyse 	</a:t>
            </a:r>
            <a:r>
              <a:rPr sz="1800" dirty="0">
                <a:latin typeface="Tahoma"/>
                <a:cs typeface="Tahoma"/>
              </a:rPr>
              <a:t>Password</a:t>
            </a:r>
            <a:r>
              <a:rPr sz="1800" spc="-30" dirty="0">
                <a:latin typeface="Tahoma"/>
                <a:cs typeface="Tahoma"/>
              </a:rPr>
              <a:t> </a:t>
            </a:r>
            <a:r>
              <a:rPr sz="1800" spc="65" dirty="0">
                <a:latin typeface="Tahoma"/>
                <a:cs typeface="Tahoma"/>
              </a:rPr>
              <a:t>Encoder</a:t>
            </a:r>
            <a:r>
              <a:rPr sz="1800" spc="-30" dirty="0">
                <a:latin typeface="Tahoma"/>
                <a:cs typeface="Tahoma"/>
              </a:rPr>
              <a:t> </a:t>
            </a:r>
            <a:r>
              <a:rPr sz="1800" spc="-20" dirty="0">
                <a:latin typeface="Tahoma"/>
                <a:cs typeface="Tahoma"/>
              </a:rPr>
              <a:t>[8].</a:t>
            </a:r>
            <a:endParaRPr sz="1800">
              <a:latin typeface="Tahoma"/>
              <a:cs typeface="Tahoma"/>
            </a:endParaRPr>
          </a:p>
          <a:p>
            <a:pPr marL="755015" marR="5080" lvl="2" indent="-285750">
              <a:lnSpc>
                <a:spcPct val="100000"/>
              </a:lnSpc>
              <a:spcBef>
                <a:spcPts val="495"/>
              </a:spcBef>
              <a:buClr>
                <a:srgbClr val="3779D9"/>
              </a:buClr>
              <a:buFont typeface="Courier New"/>
              <a:buChar char="o"/>
              <a:tabLst>
                <a:tab pos="756285" algn="l"/>
              </a:tabLst>
            </a:pPr>
            <a:r>
              <a:rPr sz="1800" dirty="0">
                <a:latin typeface="Tahoma"/>
                <a:cs typeface="Tahoma"/>
              </a:rPr>
              <a:t>The</a:t>
            </a:r>
            <a:r>
              <a:rPr sz="1800" spc="5" dirty="0">
                <a:latin typeface="Tahoma"/>
                <a:cs typeface="Tahoma"/>
              </a:rPr>
              <a:t> </a:t>
            </a:r>
            <a:r>
              <a:rPr sz="1800" spc="65" dirty="0">
                <a:latin typeface="Tahoma"/>
                <a:cs typeface="Tahoma"/>
              </a:rPr>
              <a:t>Dell</a:t>
            </a:r>
            <a:r>
              <a:rPr sz="1800" spc="-50" dirty="0">
                <a:latin typeface="Tahoma"/>
                <a:cs typeface="Tahoma"/>
              </a:rPr>
              <a:t> </a:t>
            </a:r>
            <a:r>
              <a:rPr sz="1800" dirty="0">
                <a:latin typeface="Tahoma"/>
                <a:cs typeface="Tahoma"/>
              </a:rPr>
              <a:t>Wyse</a:t>
            </a:r>
            <a:r>
              <a:rPr sz="1800" spc="-20" dirty="0">
                <a:latin typeface="Tahoma"/>
                <a:cs typeface="Tahoma"/>
              </a:rPr>
              <a:t> </a:t>
            </a:r>
            <a:r>
              <a:rPr sz="1800" dirty="0">
                <a:latin typeface="Tahoma"/>
                <a:cs typeface="Tahoma"/>
              </a:rPr>
              <a:t>Password </a:t>
            </a:r>
            <a:r>
              <a:rPr sz="1800" spc="65" dirty="0">
                <a:latin typeface="Tahoma"/>
                <a:cs typeface="Tahoma"/>
              </a:rPr>
              <a:t>Encoder</a:t>
            </a:r>
            <a:r>
              <a:rPr sz="1800" spc="-5" dirty="0">
                <a:latin typeface="Tahoma"/>
                <a:cs typeface="Tahoma"/>
              </a:rPr>
              <a:t> </a:t>
            </a:r>
            <a:r>
              <a:rPr sz="1800" dirty="0">
                <a:latin typeface="Tahoma"/>
                <a:cs typeface="Tahoma"/>
              </a:rPr>
              <a:t>in</a:t>
            </a:r>
            <a:r>
              <a:rPr sz="1800" spc="-55" dirty="0">
                <a:latin typeface="Tahoma"/>
                <a:cs typeface="Tahoma"/>
              </a:rPr>
              <a:t> </a:t>
            </a:r>
            <a:r>
              <a:rPr sz="1800" dirty="0">
                <a:latin typeface="Tahoma"/>
                <a:cs typeface="Tahoma"/>
              </a:rPr>
              <a:t>ThinLinux2</a:t>
            </a:r>
            <a:r>
              <a:rPr sz="1800" spc="35" dirty="0">
                <a:latin typeface="Tahoma"/>
                <a:cs typeface="Tahoma"/>
              </a:rPr>
              <a:t> </a:t>
            </a:r>
            <a:r>
              <a:rPr sz="1800" dirty="0">
                <a:latin typeface="Tahoma"/>
                <a:cs typeface="Tahoma"/>
              </a:rPr>
              <a:t>versions</a:t>
            </a:r>
            <a:r>
              <a:rPr sz="1800" spc="-15" dirty="0">
                <a:latin typeface="Tahoma"/>
                <a:cs typeface="Tahoma"/>
              </a:rPr>
              <a:t> </a:t>
            </a:r>
            <a:r>
              <a:rPr sz="1800" spc="50" dirty="0">
                <a:latin typeface="Tahoma"/>
                <a:cs typeface="Tahoma"/>
              </a:rPr>
              <a:t>prior</a:t>
            </a:r>
            <a:r>
              <a:rPr sz="1800" spc="-30" dirty="0">
                <a:latin typeface="Tahoma"/>
                <a:cs typeface="Tahoma"/>
              </a:rPr>
              <a:t> </a:t>
            </a:r>
            <a:r>
              <a:rPr sz="1800" dirty="0">
                <a:latin typeface="Tahoma"/>
                <a:cs typeface="Tahoma"/>
              </a:rPr>
              <a:t>to</a:t>
            </a:r>
            <a:r>
              <a:rPr sz="1800" spc="10" dirty="0">
                <a:latin typeface="Tahoma"/>
                <a:cs typeface="Tahoma"/>
              </a:rPr>
              <a:t> </a:t>
            </a:r>
            <a:r>
              <a:rPr sz="1800" spc="-10" dirty="0">
                <a:latin typeface="Tahoma"/>
                <a:cs typeface="Tahoma"/>
              </a:rPr>
              <a:t>2.1.0.01</a:t>
            </a:r>
            <a:r>
              <a:rPr sz="1800" dirty="0">
                <a:latin typeface="Tahoma"/>
                <a:cs typeface="Tahoma"/>
              </a:rPr>
              <a:t> contain</a:t>
            </a:r>
            <a:r>
              <a:rPr sz="1800" spc="5" dirty="0">
                <a:latin typeface="Tahoma"/>
                <a:cs typeface="Tahoma"/>
              </a:rPr>
              <a:t> </a:t>
            </a:r>
            <a:r>
              <a:rPr sz="1800" dirty="0">
                <a:latin typeface="Tahoma"/>
                <a:cs typeface="Tahoma"/>
              </a:rPr>
              <a:t>a</a:t>
            </a:r>
            <a:r>
              <a:rPr sz="1800" spc="-5" dirty="0">
                <a:latin typeface="Tahoma"/>
                <a:cs typeface="Tahoma"/>
              </a:rPr>
              <a:t> </a:t>
            </a:r>
            <a:r>
              <a:rPr sz="1800" dirty="0">
                <a:latin typeface="Tahoma"/>
                <a:cs typeface="Tahoma"/>
              </a:rPr>
              <a:t>Hard-</a:t>
            </a:r>
            <a:r>
              <a:rPr sz="1800" spc="95" dirty="0">
                <a:latin typeface="Tahoma"/>
                <a:cs typeface="Tahoma"/>
              </a:rPr>
              <a:t>coded 	</a:t>
            </a:r>
            <a:r>
              <a:rPr sz="1800" spc="60" dirty="0">
                <a:latin typeface="Tahoma"/>
                <a:cs typeface="Tahoma"/>
              </a:rPr>
              <a:t>Cryptographic</a:t>
            </a:r>
            <a:r>
              <a:rPr sz="1800" spc="-75" dirty="0">
                <a:latin typeface="Tahoma"/>
                <a:cs typeface="Tahoma"/>
              </a:rPr>
              <a:t> </a:t>
            </a:r>
            <a:r>
              <a:rPr sz="1800" dirty="0">
                <a:latin typeface="Tahoma"/>
                <a:cs typeface="Tahoma"/>
              </a:rPr>
              <a:t>Key</a:t>
            </a:r>
            <a:r>
              <a:rPr sz="1800" spc="-75" dirty="0">
                <a:latin typeface="Tahoma"/>
                <a:cs typeface="Tahoma"/>
              </a:rPr>
              <a:t> </a:t>
            </a:r>
            <a:r>
              <a:rPr sz="1800" spc="-10" dirty="0">
                <a:latin typeface="Tahoma"/>
                <a:cs typeface="Tahoma"/>
              </a:rPr>
              <a:t>vulnerability.</a:t>
            </a:r>
            <a:endParaRPr sz="1800">
              <a:latin typeface="Tahoma"/>
              <a:cs typeface="Tahoma"/>
            </a:endParaRPr>
          </a:p>
          <a:p>
            <a:pPr marL="354965" indent="-342265">
              <a:lnSpc>
                <a:spcPct val="100000"/>
              </a:lnSpc>
              <a:spcBef>
                <a:spcPts val="1590"/>
              </a:spcBef>
              <a:buClr>
                <a:srgbClr val="3779D9"/>
              </a:buClr>
              <a:buFont typeface="Courier New"/>
              <a:buChar char="o"/>
              <a:tabLst>
                <a:tab pos="354965" algn="l"/>
              </a:tabLst>
            </a:pPr>
            <a:r>
              <a:rPr sz="2000" dirty="0">
                <a:latin typeface="Tahoma"/>
                <a:cs typeface="Tahoma"/>
              </a:rPr>
              <a:t>Firmware</a:t>
            </a:r>
            <a:r>
              <a:rPr sz="2000" spc="-35" dirty="0">
                <a:latin typeface="Tahoma"/>
                <a:cs typeface="Tahoma"/>
              </a:rPr>
              <a:t> </a:t>
            </a:r>
            <a:r>
              <a:rPr sz="2000" spc="65" dirty="0">
                <a:latin typeface="Tahoma"/>
                <a:cs typeface="Tahoma"/>
              </a:rPr>
              <a:t>update</a:t>
            </a:r>
            <a:r>
              <a:rPr sz="2000" dirty="0">
                <a:latin typeface="Tahoma"/>
                <a:cs typeface="Tahoma"/>
              </a:rPr>
              <a:t> </a:t>
            </a:r>
            <a:r>
              <a:rPr sz="2000" spc="40" dirty="0">
                <a:latin typeface="Tahoma"/>
                <a:cs typeface="Tahoma"/>
              </a:rPr>
              <a:t>mechanism</a:t>
            </a:r>
            <a:endParaRPr sz="2000">
              <a:latin typeface="Tahoma"/>
              <a:cs typeface="Tahoma"/>
            </a:endParaRPr>
          </a:p>
          <a:p>
            <a:pPr marL="526415" marR="67310" lvl="1" indent="-285750">
              <a:lnSpc>
                <a:spcPct val="100000"/>
              </a:lnSpc>
              <a:spcBef>
                <a:spcPts val="509"/>
              </a:spcBef>
              <a:buClr>
                <a:srgbClr val="3779D9"/>
              </a:buClr>
              <a:buFont typeface="Courier New"/>
              <a:buChar char="o"/>
              <a:tabLst>
                <a:tab pos="527685" algn="l"/>
              </a:tabLst>
            </a:pPr>
            <a:r>
              <a:rPr sz="1800" b="1" spc="-55" dirty="0">
                <a:latin typeface="Tahoma"/>
                <a:cs typeface="Tahoma"/>
              </a:rPr>
              <a:t>CVE-</a:t>
            </a:r>
            <a:r>
              <a:rPr sz="1800" b="1" spc="-35" dirty="0">
                <a:latin typeface="Tahoma"/>
                <a:cs typeface="Tahoma"/>
              </a:rPr>
              <a:t>2018-</a:t>
            </a:r>
            <a:r>
              <a:rPr sz="1800" b="1" dirty="0">
                <a:latin typeface="Tahoma"/>
                <a:cs typeface="Tahoma"/>
              </a:rPr>
              <a:t>9232</a:t>
            </a:r>
            <a:r>
              <a:rPr sz="1800" b="1" spc="-20" dirty="0">
                <a:latin typeface="Tahoma"/>
                <a:cs typeface="Tahoma"/>
              </a:rPr>
              <a:t> </a:t>
            </a:r>
            <a:r>
              <a:rPr sz="1800" spc="-280" dirty="0">
                <a:latin typeface="Tahoma"/>
                <a:cs typeface="Tahoma"/>
              </a:rPr>
              <a:t>–</a:t>
            </a:r>
            <a:r>
              <a:rPr sz="1800" spc="-30" dirty="0">
                <a:latin typeface="Tahoma"/>
                <a:cs typeface="Tahoma"/>
              </a:rPr>
              <a:t> </a:t>
            </a:r>
            <a:r>
              <a:rPr sz="1800" dirty="0">
                <a:latin typeface="Tahoma"/>
                <a:cs typeface="Tahoma"/>
              </a:rPr>
              <a:t>Lack</a:t>
            </a:r>
            <a:r>
              <a:rPr sz="1800" spc="-40" dirty="0">
                <a:latin typeface="Tahoma"/>
                <a:cs typeface="Tahoma"/>
              </a:rPr>
              <a:t> </a:t>
            </a:r>
            <a:r>
              <a:rPr sz="1800" dirty="0">
                <a:latin typeface="Tahoma"/>
                <a:cs typeface="Tahoma"/>
              </a:rPr>
              <a:t>of</a:t>
            </a:r>
            <a:r>
              <a:rPr sz="1800" spc="15" dirty="0">
                <a:latin typeface="Tahoma"/>
                <a:cs typeface="Tahoma"/>
              </a:rPr>
              <a:t> </a:t>
            </a:r>
            <a:r>
              <a:rPr sz="1800" dirty="0">
                <a:latin typeface="Tahoma"/>
                <a:cs typeface="Tahoma"/>
              </a:rPr>
              <a:t>firmware</a:t>
            </a:r>
            <a:r>
              <a:rPr sz="1800" spc="-55" dirty="0">
                <a:latin typeface="Tahoma"/>
                <a:cs typeface="Tahoma"/>
              </a:rPr>
              <a:t> </a:t>
            </a:r>
            <a:r>
              <a:rPr sz="1800" dirty="0">
                <a:latin typeface="Tahoma"/>
                <a:cs typeface="Tahoma"/>
              </a:rPr>
              <a:t>authentication</a:t>
            </a:r>
            <a:r>
              <a:rPr sz="1800" spc="-30" dirty="0">
                <a:latin typeface="Tahoma"/>
                <a:cs typeface="Tahoma"/>
              </a:rPr>
              <a:t> </a:t>
            </a:r>
            <a:r>
              <a:rPr sz="1800" dirty="0">
                <a:latin typeface="Tahoma"/>
                <a:cs typeface="Tahoma"/>
              </a:rPr>
              <a:t>can</a:t>
            </a:r>
            <a:r>
              <a:rPr sz="1800" spc="-35" dirty="0">
                <a:latin typeface="Tahoma"/>
                <a:cs typeface="Tahoma"/>
              </a:rPr>
              <a:t> </a:t>
            </a:r>
            <a:r>
              <a:rPr sz="1800" spc="60" dirty="0">
                <a:latin typeface="Tahoma"/>
                <a:cs typeface="Tahoma"/>
              </a:rPr>
              <a:t>lead</a:t>
            </a:r>
            <a:r>
              <a:rPr sz="1800" spc="-50" dirty="0">
                <a:latin typeface="Tahoma"/>
                <a:cs typeface="Tahoma"/>
              </a:rPr>
              <a:t> </a:t>
            </a:r>
            <a:r>
              <a:rPr sz="1800" dirty="0">
                <a:latin typeface="Tahoma"/>
                <a:cs typeface="Tahoma"/>
              </a:rPr>
              <a:t>attacker</a:t>
            </a:r>
            <a:r>
              <a:rPr sz="1800" spc="-30" dirty="0">
                <a:latin typeface="Tahoma"/>
                <a:cs typeface="Tahoma"/>
              </a:rPr>
              <a:t> </a:t>
            </a:r>
            <a:r>
              <a:rPr sz="1800" dirty="0">
                <a:latin typeface="Tahoma"/>
                <a:cs typeface="Tahoma"/>
              </a:rPr>
              <a:t>to</a:t>
            </a:r>
            <a:r>
              <a:rPr sz="1800" spc="-35" dirty="0">
                <a:latin typeface="Tahoma"/>
                <a:cs typeface="Tahoma"/>
              </a:rPr>
              <a:t> </a:t>
            </a:r>
            <a:r>
              <a:rPr sz="1800" spc="-10" dirty="0">
                <a:latin typeface="Tahoma"/>
                <a:cs typeface="Tahoma"/>
              </a:rPr>
              <a:t>craft</a:t>
            </a:r>
            <a:r>
              <a:rPr sz="1800" spc="-20" dirty="0">
                <a:latin typeface="Tahoma"/>
                <a:cs typeface="Tahoma"/>
              </a:rPr>
              <a:t> </a:t>
            </a:r>
            <a:r>
              <a:rPr sz="1800" dirty="0">
                <a:latin typeface="Tahoma"/>
                <a:cs typeface="Tahoma"/>
              </a:rPr>
              <a:t>a</a:t>
            </a:r>
            <a:r>
              <a:rPr sz="1800" spc="-40" dirty="0">
                <a:latin typeface="Tahoma"/>
                <a:cs typeface="Tahoma"/>
              </a:rPr>
              <a:t> </a:t>
            </a:r>
            <a:r>
              <a:rPr sz="1800" spc="45" dirty="0">
                <a:latin typeface="Tahoma"/>
                <a:cs typeface="Tahoma"/>
              </a:rPr>
              <a:t>malicious</a:t>
            </a:r>
            <a:r>
              <a:rPr sz="1800" spc="-35" dirty="0">
                <a:latin typeface="Tahoma"/>
                <a:cs typeface="Tahoma"/>
              </a:rPr>
              <a:t> </a:t>
            </a:r>
            <a:r>
              <a:rPr sz="1800" spc="-10" dirty="0">
                <a:latin typeface="Tahoma"/>
                <a:cs typeface="Tahoma"/>
              </a:rPr>
              <a:t>firmware 	</a:t>
            </a:r>
            <a:r>
              <a:rPr sz="1800" spc="55" dirty="0">
                <a:latin typeface="Tahoma"/>
                <a:cs typeface="Tahoma"/>
              </a:rPr>
              <a:t>and</a:t>
            </a:r>
            <a:r>
              <a:rPr sz="1800" spc="-80" dirty="0">
                <a:latin typeface="Tahoma"/>
                <a:cs typeface="Tahoma"/>
              </a:rPr>
              <a:t> </a:t>
            </a:r>
            <a:r>
              <a:rPr sz="1800" dirty="0">
                <a:latin typeface="Tahoma"/>
                <a:cs typeface="Tahoma"/>
              </a:rPr>
              <a:t>use</a:t>
            </a:r>
            <a:r>
              <a:rPr sz="1800" spc="-90" dirty="0">
                <a:latin typeface="Tahoma"/>
                <a:cs typeface="Tahoma"/>
              </a:rPr>
              <a:t> </a:t>
            </a:r>
            <a:r>
              <a:rPr sz="1800" dirty="0">
                <a:latin typeface="Tahoma"/>
                <a:cs typeface="Tahoma"/>
              </a:rPr>
              <a:t>as</a:t>
            </a:r>
            <a:r>
              <a:rPr sz="1800" spc="-85" dirty="0">
                <a:latin typeface="Tahoma"/>
                <a:cs typeface="Tahoma"/>
              </a:rPr>
              <a:t> </a:t>
            </a:r>
            <a:r>
              <a:rPr sz="1800" dirty="0">
                <a:latin typeface="Tahoma"/>
                <a:cs typeface="Tahoma"/>
              </a:rPr>
              <a:t>an</a:t>
            </a:r>
            <a:r>
              <a:rPr sz="1800" spc="-75" dirty="0">
                <a:latin typeface="Tahoma"/>
                <a:cs typeface="Tahoma"/>
              </a:rPr>
              <a:t> </a:t>
            </a:r>
            <a:r>
              <a:rPr sz="1800" spc="55" dirty="0">
                <a:latin typeface="Tahoma"/>
                <a:cs typeface="Tahoma"/>
              </a:rPr>
              <a:t>update</a:t>
            </a:r>
            <a:r>
              <a:rPr sz="1800" spc="-95" dirty="0">
                <a:latin typeface="Tahoma"/>
                <a:cs typeface="Tahoma"/>
              </a:rPr>
              <a:t> </a:t>
            </a:r>
            <a:r>
              <a:rPr sz="1800" spc="-25" dirty="0">
                <a:latin typeface="Tahoma"/>
                <a:cs typeface="Tahoma"/>
              </a:rPr>
              <a:t>[9]</a:t>
            </a:r>
            <a:endParaRPr sz="1800">
              <a:latin typeface="Tahoma"/>
              <a:cs typeface="Tahoma"/>
            </a:endParaRP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3</a:t>
            </a:r>
            <a:r>
              <a:rPr spc="-20" dirty="0"/>
              <a:t> </a:t>
            </a:r>
            <a:r>
              <a:rPr spc="-50" dirty="0"/>
              <a:t>9</a:t>
            </a:r>
            <a:r>
              <a:rPr dirty="0"/>
              <a:t> </a:t>
            </a:r>
          </a:p>
        </p:txBody>
      </p:sp>
      <p:sp>
        <p:nvSpPr>
          <p:cNvPr id="3" name="object 3"/>
          <p:cNvSpPr txBox="1">
            <a:spLocks noGrp="1"/>
          </p:cNvSpPr>
          <p:nvPr>
            <p:ph type="title"/>
          </p:nvPr>
        </p:nvSpPr>
        <p:spPr>
          <a:xfrm>
            <a:off x="597204" y="311022"/>
            <a:ext cx="5538470" cy="756920"/>
          </a:xfrm>
          <a:prstGeom prst="rect">
            <a:avLst/>
          </a:prstGeom>
        </p:spPr>
        <p:txBody>
          <a:bodyPr vert="horz" wrap="square" lIns="0" tIns="12700" rIns="0" bIns="0" rtlCol="0">
            <a:spAutoFit/>
          </a:bodyPr>
          <a:lstStyle/>
          <a:p>
            <a:pPr marL="12700">
              <a:lnSpc>
                <a:spcPct val="100000"/>
              </a:lnSpc>
              <a:spcBef>
                <a:spcPts val="100"/>
              </a:spcBef>
            </a:pPr>
            <a:r>
              <a:rPr sz="4800" u="none" spc="-600" dirty="0">
                <a:solidFill>
                  <a:srgbClr val="0A86A0"/>
                </a:solidFill>
                <a:latin typeface="Tahoma"/>
                <a:cs typeface="Tahoma"/>
              </a:rPr>
              <a:t>IoT</a:t>
            </a:r>
            <a:r>
              <a:rPr sz="4800" u="none" spc="-509" dirty="0">
                <a:solidFill>
                  <a:srgbClr val="0A86A0"/>
                </a:solidFill>
                <a:latin typeface="Tahoma"/>
                <a:cs typeface="Tahoma"/>
              </a:rPr>
              <a:t> </a:t>
            </a:r>
            <a:r>
              <a:rPr sz="4800" u="none" spc="-305" dirty="0">
                <a:solidFill>
                  <a:srgbClr val="0A86A0"/>
                </a:solidFill>
                <a:latin typeface="Tahoma"/>
                <a:cs typeface="Tahoma"/>
              </a:rPr>
              <a:t>Vulnerability</a:t>
            </a:r>
            <a:r>
              <a:rPr sz="4800" u="none" spc="-509" dirty="0">
                <a:solidFill>
                  <a:srgbClr val="0A86A0"/>
                </a:solidFill>
                <a:latin typeface="Tahoma"/>
                <a:cs typeface="Tahoma"/>
              </a:rPr>
              <a:t> </a:t>
            </a:r>
            <a:r>
              <a:rPr sz="4800" u="none" spc="-360" dirty="0">
                <a:solidFill>
                  <a:srgbClr val="0A86A0"/>
                </a:solidFill>
                <a:latin typeface="Tahoma"/>
                <a:cs typeface="Tahoma"/>
              </a:rPr>
              <a:t>Reports</a:t>
            </a:r>
            <a:endParaRPr sz="480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24510"/>
            <a:ext cx="5244465" cy="574040"/>
          </a:xfrm>
          <a:prstGeom prst="rect">
            <a:avLst/>
          </a:prstGeom>
        </p:spPr>
        <p:txBody>
          <a:bodyPr vert="horz" wrap="square" lIns="0" tIns="12700" rIns="0" bIns="0" rtlCol="0">
            <a:spAutoFit/>
          </a:bodyPr>
          <a:lstStyle/>
          <a:p>
            <a:pPr marL="12700">
              <a:lnSpc>
                <a:spcPct val="100000"/>
              </a:lnSpc>
              <a:spcBef>
                <a:spcPts val="100"/>
              </a:spcBef>
            </a:pPr>
            <a:r>
              <a:rPr sz="3600" dirty="0"/>
              <a:t>IoT</a:t>
            </a:r>
            <a:r>
              <a:rPr sz="3600" spc="-5" dirty="0"/>
              <a:t> </a:t>
            </a:r>
            <a:r>
              <a:rPr sz="3600" spc="95" dirty="0"/>
              <a:t>Vulnerability</a:t>
            </a:r>
            <a:r>
              <a:rPr sz="3600" spc="-5" dirty="0"/>
              <a:t> </a:t>
            </a:r>
            <a:r>
              <a:rPr sz="3600" spc="-10" dirty="0"/>
              <a:t>Reports</a:t>
            </a:r>
            <a:endParaRPr sz="360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p:nvPr/>
        </p:nvSpPr>
        <p:spPr>
          <a:xfrm>
            <a:off x="11307571" y="6465650"/>
            <a:ext cx="196215" cy="149860"/>
          </a:xfrm>
          <a:prstGeom prst="rect">
            <a:avLst/>
          </a:prstGeom>
        </p:spPr>
        <p:txBody>
          <a:bodyPr vert="horz" wrap="square" lIns="0" tIns="9525" rIns="0" bIns="0" rtlCol="0">
            <a:spAutoFit/>
          </a:bodyPr>
          <a:lstStyle/>
          <a:p>
            <a:pPr marL="12700">
              <a:lnSpc>
                <a:spcPct val="100000"/>
              </a:lnSpc>
              <a:spcBef>
                <a:spcPts val="75"/>
              </a:spcBef>
            </a:pPr>
            <a:r>
              <a:rPr sz="800" spc="100" dirty="0">
                <a:solidFill>
                  <a:srgbClr val="3779D9"/>
                </a:solidFill>
                <a:latin typeface="Tahoma"/>
                <a:cs typeface="Tahoma"/>
              </a:rPr>
              <a:t>40 </a:t>
            </a:r>
            <a:endParaRPr sz="800">
              <a:latin typeface="Tahoma"/>
              <a:cs typeface="Tahoma"/>
            </a:endParaRPr>
          </a:p>
        </p:txBody>
      </p:sp>
      <p:sp>
        <p:nvSpPr>
          <p:cNvPr id="3" name="object 3"/>
          <p:cNvSpPr txBox="1"/>
          <p:nvPr/>
        </p:nvSpPr>
        <p:spPr>
          <a:xfrm>
            <a:off x="688340" y="1081743"/>
            <a:ext cx="10788015" cy="3212465"/>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dirty="0">
                <a:latin typeface="Tahoma"/>
                <a:cs typeface="Tahoma"/>
              </a:rPr>
              <a:t>Firmware</a:t>
            </a:r>
            <a:r>
              <a:rPr sz="2000" spc="-40" dirty="0">
                <a:latin typeface="Tahoma"/>
                <a:cs typeface="Tahoma"/>
              </a:rPr>
              <a:t> </a:t>
            </a:r>
            <a:r>
              <a:rPr sz="2000" dirty="0">
                <a:latin typeface="Tahoma"/>
                <a:cs typeface="Tahoma"/>
              </a:rPr>
              <a:t>security</a:t>
            </a:r>
            <a:r>
              <a:rPr sz="2000" spc="-25" dirty="0">
                <a:latin typeface="Tahoma"/>
                <a:cs typeface="Tahoma"/>
              </a:rPr>
              <a:t> </a:t>
            </a:r>
            <a:r>
              <a:rPr sz="2000" spc="55" dirty="0">
                <a:latin typeface="Tahoma"/>
                <a:cs typeface="Tahoma"/>
              </a:rPr>
              <a:t>concerns</a:t>
            </a:r>
            <a:r>
              <a:rPr sz="2000" spc="-20" dirty="0">
                <a:latin typeface="Tahoma"/>
                <a:cs typeface="Tahoma"/>
              </a:rPr>
              <a:t> </a:t>
            </a:r>
            <a:r>
              <a:rPr sz="2000" dirty="0">
                <a:latin typeface="Tahoma"/>
                <a:cs typeface="Tahoma"/>
              </a:rPr>
              <a:t>in</a:t>
            </a:r>
            <a:r>
              <a:rPr sz="2000" spc="-10" dirty="0">
                <a:latin typeface="Tahoma"/>
                <a:cs typeface="Tahoma"/>
              </a:rPr>
              <a:t> </a:t>
            </a:r>
            <a:r>
              <a:rPr sz="2000" spc="-25" dirty="0">
                <a:latin typeface="Tahoma"/>
                <a:cs typeface="Tahoma"/>
              </a:rPr>
              <a:t>IoT</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10" dirty="0">
                <a:latin typeface="Tahoma"/>
                <a:cs typeface="Tahoma"/>
              </a:rPr>
              <a:t>Exploitation</a:t>
            </a:r>
            <a:r>
              <a:rPr sz="2000" spc="-60" dirty="0">
                <a:latin typeface="Tahoma"/>
                <a:cs typeface="Tahoma"/>
              </a:rPr>
              <a:t> </a:t>
            </a:r>
            <a:r>
              <a:rPr sz="2000" spc="10" dirty="0">
                <a:latin typeface="Tahoma"/>
                <a:cs typeface="Tahoma"/>
              </a:rPr>
              <a:t>of</a:t>
            </a:r>
            <a:r>
              <a:rPr sz="2000" spc="15" dirty="0">
                <a:latin typeface="Tahoma"/>
                <a:cs typeface="Tahoma"/>
              </a:rPr>
              <a:t> </a:t>
            </a:r>
            <a:r>
              <a:rPr sz="2000" spc="75" dirty="0">
                <a:latin typeface="Tahoma"/>
                <a:cs typeface="Tahoma"/>
              </a:rPr>
              <a:t>backdoors</a:t>
            </a:r>
            <a:r>
              <a:rPr sz="2000" spc="-35" dirty="0">
                <a:latin typeface="Tahoma"/>
                <a:cs typeface="Tahoma"/>
              </a:rPr>
              <a:t> </a:t>
            </a:r>
            <a:r>
              <a:rPr sz="2000" dirty="0">
                <a:latin typeface="Tahoma"/>
                <a:cs typeface="Tahoma"/>
              </a:rPr>
              <a:t>left</a:t>
            </a:r>
            <a:r>
              <a:rPr sz="2000" spc="-50" dirty="0">
                <a:latin typeface="Tahoma"/>
                <a:cs typeface="Tahoma"/>
              </a:rPr>
              <a:t> </a:t>
            </a:r>
            <a:r>
              <a:rPr sz="2000" spc="70" dirty="0">
                <a:latin typeface="Tahoma"/>
                <a:cs typeface="Tahoma"/>
              </a:rPr>
              <a:t>by</a:t>
            </a:r>
            <a:r>
              <a:rPr sz="2000" spc="-50" dirty="0">
                <a:latin typeface="Tahoma"/>
                <a:cs typeface="Tahoma"/>
              </a:rPr>
              <a:t> </a:t>
            </a:r>
            <a:r>
              <a:rPr sz="2000" spc="70" dirty="0">
                <a:latin typeface="Tahoma"/>
                <a:cs typeface="Tahoma"/>
              </a:rPr>
              <a:t>product</a:t>
            </a:r>
            <a:r>
              <a:rPr sz="2000" spc="-35" dirty="0">
                <a:latin typeface="Tahoma"/>
                <a:cs typeface="Tahoma"/>
              </a:rPr>
              <a:t> </a:t>
            </a:r>
            <a:r>
              <a:rPr sz="2000" spc="60" dirty="0">
                <a:latin typeface="Tahoma"/>
                <a:cs typeface="Tahoma"/>
              </a:rPr>
              <a:t>developers</a:t>
            </a:r>
            <a:endParaRPr sz="2000">
              <a:latin typeface="Tahoma"/>
              <a:cs typeface="Tahoma"/>
            </a:endParaRPr>
          </a:p>
          <a:p>
            <a:pPr marL="526415" marR="200025" lvl="1" indent="-285750">
              <a:lnSpc>
                <a:spcPct val="110000"/>
              </a:lnSpc>
              <a:spcBef>
                <a:spcPts val="540"/>
              </a:spcBef>
              <a:buClr>
                <a:srgbClr val="3779D9"/>
              </a:buClr>
              <a:buFont typeface="Courier New"/>
              <a:buChar char="o"/>
              <a:tabLst>
                <a:tab pos="527685" algn="l"/>
              </a:tabLst>
            </a:pPr>
            <a:r>
              <a:rPr sz="1800" b="1" spc="-55" dirty="0">
                <a:latin typeface="Tahoma"/>
                <a:cs typeface="Tahoma"/>
              </a:rPr>
              <a:t>CVE-</a:t>
            </a:r>
            <a:r>
              <a:rPr sz="1800" b="1" spc="-35" dirty="0">
                <a:latin typeface="Tahoma"/>
                <a:cs typeface="Tahoma"/>
              </a:rPr>
              <a:t>2018-</a:t>
            </a:r>
            <a:r>
              <a:rPr sz="1800" b="1" dirty="0">
                <a:latin typeface="Tahoma"/>
                <a:cs typeface="Tahoma"/>
              </a:rPr>
              <a:t>9919</a:t>
            </a:r>
            <a:r>
              <a:rPr sz="1800" b="1" spc="35" dirty="0">
                <a:latin typeface="Tahoma"/>
                <a:cs typeface="Tahoma"/>
              </a:rPr>
              <a:t> </a:t>
            </a:r>
            <a:r>
              <a:rPr sz="1800" spc="-280" dirty="0">
                <a:latin typeface="Tahoma"/>
                <a:cs typeface="Tahoma"/>
              </a:rPr>
              <a:t>–</a:t>
            </a:r>
            <a:r>
              <a:rPr sz="1800" spc="30" dirty="0">
                <a:latin typeface="Tahoma"/>
                <a:cs typeface="Tahoma"/>
              </a:rPr>
              <a:t> </a:t>
            </a:r>
            <a:r>
              <a:rPr sz="1800" dirty="0">
                <a:latin typeface="Tahoma"/>
                <a:cs typeface="Tahoma"/>
              </a:rPr>
              <a:t>Factory</a:t>
            </a:r>
            <a:r>
              <a:rPr sz="1800" spc="25" dirty="0">
                <a:latin typeface="Tahoma"/>
                <a:cs typeface="Tahoma"/>
              </a:rPr>
              <a:t> </a:t>
            </a:r>
            <a:r>
              <a:rPr sz="1800" spc="70" dirty="0">
                <a:latin typeface="Tahoma"/>
                <a:cs typeface="Tahoma"/>
              </a:rPr>
              <a:t>backdoor</a:t>
            </a:r>
            <a:r>
              <a:rPr sz="1800" spc="20" dirty="0">
                <a:latin typeface="Tahoma"/>
                <a:cs typeface="Tahoma"/>
              </a:rPr>
              <a:t> </a:t>
            </a:r>
            <a:r>
              <a:rPr sz="1800" dirty="0">
                <a:latin typeface="Tahoma"/>
                <a:cs typeface="Tahoma"/>
              </a:rPr>
              <a:t>allows</a:t>
            </a:r>
            <a:r>
              <a:rPr sz="1800" spc="-10" dirty="0">
                <a:latin typeface="Tahoma"/>
                <a:cs typeface="Tahoma"/>
              </a:rPr>
              <a:t> </a:t>
            </a:r>
            <a:r>
              <a:rPr sz="1800" spc="55" dirty="0">
                <a:latin typeface="Tahoma"/>
                <a:cs typeface="Tahoma"/>
              </a:rPr>
              <a:t>vendor</a:t>
            </a:r>
            <a:r>
              <a:rPr sz="1800" spc="20" dirty="0">
                <a:latin typeface="Tahoma"/>
                <a:cs typeface="Tahoma"/>
              </a:rPr>
              <a:t> </a:t>
            </a:r>
            <a:r>
              <a:rPr sz="1800" dirty="0">
                <a:latin typeface="Tahoma"/>
                <a:cs typeface="Tahoma"/>
              </a:rPr>
              <a:t>to</a:t>
            </a:r>
            <a:r>
              <a:rPr sz="1800" spc="20" dirty="0">
                <a:latin typeface="Tahoma"/>
                <a:cs typeface="Tahoma"/>
              </a:rPr>
              <a:t> </a:t>
            </a:r>
            <a:r>
              <a:rPr sz="1800" dirty="0">
                <a:latin typeface="Tahoma"/>
                <a:cs typeface="Tahoma"/>
              </a:rPr>
              <a:t>extract</a:t>
            </a:r>
            <a:r>
              <a:rPr sz="1800" spc="35" dirty="0">
                <a:latin typeface="Tahoma"/>
                <a:cs typeface="Tahoma"/>
              </a:rPr>
              <a:t> </a:t>
            </a:r>
            <a:r>
              <a:rPr sz="1800" dirty="0">
                <a:latin typeface="Tahoma"/>
                <a:cs typeface="Tahoma"/>
              </a:rPr>
              <a:t>confidential</a:t>
            </a:r>
            <a:r>
              <a:rPr sz="1800" spc="-15" dirty="0">
                <a:latin typeface="Tahoma"/>
                <a:cs typeface="Tahoma"/>
              </a:rPr>
              <a:t> </a:t>
            </a:r>
            <a:r>
              <a:rPr sz="1800" dirty="0">
                <a:latin typeface="Tahoma"/>
                <a:cs typeface="Tahoma"/>
              </a:rPr>
              <a:t>information</a:t>
            </a:r>
            <a:r>
              <a:rPr sz="1800" spc="25" dirty="0">
                <a:latin typeface="Tahoma"/>
                <a:cs typeface="Tahoma"/>
              </a:rPr>
              <a:t> </a:t>
            </a:r>
            <a:r>
              <a:rPr sz="1800" dirty="0">
                <a:latin typeface="Tahoma"/>
                <a:cs typeface="Tahoma"/>
              </a:rPr>
              <a:t>via</a:t>
            </a:r>
            <a:r>
              <a:rPr sz="1800" spc="15" dirty="0">
                <a:latin typeface="Tahoma"/>
                <a:cs typeface="Tahoma"/>
              </a:rPr>
              <a:t> </a:t>
            </a:r>
            <a:r>
              <a:rPr sz="1800" spc="-10" dirty="0">
                <a:latin typeface="Tahoma"/>
                <a:cs typeface="Tahoma"/>
              </a:rPr>
              <a:t>remote 	</a:t>
            </a:r>
            <a:r>
              <a:rPr sz="1800" dirty="0">
                <a:latin typeface="Tahoma"/>
                <a:cs typeface="Tahoma"/>
              </a:rPr>
              <a:t>root</a:t>
            </a:r>
            <a:r>
              <a:rPr sz="1800" spc="40" dirty="0">
                <a:latin typeface="Tahoma"/>
                <a:cs typeface="Tahoma"/>
              </a:rPr>
              <a:t> </a:t>
            </a:r>
            <a:r>
              <a:rPr sz="1800" dirty="0">
                <a:latin typeface="Tahoma"/>
                <a:cs typeface="Tahoma"/>
              </a:rPr>
              <a:t>SSH</a:t>
            </a:r>
            <a:r>
              <a:rPr sz="1800" spc="25" dirty="0">
                <a:latin typeface="Tahoma"/>
                <a:cs typeface="Tahoma"/>
              </a:rPr>
              <a:t> </a:t>
            </a:r>
            <a:r>
              <a:rPr sz="1800" dirty="0">
                <a:latin typeface="Tahoma"/>
                <a:cs typeface="Tahoma"/>
              </a:rPr>
              <a:t>access</a:t>
            </a:r>
            <a:r>
              <a:rPr sz="1800" spc="30" dirty="0">
                <a:latin typeface="Tahoma"/>
                <a:cs typeface="Tahoma"/>
              </a:rPr>
              <a:t> </a:t>
            </a:r>
            <a:r>
              <a:rPr sz="1800" spc="-20" dirty="0">
                <a:latin typeface="Tahoma"/>
                <a:cs typeface="Tahoma"/>
              </a:rPr>
              <a:t>[10]</a:t>
            </a:r>
            <a:endParaRPr sz="1800">
              <a:latin typeface="Tahoma"/>
              <a:cs typeface="Tahoma"/>
            </a:endParaRPr>
          </a:p>
          <a:p>
            <a:pPr marL="354965" indent="-342265">
              <a:lnSpc>
                <a:spcPct val="100000"/>
              </a:lnSpc>
              <a:spcBef>
                <a:spcPts val="1205"/>
              </a:spcBef>
              <a:buClr>
                <a:srgbClr val="3779D9"/>
              </a:buClr>
              <a:buFont typeface="Courier New"/>
              <a:buChar char="o"/>
              <a:tabLst>
                <a:tab pos="354965" algn="l"/>
              </a:tabLst>
            </a:pPr>
            <a:r>
              <a:rPr sz="2000" dirty="0">
                <a:latin typeface="Tahoma"/>
                <a:cs typeface="Tahoma"/>
              </a:rPr>
              <a:t>Default</a:t>
            </a:r>
            <a:r>
              <a:rPr sz="2000" spc="-20" dirty="0">
                <a:latin typeface="Tahoma"/>
                <a:cs typeface="Tahoma"/>
              </a:rPr>
              <a:t> </a:t>
            </a:r>
            <a:r>
              <a:rPr sz="2000" spc="55" dirty="0">
                <a:latin typeface="Tahoma"/>
                <a:cs typeface="Tahoma"/>
              </a:rPr>
              <a:t>password</a:t>
            </a:r>
            <a:r>
              <a:rPr sz="2000" spc="-40" dirty="0">
                <a:latin typeface="Tahoma"/>
                <a:cs typeface="Tahoma"/>
              </a:rPr>
              <a:t> </a:t>
            </a:r>
            <a:r>
              <a:rPr sz="2000" dirty="0">
                <a:latin typeface="Tahoma"/>
                <a:cs typeface="Tahoma"/>
              </a:rPr>
              <a:t>for</a:t>
            </a:r>
            <a:r>
              <a:rPr sz="2000" spc="-15" dirty="0">
                <a:latin typeface="Tahoma"/>
                <a:cs typeface="Tahoma"/>
              </a:rPr>
              <a:t> </a:t>
            </a:r>
            <a:r>
              <a:rPr sz="2000" dirty="0">
                <a:latin typeface="Tahoma"/>
                <a:cs typeface="Tahoma"/>
              </a:rPr>
              <a:t>various</a:t>
            </a:r>
            <a:r>
              <a:rPr sz="2000" spc="-25" dirty="0">
                <a:latin typeface="Tahoma"/>
                <a:cs typeface="Tahoma"/>
              </a:rPr>
              <a:t> </a:t>
            </a:r>
            <a:r>
              <a:rPr sz="2000" spc="80" dirty="0">
                <a:latin typeface="Tahoma"/>
                <a:cs typeface="Tahoma"/>
              </a:rPr>
              <a:t>login</a:t>
            </a:r>
            <a:r>
              <a:rPr sz="2000" spc="-20" dirty="0">
                <a:latin typeface="Tahoma"/>
                <a:cs typeface="Tahoma"/>
              </a:rPr>
              <a:t> </a:t>
            </a:r>
            <a:r>
              <a:rPr sz="2000" spc="-10" dirty="0">
                <a:latin typeface="Tahoma"/>
                <a:cs typeface="Tahoma"/>
              </a:rPr>
              <a:t>interfaces</a:t>
            </a:r>
            <a:endParaRPr sz="2000">
              <a:latin typeface="Tahoma"/>
              <a:cs typeface="Tahoma"/>
            </a:endParaRPr>
          </a:p>
          <a:p>
            <a:pPr marL="583565" lvl="1" indent="-342265">
              <a:lnSpc>
                <a:spcPct val="100000"/>
              </a:lnSpc>
              <a:spcBef>
                <a:spcPts val="740"/>
              </a:spcBef>
              <a:buClr>
                <a:srgbClr val="3779D9"/>
              </a:buClr>
              <a:buFont typeface="Courier New"/>
              <a:buChar char="o"/>
              <a:tabLst>
                <a:tab pos="583565" algn="l"/>
              </a:tabLst>
            </a:pPr>
            <a:r>
              <a:rPr sz="2000" spc="105" dirty="0">
                <a:latin typeface="Tahoma"/>
                <a:cs typeface="Tahoma"/>
              </a:rPr>
              <a:t>Web</a:t>
            </a:r>
            <a:r>
              <a:rPr sz="2000" spc="-30" dirty="0">
                <a:latin typeface="Tahoma"/>
                <a:cs typeface="Tahoma"/>
              </a:rPr>
              <a:t> </a:t>
            </a:r>
            <a:r>
              <a:rPr sz="2000" dirty="0">
                <a:latin typeface="Tahoma"/>
                <a:cs typeface="Tahoma"/>
              </a:rPr>
              <a:t>interface</a:t>
            </a:r>
            <a:r>
              <a:rPr sz="2000" spc="-55" dirty="0">
                <a:latin typeface="Tahoma"/>
                <a:cs typeface="Tahoma"/>
              </a:rPr>
              <a:t> </a:t>
            </a:r>
            <a:r>
              <a:rPr sz="2000" spc="70" dirty="0">
                <a:latin typeface="Tahoma"/>
                <a:cs typeface="Tahoma"/>
              </a:rPr>
              <a:t>and</a:t>
            </a:r>
            <a:r>
              <a:rPr sz="2000" spc="-40" dirty="0">
                <a:latin typeface="Tahoma"/>
                <a:cs typeface="Tahoma"/>
              </a:rPr>
              <a:t> </a:t>
            </a:r>
            <a:r>
              <a:rPr sz="2000" dirty="0">
                <a:latin typeface="Tahoma"/>
                <a:cs typeface="Tahoma"/>
              </a:rPr>
              <a:t>telnet</a:t>
            </a:r>
            <a:r>
              <a:rPr sz="2000" spc="-40" dirty="0">
                <a:latin typeface="Tahoma"/>
                <a:cs typeface="Tahoma"/>
              </a:rPr>
              <a:t> </a:t>
            </a:r>
            <a:r>
              <a:rPr sz="2000" spc="-10" dirty="0">
                <a:latin typeface="Tahoma"/>
                <a:cs typeface="Tahoma"/>
              </a:rPr>
              <a:t>access</a:t>
            </a:r>
            <a:endParaRPr sz="2000">
              <a:latin typeface="Tahoma"/>
              <a:cs typeface="Tahoma"/>
            </a:endParaRPr>
          </a:p>
          <a:p>
            <a:pPr marL="812800" marR="5080" lvl="2" indent="-342900">
              <a:lnSpc>
                <a:spcPct val="110000"/>
              </a:lnSpc>
              <a:spcBef>
                <a:spcPts val="509"/>
              </a:spcBef>
              <a:buClr>
                <a:srgbClr val="3779D9"/>
              </a:buClr>
              <a:buFont typeface="Courier New"/>
              <a:buChar char="o"/>
              <a:tabLst>
                <a:tab pos="812800" algn="l"/>
              </a:tabLst>
            </a:pPr>
            <a:r>
              <a:rPr sz="2000" b="1" spc="-55" dirty="0">
                <a:latin typeface="Tahoma"/>
                <a:cs typeface="Tahoma"/>
              </a:rPr>
              <a:t>CVE-</a:t>
            </a:r>
            <a:r>
              <a:rPr sz="2000" b="1" spc="-40" dirty="0">
                <a:latin typeface="Tahoma"/>
                <a:cs typeface="Tahoma"/>
              </a:rPr>
              <a:t>2019-</a:t>
            </a:r>
            <a:r>
              <a:rPr sz="2000" b="1" dirty="0">
                <a:latin typeface="Tahoma"/>
                <a:cs typeface="Tahoma"/>
              </a:rPr>
              <a:t>8950</a:t>
            </a:r>
            <a:r>
              <a:rPr sz="2000" b="1" spc="-85" dirty="0">
                <a:latin typeface="Tahoma"/>
                <a:cs typeface="Tahoma"/>
              </a:rPr>
              <a:t> </a:t>
            </a:r>
            <a:r>
              <a:rPr sz="2000" spc="-295" dirty="0">
                <a:latin typeface="Tahoma"/>
                <a:cs typeface="Tahoma"/>
              </a:rPr>
              <a:t>–</a:t>
            </a:r>
            <a:r>
              <a:rPr sz="2000" spc="-85" dirty="0">
                <a:latin typeface="Tahoma"/>
                <a:cs typeface="Tahoma"/>
              </a:rPr>
              <a:t> </a:t>
            </a:r>
            <a:r>
              <a:rPr sz="2000" spc="50" dirty="0">
                <a:latin typeface="Tahoma"/>
                <a:cs typeface="Tahoma"/>
              </a:rPr>
              <a:t>Network</a:t>
            </a:r>
            <a:r>
              <a:rPr sz="2000" spc="-95" dirty="0">
                <a:latin typeface="Tahoma"/>
                <a:cs typeface="Tahoma"/>
              </a:rPr>
              <a:t> </a:t>
            </a:r>
            <a:r>
              <a:rPr sz="2000" spc="70" dirty="0">
                <a:latin typeface="Tahoma"/>
                <a:cs typeface="Tahoma"/>
              </a:rPr>
              <a:t>device</a:t>
            </a:r>
            <a:r>
              <a:rPr sz="2000" spc="-90" dirty="0">
                <a:latin typeface="Tahoma"/>
                <a:cs typeface="Tahoma"/>
              </a:rPr>
              <a:t> </a:t>
            </a:r>
            <a:r>
              <a:rPr sz="2000" dirty="0">
                <a:latin typeface="Tahoma"/>
                <a:cs typeface="Tahoma"/>
              </a:rPr>
              <a:t>allows</a:t>
            </a:r>
            <a:r>
              <a:rPr sz="2000" spc="-100" dirty="0">
                <a:latin typeface="Tahoma"/>
                <a:cs typeface="Tahoma"/>
              </a:rPr>
              <a:t> </a:t>
            </a:r>
            <a:r>
              <a:rPr sz="2000" dirty="0">
                <a:latin typeface="Tahoma"/>
                <a:cs typeface="Tahoma"/>
              </a:rPr>
              <a:t>attacker</a:t>
            </a:r>
            <a:r>
              <a:rPr sz="2000" spc="-85" dirty="0">
                <a:latin typeface="Tahoma"/>
                <a:cs typeface="Tahoma"/>
              </a:rPr>
              <a:t> </a:t>
            </a:r>
            <a:r>
              <a:rPr sz="2000" dirty="0">
                <a:latin typeface="Tahoma"/>
                <a:cs typeface="Tahoma"/>
              </a:rPr>
              <a:t>to</a:t>
            </a:r>
            <a:r>
              <a:rPr sz="2000" spc="-75" dirty="0">
                <a:latin typeface="Tahoma"/>
                <a:cs typeface="Tahoma"/>
              </a:rPr>
              <a:t> </a:t>
            </a:r>
            <a:r>
              <a:rPr sz="2000" spc="80" dirty="0">
                <a:latin typeface="Tahoma"/>
                <a:cs typeface="Tahoma"/>
              </a:rPr>
              <a:t>login</a:t>
            </a:r>
            <a:r>
              <a:rPr sz="2000" spc="-95" dirty="0">
                <a:latin typeface="Tahoma"/>
                <a:cs typeface="Tahoma"/>
              </a:rPr>
              <a:t> </a:t>
            </a:r>
            <a:r>
              <a:rPr sz="2000" dirty="0">
                <a:latin typeface="Tahoma"/>
                <a:cs typeface="Tahoma"/>
              </a:rPr>
              <a:t>to</a:t>
            </a:r>
            <a:r>
              <a:rPr sz="2000" spc="-70" dirty="0">
                <a:latin typeface="Tahoma"/>
                <a:cs typeface="Tahoma"/>
              </a:rPr>
              <a:t> </a:t>
            </a:r>
            <a:r>
              <a:rPr sz="2000" spc="65" dirty="0">
                <a:latin typeface="Tahoma"/>
                <a:cs typeface="Tahoma"/>
              </a:rPr>
              <a:t>admin</a:t>
            </a:r>
            <a:r>
              <a:rPr sz="2000" spc="-85" dirty="0">
                <a:latin typeface="Tahoma"/>
                <a:cs typeface="Tahoma"/>
              </a:rPr>
              <a:t> </a:t>
            </a:r>
            <a:r>
              <a:rPr sz="2000" spc="50" dirty="0">
                <a:latin typeface="Tahoma"/>
                <a:cs typeface="Tahoma"/>
              </a:rPr>
              <a:t>account</a:t>
            </a:r>
            <a:r>
              <a:rPr sz="2000" spc="-100" dirty="0">
                <a:latin typeface="Tahoma"/>
                <a:cs typeface="Tahoma"/>
              </a:rPr>
              <a:t> </a:t>
            </a:r>
            <a:r>
              <a:rPr sz="2000" dirty="0">
                <a:latin typeface="Tahoma"/>
                <a:cs typeface="Tahoma"/>
              </a:rPr>
              <a:t>via</a:t>
            </a:r>
            <a:r>
              <a:rPr sz="2000" spc="-145" dirty="0">
                <a:latin typeface="Tahoma"/>
                <a:cs typeface="Tahoma"/>
              </a:rPr>
              <a:t> </a:t>
            </a:r>
            <a:r>
              <a:rPr sz="2000" spc="-10" dirty="0">
                <a:latin typeface="Tahoma"/>
                <a:cs typeface="Tahoma"/>
              </a:rPr>
              <a:t>Telnet </a:t>
            </a:r>
            <a:r>
              <a:rPr sz="2000" spc="-20" dirty="0">
                <a:latin typeface="Tahoma"/>
                <a:cs typeface="Tahoma"/>
              </a:rPr>
              <a:t>[11]</a:t>
            </a:r>
            <a:endParaRPr sz="2000">
              <a:latin typeface="Tahoma"/>
              <a:cs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7246620" cy="635000"/>
          </a:xfrm>
          <a:prstGeom prst="rect">
            <a:avLst/>
          </a:prstGeom>
        </p:spPr>
        <p:txBody>
          <a:bodyPr vert="horz" wrap="square" lIns="0" tIns="12065" rIns="0" bIns="0" rtlCol="0">
            <a:spAutoFit/>
          </a:bodyPr>
          <a:lstStyle/>
          <a:p>
            <a:pPr marL="12700">
              <a:lnSpc>
                <a:spcPct val="100000"/>
              </a:lnSpc>
              <a:spcBef>
                <a:spcPts val="95"/>
              </a:spcBef>
            </a:pPr>
            <a:r>
              <a:rPr dirty="0"/>
              <a:t>Exploiting</a:t>
            </a:r>
            <a:r>
              <a:rPr spc="195" dirty="0"/>
              <a:t> </a:t>
            </a:r>
            <a:r>
              <a:rPr spc="80" dirty="0"/>
              <a:t>Vulnerabilities</a:t>
            </a:r>
            <a:r>
              <a:rPr spc="175" dirty="0"/>
              <a:t> </a:t>
            </a:r>
            <a:r>
              <a:rPr spc="114" dirty="0"/>
              <a:t>in</a:t>
            </a:r>
            <a:r>
              <a:rPr spc="155" dirty="0"/>
              <a:t> </a:t>
            </a:r>
            <a:r>
              <a:rPr spc="-25" dirty="0"/>
              <a:t>IoT</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1</a:t>
            </a:r>
            <a:r>
              <a:rPr dirty="0"/>
              <a:t> </a:t>
            </a:r>
          </a:p>
        </p:txBody>
      </p:sp>
      <p:sp>
        <p:nvSpPr>
          <p:cNvPr id="3" name="object 3"/>
          <p:cNvSpPr txBox="1"/>
          <p:nvPr/>
        </p:nvSpPr>
        <p:spPr>
          <a:xfrm>
            <a:off x="688340" y="1081743"/>
            <a:ext cx="10805795" cy="2880360"/>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spc="190" dirty="0">
                <a:latin typeface="Tahoma"/>
                <a:cs typeface="Tahoma"/>
              </a:rPr>
              <a:t>A</a:t>
            </a:r>
            <a:r>
              <a:rPr sz="2000" spc="-155" dirty="0">
                <a:latin typeface="Tahoma"/>
                <a:cs typeface="Tahoma"/>
              </a:rPr>
              <a:t> </a:t>
            </a:r>
            <a:r>
              <a:rPr sz="2000" spc="50" dirty="0">
                <a:latin typeface="Tahoma"/>
                <a:cs typeface="Tahoma"/>
              </a:rPr>
              <a:t>ThingBot</a:t>
            </a:r>
            <a:r>
              <a:rPr sz="2000" spc="-55" dirty="0">
                <a:latin typeface="Tahoma"/>
                <a:cs typeface="Tahoma"/>
              </a:rPr>
              <a:t> </a:t>
            </a:r>
            <a:r>
              <a:rPr sz="2000" dirty="0">
                <a:latin typeface="Tahoma"/>
                <a:cs typeface="Tahoma"/>
              </a:rPr>
              <a:t>is</a:t>
            </a:r>
            <a:r>
              <a:rPr sz="2000" spc="-60" dirty="0">
                <a:latin typeface="Tahoma"/>
                <a:cs typeface="Tahoma"/>
              </a:rPr>
              <a:t> </a:t>
            </a:r>
            <a:r>
              <a:rPr sz="2000" dirty="0">
                <a:latin typeface="Tahoma"/>
                <a:cs typeface="Tahoma"/>
              </a:rPr>
              <a:t>a</a:t>
            </a:r>
            <a:r>
              <a:rPr sz="2000" spc="-65" dirty="0">
                <a:latin typeface="Tahoma"/>
                <a:cs typeface="Tahoma"/>
              </a:rPr>
              <a:t> </a:t>
            </a:r>
            <a:r>
              <a:rPr sz="2000" spc="55" dirty="0">
                <a:latin typeface="Tahoma"/>
                <a:cs typeface="Tahoma"/>
              </a:rPr>
              <a:t>botnet</a:t>
            </a:r>
            <a:r>
              <a:rPr sz="2000" spc="-50" dirty="0">
                <a:latin typeface="Tahoma"/>
                <a:cs typeface="Tahoma"/>
              </a:rPr>
              <a:t> </a:t>
            </a:r>
            <a:r>
              <a:rPr sz="2000" dirty="0">
                <a:latin typeface="Tahoma"/>
                <a:cs typeface="Tahoma"/>
              </a:rPr>
              <a:t>consisting</a:t>
            </a:r>
            <a:r>
              <a:rPr sz="2000" spc="-60" dirty="0">
                <a:latin typeface="Tahoma"/>
                <a:cs typeface="Tahoma"/>
              </a:rPr>
              <a:t> </a:t>
            </a:r>
            <a:r>
              <a:rPr sz="2000" dirty="0">
                <a:latin typeface="Tahoma"/>
                <a:cs typeface="Tahoma"/>
              </a:rPr>
              <a:t>of</a:t>
            </a:r>
            <a:r>
              <a:rPr sz="2000" spc="-10" dirty="0">
                <a:latin typeface="Tahoma"/>
                <a:cs typeface="Tahoma"/>
              </a:rPr>
              <a:t> </a:t>
            </a:r>
            <a:r>
              <a:rPr sz="2000" spc="60" dirty="0">
                <a:latin typeface="Tahoma"/>
                <a:cs typeface="Tahoma"/>
              </a:rPr>
              <a:t>devices</a:t>
            </a:r>
            <a:r>
              <a:rPr sz="2000" spc="-65" dirty="0">
                <a:latin typeface="Tahoma"/>
                <a:cs typeface="Tahoma"/>
              </a:rPr>
              <a:t> </a:t>
            </a:r>
            <a:r>
              <a:rPr sz="2000" dirty="0">
                <a:latin typeface="Tahoma"/>
                <a:cs typeface="Tahoma"/>
              </a:rPr>
              <a:t>within</a:t>
            </a:r>
            <a:r>
              <a:rPr sz="2000" spc="-75" dirty="0">
                <a:latin typeface="Tahoma"/>
                <a:cs typeface="Tahoma"/>
              </a:rPr>
              <a:t> </a:t>
            </a:r>
            <a:r>
              <a:rPr sz="2000" dirty="0">
                <a:latin typeface="Tahoma"/>
                <a:cs typeface="Tahoma"/>
              </a:rPr>
              <a:t>the</a:t>
            </a:r>
            <a:r>
              <a:rPr sz="2000" spc="-70" dirty="0">
                <a:latin typeface="Tahoma"/>
                <a:cs typeface="Tahoma"/>
              </a:rPr>
              <a:t> </a:t>
            </a:r>
            <a:r>
              <a:rPr sz="2000" spc="-10" dirty="0">
                <a:latin typeface="Tahoma"/>
                <a:cs typeface="Tahoma"/>
              </a:rPr>
              <a:t>Internet</a:t>
            </a:r>
            <a:r>
              <a:rPr sz="2000" spc="-30" dirty="0">
                <a:latin typeface="Tahoma"/>
                <a:cs typeface="Tahoma"/>
              </a:rPr>
              <a:t> </a:t>
            </a:r>
            <a:r>
              <a:rPr sz="2000" dirty="0">
                <a:latin typeface="Tahoma"/>
                <a:cs typeface="Tahoma"/>
              </a:rPr>
              <a:t>of </a:t>
            </a:r>
            <a:r>
              <a:rPr sz="2000" spc="-10" dirty="0">
                <a:latin typeface="Tahoma"/>
                <a:cs typeface="Tahoma"/>
              </a:rPr>
              <a:t>things.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dirty="0">
                <a:latin typeface="Tahoma"/>
                <a:cs typeface="Tahoma"/>
              </a:rPr>
              <a:t>Vulnerable</a:t>
            </a:r>
            <a:r>
              <a:rPr sz="2000" spc="-30" dirty="0">
                <a:latin typeface="Tahoma"/>
                <a:cs typeface="Tahoma"/>
              </a:rPr>
              <a:t> </a:t>
            </a:r>
            <a:r>
              <a:rPr sz="2000" spc="60" dirty="0">
                <a:latin typeface="Tahoma"/>
                <a:cs typeface="Tahoma"/>
              </a:rPr>
              <a:t>or</a:t>
            </a:r>
            <a:r>
              <a:rPr sz="2000" spc="-10" dirty="0">
                <a:latin typeface="Tahoma"/>
                <a:cs typeface="Tahoma"/>
              </a:rPr>
              <a:t> </a:t>
            </a:r>
            <a:r>
              <a:rPr sz="2000" spc="50" dirty="0">
                <a:latin typeface="Tahoma"/>
                <a:cs typeface="Tahoma"/>
              </a:rPr>
              <a:t>infected</a:t>
            </a:r>
            <a:r>
              <a:rPr sz="2000" spc="-45" dirty="0">
                <a:latin typeface="Tahoma"/>
                <a:cs typeface="Tahoma"/>
              </a:rPr>
              <a:t> </a:t>
            </a:r>
            <a:r>
              <a:rPr sz="2000" spc="65" dirty="0">
                <a:latin typeface="Tahoma"/>
                <a:cs typeface="Tahoma"/>
              </a:rPr>
              <a:t>appliances</a:t>
            </a:r>
            <a:r>
              <a:rPr sz="2000" spc="-50" dirty="0">
                <a:latin typeface="Tahoma"/>
                <a:cs typeface="Tahoma"/>
              </a:rPr>
              <a:t> </a:t>
            </a:r>
            <a:r>
              <a:rPr sz="2000" spc="-10" dirty="0">
                <a:latin typeface="Tahoma"/>
                <a:cs typeface="Tahoma"/>
              </a:rPr>
              <a:t>that </a:t>
            </a:r>
            <a:r>
              <a:rPr sz="2000" dirty="0">
                <a:latin typeface="Tahoma"/>
                <a:cs typeface="Tahoma"/>
              </a:rPr>
              <a:t>are</a:t>
            </a:r>
            <a:r>
              <a:rPr sz="2000" spc="-25" dirty="0">
                <a:latin typeface="Tahoma"/>
                <a:cs typeface="Tahoma"/>
              </a:rPr>
              <a:t> </a:t>
            </a:r>
            <a:r>
              <a:rPr sz="2000" spc="75" dirty="0">
                <a:latin typeface="Tahoma"/>
                <a:cs typeface="Tahoma"/>
              </a:rPr>
              <a:t>connected</a:t>
            </a:r>
            <a:r>
              <a:rPr sz="2000" spc="-50" dirty="0">
                <a:latin typeface="Tahoma"/>
                <a:cs typeface="Tahoma"/>
              </a:rPr>
              <a:t> </a:t>
            </a:r>
            <a:r>
              <a:rPr sz="2000" dirty="0">
                <a:latin typeface="Tahoma"/>
                <a:cs typeface="Tahoma"/>
              </a:rPr>
              <a:t>to</a:t>
            </a:r>
            <a:r>
              <a:rPr sz="2000" spc="-5" dirty="0">
                <a:latin typeface="Tahoma"/>
                <a:cs typeface="Tahoma"/>
              </a:rPr>
              <a:t> </a:t>
            </a:r>
            <a:r>
              <a:rPr sz="2000" dirty="0">
                <a:latin typeface="Tahoma"/>
                <a:cs typeface="Tahoma"/>
              </a:rPr>
              <a:t>the</a:t>
            </a:r>
            <a:r>
              <a:rPr sz="2000" spc="-35" dirty="0">
                <a:latin typeface="Tahoma"/>
                <a:cs typeface="Tahoma"/>
              </a:rPr>
              <a:t> </a:t>
            </a:r>
            <a:r>
              <a:rPr sz="2000" spc="-10" dirty="0">
                <a:latin typeface="Tahoma"/>
                <a:cs typeface="Tahoma"/>
              </a:rPr>
              <a:t>Internet</a:t>
            </a:r>
            <a:r>
              <a:rPr sz="2000" dirty="0">
                <a:latin typeface="Tahoma"/>
                <a:cs typeface="Tahoma"/>
              </a:rPr>
              <a:t> can</a:t>
            </a:r>
            <a:r>
              <a:rPr sz="2000" spc="-40" dirty="0">
                <a:latin typeface="Tahoma"/>
                <a:cs typeface="Tahoma"/>
              </a:rPr>
              <a:t> </a:t>
            </a:r>
            <a:r>
              <a:rPr sz="2000" dirty="0">
                <a:latin typeface="Tahoma"/>
                <a:cs typeface="Tahoma"/>
              </a:rPr>
              <a:t>potentially</a:t>
            </a:r>
            <a:r>
              <a:rPr sz="2000" spc="-25" dirty="0">
                <a:latin typeface="Tahoma"/>
                <a:cs typeface="Tahoma"/>
              </a:rPr>
              <a:t> </a:t>
            </a:r>
            <a:r>
              <a:rPr sz="2000" spc="90" dirty="0">
                <a:latin typeface="Tahoma"/>
                <a:cs typeface="Tahoma"/>
              </a:rPr>
              <a:t>pose</a:t>
            </a:r>
            <a:r>
              <a:rPr sz="2000" spc="-10" dirty="0">
                <a:latin typeface="Tahoma"/>
                <a:cs typeface="Tahoma"/>
              </a:rPr>
              <a:t> </a:t>
            </a:r>
            <a:r>
              <a:rPr sz="2000" spc="-50" dirty="0">
                <a:latin typeface="Tahoma"/>
                <a:cs typeface="Tahoma"/>
              </a:rPr>
              <a:t>a</a:t>
            </a:r>
            <a:endParaRPr sz="2000">
              <a:latin typeface="Tahoma"/>
              <a:cs typeface="Tahoma"/>
            </a:endParaRPr>
          </a:p>
          <a:p>
            <a:pPr marL="355600">
              <a:lnSpc>
                <a:spcPct val="100000"/>
              </a:lnSpc>
              <a:spcBef>
                <a:spcPts val="244"/>
              </a:spcBef>
            </a:pPr>
            <a:r>
              <a:rPr sz="2000" dirty="0">
                <a:latin typeface="Tahoma"/>
                <a:cs typeface="Tahoma"/>
              </a:rPr>
              <a:t>risk</a:t>
            </a:r>
            <a:r>
              <a:rPr sz="2000" spc="-75" dirty="0">
                <a:latin typeface="Tahoma"/>
                <a:cs typeface="Tahoma"/>
              </a:rPr>
              <a:t> </a:t>
            </a:r>
            <a:r>
              <a:rPr sz="2000" dirty="0">
                <a:latin typeface="Tahoma"/>
                <a:cs typeface="Tahoma"/>
              </a:rPr>
              <a:t>to</a:t>
            </a:r>
            <a:r>
              <a:rPr sz="2000" spc="-70" dirty="0">
                <a:latin typeface="Tahoma"/>
                <a:cs typeface="Tahoma"/>
              </a:rPr>
              <a:t> </a:t>
            </a:r>
            <a:r>
              <a:rPr sz="2000" spc="55" dirty="0">
                <a:latin typeface="Tahoma"/>
                <a:cs typeface="Tahoma"/>
              </a:rPr>
              <a:t>corporate</a:t>
            </a:r>
            <a:r>
              <a:rPr sz="2000" spc="-75" dirty="0">
                <a:latin typeface="Tahoma"/>
                <a:cs typeface="Tahoma"/>
              </a:rPr>
              <a:t> </a:t>
            </a:r>
            <a:r>
              <a:rPr sz="2000" spc="-10" dirty="0">
                <a:latin typeface="Tahoma"/>
                <a:cs typeface="Tahoma"/>
              </a:rPr>
              <a:t>networks.</a:t>
            </a:r>
            <a:endParaRPr sz="2000">
              <a:latin typeface="Tahoma"/>
              <a:cs typeface="Tahoma"/>
            </a:endParaRPr>
          </a:p>
          <a:p>
            <a:pPr marL="355600" marR="353695" indent="-342900">
              <a:lnSpc>
                <a:spcPct val="110000"/>
              </a:lnSpc>
              <a:spcBef>
                <a:spcPts val="1005"/>
              </a:spcBef>
              <a:buClr>
                <a:srgbClr val="3779D9"/>
              </a:buClr>
              <a:buFont typeface="Courier New"/>
              <a:buChar char="o"/>
              <a:tabLst>
                <a:tab pos="355600" algn="l"/>
              </a:tabLst>
            </a:pPr>
            <a:r>
              <a:rPr sz="2000" spc="95" dirty="0">
                <a:latin typeface="Tahoma"/>
                <a:cs typeface="Tahoma"/>
              </a:rPr>
              <a:t>Number</a:t>
            </a:r>
            <a:r>
              <a:rPr sz="2000" spc="30" dirty="0">
                <a:latin typeface="Tahoma"/>
                <a:cs typeface="Tahoma"/>
              </a:rPr>
              <a:t> </a:t>
            </a:r>
            <a:r>
              <a:rPr sz="2000" dirty="0">
                <a:latin typeface="Tahoma"/>
                <a:cs typeface="Tahoma"/>
              </a:rPr>
              <a:t>of</a:t>
            </a:r>
            <a:r>
              <a:rPr sz="2000" spc="105" dirty="0">
                <a:latin typeface="Tahoma"/>
                <a:cs typeface="Tahoma"/>
              </a:rPr>
              <a:t> </a:t>
            </a:r>
            <a:r>
              <a:rPr sz="2000" dirty="0">
                <a:latin typeface="Tahoma"/>
                <a:cs typeface="Tahoma"/>
              </a:rPr>
              <a:t>attacks</a:t>
            </a:r>
            <a:r>
              <a:rPr sz="2000" spc="35" dirty="0">
                <a:latin typeface="Tahoma"/>
                <a:cs typeface="Tahoma"/>
              </a:rPr>
              <a:t> </a:t>
            </a:r>
            <a:r>
              <a:rPr sz="2000" dirty="0">
                <a:latin typeface="Tahoma"/>
                <a:cs typeface="Tahoma"/>
              </a:rPr>
              <a:t>against</a:t>
            </a:r>
            <a:r>
              <a:rPr sz="2000" spc="10" dirty="0">
                <a:latin typeface="Tahoma"/>
                <a:cs typeface="Tahoma"/>
              </a:rPr>
              <a:t> </a:t>
            </a:r>
            <a:r>
              <a:rPr sz="2000" dirty="0">
                <a:latin typeface="Tahoma"/>
                <a:cs typeface="Tahoma"/>
              </a:rPr>
              <a:t>Routers,</a:t>
            </a:r>
            <a:r>
              <a:rPr sz="2000" spc="-100" dirty="0">
                <a:latin typeface="Tahoma"/>
                <a:cs typeface="Tahoma"/>
              </a:rPr>
              <a:t> </a:t>
            </a:r>
            <a:r>
              <a:rPr sz="2000" spc="-35" dirty="0">
                <a:latin typeface="Tahoma"/>
                <a:cs typeface="Tahoma"/>
              </a:rPr>
              <a:t>SmartTV,</a:t>
            </a:r>
            <a:r>
              <a:rPr sz="2000" spc="-40" dirty="0">
                <a:latin typeface="Tahoma"/>
                <a:cs typeface="Tahoma"/>
              </a:rPr>
              <a:t> </a:t>
            </a:r>
            <a:r>
              <a:rPr sz="2000" dirty="0">
                <a:latin typeface="Tahoma"/>
                <a:cs typeface="Tahoma"/>
              </a:rPr>
              <a:t>network-attached</a:t>
            </a:r>
            <a:r>
              <a:rPr sz="2000" spc="5" dirty="0">
                <a:latin typeface="Tahoma"/>
                <a:cs typeface="Tahoma"/>
              </a:rPr>
              <a:t> </a:t>
            </a:r>
            <a:r>
              <a:rPr sz="2000" dirty="0">
                <a:latin typeface="Tahoma"/>
                <a:cs typeface="Tahoma"/>
              </a:rPr>
              <a:t>storage</a:t>
            </a:r>
            <a:r>
              <a:rPr sz="2000" spc="25" dirty="0">
                <a:latin typeface="Tahoma"/>
                <a:cs typeface="Tahoma"/>
              </a:rPr>
              <a:t> </a:t>
            </a:r>
            <a:r>
              <a:rPr sz="2000" dirty="0">
                <a:latin typeface="Tahoma"/>
                <a:cs typeface="Tahoma"/>
              </a:rPr>
              <a:t>devices,</a:t>
            </a:r>
            <a:r>
              <a:rPr sz="2000" spc="-50" dirty="0">
                <a:latin typeface="Tahoma"/>
                <a:cs typeface="Tahoma"/>
              </a:rPr>
              <a:t> </a:t>
            </a:r>
            <a:r>
              <a:rPr sz="2000" spc="75" dirty="0">
                <a:latin typeface="Tahoma"/>
                <a:cs typeface="Tahoma"/>
              </a:rPr>
              <a:t>gaming </a:t>
            </a:r>
            <a:r>
              <a:rPr sz="2000" spc="60" dirty="0">
                <a:latin typeface="Tahoma"/>
                <a:cs typeface="Tahoma"/>
              </a:rPr>
              <a:t>consoles</a:t>
            </a:r>
            <a:r>
              <a:rPr sz="2000" spc="-85" dirty="0">
                <a:latin typeface="Tahoma"/>
                <a:cs typeface="Tahoma"/>
              </a:rPr>
              <a:t> </a:t>
            </a:r>
            <a:r>
              <a:rPr sz="2000" spc="70" dirty="0">
                <a:latin typeface="Tahoma"/>
                <a:cs typeface="Tahoma"/>
              </a:rPr>
              <a:t>and</a:t>
            </a:r>
            <a:r>
              <a:rPr sz="2000" spc="-50" dirty="0">
                <a:latin typeface="Tahoma"/>
                <a:cs typeface="Tahoma"/>
              </a:rPr>
              <a:t> </a:t>
            </a:r>
            <a:r>
              <a:rPr sz="2000" dirty="0">
                <a:latin typeface="Tahoma"/>
                <a:cs typeface="Tahoma"/>
              </a:rPr>
              <a:t>various</a:t>
            </a:r>
            <a:r>
              <a:rPr sz="2000" spc="-65" dirty="0">
                <a:latin typeface="Tahoma"/>
                <a:cs typeface="Tahoma"/>
              </a:rPr>
              <a:t> </a:t>
            </a:r>
            <a:r>
              <a:rPr sz="2000" dirty="0">
                <a:latin typeface="Tahoma"/>
                <a:cs typeface="Tahoma"/>
              </a:rPr>
              <a:t>types</a:t>
            </a:r>
            <a:r>
              <a:rPr sz="2000" spc="-55" dirty="0">
                <a:latin typeface="Tahoma"/>
                <a:cs typeface="Tahoma"/>
              </a:rPr>
              <a:t> </a:t>
            </a:r>
            <a:r>
              <a:rPr sz="2000" dirty="0">
                <a:latin typeface="Tahoma"/>
                <a:cs typeface="Tahoma"/>
              </a:rPr>
              <a:t>of </a:t>
            </a:r>
            <a:r>
              <a:rPr sz="2000" spc="-30" dirty="0">
                <a:latin typeface="Tahoma"/>
                <a:cs typeface="Tahoma"/>
              </a:rPr>
              <a:t>set-</a:t>
            </a:r>
            <a:r>
              <a:rPr sz="2000" spc="85" dirty="0">
                <a:latin typeface="Tahoma"/>
                <a:cs typeface="Tahoma"/>
              </a:rPr>
              <a:t>top</a:t>
            </a:r>
            <a:r>
              <a:rPr sz="2000" spc="-50" dirty="0">
                <a:latin typeface="Tahoma"/>
                <a:cs typeface="Tahoma"/>
              </a:rPr>
              <a:t> </a:t>
            </a:r>
            <a:r>
              <a:rPr sz="2000" spc="65" dirty="0">
                <a:latin typeface="Tahoma"/>
                <a:cs typeface="Tahoma"/>
              </a:rPr>
              <a:t>boxes</a:t>
            </a:r>
            <a:r>
              <a:rPr sz="2000" spc="-65" dirty="0">
                <a:latin typeface="Tahoma"/>
                <a:cs typeface="Tahoma"/>
              </a:rPr>
              <a:t> </a:t>
            </a:r>
            <a:r>
              <a:rPr sz="2000" dirty="0">
                <a:latin typeface="Tahoma"/>
                <a:cs typeface="Tahoma"/>
              </a:rPr>
              <a:t>is</a:t>
            </a:r>
            <a:r>
              <a:rPr sz="2000" spc="-65" dirty="0">
                <a:latin typeface="Tahoma"/>
                <a:cs typeface="Tahoma"/>
              </a:rPr>
              <a:t> </a:t>
            </a:r>
            <a:r>
              <a:rPr sz="2000" spc="-10" dirty="0">
                <a:latin typeface="Tahoma"/>
                <a:cs typeface="Tahoma"/>
              </a:rPr>
              <a:t>increasing.</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70" dirty="0">
                <a:latin typeface="Tahoma"/>
                <a:cs typeface="Tahoma"/>
              </a:rPr>
              <a:t>Many</a:t>
            </a:r>
            <a:r>
              <a:rPr sz="2000" spc="-100" dirty="0">
                <a:latin typeface="Tahoma"/>
                <a:cs typeface="Tahoma"/>
              </a:rPr>
              <a:t> </a:t>
            </a:r>
            <a:r>
              <a:rPr sz="2000" spc="-25" dirty="0">
                <a:latin typeface="Tahoma"/>
                <a:cs typeface="Tahoma"/>
              </a:rPr>
              <a:t>set-</a:t>
            </a:r>
            <a:r>
              <a:rPr sz="2000" spc="85" dirty="0">
                <a:latin typeface="Tahoma"/>
                <a:cs typeface="Tahoma"/>
              </a:rPr>
              <a:t>top</a:t>
            </a:r>
            <a:r>
              <a:rPr sz="2000" spc="-80" dirty="0">
                <a:latin typeface="Tahoma"/>
                <a:cs typeface="Tahoma"/>
              </a:rPr>
              <a:t> </a:t>
            </a:r>
            <a:r>
              <a:rPr sz="2000" spc="65" dirty="0">
                <a:latin typeface="Tahoma"/>
                <a:cs typeface="Tahoma"/>
              </a:rPr>
              <a:t>boxes</a:t>
            </a:r>
            <a:r>
              <a:rPr sz="2000" spc="-95" dirty="0">
                <a:latin typeface="Tahoma"/>
                <a:cs typeface="Tahoma"/>
              </a:rPr>
              <a:t> </a:t>
            </a:r>
            <a:r>
              <a:rPr sz="2000" dirty="0">
                <a:latin typeface="Tahoma"/>
                <a:cs typeface="Tahoma"/>
              </a:rPr>
              <a:t>runs</a:t>
            </a:r>
            <a:r>
              <a:rPr sz="2000" spc="-95" dirty="0">
                <a:latin typeface="Tahoma"/>
                <a:cs typeface="Tahoma"/>
              </a:rPr>
              <a:t> </a:t>
            </a:r>
            <a:r>
              <a:rPr sz="2000" spc="85" dirty="0">
                <a:latin typeface="Tahoma"/>
                <a:cs typeface="Tahoma"/>
              </a:rPr>
              <a:t>on</a:t>
            </a:r>
            <a:r>
              <a:rPr sz="2000" spc="-80" dirty="0">
                <a:latin typeface="Tahoma"/>
                <a:cs typeface="Tahoma"/>
              </a:rPr>
              <a:t> </a:t>
            </a:r>
            <a:r>
              <a:rPr sz="2000" spc="125" dirty="0">
                <a:latin typeface="Tahoma"/>
                <a:cs typeface="Tahoma"/>
              </a:rPr>
              <a:t>embedded</a:t>
            </a:r>
            <a:r>
              <a:rPr sz="2000" spc="-80" dirty="0">
                <a:latin typeface="Tahoma"/>
                <a:cs typeface="Tahoma"/>
              </a:rPr>
              <a:t> </a:t>
            </a:r>
            <a:r>
              <a:rPr sz="2000" dirty="0">
                <a:latin typeface="Tahoma"/>
                <a:cs typeface="Tahoma"/>
              </a:rPr>
              <a:t>linux</a:t>
            </a:r>
            <a:r>
              <a:rPr sz="2000" spc="-110" dirty="0">
                <a:latin typeface="Tahoma"/>
                <a:cs typeface="Tahoma"/>
              </a:rPr>
              <a:t> </a:t>
            </a:r>
            <a:r>
              <a:rPr sz="2000" spc="60" dirty="0">
                <a:latin typeface="Tahoma"/>
                <a:cs typeface="Tahoma"/>
              </a:rPr>
              <a:t>or</a:t>
            </a:r>
            <a:r>
              <a:rPr sz="2000" spc="-80" dirty="0">
                <a:latin typeface="Tahoma"/>
                <a:cs typeface="Tahoma"/>
              </a:rPr>
              <a:t> </a:t>
            </a:r>
            <a:r>
              <a:rPr sz="2000" spc="60" dirty="0">
                <a:latin typeface="Tahoma"/>
                <a:cs typeface="Tahoma"/>
              </a:rPr>
              <a:t>apache</a:t>
            </a:r>
            <a:r>
              <a:rPr sz="2000" spc="-114" dirty="0">
                <a:latin typeface="Tahoma"/>
                <a:cs typeface="Tahoma"/>
              </a:rPr>
              <a:t> </a:t>
            </a:r>
            <a:r>
              <a:rPr sz="2000" spc="55" dirty="0">
                <a:latin typeface="Tahoma"/>
                <a:cs typeface="Tahoma"/>
              </a:rPr>
              <a:t>operating</a:t>
            </a:r>
            <a:r>
              <a:rPr sz="2000" spc="-80" dirty="0">
                <a:latin typeface="Tahoma"/>
                <a:cs typeface="Tahoma"/>
              </a:rPr>
              <a:t> </a:t>
            </a:r>
            <a:r>
              <a:rPr sz="2000" dirty="0">
                <a:latin typeface="Tahoma"/>
                <a:cs typeface="Tahoma"/>
              </a:rPr>
              <a:t>systems</a:t>
            </a:r>
            <a:r>
              <a:rPr sz="2000" spc="-95" dirty="0">
                <a:latin typeface="Tahoma"/>
                <a:cs typeface="Tahoma"/>
              </a:rPr>
              <a:t> </a:t>
            </a:r>
            <a:r>
              <a:rPr sz="2000" dirty="0">
                <a:latin typeface="Tahoma"/>
                <a:cs typeface="Tahoma"/>
              </a:rPr>
              <a:t>of</a:t>
            </a:r>
            <a:r>
              <a:rPr sz="2000" spc="-75" dirty="0">
                <a:latin typeface="Tahoma"/>
                <a:cs typeface="Tahoma"/>
              </a:rPr>
              <a:t> </a:t>
            </a:r>
            <a:r>
              <a:rPr sz="2000" spc="70" dirty="0">
                <a:latin typeface="Tahoma"/>
                <a:cs typeface="Tahoma"/>
              </a:rPr>
              <a:t>ARM-</a:t>
            </a:r>
            <a:r>
              <a:rPr sz="2000" spc="-20" dirty="0">
                <a:latin typeface="Tahoma"/>
                <a:cs typeface="Tahoma"/>
              </a:rPr>
              <a:t>like</a:t>
            </a:r>
            <a:endParaRPr sz="2000">
              <a:latin typeface="Tahoma"/>
              <a:cs typeface="Tahoma"/>
            </a:endParaRPr>
          </a:p>
          <a:p>
            <a:pPr marL="355600">
              <a:lnSpc>
                <a:spcPct val="100000"/>
              </a:lnSpc>
              <a:spcBef>
                <a:spcPts val="245"/>
              </a:spcBef>
            </a:pPr>
            <a:r>
              <a:rPr sz="2000" spc="50" dirty="0">
                <a:latin typeface="Tahoma"/>
                <a:cs typeface="Tahoma"/>
              </a:rPr>
              <a:t>microcomputers</a:t>
            </a:r>
            <a:endParaRPr sz="2000">
              <a:latin typeface="Tahoma"/>
              <a:cs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75" dirty="0"/>
              <a:t>Principle</a:t>
            </a:r>
            <a:r>
              <a:rPr spc="-25" dirty="0"/>
              <a:t> </a:t>
            </a:r>
            <a:r>
              <a:rPr dirty="0"/>
              <a:t>abuses</a:t>
            </a:r>
            <a:r>
              <a:rPr spc="-30" dirty="0"/>
              <a:t> </a:t>
            </a:r>
            <a:r>
              <a:rPr spc="229" dirty="0"/>
              <a:t>of</a:t>
            </a:r>
            <a:r>
              <a:rPr spc="-40" dirty="0"/>
              <a:t> </a:t>
            </a:r>
            <a:r>
              <a:rPr dirty="0"/>
              <a:t>IoT</a:t>
            </a:r>
            <a:r>
              <a:rPr spc="-15" dirty="0"/>
              <a:t> </a:t>
            </a:r>
            <a:r>
              <a:rPr spc="60" dirty="0"/>
              <a:t>Devices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2</a:t>
            </a:r>
            <a:r>
              <a:rPr dirty="0"/>
              <a:t> </a:t>
            </a:r>
          </a:p>
        </p:txBody>
      </p:sp>
      <p:sp>
        <p:nvSpPr>
          <p:cNvPr id="3" name="object 3"/>
          <p:cNvSpPr txBox="1"/>
          <p:nvPr/>
        </p:nvSpPr>
        <p:spPr>
          <a:xfrm>
            <a:off x="688340" y="1208084"/>
            <a:ext cx="9918065" cy="2499360"/>
          </a:xfrm>
          <a:prstGeom prst="rect">
            <a:avLst/>
          </a:prstGeom>
        </p:spPr>
        <p:txBody>
          <a:bodyPr vert="horz" wrap="square" lIns="0" tIns="42545" rIns="0" bIns="0" rtlCol="0">
            <a:spAutoFit/>
          </a:bodyPr>
          <a:lstStyle/>
          <a:p>
            <a:pPr marL="354965" indent="-342265">
              <a:lnSpc>
                <a:spcPct val="100000"/>
              </a:lnSpc>
              <a:spcBef>
                <a:spcPts val="335"/>
              </a:spcBef>
              <a:buClr>
                <a:srgbClr val="3779D9"/>
              </a:buClr>
              <a:buFont typeface="Courier New"/>
              <a:buChar char="o"/>
              <a:tabLst>
                <a:tab pos="354965" algn="l"/>
              </a:tabLst>
            </a:pPr>
            <a:r>
              <a:rPr sz="2000" spc="60" dirty="0">
                <a:latin typeface="Tahoma"/>
                <a:cs typeface="Tahoma"/>
              </a:rPr>
              <a:t>Computational</a:t>
            </a:r>
            <a:r>
              <a:rPr sz="2000" spc="5" dirty="0">
                <a:latin typeface="Tahoma"/>
                <a:cs typeface="Tahoma"/>
              </a:rPr>
              <a:t> </a:t>
            </a:r>
            <a:r>
              <a:rPr sz="2000" spc="10" dirty="0">
                <a:latin typeface="Tahoma"/>
                <a:cs typeface="Tahoma"/>
              </a:rPr>
              <a:t>capabilities,</a:t>
            </a:r>
            <a:r>
              <a:rPr sz="2000" spc="-120" dirty="0">
                <a:latin typeface="Tahoma"/>
                <a:cs typeface="Tahoma"/>
              </a:rPr>
              <a:t> </a:t>
            </a:r>
            <a:r>
              <a:rPr sz="2000" spc="10" dirty="0">
                <a:latin typeface="Tahoma"/>
                <a:cs typeface="Tahoma"/>
              </a:rPr>
              <a:t>increasing</a:t>
            </a:r>
            <a:r>
              <a:rPr sz="2000" spc="-15" dirty="0">
                <a:latin typeface="Tahoma"/>
                <a:cs typeface="Tahoma"/>
              </a:rPr>
              <a:t> </a:t>
            </a:r>
            <a:r>
              <a:rPr sz="2000" spc="50" dirty="0">
                <a:latin typeface="Tahoma"/>
                <a:cs typeface="Tahoma"/>
              </a:rPr>
              <a:t>capabilities</a:t>
            </a:r>
            <a:r>
              <a:rPr sz="2000" spc="-25" dirty="0">
                <a:latin typeface="Tahoma"/>
                <a:cs typeface="Tahoma"/>
              </a:rPr>
              <a:t> </a:t>
            </a:r>
            <a:r>
              <a:rPr sz="2000" spc="10" dirty="0">
                <a:latin typeface="Tahoma"/>
                <a:cs typeface="Tahoma"/>
              </a:rPr>
              <a:t>of</a:t>
            </a:r>
            <a:r>
              <a:rPr sz="2000" spc="60" dirty="0">
                <a:latin typeface="Tahoma"/>
                <a:cs typeface="Tahoma"/>
              </a:rPr>
              <a:t> microcomputers</a:t>
            </a:r>
            <a:r>
              <a:rPr sz="2000" spc="10" dirty="0">
                <a:latin typeface="Tahoma"/>
                <a:cs typeface="Tahoma"/>
              </a:rPr>
              <a:t> </a:t>
            </a:r>
            <a:r>
              <a:rPr sz="2000" spc="70" dirty="0">
                <a:latin typeface="Tahoma"/>
                <a:cs typeface="Tahoma"/>
              </a:rPr>
              <a:t>and</a:t>
            </a:r>
            <a:r>
              <a:rPr sz="2000" spc="-10" dirty="0">
                <a:latin typeface="Tahoma"/>
                <a:cs typeface="Tahoma"/>
              </a:rPr>
              <a:t> Internet</a:t>
            </a:r>
            <a:endParaRPr sz="2000">
              <a:latin typeface="Tahoma"/>
              <a:cs typeface="Tahoma"/>
            </a:endParaRPr>
          </a:p>
          <a:p>
            <a:pPr marL="355600">
              <a:lnSpc>
                <a:spcPct val="100000"/>
              </a:lnSpc>
              <a:spcBef>
                <a:spcPts val="240"/>
              </a:spcBef>
            </a:pPr>
            <a:r>
              <a:rPr sz="2000" spc="60" dirty="0">
                <a:latin typeface="Tahoma"/>
                <a:cs typeface="Tahoma"/>
              </a:rPr>
              <a:t>connection</a:t>
            </a:r>
            <a:r>
              <a:rPr sz="2000" spc="-110" dirty="0">
                <a:latin typeface="Tahoma"/>
                <a:cs typeface="Tahoma"/>
              </a:rPr>
              <a:t> </a:t>
            </a:r>
            <a:r>
              <a:rPr sz="2000" dirty="0">
                <a:latin typeface="Tahoma"/>
                <a:cs typeface="Tahoma"/>
              </a:rPr>
              <a:t>makes</a:t>
            </a:r>
            <a:r>
              <a:rPr sz="2000" spc="-100" dirty="0">
                <a:latin typeface="Tahoma"/>
                <a:cs typeface="Tahoma"/>
              </a:rPr>
              <a:t> </a:t>
            </a:r>
            <a:r>
              <a:rPr sz="2000" spc="-40" dirty="0">
                <a:latin typeface="Tahoma"/>
                <a:cs typeface="Tahoma"/>
              </a:rPr>
              <a:t>IoT</a:t>
            </a:r>
            <a:r>
              <a:rPr sz="2000" spc="-145" dirty="0">
                <a:latin typeface="Tahoma"/>
                <a:cs typeface="Tahoma"/>
              </a:rPr>
              <a:t> </a:t>
            </a:r>
            <a:r>
              <a:rPr sz="2000" spc="60" dirty="0">
                <a:latin typeface="Tahoma"/>
                <a:cs typeface="Tahoma"/>
              </a:rPr>
              <a:t>devices</a:t>
            </a:r>
            <a:r>
              <a:rPr sz="2000" spc="-100" dirty="0">
                <a:latin typeface="Tahoma"/>
                <a:cs typeface="Tahoma"/>
              </a:rPr>
              <a:t> </a:t>
            </a:r>
            <a:r>
              <a:rPr sz="2000" dirty="0">
                <a:latin typeface="Tahoma"/>
                <a:cs typeface="Tahoma"/>
              </a:rPr>
              <a:t>a</a:t>
            </a:r>
            <a:r>
              <a:rPr sz="2000" spc="-95" dirty="0">
                <a:latin typeface="Tahoma"/>
                <a:cs typeface="Tahoma"/>
              </a:rPr>
              <a:t> </a:t>
            </a:r>
            <a:r>
              <a:rPr sz="2000" spc="70" dirty="0">
                <a:latin typeface="Tahoma"/>
                <a:cs typeface="Tahoma"/>
              </a:rPr>
              <a:t>privileged</a:t>
            </a:r>
            <a:r>
              <a:rPr sz="2000" spc="-105" dirty="0">
                <a:latin typeface="Tahoma"/>
                <a:cs typeface="Tahoma"/>
              </a:rPr>
              <a:t> </a:t>
            </a:r>
            <a:r>
              <a:rPr sz="2000" dirty="0">
                <a:latin typeface="Tahoma"/>
                <a:cs typeface="Tahoma"/>
              </a:rPr>
              <a:t>attack</a:t>
            </a:r>
            <a:r>
              <a:rPr sz="2000" spc="-100" dirty="0">
                <a:latin typeface="Tahoma"/>
                <a:cs typeface="Tahoma"/>
              </a:rPr>
              <a:t> </a:t>
            </a:r>
            <a:r>
              <a:rPr sz="2000" spc="65" dirty="0">
                <a:latin typeface="Tahoma"/>
                <a:cs typeface="Tahoma"/>
              </a:rPr>
              <a:t>tool</a:t>
            </a:r>
            <a:r>
              <a:rPr sz="2000" spc="-85" dirty="0">
                <a:latin typeface="Tahoma"/>
                <a:cs typeface="Tahoma"/>
              </a:rPr>
              <a:t> </a:t>
            </a:r>
            <a:r>
              <a:rPr sz="2000" dirty="0">
                <a:latin typeface="Tahoma"/>
                <a:cs typeface="Tahoma"/>
              </a:rPr>
              <a:t>for</a:t>
            </a:r>
            <a:r>
              <a:rPr sz="2000" spc="-85" dirty="0">
                <a:latin typeface="Tahoma"/>
                <a:cs typeface="Tahoma"/>
              </a:rPr>
              <a:t> </a:t>
            </a:r>
            <a:r>
              <a:rPr sz="2000" spc="-10" dirty="0">
                <a:latin typeface="Tahoma"/>
                <a:cs typeface="Tahoma"/>
              </a:rPr>
              <a:t>hackers.</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spc="-40" dirty="0">
                <a:latin typeface="Tahoma"/>
                <a:cs typeface="Tahoma"/>
              </a:rPr>
              <a:t>IoT</a:t>
            </a:r>
            <a:r>
              <a:rPr sz="2000" spc="-170" dirty="0">
                <a:latin typeface="Tahoma"/>
                <a:cs typeface="Tahoma"/>
              </a:rPr>
              <a:t> </a:t>
            </a:r>
            <a:r>
              <a:rPr sz="2000" spc="60" dirty="0">
                <a:latin typeface="Tahoma"/>
                <a:cs typeface="Tahoma"/>
              </a:rPr>
              <a:t>devices</a:t>
            </a:r>
            <a:r>
              <a:rPr sz="2000" spc="-130" dirty="0">
                <a:latin typeface="Tahoma"/>
                <a:cs typeface="Tahoma"/>
              </a:rPr>
              <a:t> </a:t>
            </a:r>
            <a:r>
              <a:rPr sz="2000" spc="85" dirty="0">
                <a:latin typeface="Tahoma"/>
                <a:cs typeface="Tahoma"/>
              </a:rPr>
              <a:t>could</a:t>
            </a:r>
            <a:r>
              <a:rPr sz="2000" spc="-125" dirty="0">
                <a:latin typeface="Tahoma"/>
                <a:cs typeface="Tahoma"/>
              </a:rPr>
              <a:t> </a:t>
            </a:r>
            <a:r>
              <a:rPr sz="2000" spc="125" dirty="0">
                <a:latin typeface="Tahoma"/>
                <a:cs typeface="Tahoma"/>
              </a:rPr>
              <a:t>be</a:t>
            </a:r>
            <a:r>
              <a:rPr sz="2000" spc="-120" dirty="0">
                <a:latin typeface="Tahoma"/>
                <a:cs typeface="Tahoma"/>
              </a:rPr>
              <a:t> </a:t>
            </a:r>
            <a:r>
              <a:rPr sz="2000" spc="65" dirty="0">
                <a:latin typeface="Tahoma"/>
                <a:cs typeface="Tahoma"/>
              </a:rPr>
              <a:t>used</a:t>
            </a:r>
            <a:r>
              <a:rPr sz="2000" spc="-125" dirty="0">
                <a:latin typeface="Tahoma"/>
                <a:cs typeface="Tahoma"/>
              </a:rPr>
              <a:t> </a:t>
            </a:r>
            <a:r>
              <a:rPr sz="2000" spc="-25" dirty="0">
                <a:latin typeface="Tahoma"/>
                <a:cs typeface="Tahoma"/>
              </a:rPr>
              <a:t>to:</a:t>
            </a:r>
            <a:endParaRPr sz="2000">
              <a:latin typeface="Tahoma"/>
              <a:cs typeface="Tahoma"/>
            </a:endParaRPr>
          </a:p>
          <a:p>
            <a:pPr marL="583565" lvl="1" indent="-342265">
              <a:lnSpc>
                <a:spcPct val="100000"/>
              </a:lnSpc>
              <a:spcBef>
                <a:spcPts val="240"/>
              </a:spcBef>
              <a:buClr>
                <a:srgbClr val="3779D9"/>
              </a:buClr>
              <a:buFont typeface="Courier New"/>
              <a:buChar char="o"/>
              <a:tabLst>
                <a:tab pos="583565" algn="l"/>
              </a:tabLst>
            </a:pPr>
            <a:r>
              <a:rPr sz="2000" spc="75" dirty="0">
                <a:latin typeface="Tahoma"/>
                <a:cs typeface="Tahoma"/>
              </a:rPr>
              <a:t>Send</a:t>
            </a:r>
            <a:r>
              <a:rPr sz="2000" spc="-130" dirty="0">
                <a:latin typeface="Tahoma"/>
                <a:cs typeface="Tahoma"/>
              </a:rPr>
              <a:t> </a:t>
            </a:r>
            <a:r>
              <a:rPr sz="2000" spc="-10" dirty="0">
                <a:latin typeface="Tahoma"/>
                <a:cs typeface="Tahoma"/>
              </a:rPr>
              <a:t>Spam.</a:t>
            </a:r>
            <a:endParaRPr sz="2000">
              <a:latin typeface="Tahoma"/>
              <a:cs typeface="Tahoma"/>
            </a:endParaRPr>
          </a:p>
          <a:p>
            <a:pPr marL="583565" lvl="1" indent="-342265">
              <a:lnSpc>
                <a:spcPct val="100000"/>
              </a:lnSpc>
              <a:spcBef>
                <a:spcPts val="240"/>
              </a:spcBef>
              <a:buClr>
                <a:srgbClr val="3779D9"/>
              </a:buClr>
              <a:buFont typeface="Courier New"/>
              <a:buChar char="o"/>
              <a:tabLst>
                <a:tab pos="583565" algn="l"/>
              </a:tabLst>
            </a:pPr>
            <a:r>
              <a:rPr sz="2000" spc="65" dirty="0">
                <a:latin typeface="Tahoma"/>
                <a:cs typeface="Tahoma"/>
              </a:rPr>
              <a:t>Coordinate</a:t>
            </a:r>
            <a:r>
              <a:rPr sz="2000" spc="-25" dirty="0">
                <a:latin typeface="Tahoma"/>
                <a:cs typeface="Tahoma"/>
              </a:rPr>
              <a:t> </a:t>
            </a:r>
            <a:r>
              <a:rPr sz="2000" dirty="0">
                <a:latin typeface="Tahoma"/>
                <a:cs typeface="Tahoma"/>
              </a:rPr>
              <a:t>an</a:t>
            </a:r>
            <a:r>
              <a:rPr sz="2000" spc="-40" dirty="0">
                <a:latin typeface="Tahoma"/>
                <a:cs typeface="Tahoma"/>
              </a:rPr>
              <a:t> </a:t>
            </a:r>
            <a:r>
              <a:rPr sz="2000" dirty="0">
                <a:latin typeface="Tahoma"/>
                <a:cs typeface="Tahoma"/>
              </a:rPr>
              <a:t>attack</a:t>
            </a:r>
            <a:r>
              <a:rPr sz="2000" spc="-25" dirty="0">
                <a:latin typeface="Tahoma"/>
                <a:cs typeface="Tahoma"/>
              </a:rPr>
              <a:t> </a:t>
            </a:r>
            <a:r>
              <a:rPr sz="2000" dirty="0">
                <a:latin typeface="Tahoma"/>
                <a:cs typeface="Tahoma"/>
              </a:rPr>
              <a:t>against</a:t>
            </a:r>
            <a:r>
              <a:rPr sz="2000" spc="-60" dirty="0">
                <a:latin typeface="Tahoma"/>
                <a:cs typeface="Tahoma"/>
              </a:rPr>
              <a:t> </a:t>
            </a:r>
            <a:r>
              <a:rPr sz="2000" dirty="0">
                <a:latin typeface="Tahoma"/>
                <a:cs typeface="Tahoma"/>
              </a:rPr>
              <a:t>a</a:t>
            </a:r>
            <a:r>
              <a:rPr sz="2000" spc="-20" dirty="0">
                <a:latin typeface="Tahoma"/>
                <a:cs typeface="Tahoma"/>
              </a:rPr>
              <a:t> </a:t>
            </a:r>
            <a:r>
              <a:rPr sz="2000" dirty="0">
                <a:latin typeface="Tahoma"/>
                <a:cs typeface="Tahoma"/>
              </a:rPr>
              <a:t>critical</a:t>
            </a:r>
            <a:r>
              <a:rPr sz="2000" spc="-65" dirty="0">
                <a:latin typeface="Tahoma"/>
                <a:cs typeface="Tahoma"/>
              </a:rPr>
              <a:t> </a:t>
            </a:r>
            <a:r>
              <a:rPr sz="2000" spc="-10" dirty="0">
                <a:latin typeface="Tahoma"/>
                <a:cs typeface="Tahoma"/>
              </a:rPr>
              <a:t>infrastructure.</a:t>
            </a:r>
            <a:endParaRPr sz="2000">
              <a:latin typeface="Tahoma"/>
              <a:cs typeface="Tahoma"/>
            </a:endParaRPr>
          </a:p>
          <a:p>
            <a:pPr marL="583565" lvl="1" indent="-342265">
              <a:lnSpc>
                <a:spcPct val="100000"/>
              </a:lnSpc>
              <a:spcBef>
                <a:spcPts val="240"/>
              </a:spcBef>
              <a:buClr>
                <a:srgbClr val="3779D9"/>
              </a:buClr>
              <a:buFont typeface="Courier New"/>
              <a:buChar char="o"/>
              <a:tabLst>
                <a:tab pos="583565" algn="l"/>
              </a:tabLst>
            </a:pPr>
            <a:r>
              <a:rPr sz="2000" dirty="0">
                <a:latin typeface="Tahoma"/>
                <a:cs typeface="Tahoma"/>
              </a:rPr>
              <a:t>Serve</a:t>
            </a:r>
            <a:r>
              <a:rPr sz="2000" spc="-55" dirty="0">
                <a:latin typeface="Tahoma"/>
                <a:cs typeface="Tahoma"/>
              </a:rPr>
              <a:t> </a:t>
            </a:r>
            <a:r>
              <a:rPr sz="2000" dirty="0">
                <a:latin typeface="Tahoma"/>
                <a:cs typeface="Tahoma"/>
              </a:rPr>
              <a:t>a</a:t>
            </a:r>
            <a:r>
              <a:rPr sz="2000" spc="-55" dirty="0">
                <a:latin typeface="Tahoma"/>
                <a:cs typeface="Tahoma"/>
              </a:rPr>
              <a:t> </a:t>
            </a:r>
            <a:r>
              <a:rPr sz="2000" spc="-10" dirty="0">
                <a:latin typeface="Tahoma"/>
                <a:cs typeface="Tahoma"/>
              </a:rPr>
              <a:t>malware.</a:t>
            </a:r>
            <a:endParaRPr sz="2000">
              <a:latin typeface="Tahoma"/>
              <a:cs typeface="Tahoma"/>
            </a:endParaRPr>
          </a:p>
          <a:p>
            <a:pPr marL="583565" lvl="1" indent="-342265">
              <a:lnSpc>
                <a:spcPct val="100000"/>
              </a:lnSpc>
              <a:spcBef>
                <a:spcPts val="240"/>
              </a:spcBef>
              <a:buClr>
                <a:srgbClr val="3779D9"/>
              </a:buClr>
              <a:buFont typeface="Courier New"/>
              <a:buChar char="o"/>
              <a:tabLst>
                <a:tab pos="583565" algn="l"/>
              </a:tabLst>
            </a:pPr>
            <a:r>
              <a:rPr sz="2000" spc="50" dirty="0">
                <a:latin typeface="Tahoma"/>
                <a:cs typeface="Tahoma"/>
              </a:rPr>
              <a:t>Work</a:t>
            </a:r>
            <a:r>
              <a:rPr sz="2000" spc="-80" dirty="0">
                <a:latin typeface="Tahoma"/>
                <a:cs typeface="Tahoma"/>
              </a:rPr>
              <a:t> </a:t>
            </a:r>
            <a:r>
              <a:rPr sz="2000" dirty="0">
                <a:latin typeface="Tahoma"/>
                <a:cs typeface="Tahoma"/>
              </a:rPr>
              <a:t>as</a:t>
            </a:r>
            <a:r>
              <a:rPr sz="2000" spc="-110" dirty="0">
                <a:latin typeface="Tahoma"/>
                <a:cs typeface="Tahoma"/>
              </a:rPr>
              <a:t> </a:t>
            </a:r>
            <a:r>
              <a:rPr sz="2000" dirty="0">
                <a:latin typeface="Tahoma"/>
                <a:cs typeface="Tahoma"/>
              </a:rPr>
              <a:t>entry</a:t>
            </a:r>
            <a:r>
              <a:rPr sz="2000" spc="-95" dirty="0">
                <a:latin typeface="Tahoma"/>
                <a:cs typeface="Tahoma"/>
              </a:rPr>
              <a:t> </a:t>
            </a:r>
            <a:r>
              <a:rPr sz="2000" spc="70" dirty="0">
                <a:latin typeface="Tahoma"/>
                <a:cs typeface="Tahoma"/>
              </a:rPr>
              <a:t>point</a:t>
            </a:r>
            <a:r>
              <a:rPr sz="2000" spc="-85" dirty="0">
                <a:latin typeface="Tahoma"/>
                <a:cs typeface="Tahoma"/>
              </a:rPr>
              <a:t> </a:t>
            </a:r>
            <a:r>
              <a:rPr sz="2000" dirty="0">
                <a:latin typeface="Tahoma"/>
                <a:cs typeface="Tahoma"/>
              </a:rPr>
              <a:t>within</a:t>
            </a:r>
            <a:r>
              <a:rPr sz="2000" spc="-114" dirty="0">
                <a:latin typeface="Tahoma"/>
                <a:cs typeface="Tahoma"/>
              </a:rPr>
              <a:t> </a:t>
            </a:r>
            <a:r>
              <a:rPr sz="2000" dirty="0">
                <a:latin typeface="Tahoma"/>
                <a:cs typeface="Tahoma"/>
              </a:rPr>
              <a:t>a</a:t>
            </a:r>
            <a:r>
              <a:rPr sz="2000" spc="-110" dirty="0">
                <a:latin typeface="Tahoma"/>
                <a:cs typeface="Tahoma"/>
              </a:rPr>
              <a:t> </a:t>
            </a:r>
            <a:r>
              <a:rPr sz="2000" spc="55" dirty="0">
                <a:latin typeface="Tahoma"/>
                <a:cs typeface="Tahoma"/>
              </a:rPr>
              <a:t>corporate</a:t>
            </a:r>
            <a:r>
              <a:rPr sz="2000" spc="-90" dirty="0">
                <a:latin typeface="Tahoma"/>
                <a:cs typeface="Tahoma"/>
              </a:rPr>
              <a:t> </a:t>
            </a:r>
            <a:r>
              <a:rPr sz="2000" spc="-10" dirty="0">
                <a:latin typeface="Tahoma"/>
                <a:cs typeface="Tahoma"/>
              </a:rPr>
              <a:t>network.</a:t>
            </a:r>
            <a:endParaRPr sz="2000">
              <a:latin typeface="Tahoma"/>
              <a:cs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5" dirty="0"/>
              <a:t>One</a:t>
            </a:r>
            <a:r>
              <a:rPr spc="-55" dirty="0"/>
              <a:t> </a:t>
            </a:r>
            <a:r>
              <a:rPr spc="229" dirty="0"/>
              <a:t>of</a:t>
            </a:r>
            <a:r>
              <a:rPr spc="-50" dirty="0"/>
              <a:t> </a:t>
            </a:r>
            <a:r>
              <a:rPr spc="150" dirty="0"/>
              <a:t>the</a:t>
            </a:r>
            <a:r>
              <a:rPr spc="-50" dirty="0"/>
              <a:t> </a:t>
            </a:r>
            <a:r>
              <a:rPr spc="150" dirty="0"/>
              <a:t>first</a:t>
            </a:r>
            <a:r>
              <a:rPr spc="-55" dirty="0"/>
              <a:t> </a:t>
            </a:r>
            <a:r>
              <a:rPr dirty="0"/>
              <a:t>cases</a:t>
            </a:r>
            <a:r>
              <a:rPr spc="-60" dirty="0"/>
              <a:t> </a:t>
            </a:r>
            <a:r>
              <a:rPr spc="70" dirty="0"/>
              <a:t>observed</a:t>
            </a:r>
          </a:p>
        </p:txBody>
      </p:sp>
      <p:sp>
        <p:nvSpPr>
          <p:cNvPr id="3" name="object 3"/>
          <p:cNvSpPr txBox="1"/>
          <p:nvPr/>
        </p:nvSpPr>
        <p:spPr>
          <a:xfrm>
            <a:off x="790448" y="1206560"/>
            <a:ext cx="10597515" cy="1569720"/>
          </a:xfrm>
          <a:prstGeom prst="rect">
            <a:avLst/>
          </a:prstGeom>
        </p:spPr>
        <p:txBody>
          <a:bodyPr vert="horz" wrap="square" lIns="0" tIns="42545" rIns="0" bIns="0" rtlCol="0">
            <a:spAutoFit/>
          </a:bodyPr>
          <a:lstStyle/>
          <a:p>
            <a:pPr marL="520065" indent="-507365">
              <a:lnSpc>
                <a:spcPct val="100000"/>
              </a:lnSpc>
              <a:spcBef>
                <a:spcPts val="335"/>
              </a:spcBef>
              <a:buClr>
                <a:srgbClr val="D2EBD4"/>
              </a:buClr>
              <a:buFont typeface="Courier New"/>
              <a:buChar char="o"/>
              <a:tabLst>
                <a:tab pos="520065" algn="l"/>
              </a:tabLst>
            </a:pPr>
            <a:r>
              <a:rPr sz="2000" spc="-140" dirty="0">
                <a:solidFill>
                  <a:srgbClr val="003A54"/>
                </a:solidFill>
                <a:latin typeface="Lucida Sans Unicode"/>
                <a:cs typeface="Lucida Sans Unicode"/>
              </a:rPr>
              <a:t>Proofpoint</a:t>
            </a:r>
            <a:r>
              <a:rPr sz="2000" spc="-185" dirty="0">
                <a:solidFill>
                  <a:srgbClr val="003A54"/>
                </a:solidFill>
                <a:latin typeface="Lucida Sans Unicode"/>
                <a:cs typeface="Lucida Sans Unicode"/>
              </a:rPr>
              <a:t> </a:t>
            </a:r>
            <a:r>
              <a:rPr sz="2000" spc="-155" dirty="0">
                <a:solidFill>
                  <a:srgbClr val="003A54"/>
                </a:solidFill>
                <a:latin typeface="Lucida Sans Unicode"/>
                <a:cs typeface="Lucida Sans Unicode"/>
              </a:rPr>
              <a:t>discovered</a:t>
            </a:r>
            <a:r>
              <a:rPr sz="2000" spc="-160" dirty="0">
                <a:solidFill>
                  <a:srgbClr val="003A54"/>
                </a:solidFill>
                <a:latin typeface="Lucida Sans Unicode"/>
                <a:cs typeface="Lucida Sans Unicode"/>
              </a:rPr>
              <a:t> more</a:t>
            </a:r>
            <a:r>
              <a:rPr sz="2000" spc="-155" dirty="0">
                <a:solidFill>
                  <a:srgbClr val="003A54"/>
                </a:solidFill>
                <a:latin typeface="Lucida Sans Unicode"/>
                <a:cs typeface="Lucida Sans Unicode"/>
              </a:rPr>
              <a:t> </a:t>
            </a:r>
            <a:r>
              <a:rPr sz="2000" spc="-135" dirty="0">
                <a:solidFill>
                  <a:srgbClr val="003A54"/>
                </a:solidFill>
                <a:latin typeface="Lucida Sans Unicode"/>
                <a:cs typeface="Lucida Sans Unicode"/>
              </a:rPr>
              <a:t>than</a:t>
            </a:r>
            <a:r>
              <a:rPr sz="2000" spc="-160" dirty="0">
                <a:solidFill>
                  <a:srgbClr val="003A54"/>
                </a:solidFill>
                <a:latin typeface="Lucida Sans Unicode"/>
                <a:cs typeface="Lucida Sans Unicode"/>
              </a:rPr>
              <a:t> </a:t>
            </a:r>
            <a:r>
              <a:rPr sz="2000" spc="-165" dirty="0">
                <a:solidFill>
                  <a:srgbClr val="003A54"/>
                </a:solidFill>
                <a:latin typeface="Lucida Sans Unicode"/>
                <a:cs typeface="Lucida Sans Unicode"/>
              </a:rPr>
              <a:t>750,000</a:t>
            </a:r>
            <a:r>
              <a:rPr sz="2000" spc="-175" dirty="0">
                <a:solidFill>
                  <a:srgbClr val="003A54"/>
                </a:solidFill>
                <a:latin typeface="Lucida Sans Unicode"/>
                <a:cs typeface="Lucida Sans Unicode"/>
              </a:rPr>
              <a:t> </a:t>
            </a:r>
            <a:r>
              <a:rPr sz="2000" spc="-140" dirty="0">
                <a:solidFill>
                  <a:srgbClr val="003A54"/>
                </a:solidFill>
                <a:latin typeface="Lucida Sans Unicode"/>
                <a:cs typeface="Lucida Sans Unicode"/>
              </a:rPr>
              <a:t>Phishing</a:t>
            </a:r>
            <a:r>
              <a:rPr sz="2000" spc="-190" dirty="0">
                <a:solidFill>
                  <a:srgbClr val="003A54"/>
                </a:solidFill>
                <a:latin typeface="Lucida Sans Unicode"/>
                <a:cs typeface="Lucida Sans Unicode"/>
              </a:rPr>
              <a:t> </a:t>
            </a:r>
            <a:r>
              <a:rPr sz="2000" spc="-175" dirty="0">
                <a:solidFill>
                  <a:srgbClr val="003A54"/>
                </a:solidFill>
                <a:latin typeface="Lucida Sans Unicode"/>
                <a:cs typeface="Lucida Sans Unicode"/>
              </a:rPr>
              <a:t>and</a:t>
            </a:r>
            <a:r>
              <a:rPr sz="2000" spc="-165" dirty="0">
                <a:solidFill>
                  <a:srgbClr val="003A54"/>
                </a:solidFill>
                <a:latin typeface="Lucida Sans Unicode"/>
                <a:cs typeface="Lucida Sans Unicode"/>
              </a:rPr>
              <a:t> </a:t>
            </a:r>
            <a:r>
              <a:rPr sz="2000" spc="-50" dirty="0">
                <a:solidFill>
                  <a:srgbClr val="003A54"/>
                </a:solidFill>
                <a:latin typeface="Lucida Sans Unicode"/>
                <a:cs typeface="Lucida Sans Unicode"/>
              </a:rPr>
              <a:t>SPAM</a:t>
            </a:r>
            <a:r>
              <a:rPr sz="2000" spc="-135" dirty="0">
                <a:solidFill>
                  <a:srgbClr val="003A54"/>
                </a:solidFill>
                <a:latin typeface="Lucida Sans Unicode"/>
                <a:cs typeface="Lucida Sans Unicode"/>
              </a:rPr>
              <a:t> </a:t>
            </a:r>
            <a:r>
              <a:rPr sz="2000" spc="-120" dirty="0">
                <a:solidFill>
                  <a:srgbClr val="003A54"/>
                </a:solidFill>
                <a:latin typeface="Lucida Sans Unicode"/>
                <a:cs typeface="Lucida Sans Unicode"/>
              </a:rPr>
              <a:t>Emails</a:t>
            </a:r>
            <a:r>
              <a:rPr sz="2000" spc="-165" dirty="0">
                <a:solidFill>
                  <a:srgbClr val="003A54"/>
                </a:solidFill>
                <a:latin typeface="Lucida Sans Unicode"/>
                <a:cs typeface="Lucida Sans Unicode"/>
              </a:rPr>
              <a:t> </a:t>
            </a:r>
            <a:r>
              <a:rPr sz="2000" spc="-160" dirty="0">
                <a:solidFill>
                  <a:srgbClr val="003A54"/>
                </a:solidFill>
                <a:latin typeface="Lucida Sans Unicode"/>
                <a:cs typeface="Lucida Sans Unicode"/>
              </a:rPr>
              <a:t>Launched</a:t>
            </a:r>
            <a:r>
              <a:rPr sz="2000" spc="-165" dirty="0">
                <a:solidFill>
                  <a:srgbClr val="003A54"/>
                </a:solidFill>
                <a:latin typeface="Lucida Sans Unicode"/>
                <a:cs typeface="Lucida Sans Unicode"/>
              </a:rPr>
              <a:t> </a:t>
            </a:r>
            <a:r>
              <a:rPr sz="2000" spc="-20" dirty="0">
                <a:solidFill>
                  <a:srgbClr val="003A54"/>
                </a:solidFill>
                <a:latin typeface="Lucida Sans Unicode"/>
                <a:cs typeface="Lucida Sans Unicode"/>
              </a:rPr>
              <a:t>From</a:t>
            </a:r>
            <a:endParaRPr sz="2000">
              <a:latin typeface="Lucida Sans Unicode"/>
              <a:cs typeface="Lucida Sans Unicode"/>
            </a:endParaRPr>
          </a:p>
          <a:p>
            <a:pPr marL="520065">
              <a:lnSpc>
                <a:spcPct val="100000"/>
              </a:lnSpc>
              <a:spcBef>
                <a:spcPts val="240"/>
              </a:spcBef>
            </a:pPr>
            <a:r>
              <a:rPr sz="2000" spc="-60" dirty="0">
                <a:solidFill>
                  <a:srgbClr val="003A54"/>
                </a:solidFill>
                <a:latin typeface="Lucida Sans Unicode"/>
                <a:cs typeface="Lucida Sans Unicode"/>
              </a:rPr>
              <a:t>“Thingbots”</a:t>
            </a:r>
            <a:endParaRPr sz="2000">
              <a:latin typeface="Lucida Sans Unicode"/>
              <a:cs typeface="Lucida Sans Unicode"/>
            </a:endParaRPr>
          </a:p>
          <a:p>
            <a:pPr marL="520065" indent="-507365">
              <a:lnSpc>
                <a:spcPct val="100000"/>
              </a:lnSpc>
              <a:spcBef>
                <a:spcPts val="1045"/>
              </a:spcBef>
              <a:buClr>
                <a:srgbClr val="D2EBD4"/>
              </a:buClr>
              <a:buFont typeface="Courier New"/>
              <a:buChar char="o"/>
              <a:tabLst>
                <a:tab pos="520065" algn="l"/>
              </a:tabLst>
            </a:pPr>
            <a:r>
              <a:rPr sz="2000" spc="-180" dirty="0">
                <a:solidFill>
                  <a:srgbClr val="003A54"/>
                </a:solidFill>
                <a:latin typeface="Lucida Sans Unicode"/>
                <a:cs typeface="Lucida Sans Unicode"/>
              </a:rPr>
              <a:t>Thingbots</a:t>
            </a:r>
            <a:r>
              <a:rPr sz="2000" spc="-200" dirty="0">
                <a:solidFill>
                  <a:srgbClr val="003A54"/>
                </a:solidFill>
                <a:latin typeface="Lucida Sans Unicode"/>
                <a:cs typeface="Lucida Sans Unicode"/>
              </a:rPr>
              <a:t> </a:t>
            </a:r>
            <a:r>
              <a:rPr sz="2000" spc="-190" dirty="0">
                <a:solidFill>
                  <a:srgbClr val="003A54"/>
                </a:solidFill>
                <a:latin typeface="Lucida Sans Unicode"/>
                <a:cs typeface="Lucida Sans Unicode"/>
              </a:rPr>
              <a:t>could</a:t>
            </a:r>
            <a:r>
              <a:rPr sz="2000" spc="-185" dirty="0">
                <a:solidFill>
                  <a:srgbClr val="003A54"/>
                </a:solidFill>
                <a:latin typeface="Lucida Sans Unicode"/>
                <a:cs typeface="Lucida Sans Unicode"/>
              </a:rPr>
              <a:t> </a:t>
            </a:r>
            <a:r>
              <a:rPr sz="2000" spc="-175" dirty="0">
                <a:solidFill>
                  <a:srgbClr val="003A54"/>
                </a:solidFill>
                <a:latin typeface="Lucida Sans Unicode"/>
                <a:cs typeface="Lucida Sans Unicode"/>
              </a:rPr>
              <a:t>be</a:t>
            </a:r>
            <a:r>
              <a:rPr sz="2000" spc="-155" dirty="0">
                <a:solidFill>
                  <a:srgbClr val="003A54"/>
                </a:solidFill>
                <a:latin typeface="Lucida Sans Unicode"/>
                <a:cs typeface="Lucida Sans Unicode"/>
              </a:rPr>
              <a:t> </a:t>
            </a:r>
            <a:r>
              <a:rPr sz="2000" spc="-160" dirty="0">
                <a:solidFill>
                  <a:srgbClr val="003A54"/>
                </a:solidFill>
                <a:latin typeface="Lucida Sans Unicode"/>
                <a:cs typeface="Lucida Sans Unicode"/>
              </a:rPr>
              <a:t>used</a:t>
            </a:r>
            <a:r>
              <a:rPr sz="2000" spc="-165" dirty="0">
                <a:solidFill>
                  <a:srgbClr val="003A54"/>
                </a:solidFill>
                <a:latin typeface="Lucida Sans Unicode"/>
                <a:cs typeface="Lucida Sans Unicode"/>
              </a:rPr>
              <a:t> </a:t>
            </a:r>
            <a:r>
              <a:rPr sz="2000" spc="-170" dirty="0">
                <a:solidFill>
                  <a:srgbClr val="003A54"/>
                </a:solidFill>
                <a:latin typeface="Lucida Sans Unicode"/>
                <a:cs typeface="Lucida Sans Unicode"/>
              </a:rPr>
              <a:t>in</a:t>
            </a:r>
            <a:r>
              <a:rPr sz="2000" spc="-175" dirty="0">
                <a:solidFill>
                  <a:srgbClr val="003A54"/>
                </a:solidFill>
                <a:latin typeface="Lucida Sans Unicode"/>
                <a:cs typeface="Lucida Sans Unicode"/>
              </a:rPr>
              <a:t> </a:t>
            </a:r>
            <a:r>
              <a:rPr sz="2000" spc="-150" dirty="0">
                <a:solidFill>
                  <a:srgbClr val="003A54"/>
                </a:solidFill>
                <a:latin typeface="Lucida Sans Unicode"/>
                <a:cs typeface="Lucida Sans Unicode"/>
              </a:rPr>
              <a:t>an</a:t>
            </a:r>
            <a:r>
              <a:rPr sz="2000" spc="-170" dirty="0">
                <a:solidFill>
                  <a:srgbClr val="003A54"/>
                </a:solidFill>
                <a:latin typeface="Lucida Sans Unicode"/>
                <a:cs typeface="Lucida Sans Unicode"/>
              </a:rPr>
              <a:t> </a:t>
            </a:r>
            <a:r>
              <a:rPr sz="2000" spc="-130" dirty="0">
                <a:solidFill>
                  <a:srgbClr val="003A54"/>
                </a:solidFill>
                <a:latin typeface="Lucida Sans Unicode"/>
                <a:cs typeface="Lucida Sans Unicode"/>
              </a:rPr>
              <a:t>attack</a:t>
            </a:r>
            <a:r>
              <a:rPr sz="2000" spc="-150" dirty="0">
                <a:solidFill>
                  <a:srgbClr val="003A54"/>
                </a:solidFill>
                <a:latin typeface="Lucida Sans Unicode"/>
                <a:cs typeface="Lucida Sans Unicode"/>
              </a:rPr>
              <a:t> </a:t>
            </a:r>
            <a:r>
              <a:rPr sz="2000" spc="-145" dirty="0">
                <a:solidFill>
                  <a:srgbClr val="003A54"/>
                </a:solidFill>
                <a:latin typeface="Lucida Sans Unicode"/>
                <a:cs typeface="Lucida Sans Unicode"/>
              </a:rPr>
              <a:t>against</a:t>
            </a:r>
            <a:r>
              <a:rPr sz="2000" spc="-175" dirty="0">
                <a:solidFill>
                  <a:srgbClr val="003A54"/>
                </a:solidFill>
                <a:latin typeface="Lucida Sans Unicode"/>
                <a:cs typeface="Lucida Sans Unicode"/>
              </a:rPr>
              <a:t> </a:t>
            </a:r>
            <a:r>
              <a:rPr sz="2000" spc="-110" dirty="0">
                <a:solidFill>
                  <a:srgbClr val="003A54"/>
                </a:solidFill>
                <a:latin typeface="Lucida Sans Unicode"/>
                <a:cs typeface="Lucida Sans Unicode"/>
              </a:rPr>
              <a:t>a</a:t>
            </a:r>
            <a:r>
              <a:rPr sz="2000" spc="-160" dirty="0">
                <a:solidFill>
                  <a:srgbClr val="003A54"/>
                </a:solidFill>
                <a:latin typeface="Lucida Sans Unicode"/>
                <a:cs typeface="Lucida Sans Unicode"/>
              </a:rPr>
              <a:t> </a:t>
            </a:r>
            <a:r>
              <a:rPr sz="2000" spc="-145" dirty="0">
                <a:solidFill>
                  <a:srgbClr val="003A54"/>
                </a:solidFill>
                <a:latin typeface="Lucida Sans Unicode"/>
                <a:cs typeface="Lucida Sans Unicode"/>
              </a:rPr>
              <a:t>critical</a:t>
            </a:r>
            <a:r>
              <a:rPr sz="2000" spc="-195" dirty="0">
                <a:solidFill>
                  <a:srgbClr val="003A54"/>
                </a:solidFill>
                <a:latin typeface="Lucida Sans Unicode"/>
                <a:cs typeface="Lucida Sans Unicode"/>
              </a:rPr>
              <a:t> </a:t>
            </a:r>
            <a:r>
              <a:rPr sz="2000" spc="-135" dirty="0">
                <a:solidFill>
                  <a:srgbClr val="003A54"/>
                </a:solidFill>
                <a:latin typeface="Lucida Sans Unicode"/>
                <a:cs typeface="Lucida Sans Unicode"/>
              </a:rPr>
              <a:t>infrastructure</a:t>
            </a:r>
            <a:r>
              <a:rPr sz="2000" spc="-195" dirty="0">
                <a:solidFill>
                  <a:srgbClr val="003A54"/>
                </a:solidFill>
                <a:latin typeface="Lucida Sans Unicode"/>
                <a:cs typeface="Lucida Sans Unicode"/>
              </a:rPr>
              <a:t> </a:t>
            </a:r>
            <a:r>
              <a:rPr sz="2000" spc="-160" dirty="0">
                <a:solidFill>
                  <a:srgbClr val="003A54"/>
                </a:solidFill>
                <a:latin typeface="Lucida Sans Unicode"/>
                <a:cs typeface="Lucida Sans Unicode"/>
              </a:rPr>
              <a:t>from</a:t>
            </a:r>
            <a:r>
              <a:rPr sz="2000" spc="-170" dirty="0">
                <a:solidFill>
                  <a:srgbClr val="003A54"/>
                </a:solidFill>
                <a:latin typeface="Lucida Sans Unicode"/>
                <a:cs typeface="Lucida Sans Unicode"/>
              </a:rPr>
              <a:t> </a:t>
            </a:r>
            <a:r>
              <a:rPr sz="2000" spc="-114" dirty="0">
                <a:solidFill>
                  <a:srgbClr val="003A54"/>
                </a:solidFill>
                <a:latin typeface="Lucida Sans Unicode"/>
                <a:cs typeface="Lucida Sans Unicode"/>
              </a:rPr>
              <a:t>anywhere</a:t>
            </a:r>
            <a:r>
              <a:rPr sz="2000" spc="-180" dirty="0">
                <a:solidFill>
                  <a:srgbClr val="003A54"/>
                </a:solidFill>
                <a:latin typeface="Lucida Sans Unicode"/>
                <a:cs typeface="Lucida Sans Unicode"/>
              </a:rPr>
              <a:t> </a:t>
            </a:r>
            <a:r>
              <a:rPr sz="2000" spc="-170" dirty="0">
                <a:solidFill>
                  <a:srgbClr val="003A54"/>
                </a:solidFill>
                <a:latin typeface="Lucida Sans Unicode"/>
                <a:cs typeface="Lucida Sans Unicode"/>
              </a:rPr>
              <a:t>in</a:t>
            </a:r>
            <a:r>
              <a:rPr sz="2000" spc="-180" dirty="0">
                <a:solidFill>
                  <a:srgbClr val="003A54"/>
                </a:solidFill>
                <a:latin typeface="Lucida Sans Unicode"/>
                <a:cs typeface="Lucida Sans Unicode"/>
              </a:rPr>
              <a:t> </a:t>
            </a:r>
            <a:r>
              <a:rPr sz="2000" spc="-120" dirty="0">
                <a:solidFill>
                  <a:srgbClr val="003A54"/>
                </a:solidFill>
                <a:latin typeface="Lucida Sans Unicode"/>
                <a:cs typeface="Lucida Sans Unicode"/>
              </a:rPr>
              <a:t>the</a:t>
            </a:r>
            <a:r>
              <a:rPr sz="2000" spc="-160" dirty="0">
                <a:solidFill>
                  <a:srgbClr val="003A54"/>
                </a:solidFill>
                <a:latin typeface="Lucida Sans Unicode"/>
                <a:cs typeface="Lucida Sans Unicode"/>
              </a:rPr>
              <a:t> </a:t>
            </a:r>
            <a:r>
              <a:rPr sz="2000" spc="-90" dirty="0">
                <a:solidFill>
                  <a:srgbClr val="003A54"/>
                </a:solidFill>
                <a:latin typeface="Lucida Sans Unicode"/>
                <a:cs typeface="Lucida Sans Unicode"/>
              </a:rPr>
              <a:t>globe</a:t>
            </a:r>
            <a:endParaRPr sz="2000">
              <a:latin typeface="Lucida Sans Unicode"/>
              <a:cs typeface="Lucida Sans Unicode"/>
            </a:endParaRPr>
          </a:p>
          <a:p>
            <a:pPr marL="520065" indent="-507365">
              <a:lnSpc>
                <a:spcPct val="100000"/>
              </a:lnSpc>
              <a:spcBef>
                <a:spcPts val="1035"/>
              </a:spcBef>
              <a:buClr>
                <a:srgbClr val="D2EBD4"/>
              </a:buClr>
              <a:buFont typeface="Courier New"/>
              <a:buChar char="o"/>
              <a:tabLst>
                <a:tab pos="520065" algn="l"/>
              </a:tabLst>
            </a:pPr>
            <a:r>
              <a:rPr sz="2000" spc="-175" dirty="0">
                <a:solidFill>
                  <a:srgbClr val="003A54"/>
                </a:solidFill>
                <a:latin typeface="Lucida Sans Unicode"/>
                <a:cs typeface="Lucida Sans Unicode"/>
              </a:rPr>
              <a:t>Cyber</a:t>
            </a:r>
            <a:r>
              <a:rPr sz="2000" spc="-180" dirty="0">
                <a:solidFill>
                  <a:srgbClr val="003A54"/>
                </a:solidFill>
                <a:latin typeface="Lucida Sans Unicode"/>
                <a:cs typeface="Lucida Sans Unicode"/>
              </a:rPr>
              <a:t> </a:t>
            </a:r>
            <a:r>
              <a:rPr sz="2000" spc="-155" dirty="0">
                <a:solidFill>
                  <a:srgbClr val="003A54"/>
                </a:solidFill>
                <a:latin typeface="Lucida Sans Unicode"/>
                <a:cs typeface="Lucida Sans Unicode"/>
              </a:rPr>
              <a:t>criminals</a:t>
            </a:r>
            <a:r>
              <a:rPr sz="2000" spc="-180" dirty="0">
                <a:solidFill>
                  <a:srgbClr val="003A54"/>
                </a:solidFill>
                <a:latin typeface="Lucida Sans Unicode"/>
                <a:cs typeface="Lucida Sans Unicode"/>
              </a:rPr>
              <a:t> </a:t>
            </a:r>
            <a:r>
              <a:rPr sz="2000" spc="-125" dirty="0">
                <a:solidFill>
                  <a:srgbClr val="003A54"/>
                </a:solidFill>
                <a:latin typeface="Lucida Sans Unicode"/>
                <a:cs typeface="Lucida Sans Unicode"/>
              </a:rPr>
              <a:t>sent</a:t>
            </a:r>
            <a:r>
              <a:rPr sz="2000" spc="-160" dirty="0">
                <a:solidFill>
                  <a:srgbClr val="003A54"/>
                </a:solidFill>
                <a:latin typeface="Lucida Sans Unicode"/>
                <a:cs typeface="Lucida Sans Unicode"/>
              </a:rPr>
              <a:t> </a:t>
            </a:r>
            <a:r>
              <a:rPr sz="2000" spc="-170" dirty="0">
                <a:solidFill>
                  <a:srgbClr val="003A54"/>
                </a:solidFill>
                <a:latin typeface="Lucida Sans Unicode"/>
                <a:cs typeface="Lucida Sans Unicode"/>
              </a:rPr>
              <a:t>in</a:t>
            </a:r>
            <a:r>
              <a:rPr sz="2000" spc="-155" dirty="0">
                <a:solidFill>
                  <a:srgbClr val="003A54"/>
                </a:solidFill>
                <a:latin typeface="Lucida Sans Unicode"/>
                <a:cs typeface="Lucida Sans Unicode"/>
              </a:rPr>
              <a:t> </a:t>
            </a:r>
            <a:r>
              <a:rPr sz="2000" spc="-145" dirty="0">
                <a:solidFill>
                  <a:srgbClr val="003A54"/>
                </a:solidFill>
                <a:latin typeface="Lucida Sans Unicode"/>
                <a:cs typeface="Lucida Sans Unicode"/>
              </a:rPr>
              <a:t>bursts</a:t>
            </a:r>
            <a:r>
              <a:rPr sz="2000" spc="-185" dirty="0">
                <a:solidFill>
                  <a:srgbClr val="003A54"/>
                </a:solidFill>
                <a:latin typeface="Lucida Sans Unicode"/>
                <a:cs typeface="Lucida Sans Unicode"/>
              </a:rPr>
              <a:t> </a:t>
            </a:r>
            <a:r>
              <a:rPr sz="2000" spc="-145" dirty="0">
                <a:solidFill>
                  <a:srgbClr val="003A54"/>
                </a:solidFill>
                <a:latin typeface="Lucida Sans Unicode"/>
                <a:cs typeface="Lucida Sans Unicode"/>
              </a:rPr>
              <a:t>of</a:t>
            </a:r>
            <a:r>
              <a:rPr sz="2000" spc="-160" dirty="0">
                <a:solidFill>
                  <a:srgbClr val="003A54"/>
                </a:solidFill>
                <a:latin typeface="Lucida Sans Unicode"/>
                <a:cs typeface="Lucida Sans Unicode"/>
              </a:rPr>
              <a:t> </a:t>
            </a:r>
            <a:r>
              <a:rPr sz="2000" spc="-170" dirty="0">
                <a:solidFill>
                  <a:srgbClr val="003A54"/>
                </a:solidFill>
                <a:latin typeface="Lucida Sans Unicode"/>
                <a:cs typeface="Lucida Sans Unicode"/>
              </a:rPr>
              <a:t>100,000,</a:t>
            </a:r>
            <a:r>
              <a:rPr sz="2000" spc="-180" dirty="0">
                <a:solidFill>
                  <a:srgbClr val="003A54"/>
                </a:solidFill>
                <a:latin typeface="Lucida Sans Unicode"/>
                <a:cs typeface="Lucida Sans Unicode"/>
              </a:rPr>
              <a:t> </a:t>
            </a:r>
            <a:r>
              <a:rPr sz="2000" spc="-130" dirty="0">
                <a:solidFill>
                  <a:srgbClr val="003A54"/>
                </a:solidFill>
                <a:latin typeface="Lucida Sans Unicode"/>
                <a:cs typeface="Lucida Sans Unicode"/>
              </a:rPr>
              <a:t>three</a:t>
            </a:r>
            <a:r>
              <a:rPr sz="2000" spc="-160" dirty="0">
                <a:solidFill>
                  <a:srgbClr val="003A54"/>
                </a:solidFill>
                <a:latin typeface="Lucida Sans Unicode"/>
                <a:cs typeface="Lucida Sans Unicode"/>
              </a:rPr>
              <a:t> </a:t>
            </a:r>
            <a:r>
              <a:rPr sz="2000" spc="-135" dirty="0">
                <a:solidFill>
                  <a:srgbClr val="003A54"/>
                </a:solidFill>
                <a:latin typeface="Lucida Sans Unicode"/>
                <a:cs typeface="Lucida Sans Unicode"/>
              </a:rPr>
              <a:t>times</a:t>
            </a:r>
            <a:r>
              <a:rPr sz="2000" spc="-160" dirty="0">
                <a:solidFill>
                  <a:srgbClr val="003A54"/>
                </a:solidFill>
                <a:latin typeface="Lucida Sans Unicode"/>
                <a:cs typeface="Lucida Sans Unicode"/>
              </a:rPr>
              <a:t> </a:t>
            </a:r>
            <a:r>
              <a:rPr sz="2000" spc="-165" dirty="0">
                <a:solidFill>
                  <a:srgbClr val="003A54"/>
                </a:solidFill>
                <a:latin typeface="Lucida Sans Unicode"/>
                <a:cs typeface="Lucida Sans Unicode"/>
              </a:rPr>
              <a:t>per</a:t>
            </a:r>
            <a:r>
              <a:rPr sz="2000" spc="-150" dirty="0">
                <a:solidFill>
                  <a:srgbClr val="003A54"/>
                </a:solidFill>
                <a:latin typeface="Lucida Sans Unicode"/>
                <a:cs typeface="Lucida Sans Unicode"/>
              </a:rPr>
              <a:t> </a:t>
            </a:r>
            <a:r>
              <a:rPr sz="2000" spc="-170" dirty="0">
                <a:solidFill>
                  <a:srgbClr val="003A54"/>
                </a:solidFill>
                <a:latin typeface="Lucida Sans Unicode"/>
                <a:cs typeface="Lucida Sans Unicode"/>
              </a:rPr>
              <a:t>day,</a:t>
            </a:r>
            <a:r>
              <a:rPr sz="2000" spc="-155" dirty="0">
                <a:solidFill>
                  <a:srgbClr val="003A54"/>
                </a:solidFill>
                <a:latin typeface="Lucida Sans Unicode"/>
                <a:cs typeface="Lucida Sans Unicode"/>
              </a:rPr>
              <a:t> </a:t>
            </a:r>
            <a:r>
              <a:rPr sz="2000" spc="-150" dirty="0">
                <a:solidFill>
                  <a:srgbClr val="003A54"/>
                </a:solidFill>
                <a:latin typeface="Lucida Sans Unicode"/>
                <a:cs typeface="Lucida Sans Unicode"/>
              </a:rPr>
              <a:t>targeting</a:t>
            </a:r>
            <a:r>
              <a:rPr sz="2000" spc="-165" dirty="0">
                <a:solidFill>
                  <a:srgbClr val="003A54"/>
                </a:solidFill>
                <a:latin typeface="Lucida Sans Unicode"/>
                <a:cs typeface="Lucida Sans Unicode"/>
              </a:rPr>
              <a:t> </a:t>
            </a:r>
            <a:r>
              <a:rPr sz="2000" spc="-125" dirty="0">
                <a:solidFill>
                  <a:srgbClr val="003A54"/>
                </a:solidFill>
                <a:latin typeface="Lucida Sans Unicode"/>
                <a:cs typeface="Lucida Sans Unicode"/>
              </a:rPr>
              <a:t>Enterprises</a:t>
            </a:r>
            <a:r>
              <a:rPr sz="2000" spc="-185" dirty="0">
                <a:solidFill>
                  <a:srgbClr val="003A54"/>
                </a:solidFill>
                <a:latin typeface="Lucida Sans Unicode"/>
                <a:cs typeface="Lucida Sans Unicode"/>
              </a:rPr>
              <a:t> </a:t>
            </a:r>
            <a:r>
              <a:rPr sz="2000" spc="-25" dirty="0">
                <a:solidFill>
                  <a:srgbClr val="003A54"/>
                </a:solidFill>
                <a:latin typeface="Lucida Sans Unicode"/>
                <a:cs typeface="Lucida Sans Unicode"/>
              </a:rPr>
              <a:t>and</a:t>
            </a:r>
            <a:endParaRPr sz="2000">
              <a:latin typeface="Lucida Sans Unicode"/>
              <a:cs typeface="Lucida Sans Unicode"/>
            </a:endParaRPr>
          </a:p>
        </p:txBody>
      </p:sp>
      <p:sp>
        <p:nvSpPr>
          <p:cNvPr id="4" name="object 4"/>
          <p:cNvSpPr txBox="1"/>
          <p:nvPr/>
        </p:nvSpPr>
        <p:spPr>
          <a:xfrm>
            <a:off x="1364086" y="2759007"/>
            <a:ext cx="2226945" cy="387350"/>
          </a:xfrm>
          <a:prstGeom prst="rect">
            <a:avLst/>
          </a:prstGeom>
        </p:spPr>
        <p:txBody>
          <a:bodyPr vert="horz" wrap="square" lIns="0" tIns="34290" rIns="0" bIns="0" rtlCol="0">
            <a:spAutoFit/>
          </a:bodyPr>
          <a:lstStyle/>
          <a:p>
            <a:pPr>
              <a:lnSpc>
                <a:spcPct val="100000"/>
              </a:lnSpc>
              <a:spcBef>
                <a:spcPts val="270"/>
              </a:spcBef>
            </a:pPr>
            <a:r>
              <a:rPr sz="2000" spc="-165" dirty="0">
                <a:solidFill>
                  <a:srgbClr val="003A54"/>
                </a:solidFill>
                <a:latin typeface="Lucida Sans Unicode"/>
                <a:cs typeface="Lucida Sans Unicode"/>
              </a:rPr>
              <a:t>ndividuals </a:t>
            </a:r>
            <a:r>
              <a:rPr sz="2000" spc="-135" dirty="0">
                <a:solidFill>
                  <a:srgbClr val="003A54"/>
                </a:solidFill>
                <a:latin typeface="Lucida Sans Unicode"/>
                <a:cs typeface="Lucida Sans Unicode"/>
              </a:rPr>
              <a:t>worldwide</a:t>
            </a:r>
            <a:endParaRPr sz="2000">
              <a:latin typeface="Lucida Sans Unicode"/>
              <a:cs typeface="Lucida Sans Unicode"/>
            </a:endParaRPr>
          </a:p>
        </p:txBody>
      </p:sp>
      <p:sp>
        <p:nvSpPr>
          <p:cNvPr id="5" name="object 5"/>
          <p:cNvSpPr/>
          <p:nvPr/>
        </p:nvSpPr>
        <p:spPr>
          <a:xfrm>
            <a:off x="1467611" y="2618232"/>
            <a:ext cx="8427720" cy="502920"/>
          </a:xfrm>
          <a:custGeom>
            <a:avLst/>
            <a:gdLst/>
            <a:ahLst/>
            <a:cxnLst/>
            <a:rect l="l" t="t" r="r" b="b"/>
            <a:pathLst>
              <a:path w="8427720" h="502919">
                <a:moveTo>
                  <a:pt x="8427720" y="0"/>
                </a:moveTo>
                <a:lnTo>
                  <a:pt x="0" y="0"/>
                </a:lnTo>
                <a:lnTo>
                  <a:pt x="0" y="502920"/>
                </a:lnTo>
                <a:lnTo>
                  <a:pt x="8427720" y="502920"/>
                </a:lnTo>
                <a:lnTo>
                  <a:pt x="8427720" y="0"/>
                </a:lnTo>
                <a:close/>
              </a:path>
            </a:pathLst>
          </a:custGeom>
          <a:solidFill>
            <a:srgbClr val="FFFF00"/>
          </a:solidFill>
        </p:spPr>
        <p:txBody>
          <a:bodyPr wrap="square" lIns="0" tIns="0" rIns="0" bIns="0" rtlCol="0"/>
          <a:lstStyle/>
          <a:p>
            <a:endParaRPr/>
          </a:p>
        </p:txBody>
      </p:sp>
      <p:sp>
        <p:nvSpPr>
          <p:cNvPr id="6" name="object 6"/>
          <p:cNvSpPr txBox="1"/>
          <p:nvPr/>
        </p:nvSpPr>
        <p:spPr>
          <a:xfrm>
            <a:off x="777748" y="2403344"/>
            <a:ext cx="10543540" cy="1918335"/>
          </a:xfrm>
          <a:prstGeom prst="rect">
            <a:avLst/>
          </a:prstGeom>
        </p:spPr>
        <p:txBody>
          <a:bodyPr vert="horz" wrap="square" lIns="0" tIns="247015" rIns="0" bIns="0" rtlCol="0">
            <a:spAutoFit/>
          </a:bodyPr>
          <a:lstStyle/>
          <a:p>
            <a:pPr marL="532765">
              <a:lnSpc>
                <a:spcPct val="100000"/>
              </a:lnSpc>
              <a:spcBef>
                <a:spcPts val="1945"/>
              </a:spcBef>
              <a:tabLst>
                <a:tab pos="750570" algn="l"/>
              </a:tabLst>
            </a:pPr>
            <a:r>
              <a:rPr sz="3000" spc="-75" baseline="-13888" dirty="0">
                <a:solidFill>
                  <a:srgbClr val="003A54"/>
                </a:solidFill>
                <a:latin typeface="Lucida Sans Unicode"/>
                <a:cs typeface="Lucida Sans Unicode"/>
              </a:rPr>
              <a:t>i</a:t>
            </a:r>
            <a:r>
              <a:rPr sz="3000" baseline="-13888" dirty="0">
                <a:solidFill>
                  <a:srgbClr val="003A54"/>
                </a:solidFill>
                <a:latin typeface="Lucida Sans Unicode"/>
                <a:cs typeface="Lucida Sans Unicode"/>
              </a:rPr>
              <a:t>	</a:t>
            </a:r>
            <a:r>
              <a:rPr sz="2650" spc="95" dirty="0">
                <a:solidFill>
                  <a:srgbClr val="FF0000"/>
                </a:solidFill>
                <a:latin typeface="Tahoma"/>
                <a:cs typeface="Tahoma"/>
              </a:rPr>
              <a:t>Exploited</a:t>
            </a:r>
            <a:r>
              <a:rPr sz="2650" spc="-130" dirty="0">
                <a:solidFill>
                  <a:srgbClr val="FF0000"/>
                </a:solidFill>
                <a:latin typeface="Tahoma"/>
                <a:cs typeface="Tahoma"/>
              </a:rPr>
              <a:t> </a:t>
            </a:r>
            <a:r>
              <a:rPr sz="2650" spc="50" dirty="0">
                <a:solidFill>
                  <a:srgbClr val="FF0000"/>
                </a:solidFill>
                <a:latin typeface="Tahoma"/>
                <a:cs typeface="Tahoma"/>
              </a:rPr>
              <a:t>the</a:t>
            </a:r>
            <a:r>
              <a:rPr sz="2650" spc="-114" dirty="0">
                <a:solidFill>
                  <a:srgbClr val="FF0000"/>
                </a:solidFill>
                <a:latin typeface="Tahoma"/>
                <a:cs typeface="Tahoma"/>
              </a:rPr>
              <a:t> </a:t>
            </a:r>
            <a:r>
              <a:rPr sz="2650" dirty="0">
                <a:solidFill>
                  <a:srgbClr val="FF0000"/>
                </a:solidFill>
                <a:latin typeface="Tahoma"/>
                <a:cs typeface="Tahoma"/>
              </a:rPr>
              <a:t>strength</a:t>
            </a:r>
            <a:r>
              <a:rPr sz="2650" spc="-100" dirty="0">
                <a:solidFill>
                  <a:srgbClr val="FF0000"/>
                </a:solidFill>
                <a:latin typeface="Tahoma"/>
                <a:cs typeface="Tahoma"/>
              </a:rPr>
              <a:t> </a:t>
            </a:r>
            <a:r>
              <a:rPr sz="2650" spc="65" dirty="0">
                <a:solidFill>
                  <a:srgbClr val="FF0000"/>
                </a:solidFill>
                <a:latin typeface="Tahoma"/>
                <a:cs typeface="Tahoma"/>
              </a:rPr>
              <a:t>of</a:t>
            </a:r>
            <a:r>
              <a:rPr sz="2650" spc="-55" dirty="0">
                <a:solidFill>
                  <a:srgbClr val="FF0000"/>
                </a:solidFill>
                <a:latin typeface="Tahoma"/>
                <a:cs typeface="Tahoma"/>
              </a:rPr>
              <a:t> </a:t>
            </a:r>
            <a:r>
              <a:rPr sz="2650" spc="75" dirty="0">
                <a:solidFill>
                  <a:srgbClr val="FF0000"/>
                </a:solidFill>
                <a:latin typeface="Tahoma"/>
                <a:cs typeface="Tahoma"/>
              </a:rPr>
              <a:t>large</a:t>
            </a:r>
            <a:r>
              <a:rPr sz="2650" spc="-114" dirty="0">
                <a:solidFill>
                  <a:srgbClr val="FF0000"/>
                </a:solidFill>
                <a:latin typeface="Tahoma"/>
                <a:cs typeface="Tahoma"/>
              </a:rPr>
              <a:t> </a:t>
            </a:r>
            <a:r>
              <a:rPr sz="2650" spc="100" dirty="0">
                <a:solidFill>
                  <a:srgbClr val="FF0000"/>
                </a:solidFill>
                <a:latin typeface="Tahoma"/>
                <a:cs typeface="Tahoma"/>
              </a:rPr>
              <a:t>number</a:t>
            </a:r>
            <a:r>
              <a:rPr sz="2650" spc="-120" dirty="0">
                <a:solidFill>
                  <a:srgbClr val="FF0000"/>
                </a:solidFill>
                <a:latin typeface="Tahoma"/>
                <a:cs typeface="Tahoma"/>
              </a:rPr>
              <a:t> </a:t>
            </a:r>
            <a:r>
              <a:rPr sz="2650" spc="65" dirty="0">
                <a:solidFill>
                  <a:srgbClr val="FF0000"/>
                </a:solidFill>
                <a:latin typeface="Tahoma"/>
                <a:cs typeface="Tahoma"/>
              </a:rPr>
              <a:t>of</a:t>
            </a:r>
            <a:r>
              <a:rPr sz="2650" spc="-60" dirty="0">
                <a:solidFill>
                  <a:srgbClr val="FF0000"/>
                </a:solidFill>
                <a:latin typeface="Tahoma"/>
                <a:cs typeface="Tahoma"/>
              </a:rPr>
              <a:t> </a:t>
            </a:r>
            <a:r>
              <a:rPr sz="2650" spc="-55" dirty="0">
                <a:solidFill>
                  <a:srgbClr val="FF0000"/>
                </a:solidFill>
                <a:latin typeface="Tahoma"/>
                <a:cs typeface="Tahoma"/>
              </a:rPr>
              <a:t>IoT</a:t>
            </a:r>
            <a:r>
              <a:rPr sz="2650" spc="-190" dirty="0">
                <a:solidFill>
                  <a:srgbClr val="FF0000"/>
                </a:solidFill>
                <a:latin typeface="Tahoma"/>
                <a:cs typeface="Tahoma"/>
              </a:rPr>
              <a:t> </a:t>
            </a:r>
            <a:r>
              <a:rPr sz="2650" spc="65" dirty="0">
                <a:solidFill>
                  <a:srgbClr val="FF0000"/>
                </a:solidFill>
                <a:latin typeface="Tahoma"/>
                <a:cs typeface="Tahoma"/>
              </a:rPr>
              <a:t>devices</a:t>
            </a:r>
            <a:endParaRPr sz="2650">
              <a:latin typeface="Tahoma"/>
              <a:cs typeface="Tahoma"/>
            </a:endParaRPr>
          </a:p>
          <a:p>
            <a:pPr marL="532765" indent="-507365">
              <a:lnSpc>
                <a:spcPct val="100000"/>
              </a:lnSpc>
              <a:spcBef>
                <a:spcPts val="1390"/>
              </a:spcBef>
              <a:buClr>
                <a:srgbClr val="D2EBD4"/>
              </a:buClr>
              <a:buFont typeface="Courier New"/>
              <a:buChar char="o"/>
              <a:tabLst>
                <a:tab pos="532765" algn="l"/>
              </a:tabLst>
            </a:pPr>
            <a:r>
              <a:rPr sz="2000" spc="-125" dirty="0">
                <a:solidFill>
                  <a:srgbClr val="003A54"/>
                </a:solidFill>
                <a:latin typeface="Lucida Sans Unicode"/>
                <a:cs typeface="Lucida Sans Unicode"/>
              </a:rPr>
              <a:t>More</a:t>
            </a:r>
            <a:r>
              <a:rPr sz="2000" spc="-165" dirty="0">
                <a:solidFill>
                  <a:srgbClr val="003A54"/>
                </a:solidFill>
                <a:latin typeface="Lucida Sans Unicode"/>
                <a:cs typeface="Lucida Sans Unicode"/>
              </a:rPr>
              <a:t> </a:t>
            </a:r>
            <a:r>
              <a:rPr sz="2000" spc="-140" dirty="0">
                <a:solidFill>
                  <a:srgbClr val="003A54"/>
                </a:solidFill>
                <a:latin typeface="Lucida Sans Unicode"/>
                <a:cs typeface="Lucida Sans Unicode"/>
              </a:rPr>
              <a:t>than</a:t>
            </a:r>
            <a:r>
              <a:rPr sz="2000" spc="-160" dirty="0">
                <a:solidFill>
                  <a:srgbClr val="003A54"/>
                </a:solidFill>
                <a:latin typeface="Lucida Sans Unicode"/>
                <a:cs typeface="Lucida Sans Unicode"/>
              </a:rPr>
              <a:t> </a:t>
            </a:r>
            <a:r>
              <a:rPr sz="2000" spc="-165" dirty="0">
                <a:solidFill>
                  <a:srgbClr val="003A54"/>
                </a:solidFill>
                <a:latin typeface="Lucida Sans Unicode"/>
                <a:cs typeface="Lucida Sans Unicode"/>
              </a:rPr>
              <a:t>100,000 </a:t>
            </a:r>
            <a:r>
              <a:rPr sz="2000" spc="-135" dirty="0">
                <a:solidFill>
                  <a:srgbClr val="003A54"/>
                </a:solidFill>
                <a:latin typeface="Lucida Sans Unicode"/>
                <a:cs typeface="Lucida Sans Unicode"/>
              </a:rPr>
              <a:t>Refrigerators,</a:t>
            </a:r>
            <a:r>
              <a:rPr sz="2000" spc="-195" dirty="0">
                <a:solidFill>
                  <a:srgbClr val="003A54"/>
                </a:solidFill>
                <a:latin typeface="Lucida Sans Unicode"/>
                <a:cs typeface="Lucida Sans Unicode"/>
              </a:rPr>
              <a:t> </a:t>
            </a:r>
            <a:r>
              <a:rPr sz="2000" spc="-110" dirty="0">
                <a:solidFill>
                  <a:srgbClr val="003A54"/>
                </a:solidFill>
                <a:latin typeface="Lucida Sans Unicode"/>
                <a:cs typeface="Lucida Sans Unicode"/>
              </a:rPr>
              <a:t>Smart</a:t>
            </a:r>
            <a:r>
              <a:rPr sz="2000" spc="-140" dirty="0">
                <a:solidFill>
                  <a:srgbClr val="003A54"/>
                </a:solidFill>
                <a:latin typeface="Lucida Sans Unicode"/>
                <a:cs typeface="Lucida Sans Unicode"/>
              </a:rPr>
              <a:t> </a:t>
            </a:r>
            <a:r>
              <a:rPr sz="2000" spc="-165" dirty="0">
                <a:solidFill>
                  <a:srgbClr val="003A54"/>
                </a:solidFill>
                <a:latin typeface="Lucida Sans Unicode"/>
                <a:cs typeface="Lucida Sans Unicode"/>
              </a:rPr>
              <a:t>TVs</a:t>
            </a:r>
            <a:r>
              <a:rPr sz="2000" spc="-170" dirty="0">
                <a:solidFill>
                  <a:srgbClr val="003A54"/>
                </a:solidFill>
                <a:latin typeface="Lucida Sans Unicode"/>
                <a:cs typeface="Lucida Sans Unicode"/>
              </a:rPr>
              <a:t> </a:t>
            </a:r>
            <a:r>
              <a:rPr sz="2000" spc="-175" dirty="0">
                <a:solidFill>
                  <a:srgbClr val="003A54"/>
                </a:solidFill>
                <a:latin typeface="Lucida Sans Unicode"/>
                <a:cs typeface="Lucida Sans Unicode"/>
              </a:rPr>
              <a:t>and</a:t>
            </a:r>
            <a:r>
              <a:rPr sz="2000" spc="-155" dirty="0">
                <a:solidFill>
                  <a:srgbClr val="003A54"/>
                </a:solidFill>
                <a:latin typeface="Lucida Sans Unicode"/>
                <a:cs typeface="Lucida Sans Unicode"/>
              </a:rPr>
              <a:t> </a:t>
            </a:r>
            <a:r>
              <a:rPr sz="2000" spc="-140" dirty="0">
                <a:solidFill>
                  <a:srgbClr val="003A54"/>
                </a:solidFill>
                <a:latin typeface="Lucida Sans Unicode"/>
                <a:cs typeface="Lucida Sans Unicode"/>
              </a:rPr>
              <a:t>other</a:t>
            </a:r>
            <a:r>
              <a:rPr sz="2000" spc="-165" dirty="0">
                <a:solidFill>
                  <a:srgbClr val="003A54"/>
                </a:solidFill>
                <a:latin typeface="Lucida Sans Unicode"/>
                <a:cs typeface="Lucida Sans Unicode"/>
              </a:rPr>
              <a:t> </a:t>
            </a:r>
            <a:r>
              <a:rPr sz="2000" spc="-130" dirty="0">
                <a:solidFill>
                  <a:srgbClr val="003A54"/>
                </a:solidFill>
                <a:latin typeface="Lucida Sans Unicode"/>
                <a:cs typeface="Lucida Sans Unicode"/>
              </a:rPr>
              <a:t>smart</a:t>
            </a:r>
            <a:r>
              <a:rPr sz="2000" spc="-150" dirty="0">
                <a:solidFill>
                  <a:srgbClr val="003A54"/>
                </a:solidFill>
                <a:latin typeface="Lucida Sans Unicode"/>
                <a:cs typeface="Lucida Sans Unicode"/>
              </a:rPr>
              <a:t> </a:t>
            </a:r>
            <a:r>
              <a:rPr sz="2000" spc="-165" dirty="0">
                <a:solidFill>
                  <a:srgbClr val="003A54"/>
                </a:solidFill>
                <a:latin typeface="Lucida Sans Unicode"/>
                <a:cs typeface="Lucida Sans Unicode"/>
              </a:rPr>
              <a:t>household</a:t>
            </a:r>
            <a:r>
              <a:rPr sz="2000" spc="-185" dirty="0">
                <a:solidFill>
                  <a:srgbClr val="003A54"/>
                </a:solidFill>
                <a:latin typeface="Lucida Sans Unicode"/>
                <a:cs typeface="Lucida Sans Unicode"/>
              </a:rPr>
              <a:t> </a:t>
            </a:r>
            <a:r>
              <a:rPr sz="2000" spc="-160" dirty="0">
                <a:solidFill>
                  <a:srgbClr val="003A54"/>
                </a:solidFill>
                <a:latin typeface="Lucida Sans Unicode"/>
                <a:cs typeface="Lucida Sans Unicode"/>
              </a:rPr>
              <a:t>appliances</a:t>
            </a:r>
            <a:r>
              <a:rPr sz="2000" spc="-170" dirty="0">
                <a:solidFill>
                  <a:srgbClr val="003A54"/>
                </a:solidFill>
                <a:latin typeface="Lucida Sans Unicode"/>
                <a:cs typeface="Lucida Sans Unicode"/>
              </a:rPr>
              <a:t> </a:t>
            </a:r>
            <a:r>
              <a:rPr sz="2000" spc="-130" dirty="0">
                <a:solidFill>
                  <a:srgbClr val="003A54"/>
                </a:solidFill>
                <a:latin typeface="Lucida Sans Unicode"/>
                <a:cs typeface="Lucida Sans Unicode"/>
              </a:rPr>
              <a:t>have</a:t>
            </a:r>
            <a:r>
              <a:rPr sz="2000" spc="-160" dirty="0">
                <a:solidFill>
                  <a:srgbClr val="003A54"/>
                </a:solidFill>
                <a:latin typeface="Lucida Sans Unicode"/>
                <a:cs typeface="Lucida Sans Unicode"/>
              </a:rPr>
              <a:t> </a:t>
            </a:r>
            <a:r>
              <a:rPr sz="2000" spc="-20" dirty="0">
                <a:solidFill>
                  <a:srgbClr val="003A54"/>
                </a:solidFill>
                <a:latin typeface="Lucida Sans Unicode"/>
                <a:cs typeface="Lucida Sans Unicode"/>
              </a:rPr>
              <a:t>been</a:t>
            </a:r>
            <a:endParaRPr sz="2000">
              <a:latin typeface="Lucida Sans Unicode"/>
              <a:cs typeface="Lucida Sans Unicode"/>
            </a:endParaRPr>
          </a:p>
          <a:p>
            <a:pPr marL="532765">
              <a:lnSpc>
                <a:spcPct val="100000"/>
              </a:lnSpc>
              <a:spcBef>
                <a:spcPts val="240"/>
              </a:spcBef>
            </a:pPr>
            <a:r>
              <a:rPr sz="2000" spc="-45" dirty="0">
                <a:solidFill>
                  <a:srgbClr val="003A54"/>
                </a:solidFill>
                <a:latin typeface="Lucida Sans Unicode"/>
                <a:cs typeface="Lucida Sans Unicode"/>
              </a:rPr>
              <a:t>hacked.</a:t>
            </a:r>
            <a:endParaRPr sz="2000">
              <a:latin typeface="Lucida Sans Unicode"/>
              <a:cs typeface="Lucida Sans Unicode"/>
            </a:endParaRPr>
          </a:p>
          <a:p>
            <a:pPr marL="532765" indent="-507365">
              <a:lnSpc>
                <a:spcPct val="100000"/>
              </a:lnSpc>
              <a:spcBef>
                <a:spcPts val="1045"/>
              </a:spcBef>
              <a:buClr>
                <a:srgbClr val="D2EBD4"/>
              </a:buClr>
              <a:buFont typeface="Courier New"/>
              <a:buChar char="o"/>
              <a:tabLst>
                <a:tab pos="532765" algn="l"/>
              </a:tabLst>
            </a:pPr>
            <a:r>
              <a:rPr sz="2000" spc="-170" dirty="0">
                <a:solidFill>
                  <a:srgbClr val="003A54"/>
                </a:solidFill>
                <a:latin typeface="Lucida Sans Unicode"/>
                <a:cs typeface="Lucida Sans Unicode"/>
              </a:rPr>
              <a:t>No</a:t>
            </a:r>
            <a:r>
              <a:rPr sz="2000" spc="-175" dirty="0">
                <a:solidFill>
                  <a:srgbClr val="003A54"/>
                </a:solidFill>
                <a:latin typeface="Lucida Sans Unicode"/>
                <a:cs typeface="Lucida Sans Unicode"/>
              </a:rPr>
              <a:t> </a:t>
            </a:r>
            <a:r>
              <a:rPr sz="2000" spc="-160" dirty="0">
                <a:solidFill>
                  <a:srgbClr val="003A54"/>
                </a:solidFill>
                <a:latin typeface="Lucida Sans Unicode"/>
                <a:cs typeface="Lucida Sans Unicode"/>
              </a:rPr>
              <a:t>more</a:t>
            </a:r>
            <a:r>
              <a:rPr sz="2000" spc="-165" dirty="0">
                <a:solidFill>
                  <a:srgbClr val="003A54"/>
                </a:solidFill>
                <a:latin typeface="Lucida Sans Unicode"/>
                <a:cs typeface="Lucida Sans Unicode"/>
              </a:rPr>
              <a:t> </a:t>
            </a:r>
            <a:r>
              <a:rPr sz="2000" spc="-135" dirty="0">
                <a:solidFill>
                  <a:srgbClr val="003A54"/>
                </a:solidFill>
                <a:latin typeface="Lucida Sans Unicode"/>
                <a:cs typeface="Lucida Sans Unicode"/>
              </a:rPr>
              <a:t>than</a:t>
            </a:r>
            <a:r>
              <a:rPr sz="2000" spc="-175" dirty="0">
                <a:solidFill>
                  <a:srgbClr val="003A54"/>
                </a:solidFill>
                <a:latin typeface="Lucida Sans Unicode"/>
                <a:cs typeface="Lucida Sans Unicode"/>
              </a:rPr>
              <a:t> </a:t>
            </a:r>
            <a:r>
              <a:rPr sz="2000" spc="-160" dirty="0">
                <a:solidFill>
                  <a:srgbClr val="003A54"/>
                </a:solidFill>
                <a:latin typeface="Lucida Sans Unicode"/>
                <a:cs typeface="Lucida Sans Unicode"/>
              </a:rPr>
              <a:t>10</a:t>
            </a:r>
            <a:r>
              <a:rPr sz="2000" spc="-155" dirty="0">
                <a:solidFill>
                  <a:srgbClr val="003A54"/>
                </a:solidFill>
                <a:latin typeface="Lucida Sans Unicode"/>
                <a:cs typeface="Lucida Sans Unicode"/>
              </a:rPr>
              <a:t> </a:t>
            </a:r>
            <a:r>
              <a:rPr sz="2000" spc="-140" dirty="0">
                <a:solidFill>
                  <a:srgbClr val="003A54"/>
                </a:solidFill>
                <a:latin typeface="Lucida Sans Unicode"/>
                <a:cs typeface="Lucida Sans Unicode"/>
              </a:rPr>
              <a:t>emails</a:t>
            </a:r>
            <a:r>
              <a:rPr sz="2000" spc="-180" dirty="0">
                <a:solidFill>
                  <a:srgbClr val="003A54"/>
                </a:solidFill>
                <a:latin typeface="Lucida Sans Unicode"/>
                <a:cs typeface="Lucida Sans Unicode"/>
              </a:rPr>
              <a:t> </a:t>
            </a:r>
            <a:r>
              <a:rPr sz="2000" spc="-100" dirty="0">
                <a:solidFill>
                  <a:srgbClr val="003A54"/>
                </a:solidFill>
                <a:latin typeface="Lucida Sans Unicode"/>
                <a:cs typeface="Lucida Sans Unicode"/>
              </a:rPr>
              <a:t>were</a:t>
            </a:r>
            <a:r>
              <a:rPr sz="2000" spc="-165" dirty="0">
                <a:solidFill>
                  <a:srgbClr val="003A54"/>
                </a:solidFill>
                <a:latin typeface="Lucida Sans Unicode"/>
                <a:cs typeface="Lucida Sans Unicode"/>
              </a:rPr>
              <a:t> </a:t>
            </a:r>
            <a:r>
              <a:rPr sz="2000" spc="-145" dirty="0">
                <a:solidFill>
                  <a:srgbClr val="003A54"/>
                </a:solidFill>
                <a:latin typeface="Lucida Sans Unicode"/>
                <a:cs typeface="Lucida Sans Unicode"/>
              </a:rPr>
              <a:t>initiated</a:t>
            </a:r>
            <a:r>
              <a:rPr sz="2000" spc="-175" dirty="0">
                <a:solidFill>
                  <a:srgbClr val="003A54"/>
                </a:solidFill>
                <a:latin typeface="Lucida Sans Unicode"/>
                <a:cs typeface="Lucida Sans Unicode"/>
              </a:rPr>
              <a:t> </a:t>
            </a:r>
            <a:r>
              <a:rPr sz="2000" spc="-160" dirty="0">
                <a:solidFill>
                  <a:srgbClr val="003A54"/>
                </a:solidFill>
                <a:latin typeface="Lucida Sans Unicode"/>
                <a:cs typeface="Lucida Sans Unicode"/>
              </a:rPr>
              <a:t>from</a:t>
            </a:r>
            <a:r>
              <a:rPr sz="2000" spc="-175" dirty="0">
                <a:solidFill>
                  <a:srgbClr val="003A54"/>
                </a:solidFill>
                <a:latin typeface="Lucida Sans Unicode"/>
                <a:cs typeface="Lucida Sans Unicode"/>
              </a:rPr>
              <a:t> </a:t>
            </a:r>
            <a:r>
              <a:rPr sz="2000" spc="-130" dirty="0">
                <a:solidFill>
                  <a:srgbClr val="003A54"/>
                </a:solidFill>
                <a:latin typeface="Lucida Sans Unicode"/>
                <a:cs typeface="Lucida Sans Unicode"/>
              </a:rPr>
              <a:t>any</a:t>
            </a:r>
            <a:r>
              <a:rPr sz="2000" spc="-185" dirty="0">
                <a:solidFill>
                  <a:srgbClr val="003A54"/>
                </a:solidFill>
                <a:latin typeface="Lucida Sans Unicode"/>
                <a:cs typeface="Lucida Sans Unicode"/>
              </a:rPr>
              <a:t> </a:t>
            </a:r>
            <a:r>
              <a:rPr sz="2000" spc="-160" dirty="0">
                <a:solidFill>
                  <a:srgbClr val="003A54"/>
                </a:solidFill>
                <a:latin typeface="Lucida Sans Unicode"/>
                <a:cs typeface="Lucida Sans Unicode"/>
              </a:rPr>
              <a:t>single</a:t>
            </a:r>
            <a:r>
              <a:rPr sz="2000" spc="-190" dirty="0">
                <a:solidFill>
                  <a:srgbClr val="003A54"/>
                </a:solidFill>
                <a:latin typeface="Lucida Sans Unicode"/>
                <a:cs typeface="Lucida Sans Unicode"/>
              </a:rPr>
              <a:t> </a:t>
            </a:r>
            <a:r>
              <a:rPr sz="2000" spc="-10" dirty="0">
                <a:solidFill>
                  <a:srgbClr val="003A54"/>
                </a:solidFill>
                <a:latin typeface="Lucida Sans Unicode"/>
                <a:cs typeface="Lucida Sans Unicode"/>
              </a:rPr>
              <a:t>IP</a:t>
            </a:r>
            <a:r>
              <a:rPr sz="2000" spc="-165" dirty="0">
                <a:solidFill>
                  <a:srgbClr val="003A54"/>
                </a:solidFill>
                <a:latin typeface="Lucida Sans Unicode"/>
                <a:cs typeface="Lucida Sans Unicode"/>
              </a:rPr>
              <a:t> </a:t>
            </a:r>
            <a:r>
              <a:rPr sz="2000" spc="-10" dirty="0">
                <a:solidFill>
                  <a:srgbClr val="003A54"/>
                </a:solidFill>
                <a:latin typeface="Lucida Sans Unicode"/>
                <a:cs typeface="Lucida Sans Unicode"/>
              </a:rPr>
              <a:t>address.</a:t>
            </a:r>
            <a:endParaRPr sz="2000">
              <a:latin typeface="Lucida Sans Unicode"/>
              <a:cs typeface="Lucida Sans Unicode"/>
            </a:endParaRP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8" name="object 8"/>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3</a:t>
            </a:r>
            <a:r>
              <a:rPr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950" rIns="0" bIns="0" rtlCol="0">
            <a:spAutoFit/>
          </a:bodyPr>
          <a:lstStyle/>
          <a:p>
            <a:pPr marL="12700">
              <a:lnSpc>
                <a:spcPct val="100000"/>
              </a:lnSpc>
              <a:spcBef>
                <a:spcPts val="125"/>
              </a:spcBef>
            </a:pPr>
            <a:r>
              <a:rPr sz="2600" spc="65" dirty="0"/>
              <a:t>A</a:t>
            </a:r>
            <a:r>
              <a:rPr sz="2600" spc="85" dirty="0"/>
              <a:t> </a:t>
            </a:r>
            <a:r>
              <a:rPr sz="2600" dirty="0"/>
              <a:t>Linux</a:t>
            </a:r>
            <a:r>
              <a:rPr sz="2600" spc="90" dirty="0"/>
              <a:t> </a:t>
            </a:r>
            <a:r>
              <a:rPr sz="2600" spc="160" dirty="0"/>
              <a:t>worm</a:t>
            </a:r>
            <a:r>
              <a:rPr sz="2600" spc="100" dirty="0"/>
              <a:t> </a:t>
            </a:r>
            <a:r>
              <a:rPr sz="2600" dirty="0"/>
              <a:t>designed</a:t>
            </a:r>
            <a:r>
              <a:rPr sz="2600" spc="110" dirty="0"/>
              <a:t> </a:t>
            </a:r>
            <a:r>
              <a:rPr sz="2600" spc="155" dirty="0"/>
              <a:t>to</a:t>
            </a:r>
            <a:r>
              <a:rPr sz="2600" spc="75" dirty="0"/>
              <a:t> </a:t>
            </a:r>
            <a:r>
              <a:rPr sz="2600" spc="85" dirty="0"/>
              <a:t>target</a:t>
            </a:r>
            <a:r>
              <a:rPr sz="2600" spc="95" dirty="0"/>
              <a:t> </a:t>
            </a:r>
            <a:r>
              <a:rPr sz="2600" dirty="0"/>
              <a:t>IoT</a:t>
            </a:r>
            <a:r>
              <a:rPr sz="2600" spc="95" dirty="0"/>
              <a:t> </a:t>
            </a:r>
            <a:r>
              <a:rPr sz="2600" spc="-10" dirty="0"/>
              <a:t>devices</a:t>
            </a:r>
            <a:endParaRPr sz="2600"/>
          </a:p>
        </p:txBody>
      </p:sp>
      <p:sp>
        <p:nvSpPr>
          <p:cNvPr id="3" name="object 3"/>
          <p:cNvSpPr txBox="1"/>
          <p:nvPr/>
        </p:nvSpPr>
        <p:spPr>
          <a:xfrm>
            <a:off x="787400" y="1211707"/>
            <a:ext cx="10300335" cy="629285"/>
          </a:xfrm>
          <a:prstGeom prst="rect">
            <a:avLst/>
          </a:prstGeom>
        </p:spPr>
        <p:txBody>
          <a:bodyPr vert="horz" wrap="square" lIns="0" tIns="12700" rIns="0" bIns="0" rtlCol="0">
            <a:spAutoFit/>
          </a:bodyPr>
          <a:lstStyle/>
          <a:p>
            <a:pPr marL="504825" marR="5080" indent="-492759">
              <a:lnSpc>
                <a:spcPct val="110000"/>
              </a:lnSpc>
              <a:spcBef>
                <a:spcPts val="100"/>
              </a:spcBef>
              <a:buClr>
                <a:srgbClr val="3779D9"/>
              </a:buClr>
              <a:buSzPct val="72222"/>
              <a:buFont typeface="Courier New"/>
              <a:buChar char="o"/>
              <a:tabLst>
                <a:tab pos="504825" algn="l"/>
              </a:tabLst>
            </a:pPr>
            <a:r>
              <a:rPr sz="1800" spc="-95" dirty="0">
                <a:latin typeface="Tahoma"/>
                <a:cs typeface="Tahoma"/>
              </a:rPr>
              <a:t>In</a:t>
            </a:r>
            <a:r>
              <a:rPr sz="1800" spc="-15" dirty="0">
                <a:latin typeface="Tahoma"/>
                <a:cs typeface="Tahoma"/>
              </a:rPr>
              <a:t> </a:t>
            </a:r>
            <a:r>
              <a:rPr sz="1800" spc="75" dirty="0">
                <a:latin typeface="Tahoma"/>
                <a:cs typeface="Tahoma"/>
              </a:rPr>
              <a:t>November</a:t>
            </a:r>
            <a:r>
              <a:rPr sz="1800" spc="-50" dirty="0">
                <a:latin typeface="Tahoma"/>
                <a:cs typeface="Tahoma"/>
              </a:rPr>
              <a:t> </a:t>
            </a:r>
            <a:r>
              <a:rPr sz="1800" dirty="0">
                <a:latin typeface="Tahoma"/>
                <a:cs typeface="Tahoma"/>
              </a:rPr>
              <a:t>2013</a:t>
            </a:r>
            <a:r>
              <a:rPr sz="1800" spc="20" dirty="0">
                <a:latin typeface="Tahoma"/>
                <a:cs typeface="Tahoma"/>
              </a:rPr>
              <a:t> </a:t>
            </a:r>
            <a:r>
              <a:rPr sz="1800" dirty="0">
                <a:latin typeface="Tahoma"/>
                <a:cs typeface="Tahoma"/>
              </a:rPr>
              <a:t>Symantec</a:t>
            </a:r>
            <a:r>
              <a:rPr sz="1800" spc="-10" dirty="0">
                <a:latin typeface="Tahoma"/>
                <a:cs typeface="Tahoma"/>
              </a:rPr>
              <a:t> </a:t>
            </a:r>
            <a:r>
              <a:rPr sz="1800" spc="65" dirty="0">
                <a:latin typeface="Tahoma"/>
                <a:cs typeface="Tahoma"/>
              </a:rPr>
              <a:t>detected</a:t>
            </a:r>
            <a:r>
              <a:rPr sz="1800" spc="-45" dirty="0">
                <a:latin typeface="Tahoma"/>
                <a:cs typeface="Tahoma"/>
              </a:rPr>
              <a:t> </a:t>
            </a:r>
            <a:r>
              <a:rPr sz="1800" dirty="0">
                <a:latin typeface="Tahoma"/>
                <a:cs typeface="Tahoma"/>
              </a:rPr>
              <a:t>the worm</a:t>
            </a:r>
            <a:r>
              <a:rPr sz="1800" spc="-10" dirty="0">
                <a:latin typeface="Tahoma"/>
                <a:cs typeface="Tahoma"/>
              </a:rPr>
              <a:t> </a:t>
            </a:r>
            <a:r>
              <a:rPr sz="1800" dirty="0">
                <a:latin typeface="Tahoma"/>
                <a:cs typeface="Tahoma"/>
              </a:rPr>
              <a:t>Linux.Darlloz</a:t>
            </a:r>
            <a:r>
              <a:rPr sz="1800" spc="-20" dirty="0">
                <a:latin typeface="Tahoma"/>
                <a:cs typeface="Tahoma"/>
              </a:rPr>
              <a:t> </a:t>
            </a:r>
            <a:r>
              <a:rPr sz="1800" spc="55" dirty="0">
                <a:latin typeface="Tahoma"/>
                <a:cs typeface="Tahoma"/>
              </a:rPr>
              <a:t>exploiting</a:t>
            </a:r>
            <a:r>
              <a:rPr sz="1800" spc="-50" dirty="0">
                <a:latin typeface="Tahoma"/>
                <a:cs typeface="Tahoma"/>
              </a:rPr>
              <a:t> </a:t>
            </a:r>
            <a:r>
              <a:rPr sz="1800" dirty="0">
                <a:latin typeface="Tahoma"/>
                <a:cs typeface="Tahoma"/>
              </a:rPr>
              <a:t>the</a:t>
            </a:r>
            <a:r>
              <a:rPr sz="1800" spc="-10" dirty="0">
                <a:latin typeface="Tahoma"/>
                <a:cs typeface="Tahoma"/>
              </a:rPr>
              <a:t> </a:t>
            </a:r>
            <a:r>
              <a:rPr sz="1800" spc="60" dirty="0">
                <a:latin typeface="Tahoma"/>
                <a:cs typeface="Tahoma"/>
              </a:rPr>
              <a:t>PHP</a:t>
            </a:r>
            <a:r>
              <a:rPr sz="1800" spc="-10" dirty="0">
                <a:latin typeface="Tahoma"/>
                <a:cs typeface="Tahoma"/>
              </a:rPr>
              <a:t> vulnerability </a:t>
            </a:r>
            <a:r>
              <a:rPr sz="1800" spc="50" dirty="0">
                <a:latin typeface="Tahoma"/>
                <a:cs typeface="Tahoma"/>
              </a:rPr>
              <a:t>CVE-</a:t>
            </a:r>
            <a:r>
              <a:rPr sz="1800" dirty="0">
                <a:latin typeface="Tahoma"/>
                <a:cs typeface="Tahoma"/>
              </a:rPr>
              <a:t>2012-1823</a:t>
            </a:r>
            <a:r>
              <a:rPr sz="1800" spc="90" dirty="0">
                <a:latin typeface="Tahoma"/>
                <a:cs typeface="Tahoma"/>
              </a:rPr>
              <a:t> </a:t>
            </a:r>
            <a:r>
              <a:rPr sz="1800" dirty="0">
                <a:latin typeface="Tahoma"/>
                <a:cs typeface="Tahoma"/>
              </a:rPr>
              <a:t>to</a:t>
            </a:r>
            <a:r>
              <a:rPr sz="1800" spc="25" dirty="0">
                <a:latin typeface="Tahoma"/>
                <a:cs typeface="Tahoma"/>
              </a:rPr>
              <a:t> </a:t>
            </a:r>
            <a:r>
              <a:rPr sz="1800" spc="50" dirty="0">
                <a:latin typeface="Tahoma"/>
                <a:cs typeface="Tahoma"/>
              </a:rPr>
              <a:t>propagate</a:t>
            </a:r>
            <a:r>
              <a:rPr sz="1800" spc="15" dirty="0">
                <a:latin typeface="Tahoma"/>
                <a:cs typeface="Tahoma"/>
              </a:rPr>
              <a:t> </a:t>
            </a:r>
            <a:r>
              <a:rPr sz="1800" spc="-10" dirty="0">
                <a:latin typeface="Tahoma"/>
                <a:cs typeface="Tahoma"/>
              </a:rPr>
              <a:t>itself.</a:t>
            </a:r>
            <a:endParaRPr sz="1800">
              <a:latin typeface="Tahoma"/>
              <a:cs typeface="Tahoma"/>
            </a:endParaRPr>
          </a:p>
        </p:txBody>
      </p:sp>
      <p:sp>
        <p:nvSpPr>
          <p:cNvPr id="4" name="object 4"/>
          <p:cNvSpPr txBox="1"/>
          <p:nvPr/>
        </p:nvSpPr>
        <p:spPr>
          <a:xfrm>
            <a:off x="7619365" y="3124428"/>
            <a:ext cx="3350260" cy="277495"/>
          </a:xfrm>
          <a:prstGeom prst="rect">
            <a:avLst/>
          </a:prstGeom>
        </p:spPr>
        <p:txBody>
          <a:bodyPr vert="horz" wrap="square" lIns="0" tIns="0" rIns="0" bIns="0" rtlCol="0">
            <a:spAutoFit/>
          </a:bodyPr>
          <a:lstStyle/>
          <a:p>
            <a:pPr>
              <a:lnSpc>
                <a:spcPts val="2095"/>
              </a:lnSpc>
            </a:pPr>
            <a:r>
              <a:rPr sz="1800" spc="-10" dirty="0">
                <a:latin typeface="Tahoma"/>
                <a:cs typeface="Tahoma"/>
              </a:rPr>
              <a:t>i.e.routers)</a:t>
            </a:r>
            <a:r>
              <a:rPr sz="1800" spc="-90" dirty="0">
                <a:latin typeface="Tahoma"/>
                <a:cs typeface="Tahoma"/>
              </a:rPr>
              <a:t> </a:t>
            </a:r>
            <a:r>
              <a:rPr sz="1800" spc="55" dirty="0">
                <a:latin typeface="Tahoma"/>
                <a:cs typeface="Tahoma"/>
              </a:rPr>
              <a:t>and</a:t>
            </a:r>
            <a:r>
              <a:rPr sz="1800" spc="-45" dirty="0">
                <a:latin typeface="Tahoma"/>
                <a:cs typeface="Tahoma"/>
              </a:rPr>
              <a:t> </a:t>
            </a:r>
            <a:r>
              <a:rPr sz="1800" dirty="0">
                <a:latin typeface="Tahoma"/>
                <a:cs typeface="Tahoma"/>
              </a:rPr>
              <a:t>were</a:t>
            </a:r>
            <a:r>
              <a:rPr sz="1800" spc="-65" dirty="0">
                <a:latin typeface="Tahoma"/>
                <a:cs typeface="Tahoma"/>
              </a:rPr>
              <a:t> </a:t>
            </a:r>
            <a:r>
              <a:rPr sz="1800" spc="45" dirty="0">
                <a:latin typeface="Tahoma"/>
                <a:cs typeface="Tahoma"/>
              </a:rPr>
              <a:t>discovered</a:t>
            </a:r>
            <a:endParaRPr sz="1800">
              <a:latin typeface="Tahoma"/>
              <a:cs typeface="Tahoma"/>
            </a:endParaRPr>
          </a:p>
        </p:txBody>
      </p:sp>
      <p:sp>
        <p:nvSpPr>
          <p:cNvPr id="5" name="object 5"/>
          <p:cNvSpPr txBox="1"/>
          <p:nvPr/>
        </p:nvSpPr>
        <p:spPr>
          <a:xfrm>
            <a:off x="787400" y="3075432"/>
            <a:ext cx="6842759" cy="1019810"/>
          </a:xfrm>
          <a:prstGeom prst="rect">
            <a:avLst/>
          </a:prstGeom>
        </p:spPr>
        <p:txBody>
          <a:bodyPr vert="horz" wrap="square" lIns="0" tIns="12700" rIns="0" bIns="0" rtlCol="0">
            <a:spAutoFit/>
          </a:bodyPr>
          <a:lstStyle/>
          <a:p>
            <a:pPr marL="504825" marR="5080" indent="-492759">
              <a:lnSpc>
                <a:spcPct val="110100"/>
              </a:lnSpc>
              <a:spcBef>
                <a:spcPts val="100"/>
              </a:spcBef>
              <a:buClr>
                <a:srgbClr val="3779D9"/>
              </a:buClr>
              <a:buSzPct val="72222"/>
              <a:buFont typeface="Courier New"/>
              <a:buChar char="o"/>
              <a:tabLst>
                <a:tab pos="504825" algn="l"/>
              </a:tabLst>
            </a:pPr>
            <a:r>
              <a:rPr sz="1800" dirty="0">
                <a:latin typeface="Tahoma"/>
                <a:cs typeface="Tahoma"/>
              </a:rPr>
              <a:t>The</a:t>
            </a:r>
            <a:r>
              <a:rPr sz="1800" spc="-45" dirty="0">
                <a:latin typeface="Tahoma"/>
                <a:cs typeface="Tahoma"/>
              </a:rPr>
              <a:t> </a:t>
            </a:r>
            <a:r>
              <a:rPr sz="1800" dirty="0">
                <a:latin typeface="Tahoma"/>
                <a:cs typeface="Tahoma"/>
              </a:rPr>
              <a:t>Linux.Darlloz</a:t>
            </a:r>
            <a:r>
              <a:rPr sz="1800" spc="-60" dirty="0">
                <a:latin typeface="Tahoma"/>
                <a:cs typeface="Tahoma"/>
              </a:rPr>
              <a:t> </a:t>
            </a:r>
            <a:r>
              <a:rPr sz="1800" spc="45" dirty="0">
                <a:latin typeface="Tahoma"/>
                <a:cs typeface="Tahoma"/>
              </a:rPr>
              <a:t>infected</a:t>
            </a:r>
            <a:r>
              <a:rPr sz="1800" spc="-70" dirty="0">
                <a:latin typeface="Tahoma"/>
                <a:cs typeface="Tahoma"/>
              </a:rPr>
              <a:t> </a:t>
            </a:r>
            <a:r>
              <a:rPr sz="1800" spc="85" dirty="0">
                <a:latin typeface="Tahoma"/>
                <a:cs typeface="Tahoma"/>
              </a:rPr>
              <a:t>Home</a:t>
            </a:r>
            <a:r>
              <a:rPr sz="1800" spc="-70" dirty="0">
                <a:latin typeface="Tahoma"/>
                <a:cs typeface="Tahoma"/>
              </a:rPr>
              <a:t> </a:t>
            </a:r>
            <a:r>
              <a:rPr sz="1800" spc="-10" dirty="0">
                <a:latin typeface="Tahoma"/>
                <a:cs typeface="Tahoma"/>
              </a:rPr>
              <a:t>Internet</a:t>
            </a:r>
            <a:r>
              <a:rPr sz="1800" spc="-55" dirty="0">
                <a:latin typeface="Tahoma"/>
                <a:cs typeface="Tahoma"/>
              </a:rPr>
              <a:t> </a:t>
            </a:r>
            <a:r>
              <a:rPr sz="1800" dirty="0">
                <a:latin typeface="Tahoma"/>
                <a:cs typeface="Tahoma"/>
              </a:rPr>
              <a:t>kits</a:t>
            </a:r>
            <a:r>
              <a:rPr sz="1800" spc="-65" dirty="0">
                <a:latin typeface="Tahoma"/>
                <a:cs typeface="Tahoma"/>
              </a:rPr>
              <a:t> </a:t>
            </a:r>
            <a:r>
              <a:rPr sz="1800" dirty="0">
                <a:latin typeface="Tahoma"/>
                <a:cs typeface="Tahoma"/>
              </a:rPr>
              <a:t>with</a:t>
            </a:r>
            <a:r>
              <a:rPr sz="1800" spc="-60" dirty="0">
                <a:latin typeface="Tahoma"/>
                <a:cs typeface="Tahoma"/>
              </a:rPr>
              <a:t> </a:t>
            </a:r>
            <a:r>
              <a:rPr sz="1800" dirty="0">
                <a:latin typeface="Tahoma"/>
                <a:cs typeface="Tahoma"/>
              </a:rPr>
              <a:t>x86</a:t>
            </a:r>
            <a:r>
              <a:rPr sz="1800" spc="-35" dirty="0">
                <a:latin typeface="Tahoma"/>
                <a:cs typeface="Tahoma"/>
              </a:rPr>
              <a:t> </a:t>
            </a:r>
            <a:r>
              <a:rPr sz="1800" spc="50" dirty="0">
                <a:latin typeface="Tahoma"/>
                <a:cs typeface="Tahoma"/>
              </a:rPr>
              <a:t>chips</a:t>
            </a:r>
            <a:r>
              <a:rPr sz="1800" spc="-50" dirty="0">
                <a:latin typeface="Tahoma"/>
                <a:cs typeface="Tahoma"/>
              </a:rPr>
              <a:t> ( </a:t>
            </a:r>
            <a:r>
              <a:rPr sz="1800" dirty="0">
                <a:latin typeface="Tahoma"/>
                <a:cs typeface="Tahoma"/>
              </a:rPr>
              <a:t>variant</a:t>
            </a:r>
            <a:r>
              <a:rPr sz="1800" spc="-75" dirty="0">
                <a:latin typeface="Tahoma"/>
                <a:cs typeface="Tahoma"/>
              </a:rPr>
              <a:t> </a:t>
            </a:r>
            <a:r>
              <a:rPr sz="1800" dirty="0">
                <a:latin typeface="Tahoma"/>
                <a:cs typeface="Tahoma"/>
              </a:rPr>
              <a:t>for</a:t>
            </a:r>
            <a:r>
              <a:rPr sz="1800" spc="-120" dirty="0">
                <a:latin typeface="Tahoma"/>
                <a:cs typeface="Tahoma"/>
              </a:rPr>
              <a:t> </a:t>
            </a:r>
            <a:r>
              <a:rPr sz="1800" spc="60" dirty="0">
                <a:latin typeface="Tahoma"/>
                <a:cs typeface="Tahoma"/>
              </a:rPr>
              <a:t>ARM,</a:t>
            </a:r>
            <a:r>
              <a:rPr sz="1800" spc="-135" dirty="0">
                <a:latin typeface="Tahoma"/>
                <a:cs typeface="Tahoma"/>
              </a:rPr>
              <a:t> </a:t>
            </a:r>
            <a:r>
              <a:rPr sz="1800" spc="60" dirty="0">
                <a:latin typeface="Tahoma"/>
                <a:cs typeface="Tahoma"/>
              </a:rPr>
              <a:t>PPC,</a:t>
            </a:r>
            <a:r>
              <a:rPr sz="1800" spc="-130" dirty="0">
                <a:latin typeface="Tahoma"/>
                <a:cs typeface="Tahoma"/>
              </a:rPr>
              <a:t> </a:t>
            </a:r>
            <a:r>
              <a:rPr sz="1800" dirty="0">
                <a:latin typeface="Tahoma"/>
                <a:cs typeface="Tahoma"/>
              </a:rPr>
              <a:t>MIPS</a:t>
            </a:r>
            <a:r>
              <a:rPr sz="1800" spc="-80" dirty="0">
                <a:latin typeface="Tahoma"/>
                <a:cs typeface="Tahoma"/>
              </a:rPr>
              <a:t> </a:t>
            </a:r>
            <a:r>
              <a:rPr sz="1800" spc="55" dirty="0">
                <a:latin typeface="Tahoma"/>
                <a:cs typeface="Tahoma"/>
              </a:rPr>
              <a:t>and</a:t>
            </a:r>
            <a:r>
              <a:rPr sz="1800" spc="-75" dirty="0">
                <a:latin typeface="Tahoma"/>
                <a:cs typeface="Tahoma"/>
              </a:rPr>
              <a:t> </a:t>
            </a:r>
            <a:r>
              <a:rPr sz="1800" dirty="0">
                <a:latin typeface="Tahoma"/>
                <a:cs typeface="Tahoma"/>
              </a:rPr>
              <a:t>MIPSEL</a:t>
            </a:r>
            <a:r>
              <a:rPr sz="1800" spc="-140" dirty="0">
                <a:latin typeface="Tahoma"/>
                <a:cs typeface="Tahoma"/>
              </a:rPr>
              <a:t> </a:t>
            </a:r>
            <a:r>
              <a:rPr sz="1800" spc="-10" dirty="0">
                <a:latin typeface="Tahoma"/>
                <a:cs typeface="Tahoma"/>
              </a:rPr>
              <a:t>architectures.</a:t>
            </a:r>
            <a:endParaRPr sz="1800">
              <a:latin typeface="Tahoma"/>
              <a:cs typeface="Tahoma"/>
            </a:endParaRPr>
          </a:p>
          <a:p>
            <a:pPr marL="504825" indent="-492125">
              <a:lnSpc>
                <a:spcPct val="100000"/>
              </a:lnSpc>
              <a:spcBef>
                <a:spcPts val="910"/>
              </a:spcBef>
              <a:buClr>
                <a:srgbClr val="3779D9"/>
              </a:buClr>
              <a:buSzPct val="72222"/>
              <a:buFont typeface="Courier New"/>
              <a:buChar char="o"/>
              <a:tabLst>
                <a:tab pos="504825" algn="l"/>
              </a:tabLst>
            </a:pPr>
            <a:r>
              <a:rPr sz="1800" dirty="0">
                <a:latin typeface="Tahoma"/>
                <a:cs typeface="Tahoma"/>
              </a:rPr>
              <a:t>The</a:t>
            </a:r>
            <a:r>
              <a:rPr sz="1800" spc="-80" dirty="0">
                <a:latin typeface="Tahoma"/>
                <a:cs typeface="Tahoma"/>
              </a:rPr>
              <a:t> </a:t>
            </a:r>
            <a:r>
              <a:rPr sz="1800" spc="-10" dirty="0">
                <a:latin typeface="Tahoma"/>
                <a:cs typeface="Tahoma"/>
              </a:rPr>
              <a:t>worm:</a:t>
            </a:r>
            <a:endParaRPr sz="1800">
              <a:latin typeface="Tahoma"/>
              <a:cs typeface="Tahoma"/>
            </a:endParaRPr>
          </a:p>
        </p:txBody>
      </p:sp>
      <p:sp>
        <p:nvSpPr>
          <p:cNvPr id="6" name="object 6"/>
          <p:cNvSpPr txBox="1"/>
          <p:nvPr/>
        </p:nvSpPr>
        <p:spPr>
          <a:xfrm>
            <a:off x="1378966" y="4697729"/>
            <a:ext cx="109855"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3779D9"/>
                </a:solidFill>
                <a:latin typeface="Courier New"/>
                <a:cs typeface="Courier New"/>
              </a:rPr>
              <a:t>o</a:t>
            </a:r>
            <a:endParaRPr sz="1100">
              <a:latin typeface="Courier New"/>
              <a:cs typeface="Courier New"/>
            </a:endParaRPr>
          </a:p>
        </p:txBody>
      </p:sp>
      <p:sp>
        <p:nvSpPr>
          <p:cNvPr id="7" name="object 7"/>
          <p:cNvSpPr txBox="1"/>
          <p:nvPr/>
        </p:nvSpPr>
        <p:spPr>
          <a:xfrm>
            <a:off x="1378966" y="5234432"/>
            <a:ext cx="109855"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3779D9"/>
                </a:solidFill>
                <a:latin typeface="Courier New"/>
                <a:cs typeface="Courier New"/>
              </a:rPr>
              <a:t>o</a:t>
            </a:r>
            <a:endParaRPr sz="1100">
              <a:latin typeface="Courier New"/>
              <a:cs typeface="Courier New"/>
            </a:endParaRPr>
          </a:p>
        </p:txBody>
      </p:sp>
      <p:sp>
        <p:nvSpPr>
          <p:cNvPr id="8" name="object 8"/>
          <p:cNvSpPr txBox="1"/>
          <p:nvPr/>
        </p:nvSpPr>
        <p:spPr>
          <a:xfrm>
            <a:off x="1378966" y="4073804"/>
            <a:ext cx="9965055" cy="1367155"/>
          </a:xfrm>
          <a:prstGeom prst="rect">
            <a:avLst/>
          </a:prstGeom>
        </p:spPr>
        <p:txBody>
          <a:bodyPr vert="horz" wrap="square" lIns="0" tIns="12700" rIns="0" bIns="0" rtlCol="0">
            <a:spAutoFit/>
          </a:bodyPr>
          <a:lstStyle/>
          <a:p>
            <a:pPr marL="504825" marR="102235" indent="-492759">
              <a:lnSpc>
                <a:spcPct val="110000"/>
              </a:lnSpc>
              <a:spcBef>
                <a:spcPts val="100"/>
              </a:spcBef>
              <a:buClr>
                <a:srgbClr val="3779D9"/>
              </a:buClr>
              <a:buSzPct val="68750"/>
              <a:buFont typeface="Courier New"/>
              <a:buChar char="o"/>
              <a:tabLst>
                <a:tab pos="504825" algn="l"/>
              </a:tabLst>
            </a:pPr>
            <a:r>
              <a:rPr sz="1600" dirty="0">
                <a:latin typeface="Tahoma"/>
                <a:cs typeface="Tahoma"/>
              </a:rPr>
              <a:t>generates</a:t>
            </a:r>
            <a:r>
              <a:rPr sz="1600" spc="15" dirty="0">
                <a:latin typeface="Tahoma"/>
                <a:cs typeface="Tahoma"/>
              </a:rPr>
              <a:t> </a:t>
            </a:r>
            <a:r>
              <a:rPr sz="1600" spc="50" dirty="0">
                <a:latin typeface="Tahoma"/>
                <a:cs typeface="Tahoma"/>
              </a:rPr>
              <a:t>random</a:t>
            </a:r>
            <a:r>
              <a:rPr sz="1600" spc="15" dirty="0">
                <a:latin typeface="Tahoma"/>
                <a:cs typeface="Tahoma"/>
              </a:rPr>
              <a:t> </a:t>
            </a:r>
            <a:r>
              <a:rPr sz="1600" spc="-85" dirty="0">
                <a:latin typeface="Tahoma"/>
                <a:cs typeface="Tahoma"/>
              </a:rPr>
              <a:t>IP</a:t>
            </a:r>
            <a:r>
              <a:rPr sz="1600" spc="-5" dirty="0">
                <a:latin typeface="Tahoma"/>
                <a:cs typeface="Tahoma"/>
              </a:rPr>
              <a:t> </a:t>
            </a:r>
            <a:r>
              <a:rPr sz="1600" dirty="0">
                <a:latin typeface="Tahoma"/>
                <a:cs typeface="Tahoma"/>
              </a:rPr>
              <a:t>addresses </a:t>
            </a:r>
            <a:r>
              <a:rPr sz="1600" spc="55" dirty="0">
                <a:latin typeface="Tahoma"/>
                <a:cs typeface="Tahoma"/>
              </a:rPr>
              <a:t>and</a:t>
            </a:r>
            <a:r>
              <a:rPr sz="1600" spc="5" dirty="0">
                <a:latin typeface="Tahoma"/>
                <a:cs typeface="Tahoma"/>
              </a:rPr>
              <a:t> </a:t>
            </a:r>
            <a:r>
              <a:rPr sz="1600" dirty="0">
                <a:latin typeface="Tahoma"/>
                <a:cs typeface="Tahoma"/>
              </a:rPr>
              <a:t>attempts</a:t>
            </a:r>
            <a:r>
              <a:rPr sz="1600" spc="50" dirty="0">
                <a:latin typeface="Tahoma"/>
                <a:cs typeface="Tahoma"/>
              </a:rPr>
              <a:t> </a:t>
            </a:r>
            <a:r>
              <a:rPr sz="1600" dirty="0">
                <a:latin typeface="Tahoma"/>
                <a:cs typeface="Tahoma"/>
              </a:rPr>
              <a:t>to use </a:t>
            </a:r>
            <a:r>
              <a:rPr sz="1600" spc="45" dirty="0">
                <a:latin typeface="Tahoma"/>
                <a:cs typeface="Tahoma"/>
              </a:rPr>
              <a:t>commonly</a:t>
            </a:r>
            <a:r>
              <a:rPr sz="1600" spc="5" dirty="0">
                <a:latin typeface="Tahoma"/>
                <a:cs typeface="Tahoma"/>
              </a:rPr>
              <a:t> </a:t>
            </a:r>
            <a:r>
              <a:rPr sz="1600" spc="50" dirty="0">
                <a:latin typeface="Tahoma"/>
                <a:cs typeface="Tahoma"/>
              </a:rPr>
              <a:t>used</a:t>
            </a:r>
            <a:r>
              <a:rPr sz="1600" spc="5" dirty="0">
                <a:latin typeface="Tahoma"/>
                <a:cs typeface="Tahoma"/>
              </a:rPr>
              <a:t> </a:t>
            </a:r>
            <a:r>
              <a:rPr sz="1600" dirty="0">
                <a:latin typeface="Tahoma"/>
                <a:cs typeface="Tahoma"/>
              </a:rPr>
              <a:t>credentials</a:t>
            </a:r>
            <a:r>
              <a:rPr sz="1600" spc="10" dirty="0">
                <a:latin typeface="Tahoma"/>
                <a:cs typeface="Tahoma"/>
              </a:rPr>
              <a:t> </a:t>
            </a:r>
            <a:r>
              <a:rPr sz="1600" dirty="0">
                <a:latin typeface="Tahoma"/>
                <a:cs typeface="Tahoma"/>
              </a:rPr>
              <a:t>to </a:t>
            </a:r>
            <a:r>
              <a:rPr sz="1600" spc="80" dirty="0">
                <a:latin typeface="Tahoma"/>
                <a:cs typeface="Tahoma"/>
              </a:rPr>
              <a:t>log</a:t>
            </a:r>
            <a:r>
              <a:rPr sz="1600" spc="-15" dirty="0">
                <a:latin typeface="Tahoma"/>
                <a:cs typeface="Tahoma"/>
              </a:rPr>
              <a:t> </a:t>
            </a:r>
            <a:r>
              <a:rPr sz="1600" dirty="0">
                <a:latin typeface="Tahoma"/>
                <a:cs typeface="Tahoma"/>
              </a:rPr>
              <a:t>into</a:t>
            </a:r>
            <a:r>
              <a:rPr sz="1600" spc="15" dirty="0">
                <a:latin typeface="Tahoma"/>
                <a:cs typeface="Tahoma"/>
              </a:rPr>
              <a:t> </a:t>
            </a:r>
            <a:r>
              <a:rPr sz="1600" dirty="0">
                <a:latin typeface="Tahoma"/>
                <a:cs typeface="Tahoma"/>
              </a:rPr>
              <a:t>the</a:t>
            </a:r>
            <a:r>
              <a:rPr sz="1600" spc="5" dirty="0">
                <a:latin typeface="Tahoma"/>
                <a:cs typeface="Tahoma"/>
              </a:rPr>
              <a:t> </a:t>
            </a:r>
            <a:r>
              <a:rPr sz="1600" spc="-10" dirty="0">
                <a:latin typeface="Tahoma"/>
                <a:cs typeface="Tahoma"/>
              </a:rPr>
              <a:t>target machine.</a:t>
            </a:r>
            <a:endParaRPr sz="1600">
              <a:latin typeface="Tahoma"/>
              <a:cs typeface="Tahoma"/>
            </a:endParaRPr>
          </a:p>
          <a:p>
            <a:pPr marL="504825">
              <a:lnSpc>
                <a:spcPct val="100000"/>
              </a:lnSpc>
              <a:spcBef>
                <a:spcPts val="190"/>
              </a:spcBef>
            </a:pPr>
            <a:r>
              <a:rPr sz="1600" spc="-110" dirty="0">
                <a:latin typeface="Tahoma"/>
                <a:cs typeface="Tahoma"/>
              </a:rPr>
              <a:t>It</a:t>
            </a:r>
            <a:r>
              <a:rPr sz="1600" spc="-35" dirty="0">
                <a:latin typeface="Tahoma"/>
                <a:cs typeface="Tahoma"/>
              </a:rPr>
              <a:t> </a:t>
            </a:r>
            <a:r>
              <a:rPr sz="1600" dirty="0">
                <a:latin typeface="Tahoma"/>
                <a:cs typeface="Tahoma"/>
              </a:rPr>
              <a:t>sends</a:t>
            </a:r>
            <a:r>
              <a:rPr sz="1600" spc="10" dirty="0">
                <a:latin typeface="Tahoma"/>
                <a:cs typeface="Tahoma"/>
              </a:rPr>
              <a:t> </a:t>
            </a:r>
            <a:r>
              <a:rPr sz="1600" dirty="0">
                <a:latin typeface="Tahoma"/>
                <a:cs typeface="Tahoma"/>
              </a:rPr>
              <a:t>HTTP</a:t>
            </a:r>
            <a:r>
              <a:rPr sz="1600" spc="-15" dirty="0">
                <a:latin typeface="Tahoma"/>
                <a:cs typeface="Tahoma"/>
              </a:rPr>
              <a:t> </a:t>
            </a:r>
            <a:r>
              <a:rPr sz="1600" spc="50" dirty="0">
                <a:latin typeface="Tahoma"/>
                <a:cs typeface="Tahoma"/>
              </a:rPr>
              <a:t>POST</a:t>
            </a:r>
            <a:r>
              <a:rPr sz="1600" spc="-55" dirty="0">
                <a:latin typeface="Tahoma"/>
                <a:cs typeface="Tahoma"/>
              </a:rPr>
              <a:t> </a:t>
            </a:r>
            <a:r>
              <a:rPr sz="1600" dirty="0">
                <a:latin typeface="Tahoma"/>
                <a:cs typeface="Tahoma"/>
              </a:rPr>
              <a:t>requests specifically</a:t>
            </a:r>
            <a:r>
              <a:rPr sz="1600" spc="-35" dirty="0">
                <a:latin typeface="Tahoma"/>
                <a:cs typeface="Tahoma"/>
              </a:rPr>
              <a:t> </a:t>
            </a:r>
            <a:r>
              <a:rPr sz="1600" dirty="0">
                <a:latin typeface="Tahoma"/>
                <a:cs typeface="Tahoma"/>
              </a:rPr>
              <a:t>crafted,</a:t>
            </a:r>
            <a:r>
              <a:rPr sz="1600" spc="-50" dirty="0">
                <a:latin typeface="Tahoma"/>
                <a:cs typeface="Tahoma"/>
              </a:rPr>
              <a:t> </a:t>
            </a:r>
            <a:r>
              <a:rPr sz="1600" spc="55" dirty="0">
                <a:latin typeface="Tahoma"/>
                <a:cs typeface="Tahoma"/>
              </a:rPr>
              <a:t>once</a:t>
            </a:r>
            <a:r>
              <a:rPr sz="1600" spc="-25" dirty="0">
                <a:latin typeface="Tahoma"/>
                <a:cs typeface="Tahoma"/>
              </a:rPr>
              <a:t> </a:t>
            </a:r>
            <a:r>
              <a:rPr sz="1600" spc="55" dirty="0">
                <a:latin typeface="Tahoma"/>
                <a:cs typeface="Tahoma"/>
              </a:rPr>
              <a:t>compromised</a:t>
            </a:r>
            <a:r>
              <a:rPr sz="1600" spc="15" dirty="0">
                <a:latin typeface="Tahoma"/>
                <a:cs typeface="Tahoma"/>
              </a:rPr>
              <a:t> </a:t>
            </a:r>
            <a:r>
              <a:rPr sz="1600" dirty="0">
                <a:latin typeface="Tahoma"/>
                <a:cs typeface="Tahoma"/>
              </a:rPr>
              <a:t>the</a:t>
            </a:r>
            <a:r>
              <a:rPr sz="1600" spc="5" dirty="0">
                <a:latin typeface="Tahoma"/>
                <a:cs typeface="Tahoma"/>
              </a:rPr>
              <a:t> </a:t>
            </a:r>
            <a:r>
              <a:rPr sz="1600" dirty="0">
                <a:latin typeface="Tahoma"/>
                <a:cs typeface="Tahoma"/>
              </a:rPr>
              <a:t>target</a:t>
            </a:r>
            <a:r>
              <a:rPr sz="1600" spc="-20" dirty="0">
                <a:latin typeface="Tahoma"/>
                <a:cs typeface="Tahoma"/>
              </a:rPr>
              <a:t> </a:t>
            </a:r>
            <a:r>
              <a:rPr sz="1600" dirty="0">
                <a:latin typeface="Tahoma"/>
                <a:cs typeface="Tahoma"/>
              </a:rPr>
              <a:t>it</a:t>
            </a:r>
            <a:r>
              <a:rPr sz="1600" spc="-15" dirty="0">
                <a:latin typeface="Tahoma"/>
                <a:cs typeface="Tahoma"/>
              </a:rPr>
              <a:t> </a:t>
            </a:r>
            <a:r>
              <a:rPr sz="1600" spc="55" dirty="0">
                <a:latin typeface="Tahoma"/>
                <a:cs typeface="Tahoma"/>
              </a:rPr>
              <a:t>downloads</a:t>
            </a:r>
            <a:r>
              <a:rPr sz="1600" spc="10" dirty="0">
                <a:latin typeface="Tahoma"/>
                <a:cs typeface="Tahoma"/>
              </a:rPr>
              <a:t> </a:t>
            </a:r>
            <a:r>
              <a:rPr sz="1600" dirty="0">
                <a:latin typeface="Tahoma"/>
                <a:cs typeface="Tahoma"/>
              </a:rPr>
              <a:t>the</a:t>
            </a:r>
            <a:r>
              <a:rPr sz="1600" spc="-10" dirty="0">
                <a:latin typeface="Tahoma"/>
                <a:cs typeface="Tahoma"/>
              </a:rPr>
              <a:t> </a:t>
            </a:r>
            <a:r>
              <a:rPr sz="1600" spc="-20" dirty="0">
                <a:latin typeface="Tahoma"/>
                <a:cs typeface="Tahoma"/>
              </a:rPr>
              <a:t>worm</a:t>
            </a:r>
            <a:endParaRPr sz="1600">
              <a:latin typeface="Tahoma"/>
              <a:cs typeface="Tahoma"/>
            </a:endParaRPr>
          </a:p>
          <a:p>
            <a:pPr marL="504825">
              <a:lnSpc>
                <a:spcPct val="100000"/>
              </a:lnSpc>
              <a:spcBef>
                <a:spcPts val="195"/>
              </a:spcBef>
            </a:pPr>
            <a:r>
              <a:rPr sz="1600" dirty="0">
                <a:latin typeface="Tahoma"/>
                <a:cs typeface="Tahoma"/>
              </a:rPr>
              <a:t>from</a:t>
            </a:r>
            <a:r>
              <a:rPr sz="1600" spc="-30" dirty="0">
                <a:latin typeface="Tahoma"/>
                <a:cs typeface="Tahoma"/>
              </a:rPr>
              <a:t> </a:t>
            </a:r>
            <a:r>
              <a:rPr sz="1600" dirty="0">
                <a:latin typeface="Tahoma"/>
                <a:cs typeface="Tahoma"/>
              </a:rPr>
              <a:t>a</a:t>
            </a:r>
            <a:r>
              <a:rPr sz="1600" spc="-15" dirty="0">
                <a:latin typeface="Tahoma"/>
                <a:cs typeface="Tahoma"/>
              </a:rPr>
              <a:t> </a:t>
            </a:r>
            <a:r>
              <a:rPr sz="1600" spc="135" dirty="0">
                <a:latin typeface="Tahoma"/>
                <a:cs typeface="Tahoma"/>
              </a:rPr>
              <a:t>C&amp;C</a:t>
            </a:r>
            <a:r>
              <a:rPr sz="1600" spc="-35" dirty="0">
                <a:latin typeface="Tahoma"/>
                <a:cs typeface="Tahoma"/>
              </a:rPr>
              <a:t> </a:t>
            </a:r>
            <a:r>
              <a:rPr sz="1600" dirty="0">
                <a:latin typeface="Tahoma"/>
                <a:cs typeface="Tahoma"/>
              </a:rPr>
              <a:t>server</a:t>
            </a:r>
            <a:r>
              <a:rPr sz="1600" spc="-10" dirty="0">
                <a:latin typeface="Tahoma"/>
                <a:cs typeface="Tahoma"/>
              </a:rPr>
              <a:t> </a:t>
            </a:r>
            <a:r>
              <a:rPr sz="1600" spc="50" dirty="0">
                <a:latin typeface="Tahoma"/>
                <a:cs typeface="Tahoma"/>
              </a:rPr>
              <a:t>and</a:t>
            </a:r>
            <a:r>
              <a:rPr sz="1600" spc="-20" dirty="0">
                <a:latin typeface="Tahoma"/>
                <a:cs typeface="Tahoma"/>
              </a:rPr>
              <a:t> starts</a:t>
            </a:r>
            <a:r>
              <a:rPr sz="1600" spc="15" dirty="0">
                <a:latin typeface="Tahoma"/>
                <a:cs typeface="Tahoma"/>
              </a:rPr>
              <a:t> </a:t>
            </a:r>
            <a:r>
              <a:rPr sz="1600" dirty="0">
                <a:latin typeface="Tahoma"/>
                <a:cs typeface="Tahoma"/>
              </a:rPr>
              <a:t>searching</a:t>
            </a:r>
            <a:r>
              <a:rPr sz="1600" spc="-20" dirty="0">
                <a:latin typeface="Tahoma"/>
                <a:cs typeface="Tahoma"/>
              </a:rPr>
              <a:t> </a:t>
            </a:r>
            <a:r>
              <a:rPr sz="1600" dirty="0">
                <a:latin typeface="Tahoma"/>
                <a:cs typeface="Tahoma"/>
              </a:rPr>
              <a:t>for</a:t>
            </a:r>
            <a:r>
              <a:rPr sz="1600" spc="-10" dirty="0">
                <a:latin typeface="Tahoma"/>
                <a:cs typeface="Tahoma"/>
              </a:rPr>
              <a:t> </a:t>
            </a:r>
            <a:r>
              <a:rPr sz="1600" dirty="0">
                <a:latin typeface="Tahoma"/>
                <a:cs typeface="Tahoma"/>
              </a:rPr>
              <a:t>other</a:t>
            </a:r>
            <a:r>
              <a:rPr sz="1600" spc="-10" dirty="0">
                <a:latin typeface="Tahoma"/>
                <a:cs typeface="Tahoma"/>
              </a:rPr>
              <a:t> targets.</a:t>
            </a:r>
            <a:endParaRPr sz="1600">
              <a:latin typeface="Tahoma"/>
              <a:cs typeface="Tahoma"/>
            </a:endParaRPr>
          </a:p>
          <a:p>
            <a:pPr marL="504825">
              <a:lnSpc>
                <a:spcPct val="100000"/>
              </a:lnSpc>
              <a:spcBef>
                <a:spcPts val="190"/>
              </a:spcBef>
            </a:pPr>
            <a:r>
              <a:rPr sz="1600" spc="90" dirty="0">
                <a:latin typeface="Tahoma"/>
                <a:cs typeface="Tahoma"/>
              </a:rPr>
              <a:t>Once</a:t>
            </a:r>
            <a:r>
              <a:rPr sz="1600" spc="-30" dirty="0">
                <a:latin typeface="Tahoma"/>
                <a:cs typeface="Tahoma"/>
              </a:rPr>
              <a:t> </a:t>
            </a:r>
            <a:r>
              <a:rPr sz="1600" dirty="0">
                <a:latin typeface="Tahoma"/>
                <a:cs typeface="Tahoma"/>
              </a:rPr>
              <a:t>the</a:t>
            </a:r>
            <a:r>
              <a:rPr sz="1600" spc="-25" dirty="0">
                <a:latin typeface="Tahoma"/>
                <a:cs typeface="Tahoma"/>
              </a:rPr>
              <a:t> </a:t>
            </a:r>
            <a:r>
              <a:rPr sz="1600" dirty="0">
                <a:latin typeface="Tahoma"/>
                <a:cs typeface="Tahoma"/>
              </a:rPr>
              <a:t>worm</a:t>
            </a:r>
            <a:r>
              <a:rPr sz="1600" spc="-15" dirty="0">
                <a:latin typeface="Tahoma"/>
                <a:cs typeface="Tahoma"/>
              </a:rPr>
              <a:t> </a:t>
            </a:r>
            <a:r>
              <a:rPr sz="1600" dirty="0">
                <a:latin typeface="Tahoma"/>
                <a:cs typeface="Tahoma"/>
              </a:rPr>
              <a:t>has</a:t>
            </a:r>
            <a:r>
              <a:rPr sz="1600" spc="-25" dirty="0">
                <a:latin typeface="Tahoma"/>
                <a:cs typeface="Tahoma"/>
              </a:rPr>
              <a:t> </a:t>
            </a:r>
            <a:r>
              <a:rPr sz="1600" spc="55" dirty="0">
                <a:latin typeface="Tahoma"/>
                <a:cs typeface="Tahoma"/>
              </a:rPr>
              <a:t>compromised</a:t>
            </a:r>
            <a:r>
              <a:rPr sz="1600" dirty="0">
                <a:latin typeface="Tahoma"/>
                <a:cs typeface="Tahoma"/>
              </a:rPr>
              <a:t> a</a:t>
            </a:r>
            <a:r>
              <a:rPr sz="1600" spc="-40" dirty="0">
                <a:latin typeface="Tahoma"/>
                <a:cs typeface="Tahoma"/>
              </a:rPr>
              <a:t> </a:t>
            </a:r>
            <a:r>
              <a:rPr sz="1600" dirty="0">
                <a:latin typeface="Tahoma"/>
                <a:cs typeface="Tahoma"/>
              </a:rPr>
              <a:t>device,</a:t>
            </a:r>
            <a:r>
              <a:rPr sz="1600" spc="-85" dirty="0">
                <a:latin typeface="Tahoma"/>
                <a:cs typeface="Tahoma"/>
              </a:rPr>
              <a:t> </a:t>
            </a:r>
            <a:r>
              <a:rPr sz="1600" dirty="0">
                <a:latin typeface="Tahoma"/>
                <a:cs typeface="Tahoma"/>
              </a:rPr>
              <a:t>it</a:t>
            </a:r>
            <a:r>
              <a:rPr sz="1600" spc="-30" dirty="0">
                <a:latin typeface="Tahoma"/>
                <a:cs typeface="Tahoma"/>
              </a:rPr>
              <a:t> </a:t>
            </a:r>
            <a:r>
              <a:rPr sz="1600" dirty="0">
                <a:latin typeface="Tahoma"/>
                <a:cs typeface="Tahoma"/>
              </a:rPr>
              <a:t>kills</a:t>
            </a:r>
            <a:r>
              <a:rPr sz="1600" spc="-40" dirty="0">
                <a:latin typeface="Tahoma"/>
                <a:cs typeface="Tahoma"/>
              </a:rPr>
              <a:t> </a:t>
            </a:r>
            <a:r>
              <a:rPr sz="1600" dirty="0">
                <a:latin typeface="Tahoma"/>
                <a:cs typeface="Tahoma"/>
              </a:rPr>
              <a:t>off</a:t>
            </a:r>
            <a:r>
              <a:rPr sz="1600" spc="10" dirty="0">
                <a:latin typeface="Tahoma"/>
                <a:cs typeface="Tahoma"/>
              </a:rPr>
              <a:t> </a:t>
            </a:r>
            <a:r>
              <a:rPr sz="1600" dirty="0">
                <a:latin typeface="Tahoma"/>
                <a:cs typeface="Tahoma"/>
              </a:rPr>
              <a:t>access</a:t>
            </a:r>
            <a:r>
              <a:rPr sz="1600" spc="-45" dirty="0">
                <a:latin typeface="Tahoma"/>
                <a:cs typeface="Tahoma"/>
              </a:rPr>
              <a:t> </a:t>
            </a:r>
            <a:r>
              <a:rPr sz="1600" dirty="0">
                <a:latin typeface="Tahoma"/>
                <a:cs typeface="Tahoma"/>
              </a:rPr>
              <a:t>to</a:t>
            </a:r>
            <a:r>
              <a:rPr sz="1600" spc="-20" dirty="0">
                <a:latin typeface="Tahoma"/>
                <a:cs typeface="Tahoma"/>
              </a:rPr>
              <a:t> </a:t>
            </a:r>
            <a:r>
              <a:rPr sz="1600" dirty="0">
                <a:latin typeface="Tahoma"/>
                <a:cs typeface="Tahoma"/>
              </a:rPr>
              <a:t>any</a:t>
            </a:r>
            <a:r>
              <a:rPr sz="1600" spc="-95" dirty="0">
                <a:latin typeface="Tahoma"/>
                <a:cs typeface="Tahoma"/>
              </a:rPr>
              <a:t> </a:t>
            </a:r>
            <a:r>
              <a:rPr sz="1600" dirty="0">
                <a:latin typeface="Tahoma"/>
                <a:cs typeface="Tahoma"/>
              </a:rPr>
              <a:t>Telnet</a:t>
            </a:r>
            <a:r>
              <a:rPr sz="1600" spc="-30" dirty="0">
                <a:latin typeface="Tahoma"/>
                <a:cs typeface="Tahoma"/>
              </a:rPr>
              <a:t> </a:t>
            </a:r>
            <a:r>
              <a:rPr sz="1600" dirty="0">
                <a:latin typeface="Tahoma"/>
                <a:cs typeface="Tahoma"/>
              </a:rPr>
              <a:t>services</a:t>
            </a:r>
            <a:r>
              <a:rPr sz="1600" spc="-25" dirty="0">
                <a:latin typeface="Tahoma"/>
                <a:cs typeface="Tahoma"/>
              </a:rPr>
              <a:t> </a:t>
            </a:r>
            <a:r>
              <a:rPr sz="1600" spc="-10" dirty="0">
                <a:latin typeface="Tahoma"/>
                <a:cs typeface="Tahoma"/>
              </a:rPr>
              <a:t>running.</a:t>
            </a:r>
            <a:endParaRPr sz="1600">
              <a:latin typeface="Tahoma"/>
              <a:cs typeface="Tahoma"/>
            </a:endParaRPr>
          </a:p>
        </p:txBody>
      </p:sp>
      <p:sp>
        <p:nvSpPr>
          <p:cNvPr id="9" name="object 9"/>
          <p:cNvSpPr txBox="1"/>
          <p:nvPr/>
        </p:nvSpPr>
        <p:spPr>
          <a:xfrm>
            <a:off x="787400" y="5528564"/>
            <a:ext cx="9912350" cy="299720"/>
          </a:xfrm>
          <a:prstGeom prst="rect">
            <a:avLst/>
          </a:prstGeom>
        </p:spPr>
        <p:txBody>
          <a:bodyPr vert="horz" wrap="square" lIns="0" tIns="12700" rIns="0" bIns="0" rtlCol="0">
            <a:spAutoFit/>
          </a:bodyPr>
          <a:lstStyle/>
          <a:p>
            <a:pPr marL="504825" indent="-492125">
              <a:lnSpc>
                <a:spcPct val="100000"/>
              </a:lnSpc>
              <a:spcBef>
                <a:spcPts val="100"/>
              </a:spcBef>
              <a:buClr>
                <a:srgbClr val="3779D9"/>
              </a:buClr>
              <a:buSzPct val="72222"/>
              <a:buFont typeface="Courier New"/>
              <a:buChar char="o"/>
              <a:tabLst>
                <a:tab pos="504825" algn="l"/>
              </a:tabLst>
            </a:pPr>
            <a:r>
              <a:rPr sz="1800" spc="85" dirty="0">
                <a:latin typeface="Tahoma"/>
                <a:cs typeface="Tahoma"/>
              </a:rPr>
              <a:t>Change</a:t>
            </a:r>
            <a:r>
              <a:rPr sz="1800" spc="-20" dirty="0">
                <a:latin typeface="Tahoma"/>
                <a:cs typeface="Tahoma"/>
              </a:rPr>
              <a:t> </a:t>
            </a:r>
            <a:r>
              <a:rPr sz="1800" dirty="0">
                <a:latin typeface="Tahoma"/>
                <a:cs typeface="Tahoma"/>
              </a:rPr>
              <a:t>default</a:t>
            </a:r>
            <a:r>
              <a:rPr sz="1800" spc="-25" dirty="0">
                <a:latin typeface="Tahoma"/>
                <a:cs typeface="Tahoma"/>
              </a:rPr>
              <a:t> </a:t>
            </a:r>
            <a:r>
              <a:rPr sz="1800" dirty="0">
                <a:latin typeface="Tahoma"/>
                <a:cs typeface="Tahoma"/>
              </a:rPr>
              <a:t>settings,</a:t>
            </a:r>
            <a:r>
              <a:rPr sz="1800" spc="-120" dirty="0">
                <a:latin typeface="Tahoma"/>
                <a:cs typeface="Tahoma"/>
              </a:rPr>
              <a:t> </a:t>
            </a:r>
            <a:r>
              <a:rPr sz="1800" spc="75" dirty="0">
                <a:latin typeface="Tahoma"/>
                <a:cs typeface="Tahoma"/>
              </a:rPr>
              <a:t>adopt</a:t>
            </a:r>
            <a:r>
              <a:rPr sz="1800" spc="-25" dirty="0">
                <a:latin typeface="Tahoma"/>
                <a:cs typeface="Tahoma"/>
              </a:rPr>
              <a:t> </a:t>
            </a:r>
            <a:r>
              <a:rPr sz="1800" dirty="0">
                <a:latin typeface="Tahoma"/>
                <a:cs typeface="Tahoma"/>
              </a:rPr>
              <a:t>strong</a:t>
            </a:r>
            <a:r>
              <a:rPr sz="1800" spc="-25" dirty="0">
                <a:latin typeface="Tahoma"/>
                <a:cs typeface="Tahoma"/>
              </a:rPr>
              <a:t> </a:t>
            </a:r>
            <a:r>
              <a:rPr sz="1800" dirty="0">
                <a:latin typeface="Tahoma"/>
                <a:cs typeface="Tahoma"/>
              </a:rPr>
              <a:t>password,</a:t>
            </a:r>
            <a:r>
              <a:rPr sz="1800" spc="-95" dirty="0">
                <a:latin typeface="Tahoma"/>
                <a:cs typeface="Tahoma"/>
              </a:rPr>
              <a:t> </a:t>
            </a:r>
            <a:r>
              <a:rPr sz="1800" spc="60" dirty="0">
                <a:latin typeface="Tahoma"/>
                <a:cs typeface="Tahoma"/>
              </a:rPr>
              <a:t>keep</a:t>
            </a:r>
            <a:r>
              <a:rPr sz="1800" spc="-40" dirty="0">
                <a:latin typeface="Tahoma"/>
                <a:cs typeface="Tahoma"/>
              </a:rPr>
              <a:t> </a:t>
            </a:r>
            <a:r>
              <a:rPr sz="1800" spc="65" dirty="0">
                <a:latin typeface="Tahoma"/>
                <a:cs typeface="Tahoma"/>
              </a:rPr>
              <a:t>updated</a:t>
            </a:r>
            <a:r>
              <a:rPr sz="1800" spc="-25" dirty="0">
                <a:latin typeface="Tahoma"/>
                <a:cs typeface="Tahoma"/>
              </a:rPr>
              <a:t> </a:t>
            </a:r>
            <a:r>
              <a:rPr sz="1800" dirty="0">
                <a:latin typeface="Tahoma"/>
                <a:cs typeface="Tahoma"/>
              </a:rPr>
              <a:t>the</a:t>
            </a:r>
            <a:r>
              <a:rPr sz="1800" spc="-25" dirty="0">
                <a:latin typeface="Tahoma"/>
                <a:cs typeface="Tahoma"/>
              </a:rPr>
              <a:t> </a:t>
            </a:r>
            <a:r>
              <a:rPr sz="1800" dirty="0">
                <a:latin typeface="Tahoma"/>
                <a:cs typeface="Tahoma"/>
              </a:rPr>
              <a:t>software</a:t>
            </a:r>
            <a:r>
              <a:rPr sz="1800" spc="-45" dirty="0">
                <a:latin typeface="Tahoma"/>
                <a:cs typeface="Tahoma"/>
              </a:rPr>
              <a:t> </a:t>
            </a:r>
            <a:r>
              <a:rPr sz="1800" spc="55" dirty="0">
                <a:latin typeface="Tahoma"/>
                <a:cs typeface="Tahoma"/>
              </a:rPr>
              <a:t>and</a:t>
            </a:r>
            <a:r>
              <a:rPr sz="1800" spc="-15" dirty="0">
                <a:latin typeface="Tahoma"/>
                <a:cs typeface="Tahoma"/>
              </a:rPr>
              <a:t> </a:t>
            </a:r>
            <a:r>
              <a:rPr sz="1800" spc="-10" dirty="0">
                <a:latin typeface="Tahoma"/>
                <a:cs typeface="Tahoma"/>
              </a:rPr>
              <a:t>firmware.</a:t>
            </a:r>
            <a:endParaRPr sz="1800">
              <a:latin typeface="Tahoma"/>
              <a:cs typeface="Tahoma"/>
            </a:endParaRPr>
          </a:p>
        </p:txBody>
      </p:sp>
      <p:pic>
        <p:nvPicPr>
          <p:cNvPr id="10" name="object 10"/>
          <p:cNvPicPr/>
          <p:nvPr/>
        </p:nvPicPr>
        <p:blipFill>
          <a:blip r:embed="rId2" cstate="print"/>
          <a:stretch>
            <a:fillRect/>
          </a:stretch>
        </p:blipFill>
        <p:spPr>
          <a:xfrm>
            <a:off x="7583423" y="1798320"/>
            <a:ext cx="3808476" cy="1498091"/>
          </a:xfrm>
          <a:prstGeom prst="rect">
            <a:avLst/>
          </a:prstGeom>
        </p:spPr>
      </p:pic>
      <p:sp>
        <p:nvSpPr>
          <p:cNvPr id="11" name="object 11"/>
          <p:cNvSpPr txBox="1"/>
          <p:nvPr/>
        </p:nvSpPr>
        <p:spPr>
          <a:xfrm>
            <a:off x="1351788" y="2346960"/>
            <a:ext cx="6884034" cy="401320"/>
          </a:xfrm>
          <a:prstGeom prst="rect">
            <a:avLst/>
          </a:prstGeom>
          <a:solidFill>
            <a:srgbClr val="FFFF00"/>
          </a:solidFill>
        </p:spPr>
        <p:txBody>
          <a:bodyPr vert="horz" wrap="square" lIns="0" tIns="34925" rIns="0" bIns="0" rtlCol="0">
            <a:spAutoFit/>
          </a:bodyPr>
          <a:lstStyle/>
          <a:p>
            <a:pPr marL="61594">
              <a:lnSpc>
                <a:spcPct val="100000"/>
              </a:lnSpc>
              <a:spcBef>
                <a:spcPts val="275"/>
              </a:spcBef>
            </a:pPr>
            <a:r>
              <a:rPr sz="2000" b="1" spc="-40" dirty="0">
                <a:solidFill>
                  <a:srgbClr val="FF0000"/>
                </a:solidFill>
                <a:latin typeface="Tahoma"/>
                <a:cs typeface="Tahoma"/>
              </a:rPr>
              <a:t>Wow</a:t>
            </a:r>
            <a:r>
              <a:rPr sz="2000" b="1" spc="-110" dirty="0">
                <a:solidFill>
                  <a:srgbClr val="FF0000"/>
                </a:solidFill>
                <a:latin typeface="Tahoma"/>
                <a:cs typeface="Tahoma"/>
              </a:rPr>
              <a:t> </a:t>
            </a:r>
            <a:r>
              <a:rPr sz="2000" b="1" dirty="0">
                <a:solidFill>
                  <a:srgbClr val="FF0000"/>
                </a:solidFill>
                <a:latin typeface="Tahoma"/>
                <a:cs typeface="Tahoma"/>
              </a:rPr>
              <a:t>…………………………</a:t>
            </a:r>
            <a:r>
              <a:rPr sz="2000" b="1" spc="-180" dirty="0">
                <a:solidFill>
                  <a:srgbClr val="FF0000"/>
                </a:solidFill>
                <a:latin typeface="Tahoma"/>
                <a:cs typeface="Tahoma"/>
              </a:rPr>
              <a:t> </a:t>
            </a:r>
            <a:r>
              <a:rPr sz="2000" b="1" spc="-80" dirty="0">
                <a:solidFill>
                  <a:srgbClr val="FF0000"/>
                </a:solidFill>
                <a:latin typeface="Tahoma"/>
                <a:cs typeface="Tahoma"/>
              </a:rPr>
              <a:t>a</a:t>
            </a:r>
            <a:r>
              <a:rPr sz="2000" b="1" spc="-85" dirty="0">
                <a:solidFill>
                  <a:srgbClr val="FF0000"/>
                </a:solidFill>
                <a:latin typeface="Tahoma"/>
                <a:cs typeface="Tahoma"/>
              </a:rPr>
              <a:t> </a:t>
            </a:r>
            <a:r>
              <a:rPr sz="2000" b="1" spc="-25" dirty="0">
                <a:solidFill>
                  <a:srgbClr val="FF0000"/>
                </a:solidFill>
                <a:latin typeface="Tahoma"/>
                <a:cs typeface="Tahoma"/>
              </a:rPr>
              <a:t>new</a:t>
            </a:r>
            <a:r>
              <a:rPr sz="2000" b="1" spc="-100" dirty="0">
                <a:solidFill>
                  <a:srgbClr val="FF0000"/>
                </a:solidFill>
                <a:latin typeface="Tahoma"/>
                <a:cs typeface="Tahoma"/>
              </a:rPr>
              <a:t> </a:t>
            </a:r>
            <a:r>
              <a:rPr sz="2000" b="1" spc="-40" dirty="0">
                <a:solidFill>
                  <a:srgbClr val="FF0000"/>
                </a:solidFill>
                <a:latin typeface="Tahoma"/>
                <a:cs typeface="Tahoma"/>
              </a:rPr>
              <a:t>business</a:t>
            </a:r>
            <a:r>
              <a:rPr sz="2000" b="1" spc="-95" dirty="0">
                <a:solidFill>
                  <a:srgbClr val="FF0000"/>
                </a:solidFill>
                <a:latin typeface="Tahoma"/>
                <a:cs typeface="Tahoma"/>
              </a:rPr>
              <a:t> </a:t>
            </a:r>
            <a:r>
              <a:rPr sz="2000" b="1" spc="-10" dirty="0">
                <a:solidFill>
                  <a:srgbClr val="FF0000"/>
                </a:solidFill>
                <a:latin typeface="Tahoma"/>
                <a:cs typeface="Tahoma"/>
              </a:rPr>
              <a:t>opportunity</a:t>
            </a:r>
            <a:endParaRPr sz="2000">
              <a:latin typeface="Tahoma"/>
              <a:cs typeface="Tahoma"/>
            </a:endParaRPr>
          </a:p>
        </p:txBody>
      </p:sp>
      <p:sp>
        <p:nvSpPr>
          <p:cNvPr id="12" name="object 12"/>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13" name="object 13"/>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4</a:t>
            </a:r>
            <a:r>
              <a:rPr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4851" rIns="0" bIns="0" rtlCol="0">
            <a:spAutoFit/>
          </a:bodyPr>
          <a:lstStyle/>
          <a:p>
            <a:pPr marL="12700">
              <a:lnSpc>
                <a:spcPct val="100000"/>
              </a:lnSpc>
              <a:spcBef>
                <a:spcPts val="120"/>
              </a:spcBef>
            </a:pPr>
            <a:r>
              <a:rPr sz="2800" dirty="0"/>
              <a:t>Spike</a:t>
            </a:r>
            <a:r>
              <a:rPr sz="2800" spc="-15" dirty="0"/>
              <a:t> </a:t>
            </a:r>
            <a:r>
              <a:rPr sz="2800" spc="110" dirty="0"/>
              <a:t>botnet</a:t>
            </a:r>
            <a:r>
              <a:rPr sz="2800" spc="-20" dirty="0"/>
              <a:t> </a:t>
            </a:r>
            <a:r>
              <a:rPr sz="2800" spc="60" dirty="0"/>
              <a:t>runs</a:t>
            </a:r>
            <a:r>
              <a:rPr sz="2800" spc="-10" dirty="0"/>
              <a:t> </a:t>
            </a:r>
            <a:r>
              <a:rPr sz="2800" dirty="0"/>
              <a:t>DDoS</a:t>
            </a:r>
            <a:r>
              <a:rPr sz="2800" spc="-20" dirty="0"/>
              <a:t> </a:t>
            </a:r>
            <a:r>
              <a:rPr sz="2800" spc="150" dirty="0"/>
              <a:t>from</a:t>
            </a:r>
            <a:r>
              <a:rPr sz="2800" spc="-5" dirty="0"/>
              <a:t> </a:t>
            </a:r>
            <a:r>
              <a:rPr sz="2800" dirty="0"/>
              <a:t>IoT</a:t>
            </a:r>
            <a:r>
              <a:rPr sz="2800" spc="-15" dirty="0"/>
              <a:t> </a:t>
            </a:r>
            <a:r>
              <a:rPr sz="2800" spc="-10" dirty="0"/>
              <a:t>devices</a:t>
            </a:r>
            <a:endParaRPr sz="2800"/>
          </a:p>
        </p:txBody>
      </p:sp>
      <p:sp>
        <p:nvSpPr>
          <p:cNvPr id="3" name="object 3"/>
          <p:cNvSpPr txBox="1"/>
          <p:nvPr/>
        </p:nvSpPr>
        <p:spPr>
          <a:xfrm>
            <a:off x="800100" y="3426561"/>
            <a:ext cx="8074659" cy="285115"/>
          </a:xfrm>
          <a:prstGeom prst="rect">
            <a:avLst/>
          </a:prstGeom>
        </p:spPr>
        <p:txBody>
          <a:bodyPr vert="horz" wrap="square" lIns="0" tIns="0" rIns="0" bIns="0" rtlCol="0">
            <a:spAutoFit/>
          </a:bodyPr>
          <a:lstStyle/>
          <a:p>
            <a:pPr>
              <a:lnSpc>
                <a:spcPts val="2095"/>
              </a:lnSpc>
              <a:tabLst>
                <a:tab pos="492125" algn="l"/>
              </a:tabLst>
            </a:pPr>
            <a:r>
              <a:rPr sz="1700" spc="-50" dirty="0">
                <a:solidFill>
                  <a:srgbClr val="3779D9"/>
                </a:solidFill>
                <a:latin typeface="Courier New"/>
                <a:cs typeface="Courier New"/>
              </a:rPr>
              <a:t>o</a:t>
            </a:r>
            <a:r>
              <a:rPr sz="1700" dirty="0">
                <a:solidFill>
                  <a:srgbClr val="3779D9"/>
                </a:solidFill>
                <a:latin typeface="Courier New"/>
                <a:cs typeface="Courier New"/>
              </a:rPr>
              <a:t>	</a:t>
            </a:r>
            <a:r>
              <a:rPr sz="1800" spc="120" dirty="0">
                <a:latin typeface="Tahoma"/>
                <a:cs typeface="Tahoma"/>
              </a:rPr>
              <a:t>One</a:t>
            </a:r>
            <a:r>
              <a:rPr sz="1800" spc="-80" dirty="0">
                <a:latin typeface="Tahoma"/>
                <a:cs typeface="Tahoma"/>
              </a:rPr>
              <a:t> </a:t>
            </a:r>
            <a:r>
              <a:rPr sz="1800" dirty="0">
                <a:latin typeface="Tahoma"/>
                <a:cs typeface="Tahoma"/>
              </a:rPr>
              <a:t>of</a:t>
            </a:r>
            <a:r>
              <a:rPr sz="1800" spc="-5" dirty="0">
                <a:latin typeface="Tahoma"/>
                <a:cs typeface="Tahoma"/>
              </a:rPr>
              <a:t> </a:t>
            </a:r>
            <a:r>
              <a:rPr sz="1800" dirty="0">
                <a:latin typeface="Tahoma"/>
                <a:cs typeface="Tahoma"/>
              </a:rPr>
              <a:t>the</a:t>
            </a:r>
            <a:r>
              <a:rPr sz="1800" spc="-55" dirty="0">
                <a:latin typeface="Tahoma"/>
                <a:cs typeface="Tahoma"/>
              </a:rPr>
              <a:t> </a:t>
            </a:r>
            <a:r>
              <a:rPr sz="1800" dirty="0">
                <a:latin typeface="Tahoma"/>
                <a:cs typeface="Tahoma"/>
              </a:rPr>
              <a:t>attack</a:t>
            </a:r>
            <a:r>
              <a:rPr sz="1800" spc="-55" dirty="0">
                <a:latin typeface="Tahoma"/>
                <a:cs typeface="Tahoma"/>
              </a:rPr>
              <a:t> </a:t>
            </a:r>
            <a:r>
              <a:rPr sz="1800" spc="70" dirty="0">
                <a:latin typeface="Tahoma"/>
                <a:cs typeface="Tahoma"/>
              </a:rPr>
              <a:t>clocked</a:t>
            </a:r>
            <a:r>
              <a:rPr sz="1800" spc="-70" dirty="0">
                <a:latin typeface="Tahoma"/>
                <a:cs typeface="Tahoma"/>
              </a:rPr>
              <a:t> </a:t>
            </a:r>
            <a:r>
              <a:rPr sz="1800" dirty="0">
                <a:latin typeface="Tahoma"/>
                <a:cs typeface="Tahoma"/>
              </a:rPr>
              <a:t>215</a:t>
            </a:r>
            <a:r>
              <a:rPr sz="1800" spc="-25" dirty="0">
                <a:latin typeface="Tahoma"/>
                <a:cs typeface="Tahoma"/>
              </a:rPr>
              <a:t> </a:t>
            </a:r>
            <a:r>
              <a:rPr sz="1800" spc="90" dirty="0">
                <a:latin typeface="Tahoma"/>
                <a:cs typeface="Tahoma"/>
              </a:rPr>
              <a:t>Gbpsand</a:t>
            </a:r>
            <a:r>
              <a:rPr sz="1800" spc="-50" dirty="0">
                <a:latin typeface="Tahoma"/>
                <a:cs typeface="Tahoma"/>
              </a:rPr>
              <a:t> </a:t>
            </a:r>
            <a:r>
              <a:rPr sz="1800" dirty="0">
                <a:latin typeface="Tahoma"/>
                <a:cs typeface="Tahoma"/>
              </a:rPr>
              <a:t>150</a:t>
            </a:r>
            <a:r>
              <a:rPr sz="1800" spc="-40" dirty="0">
                <a:latin typeface="Tahoma"/>
                <a:cs typeface="Tahoma"/>
              </a:rPr>
              <a:t> </a:t>
            </a:r>
            <a:r>
              <a:rPr sz="1800" spc="50" dirty="0">
                <a:latin typeface="Tahoma"/>
                <a:cs typeface="Tahoma"/>
              </a:rPr>
              <a:t>million</a:t>
            </a:r>
            <a:r>
              <a:rPr sz="1800" spc="-70" dirty="0">
                <a:latin typeface="Tahoma"/>
                <a:cs typeface="Tahoma"/>
              </a:rPr>
              <a:t> </a:t>
            </a:r>
            <a:r>
              <a:rPr sz="1800" dirty="0">
                <a:latin typeface="Tahoma"/>
                <a:cs typeface="Tahoma"/>
              </a:rPr>
              <a:t>packets</a:t>
            </a:r>
            <a:r>
              <a:rPr sz="1800" spc="-50" dirty="0">
                <a:latin typeface="Tahoma"/>
                <a:cs typeface="Tahoma"/>
              </a:rPr>
              <a:t> </a:t>
            </a:r>
            <a:r>
              <a:rPr sz="1800" spc="65" dirty="0">
                <a:latin typeface="Tahoma"/>
                <a:cs typeface="Tahoma"/>
              </a:rPr>
              <a:t>per</a:t>
            </a:r>
            <a:r>
              <a:rPr sz="1800" spc="-60" dirty="0">
                <a:latin typeface="Tahoma"/>
                <a:cs typeface="Tahoma"/>
              </a:rPr>
              <a:t> </a:t>
            </a:r>
            <a:r>
              <a:rPr sz="1800" spc="70" dirty="0">
                <a:latin typeface="Tahoma"/>
                <a:cs typeface="Tahoma"/>
              </a:rPr>
              <a:t>second</a:t>
            </a:r>
            <a:r>
              <a:rPr sz="1800" spc="-70" dirty="0">
                <a:latin typeface="Tahoma"/>
                <a:cs typeface="Tahoma"/>
              </a:rPr>
              <a:t> </a:t>
            </a:r>
            <a:r>
              <a:rPr sz="1800" spc="-50" dirty="0">
                <a:latin typeface="Tahoma"/>
                <a:cs typeface="Tahoma"/>
              </a:rPr>
              <a:t>(</a:t>
            </a:r>
            <a:endParaRPr sz="1800">
              <a:latin typeface="Tahoma"/>
              <a:cs typeface="Tahoma"/>
            </a:endParaRPr>
          </a:p>
        </p:txBody>
      </p:sp>
      <p:sp>
        <p:nvSpPr>
          <p:cNvPr id="4" name="object 4"/>
          <p:cNvSpPr txBox="1"/>
          <p:nvPr/>
        </p:nvSpPr>
        <p:spPr>
          <a:xfrm>
            <a:off x="8701851" y="2342616"/>
            <a:ext cx="2729230" cy="1751964"/>
          </a:xfrm>
          <a:prstGeom prst="rect">
            <a:avLst/>
          </a:prstGeom>
        </p:spPr>
        <p:txBody>
          <a:bodyPr vert="horz" wrap="square" lIns="0" tIns="0" rIns="0" bIns="0" rtlCol="0">
            <a:spAutoFit/>
          </a:bodyPr>
          <a:lstStyle/>
          <a:p>
            <a:pPr marL="15240">
              <a:lnSpc>
                <a:spcPts val="2095"/>
              </a:lnSpc>
            </a:pPr>
            <a:r>
              <a:rPr sz="1800" spc="-10" dirty="0">
                <a:latin typeface="Tahoma"/>
                <a:cs typeface="Tahoma"/>
              </a:rPr>
              <a:t>yers,</a:t>
            </a:r>
            <a:r>
              <a:rPr sz="1800" spc="-35" dirty="0">
                <a:latin typeface="Tahoma"/>
                <a:cs typeface="Tahoma"/>
              </a:rPr>
              <a:t> </a:t>
            </a:r>
            <a:r>
              <a:rPr sz="1800" dirty="0">
                <a:latin typeface="Tahoma"/>
                <a:cs typeface="Tahoma"/>
              </a:rPr>
              <a:t>freezers,Raspberry</a:t>
            </a:r>
            <a:r>
              <a:rPr sz="1800" spc="10" dirty="0">
                <a:latin typeface="Tahoma"/>
                <a:cs typeface="Tahoma"/>
              </a:rPr>
              <a:t> </a:t>
            </a:r>
            <a:r>
              <a:rPr sz="1800" spc="-25" dirty="0">
                <a:latin typeface="Tahoma"/>
                <a:cs typeface="Tahoma"/>
              </a:rPr>
              <a:t>Pi</a:t>
            </a:r>
            <a:endParaRPr sz="1800">
              <a:latin typeface="Tahoma"/>
              <a:cs typeface="Tahoma"/>
            </a:endParaRPr>
          </a:p>
          <a:p>
            <a:pPr>
              <a:lnSpc>
                <a:spcPct val="100000"/>
              </a:lnSpc>
            </a:pPr>
            <a:endParaRPr sz="1800">
              <a:latin typeface="Tahoma"/>
              <a:cs typeface="Tahoma"/>
            </a:endParaRPr>
          </a:p>
          <a:p>
            <a:pPr>
              <a:lnSpc>
                <a:spcPct val="100000"/>
              </a:lnSpc>
              <a:spcBef>
                <a:spcPts val="1115"/>
              </a:spcBef>
            </a:pPr>
            <a:endParaRPr sz="1800">
              <a:latin typeface="Tahoma"/>
              <a:cs typeface="Tahoma"/>
            </a:endParaRPr>
          </a:p>
          <a:p>
            <a:pPr marR="1406525" indent="172720">
              <a:lnSpc>
                <a:spcPct val="142200"/>
              </a:lnSpc>
            </a:pPr>
            <a:r>
              <a:rPr sz="1800" spc="-10" dirty="0">
                <a:latin typeface="Tahoma"/>
                <a:cs typeface="Tahoma"/>
              </a:rPr>
              <a:t>Mpps). </a:t>
            </a:r>
            <a:r>
              <a:rPr sz="1800" spc="105" dirty="0">
                <a:latin typeface="Tahoma"/>
                <a:cs typeface="Tahoma"/>
              </a:rPr>
              <a:t>lood</a:t>
            </a:r>
            <a:r>
              <a:rPr sz="1800" spc="-125" dirty="0">
                <a:latin typeface="Tahoma"/>
                <a:cs typeface="Tahoma"/>
              </a:rPr>
              <a:t> </a:t>
            </a:r>
            <a:r>
              <a:rPr sz="1800" spc="-20" dirty="0">
                <a:latin typeface="Tahoma"/>
                <a:cs typeface="Tahoma"/>
              </a:rPr>
              <a:t>attacks.</a:t>
            </a:r>
            <a:endParaRPr sz="1800">
              <a:latin typeface="Tahoma"/>
              <a:cs typeface="Tahoma"/>
            </a:endParaRPr>
          </a:p>
        </p:txBody>
      </p:sp>
      <p:sp>
        <p:nvSpPr>
          <p:cNvPr id="5" name="object 5"/>
          <p:cNvSpPr/>
          <p:nvPr/>
        </p:nvSpPr>
        <p:spPr>
          <a:xfrm>
            <a:off x="838200" y="3262884"/>
            <a:ext cx="8061959" cy="502920"/>
          </a:xfrm>
          <a:custGeom>
            <a:avLst/>
            <a:gdLst/>
            <a:ahLst/>
            <a:cxnLst/>
            <a:rect l="l" t="t" r="r" b="b"/>
            <a:pathLst>
              <a:path w="8061959" h="502920">
                <a:moveTo>
                  <a:pt x="8061959" y="0"/>
                </a:moveTo>
                <a:lnTo>
                  <a:pt x="0" y="0"/>
                </a:lnTo>
                <a:lnTo>
                  <a:pt x="0" y="502919"/>
                </a:lnTo>
                <a:lnTo>
                  <a:pt x="8061959" y="502919"/>
                </a:lnTo>
                <a:lnTo>
                  <a:pt x="8061959" y="0"/>
                </a:lnTo>
                <a:close/>
              </a:path>
            </a:pathLst>
          </a:custGeom>
          <a:solidFill>
            <a:srgbClr val="FFFF00"/>
          </a:solidFill>
        </p:spPr>
        <p:txBody>
          <a:bodyPr wrap="square" lIns="0" tIns="0" rIns="0" bIns="0" rtlCol="0"/>
          <a:lstStyle/>
          <a:p>
            <a:endParaRPr/>
          </a:p>
        </p:txBody>
      </p:sp>
      <p:sp>
        <p:nvSpPr>
          <p:cNvPr id="6" name="object 6"/>
          <p:cNvSpPr txBox="1"/>
          <p:nvPr/>
        </p:nvSpPr>
        <p:spPr>
          <a:xfrm>
            <a:off x="787400" y="1211707"/>
            <a:ext cx="10221595" cy="2883535"/>
          </a:xfrm>
          <a:prstGeom prst="rect">
            <a:avLst/>
          </a:prstGeom>
        </p:spPr>
        <p:txBody>
          <a:bodyPr vert="horz" wrap="square" lIns="0" tIns="12700" rIns="0" bIns="0" rtlCol="0">
            <a:spAutoFit/>
          </a:bodyPr>
          <a:lstStyle/>
          <a:p>
            <a:pPr marL="504825" marR="5080" indent="-492759">
              <a:lnSpc>
                <a:spcPct val="110000"/>
              </a:lnSpc>
              <a:spcBef>
                <a:spcPts val="100"/>
              </a:spcBef>
              <a:buClr>
                <a:srgbClr val="3779D9"/>
              </a:buClr>
              <a:buSzPct val="94444"/>
              <a:buFont typeface="Courier New"/>
              <a:buChar char="o"/>
              <a:tabLst>
                <a:tab pos="504825" algn="l"/>
              </a:tabLst>
            </a:pPr>
            <a:r>
              <a:rPr sz="1800" dirty="0">
                <a:latin typeface="Tahoma"/>
                <a:cs typeface="Tahoma"/>
              </a:rPr>
              <a:t>Akamai</a:t>
            </a:r>
            <a:r>
              <a:rPr sz="1800" spc="-15" dirty="0">
                <a:latin typeface="Tahoma"/>
                <a:cs typeface="Tahoma"/>
              </a:rPr>
              <a:t> </a:t>
            </a:r>
            <a:r>
              <a:rPr sz="1800" spc="55" dirty="0">
                <a:latin typeface="Tahoma"/>
                <a:cs typeface="Tahoma"/>
              </a:rPr>
              <a:t>spotted</a:t>
            </a:r>
            <a:r>
              <a:rPr sz="1800" spc="-40" dirty="0">
                <a:latin typeface="Tahoma"/>
                <a:cs typeface="Tahoma"/>
              </a:rPr>
              <a:t> </a:t>
            </a:r>
            <a:r>
              <a:rPr sz="1800" dirty="0">
                <a:latin typeface="Tahoma"/>
                <a:cs typeface="Tahoma"/>
              </a:rPr>
              <a:t>a</a:t>
            </a:r>
            <a:r>
              <a:rPr sz="1800" spc="-25" dirty="0">
                <a:latin typeface="Tahoma"/>
                <a:cs typeface="Tahoma"/>
              </a:rPr>
              <a:t> </a:t>
            </a:r>
            <a:r>
              <a:rPr sz="1800" dirty="0">
                <a:latin typeface="Tahoma"/>
                <a:cs typeface="Tahoma"/>
              </a:rPr>
              <a:t>Spike</a:t>
            </a:r>
            <a:r>
              <a:rPr sz="1800" spc="-40" dirty="0">
                <a:latin typeface="Tahoma"/>
                <a:cs typeface="Tahoma"/>
              </a:rPr>
              <a:t> </a:t>
            </a:r>
            <a:r>
              <a:rPr sz="1800" dirty="0">
                <a:latin typeface="Tahoma"/>
                <a:cs typeface="Tahoma"/>
              </a:rPr>
              <a:t>malware</a:t>
            </a:r>
            <a:r>
              <a:rPr sz="1800" spc="-25" dirty="0">
                <a:latin typeface="Tahoma"/>
                <a:cs typeface="Tahoma"/>
              </a:rPr>
              <a:t> </a:t>
            </a:r>
            <a:r>
              <a:rPr sz="1800" dirty="0">
                <a:latin typeface="Tahoma"/>
                <a:cs typeface="Tahoma"/>
              </a:rPr>
              <a:t>which</a:t>
            </a:r>
            <a:r>
              <a:rPr sz="1800" spc="-35" dirty="0">
                <a:latin typeface="Tahoma"/>
                <a:cs typeface="Tahoma"/>
              </a:rPr>
              <a:t> </a:t>
            </a:r>
            <a:r>
              <a:rPr sz="1800" dirty="0">
                <a:latin typeface="Tahoma"/>
                <a:cs typeface="Tahoma"/>
              </a:rPr>
              <a:t>is</a:t>
            </a:r>
            <a:r>
              <a:rPr sz="1800" spc="-25" dirty="0">
                <a:latin typeface="Tahoma"/>
                <a:cs typeface="Tahoma"/>
              </a:rPr>
              <a:t> </a:t>
            </a:r>
            <a:r>
              <a:rPr sz="1800" spc="60" dirty="0">
                <a:latin typeface="Tahoma"/>
                <a:cs typeface="Tahoma"/>
              </a:rPr>
              <a:t>used</a:t>
            </a:r>
            <a:r>
              <a:rPr sz="1800" spc="-25" dirty="0">
                <a:latin typeface="Tahoma"/>
                <a:cs typeface="Tahoma"/>
              </a:rPr>
              <a:t> </a:t>
            </a:r>
            <a:r>
              <a:rPr sz="1800" dirty="0">
                <a:latin typeface="Tahoma"/>
                <a:cs typeface="Tahoma"/>
              </a:rPr>
              <a:t>to</a:t>
            </a:r>
            <a:r>
              <a:rPr sz="1800" spc="-25" dirty="0">
                <a:latin typeface="Tahoma"/>
                <a:cs typeface="Tahoma"/>
              </a:rPr>
              <a:t> </a:t>
            </a:r>
            <a:r>
              <a:rPr sz="1800" dirty="0">
                <a:latin typeface="Tahoma"/>
                <a:cs typeface="Tahoma"/>
              </a:rPr>
              <a:t>run</a:t>
            </a:r>
            <a:r>
              <a:rPr sz="1800" spc="-20" dirty="0">
                <a:latin typeface="Tahoma"/>
                <a:cs typeface="Tahoma"/>
              </a:rPr>
              <a:t> </a:t>
            </a:r>
            <a:r>
              <a:rPr sz="1800" spc="95" dirty="0">
                <a:latin typeface="Tahoma"/>
                <a:cs typeface="Tahoma"/>
              </a:rPr>
              <a:t>DDoS</a:t>
            </a:r>
            <a:r>
              <a:rPr sz="1800" spc="-40" dirty="0">
                <a:latin typeface="Tahoma"/>
                <a:cs typeface="Tahoma"/>
              </a:rPr>
              <a:t> </a:t>
            </a:r>
            <a:r>
              <a:rPr sz="1800" dirty="0">
                <a:latin typeface="Tahoma"/>
                <a:cs typeface="Tahoma"/>
              </a:rPr>
              <a:t>attacks</a:t>
            </a:r>
            <a:r>
              <a:rPr sz="1800" spc="-20" dirty="0">
                <a:latin typeface="Tahoma"/>
                <a:cs typeface="Tahoma"/>
              </a:rPr>
              <a:t> </a:t>
            </a:r>
            <a:r>
              <a:rPr sz="1800" dirty="0">
                <a:latin typeface="Tahoma"/>
                <a:cs typeface="Tahoma"/>
              </a:rPr>
              <a:t>through</a:t>
            </a:r>
            <a:r>
              <a:rPr sz="1800" spc="-10" dirty="0">
                <a:latin typeface="Tahoma"/>
                <a:cs typeface="Tahoma"/>
              </a:rPr>
              <a:t> </a:t>
            </a:r>
            <a:r>
              <a:rPr sz="1800" spc="55" dirty="0">
                <a:latin typeface="Tahoma"/>
                <a:cs typeface="Tahoma"/>
              </a:rPr>
              <a:t>desktops</a:t>
            </a:r>
            <a:r>
              <a:rPr sz="1800" spc="-40" dirty="0">
                <a:latin typeface="Tahoma"/>
                <a:cs typeface="Tahoma"/>
              </a:rPr>
              <a:t> </a:t>
            </a:r>
            <a:r>
              <a:rPr sz="1800" spc="55" dirty="0">
                <a:latin typeface="Tahoma"/>
                <a:cs typeface="Tahoma"/>
              </a:rPr>
              <a:t>and</a:t>
            </a:r>
            <a:r>
              <a:rPr sz="1800" spc="-15" dirty="0">
                <a:latin typeface="Tahoma"/>
                <a:cs typeface="Tahoma"/>
              </a:rPr>
              <a:t> </a:t>
            </a:r>
            <a:r>
              <a:rPr sz="1800" spc="-25" dirty="0">
                <a:latin typeface="Tahoma"/>
                <a:cs typeface="Tahoma"/>
              </a:rPr>
              <a:t>IoT </a:t>
            </a:r>
            <a:r>
              <a:rPr sz="1800" spc="-10" dirty="0">
                <a:latin typeface="Tahoma"/>
                <a:cs typeface="Tahoma"/>
              </a:rPr>
              <a:t>devices.</a:t>
            </a:r>
            <a:endParaRPr sz="1800">
              <a:latin typeface="Tahoma"/>
              <a:cs typeface="Tahoma"/>
            </a:endParaRPr>
          </a:p>
          <a:p>
            <a:pPr marL="504825" indent="-492125">
              <a:lnSpc>
                <a:spcPct val="100000"/>
              </a:lnSpc>
              <a:spcBef>
                <a:spcPts val="910"/>
              </a:spcBef>
              <a:buClr>
                <a:srgbClr val="3779D9"/>
              </a:buClr>
              <a:buSzPct val="94444"/>
              <a:buFont typeface="Courier New"/>
              <a:buChar char="o"/>
              <a:tabLst>
                <a:tab pos="504825" algn="l"/>
              </a:tabLst>
            </a:pPr>
            <a:r>
              <a:rPr sz="1800" dirty="0">
                <a:latin typeface="Tahoma"/>
                <a:cs typeface="Tahoma"/>
              </a:rPr>
              <a:t>Spike</a:t>
            </a:r>
            <a:r>
              <a:rPr sz="1800" spc="-10" dirty="0">
                <a:latin typeface="Tahoma"/>
                <a:cs typeface="Tahoma"/>
              </a:rPr>
              <a:t> </a:t>
            </a:r>
            <a:r>
              <a:rPr sz="1800" dirty="0">
                <a:latin typeface="Tahoma"/>
                <a:cs typeface="Tahoma"/>
              </a:rPr>
              <a:t>toolkit</a:t>
            </a:r>
            <a:r>
              <a:rPr sz="1800" spc="-5" dirty="0">
                <a:latin typeface="Tahoma"/>
                <a:cs typeface="Tahoma"/>
              </a:rPr>
              <a:t> </a:t>
            </a:r>
            <a:r>
              <a:rPr sz="1800" dirty="0">
                <a:latin typeface="Tahoma"/>
                <a:cs typeface="Tahoma"/>
              </a:rPr>
              <a:t>is </a:t>
            </a:r>
            <a:r>
              <a:rPr sz="1800" spc="65" dirty="0">
                <a:latin typeface="Tahoma"/>
                <a:cs typeface="Tahoma"/>
              </a:rPr>
              <a:t>able</a:t>
            </a:r>
            <a:r>
              <a:rPr sz="1800" spc="10" dirty="0">
                <a:latin typeface="Tahoma"/>
                <a:cs typeface="Tahoma"/>
              </a:rPr>
              <a:t> </a:t>
            </a:r>
            <a:r>
              <a:rPr sz="1800" dirty="0">
                <a:latin typeface="Tahoma"/>
                <a:cs typeface="Tahoma"/>
              </a:rPr>
              <a:t>to</a:t>
            </a:r>
            <a:r>
              <a:rPr sz="1800" spc="30" dirty="0">
                <a:latin typeface="Tahoma"/>
                <a:cs typeface="Tahoma"/>
              </a:rPr>
              <a:t> </a:t>
            </a:r>
            <a:r>
              <a:rPr sz="1800" dirty="0">
                <a:latin typeface="Tahoma"/>
                <a:cs typeface="Tahoma"/>
              </a:rPr>
              <a:t>to</a:t>
            </a:r>
            <a:r>
              <a:rPr sz="1800" spc="10" dirty="0">
                <a:latin typeface="Tahoma"/>
                <a:cs typeface="Tahoma"/>
              </a:rPr>
              <a:t> </a:t>
            </a:r>
            <a:r>
              <a:rPr sz="1800" dirty="0">
                <a:latin typeface="Tahoma"/>
                <a:cs typeface="Tahoma"/>
              </a:rPr>
              <a:t>generate</a:t>
            </a:r>
            <a:r>
              <a:rPr sz="1800" spc="-5" dirty="0">
                <a:latin typeface="Tahoma"/>
                <a:cs typeface="Tahoma"/>
              </a:rPr>
              <a:t> </a:t>
            </a:r>
            <a:r>
              <a:rPr sz="1800" dirty="0">
                <a:latin typeface="Tahoma"/>
                <a:cs typeface="Tahoma"/>
              </a:rPr>
              <a:t>an</a:t>
            </a:r>
            <a:r>
              <a:rPr sz="1800" spc="-25" dirty="0">
                <a:latin typeface="Tahoma"/>
                <a:cs typeface="Tahoma"/>
              </a:rPr>
              <a:t> </a:t>
            </a:r>
            <a:r>
              <a:rPr sz="1800" spc="65" dirty="0">
                <a:latin typeface="Tahoma"/>
                <a:cs typeface="Tahoma"/>
              </a:rPr>
              <a:t>ARM-</a:t>
            </a:r>
            <a:r>
              <a:rPr sz="1800" spc="70" dirty="0">
                <a:latin typeface="Tahoma"/>
                <a:cs typeface="Tahoma"/>
              </a:rPr>
              <a:t>based</a:t>
            </a:r>
            <a:r>
              <a:rPr sz="1800" spc="15" dirty="0">
                <a:latin typeface="Tahoma"/>
                <a:cs typeface="Tahoma"/>
              </a:rPr>
              <a:t> </a:t>
            </a:r>
            <a:r>
              <a:rPr sz="1800" spc="50" dirty="0">
                <a:latin typeface="Tahoma"/>
                <a:cs typeface="Tahoma"/>
              </a:rPr>
              <a:t>payload</a:t>
            </a:r>
            <a:endParaRPr sz="1800">
              <a:latin typeface="Tahoma"/>
              <a:cs typeface="Tahoma"/>
            </a:endParaRPr>
          </a:p>
          <a:p>
            <a:pPr marL="504825" marR="2283460" indent="-492759">
              <a:lnSpc>
                <a:spcPct val="110000"/>
              </a:lnSpc>
              <a:spcBef>
                <a:spcPts val="700"/>
              </a:spcBef>
              <a:buClr>
                <a:srgbClr val="3779D9"/>
              </a:buClr>
              <a:buSzPct val="94444"/>
              <a:buFont typeface="Courier New"/>
              <a:buChar char="o"/>
              <a:tabLst>
                <a:tab pos="504825" algn="l"/>
              </a:tabLst>
            </a:pPr>
            <a:r>
              <a:rPr sz="1800" dirty="0">
                <a:latin typeface="Tahoma"/>
                <a:cs typeface="Tahoma"/>
              </a:rPr>
              <a:t>The</a:t>
            </a:r>
            <a:r>
              <a:rPr sz="1800" spc="-55" dirty="0">
                <a:latin typeface="Tahoma"/>
                <a:cs typeface="Tahoma"/>
              </a:rPr>
              <a:t> </a:t>
            </a:r>
            <a:r>
              <a:rPr sz="1800" dirty="0">
                <a:latin typeface="Tahoma"/>
                <a:cs typeface="Tahoma"/>
              </a:rPr>
              <a:t>spike</a:t>
            </a:r>
            <a:r>
              <a:rPr sz="1800" spc="-80" dirty="0">
                <a:latin typeface="Tahoma"/>
                <a:cs typeface="Tahoma"/>
              </a:rPr>
              <a:t> </a:t>
            </a:r>
            <a:r>
              <a:rPr sz="1800" spc="50" dirty="0">
                <a:latin typeface="Tahoma"/>
                <a:cs typeface="Tahoma"/>
              </a:rPr>
              <a:t>botnet</a:t>
            </a:r>
            <a:r>
              <a:rPr sz="1800" spc="-60" dirty="0">
                <a:latin typeface="Tahoma"/>
                <a:cs typeface="Tahoma"/>
              </a:rPr>
              <a:t> </a:t>
            </a:r>
            <a:r>
              <a:rPr sz="1800" dirty="0">
                <a:latin typeface="Tahoma"/>
                <a:cs typeface="Tahoma"/>
              </a:rPr>
              <a:t>was</a:t>
            </a:r>
            <a:r>
              <a:rPr sz="1800" spc="-65" dirty="0">
                <a:latin typeface="Tahoma"/>
                <a:cs typeface="Tahoma"/>
              </a:rPr>
              <a:t> </a:t>
            </a:r>
            <a:r>
              <a:rPr sz="1800" spc="85" dirty="0">
                <a:latin typeface="Tahoma"/>
                <a:cs typeface="Tahoma"/>
              </a:rPr>
              <a:t>composed</a:t>
            </a:r>
            <a:r>
              <a:rPr sz="1800" spc="-75" dirty="0">
                <a:latin typeface="Tahoma"/>
                <a:cs typeface="Tahoma"/>
              </a:rPr>
              <a:t> </a:t>
            </a:r>
            <a:r>
              <a:rPr sz="1800" spc="55" dirty="0">
                <a:latin typeface="Tahoma"/>
                <a:cs typeface="Tahoma"/>
              </a:rPr>
              <a:t>by</a:t>
            </a:r>
            <a:r>
              <a:rPr sz="1800" spc="-65" dirty="0">
                <a:latin typeface="Tahoma"/>
                <a:cs typeface="Tahoma"/>
              </a:rPr>
              <a:t> </a:t>
            </a:r>
            <a:r>
              <a:rPr sz="1800" dirty="0">
                <a:latin typeface="Tahoma"/>
                <a:cs typeface="Tahoma"/>
              </a:rPr>
              <a:t>routers,</a:t>
            </a:r>
            <a:r>
              <a:rPr sz="1800" spc="-135" dirty="0">
                <a:latin typeface="Tahoma"/>
                <a:cs typeface="Tahoma"/>
              </a:rPr>
              <a:t> </a:t>
            </a:r>
            <a:r>
              <a:rPr sz="1800" dirty="0">
                <a:latin typeface="Tahoma"/>
                <a:cs typeface="Tahoma"/>
              </a:rPr>
              <a:t>smart</a:t>
            </a:r>
            <a:r>
              <a:rPr sz="1800" spc="-50" dirty="0">
                <a:latin typeface="Tahoma"/>
                <a:cs typeface="Tahoma"/>
              </a:rPr>
              <a:t> </a:t>
            </a:r>
            <a:r>
              <a:rPr sz="1800" dirty="0">
                <a:latin typeface="Tahoma"/>
                <a:cs typeface="Tahoma"/>
              </a:rPr>
              <a:t>thermostats,</a:t>
            </a:r>
            <a:r>
              <a:rPr sz="1800" spc="-135" dirty="0">
                <a:latin typeface="Tahoma"/>
                <a:cs typeface="Tahoma"/>
              </a:rPr>
              <a:t> </a:t>
            </a:r>
            <a:r>
              <a:rPr sz="1800" dirty="0">
                <a:latin typeface="Tahoma"/>
                <a:cs typeface="Tahoma"/>
              </a:rPr>
              <a:t>smart</a:t>
            </a:r>
            <a:r>
              <a:rPr sz="1800" spc="-50" dirty="0">
                <a:latin typeface="Tahoma"/>
                <a:cs typeface="Tahoma"/>
              </a:rPr>
              <a:t> </a:t>
            </a:r>
            <a:r>
              <a:rPr sz="1800" spc="40" dirty="0">
                <a:latin typeface="Tahoma"/>
                <a:cs typeface="Tahoma"/>
              </a:rPr>
              <a:t>dr </a:t>
            </a:r>
            <a:r>
              <a:rPr sz="1800" spc="55" dirty="0">
                <a:latin typeface="Tahoma"/>
                <a:cs typeface="Tahoma"/>
              </a:rPr>
              <a:t>and</a:t>
            </a:r>
            <a:r>
              <a:rPr sz="1800" spc="-35" dirty="0">
                <a:latin typeface="Tahoma"/>
                <a:cs typeface="Tahoma"/>
              </a:rPr>
              <a:t> </a:t>
            </a:r>
            <a:r>
              <a:rPr sz="1800" dirty="0">
                <a:latin typeface="Tahoma"/>
                <a:cs typeface="Tahoma"/>
              </a:rPr>
              <a:t>other</a:t>
            </a:r>
            <a:r>
              <a:rPr sz="1800" spc="-40" dirty="0">
                <a:latin typeface="Tahoma"/>
                <a:cs typeface="Tahoma"/>
              </a:rPr>
              <a:t> </a:t>
            </a:r>
            <a:r>
              <a:rPr sz="1800" spc="-45" dirty="0">
                <a:latin typeface="Tahoma"/>
                <a:cs typeface="Tahoma"/>
              </a:rPr>
              <a:t>IoT</a:t>
            </a:r>
            <a:r>
              <a:rPr sz="1800" spc="-95" dirty="0">
                <a:latin typeface="Tahoma"/>
                <a:cs typeface="Tahoma"/>
              </a:rPr>
              <a:t> </a:t>
            </a:r>
            <a:r>
              <a:rPr sz="1800" spc="-10" dirty="0">
                <a:latin typeface="Tahoma"/>
                <a:cs typeface="Tahoma"/>
              </a:rPr>
              <a:t>devices.</a:t>
            </a:r>
            <a:endParaRPr sz="1800">
              <a:latin typeface="Tahoma"/>
              <a:cs typeface="Tahoma"/>
            </a:endParaRPr>
          </a:p>
          <a:p>
            <a:pPr marL="504825" indent="-492125">
              <a:lnSpc>
                <a:spcPts val="2135"/>
              </a:lnSpc>
              <a:spcBef>
                <a:spcPts val="925"/>
              </a:spcBef>
              <a:buClr>
                <a:srgbClr val="3779D9"/>
              </a:buClr>
              <a:buSzPct val="94444"/>
              <a:buFont typeface="Courier New"/>
              <a:buChar char="o"/>
              <a:tabLst>
                <a:tab pos="504825" algn="l"/>
              </a:tabLst>
            </a:pPr>
            <a:r>
              <a:rPr sz="1800" dirty="0">
                <a:latin typeface="Tahoma"/>
                <a:cs typeface="Tahoma"/>
              </a:rPr>
              <a:t>Spike</a:t>
            </a:r>
            <a:r>
              <a:rPr sz="1800" spc="-55" dirty="0">
                <a:latin typeface="Tahoma"/>
                <a:cs typeface="Tahoma"/>
              </a:rPr>
              <a:t> </a:t>
            </a:r>
            <a:r>
              <a:rPr sz="1800" spc="50" dirty="0">
                <a:latin typeface="Tahoma"/>
                <a:cs typeface="Tahoma"/>
              </a:rPr>
              <a:t>botnet</a:t>
            </a:r>
            <a:r>
              <a:rPr sz="1800" spc="-40" dirty="0">
                <a:latin typeface="Tahoma"/>
                <a:cs typeface="Tahoma"/>
              </a:rPr>
              <a:t> </a:t>
            </a:r>
            <a:r>
              <a:rPr sz="1800" spc="85" dirty="0">
                <a:latin typeface="Tahoma"/>
                <a:cs typeface="Tahoma"/>
              </a:rPr>
              <a:t>composed</a:t>
            </a:r>
            <a:r>
              <a:rPr sz="1800" spc="-55" dirty="0">
                <a:latin typeface="Tahoma"/>
                <a:cs typeface="Tahoma"/>
              </a:rPr>
              <a:t> </a:t>
            </a:r>
            <a:r>
              <a:rPr sz="1800" spc="55" dirty="0">
                <a:latin typeface="Tahoma"/>
                <a:cs typeface="Tahoma"/>
              </a:rPr>
              <a:t>by</a:t>
            </a:r>
            <a:r>
              <a:rPr sz="1800" spc="-35" dirty="0">
                <a:latin typeface="Tahoma"/>
                <a:cs typeface="Tahoma"/>
              </a:rPr>
              <a:t> </a:t>
            </a:r>
            <a:r>
              <a:rPr sz="1800" dirty="0">
                <a:latin typeface="Tahoma"/>
                <a:cs typeface="Tahoma"/>
              </a:rPr>
              <a:t>12,000</a:t>
            </a:r>
            <a:r>
              <a:rPr sz="1800" spc="-5" dirty="0">
                <a:latin typeface="Tahoma"/>
                <a:cs typeface="Tahoma"/>
              </a:rPr>
              <a:t> </a:t>
            </a:r>
            <a:r>
              <a:rPr sz="1800" spc="-85" dirty="0">
                <a:latin typeface="Tahoma"/>
                <a:cs typeface="Tahoma"/>
              </a:rPr>
              <a:t>-</a:t>
            </a:r>
            <a:r>
              <a:rPr sz="1800" dirty="0">
                <a:latin typeface="Tahoma"/>
                <a:cs typeface="Tahoma"/>
              </a:rPr>
              <a:t>15,000</a:t>
            </a:r>
            <a:r>
              <a:rPr sz="1800" spc="-5" dirty="0">
                <a:latin typeface="Tahoma"/>
                <a:cs typeface="Tahoma"/>
              </a:rPr>
              <a:t> </a:t>
            </a:r>
            <a:r>
              <a:rPr sz="1800" spc="50" dirty="0">
                <a:latin typeface="Tahoma"/>
                <a:cs typeface="Tahoma"/>
              </a:rPr>
              <a:t>devices</a:t>
            </a:r>
            <a:r>
              <a:rPr sz="1800" spc="-65" dirty="0">
                <a:latin typeface="Tahoma"/>
                <a:cs typeface="Tahoma"/>
              </a:rPr>
              <a:t> </a:t>
            </a:r>
            <a:r>
              <a:rPr sz="1800" dirty="0">
                <a:latin typeface="Tahoma"/>
                <a:cs typeface="Tahoma"/>
              </a:rPr>
              <a:t>(sept</a:t>
            </a:r>
            <a:r>
              <a:rPr sz="1800" spc="-55" dirty="0">
                <a:latin typeface="Tahoma"/>
                <a:cs typeface="Tahoma"/>
              </a:rPr>
              <a:t> </a:t>
            </a:r>
            <a:r>
              <a:rPr sz="1800" spc="-10" dirty="0">
                <a:latin typeface="Tahoma"/>
                <a:cs typeface="Tahoma"/>
              </a:rPr>
              <a:t>2014).</a:t>
            </a:r>
            <a:endParaRPr sz="1800">
              <a:latin typeface="Tahoma"/>
              <a:cs typeface="Tahoma"/>
            </a:endParaRPr>
          </a:p>
          <a:p>
            <a:pPr marL="111125">
              <a:lnSpc>
                <a:spcPts val="3155"/>
              </a:lnSpc>
            </a:pPr>
            <a:r>
              <a:rPr sz="2650" spc="195" dirty="0">
                <a:solidFill>
                  <a:srgbClr val="FF0000"/>
                </a:solidFill>
                <a:latin typeface="Tahoma"/>
                <a:cs typeface="Tahoma"/>
              </a:rPr>
              <a:t>Oops</a:t>
            </a:r>
            <a:r>
              <a:rPr sz="2650" spc="-80" dirty="0">
                <a:solidFill>
                  <a:srgbClr val="FF0000"/>
                </a:solidFill>
                <a:latin typeface="Tahoma"/>
                <a:cs typeface="Tahoma"/>
              </a:rPr>
              <a:t> </a:t>
            </a:r>
            <a:r>
              <a:rPr sz="2650" spc="495" dirty="0">
                <a:solidFill>
                  <a:srgbClr val="FF0000"/>
                </a:solidFill>
                <a:latin typeface="Tahoma"/>
                <a:cs typeface="Tahoma"/>
              </a:rPr>
              <a:t>…</a:t>
            </a:r>
            <a:r>
              <a:rPr sz="2650" spc="-160" dirty="0">
                <a:solidFill>
                  <a:srgbClr val="FF0000"/>
                </a:solidFill>
                <a:latin typeface="Tahoma"/>
                <a:cs typeface="Tahoma"/>
              </a:rPr>
              <a:t> </a:t>
            </a:r>
            <a:r>
              <a:rPr sz="2650" dirty="0">
                <a:solidFill>
                  <a:srgbClr val="FF0000"/>
                </a:solidFill>
                <a:latin typeface="Tahoma"/>
                <a:cs typeface="Tahoma"/>
              </a:rPr>
              <a:t>my</a:t>
            </a:r>
            <a:r>
              <a:rPr sz="2650" spc="-65" dirty="0">
                <a:solidFill>
                  <a:srgbClr val="FF0000"/>
                </a:solidFill>
                <a:latin typeface="Tahoma"/>
                <a:cs typeface="Tahoma"/>
              </a:rPr>
              <a:t> </a:t>
            </a:r>
            <a:r>
              <a:rPr sz="2650" dirty="0">
                <a:solidFill>
                  <a:srgbClr val="FF0000"/>
                </a:solidFill>
                <a:latin typeface="Tahoma"/>
                <a:cs typeface="Tahoma"/>
              </a:rPr>
              <a:t>refrigerator</a:t>
            </a:r>
            <a:r>
              <a:rPr sz="2650" spc="-65" dirty="0">
                <a:solidFill>
                  <a:srgbClr val="FF0000"/>
                </a:solidFill>
                <a:latin typeface="Tahoma"/>
                <a:cs typeface="Tahoma"/>
              </a:rPr>
              <a:t> </a:t>
            </a:r>
            <a:r>
              <a:rPr sz="2650" dirty="0">
                <a:solidFill>
                  <a:srgbClr val="FF0000"/>
                </a:solidFill>
                <a:latin typeface="Tahoma"/>
                <a:cs typeface="Tahoma"/>
              </a:rPr>
              <a:t>is</a:t>
            </a:r>
            <a:r>
              <a:rPr sz="2650" spc="-65" dirty="0">
                <a:solidFill>
                  <a:srgbClr val="FF0000"/>
                </a:solidFill>
                <a:latin typeface="Tahoma"/>
                <a:cs typeface="Tahoma"/>
              </a:rPr>
              <a:t> </a:t>
            </a:r>
            <a:r>
              <a:rPr sz="2650" spc="100" dirty="0">
                <a:solidFill>
                  <a:srgbClr val="FF0000"/>
                </a:solidFill>
                <a:latin typeface="Tahoma"/>
                <a:cs typeface="Tahoma"/>
              </a:rPr>
              <a:t>sending</a:t>
            </a:r>
            <a:r>
              <a:rPr sz="2650" spc="-65" dirty="0">
                <a:solidFill>
                  <a:srgbClr val="FF0000"/>
                </a:solidFill>
                <a:latin typeface="Tahoma"/>
                <a:cs typeface="Tahoma"/>
              </a:rPr>
              <a:t> </a:t>
            </a:r>
            <a:r>
              <a:rPr sz="2650" spc="85" dirty="0">
                <a:solidFill>
                  <a:srgbClr val="FF0000"/>
                </a:solidFill>
                <a:latin typeface="Tahoma"/>
                <a:cs typeface="Tahoma"/>
              </a:rPr>
              <a:t>spam</a:t>
            </a:r>
            <a:r>
              <a:rPr sz="2650" spc="-80" dirty="0">
                <a:solidFill>
                  <a:srgbClr val="FF0000"/>
                </a:solidFill>
                <a:latin typeface="Tahoma"/>
                <a:cs typeface="Tahoma"/>
              </a:rPr>
              <a:t> </a:t>
            </a:r>
            <a:r>
              <a:rPr sz="2650" spc="50" dirty="0">
                <a:solidFill>
                  <a:srgbClr val="FF0000"/>
                </a:solidFill>
                <a:latin typeface="Tahoma"/>
                <a:cs typeface="Tahoma"/>
              </a:rPr>
              <a:t>messages</a:t>
            </a:r>
            <a:endParaRPr sz="2650">
              <a:latin typeface="Tahoma"/>
              <a:cs typeface="Tahoma"/>
            </a:endParaRPr>
          </a:p>
          <a:p>
            <a:pPr marL="504825" indent="-492125">
              <a:lnSpc>
                <a:spcPct val="100000"/>
              </a:lnSpc>
              <a:spcBef>
                <a:spcPts val="855"/>
              </a:spcBef>
              <a:buClr>
                <a:srgbClr val="3779D9"/>
              </a:buClr>
              <a:buSzPct val="94444"/>
              <a:buFont typeface="Courier New"/>
              <a:buChar char="o"/>
              <a:tabLst>
                <a:tab pos="504825" algn="l"/>
              </a:tabLst>
            </a:pPr>
            <a:r>
              <a:rPr sz="1800" spc="65" dirty="0">
                <a:latin typeface="Tahoma"/>
                <a:cs typeface="Tahoma"/>
              </a:rPr>
              <a:t>SNORT</a:t>
            </a:r>
            <a:r>
              <a:rPr sz="1800" spc="-40" dirty="0">
                <a:latin typeface="Tahoma"/>
                <a:cs typeface="Tahoma"/>
              </a:rPr>
              <a:t> </a:t>
            </a:r>
            <a:r>
              <a:rPr sz="1800" dirty="0">
                <a:latin typeface="Tahoma"/>
                <a:cs typeface="Tahoma"/>
              </a:rPr>
              <a:t>signature</a:t>
            </a:r>
            <a:r>
              <a:rPr sz="1800" spc="55" dirty="0">
                <a:latin typeface="Tahoma"/>
                <a:cs typeface="Tahoma"/>
              </a:rPr>
              <a:t> </a:t>
            </a:r>
            <a:r>
              <a:rPr sz="1800" dirty="0">
                <a:latin typeface="Tahoma"/>
                <a:cs typeface="Tahoma"/>
              </a:rPr>
              <a:t>analysis</a:t>
            </a:r>
            <a:r>
              <a:rPr sz="1800" spc="60" dirty="0">
                <a:latin typeface="Tahoma"/>
                <a:cs typeface="Tahoma"/>
              </a:rPr>
              <a:t> suggested</a:t>
            </a:r>
            <a:r>
              <a:rPr sz="1800" spc="20" dirty="0">
                <a:latin typeface="Tahoma"/>
                <a:cs typeface="Tahoma"/>
              </a:rPr>
              <a:t> </a:t>
            </a:r>
            <a:r>
              <a:rPr sz="1800" dirty="0">
                <a:latin typeface="Tahoma"/>
                <a:cs typeface="Tahoma"/>
              </a:rPr>
              <a:t>to</a:t>
            </a:r>
            <a:r>
              <a:rPr sz="1800" spc="60" dirty="0">
                <a:latin typeface="Tahoma"/>
                <a:cs typeface="Tahoma"/>
              </a:rPr>
              <a:t> </a:t>
            </a:r>
            <a:r>
              <a:rPr sz="1800" dirty="0">
                <a:latin typeface="Tahoma"/>
                <a:cs typeface="Tahoma"/>
              </a:rPr>
              <a:t>mitigate</a:t>
            </a:r>
            <a:r>
              <a:rPr sz="1800" spc="40" dirty="0">
                <a:latin typeface="Tahoma"/>
                <a:cs typeface="Tahoma"/>
              </a:rPr>
              <a:t> </a:t>
            </a:r>
            <a:r>
              <a:rPr sz="1800" dirty="0">
                <a:latin typeface="Tahoma"/>
                <a:cs typeface="Tahoma"/>
              </a:rPr>
              <a:t>application-layer</a:t>
            </a:r>
            <a:r>
              <a:rPr sz="1800" spc="20" dirty="0">
                <a:latin typeface="Tahoma"/>
                <a:cs typeface="Tahoma"/>
              </a:rPr>
              <a:t> </a:t>
            </a:r>
            <a:r>
              <a:rPr sz="1800" spc="75" dirty="0">
                <a:latin typeface="Tahoma"/>
                <a:cs typeface="Tahoma"/>
              </a:rPr>
              <a:t>GET</a:t>
            </a:r>
            <a:r>
              <a:rPr sz="1800" spc="-20" dirty="0">
                <a:latin typeface="Tahoma"/>
                <a:cs typeface="Tahoma"/>
              </a:rPr>
              <a:t> </a:t>
            </a:r>
            <a:r>
              <a:rPr sz="1800" spc="-50" dirty="0">
                <a:latin typeface="Tahoma"/>
                <a:cs typeface="Tahoma"/>
              </a:rPr>
              <a:t>f</a:t>
            </a:r>
            <a:endParaRPr sz="1800">
              <a:latin typeface="Tahoma"/>
              <a:cs typeface="Tahoma"/>
            </a:endParaRPr>
          </a:p>
        </p:txBody>
      </p:sp>
      <p:pic>
        <p:nvPicPr>
          <p:cNvPr id="7" name="object 7"/>
          <p:cNvPicPr/>
          <p:nvPr/>
        </p:nvPicPr>
        <p:blipFill>
          <a:blip r:embed="rId2" cstate="print"/>
          <a:stretch>
            <a:fillRect/>
          </a:stretch>
        </p:blipFill>
        <p:spPr>
          <a:xfrm>
            <a:off x="8750807" y="2133600"/>
            <a:ext cx="3262884" cy="3262884"/>
          </a:xfrm>
          <a:prstGeom prst="rect">
            <a:avLst/>
          </a:prstGeom>
        </p:spPr>
      </p:pic>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9" name="object 9"/>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5</a:t>
            </a:r>
            <a:r>
              <a:rPr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4148454" cy="635000"/>
          </a:xfrm>
          <a:prstGeom prst="rect">
            <a:avLst/>
          </a:prstGeom>
        </p:spPr>
        <p:txBody>
          <a:bodyPr vert="horz" wrap="square" lIns="0" tIns="12065" rIns="0" bIns="0" rtlCol="0">
            <a:spAutoFit/>
          </a:bodyPr>
          <a:lstStyle/>
          <a:p>
            <a:pPr marL="12700">
              <a:lnSpc>
                <a:spcPct val="100000"/>
              </a:lnSpc>
              <a:spcBef>
                <a:spcPts val="95"/>
              </a:spcBef>
            </a:pPr>
            <a:r>
              <a:rPr spc="-10" dirty="0"/>
              <a:t>Class</a:t>
            </a:r>
            <a:r>
              <a:rPr spc="-254" dirty="0"/>
              <a:t> </a:t>
            </a:r>
            <a:r>
              <a:rPr spc="114" dirty="0"/>
              <a:t>Information</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97790">
              <a:lnSpc>
                <a:spcPct val="100000"/>
              </a:lnSpc>
              <a:spcBef>
                <a:spcPts val="75"/>
              </a:spcBef>
            </a:pPr>
            <a:fld id="{81D60167-4931-47E6-BA6A-407CBD079E47}" type="slidenum">
              <a:rPr spc="-50" dirty="0"/>
              <a:t>4</a:t>
            </a:fld>
            <a:endParaRPr spc="-50" dirty="0"/>
          </a:p>
        </p:txBody>
      </p:sp>
      <p:sp>
        <p:nvSpPr>
          <p:cNvPr id="3" name="object 3"/>
          <p:cNvSpPr txBox="1"/>
          <p:nvPr/>
        </p:nvSpPr>
        <p:spPr>
          <a:xfrm>
            <a:off x="688340" y="1062407"/>
            <a:ext cx="4721860" cy="1814664"/>
          </a:xfrm>
          <a:prstGeom prst="rect">
            <a:avLst/>
          </a:prstGeom>
        </p:spPr>
        <p:txBody>
          <a:bodyPr vert="horz" wrap="square" lIns="0" tIns="187960" rIns="0" bIns="0" rtlCol="0">
            <a:spAutoFit/>
          </a:bodyPr>
          <a:lstStyle/>
          <a:p>
            <a:pPr marL="354965" indent="-342265">
              <a:lnSpc>
                <a:spcPct val="100000"/>
              </a:lnSpc>
              <a:spcBef>
                <a:spcPts val="1480"/>
              </a:spcBef>
              <a:buClr>
                <a:srgbClr val="3779D9"/>
              </a:buClr>
              <a:buFont typeface="Courier New"/>
              <a:buChar char="o"/>
              <a:tabLst>
                <a:tab pos="354965" algn="l"/>
              </a:tabLst>
            </a:pPr>
            <a:r>
              <a:rPr sz="2000" spc="-10" dirty="0">
                <a:latin typeface="Tahoma"/>
                <a:cs typeface="Tahoma"/>
              </a:rPr>
              <a:t>Subject:</a:t>
            </a:r>
            <a:endParaRPr sz="2000" dirty="0">
              <a:latin typeface="Tahoma"/>
              <a:cs typeface="Tahoma"/>
            </a:endParaRPr>
          </a:p>
          <a:p>
            <a:pPr marL="299085" indent="-286385">
              <a:lnSpc>
                <a:spcPct val="100000"/>
              </a:lnSpc>
              <a:spcBef>
                <a:spcPts val="1245"/>
              </a:spcBef>
              <a:buClr>
                <a:srgbClr val="3779D9"/>
              </a:buClr>
              <a:buFont typeface="Arial MT"/>
              <a:buChar char="•"/>
              <a:tabLst>
                <a:tab pos="299085" algn="l"/>
              </a:tabLst>
            </a:pPr>
            <a:r>
              <a:rPr sz="1800" spc="-10" dirty="0">
                <a:latin typeface="Tahoma"/>
                <a:cs typeface="Tahoma"/>
              </a:rPr>
              <a:t>Internet</a:t>
            </a:r>
            <a:r>
              <a:rPr sz="1800" spc="-15" dirty="0">
                <a:latin typeface="Tahoma"/>
                <a:cs typeface="Tahoma"/>
              </a:rPr>
              <a:t> </a:t>
            </a:r>
            <a:r>
              <a:rPr sz="1800" dirty="0">
                <a:latin typeface="Tahoma"/>
                <a:cs typeface="Tahoma"/>
              </a:rPr>
              <a:t>of</a:t>
            </a:r>
            <a:r>
              <a:rPr sz="1800" spc="-20" dirty="0">
                <a:latin typeface="Tahoma"/>
                <a:cs typeface="Tahoma"/>
              </a:rPr>
              <a:t> </a:t>
            </a:r>
            <a:r>
              <a:rPr sz="1800" dirty="0">
                <a:latin typeface="Tahoma"/>
                <a:cs typeface="Tahoma"/>
              </a:rPr>
              <a:t>Things </a:t>
            </a:r>
            <a:r>
              <a:rPr sz="1800" spc="-10" dirty="0">
                <a:latin typeface="Tahoma"/>
                <a:cs typeface="Tahoma"/>
              </a:rPr>
              <a:t>Security</a:t>
            </a:r>
            <a:endParaRPr sz="1800" dirty="0">
              <a:latin typeface="Tahoma"/>
              <a:cs typeface="Tahoma"/>
            </a:endParaRPr>
          </a:p>
          <a:p>
            <a:pPr marL="12700" marR="1356995" indent="342265">
              <a:lnSpc>
                <a:spcPts val="3640"/>
              </a:lnSpc>
              <a:spcBef>
                <a:spcPts val="105"/>
              </a:spcBef>
              <a:buClr>
                <a:srgbClr val="3779D9"/>
              </a:buClr>
              <a:buFont typeface="Courier New"/>
              <a:buChar char="o"/>
              <a:tabLst>
                <a:tab pos="354965" algn="l"/>
              </a:tabLst>
            </a:pPr>
            <a:r>
              <a:rPr sz="2000" spc="130" dirty="0">
                <a:latin typeface="Tahoma"/>
                <a:cs typeface="Tahoma"/>
              </a:rPr>
              <a:t>CGR</a:t>
            </a:r>
            <a:r>
              <a:rPr sz="2000" spc="-125" dirty="0">
                <a:latin typeface="Tahoma"/>
                <a:cs typeface="Tahoma"/>
              </a:rPr>
              <a:t> </a:t>
            </a:r>
            <a:r>
              <a:rPr sz="2000" spc="85" dirty="0">
                <a:latin typeface="Tahoma"/>
                <a:cs typeface="Tahoma"/>
              </a:rPr>
              <a:t>Code:</a:t>
            </a:r>
            <a:endParaRPr lang="en-US" sz="2000" spc="85" dirty="0">
              <a:latin typeface="Tahoma"/>
              <a:cs typeface="Tahoma"/>
            </a:endParaRPr>
          </a:p>
          <a:p>
            <a:pPr marL="355600" marR="1356995" indent="-342900">
              <a:lnSpc>
                <a:spcPts val="3640"/>
              </a:lnSpc>
              <a:spcBef>
                <a:spcPts val="105"/>
              </a:spcBef>
              <a:buClr>
                <a:srgbClr val="3779D9"/>
              </a:buClr>
              <a:buFont typeface="Arial" panose="020B0604020202020204" pitchFamily="34" charset="0"/>
              <a:buChar char="•"/>
              <a:tabLst>
                <a:tab pos="354965" algn="l"/>
              </a:tabLst>
            </a:pPr>
            <a:r>
              <a:rPr lang="en-US" sz="2000" dirty="0">
                <a:latin typeface="Tahoma"/>
                <a:cs typeface="Tahoma"/>
              </a:rPr>
              <a:t>5s5sx3n</a:t>
            </a:r>
            <a:endParaRPr sz="2000" dirty="0">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6206490" cy="635000"/>
          </a:xfrm>
          <a:prstGeom prst="rect">
            <a:avLst/>
          </a:prstGeom>
        </p:spPr>
        <p:txBody>
          <a:bodyPr vert="horz" wrap="square" lIns="0" tIns="12065" rIns="0" bIns="0" rtlCol="0">
            <a:spAutoFit/>
          </a:bodyPr>
          <a:lstStyle/>
          <a:p>
            <a:pPr marL="12700">
              <a:lnSpc>
                <a:spcPct val="100000"/>
              </a:lnSpc>
              <a:spcBef>
                <a:spcPts val="95"/>
              </a:spcBef>
            </a:pPr>
            <a:r>
              <a:rPr dirty="0"/>
              <a:t>Hacking</a:t>
            </a:r>
            <a:r>
              <a:rPr spc="254" dirty="0"/>
              <a:t> </a:t>
            </a:r>
            <a:r>
              <a:rPr dirty="0"/>
              <a:t>Wearable</a:t>
            </a:r>
            <a:r>
              <a:rPr spc="270" dirty="0"/>
              <a:t> </a:t>
            </a:r>
            <a:r>
              <a:rPr spc="55" dirty="0"/>
              <a:t>devices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6</a:t>
            </a:r>
            <a:r>
              <a:rPr dirty="0"/>
              <a:t> </a:t>
            </a:r>
          </a:p>
        </p:txBody>
      </p:sp>
      <p:sp>
        <p:nvSpPr>
          <p:cNvPr id="3" name="object 3"/>
          <p:cNvSpPr txBox="1">
            <a:spLocks noGrp="1"/>
          </p:cNvSpPr>
          <p:nvPr>
            <p:ph type="body" idx="1"/>
          </p:nvPr>
        </p:nvSpPr>
        <p:spPr>
          <a:prstGeom prst="rect">
            <a:avLst/>
          </a:prstGeom>
        </p:spPr>
        <p:txBody>
          <a:bodyPr vert="horz" wrap="square" lIns="0" tIns="127635" rIns="0" bIns="0" rtlCol="0">
            <a:spAutoFit/>
          </a:bodyPr>
          <a:lstStyle/>
          <a:p>
            <a:pPr marL="529590" indent="-492125">
              <a:lnSpc>
                <a:spcPct val="100000"/>
              </a:lnSpc>
              <a:spcBef>
                <a:spcPts val="1005"/>
              </a:spcBef>
              <a:buClr>
                <a:srgbClr val="3779D9"/>
              </a:buClr>
              <a:buSzPct val="94444"/>
              <a:buFont typeface="Courier New"/>
              <a:buChar char="o"/>
              <a:tabLst>
                <a:tab pos="529590" algn="l"/>
              </a:tabLst>
            </a:pPr>
            <a:r>
              <a:rPr dirty="0"/>
              <a:t>Data</a:t>
            </a:r>
            <a:r>
              <a:rPr spc="-85" dirty="0"/>
              <a:t> </a:t>
            </a:r>
            <a:r>
              <a:rPr dirty="0"/>
              <a:t>sent</a:t>
            </a:r>
            <a:r>
              <a:rPr spc="-85" dirty="0"/>
              <a:t> </a:t>
            </a:r>
            <a:r>
              <a:rPr spc="50" dirty="0"/>
              <a:t>between</a:t>
            </a:r>
            <a:r>
              <a:rPr spc="-110" dirty="0"/>
              <a:t> </a:t>
            </a:r>
            <a:r>
              <a:rPr dirty="0"/>
              <a:t>the</a:t>
            </a:r>
            <a:r>
              <a:rPr spc="-75" dirty="0"/>
              <a:t> </a:t>
            </a:r>
            <a:r>
              <a:rPr dirty="0"/>
              <a:t>Smart</a:t>
            </a:r>
            <a:r>
              <a:rPr spc="-85" dirty="0"/>
              <a:t> </a:t>
            </a:r>
            <a:r>
              <a:rPr dirty="0"/>
              <a:t>watch</a:t>
            </a:r>
            <a:r>
              <a:rPr spc="-90" dirty="0"/>
              <a:t> </a:t>
            </a:r>
            <a:r>
              <a:rPr spc="55" dirty="0"/>
              <a:t>and</a:t>
            </a:r>
            <a:r>
              <a:rPr spc="-65" dirty="0"/>
              <a:t> </a:t>
            </a:r>
            <a:r>
              <a:rPr dirty="0"/>
              <a:t>an</a:t>
            </a:r>
            <a:r>
              <a:rPr spc="-114" dirty="0"/>
              <a:t> </a:t>
            </a:r>
            <a:r>
              <a:rPr spc="90" dirty="0"/>
              <a:t>Android</a:t>
            </a:r>
            <a:r>
              <a:rPr spc="-75" dirty="0"/>
              <a:t> </a:t>
            </a:r>
            <a:r>
              <a:rPr spc="75" dirty="0"/>
              <a:t>mobile</a:t>
            </a:r>
            <a:r>
              <a:rPr spc="-110" dirty="0"/>
              <a:t> </a:t>
            </a:r>
            <a:r>
              <a:rPr spc="80" dirty="0"/>
              <a:t>phone</a:t>
            </a:r>
            <a:r>
              <a:rPr spc="-70" dirty="0"/>
              <a:t> </a:t>
            </a:r>
            <a:r>
              <a:rPr spc="80" dirty="0"/>
              <a:t>could</a:t>
            </a:r>
            <a:r>
              <a:rPr spc="-80" dirty="0"/>
              <a:t> </a:t>
            </a:r>
            <a:r>
              <a:rPr spc="105" dirty="0"/>
              <a:t>be</a:t>
            </a:r>
            <a:r>
              <a:rPr spc="-95" dirty="0"/>
              <a:t> </a:t>
            </a:r>
            <a:r>
              <a:rPr spc="-10" dirty="0"/>
              <a:t>intercepted.</a:t>
            </a:r>
          </a:p>
          <a:p>
            <a:pPr marL="529590" indent="-492125">
              <a:lnSpc>
                <a:spcPct val="100000"/>
              </a:lnSpc>
              <a:spcBef>
                <a:spcPts val="915"/>
              </a:spcBef>
              <a:buClr>
                <a:srgbClr val="3779D9"/>
              </a:buClr>
              <a:buSzPct val="94444"/>
              <a:buFont typeface="Courier New"/>
              <a:buChar char="o"/>
              <a:tabLst>
                <a:tab pos="529590" algn="l"/>
              </a:tabLst>
            </a:pPr>
            <a:r>
              <a:rPr spc="110" dirty="0"/>
              <a:t>An</a:t>
            </a:r>
            <a:r>
              <a:rPr spc="-60" dirty="0"/>
              <a:t> </a:t>
            </a:r>
            <a:r>
              <a:rPr dirty="0"/>
              <a:t>attacker</a:t>
            </a:r>
            <a:r>
              <a:rPr spc="-55" dirty="0"/>
              <a:t> </a:t>
            </a:r>
            <a:r>
              <a:rPr spc="-10" dirty="0"/>
              <a:t>that</a:t>
            </a:r>
            <a:r>
              <a:rPr spc="-60" dirty="0"/>
              <a:t> </a:t>
            </a:r>
            <a:r>
              <a:rPr spc="80" dirty="0"/>
              <a:t>could</a:t>
            </a:r>
            <a:r>
              <a:rPr spc="-55" dirty="0"/>
              <a:t> </a:t>
            </a:r>
            <a:r>
              <a:rPr spc="105" dirty="0"/>
              <a:t>be</a:t>
            </a:r>
            <a:r>
              <a:rPr spc="-65" dirty="0"/>
              <a:t> </a:t>
            </a:r>
            <a:r>
              <a:rPr spc="65" dirty="0"/>
              <a:t>able</a:t>
            </a:r>
            <a:r>
              <a:rPr spc="-75" dirty="0"/>
              <a:t> </a:t>
            </a:r>
            <a:r>
              <a:rPr dirty="0"/>
              <a:t>to</a:t>
            </a:r>
            <a:r>
              <a:rPr spc="-60" dirty="0"/>
              <a:t> </a:t>
            </a:r>
            <a:r>
              <a:rPr spc="105" dirty="0"/>
              <a:t>decode</a:t>
            </a:r>
            <a:r>
              <a:rPr spc="-75" dirty="0"/>
              <a:t> </a:t>
            </a:r>
            <a:r>
              <a:rPr dirty="0"/>
              <a:t>users'</a:t>
            </a:r>
            <a:r>
              <a:rPr spc="-60" dirty="0"/>
              <a:t> </a:t>
            </a:r>
            <a:r>
              <a:rPr dirty="0"/>
              <a:t>data,</a:t>
            </a:r>
            <a:r>
              <a:rPr spc="-135" dirty="0"/>
              <a:t> </a:t>
            </a:r>
            <a:r>
              <a:rPr spc="65" dirty="0"/>
              <a:t>including</a:t>
            </a:r>
            <a:r>
              <a:rPr spc="-70" dirty="0"/>
              <a:t> </a:t>
            </a:r>
            <a:r>
              <a:rPr dirty="0"/>
              <a:t>text</a:t>
            </a:r>
            <a:r>
              <a:rPr spc="-55" dirty="0"/>
              <a:t> </a:t>
            </a:r>
            <a:r>
              <a:rPr dirty="0"/>
              <a:t>messages</a:t>
            </a:r>
            <a:r>
              <a:rPr spc="-90" dirty="0"/>
              <a:t> </a:t>
            </a:r>
            <a:r>
              <a:rPr dirty="0"/>
              <a:t>to</a:t>
            </a:r>
            <a:r>
              <a:rPr spc="-50" dirty="0"/>
              <a:t> </a:t>
            </a:r>
            <a:r>
              <a:rPr spc="114" dirty="0"/>
              <a:t>Google</a:t>
            </a:r>
            <a:r>
              <a:rPr spc="-95" dirty="0"/>
              <a:t> </a:t>
            </a:r>
            <a:r>
              <a:rPr spc="45" dirty="0"/>
              <a:t>Hangout</a:t>
            </a:r>
          </a:p>
          <a:p>
            <a:pPr marL="529590">
              <a:lnSpc>
                <a:spcPct val="100000"/>
              </a:lnSpc>
              <a:spcBef>
                <a:spcPts val="215"/>
              </a:spcBef>
            </a:pPr>
            <a:r>
              <a:rPr dirty="0"/>
              <a:t>chats</a:t>
            </a:r>
            <a:r>
              <a:rPr spc="-85" dirty="0"/>
              <a:t> </a:t>
            </a:r>
            <a:r>
              <a:rPr spc="55" dirty="0"/>
              <a:t>and</a:t>
            </a:r>
            <a:r>
              <a:rPr spc="-80" dirty="0"/>
              <a:t> </a:t>
            </a:r>
            <a:r>
              <a:rPr spc="60" dirty="0"/>
              <a:t>Facebook</a:t>
            </a:r>
            <a:r>
              <a:rPr spc="-95" dirty="0"/>
              <a:t> </a:t>
            </a:r>
            <a:r>
              <a:rPr spc="-10" dirty="0"/>
              <a:t>conversations.</a:t>
            </a:r>
          </a:p>
          <a:p>
            <a:pPr marL="529590" marR="39370" indent="-492759">
              <a:lnSpc>
                <a:spcPct val="110000"/>
              </a:lnSpc>
              <a:spcBef>
                <a:spcPts val="700"/>
              </a:spcBef>
              <a:buClr>
                <a:srgbClr val="3779D9"/>
              </a:buClr>
              <a:buSzPct val="94444"/>
              <a:buFont typeface="Courier New"/>
              <a:buChar char="o"/>
              <a:tabLst>
                <a:tab pos="529590" algn="l"/>
              </a:tabLst>
            </a:pPr>
            <a:r>
              <a:rPr spc="45" dirty="0"/>
              <a:t>Bluetooth</a:t>
            </a:r>
            <a:r>
              <a:rPr spc="-80" dirty="0"/>
              <a:t> </a:t>
            </a:r>
            <a:r>
              <a:rPr spc="50" dirty="0"/>
              <a:t>communication</a:t>
            </a:r>
            <a:r>
              <a:rPr spc="-60" dirty="0"/>
              <a:t> </a:t>
            </a:r>
            <a:r>
              <a:rPr spc="50" dirty="0"/>
              <a:t>between</a:t>
            </a:r>
            <a:r>
              <a:rPr spc="-95" dirty="0"/>
              <a:t> </a:t>
            </a:r>
            <a:r>
              <a:rPr dirty="0"/>
              <a:t>most</a:t>
            </a:r>
            <a:r>
              <a:rPr spc="-55" dirty="0"/>
              <a:t> </a:t>
            </a:r>
            <a:r>
              <a:rPr dirty="0"/>
              <a:t>Smart</a:t>
            </a:r>
            <a:r>
              <a:rPr spc="-65" dirty="0"/>
              <a:t> </a:t>
            </a:r>
            <a:r>
              <a:rPr dirty="0"/>
              <a:t>watches</a:t>
            </a:r>
            <a:r>
              <a:rPr spc="-80" dirty="0"/>
              <a:t> </a:t>
            </a:r>
            <a:r>
              <a:rPr spc="55" dirty="0"/>
              <a:t>and</a:t>
            </a:r>
            <a:r>
              <a:rPr spc="-80" dirty="0"/>
              <a:t> </a:t>
            </a:r>
            <a:r>
              <a:rPr spc="90" dirty="0"/>
              <a:t>Android</a:t>
            </a:r>
            <a:r>
              <a:rPr spc="-70" dirty="0"/>
              <a:t> </a:t>
            </a:r>
            <a:r>
              <a:rPr spc="50" dirty="0"/>
              <a:t>devices</a:t>
            </a:r>
            <a:r>
              <a:rPr spc="-90" dirty="0"/>
              <a:t> </a:t>
            </a:r>
            <a:r>
              <a:rPr dirty="0"/>
              <a:t>relies</a:t>
            </a:r>
            <a:r>
              <a:rPr spc="-80" dirty="0"/>
              <a:t> </a:t>
            </a:r>
            <a:r>
              <a:rPr spc="75" dirty="0"/>
              <a:t>on</a:t>
            </a:r>
            <a:r>
              <a:rPr spc="-60" dirty="0"/>
              <a:t> </a:t>
            </a:r>
            <a:r>
              <a:rPr dirty="0"/>
              <a:t>a</a:t>
            </a:r>
            <a:r>
              <a:rPr spc="-70" dirty="0"/>
              <a:t> </a:t>
            </a:r>
            <a:r>
              <a:rPr dirty="0"/>
              <a:t>six</a:t>
            </a:r>
            <a:r>
              <a:rPr spc="-70" dirty="0"/>
              <a:t> </a:t>
            </a:r>
            <a:r>
              <a:rPr spc="40" dirty="0"/>
              <a:t>digits </a:t>
            </a:r>
            <a:r>
              <a:rPr spc="-20" dirty="0"/>
              <a:t>PIN.</a:t>
            </a:r>
          </a:p>
          <a:p>
            <a:pPr marL="529590" indent="-492125">
              <a:lnSpc>
                <a:spcPct val="100000"/>
              </a:lnSpc>
              <a:spcBef>
                <a:spcPts val="919"/>
              </a:spcBef>
              <a:buClr>
                <a:srgbClr val="3779D9"/>
              </a:buClr>
              <a:buSzPct val="94444"/>
              <a:buFont typeface="Courier New"/>
              <a:buChar char="o"/>
              <a:tabLst>
                <a:tab pos="529590" algn="l"/>
              </a:tabLst>
            </a:pPr>
            <a:r>
              <a:rPr dirty="0"/>
              <a:t>Easy</a:t>
            </a:r>
            <a:r>
              <a:rPr spc="-25" dirty="0"/>
              <a:t> </a:t>
            </a:r>
            <a:r>
              <a:rPr dirty="0"/>
              <a:t>to</a:t>
            </a:r>
            <a:r>
              <a:rPr spc="-10" dirty="0"/>
              <a:t> </a:t>
            </a:r>
            <a:r>
              <a:rPr dirty="0"/>
              <a:t>crack</a:t>
            </a:r>
            <a:r>
              <a:rPr spc="-15" dirty="0"/>
              <a:t> </a:t>
            </a:r>
            <a:r>
              <a:rPr dirty="0"/>
              <a:t>with</a:t>
            </a:r>
            <a:r>
              <a:rPr spc="-15" dirty="0"/>
              <a:t> </a:t>
            </a:r>
            <a:r>
              <a:rPr dirty="0"/>
              <a:t>a</a:t>
            </a:r>
            <a:r>
              <a:rPr spc="-10" dirty="0"/>
              <a:t> </a:t>
            </a:r>
            <a:r>
              <a:rPr dirty="0"/>
              <a:t>brute-force</a:t>
            </a:r>
            <a:r>
              <a:rPr spc="-30" dirty="0"/>
              <a:t> </a:t>
            </a:r>
            <a:r>
              <a:rPr spc="-10" dirty="0"/>
              <a:t>attack.</a:t>
            </a:r>
          </a:p>
          <a:p>
            <a:pPr marL="529590" indent="-492125">
              <a:lnSpc>
                <a:spcPct val="100000"/>
              </a:lnSpc>
              <a:spcBef>
                <a:spcPts val="915"/>
              </a:spcBef>
              <a:buClr>
                <a:srgbClr val="3779D9"/>
              </a:buClr>
              <a:buSzPct val="94444"/>
              <a:buFont typeface="Courier New"/>
              <a:buChar char="o"/>
              <a:tabLst>
                <a:tab pos="529590" algn="l"/>
              </a:tabLst>
            </a:pPr>
            <a:r>
              <a:rPr spc="50" dirty="0"/>
              <a:t>Mitigate</a:t>
            </a:r>
            <a:r>
              <a:rPr spc="-95" dirty="0"/>
              <a:t> </a:t>
            </a:r>
            <a:r>
              <a:rPr dirty="0"/>
              <a:t>the</a:t>
            </a:r>
            <a:r>
              <a:rPr spc="-75" dirty="0"/>
              <a:t> </a:t>
            </a:r>
            <a:r>
              <a:rPr dirty="0"/>
              <a:t>attack</a:t>
            </a:r>
            <a:r>
              <a:rPr spc="-85" dirty="0"/>
              <a:t> </a:t>
            </a:r>
            <a:r>
              <a:rPr dirty="0"/>
              <a:t>with</a:t>
            </a:r>
            <a:r>
              <a:rPr spc="-85" dirty="0"/>
              <a:t> </a:t>
            </a:r>
            <a:r>
              <a:rPr spc="145" dirty="0"/>
              <a:t>NFC</a:t>
            </a:r>
            <a:r>
              <a:rPr spc="-75" dirty="0"/>
              <a:t> </a:t>
            </a:r>
            <a:r>
              <a:rPr spc="55" dirty="0"/>
              <a:t>pairing</a:t>
            </a:r>
            <a:r>
              <a:rPr spc="-85" dirty="0"/>
              <a:t> </a:t>
            </a:r>
            <a:r>
              <a:rPr spc="65" dirty="0"/>
              <a:t>procedure</a:t>
            </a:r>
            <a:r>
              <a:rPr spc="-80" dirty="0"/>
              <a:t> </a:t>
            </a:r>
            <a:r>
              <a:rPr dirty="0"/>
              <a:t>in</a:t>
            </a:r>
            <a:r>
              <a:rPr spc="-75" dirty="0"/>
              <a:t> </a:t>
            </a:r>
            <a:r>
              <a:rPr spc="65" dirty="0"/>
              <a:t>pin</a:t>
            </a:r>
            <a:r>
              <a:rPr spc="-75" dirty="0"/>
              <a:t> </a:t>
            </a:r>
            <a:r>
              <a:rPr spc="100" dirty="0"/>
              <a:t>code</a:t>
            </a:r>
            <a:r>
              <a:rPr spc="-90" dirty="0"/>
              <a:t> </a:t>
            </a:r>
            <a:r>
              <a:rPr spc="50" dirty="0"/>
              <a:t>exchange</a:t>
            </a:r>
            <a:r>
              <a:rPr spc="-75" dirty="0"/>
              <a:t> </a:t>
            </a:r>
            <a:r>
              <a:rPr spc="55" dirty="0"/>
              <a:t>or</a:t>
            </a:r>
            <a:r>
              <a:rPr spc="-80" dirty="0"/>
              <a:t> </a:t>
            </a:r>
            <a:r>
              <a:rPr dirty="0"/>
              <a:t>the</a:t>
            </a:r>
            <a:r>
              <a:rPr spc="-75" dirty="0"/>
              <a:t> </a:t>
            </a:r>
            <a:r>
              <a:rPr dirty="0"/>
              <a:t>use</a:t>
            </a:r>
            <a:r>
              <a:rPr spc="-80" dirty="0"/>
              <a:t> </a:t>
            </a:r>
            <a:r>
              <a:rPr dirty="0"/>
              <a:t>of</a:t>
            </a:r>
            <a:r>
              <a:rPr spc="-45" dirty="0"/>
              <a:t> </a:t>
            </a:r>
            <a:r>
              <a:rPr spc="-10" dirty="0"/>
              <a:t>passphrases.</a:t>
            </a:r>
          </a:p>
          <a:p>
            <a:pPr marL="529590" indent="-492125">
              <a:lnSpc>
                <a:spcPct val="100000"/>
              </a:lnSpc>
              <a:spcBef>
                <a:spcPts val="915"/>
              </a:spcBef>
              <a:buClr>
                <a:srgbClr val="3779D9"/>
              </a:buClr>
              <a:buSzPct val="94444"/>
              <a:buFont typeface="Courier New"/>
              <a:buChar char="o"/>
              <a:tabLst>
                <a:tab pos="529590" algn="l"/>
              </a:tabLst>
            </a:pPr>
            <a:r>
              <a:rPr spc="80" dirty="0"/>
              <a:t>PoC</a:t>
            </a:r>
            <a:r>
              <a:rPr spc="-25" dirty="0"/>
              <a:t> </a:t>
            </a:r>
            <a:r>
              <a:rPr dirty="0"/>
              <a:t>with</a:t>
            </a:r>
            <a:r>
              <a:rPr spc="-45" dirty="0"/>
              <a:t> </a:t>
            </a:r>
            <a:r>
              <a:rPr dirty="0"/>
              <a:t>Samsung</a:t>
            </a:r>
            <a:r>
              <a:rPr spc="-30" dirty="0"/>
              <a:t> </a:t>
            </a:r>
            <a:r>
              <a:rPr spc="65" dirty="0"/>
              <a:t>Gear</a:t>
            </a:r>
            <a:r>
              <a:rPr spc="-40" dirty="0"/>
              <a:t> </a:t>
            </a:r>
            <a:r>
              <a:rPr dirty="0"/>
              <a:t>Live</a:t>
            </a:r>
            <a:r>
              <a:rPr spc="-60" dirty="0"/>
              <a:t> </a:t>
            </a:r>
            <a:r>
              <a:rPr dirty="0"/>
              <a:t>smart</a:t>
            </a:r>
            <a:r>
              <a:rPr spc="-25" dirty="0"/>
              <a:t> </a:t>
            </a:r>
            <a:r>
              <a:rPr dirty="0"/>
              <a:t>watch</a:t>
            </a:r>
            <a:r>
              <a:rPr spc="-45" dirty="0"/>
              <a:t> </a:t>
            </a:r>
            <a:r>
              <a:rPr spc="55" dirty="0"/>
              <a:t>and</a:t>
            </a:r>
            <a:r>
              <a:rPr spc="-10" dirty="0"/>
              <a:t> </a:t>
            </a:r>
            <a:r>
              <a:rPr spc="114" dirty="0"/>
              <a:t>Google</a:t>
            </a:r>
            <a:r>
              <a:rPr spc="-70" dirty="0"/>
              <a:t> </a:t>
            </a:r>
            <a:r>
              <a:rPr dirty="0"/>
              <a:t>Nexus</a:t>
            </a:r>
            <a:r>
              <a:rPr spc="-50" dirty="0"/>
              <a:t>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5194300" cy="635000"/>
          </a:xfrm>
          <a:prstGeom prst="rect">
            <a:avLst/>
          </a:prstGeom>
        </p:spPr>
        <p:txBody>
          <a:bodyPr vert="horz" wrap="square" lIns="0" tIns="12065" rIns="0" bIns="0" rtlCol="0">
            <a:spAutoFit/>
          </a:bodyPr>
          <a:lstStyle/>
          <a:p>
            <a:pPr marL="12700">
              <a:lnSpc>
                <a:spcPct val="100000"/>
              </a:lnSpc>
              <a:spcBef>
                <a:spcPts val="95"/>
              </a:spcBef>
            </a:pPr>
            <a:r>
              <a:rPr dirty="0"/>
              <a:t>Hacking</a:t>
            </a:r>
            <a:r>
              <a:rPr spc="160" dirty="0"/>
              <a:t> </a:t>
            </a:r>
            <a:r>
              <a:rPr dirty="0"/>
              <a:t>Smart</a:t>
            </a:r>
            <a:r>
              <a:rPr spc="185" dirty="0"/>
              <a:t> </a:t>
            </a:r>
            <a:r>
              <a:rPr spc="70" dirty="0"/>
              <a:t>Meters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7</a:t>
            </a:r>
            <a:r>
              <a:rPr dirty="0"/>
              <a:t> </a:t>
            </a:r>
          </a:p>
        </p:txBody>
      </p:sp>
      <p:sp>
        <p:nvSpPr>
          <p:cNvPr id="3" name="object 3"/>
          <p:cNvSpPr txBox="1"/>
          <p:nvPr/>
        </p:nvSpPr>
        <p:spPr>
          <a:xfrm>
            <a:off x="787400" y="1123773"/>
            <a:ext cx="10427970" cy="2971800"/>
          </a:xfrm>
          <a:prstGeom prst="rect">
            <a:avLst/>
          </a:prstGeom>
        </p:spPr>
        <p:txBody>
          <a:bodyPr vert="horz" wrap="square" lIns="0" tIns="127635" rIns="0" bIns="0" rtlCol="0">
            <a:spAutoFit/>
          </a:bodyPr>
          <a:lstStyle/>
          <a:p>
            <a:pPr marL="504825" indent="-492125">
              <a:lnSpc>
                <a:spcPct val="100000"/>
              </a:lnSpc>
              <a:spcBef>
                <a:spcPts val="1005"/>
              </a:spcBef>
              <a:buClr>
                <a:srgbClr val="3779D9"/>
              </a:buClr>
              <a:buSzPct val="94444"/>
              <a:buFont typeface="Courier New"/>
              <a:buChar char="o"/>
              <a:tabLst>
                <a:tab pos="504825" algn="l"/>
              </a:tabLst>
            </a:pPr>
            <a:r>
              <a:rPr sz="1800" dirty="0">
                <a:latin typeface="Tahoma"/>
                <a:cs typeface="Tahoma"/>
              </a:rPr>
              <a:t>Smart</a:t>
            </a:r>
            <a:r>
              <a:rPr sz="1800" spc="15" dirty="0">
                <a:latin typeface="Tahoma"/>
                <a:cs typeface="Tahoma"/>
              </a:rPr>
              <a:t> </a:t>
            </a:r>
            <a:r>
              <a:rPr sz="1800" dirty="0">
                <a:latin typeface="Tahoma"/>
                <a:cs typeface="Tahoma"/>
              </a:rPr>
              <a:t>meters</a:t>
            </a:r>
            <a:r>
              <a:rPr sz="1800" spc="-10" dirty="0">
                <a:latin typeface="Tahoma"/>
                <a:cs typeface="Tahoma"/>
              </a:rPr>
              <a:t> </a:t>
            </a:r>
            <a:r>
              <a:rPr sz="1800" dirty="0">
                <a:latin typeface="Tahoma"/>
                <a:cs typeface="Tahoma"/>
              </a:rPr>
              <a:t>can</a:t>
            </a:r>
            <a:r>
              <a:rPr sz="1800" spc="5" dirty="0">
                <a:latin typeface="Tahoma"/>
                <a:cs typeface="Tahoma"/>
              </a:rPr>
              <a:t> </a:t>
            </a:r>
            <a:r>
              <a:rPr sz="1800" spc="110" dirty="0">
                <a:latin typeface="Tahoma"/>
                <a:cs typeface="Tahoma"/>
              </a:rPr>
              <a:t>be</a:t>
            </a:r>
            <a:r>
              <a:rPr sz="1800" dirty="0">
                <a:latin typeface="Tahoma"/>
                <a:cs typeface="Tahoma"/>
              </a:rPr>
              <a:t> hacked</a:t>
            </a:r>
            <a:r>
              <a:rPr sz="1800" spc="20" dirty="0">
                <a:latin typeface="Tahoma"/>
                <a:cs typeface="Tahoma"/>
              </a:rPr>
              <a:t> </a:t>
            </a:r>
            <a:r>
              <a:rPr sz="1800" dirty="0">
                <a:latin typeface="Tahoma"/>
                <a:cs typeface="Tahoma"/>
              </a:rPr>
              <a:t>to hit</a:t>
            </a:r>
            <a:r>
              <a:rPr sz="1800" spc="5" dirty="0">
                <a:latin typeface="Tahoma"/>
                <a:cs typeface="Tahoma"/>
              </a:rPr>
              <a:t> </a:t>
            </a:r>
            <a:r>
              <a:rPr sz="1800" dirty="0">
                <a:latin typeface="Tahoma"/>
                <a:cs typeface="Tahoma"/>
              </a:rPr>
              <a:t>the</a:t>
            </a:r>
            <a:r>
              <a:rPr sz="1800" spc="10" dirty="0">
                <a:latin typeface="Tahoma"/>
                <a:cs typeface="Tahoma"/>
              </a:rPr>
              <a:t> </a:t>
            </a:r>
            <a:r>
              <a:rPr sz="1800" dirty="0">
                <a:latin typeface="Tahoma"/>
                <a:cs typeface="Tahoma"/>
              </a:rPr>
              <a:t>National</a:t>
            </a:r>
            <a:r>
              <a:rPr sz="1800" spc="-15" dirty="0">
                <a:latin typeface="Tahoma"/>
                <a:cs typeface="Tahoma"/>
              </a:rPr>
              <a:t> </a:t>
            </a:r>
            <a:r>
              <a:rPr sz="1800" spc="65" dirty="0">
                <a:latin typeface="Tahoma"/>
                <a:cs typeface="Tahoma"/>
              </a:rPr>
              <a:t>power</a:t>
            </a:r>
            <a:r>
              <a:rPr sz="1800" spc="-10" dirty="0">
                <a:latin typeface="Tahoma"/>
                <a:cs typeface="Tahoma"/>
              </a:rPr>
              <a:t> network</a:t>
            </a:r>
            <a:endParaRPr sz="1800">
              <a:latin typeface="Tahoma"/>
              <a:cs typeface="Tahoma"/>
            </a:endParaRPr>
          </a:p>
          <a:p>
            <a:pPr marL="504825" indent="-492125">
              <a:lnSpc>
                <a:spcPct val="100000"/>
              </a:lnSpc>
              <a:spcBef>
                <a:spcPts val="915"/>
              </a:spcBef>
              <a:buClr>
                <a:srgbClr val="3779D9"/>
              </a:buClr>
              <a:buSzPct val="94444"/>
              <a:buFont typeface="Courier New"/>
              <a:buChar char="o"/>
              <a:tabLst>
                <a:tab pos="504825" algn="l"/>
              </a:tabLst>
            </a:pPr>
            <a:r>
              <a:rPr sz="1800" spc="-95" dirty="0">
                <a:latin typeface="Tahoma"/>
                <a:cs typeface="Tahoma"/>
              </a:rPr>
              <a:t>In</a:t>
            </a:r>
            <a:r>
              <a:rPr sz="1800" spc="-40" dirty="0">
                <a:latin typeface="Tahoma"/>
                <a:cs typeface="Tahoma"/>
              </a:rPr>
              <a:t> </a:t>
            </a:r>
            <a:r>
              <a:rPr sz="1800" dirty="0">
                <a:latin typeface="Tahoma"/>
                <a:cs typeface="Tahoma"/>
              </a:rPr>
              <a:t>Spain,</a:t>
            </a:r>
            <a:r>
              <a:rPr sz="1800" spc="-125" dirty="0">
                <a:latin typeface="Tahoma"/>
                <a:cs typeface="Tahoma"/>
              </a:rPr>
              <a:t> </a:t>
            </a:r>
            <a:r>
              <a:rPr sz="1800" dirty="0">
                <a:latin typeface="Tahoma"/>
                <a:cs typeface="Tahoma"/>
              </a:rPr>
              <a:t>millions</a:t>
            </a:r>
            <a:r>
              <a:rPr sz="1800" spc="-55" dirty="0">
                <a:latin typeface="Tahoma"/>
                <a:cs typeface="Tahoma"/>
              </a:rPr>
              <a:t> </a:t>
            </a:r>
            <a:r>
              <a:rPr sz="1800" dirty="0">
                <a:latin typeface="Tahoma"/>
                <a:cs typeface="Tahoma"/>
              </a:rPr>
              <a:t>of</a:t>
            </a:r>
            <a:r>
              <a:rPr sz="1800" spc="10" dirty="0">
                <a:latin typeface="Tahoma"/>
                <a:cs typeface="Tahoma"/>
              </a:rPr>
              <a:t> </a:t>
            </a:r>
            <a:r>
              <a:rPr sz="1800" dirty="0">
                <a:latin typeface="Tahoma"/>
                <a:cs typeface="Tahoma"/>
              </a:rPr>
              <a:t>Smart</a:t>
            </a:r>
            <a:r>
              <a:rPr sz="1800" spc="-35" dirty="0">
                <a:latin typeface="Tahoma"/>
                <a:cs typeface="Tahoma"/>
              </a:rPr>
              <a:t> </a:t>
            </a:r>
            <a:r>
              <a:rPr sz="1800" dirty="0">
                <a:latin typeface="Tahoma"/>
                <a:cs typeface="Tahoma"/>
              </a:rPr>
              <a:t>meters,</a:t>
            </a:r>
            <a:r>
              <a:rPr sz="1800" spc="-105" dirty="0">
                <a:latin typeface="Tahoma"/>
                <a:cs typeface="Tahoma"/>
              </a:rPr>
              <a:t> </a:t>
            </a:r>
            <a:r>
              <a:rPr sz="1800" dirty="0">
                <a:latin typeface="Tahoma"/>
                <a:cs typeface="Tahoma"/>
              </a:rPr>
              <a:t>are</a:t>
            </a:r>
            <a:r>
              <a:rPr sz="1800" spc="-40" dirty="0">
                <a:latin typeface="Tahoma"/>
                <a:cs typeface="Tahoma"/>
              </a:rPr>
              <a:t> </a:t>
            </a:r>
            <a:r>
              <a:rPr sz="1800" spc="50" dirty="0">
                <a:latin typeface="Tahoma"/>
                <a:cs typeface="Tahoma"/>
              </a:rPr>
              <a:t>susceptible</a:t>
            </a:r>
            <a:r>
              <a:rPr sz="1800" spc="-70" dirty="0">
                <a:latin typeface="Tahoma"/>
                <a:cs typeface="Tahoma"/>
              </a:rPr>
              <a:t> </a:t>
            </a:r>
            <a:r>
              <a:rPr sz="1800" dirty="0">
                <a:latin typeface="Tahoma"/>
                <a:cs typeface="Tahoma"/>
              </a:rPr>
              <a:t>to</a:t>
            </a:r>
            <a:r>
              <a:rPr sz="1800" spc="-35" dirty="0">
                <a:latin typeface="Tahoma"/>
                <a:cs typeface="Tahoma"/>
              </a:rPr>
              <a:t> </a:t>
            </a:r>
            <a:r>
              <a:rPr sz="1800" spc="50" dirty="0">
                <a:latin typeface="Tahoma"/>
                <a:cs typeface="Tahoma"/>
              </a:rPr>
              <a:t>cyber</a:t>
            </a:r>
            <a:r>
              <a:rPr sz="1800" spc="-45" dirty="0">
                <a:latin typeface="Tahoma"/>
                <a:cs typeface="Tahoma"/>
              </a:rPr>
              <a:t> </a:t>
            </a:r>
            <a:r>
              <a:rPr sz="1800" dirty="0">
                <a:latin typeface="Tahoma"/>
                <a:cs typeface="Tahoma"/>
              </a:rPr>
              <a:t>attack</a:t>
            </a:r>
            <a:r>
              <a:rPr sz="1800" spc="-45" dirty="0">
                <a:latin typeface="Tahoma"/>
                <a:cs typeface="Tahoma"/>
              </a:rPr>
              <a:t> </a:t>
            </a:r>
            <a:r>
              <a:rPr sz="1800" spc="85" dirty="0">
                <a:latin typeface="Tahoma"/>
                <a:cs typeface="Tahoma"/>
              </a:rPr>
              <a:t>due</a:t>
            </a:r>
            <a:r>
              <a:rPr sz="1800" spc="-30" dirty="0">
                <a:latin typeface="Tahoma"/>
                <a:cs typeface="Tahoma"/>
              </a:rPr>
              <a:t> </a:t>
            </a:r>
            <a:r>
              <a:rPr sz="1800" dirty="0">
                <a:latin typeface="Tahoma"/>
                <a:cs typeface="Tahoma"/>
              </a:rPr>
              <a:t>to</a:t>
            </a:r>
            <a:r>
              <a:rPr sz="1800" spc="-35" dirty="0">
                <a:latin typeface="Tahoma"/>
                <a:cs typeface="Tahoma"/>
              </a:rPr>
              <a:t> </a:t>
            </a:r>
            <a:r>
              <a:rPr sz="1800" dirty="0">
                <a:latin typeface="Tahoma"/>
                <a:cs typeface="Tahoma"/>
              </a:rPr>
              <a:t>lack</a:t>
            </a:r>
            <a:r>
              <a:rPr sz="1800" spc="-55" dirty="0">
                <a:latin typeface="Tahoma"/>
                <a:cs typeface="Tahoma"/>
              </a:rPr>
              <a:t> </a:t>
            </a:r>
            <a:r>
              <a:rPr sz="1800" dirty="0">
                <a:latin typeface="Tahoma"/>
                <a:cs typeface="Tahoma"/>
              </a:rPr>
              <a:t>of</a:t>
            </a:r>
            <a:r>
              <a:rPr sz="1800" spc="15" dirty="0">
                <a:latin typeface="Tahoma"/>
                <a:cs typeface="Tahoma"/>
              </a:rPr>
              <a:t> </a:t>
            </a:r>
            <a:r>
              <a:rPr sz="1800" spc="65" dirty="0">
                <a:latin typeface="Tahoma"/>
                <a:cs typeface="Tahoma"/>
              </a:rPr>
              <a:t>proper</a:t>
            </a:r>
            <a:r>
              <a:rPr sz="1800" spc="-60" dirty="0">
                <a:latin typeface="Tahoma"/>
                <a:cs typeface="Tahoma"/>
              </a:rPr>
              <a:t> </a:t>
            </a:r>
            <a:r>
              <a:rPr sz="1800" spc="-10" dirty="0">
                <a:latin typeface="Tahoma"/>
                <a:cs typeface="Tahoma"/>
              </a:rPr>
              <a:t>security</a:t>
            </a:r>
            <a:endParaRPr sz="1800">
              <a:latin typeface="Tahoma"/>
              <a:cs typeface="Tahoma"/>
            </a:endParaRPr>
          </a:p>
          <a:p>
            <a:pPr marL="504825">
              <a:lnSpc>
                <a:spcPct val="100000"/>
              </a:lnSpc>
              <a:spcBef>
                <a:spcPts val="215"/>
              </a:spcBef>
            </a:pPr>
            <a:r>
              <a:rPr sz="1800" spc="-10" dirty="0">
                <a:latin typeface="Tahoma"/>
                <a:cs typeface="Tahoma"/>
              </a:rPr>
              <a:t>controls.</a:t>
            </a:r>
            <a:endParaRPr sz="1800">
              <a:latin typeface="Tahoma"/>
              <a:cs typeface="Tahoma"/>
            </a:endParaRPr>
          </a:p>
          <a:p>
            <a:pPr marL="504825" indent="-492125">
              <a:lnSpc>
                <a:spcPct val="100000"/>
              </a:lnSpc>
              <a:spcBef>
                <a:spcPts val="915"/>
              </a:spcBef>
              <a:buClr>
                <a:srgbClr val="3779D9"/>
              </a:buClr>
              <a:buSzPct val="94444"/>
              <a:buFont typeface="Courier New"/>
              <a:buChar char="o"/>
              <a:tabLst>
                <a:tab pos="504825" algn="l"/>
              </a:tabLst>
            </a:pPr>
            <a:r>
              <a:rPr sz="1800" dirty="0">
                <a:latin typeface="Tahoma"/>
                <a:cs typeface="Tahoma"/>
              </a:rPr>
              <a:t>8</a:t>
            </a:r>
            <a:r>
              <a:rPr sz="1800" spc="-40" dirty="0">
                <a:latin typeface="Tahoma"/>
                <a:cs typeface="Tahoma"/>
              </a:rPr>
              <a:t> </a:t>
            </a:r>
            <a:r>
              <a:rPr sz="1800" spc="50" dirty="0">
                <a:latin typeface="Tahoma"/>
                <a:cs typeface="Tahoma"/>
              </a:rPr>
              <a:t>million</a:t>
            </a:r>
            <a:r>
              <a:rPr sz="1800" spc="-65" dirty="0">
                <a:latin typeface="Tahoma"/>
                <a:cs typeface="Tahoma"/>
              </a:rPr>
              <a:t> </a:t>
            </a:r>
            <a:r>
              <a:rPr sz="1800" dirty="0">
                <a:latin typeface="Tahoma"/>
                <a:cs typeface="Tahoma"/>
              </a:rPr>
              <a:t>smart</a:t>
            </a:r>
            <a:r>
              <a:rPr sz="1800" spc="-35" dirty="0">
                <a:latin typeface="Tahoma"/>
                <a:cs typeface="Tahoma"/>
              </a:rPr>
              <a:t> </a:t>
            </a:r>
            <a:r>
              <a:rPr sz="1800" dirty="0">
                <a:latin typeface="Tahoma"/>
                <a:cs typeface="Tahoma"/>
              </a:rPr>
              <a:t>meters</a:t>
            </a:r>
            <a:r>
              <a:rPr sz="1800" spc="-55" dirty="0">
                <a:latin typeface="Tahoma"/>
                <a:cs typeface="Tahoma"/>
              </a:rPr>
              <a:t> </a:t>
            </a:r>
            <a:r>
              <a:rPr sz="1800" dirty="0">
                <a:latin typeface="Tahoma"/>
                <a:cs typeface="Tahoma"/>
              </a:rPr>
              <a:t>are</a:t>
            </a:r>
            <a:r>
              <a:rPr sz="1800" spc="-35" dirty="0">
                <a:latin typeface="Tahoma"/>
                <a:cs typeface="Tahoma"/>
              </a:rPr>
              <a:t> </a:t>
            </a:r>
            <a:r>
              <a:rPr sz="1800" spc="80" dirty="0">
                <a:latin typeface="Tahoma"/>
                <a:cs typeface="Tahoma"/>
              </a:rPr>
              <a:t>deployed</a:t>
            </a:r>
            <a:r>
              <a:rPr sz="1800" spc="-75" dirty="0">
                <a:latin typeface="Tahoma"/>
                <a:cs typeface="Tahoma"/>
              </a:rPr>
              <a:t> </a:t>
            </a:r>
            <a:r>
              <a:rPr sz="1800" dirty="0">
                <a:latin typeface="Tahoma"/>
                <a:cs typeface="Tahoma"/>
              </a:rPr>
              <a:t>in</a:t>
            </a:r>
            <a:r>
              <a:rPr sz="1800" spc="-50" dirty="0">
                <a:latin typeface="Tahoma"/>
                <a:cs typeface="Tahoma"/>
              </a:rPr>
              <a:t> </a:t>
            </a:r>
            <a:r>
              <a:rPr sz="1800" dirty="0">
                <a:latin typeface="Tahoma"/>
                <a:cs typeface="Tahoma"/>
              </a:rPr>
              <a:t>Spain</a:t>
            </a:r>
            <a:r>
              <a:rPr sz="1800" spc="-50" dirty="0">
                <a:latin typeface="Tahoma"/>
                <a:cs typeface="Tahoma"/>
              </a:rPr>
              <a:t> </a:t>
            </a:r>
            <a:r>
              <a:rPr sz="1800" spc="-20" dirty="0">
                <a:latin typeface="Tahoma"/>
                <a:cs typeface="Tahoma"/>
              </a:rPr>
              <a:t>(30</a:t>
            </a:r>
            <a:r>
              <a:rPr sz="1800" spc="-40" dirty="0">
                <a:latin typeface="Tahoma"/>
                <a:cs typeface="Tahoma"/>
              </a:rPr>
              <a:t> </a:t>
            </a:r>
            <a:r>
              <a:rPr sz="1800" spc="45" dirty="0">
                <a:latin typeface="Tahoma"/>
                <a:cs typeface="Tahoma"/>
              </a:rPr>
              <a:t>percent</a:t>
            </a:r>
            <a:r>
              <a:rPr sz="1800" spc="-45" dirty="0">
                <a:latin typeface="Tahoma"/>
                <a:cs typeface="Tahoma"/>
              </a:rPr>
              <a:t> </a:t>
            </a:r>
            <a:r>
              <a:rPr sz="1800" dirty="0">
                <a:latin typeface="Tahoma"/>
                <a:cs typeface="Tahoma"/>
              </a:rPr>
              <a:t>of </a:t>
            </a:r>
            <a:r>
              <a:rPr sz="1800" spc="-10" dirty="0">
                <a:latin typeface="Tahoma"/>
                <a:cs typeface="Tahoma"/>
              </a:rPr>
              <a:t>households).</a:t>
            </a:r>
            <a:endParaRPr sz="1800">
              <a:latin typeface="Tahoma"/>
              <a:cs typeface="Tahoma"/>
            </a:endParaRPr>
          </a:p>
          <a:p>
            <a:pPr marL="504825" indent="-492125">
              <a:lnSpc>
                <a:spcPct val="100000"/>
              </a:lnSpc>
              <a:spcBef>
                <a:spcPts val="925"/>
              </a:spcBef>
              <a:buClr>
                <a:srgbClr val="3779D9"/>
              </a:buClr>
              <a:buSzPct val="94444"/>
              <a:buFont typeface="Courier New"/>
              <a:buChar char="o"/>
              <a:tabLst>
                <a:tab pos="504825" algn="l"/>
              </a:tabLst>
            </a:pPr>
            <a:r>
              <a:rPr sz="1800" dirty="0">
                <a:latin typeface="Tahoma"/>
                <a:cs typeface="Tahoma"/>
              </a:rPr>
              <a:t>Attackers</a:t>
            </a:r>
            <a:r>
              <a:rPr sz="1800" spc="5" dirty="0">
                <a:latin typeface="Tahoma"/>
                <a:cs typeface="Tahoma"/>
              </a:rPr>
              <a:t> </a:t>
            </a:r>
            <a:r>
              <a:rPr sz="1800" spc="80" dirty="0">
                <a:latin typeface="Tahoma"/>
                <a:cs typeface="Tahoma"/>
              </a:rPr>
              <a:t>could</a:t>
            </a:r>
            <a:r>
              <a:rPr sz="1800" spc="15" dirty="0">
                <a:latin typeface="Tahoma"/>
                <a:cs typeface="Tahoma"/>
              </a:rPr>
              <a:t> </a:t>
            </a:r>
            <a:r>
              <a:rPr sz="1800" dirty="0">
                <a:latin typeface="Tahoma"/>
                <a:cs typeface="Tahoma"/>
              </a:rPr>
              <a:t>cause</a:t>
            </a:r>
            <a:r>
              <a:rPr sz="1800" spc="5" dirty="0">
                <a:latin typeface="Tahoma"/>
                <a:cs typeface="Tahoma"/>
              </a:rPr>
              <a:t> </a:t>
            </a:r>
            <a:r>
              <a:rPr sz="1800" dirty="0">
                <a:latin typeface="Tahoma"/>
                <a:cs typeface="Tahoma"/>
              </a:rPr>
              <a:t>a</a:t>
            </a:r>
            <a:r>
              <a:rPr sz="1800" spc="5" dirty="0">
                <a:latin typeface="Tahoma"/>
                <a:cs typeface="Tahoma"/>
              </a:rPr>
              <a:t> </a:t>
            </a:r>
            <a:r>
              <a:rPr sz="1800" dirty="0">
                <a:latin typeface="Tahoma"/>
                <a:cs typeface="Tahoma"/>
              </a:rPr>
              <a:t>blackout</a:t>
            </a:r>
            <a:r>
              <a:rPr sz="1800" spc="5" dirty="0">
                <a:latin typeface="Tahoma"/>
                <a:cs typeface="Tahoma"/>
              </a:rPr>
              <a:t> </a:t>
            </a:r>
            <a:r>
              <a:rPr sz="1800" spc="55" dirty="0">
                <a:latin typeface="Tahoma"/>
                <a:cs typeface="Tahoma"/>
              </a:rPr>
              <a:t>or</a:t>
            </a:r>
            <a:r>
              <a:rPr sz="1800" spc="5" dirty="0">
                <a:latin typeface="Tahoma"/>
                <a:cs typeface="Tahoma"/>
              </a:rPr>
              <a:t> </a:t>
            </a:r>
            <a:r>
              <a:rPr sz="1800" spc="60" dirty="0">
                <a:latin typeface="Tahoma"/>
                <a:cs typeface="Tahoma"/>
              </a:rPr>
              <a:t>conduct</a:t>
            </a:r>
            <a:r>
              <a:rPr sz="1800" spc="15" dirty="0">
                <a:latin typeface="Tahoma"/>
                <a:cs typeface="Tahoma"/>
              </a:rPr>
              <a:t> </a:t>
            </a:r>
            <a:r>
              <a:rPr sz="1800" dirty="0">
                <a:latin typeface="Tahoma"/>
                <a:cs typeface="Tahoma"/>
              </a:rPr>
              <a:t>fraudulent</a:t>
            </a:r>
            <a:r>
              <a:rPr sz="1800" spc="15" dirty="0">
                <a:latin typeface="Tahoma"/>
                <a:cs typeface="Tahoma"/>
              </a:rPr>
              <a:t> </a:t>
            </a:r>
            <a:r>
              <a:rPr sz="1800" dirty="0">
                <a:latin typeface="Tahoma"/>
                <a:cs typeface="Tahoma"/>
              </a:rPr>
              <a:t>activities</a:t>
            </a:r>
            <a:r>
              <a:rPr sz="1800" spc="-25" dirty="0">
                <a:latin typeface="Tahoma"/>
                <a:cs typeface="Tahoma"/>
              </a:rPr>
              <a:t> </a:t>
            </a:r>
            <a:r>
              <a:rPr sz="1800" spc="-50" dirty="0">
                <a:latin typeface="Tahoma"/>
                <a:cs typeface="Tahoma"/>
              </a:rPr>
              <a:t>(i.e.</a:t>
            </a:r>
            <a:r>
              <a:rPr sz="1800" spc="-90" dirty="0">
                <a:latin typeface="Tahoma"/>
                <a:cs typeface="Tahoma"/>
              </a:rPr>
              <a:t> </a:t>
            </a:r>
            <a:r>
              <a:rPr sz="1800" spc="65" dirty="0">
                <a:latin typeface="Tahoma"/>
                <a:cs typeface="Tahoma"/>
              </a:rPr>
              <a:t>billing</a:t>
            </a:r>
            <a:r>
              <a:rPr sz="1800" spc="-20" dirty="0">
                <a:latin typeface="Tahoma"/>
                <a:cs typeface="Tahoma"/>
              </a:rPr>
              <a:t> </a:t>
            </a:r>
            <a:r>
              <a:rPr sz="1800" spc="-10" dirty="0">
                <a:latin typeface="Tahoma"/>
                <a:cs typeface="Tahoma"/>
              </a:rPr>
              <a:t>frauds).</a:t>
            </a:r>
            <a:endParaRPr sz="1800">
              <a:latin typeface="Tahoma"/>
              <a:cs typeface="Tahoma"/>
            </a:endParaRPr>
          </a:p>
          <a:p>
            <a:pPr marL="504825" indent="-492125">
              <a:lnSpc>
                <a:spcPct val="100000"/>
              </a:lnSpc>
              <a:spcBef>
                <a:spcPts val="910"/>
              </a:spcBef>
              <a:buClr>
                <a:srgbClr val="3779D9"/>
              </a:buClr>
              <a:buSzPct val="94444"/>
              <a:buFont typeface="Courier New"/>
              <a:buChar char="o"/>
              <a:tabLst>
                <a:tab pos="504825" algn="l"/>
              </a:tabLst>
            </a:pPr>
            <a:r>
              <a:rPr sz="1800" dirty="0">
                <a:latin typeface="Tahoma"/>
                <a:cs typeface="Tahoma"/>
              </a:rPr>
              <a:t>Poorly</a:t>
            </a:r>
            <a:r>
              <a:rPr sz="1800" spc="15" dirty="0">
                <a:latin typeface="Tahoma"/>
                <a:cs typeface="Tahoma"/>
              </a:rPr>
              <a:t> </a:t>
            </a:r>
            <a:r>
              <a:rPr sz="1800" spc="55" dirty="0">
                <a:latin typeface="Tahoma"/>
                <a:cs typeface="Tahoma"/>
              </a:rPr>
              <a:t>protected</a:t>
            </a:r>
            <a:r>
              <a:rPr sz="1800" spc="5" dirty="0">
                <a:latin typeface="Tahoma"/>
                <a:cs typeface="Tahoma"/>
              </a:rPr>
              <a:t> </a:t>
            </a:r>
            <a:r>
              <a:rPr sz="1800" dirty="0">
                <a:latin typeface="Tahoma"/>
                <a:cs typeface="Tahoma"/>
              </a:rPr>
              <a:t>credentials</a:t>
            </a:r>
            <a:r>
              <a:rPr sz="1800" spc="5" dirty="0">
                <a:latin typeface="Tahoma"/>
                <a:cs typeface="Tahoma"/>
              </a:rPr>
              <a:t> </a:t>
            </a:r>
            <a:r>
              <a:rPr sz="1800" dirty="0">
                <a:latin typeface="Tahoma"/>
                <a:cs typeface="Tahoma"/>
              </a:rPr>
              <a:t>stored</a:t>
            </a:r>
            <a:r>
              <a:rPr sz="1800" spc="5" dirty="0">
                <a:latin typeface="Tahoma"/>
                <a:cs typeface="Tahoma"/>
              </a:rPr>
              <a:t> </a:t>
            </a:r>
            <a:r>
              <a:rPr sz="1800" dirty="0">
                <a:latin typeface="Tahoma"/>
                <a:cs typeface="Tahoma"/>
              </a:rPr>
              <a:t>in</a:t>
            </a:r>
            <a:r>
              <a:rPr sz="1800" spc="25" dirty="0">
                <a:latin typeface="Tahoma"/>
                <a:cs typeface="Tahoma"/>
              </a:rPr>
              <a:t> </a:t>
            </a:r>
            <a:r>
              <a:rPr sz="1800" dirty="0">
                <a:latin typeface="Tahoma"/>
                <a:cs typeface="Tahoma"/>
              </a:rPr>
              <a:t>the</a:t>
            </a:r>
            <a:r>
              <a:rPr sz="1800" spc="25" dirty="0">
                <a:latin typeface="Tahoma"/>
                <a:cs typeface="Tahoma"/>
              </a:rPr>
              <a:t> </a:t>
            </a:r>
            <a:r>
              <a:rPr sz="1800" dirty="0">
                <a:latin typeface="Tahoma"/>
                <a:cs typeface="Tahoma"/>
              </a:rPr>
              <a:t>smart</a:t>
            </a:r>
            <a:r>
              <a:rPr sz="1800" spc="40" dirty="0">
                <a:latin typeface="Tahoma"/>
                <a:cs typeface="Tahoma"/>
              </a:rPr>
              <a:t> </a:t>
            </a:r>
            <a:r>
              <a:rPr sz="1800" spc="-10" dirty="0">
                <a:latin typeface="Tahoma"/>
                <a:cs typeface="Tahoma"/>
              </a:rPr>
              <a:t>meters.</a:t>
            </a:r>
            <a:endParaRPr sz="1800">
              <a:latin typeface="Tahoma"/>
              <a:cs typeface="Tahoma"/>
            </a:endParaRPr>
          </a:p>
          <a:p>
            <a:pPr marL="504825" marR="5080" indent="-492759">
              <a:lnSpc>
                <a:spcPct val="110000"/>
              </a:lnSpc>
              <a:spcBef>
                <a:spcPts val="700"/>
              </a:spcBef>
              <a:buClr>
                <a:srgbClr val="3779D9"/>
              </a:buClr>
              <a:buSzPct val="94444"/>
              <a:buFont typeface="Courier New"/>
              <a:buChar char="o"/>
              <a:tabLst>
                <a:tab pos="504825" algn="l"/>
              </a:tabLst>
            </a:pPr>
            <a:r>
              <a:rPr sz="1800" dirty="0">
                <a:latin typeface="Tahoma"/>
                <a:cs typeface="Tahoma"/>
              </a:rPr>
              <a:t>Attackers</a:t>
            </a:r>
            <a:r>
              <a:rPr sz="1800" spc="15" dirty="0">
                <a:latin typeface="Tahoma"/>
                <a:cs typeface="Tahoma"/>
              </a:rPr>
              <a:t> </a:t>
            </a:r>
            <a:r>
              <a:rPr sz="1800" spc="80" dirty="0">
                <a:latin typeface="Tahoma"/>
                <a:cs typeface="Tahoma"/>
              </a:rPr>
              <a:t>could</a:t>
            </a:r>
            <a:r>
              <a:rPr sz="1800" spc="30" dirty="0">
                <a:latin typeface="Tahoma"/>
                <a:cs typeface="Tahoma"/>
              </a:rPr>
              <a:t> </a:t>
            </a:r>
            <a:r>
              <a:rPr sz="1800" dirty="0">
                <a:latin typeface="Tahoma"/>
                <a:cs typeface="Tahoma"/>
              </a:rPr>
              <a:t>modify</a:t>
            </a:r>
            <a:r>
              <a:rPr sz="1800" spc="-15" dirty="0">
                <a:latin typeface="Tahoma"/>
                <a:cs typeface="Tahoma"/>
              </a:rPr>
              <a:t> </a:t>
            </a:r>
            <a:r>
              <a:rPr sz="1800" spc="60" dirty="0">
                <a:latin typeface="Tahoma"/>
                <a:cs typeface="Tahoma"/>
              </a:rPr>
              <a:t>device</a:t>
            </a:r>
            <a:r>
              <a:rPr sz="1800" dirty="0">
                <a:latin typeface="Tahoma"/>
                <a:cs typeface="Tahoma"/>
              </a:rPr>
              <a:t> </a:t>
            </a:r>
            <a:r>
              <a:rPr sz="1800" spc="60" dirty="0">
                <a:latin typeface="Tahoma"/>
                <a:cs typeface="Tahoma"/>
              </a:rPr>
              <a:t>unique</a:t>
            </a:r>
            <a:r>
              <a:rPr sz="1800" spc="10" dirty="0">
                <a:latin typeface="Tahoma"/>
                <a:cs typeface="Tahoma"/>
              </a:rPr>
              <a:t> </a:t>
            </a:r>
            <a:r>
              <a:rPr sz="1800" spc="-45" dirty="0">
                <a:latin typeface="Tahoma"/>
                <a:cs typeface="Tahoma"/>
              </a:rPr>
              <a:t>ID</a:t>
            </a:r>
            <a:r>
              <a:rPr sz="1800" spc="15" dirty="0">
                <a:latin typeface="Tahoma"/>
                <a:cs typeface="Tahoma"/>
              </a:rPr>
              <a:t> </a:t>
            </a:r>
            <a:r>
              <a:rPr sz="1800" dirty="0">
                <a:latin typeface="Tahoma"/>
                <a:cs typeface="Tahoma"/>
              </a:rPr>
              <a:t>to</a:t>
            </a:r>
            <a:r>
              <a:rPr sz="1800" spc="20" dirty="0">
                <a:latin typeface="Tahoma"/>
                <a:cs typeface="Tahoma"/>
              </a:rPr>
              <a:t> </a:t>
            </a:r>
            <a:r>
              <a:rPr sz="1800" dirty="0">
                <a:latin typeface="Tahoma"/>
                <a:cs typeface="Tahoma"/>
              </a:rPr>
              <a:t>impersonate</a:t>
            </a:r>
            <a:r>
              <a:rPr sz="1800" spc="5" dirty="0">
                <a:latin typeface="Tahoma"/>
                <a:cs typeface="Tahoma"/>
              </a:rPr>
              <a:t> </a:t>
            </a:r>
            <a:r>
              <a:rPr sz="1800" dirty="0">
                <a:latin typeface="Tahoma"/>
                <a:cs typeface="Tahoma"/>
              </a:rPr>
              <a:t>other</a:t>
            </a:r>
            <a:r>
              <a:rPr sz="1800" spc="15" dirty="0">
                <a:latin typeface="Tahoma"/>
                <a:cs typeface="Tahoma"/>
              </a:rPr>
              <a:t> </a:t>
            </a:r>
            <a:r>
              <a:rPr sz="1800" dirty="0">
                <a:latin typeface="Tahoma"/>
                <a:cs typeface="Tahoma"/>
              </a:rPr>
              <a:t>customer</a:t>
            </a:r>
            <a:r>
              <a:rPr sz="1800" spc="20" dirty="0">
                <a:latin typeface="Tahoma"/>
                <a:cs typeface="Tahoma"/>
              </a:rPr>
              <a:t> </a:t>
            </a:r>
            <a:r>
              <a:rPr sz="1800" spc="55" dirty="0">
                <a:latin typeface="Tahoma"/>
                <a:cs typeface="Tahoma"/>
              </a:rPr>
              <a:t>or</a:t>
            </a:r>
            <a:r>
              <a:rPr sz="1800" spc="10" dirty="0">
                <a:latin typeface="Tahoma"/>
                <a:cs typeface="Tahoma"/>
              </a:rPr>
              <a:t> </a:t>
            </a:r>
            <a:r>
              <a:rPr sz="1800" dirty="0">
                <a:latin typeface="Tahoma"/>
                <a:cs typeface="Tahoma"/>
              </a:rPr>
              <a:t>use</a:t>
            </a:r>
            <a:r>
              <a:rPr sz="1800" spc="20" dirty="0">
                <a:latin typeface="Tahoma"/>
                <a:cs typeface="Tahoma"/>
              </a:rPr>
              <a:t> </a:t>
            </a:r>
            <a:r>
              <a:rPr sz="1800" dirty="0">
                <a:latin typeface="Tahoma"/>
                <a:cs typeface="Tahoma"/>
              </a:rPr>
              <a:t>the</a:t>
            </a:r>
            <a:r>
              <a:rPr sz="1800" spc="20" dirty="0">
                <a:latin typeface="Tahoma"/>
                <a:cs typeface="Tahoma"/>
              </a:rPr>
              <a:t> </a:t>
            </a:r>
            <a:r>
              <a:rPr sz="1800" dirty="0">
                <a:latin typeface="Tahoma"/>
                <a:cs typeface="Tahoma"/>
              </a:rPr>
              <a:t>smart</a:t>
            </a:r>
            <a:r>
              <a:rPr sz="1800" spc="20" dirty="0">
                <a:latin typeface="Tahoma"/>
                <a:cs typeface="Tahoma"/>
              </a:rPr>
              <a:t> </a:t>
            </a:r>
            <a:r>
              <a:rPr sz="1800" spc="-10" dirty="0">
                <a:latin typeface="Tahoma"/>
                <a:cs typeface="Tahoma"/>
              </a:rPr>
              <a:t>meter </a:t>
            </a:r>
            <a:r>
              <a:rPr sz="1800" dirty="0">
                <a:latin typeface="Tahoma"/>
                <a:cs typeface="Tahoma"/>
              </a:rPr>
              <a:t>for</a:t>
            </a:r>
            <a:r>
              <a:rPr sz="1800" spc="-65" dirty="0">
                <a:latin typeface="Tahoma"/>
                <a:cs typeface="Tahoma"/>
              </a:rPr>
              <a:t> </a:t>
            </a:r>
            <a:r>
              <a:rPr sz="1800" spc="50" dirty="0">
                <a:latin typeface="Tahoma"/>
                <a:cs typeface="Tahoma"/>
              </a:rPr>
              <a:t>launching</a:t>
            </a:r>
            <a:r>
              <a:rPr sz="1800" spc="-40" dirty="0">
                <a:latin typeface="Tahoma"/>
                <a:cs typeface="Tahoma"/>
              </a:rPr>
              <a:t> </a:t>
            </a:r>
            <a:r>
              <a:rPr sz="1800" dirty="0">
                <a:latin typeface="Tahoma"/>
                <a:cs typeface="Tahoma"/>
              </a:rPr>
              <a:t>attacks</a:t>
            </a:r>
            <a:r>
              <a:rPr sz="1800" spc="-60" dirty="0">
                <a:latin typeface="Tahoma"/>
                <a:cs typeface="Tahoma"/>
              </a:rPr>
              <a:t> </a:t>
            </a:r>
            <a:r>
              <a:rPr sz="1800" dirty="0">
                <a:latin typeface="Tahoma"/>
                <a:cs typeface="Tahoma"/>
              </a:rPr>
              <a:t>against</a:t>
            </a:r>
            <a:r>
              <a:rPr sz="1800" spc="-60" dirty="0">
                <a:latin typeface="Tahoma"/>
                <a:cs typeface="Tahoma"/>
              </a:rPr>
              <a:t> </a:t>
            </a:r>
            <a:r>
              <a:rPr sz="1800" dirty="0">
                <a:latin typeface="Tahoma"/>
                <a:cs typeface="Tahoma"/>
              </a:rPr>
              <a:t>the</a:t>
            </a:r>
            <a:r>
              <a:rPr sz="1800" spc="-55" dirty="0">
                <a:latin typeface="Tahoma"/>
                <a:cs typeface="Tahoma"/>
              </a:rPr>
              <a:t> </a:t>
            </a:r>
            <a:r>
              <a:rPr sz="1800" spc="65" dirty="0">
                <a:latin typeface="Tahoma"/>
                <a:cs typeface="Tahoma"/>
              </a:rPr>
              <a:t>power</a:t>
            </a:r>
            <a:r>
              <a:rPr sz="1800" spc="-75" dirty="0">
                <a:latin typeface="Tahoma"/>
                <a:cs typeface="Tahoma"/>
              </a:rPr>
              <a:t> </a:t>
            </a:r>
            <a:r>
              <a:rPr sz="1800" spc="-10" dirty="0">
                <a:latin typeface="Tahoma"/>
                <a:cs typeface="Tahoma"/>
              </a:rPr>
              <a:t>network.</a:t>
            </a:r>
            <a:endParaRPr sz="1800">
              <a:latin typeface="Tahoma"/>
              <a:cs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14" dirty="0"/>
              <a:t>More</a:t>
            </a:r>
            <a:r>
              <a:rPr spc="10" dirty="0"/>
              <a:t> </a:t>
            </a:r>
            <a:r>
              <a:rPr spc="55" dirty="0"/>
              <a:t>Attacks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8</a:t>
            </a:r>
            <a:r>
              <a:rPr dirty="0"/>
              <a:t> </a:t>
            </a:r>
          </a:p>
        </p:txBody>
      </p:sp>
      <p:sp>
        <p:nvSpPr>
          <p:cNvPr id="3" name="object 3"/>
          <p:cNvSpPr txBox="1">
            <a:spLocks noGrp="1"/>
          </p:cNvSpPr>
          <p:nvPr>
            <p:ph type="body" idx="1"/>
          </p:nvPr>
        </p:nvSpPr>
        <p:spPr>
          <a:prstGeom prst="rect">
            <a:avLst/>
          </a:prstGeom>
        </p:spPr>
        <p:txBody>
          <a:bodyPr vert="horz" wrap="square" lIns="0" tIns="94969" rIns="0" bIns="0" rtlCol="0">
            <a:spAutoFit/>
          </a:bodyPr>
          <a:lstStyle/>
          <a:p>
            <a:pPr marL="37465">
              <a:lnSpc>
                <a:spcPct val="100000"/>
              </a:lnSpc>
              <a:spcBef>
                <a:spcPts val="375"/>
              </a:spcBef>
            </a:pPr>
            <a:r>
              <a:rPr dirty="0"/>
              <a:t>Mirai</a:t>
            </a:r>
            <a:r>
              <a:rPr spc="130" dirty="0"/>
              <a:t> </a:t>
            </a:r>
            <a:r>
              <a:rPr spc="40" dirty="0"/>
              <a:t>botnet</a:t>
            </a:r>
          </a:p>
          <a:p>
            <a:pPr marL="628650">
              <a:lnSpc>
                <a:spcPct val="100000"/>
              </a:lnSpc>
              <a:spcBef>
                <a:spcPts val="220"/>
              </a:spcBef>
            </a:pPr>
            <a:r>
              <a:rPr sz="1400" dirty="0">
                <a:solidFill>
                  <a:srgbClr val="6F2F9F"/>
                </a:solidFill>
              </a:rPr>
              <a:t>This</a:t>
            </a:r>
            <a:r>
              <a:rPr sz="1400" spc="25" dirty="0">
                <a:solidFill>
                  <a:srgbClr val="6F2F9F"/>
                </a:solidFill>
              </a:rPr>
              <a:t> </a:t>
            </a:r>
            <a:r>
              <a:rPr sz="1400" dirty="0">
                <a:solidFill>
                  <a:srgbClr val="6F2F9F"/>
                </a:solidFill>
              </a:rPr>
              <a:t>botnet</a:t>
            </a:r>
            <a:r>
              <a:rPr sz="1400" spc="-30" dirty="0">
                <a:solidFill>
                  <a:srgbClr val="6F2F9F"/>
                </a:solidFill>
              </a:rPr>
              <a:t> </a:t>
            </a:r>
            <a:r>
              <a:rPr sz="1400" dirty="0">
                <a:solidFill>
                  <a:srgbClr val="6F2F9F"/>
                </a:solidFill>
              </a:rPr>
              <a:t>infected</a:t>
            </a:r>
            <a:r>
              <a:rPr sz="1400" spc="-30" dirty="0">
                <a:solidFill>
                  <a:srgbClr val="6F2F9F"/>
                </a:solidFill>
              </a:rPr>
              <a:t> </a:t>
            </a:r>
            <a:r>
              <a:rPr sz="1400" dirty="0">
                <a:solidFill>
                  <a:srgbClr val="6F2F9F"/>
                </a:solidFill>
              </a:rPr>
              <a:t>numerous</a:t>
            </a:r>
            <a:r>
              <a:rPr sz="1400" spc="5" dirty="0">
                <a:solidFill>
                  <a:srgbClr val="6F2F9F"/>
                </a:solidFill>
              </a:rPr>
              <a:t> </a:t>
            </a:r>
            <a:r>
              <a:rPr sz="1400" spc="-45" dirty="0">
                <a:solidFill>
                  <a:srgbClr val="6F2F9F"/>
                </a:solidFill>
              </a:rPr>
              <a:t>IoT</a:t>
            </a:r>
            <a:r>
              <a:rPr sz="1400" spc="-15" dirty="0">
                <a:solidFill>
                  <a:srgbClr val="6F2F9F"/>
                </a:solidFill>
              </a:rPr>
              <a:t> </a:t>
            </a:r>
            <a:r>
              <a:rPr sz="1400" dirty="0">
                <a:solidFill>
                  <a:srgbClr val="6F2F9F"/>
                </a:solidFill>
              </a:rPr>
              <a:t>devices,</a:t>
            </a:r>
            <a:r>
              <a:rPr sz="1400" spc="-60" dirty="0">
                <a:solidFill>
                  <a:srgbClr val="6F2F9F"/>
                </a:solidFill>
              </a:rPr>
              <a:t> </a:t>
            </a:r>
            <a:r>
              <a:rPr sz="1400" dirty="0">
                <a:solidFill>
                  <a:srgbClr val="6F2F9F"/>
                </a:solidFill>
              </a:rPr>
              <a:t>then</a:t>
            </a:r>
            <a:r>
              <a:rPr sz="1400" spc="5" dirty="0">
                <a:solidFill>
                  <a:srgbClr val="6F2F9F"/>
                </a:solidFill>
              </a:rPr>
              <a:t> </a:t>
            </a:r>
            <a:r>
              <a:rPr sz="1400" dirty="0">
                <a:solidFill>
                  <a:srgbClr val="6F2F9F"/>
                </a:solidFill>
              </a:rPr>
              <a:t>used them</a:t>
            </a:r>
            <a:r>
              <a:rPr sz="1400" spc="20" dirty="0">
                <a:solidFill>
                  <a:srgbClr val="6F2F9F"/>
                </a:solidFill>
              </a:rPr>
              <a:t> </a:t>
            </a:r>
            <a:r>
              <a:rPr sz="1400" dirty="0">
                <a:solidFill>
                  <a:srgbClr val="6F2F9F"/>
                </a:solidFill>
              </a:rPr>
              <a:t>to</a:t>
            </a:r>
            <a:r>
              <a:rPr sz="1400" spc="-5" dirty="0">
                <a:solidFill>
                  <a:srgbClr val="6F2F9F"/>
                </a:solidFill>
              </a:rPr>
              <a:t> </a:t>
            </a:r>
            <a:r>
              <a:rPr sz="1400" spc="50" dirty="0">
                <a:solidFill>
                  <a:srgbClr val="6F2F9F"/>
                </a:solidFill>
              </a:rPr>
              <a:t>flood</a:t>
            </a:r>
            <a:r>
              <a:rPr sz="1400" dirty="0">
                <a:solidFill>
                  <a:srgbClr val="6F2F9F"/>
                </a:solidFill>
              </a:rPr>
              <a:t> </a:t>
            </a:r>
            <a:r>
              <a:rPr sz="1400" spc="80" dirty="0">
                <a:solidFill>
                  <a:srgbClr val="6F2F9F"/>
                </a:solidFill>
              </a:rPr>
              <a:t>DNS</a:t>
            </a:r>
            <a:r>
              <a:rPr sz="1400" spc="25" dirty="0">
                <a:solidFill>
                  <a:srgbClr val="6F2F9F"/>
                </a:solidFill>
              </a:rPr>
              <a:t> </a:t>
            </a:r>
            <a:r>
              <a:rPr sz="1400" dirty="0">
                <a:solidFill>
                  <a:srgbClr val="6F2F9F"/>
                </a:solidFill>
              </a:rPr>
              <a:t>provider</a:t>
            </a:r>
            <a:r>
              <a:rPr sz="1400" spc="25" dirty="0">
                <a:solidFill>
                  <a:srgbClr val="6F2F9F"/>
                </a:solidFill>
              </a:rPr>
              <a:t> </a:t>
            </a:r>
            <a:r>
              <a:rPr sz="1400" dirty="0">
                <a:solidFill>
                  <a:srgbClr val="6F2F9F"/>
                </a:solidFill>
              </a:rPr>
              <a:t>Dyn</a:t>
            </a:r>
            <a:r>
              <a:rPr sz="1400" spc="15" dirty="0">
                <a:solidFill>
                  <a:srgbClr val="6F2F9F"/>
                </a:solidFill>
              </a:rPr>
              <a:t> </a:t>
            </a:r>
            <a:r>
              <a:rPr sz="1400" dirty="0">
                <a:solidFill>
                  <a:srgbClr val="6F2F9F"/>
                </a:solidFill>
              </a:rPr>
              <a:t>with</a:t>
            </a:r>
            <a:r>
              <a:rPr sz="1400" spc="20" dirty="0">
                <a:solidFill>
                  <a:srgbClr val="6F2F9F"/>
                </a:solidFill>
              </a:rPr>
              <a:t> </a:t>
            </a:r>
            <a:r>
              <a:rPr sz="1400" dirty="0">
                <a:solidFill>
                  <a:srgbClr val="6F2F9F"/>
                </a:solidFill>
              </a:rPr>
              <a:t>a</a:t>
            </a:r>
            <a:r>
              <a:rPr sz="1400" spc="25" dirty="0">
                <a:solidFill>
                  <a:srgbClr val="6F2F9F"/>
                </a:solidFill>
              </a:rPr>
              <a:t> </a:t>
            </a:r>
            <a:r>
              <a:rPr sz="1400" spc="75" dirty="0">
                <a:solidFill>
                  <a:srgbClr val="6F2F9F"/>
                </a:solidFill>
              </a:rPr>
              <a:t>DDoS</a:t>
            </a:r>
            <a:r>
              <a:rPr sz="1400" spc="5" dirty="0">
                <a:solidFill>
                  <a:srgbClr val="6F2F9F"/>
                </a:solidFill>
              </a:rPr>
              <a:t> </a:t>
            </a:r>
            <a:r>
              <a:rPr sz="1400" spc="-10" dirty="0">
                <a:solidFill>
                  <a:srgbClr val="6F2F9F"/>
                </a:solidFill>
              </a:rPr>
              <a:t>attack.</a:t>
            </a:r>
            <a:r>
              <a:rPr sz="1400" spc="-50" dirty="0">
                <a:solidFill>
                  <a:srgbClr val="6F2F9F"/>
                </a:solidFill>
              </a:rPr>
              <a:t> </a:t>
            </a:r>
            <a:r>
              <a:rPr sz="1400" spc="-100" dirty="0">
                <a:solidFill>
                  <a:srgbClr val="6F2F9F"/>
                </a:solidFill>
              </a:rPr>
              <a:t>It</a:t>
            </a:r>
            <a:r>
              <a:rPr sz="1400" spc="5" dirty="0">
                <a:solidFill>
                  <a:srgbClr val="6F2F9F"/>
                </a:solidFill>
              </a:rPr>
              <a:t> </a:t>
            </a:r>
            <a:r>
              <a:rPr sz="1400" dirty="0">
                <a:solidFill>
                  <a:srgbClr val="6F2F9F"/>
                </a:solidFill>
              </a:rPr>
              <a:t>took</a:t>
            </a:r>
            <a:r>
              <a:rPr sz="1400" spc="10" dirty="0">
                <a:solidFill>
                  <a:srgbClr val="6F2F9F"/>
                </a:solidFill>
              </a:rPr>
              <a:t> </a:t>
            </a:r>
            <a:r>
              <a:rPr sz="1400" spc="55" dirty="0">
                <a:solidFill>
                  <a:srgbClr val="6F2F9F"/>
                </a:solidFill>
              </a:rPr>
              <a:t>down</a:t>
            </a:r>
            <a:r>
              <a:rPr sz="1400" spc="10" dirty="0">
                <a:solidFill>
                  <a:srgbClr val="6F2F9F"/>
                </a:solidFill>
              </a:rPr>
              <a:t> </a:t>
            </a:r>
            <a:r>
              <a:rPr sz="1400" spc="-10" dirty="0">
                <a:solidFill>
                  <a:srgbClr val="6F2F9F"/>
                </a:solidFill>
              </a:rPr>
              <a:t>Etsy,</a:t>
            </a:r>
            <a:endParaRPr sz="1400"/>
          </a:p>
          <a:p>
            <a:pPr marL="1120775">
              <a:lnSpc>
                <a:spcPct val="100000"/>
              </a:lnSpc>
              <a:spcBef>
                <a:spcPts val="170"/>
              </a:spcBef>
            </a:pPr>
            <a:r>
              <a:rPr sz="1400" dirty="0">
                <a:solidFill>
                  <a:srgbClr val="6F2F9F"/>
                </a:solidFill>
              </a:rPr>
              <a:t>GitHub,</a:t>
            </a:r>
            <a:r>
              <a:rPr sz="1400" spc="-95" dirty="0">
                <a:solidFill>
                  <a:srgbClr val="6F2F9F"/>
                </a:solidFill>
              </a:rPr>
              <a:t> </a:t>
            </a:r>
            <a:r>
              <a:rPr sz="1400" dirty="0">
                <a:solidFill>
                  <a:srgbClr val="6F2F9F"/>
                </a:solidFill>
              </a:rPr>
              <a:t>Netflix,</a:t>
            </a:r>
            <a:r>
              <a:rPr sz="1400" spc="-75" dirty="0">
                <a:solidFill>
                  <a:srgbClr val="6F2F9F"/>
                </a:solidFill>
              </a:rPr>
              <a:t> </a:t>
            </a:r>
            <a:r>
              <a:rPr sz="1400" dirty="0">
                <a:solidFill>
                  <a:srgbClr val="6F2F9F"/>
                </a:solidFill>
              </a:rPr>
              <a:t>Shopify,</a:t>
            </a:r>
            <a:r>
              <a:rPr sz="1400" spc="-65" dirty="0">
                <a:solidFill>
                  <a:srgbClr val="6F2F9F"/>
                </a:solidFill>
              </a:rPr>
              <a:t> </a:t>
            </a:r>
            <a:r>
              <a:rPr sz="1400" spc="55" dirty="0">
                <a:solidFill>
                  <a:srgbClr val="6F2F9F"/>
                </a:solidFill>
              </a:rPr>
              <a:t>SoundCloud,</a:t>
            </a:r>
            <a:r>
              <a:rPr sz="1400" spc="-85" dirty="0">
                <a:solidFill>
                  <a:srgbClr val="6F2F9F"/>
                </a:solidFill>
              </a:rPr>
              <a:t> </a:t>
            </a:r>
            <a:r>
              <a:rPr sz="1400" dirty="0">
                <a:solidFill>
                  <a:srgbClr val="6F2F9F"/>
                </a:solidFill>
              </a:rPr>
              <a:t>Spotify,</a:t>
            </a:r>
            <a:r>
              <a:rPr sz="1400" spc="-125" dirty="0">
                <a:solidFill>
                  <a:srgbClr val="6F2F9F"/>
                </a:solidFill>
              </a:rPr>
              <a:t> </a:t>
            </a:r>
            <a:r>
              <a:rPr sz="1400" spc="-40" dirty="0">
                <a:solidFill>
                  <a:srgbClr val="6F2F9F"/>
                </a:solidFill>
              </a:rPr>
              <a:t>Twitter,</a:t>
            </a:r>
            <a:r>
              <a:rPr sz="1400" spc="-65" dirty="0">
                <a:solidFill>
                  <a:srgbClr val="6F2F9F"/>
                </a:solidFill>
              </a:rPr>
              <a:t> </a:t>
            </a:r>
            <a:r>
              <a:rPr sz="1400" dirty="0">
                <a:solidFill>
                  <a:srgbClr val="6F2F9F"/>
                </a:solidFill>
              </a:rPr>
              <a:t>and</a:t>
            </a:r>
            <a:r>
              <a:rPr sz="1400" spc="-5" dirty="0">
                <a:solidFill>
                  <a:srgbClr val="6F2F9F"/>
                </a:solidFill>
              </a:rPr>
              <a:t> </a:t>
            </a:r>
            <a:r>
              <a:rPr sz="1400" dirty="0">
                <a:solidFill>
                  <a:srgbClr val="6F2F9F"/>
                </a:solidFill>
              </a:rPr>
              <a:t>a</a:t>
            </a:r>
            <a:r>
              <a:rPr sz="1400" spc="10" dirty="0">
                <a:solidFill>
                  <a:srgbClr val="6F2F9F"/>
                </a:solidFill>
              </a:rPr>
              <a:t> </a:t>
            </a:r>
            <a:r>
              <a:rPr sz="1400" spc="50" dirty="0">
                <a:solidFill>
                  <a:srgbClr val="6F2F9F"/>
                </a:solidFill>
              </a:rPr>
              <a:t>number</a:t>
            </a:r>
            <a:r>
              <a:rPr sz="1400" spc="-25" dirty="0">
                <a:solidFill>
                  <a:srgbClr val="6F2F9F"/>
                </a:solidFill>
              </a:rPr>
              <a:t> </a:t>
            </a:r>
            <a:r>
              <a:rPr sz="1400" dirty="0">
                <a:solidFill>
                  <a:srgbClr val="6F2F9F"/>
                </a:solidFill>
              </a:rPr>
              <a:t>of</a:t>
            </a:r>
            <a:r>
              <a:rPr sz="1400" spc="45" dirty="0">
                <a:solidFill>
                  <a:srgbClr val="6F2F9F"/>
                </a:solidFill>
              </a:rPr>
              <a:t> </a:t>
            </a:r>
            <a:r>
              <a:rPr sz="1400" dirty="0">
                <a:solidFill>
                  <a:srgbClr val="6F2F9F"/>
                </a:solidFill>
              </a:rPr>
              <a:t>other</a:t>
            </a:r>
            <a:r>
              <a:rPr sz="1400" spc="-30" dirty="0">
                <a:solidFill>
                  <a:srgbClr val="6F2F9F"/>
                </a:solidFill>
              </a:rPr>
              <a:t> </a:t>
            </a:r>
            <a:r>
              <a:rPr sz="1400" dirty="0">
                <a:solidFill>
                  <a:srgbClr val="6F2F9F"/>
                </a:solidFill>
              </a:rPr>
              <a:t>major</a:t>
            </a:r>
            <a:r>
              <a:rPr sz="1400" spc="15" dirty="0">
                <a:solidFill>
                  <a:srgbClr val="6F2F9F"/>
                </a:solidFill>
              </a:rPr>
              <a:t> </a:t>
            </a:r>
            <a:r>
              <a:rPr sz="1400" spc="-10" dirty="0">
                <a:solidFill>
                  <a:srgbClr val="6F2F9F"/>
                </a:solidFill>
              </a:rPr>
              <a:t>websites</a:t>
            </a:r>
            <a:endParaRPr sz="1400"/>
          </a:p>
          <a:p>
            <a:pPr marL="37465">
              <a:lnSpc>
                <a:spcPct val="100000"/>
              </a:lnSpc>
              <a:spcBef>
                <a:spcPts val="860"/>
              </a:spcBef>
            </a:pPr>
            <a:r>
              <a:rPr spc="120" dirty="0"/>
              <a:t>Cold</a:t>
            </a:r>
            <a:r>
              <a:rPr spc="-80" dirty="0"/>
              <a:t> </a:t>
            </a:r>
            <a:r>
              <a:rPr dirty="0"/>
              <a:t>in</a:t>
            </a:r>
            <a:r>
              <a:rPr spc="-80" dirty="0"/>
              <a:t> </a:t>
            </a:r>
            <a:r>
              <a:rPr spc="-10" dirty="0"/>
              <a:t>Finland</a:t>
            </a:r>
          </a:p>
          <a:p>
            <a:pPr marL="1120775" marR="5080" indent="-492759">
              <a:lnSpc>
                <a:spcPct val="110000"/>
              </a:lnSpc>
              <a:spcBef>
                <a:spcPts val="50"/>
              </a:spcBef>
            </a:pPr>
            <a:r>
              <a:rPr sz="1400" spc="-75" dirty="0">
                <a:solidFill>
                  <a:srgbClr val="6F2F9F"/>
                </a:solidFill>
              </a:rPr>
              <a:t>In</a:t>
            </a:r>
            <a:r>
              <a:rPr sz="1400" spc="10" dirty="0">
                <a:solidFill>
                  <a:srgbClr val="6F2F9F"/>
                </a:solidFill>
              </a:rPr>
              <a:t> </a:t>
            </a:r>
            <a:r>
              <a:rPr sz="1400" spc="60" dirty="0">
                <a:solidFill>
                  <a:srgbClr val="6F2F9F"/>
                </a:solidFill>
              </a:rPr>
              <a:t>November</a:t>
            </a:r>
            <a:r>
              <a:rPr sz="1400" spc="-5" dirty="0">
                <a:solidFill>
                  <a:srgbClr val="6F2F9F"/>
                </a:solidFill>
              </a:rPr>
              <a:t> </a:t>
            </a:r>
            <a:r>
              <a:rPr sz="1400" dirty="0">
                <a:solidFill>
                  <a:srgbClr val="6F2F9F"/>
                </a:solidFill>
              </a:rPr>
              <a:t>2016,</a:t>
            </a:r>
            <a:r>
              <a:rPr sz="1400" spc="-60" dirty="0">
                <a:solidFill>
                  <a:srgbClr val="6F2F9F"/>
                </a:solidFill>
              </a:rPr>
              <a:t> </a:t>
            </a:r>
            <a:r>
              <a:rPr sz="1400" dirty="0">
                <a:solidFill>
                  <a:srgbClr val="6F2F9F"/>
                </a:solidFill>
              </a:rPr>
              <a:t>cybercriminals</a:t>
            </a:r>
            <a:r>
              <a:rPr sz="1400" spc="-5" dirty="0">
                <a:solidFill>
                  <a:srgbClr val="6F2F9F"/>
                </a:solidFill>
              </a:rPr>
              <a:t> </a:t>
            </a:r>
            <a:r>
              <a:rPr sz="1400" u="sng" dirty="0">
                <a:solidFill>
                  <a:srgbClr val="3E5FBE"/>
                </a:solidFill>
                <a:uFill>
                  <a:solidFill>
                    <a:srgbClr val="1154CC"/>
                  </a:solidFill>
                </a:uFill>
                <a:hlinkClick r:id="rId2"/>
              </a:rPr>
              <a:t>shut</a:t>
            </a:r>
            <a:r>
              <a:rPr sz="1400" u="sng" spc="-10" dirty="0">
                <a:solidFill>
                  <a:srgbClr val="3E5FBE"/>
                </a:solidFill>
                <a:uFill>
                  <a:solidFill>
                    <a:srgbClr val="1154CC"/>
                  </a:solidFill>
                </a:uFill>
                <a:hlinkClick r:id="rId2"/>
              </a:rPr>
              <a:t> </a:t>
            </a:r>
            <a:r>
              <a:rPr sz="1400" u="sng" spc="55" dirty="0">
                <a:solidFill>
                  <a:srgbClr val="3E5FBE"/>
                </a:solidFill>
                <a:uFill>
                  <a:solidFill>
                    <a:srgbClr val="1154CC"/>
                  </a:solidFill>
                </a:uFill>
                <a:hlinkClick r:id="rId2"/>
              </a:rPr>
              <a:t>down</a:t>
            </a:r>
            <a:r>
              <a:rPr sz="1400" u="sng" spc="-5" dirty="0">
                <a:solidFill>
                  <a:srgbClr val="3E5FBE"/>
                </a:solidFill>
                <a:uFill>
                  <a:solidFill>
                    <a:srgbClr val="1154CC"/>
                  </a:solidFill>
                </a:uFill>
                <a:hlinkClick r:id="rId2"/>
              </a:rPr>
              <a:t> </a:t>
            </a:r>
            <a:r>
              <a:rPr sz="1400" u="sng" dirty="0">
                <a:solidFill>
                  <a:srgbClr val="3E5FBE"/>
                </a:solidFill>
                <a:uFill>
                  <a:solidFill>
                    <a:srgbClr val="1154CC"/>
                  </a:solidFill>
                </a:uFill>
                <a:hlinkClick r:id="rId2"/>
              </a:rPr>
              <a:t>the</a:t>
            </a:r>
            <a:r>
              <a:rPr sz="1400" u="sng" spc="-5" dirty="0">
                <a:solidFill>
                  <a:srgbClr val="3E5FBE"/>
                </a:solidFill>
                <a:uFill>
                  <a:solidFill>
                    <a:srgbClr val="1154CC"/>
                  </a:solidFill>
                </a:uFill>
                <a:hlinkClick r:id="rId2"/>
              </a:rPr>
              <a:t> </a:t>
            </a:r>
            <a:r>
              <a:rPr sz="1400" u="sng" dirty="0">
                <a:solidFill>
                  <a:srgbClr val="3E5FBE"/>
                </a:solidFill>
                <a:uFill>
                  <a:solidFill>
                    <a:srgbClr val="1154CC"/>
                  </a:solidFill>
                </a:uFill>
                <a:hlinkClick r:id="rId2"/>
              </a:rPr>
              <a:t>heating</a:t>
            </a:r>
            <a:r>
              <a:rPr sz="1400" spc="10" dirty="0">
                <a:solidFill>
                  <a:srgbClr val="3E5FBE"/>
                </a:solidFill>
              </a:rPr>
              <a:t> </a:t>
            </a:r>
            <a:r>
              <a:rPr sz="1400" dirty="0">
                <a:solidFill>
                  <a:srgbClr val="6F2F9F"/>
                </a:solidFill>
              </a:rPr>
              <a:t>of</a:t>
            </a:r>
            <a:r>
              <a:rPr sz="1400" spc="45" dirty="0">
                <a:solidFill>
                  <a:srgbClr val="6F2F9F"/>
                </a:solidFill>
              </a:rPr>
              <a:t> </a:t>
            </a:r>
            <a:r>
              <a:rPr sz="1400" dirty="0">
                <a:solidFill>
                  <a:srgbClr val="6F2F9F"/>
                </a:solidFill>
              </a:rPr>
              <a:t>two</a:t>
            </a:r>
            <a:r>
              <a:rPr sz="1400" spc="5" dirty="0">
                <a:solidFill>
                  <a:srgbClr val="6F2F9F"/>
                </a:solidFill>
              </a:rPr>
              <a:t> </a:t>
            </a:r>
            <a:r>
              <a:rPr sz="1400" spc="50" dirty="0">
                <a:solidFill>
                  <a:srgbClr val="6F2F9F"/>
                </a:solidFill>
              </a:rPr>
              <a:t>buildings</a:t>
            </a:r>
            <a:r>
              <a:rPr sz="1400" spc="-15" dirty="0">
                <a:solidFill>
                  <a:srgbClr val="6F2F9F"/>
                </a:solidFill>
              </a:rPr>
              <a:t> </a:t>
            </a:r>
            <a:r>
              <a:rPr sz="1400" dirty="0">
                <a:solidFill>
                  <a:srgbClr val="6F2F9F"/>
                </a:solidFill>
              </a:rPr>
              <a:t>in</a:t>
            </a:r>
            <a:r>
              <a:rPr sz="1400" spc="5" dirty="0">
                <a:solidFill>
                  <a:srgbClr val="6F2F9F"/>
                </a:solidFill>
              </a:rPr>
              <a:t> </a:t>
            </a:r>
            <a:r>
              <a:rPr sz="1400" dirty="0">
                <a:solidFill>
                  <a:srgbClr val="6F2F9F"/>
                </a:solidFill>
              </a:rPr>
              <a:t>the</a:t>
            </a:r>
            <a:r>
              <a:rPr sz="1400" spc="-10" dirty="0">
                <a:solidFill>
                  <a:srgbClr val="6F2F9F"/>
                </a:solidFill>
              </a:rPr>
              <a:t> </a:t>
            </a:r>
            <a:r>
              <a:rPr sz="1400" dirty="0">
                <a:solidFill>
                  <a:srgbClr val="6F2F9F"/>
                </a:solidFill>
              </a:rPr>
              <a:t>city</a:t>
            </a:r>
            <a:r>
              <a:rPr sz="1400" spc="-10" dirty="0">
                <a:solidFill>
                  <a:srgbClr val="6F2F9F"/>
                </a:solidFill>
              </a:rPr>
              <a:t> </a:t>
            </a:r>
            <a:r>
              <a:rPr sz="1400" dirty="0">
                <a:solidFill>
                  <a:srgbClr val="6F2F9F"/>
                </a:solidFill>
              </a:rPr>
              <a:t>of</a:t>
            </a:r>
            <a:r>
              <a:rPr sz="1400" spc="45" dirty="0">
                <a:solidFill>
                  <a:srgbClr val="6F2F9F"/>
                </a:solidFill>
              </a:rPr>
              <a:t> </a:t>
            </a:r>
            <a:r>
              <a:rPr sz="1400" dirty="0">
                <a:solidFill>
                  <a:srgbClr val="6F2F9F"/>
                </a:solidFill>
              </a:rPr>
              <a:t>Lappeenranta,</a:t>
            </a:r>
            <a:r>
              <a:rPr sz="1400" spc="-75" dirty="0">
                <a:solidFill>
                  <a:srgbClr val="6F2F9F"/>
                </a:solidFill>
              </a:rPr>
              <a:t> </a:t>
            </a:r>
            <a:r>
              <a:rPr sz="1400" dirty="0">
                <a:solidFill>
                  <a:srgbClr val="6F2F9F"/>
                </a:solidFill>
              </a:rPr>
              <a:t>Finland.</a:t>
            </a:r>
            <a:r>
              <a:rPr sz="1400" spc="-100" dirty="0">
                <a:solidFill>
                  <a:srgbClr val="6F2F9F"/>
                </a:solidFill>
              </a:rPr>
              <a:t> </a:t>
            </a:r>
            <a:r>
              <a:rPr sz="1400" dirty="0">
                <a:solidFill>
                  <a:srgbClr val="6F2F9F"/>
                </a:solidFill>
              </a:rPr>
              <a:t>This</a:t>
            </a:r>
            <a:r>
              <a:rPr sz="1400" spc="10" dirty="0">
                <a:solidFill>
                  <a:srgbClr val="6F2F9F"/>
                </a:solidFill>
              </a:rPr>
              <a:t> </a:t>
            </a:r>
            <a:r>
              <a:rPr sz="1400" spc="-25" dirty="0">
                <a:solidFill>
                  <a:srgbClr val="6F2F9F"/>
                </a:solidFill>
              </a:rPr>
              <a:t>was </a:t>
            </a:r>
            <a:r>
              <a:rPr sz="1400" dirty="0">
                <a:solidFill>
                  <a:srgbClr val="6F2F9F"/>
                </a:solidFill>
              </a:rPr>
              <a:t>another</a:t>
            </a:r>
            <a:r>
              <a:rPr sz="1400" spc="-15" dirty="0">
                <a:solidFill>
                  <a:srgbClr val="6F2F9F"/>
                </a:solidFill>
              </a:rPr>
              <a:t> </a:t>
            </a:r>
            <a:r>
              <a:rPr sz="1400" spc="75" dirty="0">
                <a:solidFill>
                  <a:srgbClr val="6F2F9F"/>
                </a:solidFill>
              </a:rPr>
              <a:t>DDoS</a:t>
            </a:r>
            <a:r>
              <a:rPr sz="1400" spc="-25" dirty="0">
                <a:solidFill>
                  <a:srgbClr val="6F2F9F"/>
                </a:solidFill>
              </a:rPr>
              <a:t> </a:t>
            </a:r>
            <a:r>
              <a:rPr sz="1400" spc="-20" dirty="0">
                <a:solidFill>
                  <a:srgbClr val="6F2F9F"/>
                </a:solidFill>
              </a:rPr>
              <a:t>attack;</a:t>
            </a:r>
            <a:r>
              <a:rPr sz="1400" dirty="0">
                <a:solidFill>
                  <a:srgbClr val="6F2F9F"/>
                </a:solidFill>
              </a:rPr>
              <a:t> in</a:t>
            </a:r>
            <a:r>
              <a:rPr sz="1400" spc="5" dirty="0">
                <a:solidFill>
                  <a:srgbClr val="6F2F9F"/>
                </a:solidFill>
              </a:rPr>
              <a:t> </a:t>
            </a:r>
            <a:r>
              <a:rPr sz="1400" dirty="0">
                <a:solidFill>
                  <a:srgbClr val="6F2F9F"/>
                </a:solidFill>
              </a:rPr>
              <a:t>this</a:t>
            </a:r>
            <a:r>
              <a:rPr sz="1400" spc="10" dirty="0">
                <a:solidFill>
                  <a:srgbClr val="6F2F9F"/>
                </a:solidFill>
              </a:rPr>
              <a:t> </a:t>
            </a:r>
            <a:r>
              <a:rPr sz="1400" dirty="0">
                <a:solidFill>
                  <a:srgbClr val="6F2F9F"/>
                </a:solidFill>
              </a:rPr>
              <a:t>case,</a:t>
            </a:r>
            <a:r>
              <a:rPr sz="1400" spc="-60" dirty="0">
                <a:solidFill>
                  <a:srgbClr val="6F2F9F"/>
                </a:solidFill>
              </a:rPr>
              <a:t> </a:t>
            </a:r>
            <a:r>
              <a:rPr sz="1400" dirty="0">
                <a:solidFill>
                  <a:srgbClr val="6F2F9F"/>
                </a:solidFill>
              </a:rPr>
              <a:t>the</a:t>
            </a:r>
            <a:r>
              <a:rPr sz="1400" spc="-5" dirty="0">
                <a:solidFill>
                  <a:srgbClr val="6F2F9F"/>
                </a:solidFill>
              </a:rPr>
              <a:t> </a:t>
            </a:r>
            <a:r>
              <a:rPr sz="1400" spc="-10" dirty="0">
                <a:solidFill>
                  <a:srgbClr val="6F2F9F"/>
                </a:solidFill>
              </a:rPr>
              <a:t>attack</a:t>
            </a:r>
            <a:r>
              <a:rPr sz="1400" spc="-15" dirty="0">
                <a:solidFill>
                  <a:srgbClr val="6F2F9F"/>
                </a:solidFill>
              </a:rPr>
              <a:t> </a:t>
            </a:r>
            <a:r>
              <a:rPr sz="1400" spc="50" dirty="0">
                <a:solidFill>
                  <a:srgbClr val="6F2F9F"/>
                </a:solidFill>
              </a:rPr>
              <a:t>managed</a:t>
            </a:r>
            <a:r>
              <a:rPr sz="1400" spc="15" dirty="0">
                <a:solidFill>
                  <a:srgbClr val="6F2F9F"/>
                </a:solidFill>
              </a:rPr>
              <a:t> </a:t>
            </a:r>
            <a:r>
              <a:rPr sz="1400" dirty="0">
                <a:solidFill>
                  <a:srgbClr val="6F2F9F"/>
                </a:solidFill>
              </a:rPr>
              <a:t>to cause</a:t>
            </a:r>
            <a:r>
              <a:rPr sz="1400" spc="-10" dirty="0">
                <a:solidFill>
                  <a:srgbClr val="6F2F9F"/>
                </a:solidFill>
              </a:rPr>
              <a:t> </a:t>
            </a:r>
            <a:r>
              <a:rPr sz="1400" dirty="0">
                <a:solidFill>
                  <a:srgbClr val="6F2F9F"/>
                </a:solidFill>
              </a:rPr>
              <a:t>the</a:t>
            </a:r>
            <a:r>
              <a:rPr sz="1400" spc="-5" dirty="0">
                <a:solidFill>
                  <a:srgbClr val="6F2F9F"/>
                </a:solidFill>
              </a:rPr>
              <a:t> </a:t>
            </a:r>
            <a:r>
              <a:rPr sz="1400" dirty="0">
                <a:solidFill>
                  <a:srgbClr val="6F2F9F"/>
                </a:solidFill>
              </a:rPr>
              <a:t>heating</a:t>
            </a:r>
            <a:r>
              <a:rPr sz="1400" spc="5" dirty="0">
                <a:solidFill>
                  <a:srgbClr val="6F2F9F"/>
                </a:solidFill>
              </a:rPr>
              <a:t> </a:t>
            </a:r>
            <a:r>
              <a:rPr sz="1400" dirty="0">
                <a:solidFill>
                  <a:srgbClr val="6F2F9F"/>
                </a:solidFill>
              </a:rPr>
              <a:t>controllers</a:t>
            </a:r>
            <a:r>
              <a:rPr sz="1400" spc="-45" dirty="0">
                <a:solidFill>
                  <a:srgbClr val="6F2F9F"/>
                </a:solidFill>
              </a:rPr>
              <a:t> </a:t>
            </a:r>
            <a:r>
              <a:rPr sz="1400" dirty="0">
                <a:solidFill>
                  <a:srgbClr val="6F2F9F"/>
                </a:solidFill>
              </a:rPr>
              <a:t>to</a:t>
            </a:r>
            <a:r>
              <a:rPr sz="1400" spc="5" dirty="0">
                <a:solidFill>
                  <a:srgbClr val="6F2F9F"/>
                </a:solidFill>
              </a:rPr>
              <a:t> </a:t>
            </a:r>
            <a:r>
              <a:rPr sz="1400" dirty="0">
                <a:solidFill>
                  <a:srgbClr val="6F2F9F"/>
                </a:solidFill>
              </a:rPr>
              <a:t>continually</a:t>
            </a:r>
            <a:r>
              <a:rPr sz="1400" spc="-5" dirty="0">
                <a:solidFill>
                  <a:srgbClr val="6F2F9F"/>
                </a:solidFill>
              </a:rPr>
              <a:t> </a:t>
            </a:r>
            <a:r>
              <a:rPr sz="1400" spc="50" dirty="0">
                <a:solidFill>
                  <a:srgbClr val="6F2F9F"/>
                </a:solidFill>
              </a:rPr>
              <a:t>reboot</a:t>
            </a:r>
            <a:r>
              <a:rPr sz="1400" spc="-40" dirty="0">
                <a:solidFill>
                  <a:srgbClr val="6F2F9F"/>
                </a:solidFill>
              </a:rPr>
              <a:t> </a:t>
            </a:r>
            <a:r>
              <a:rPr sz="1400" dirty="0">
                <a:solidFill>
                  <a:srgbClr val="6F2F9F"/>
                </a:solidFill>
              </a:rPr>
              <a:t>the</a:t>
            </a:r>
            <a:r>
              <a:rPr sz="1400" spc="-10" dirty="0">
                <a:solidFill>
                  <a:srgbClr val="6F2F9F"/>
                </a:solidFill>
              </a:rPr>
              <a:t> system</a:t>
            </a:r>
            <a:endParaRPr sz="1400"/>
          </a:p>
          <a:p>
            <a:pPr marL="37465">
              <a:lnSpc>
                <a:spcPct val="100000"/>
              </a:lnSpc>
              <a:spcBef>
                <a:spcPts val="860"/>
              </a:spcBef>
            </a:pPr>
            <a:r>
              <a:rPr spc="-10" dirty="0"/>
              <a:t>Brickernet</a:t>
            </a:r>
          </a:p>
          <a:p>
            <a:pPr marL="628650">
              <a:lnSpc>
                <a:spcPct val="100000"/>
              </a:lnSpc>
              <a:spcBef>
                <a:spcPts val="220"/>
              </a:spcBef>
            </a:pPr>
            <a:r>
              <a:rPr sz="1400" spc="-10" dirty="0">
                <a:solidFill>
                  <a:srgbClr val="6F2F9F"/>
                </a:solidFill>
              </a:rPr>
              <a:t>that</a:t>
            </a:r>
            <a:r>
              <a:rPr sz="1400" spc="20" dirty="0">
                <a:solidFill>
                  <a:srgbClr val="6F2F9F"/>
                </a:solidFill>
              </a:rPr>
              <a:t> </a:t>
            </a:r>
            <a:r>
              <a:rPr sz="1400" dirty="0">
                <a:solidFill>
                  <a:srgbClr val="6F2F9F"/>
                </a:solidFill>
              </a:rPr>
              <a:t>it</a:t>
            </a:r>
            <a:r>
              <a:rPr sz="1400" spc="40" dirty="0">
                <a:solidFill>
                  <a:srgbClr val="6F2F9F"/>
                </a:solidFill>
              </a:rPr>
              <a:t> </a:t>
            </a:r>
            <a:r>
              <a:rPr sz="1400" dirty="0">
                <a:solidFill>
                  <a:srgbClr val="6F2F9F"/>
                </a:solidFill>
              </a:rPr>
              <a:t>relied</a:t>
            </a:r>
            <a:r>
              <a:rPr sz="1400" spc="5" dirty="0">
                <a:solidFill>
                  <a:srgbClr val="6F2F9F"/>
                </a:solidFill>
              </a:rPr>
              <a:t> </a:t>
            </a:r>
            <a:r>
              <a:rPr sz="1400" spc="65" dirty="0">
                <a:solidFill>
                  <a:srgbClr val="6F2F9F"/>
                </a:solidFill>
              </a:rPr>
              <a:t>upon</a:t>
            </a:r>
            <a:r>
              <a:rPr sz="1400" spc="40" dirty="0">
                <a:solidFill>
                  <a:srgbClr val="6F2F9F"/>
                </a:solidFill>
              </a:rPr>
              <a:t> </a:t>
            </a:r>
            <a:r>
              <a:rPr sz="1400" dirty="0">
                <a:solidFill>
                  <a:srgbClr val="6F2F9F"/>
                </a:solidFill>
              </a:rPr>
              <a:t>a</a:t>
            </a:r>
            <a:r>
              <a:rPr sz="1400" spc="35" dirty="0">
                <a:solidFill>
                  <a:srgbClr val="6F2F9F"/>
                </a:solidFill>
              </a:rPr>
              <a:t> </a:t>
            </a:r>
            <a:r>
              <a:rPr sz="1400" spc="75" dirty="0">
                <a:solidFill>
                  <a:srgbClr val="6F2F9F"/>
                </a:solidFill>
              </a:rPr>
              <a:t>DDoS</a:t>
            </a:r>
            <a:r>
              <a:rPr sz="1400" spc="20" dirty="0">
                <a:solidFill>
                  <a:srgbClr val="6F2F9F"/>
                </a:solidFill>
              </a:rPr>
              <a:t> </a:t>
            </a:r>
            <a:r>
              <a:rPr sz="1400" spc="-10" dirty="0">
                <a:solidFill>
                  <a:srgbClr val="6F2F9F"/>
                </a:solidFill>
              </a:rPr>
              <a:t>attack</a:t>
            </a:r>
            <a:r>
              <a:rPr sz="1400" spc="5" dirty="0">
                <a:solidFill>
                  <a:srgbClr val="6F2F9F"/>
                </a:solidFill>
              </a:rPr>
              <a:t> </a:t>
            </a:r>
            <a:r>
              <a:rPr sz="1400" dirty="0">
                <a:solidFill>
                  <a:srgbClr val="6F2F9F"/>
                </a:solidFill>
              </a:rPr>
              <a:t>and</a:t>
            </a:r>
            <a:r>
              <a:rPr sz="1400" spc="45" dirty="0">
                <a:solidFill>
                  <a:srgbClr val="6F2F9F"/>
                </a:solidFill>
              </a:rPr>
              <a:t> </a:t>
            </a:r>
            <a:r>
              <a:rPr sz="1400" dirty="0">
                <a:solidFill>
                  <a:srgbClr val="6F2F9F"/>
                </a:solidFill>
              </a:rPr>
              <a:t>users</a:t>
            </a:r>
            <a:r>
              <a:rPr sz="1400" spc="25" dirty="0">
                <a:solidFill>
                  <a:srgbClr val="6F2F9F"/>
                </a:solidFill>
              </a:rPr>
              <a:t> </a:t>
            </a:r>
            <a:r>
              <a:rPr sz="1400" dirty="0">
                <a:solidFill>
                  <a:srgbClr val="6F2F9F"/>
                </a:solidFill>
              </a:rPr>
              <a:t>not</a:t>
            </a:r>
            <a:r>
              <a:rPr sz="1400" spc="25" dirty="0">
                <a:solidFill>
                  <a:srgbClr val="6F2F9F"/>
                </a:solidFill>
              </a:rPr>
              <a:t> </a:t>
            </a:r>
            <a:r>
              <a:rPr sz="1400" dirty="0">
                <a:solidFill>
                  <a:srgbClr val="6F2F9F"/>
                </a:solidFill>
              </a:rPr>
              <a:t>changing</a:t>
            </a:r>
            <a:r>
              <a:rPr sz="1400" spc="20" dirty="0">
                <a:solidFill>
                  <a:srgbClr val="6F2F9F"/>
                </a:solidFill>
              </a:rPr>
              <a:t> </a:t>
            </a:r>
            <a:r>
              <a:rPr sz="1400" dirty="0">
                <a:solidFill>
                  <a:srgbClr val="6F2F9F"/>
                </a:solidFill>
              </a:rPr>
              <a:t>the</a:t>
            </a:r>
            <a:r>
              <a:rPr sz="1400" spc="25" dirty="0">
                <a:solidFill>
                  <a:srgbClr val="6F2F9F"/>
                </a:solidFill>
              </a:rPr>
              <a:t> </a:t>
            </a:r>
            <a:r>
              <a:rPr sz="1400" dirty="0">
                <a:solidFill>
                  <a:srgbClr val="6F2F9F"/>
                </a:solidFill>
              </a:rPr>
              <a:t>default username/password</a:t>
            </a:r>
            <a:r>
              <a:rPr sz="1400" spc="30" dirty="0">
                <a:solidFill>
                  <a:srgbClr val="6F2F9F"/>
                </a:solidFill>
              </a:rPr>
              <a:t> </a:t>
            </a:r>
            <a:r>
              <a:rPr sz="1400" dirty="0">
                <a:solidFill>
                  <a:srgbClr val="6F2F9F"/>
                </a:solidFill>
              </a:rPr>
              <a:t>of</a:t>
            </a:r>
            <a:r>
              <a:rPr sz="1400" spc="80" dirty="0">
                <a:solidFill>
                  <a:srgbClr val="6F2F9F"/>
                </a:solidFill>
              </a:rPr>
              <a:t> </a:t>
            </a:r>
            <a:r>
              <a:rPr sz="1400" dirty="0">
                <a:solidFill>
                  <a:srgbClr val="6F2F9F"/>
                </a:solidFill>
              </a:rPr>
              <a:t>their</a:t>
            </a:r>
            <a:r>
              <a:rPr sz="1400" spc="15" dirty="0">
                <a:solidFill>
                  <a:srgbClr val="6F2F9F"/>
                </a:solidFill>
              </a:rPr>
              <a:t> </a:t>
            </a:r>
            <a:r>
              <a:rPr sz="1400" dirty="0">
                <a:solidFill>
                  <a:srgbClr val="6F2F9F"/>
                </a:solidFill>
              </a:rPr>
              <a:t>devices.</a:t>
            </a:r>
            <a:r>
              <a:rPr sz="1400" spc="-90" dirty="0">
                <a:solidFill>
                  <a:srgbClr val="6F2F9F"/>
                </a:solidFill>
              </a:rPr>
              <a:t> </a:t>
            </a:r>
            <a:r>
              <a:rPr sz="1400" dirty="0">
                <a:solidFill>
                  <a:srgbClr val="6F2F9F"/>
                </a:solidFill>
              </a:rPr>
              <a:t>The</a:t>
            </a:r>
            <a:r>
              <a:rPr sz="1400" spc="15" dirty="0">
                <a:solidFill>
                  <a:srgbClr val="6F2F9F"/>
                </a:solidFill>
              </a:rPr>
              <a:t> </a:t>
            </a:r>
            <a:r>
              <a:rPr sz="1400" spc="45" dirty="0">
                <a:solidFill>
                  <a:srgbClr val="6F2F9F"/>
                </a:solidFill>
              </a:rPr>
              <a:t>biggest</a:t>
            </a:r>
            <a:endParaRPr sz="1400"/>
          </a:p>
          <a:p>
            <a:pPr marL="1120775">
              <a:lnSpc>
                <a:spcPct val="100000"/>
              </a:lnSpc>
              <a:spcBef>
                <a:spcPts val="175"/>
              </a:spcBef>
            </a:pPr>
            <a:r>
              <a:rPr sz="1400" dirty="0">
                <a:solidFill>
                  <a:srgbClr val="6F2F9F"/>
                </a:solidFill>
              </a:rPr>
              <a:t>difference </a:t>
            </a:r>
            <a:r>
              <a:rPr sz="1400" spc="45" dirty="0">
                <a:solidFill>
                  <a:srgbClr val="6F2F9F"/>
                </a:solidFill>
              </a:rPr>
              <a:t>between</a:t>
            </a:r>
            <a:r>
              <a:rPr sz="1400" spc="60" dirty="0">
                <a:solidFill>
                  <a:srgbClr val="6F2F9F"/>
                </a:solidFill>
              </a:rPr>
              <a:t> </a:t>
            </a:r>
            <a:r>
              <a:rPr sz="1400" u="sng" dirty="0">
                <a:solidFill>
                  <a:srgbClr val="3E5FBE"/>
                </a:solidFill>
                <a:uFill>
                  <a:solidFill>
                    <a:srgbClr val="1154CC"/>
                  </a:solidFill>
                </a:uFill>
                <a:hlinkClick r:id="rId3"/>
              </a:rPr>
              <a:t>Brickerbot</a:t>
            </a:r>
            <a:r>
              <a:rPr sz="1400" spc="10" dirty="0">
                <a:solidFill>
                  <a:srgbClr val="3E5FBE"/>
                </a:solidFill>
              </a:rPr>
              <a:t> </a:t>
            </a:r>
            <a:r>
              <a:rPr sz="1400" dirty="0">
                <a:solidFill>
                  <a:srgbClr val="6F2F9F"/>
                </a:solidFill>
              </a:rPr>
              <a:t>and</a:t>
            </a:r>
            <a:r>
              <a:rPr sz="1400" spc="90" dirty="0">
                <a:solidFill>
                  <a:srgbClr val="6F2F9F"/>
                </a:solidFill>
              </a:rPr>
              <a:t> </a:t>
            </a:r>
            <a:r>
              <a:rPr sz="1400" dirty="0">
                <a:solidFill>
                  <a:srgbClr val="6F2F9F"/>
                </a:solidFill>
              </a:rPr>
              <a:t>Mirai</a:t>
            </a:r>
            <a:r>
              <a:rPr sz="1400" spc="45" dirty="0">
                <a:solidFill>
                  <a:srgbClr val="6F2F9F"/>
                </a:solidFill>
              </a:rPr>
              <a:t> </a:t>
            </a:r>
            <a:r>
              <a:rPr sz="1400" dirty="0">
                <a:solidFill>
                  <a:srgbClr val="6F2F9F"/>
                </a:solidFill>
              </a:rPr>
              <a:t>botnet</a:t>
            </a:r>
            <a:r>
              <a:rPr sz="1400" spc="20" dirty="0">
                <a:solidFill>
                  <a:srgbClr val="6F2F9F"/>
                </a:solidFill>
              </a:rPr>
              <a:t> </a:t>
            </a:r>
            <a:r>
              <a:rPr sz="1400" dirty="0">
                <a:solidFill>
                  <a:srgbClr val="6F2F9F"/>
                </a:solidFill>
              </a:rPr>
              <a:t>is</a:t>
            </a:r>
            <a:r>
              <a:rPr sz="1400" spc="90" dirty="0">
                <a:solidFill>
                  <a:srgbClr val="6F2F9F"/>
                </a:solidFill>
              </a:rPr>
              <a:t> </a:t>
            </a:r>
            <a:r>
              <a:rPr sz="1400" spc="-10" dirty="0">
                <a:solidFill>
                  <a:srgbClr val="6F2F9F"/>
                </a:solidFill>
              </a:rPr>
              <a:t>that</a:t>
            </a:r>
            <a:r>
              <a:rPr sz="1400" spc="60" dirty="0">
                <a:solidFill>
                  <a:srgbClr val="6F2F9F"/>
                </a:solidFill>
              </a:rPr>
              <a:t> </a:t>
            </a:r>
            <a:r>
              <a:rPr sz="1400" dirty="0">
                <a:solidFill>
                  <a:srgbClr val="6F2F9F"/>
                </a:solidFill>
              </a:rPr>
              <a:t>Brickerbot</a:t>
            </a:r>
            <a:r>
              <a:rPr sz="1400" spc="30" dirty="0">
                <a:solidFill>
                  <a:srgbClr val="6F2F9F"/>
                </a:solidFill>
              </a:rPr>
              <a:t> </a:t>
            </a:r>
            <a:r>
              <a:rPr sz="1400" dirty="0">
                <a:solidFill>
                  <a:srgbClr val="6F2F9F"/>
                </a:solidFill>
              </a:rPr>
              <a:t>simply</a:t>
            </a:r>
            <a:r>
              <a:rPr sz="1400" spc="95" dirty="0">
                <a:solidFill>
                  <a:srgbClr val="6F2F9F"/>
                </a:solidFill>
              </a:rPr>
              <a:t> </a:t>
            </a:r>
            <a:r>
              <a:rPr sz="1400" dirty="0">
                <a:solidFill>
                  <a:srgbClr val="6F2F9F"/>
                </a:solidFill>
              </a:rPr>
              <a:t>kills</a:t>
            </a:r>
            <a:r>
              <a:rPr sz="1400" spc="75" dirty="0">
                <a:solidFill>
                  <a:srgbClr val="6F2F9F"/>
                </a:solidFill>
              </a:rPr>
              <a:t> </a:t>
            </a:r>
            <a:r>
              <a:rPr sz="1400" dirty="0">
                <a:solidFill>
                  <a:srgbClr val="6F2F9F"/>
                </a:solidFill>
              </a:rPr>
              <a:t>the</a:t>
            </a:r>
            <a:r>
              <a:rPr sz="1400" spc="60" dirty="0">
                <a:solidFill>
                  <a:srgbClr val="6F2F9F"/>
                </a:solidFill>
              </a:rPr>
              <a:t> </a:t>
            </a:r>
            <a:r>
              <a:rPr sz="1400" spc="-10" dirty="0">
                <a:solidFill>
                  <a:srgbClr val="6F2F9F"/>
                </a:solidFill>
              </a:rPr>
              <a:t>device.</a:t>
            </a:r>
            <a:endParaRPr sz="1400"/>
          </a:p>
          <a:p>
            <a:pPr marL="628650">
              <a:lnSpc>
                <a:spcPct val="100000"/>
              </a:lnSpc>
              <a:spcBef>
                <a:spcPts val="165"/>
              </a:spcBef>
            </a:pPr>
            <a:r>
              <a:rPr sz="1400" dirty="0">
                <a:solidFill>
                  <a:srgbClr val="6F2F9F"/>
                </a:solidFill>
              </a:rPr>
              <a:t>BrickerBot malware</a:t>
            </a:r>
            <a:r>
              <a:rPr sz="1400" spc="70" dirty="0">
                <a:solidFill>
                  <a:srgbClr val="6F2F9F"/>
                </a:solidFill>
              </a:rPr>
              <a:t> </a:t>
            </a:r>
            <a:r>
              <a:rPr sz="1400" dirty="0">
                <a:solidFill>
                  <a:srgbClr val="6F2F9F"/>
                </a:solidFill>
              </a:rPr>
              <a:t>destroys</a:t>
            </a:r>
            <a:r>
              <a:rPr sz="1400" spc="15" dirty="0">
                <a:solidFill>
                  <a:srgbClr val="6F2F9F"/>
                </a:solidFill>
              </a:rPr>
              <a:t> </a:t>
            </a:r>
            <a:r>
              <a:rPr sz="1400" dirty="0">
                <a:solidFill>
                  <a:srgbClr val="6F2F9F"/>
                </a:solidFill>
              </a:rPr>
              <a:t>firmware</a:t>
            </a:r>
            <a:r>
              <a:rPr sz="1400" spc="55" dirty="0">
                <a:solidFill>
                  <a:srgbClr val="6F2F9F"/>
                </a:solidFill>
              </a:rPr>
              <a:t> </a:t>
            </a:r>
            <a:r>
              <a:rPr sz="1400" dirty="0">
                <a:solidFill>
                  <a:srgbClr val="6F2F9F"/>
                </a:solidFill>
              </a:rPr>
              <a:t>to</a:t>
            </a:r>
            <a:r>
              <a:rPr sz="1400" spc="45" dirty="0">
                <a:solidFill>
                  <a:srgbClr val="6F2F9F"/>
                </a:solidFill>
              </a:rPr>
              <a:t> </a:t>
            </a:r>
            <a:r>
              <a:rPr sz="1400" dirty="0">
                <a:solidFill>
                  <a:srgbClr val="6F2F9F"/>
                </a:solidFill>
              </a:rPr>
              <a:t>form</a:t>
            </a:r>
            <a:r>
              <a:rPr sz="1400" spc="35" dirty="0">
                <a:solidFill>
                  <a:srgbClr val="6F2F9F"/>
                </a:solidFill>
              </a:rPr>
              <a:t> </a:t>
            </a:r>
            <a:r>
              <a:rPr sz="1400" dirty="0">
                <a:solidFill>
                  <a:srgbClr val="6F2F9F"/>
                </a:solidFill>
              </a:rPr>
              <a:t>a</a:t>
            </a:r>
            <a:r>
              <a:rPr sz="1400" spc="45" dirty="0">
                <a:solidFill>
                  <a:srgbClr val="6F2F9F"/>
                </a:solidFill>
              </a:rPr>
              <a:t> </a:t>
            </a:r>
            <a:r>
              <a:rPr sz="1400" dirty="0">
                <a:solidFill>
                  <a:srgbClr val="6F2F9F"/>
                </a:solidFill>
              </a:rPr>
              <a:t>Permanent</a:t>
            </a:r>
            <a:r>
              <a:rPr sz="1400" spc="20" dirty="0">
                <a:solidFill>
                  <a:srgbClr val="6F2F9F"/>
                </a:solidFill>
              </a:rPr>
              <a:t> </a:t>
            </a:r>
            <a:r>
              <a:rPr sz="1400" dirty="0">
                <a:solidFill>
                  <a:srgbClr val="6F2F9F"/>
                </a:solidFill>
              </a:rPr>
              <a:t>Denial-</a:t>
            </a:r>
            <a:r>
              <a:rPr sz="1400" spc="-20" dirty="0">
                <a:solidFill>
                  <a:srgbClr val="6F2F9F"/>
                </a:solidFill>
              </a:rPr>
              <a:t>of-</a:t>
            </a:r>
            <a:r>
              <a:rPr sz="1400" dirty="0">
                <a:solidFill>
                  <a:srgbClr val="6F2F9F"/>
                </a:solidFill>
              </a:rPr>
              <a:t>Service</a:t>
            </a:r>
            <a:r>
              <a:rPr sz="1400" spc="30" dirty="0">
                <a:solidFill>
                  <a:srgbClr val="6F2F9F"/>
                </a:solidFill>
              </a:rPr>
              <a:t> </a:t>
            </a:r>
            <a:r>
              <a:rPr sz="1400" dirty="0">
                <a:solidFill>
                  <a:srgbClr val="6F2F9F"/>
                </a:solidFill>
              </a:rPr>
              <a:t>(PDoS)</a:t>
            </a:r>
            <a:r>
              <a:rPr sz="1400" spc="30" dirty="0">
                <a:solidFill>
                  <a:srgbClr val="6F2F9F"/>
                </a:solidFill>
              </a:rPr>
              <a:t> </a:t>
            </a:r>
            <a:r>
              <a:rPr sz="1400" spc="-10" dirty="0">
                <a:solidFill>
                  <a:srgbClr val="6F2F9F"/>
                </a:solidFill>
              </a:rPr>
              <a:t>botnet.</a:t>
            </a:r>
            <a:endParaRPr sz="1400"/>
          </a:p>
          <a:p>
            <a:pPr marL="37465">
              <a:lnSpc>
                <a:spcPct val="100000"/>
              </a:lnSpc>
              <a:spcBef>
                <a:spcPts val="875"/>
              </a:spcBef>
            </a:pPr>
            <a:r>
              <a:rPr dirty="0"/>
              <a:t>Botnet</a:t>
            </a:r>
            <a:r>
              <a:rPr spc="155" dirty="0"/>
              <a:t> </a:t>
            </a:r>
            <a:r>
              <a:rPr spc="-10" dirty="0"/>
              <a:t>barrage</a:t>
            </a:r>
          </a:p>
          <a:p>
            <a:pPr marL="1120775" marR="142240" indent="-492759">
              <a:lnSpc>
                <a:spcPct val="110000"/>
              </a:lnSpc>
              <a:spcBef>
                <a:spcPts val="50"/>
              </a:spcBef>
            </a:pPr>
            <a:r>
              <a:rPr sz="1400" spc="10" dirty="0">
                <a:solidFill>
                  <a:srgbClr val="6F2F9F"/>
                </a:solidFill>
              </a:rPr>
              <a:t>more</a:t>
            </a:r>
            <a:r>
              <a:rPr sz="1400" spc="-25" dirty="0">
                <a:solidFill>
                  <a:srgbClr val="6F2F9F"/>
                </a:solidFill>
              </a:rPr>
              <a:t> </a:t>
            </a:r>
            <a:r>
              <a:rPr sz="1400" spc="10" dirty="0">
                <a:solidFill>
                  <a:srgbClr val="6F2F9F"/>
                </a:solidFill>
              </a:rPr>
              <a:t>than</a:t>
            </a:r>
            <a:r>
              <a:rPr sz="1400" dirty="0">
                <a:solidFill>
                  <a:srgbClr val="6F2F9F"/>
                </a:solidFill>
              </a:rPr>
              <a:t> </a:t>
            </a:r>
            <a:r>
              <a:rPr sz="1400" spc="10" dirty="0">
                <a:solidFill>
                  <a:srgbClr val="6F2F9F"/>
                </a:solidFill>
              </a:rPr>
              <a:t>5,000</a:t>
            </a:r>
            <a:r>
              <a:rPr sz="1400" spc="-20" dirty="0">
                <a:solidFill>
                  <a:srgbClr val="6F2F9F"/>
                </a:solidFill>
              </a:rPr>
              <a:t> </a:t>
            </a:r>
            <a:r>
              <a:rPr sz="1400" spc="10" dirty="0">
                <a:solidFill>
                  <a:srgbClr val="6F2F9F"/>
                </a:solidFill>
              </a:rPr>
              <a:t>discrete</a:t>
            </a:r>
            <a:r>
              <a:rPr sz="1400" spc="-45" dirty="0">
                <a:solidFill>
                  <a:srgbClr val="6F2F9F"/>
                </a:solidFill>
              </a:rPr>
              <a:t> </a:t>
            </a:r>
            <a:r>
              <a:rPr sz="1400" dirty="0">
                <a:solidFill>
                  <a:srgbClr val="6F2F9F"/>
                </a:solidFill>
              </a:rPr>
              <a:t>systems</a:t>
            </a:r>
            <a:r>
              <a:rPr sz="1400" spc="-10" dirty="0">
                <a:solidFill>
                  <a:srgbClr val="6F2F9F"/>
                </a:solidFill>
              </a:rPr>
              <a:t> </a:t>
            </a:r>
            <a:r>
              <a:rPr sz="1400" spc="10" dirty="0">
                <a:solidFill>
                  <a:srgbClr val="6F2F9F"/>
                </a:solidFill>
              </a:rPr>
              <a:t>were</a:t>
            </a:r>
            <a:r>
              <a:rPr sz="1400" dirty="0">
                <a:solidFill>
                  <a:srgbClr val="6F2F9F"/>
                </a:solidFill>
              </a:rPr>
              <a:t> </a:t>
            </a:r>
            <a:r>
              <a:rPr sz="1400" spc="10" dirty="0">
                <a:solidFill>
                  <a:srgbClr val="6F2F9F"/>
                </a:solidFill>
              </a:rPr>
              <a:t>found</a:t>
            </a:r>
            <a:r>
              <a:rPr sz="1400" spc="-50" dirty="0">
                <a:solidFill>
                  <a:srgbClr val="6F2F9F"/>
                </a:solidFill>
              </a:rPr>
              <a:t> </a:t>
            </a:r>
            <a:r>
              <a:rPr sz="1400" spc="10" dirty="0">
                <a:solidFill>
                  <a:srgbClr val="6F2F9F"/>
                </a:solidFill>
              </a:rPr>
              <a:t>to</a:t>
            </a:r>
            <a:r>
              <a:rPr sz="1400" spc="-10" dirty="0">
                <a:solidFill>
                  <a:srgbClr val="6F2F9F"/>
                </a:solidFill>
              </a:rPr>
              <a:t> </a:t>
            </a:r>
            <a:r>
              <a:rPr sz="1400" spc="90" dirty="0">
                <a:solidFill>
                  <a:srgbClr val="6F2F9F"/>
                </a:solidFill>
              </a:rPr>
              <a:t>be</a:t>
            </a:r>
            <a:r>
              <a:rPr sz="1400" spc="-15" dirty="0">
                <a:solidFill>
                  <a:srgbClr val="6F2F9F"/>
                </a:solidFill>
              </a:rPr>
              <a:t> </a:t>
            </a:r>
            <a:r>
              <a:rPr sz="1400" spc="10" dirty="0">
                <a:solidFill>
                  <a:srgbClr val="6F2F9F"/>
                </a:solidFill>
              </a:rPr>
              <a:t>making</a:t>
            </a:r>
            <a:r>
              <a:rPr sz="1400" dirty="0">
                <a:solidFill>
                  <a:srgbClr val="6F2F9F"/>
                </a:solidFill>
              </a:rPr>
              <a:t> </a:t>
            </a:r>
            <a:r>
              <a:rPr sz="1400" spc="10" dirty="0">
                <a:solidFill>
                  <a:srgbClr val="6F2F9F"/>
                </a:solidFill>
              </a:rPr>
              <a:t>hundreds</a:t>
            </a:r>
            <a:r>
              <a:rPr sz="1400" spc="-50" dirty="0">
                <a:solidFill>
                  <a:srgbClr val="6F2F9F"/>
                </a:solidFill>
              </a:rPr>
              <a:t> </a:t>
            </a:r>
            <a:r>
              <a:rPr sz="1400" spc="10" dirty="0">
                <a:solidFill>
                  <a:srgbClr val="6F2F9F"/>
                </a:solidFill>
              </a:rPr>
              <a:t>of</a:t>
            </a:r>
            <a:r>
              <a:rPr sz="1400" spc="30" dirty="0">
                <a:solidFill>
                  <a:srgbClr val="6F2F9F"/>
                </a:solidFill>
              </a:rPr>
              <a:t> </a:t>
            </a:r>
            <a:r>
              <a:rPr sz="1400" spc="80" dirty="0">
                <a:solidFill>
                  <a:srgbClr val="6F2F9F"/>
                </a:solidFill>
              </a:rPr>
              <a:t>DNS</a:t>
            </a:r>
            <a:r>
              <a:rPr sz="1400" spc="-5" dirty="0">
                <a:solidFill>
                  <a:srgbClr val="6F2F9F"/>
                </a:solidFill>
              </a:rPr>
              <a:t> </a:t>
            </a:r>
            <a:r>
              <a:rPr sz="1400" spc="45" dirty="0">
                <a:solidFill>
                  <a:srgbClr val="6F2F9F"/>
                </a:solidFill>
              </a:rPr>
              <a:t>lookups</a:t>
            </a:r>
            <a:r>
              <a:rPr sz="1400" spc="-20" dirty="0">
                <a:solidFill>
                  <a:srgbClr val="6F2F9F"/>
                </a:solidFill>
              </a:rPr>
              <a:t> </a:t>
            </a:r>
            <a:r>
              <a:rPr sz="1400" spc="10" dirty="0">
                <a:solidFill>
                  <a:srgbClr val="6F2F9F"/>
                </a:solidFill>
              </a:rPr>
              <a:t>every</a:t>
            </a:r>
            <a:r>
              <a:rPr sz="1400" spc="-10" dirty="0">
                <a:solidFill>
                  <a:srgbClr val="6F2F9F"/>
                </a:solidFill>
              </a:rPr>
              <a:t> </a:t>
            </a:r>
            <a:r>
              <a:rPr sz="1400" spc="10" dirty="0">
                <a:solidFill>
                  <a:srgbClr val="6F2F9F"/>
                </a:solidFill>
              </a:rPr>
              <a:t>15</a:t>
            </a:r>
            <a:r>
              <a:rPr sz="1400" spc="-15" dirty="0">
                <a:solidFill>
                  <a:srgbClr val="6F2F9F"/>
                </a:solidFill>
              </a:rPr>
              <a:t> </a:t>
            </a:r>
            <a:r>
              <a:rPr sz="1400" spc="10" dirty="0">
                <a:solidFill>
                  <a:srgbClr val="6F2F9F"/>
                </a:solidFill>
              </a:rPr>
              <a:t>minutes.</a:t>
            </a:r>
            <a:r>
              <a:rPr sz="1400" spc="-114" dirty="0">
                <a:solidFill>
                  <a:srgbClr val="6F2F9F"/>
                </a:solidFill>
              </a:rPr>
              <a:t> </a:t>
            </a:r>
            <a:r>
              <a:rPr sz="1400" spc="10" dirty="0">
                <a:solidFill>
                  <a:srgbClr val="6F2F9F"/>
                </a:solidFill>
              </a:rPr>
              <a:t>The</a:t>
            </a:r>
            <a:r>
              <a:rPr sz="1400" spc="-25" dirty="0">
                <a:solidFill>
                  <a:srgbClr val="6F2F9F"/>
                </a:solidFill>
              </a:rPr>
              <a:t> </a:t>
            </a:r>
            <a:r>
              <a:rPr sz="1400" spc="10" dirty="0">
                <a:solidFill>
                  <a:srgbClr val="6F2F9F"/>
                </a:solidFill>
              </a:rPr>
              <a:t>botnet</a:t>
            </a:r>
            <a:r>
              <a:rPr sz="1400" spc="-30" dirty="0">
                <a:solidFill>
                  <a:srgbClr val="6F2F9F"/>
                </a:solidFill>
              </a:rPr>
              <a:t> </a:t>
            </a:r>
            <a:r>
              <a:rPr sz="1400" spc="-10" dirty="0">
                <a:solidFill>
                  <a:srgbClr val="6F2F9F"/>
                </a:solidFill>
              </a:rPr>
              <a:t>spread </a:t>
            </a:r>
            <a:r>
              <a:rPr sz="1400" dirty="0">
                <a:solidFill>
                  <a:srgbClr val="6F2F9F"/>
                </a:solidFill>
              </a:rPr>
              <a:t>via</a:t>
            </a:r>
            <a:r>
              <a:rPr sz="1400" spc="25" dirty="0">
                <a:solidFill>
                  <a:srgbClr val="6F2F9F"/>
                </a:solidFill>
              </a:rPr>
              <a:t> </a:t>
            </a:r>
            <a:r>
              <a:rPr sz="1400" dirty="0">
                <a:solidFill>
                  <a:srgbClr val="6F2F9F"/>
                </a:solidFill>
              </a:rPr>
              <a:t>brute</a:t>
            </a:r>
            <a:r>
              <a:rPr sz="1400" spc="-10" dirty="0">
                <a:solidFill>
                  <a:srgbClr val="6F2F9F"/>
                </a:solidFill>
              </a:rPr>
              <a:t> </a:t>
            </a:r>
            <a:r>
              <a:rPr sz="1400" dirty="0">
                <a:solidFill>
                  <a:srgbClr val="6F2F9F"/>
                </a:solidFill>
              </a:rPr>
              <a:t>force</a:t>
            </a:r>
            <a:r>
              <a:rPr sz="1400" spc="-5" dirty="0">
                <a:solidFill>
                  <a:srgbClr val="6F2F9F"/>
                </a:solidFill>
              </a:rPr>
              <a:t> </a:t>
            </a:r>
            <a:r>
              <a:rPr sz="1400" spc="-10" dirty="0">
                <a:solidFill>
                  <a:srgbClr val="6F2F9F"/>
                </a:solidFill>
              </a:rPr>
              <a:t>attack</a:t>
            </a:r>
            <a:r>
              <a:rPr sz="1400" spc="-5" dirty="0">
                <a:solidFill>
                  <a:srgbClr val="6F2F9F"/>
                </a:solidFill>
              </a:rPr>
              <a:t> </a:t>
            </a:r>
            <a:r>
              <a:rPr sz="1400" dirty="0">
                <a:solidFill>
                  <a:srgbClr val="6F2F9F"/>
                </a:solidFill>
              </a:rPr>
              <a:t>to break</a:t>
            </a:r>
            <a:r>
              <a:rPr sz="1400" spc="15" dirty="0">
                <a:solidFill>
                  <a:srgbClr val="6F2F9F"/>
                </a:solidFill>
              </a:rPr>
              <a:t> </a:t>
            </a:r>
            <a:r>
              <a:rPr sz="1400" dirty="0">
                <a:solidFill>
                  <a:srgbClr val="6F2F9F"/>
                </a:solidFill>
              </a:rPr>
              <a:t>through</a:t>
            </a:r>
            <a:r>
              <a:rPr sz="1400" spc="-10" dirty="0">
                <a:solidFill>
                  <a:srgbClr val="6F2F9F"/>
                </a:solidFill>
              </a:rPr>
              <a:t> </a:t>
            </a:r>
            <a:r>
              <a:rPr sz="1400" dirty="0">
                <a:solidFill>
                  <a:srgbClr val="6F2F9F"/>
                </a:solidFill>
              </a:rPr>
              <a:t>weak</a:t>
            </a:r>
            <a:r>
              <a:rPr sz="1400" spc="45" dirty="0">
                <a:solidFill>
                  <a:srgbClr val="6F2F9F"/>
                </a:solidFill>
              </a:rPr>
              <a:t> </a:t>
            </a:r>
            <a:r>
              <a:rPr sz="1400" dirty="0">
                <a:solidFill>
                  <a:srgbClr val="6F2F9F"/>
                </a:solidFill>
              </a:rPr>
              <a:t>passwords</a:t>
            </a:r>
            <a:r>
              <a:rPr sz="1400" spc="5" dirty="0">
                <a:solidFill>
                  <a:srgbClr val="6F2F9F"/>
                </a:solidFill>
              </a:rPr>
              <a:t> </a:t>
            </a:r>
            <a:r>
              <a:rPr sz="1400" spc="60" dirty="0">
                <a:solidFill>
                  <a:srgbClr val="6F2F9F"/>
                </a:solidFill>
              </a:rPr>
              <a:t>on</a:t>
            </a:r>
            <a:r>
              <a:rPr sz="1400" spc="25" dirty="0">
                <a:solidFill>
                  <a:srgbClr val="6F2F9F"/>
                </a:solidFill>
              </a:rPr>
              <a:t> </a:t>
            </a:r>
            <a:r>
              <a:rPr sz="1400" spc="-45" dirty="0">
                <a:solidFill>
                  <a:srgbClr val="6F2F9F"/>
                </a:solidFill>
              </a:rPr>
              <a:t>IoT</a:t>
            </a:r>
            <a:r>
              <a:rPr sz="1400" spc="-10" dirty="0">
                <a:solidFill>
                  <a:srgbClr val="6F2F9F"/>
                </a:solidFill>
              </a:rPr>
              <a:t> devices.</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2959735" cy="635000"/>
          </a:xfrm>
          <a:prstGeom prst="rect">
            <a:avLst/>
          </a:prstGeom>
        </p:spPr>
        <p:txBody>
          <a:bodyPr vert="horz" wrap="square" lIns="0" tIns="12065" rIns="0" bIns="0" rtlCol="0">
            <a:spAutoFit/>
          </a:bodyPr>
          <a:lstStyle/>
          <a:p>
            <a:pPr marL="12700">
              <a:lnSpc>
                <a:spcPct val="100000"/>
              </a:lnSpc>
              <a:spcBef>
                <a:spcPts val="95"/>
              </a:spcBef>
            </a:pPr>
            <a:r>
              <a:rPr dirty="0"/>
              <a:t>Securing</a:t>
            </a:r>
            <a:r>
              <a:rPr spc="315" dirty="0"/>
              <a:t> </a:t>
            </a:r>
            <a:r>
              <a:rPr spc="-25" dirty="0"/>
              <a:t>IoT</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4</a:t>
            </a:r>
            <a:r>
              <a:rPr spc="-20" dirty="0"/>
              <a:t> </a:t>
            </a:r>
            <a:r>
              <a:rPr spc="-50" dirty="0"/>
              <a:t>9</a:t>
            </a:r>
            <a:r>
              <a:rPr dirty="0"/>
              <a:t> </a:t>
            </a:r>
          </a:p>
        </p:txBody>
      </p:sp>
      <p:sp>
        <p:nvSpPr>
          <p:cNvPr id="3" name="object 3"/>
          <p:cNvSpPr txBox="1"/>
          <p:nvPr/>
        </p:nvSpPr>
        <p:spPr>
          <a:xfrm>
            <a:off x="787400" y="1123773"/>
            <a:ext cx="10348595" cy="3061970"/>
          </a:xfrm>
          <a:prstGeom prst="rect">
            <a:avLst/>
          </a:prstGeom>
        </p:spPr>
        <p:txBody>
          <a:bodyPr vert="horz" wrap="square" lIns="0" tIns="127635" rIns="0" bIns="0" rtlCol="0">
            <a:spAutoFit/>
          </a:bodyPr>
          <a:lstStyle/>
          <a:p>
            <a:pPr marL="504825" indent="-492125">
              <a:lnSpc>
                <a:spcPct val="100000"/>
              </a:lnSpc>
              <a:spcBef>
                <a:spcPts val="1005"/>
              </a:spcBef>
              <a:buClr>
                <a:srgbClr val="3779D9"/>
              </a:buClr>
              <a:buSzPct val="94444"/>
              <a:buFont typeface="Courier New"/>
              <a:buChar char="o"/>
              <a:tabLst>
                <a:tab pos="504825" algn="l"/>
              </a:tabLst>
            </a:pPr>
            <a:r>
              <a:rPr sz="1800" spc="70" dirty="0">
                <a:latin typeface="Tahoma"/>
                <a:cs typeface="Tahoma"/>
              </a:rPr>
              <a:t>Demand</a:t>
            </a:r>
            <a:r>
              <a:rPr sz="1800" spc="-20" dirty="0">
                <a:latin typeface="Tahoma"/>
                <a:cs typeface="Tahoma"/>
              </a:rPr>
              <a:t> </a:t>
            </a:r>
            <a:r>
              <a:rPr sz="1800" dirty="0">
                <a:latin typeface="Tahoma"/>
                <a:cs typeface="Tahoma"/>
              </a:rPr>
              <a:t>of</a:t>
            </a:r>
            <a:r>
              <a:rPr sz="1800" spc="30" dirty="0">
                <a:latin typeface="Tahoma"/>
                <a:cs typeface="Tahoma"/>
              </a:rPr>
              <a:t> </a:t>
            </a:r>
            <a:r>
              <a:rPr sz="1800" dirty="0">
                <a:latin typeface="Tahoma"/>
                <a:cs typeface="Tahoma"/>
              </a:rPr>
              <a:t>connectivity</a:t>
            </a:r>
            <a:r>
              <a:rPr sz="1800" spc="-40" dirty="0">
                <a:latin typeface="Tahoma"/>
                <a:cs typeface="Tahoma"/>
              </a:rPr>
              <a:t> </a:t>
            </a:r>
            <a:r>
              <a:rPr sz="1800" dirty="0">
                <a:latin typeface="Tahoma"/>
                <a:cs typeface="Tahoma"/>
              </a:rPr>
              <a:t>for</a:t>
            </a:r>
            <a:r>
              <a:rPr sz="1800" spc="-20" dirty="0">
                <a:latin typeface="Tahoma"/>
                <a:cs typeface="Tahoma"/>
              </a:rPr>
              <a:t> </a:t>
            </a:r>
            <a:r>
              <a:rPr sz="1800" dirty="0">
                <a:latin typeface="Tahoma"/>
                <a:cs typeface="Tahoma"/>
              </a:rPr>
              <a:t>the</a:t>
            </a:r>
            <a:r>
              <a:rPr sz="1800" spc="-30" dirty="0">
                <a:latin typeface="Tahoma"/>
                <a:cs typeface="Tahoma"/>
              </a:rPr>
              <a:t> </a:t>
            </a:r>
            <a:r>
              <a:rPr sz="1800" spc="-10" dirty="0">
                <a:latin typeface="Tahoma"/>
                <a:cs typeface="Tahoma"/>
              </a:rPr>
              <a:t>Internet</a:t>
            </a:r>
            <a:r>
              <a:rPr sz="1800" spc="-15" dirty="0">
                <a:latin typeface="Tahoma"/>
                <a:cs typeface="Tahoma"/>
              </a:rPr>
              <a:t> </a:t>
            </a:r>
            <a:r>
              <a:rPr sz="1800" dirty="0">
                <a:latin typeface="Tahoma"/>
                <a:cs typeface="Tahoma"/>
              </a:rPr>
              <a:t>of</a:t>
            </a:r>
            <a:r>
              <a:rPr sz="1800" spc="-25" dirty="0">
                <a:latin typeface="Tahoma"/>
                <a:cs typeface="Tahoma"/>
              </a:rPr>
              <a:t> </a:t>
            </a:r>
            <a:r>
              <a:rPr sz="1800" spc="-30" dirty="0">
                <a:latin typeface="Tahoma"/>
                <a:cs typeface="Tahoma"/>
              </a:rPr>
              <a:t>Things(IoT)</a:t>
            </a:r>
            <a:r>
              <a:rPr sz="1800" spc="-20" dirty="0">
                <a:latin typeface="Tahoma"/>
                <a:cs typeface="Tahoma"/>
              </a:rPr>
              <a:t> </a:t>
            </a:r>
            <a:r>
              <a:rPr sz="1800" spc="50" dirty="0">
                <a:latin typeface="Tahoma"/>
                <a:cs typeface="Tahoma"/>
              </a:rPr>
              <a:t>exploding.</a:t>
            </a:r>
            <a:endParaRPr sz="1800">
              <a:latin typeface="Tahoma"/>
              <a:cs typeface="Tahoma"/>
            </a:endParaRPr>
          </a:p>
          <a:p>
            <a:pPr marL="504825" indent="-492125">
              <a:lnSpc>
                <a:spcPct val="100000"/>
              </a:lnSpc>
              <a:spcBef>
                <a:spcPts val="915"/>
              </a:spcBef>
              <a:buClr>
                <a:srgbClr val="3779D9"/>
              </a:buClr>
              <a:buSzPct val="94444"/>
              <a:buFont typeface="Courier New"/>
              <a:buChar char="o"/>
              <a:tabLst>
                <a:tab pos="504825" algn="l"/>
              </a:tabLst>
            </a:pPr>
            <a:r>
              <a:rPr sz="1800" dirty="0">
                <a:latin typeface="Tahoma"/>
                <a:cs typeface="Tahoma"/>
              </a:rPr>
              <a:t>The</a:t>
            </a:r>
            <a:r>
              <a:rPr sz="1800" spc="-25" dirty="0">
                <a:latin typeface="Tahoma"/>
                <a:cs typeface="Tahoma"/>
              </a:rPr>
              <a:t> </a:t>
            </a:r>
            <a:r>
              <a:rPr sz="1800" spc="75" dirty="0">
                <a:latin typeface="Tahoma"/>
                <a:cs typeface="Tahoma"/>
              </a:rPr>
              <a:t>global</a:t>
            </a:r>
            <a:r>
              <a:rPr sz="1800" spc="-45" dirty="0">
                <a:latin typeface="Tahoma"/>
                <a:cs typeface="Tahoma"/>
              </a:rPr>
              <a:t> </a:t>
            </a:r>
            <a:r>
              <a:rPr sz="1800" dirty="0">
                <a:latin typeface="Tahoma"/>
                <a:cs typeface="Tahoma"/>
              </a:rPr>
              <a:t>network</a:t>
            </a:r>
            <a:r>
              <a:rPr sz="1800" spc="-40" dirty="0">
                <a:latin typeface="Tahoma"/>
                <a:cs typeface="Tahoma"/>
              </a:rPr>
              <a:t> </a:t>
            </a:r>
            <a:r>
              <a:rPr sz="1800" dirty="0">
                <a:latin typeface="Tahoma"/>
                <a:cs typeface="Tahoma"/>
              </a:rPr>
              <a:t>must</a:t>
            </a:r>
            <a:r>
              <a:rPr sz="1800" spc="-15" dirty="0">
                <a:latin typeface="Tahoma"/>
                <a:cs typeface="Tahoma"/>
              </a:rPr>
              <a:t> </a:t>
            </a:r>
            <a:r>
              <a:rPr sz="1800" spc="105" dirty="0">
                <a:latin typeface="Tahoma"/>
                <a:cs typeface="Tahoma"/>
              </a:rPr>
              <a:t>be</a:t>
            </a:r>
            <a:r>
              <a:rPr sz="1800" spc="-45" dirty="0">
                <a:latin typeface="Tahoma"/>
                <a:cs typeface="Tahoma"/>
              </a:rPr>
              <a:t> </a:t>
            </a:r>
            <a:r>
              <a:rPr sz="1800" spc="65" dirty="0">
                <a:latin typeface="Tahoma"/>
                <a:cs typeface="Tahoma"/>
              </a:rPr>
              <a:t>able</a:t>
            </a:r>
            <a:r>
              <a:rPr sz="1800" spc="-30" dirty="0">
                <a:latin typeface="Tahoma"/>
                <a:cs typeface="Tahoma"/>
              </a:rPr>
              <a:t> </a:t>
            </a:r>
            <a:r>
              <a:rPr sz="1800" dirty="0">
                <a:latin typeface="Tahoma"/>
                <a:cs typeface="Tahoma"/>
              </a:rPr>
              <a:t>to</a:t>
            </a:r>
            <a:r>
              <a:rPr sz="1800" spc="-25" dirty="0">
                <a:latin typeface="Tahoma"/>
                <a:cs typeface="Tahoma"/>
              </a:rPr>
              <a:t> </a:t>
            </a:r>
            <a:r>
              <a:rPr sz="1800" dirty="0">
                <a:latin typeface="Tahoma"/>
                <a:cs typeface="Tahoma"/>
              </a:rPr>
              <a:t>securely</a:t>
            </a:r>
            <a:r>
              <a:rPr sz="1800" spc="-50" dirty="0">
                <a:latin typeface="Tahoma"/>
                <a:cs typeface="Tahoma"/>
              </a:rPr>
              <a:t> </a:t>
            </a:r>
            <a:r>
              <a:rPr sz="1800" spc="60" dirty="0">
                <a:latin typeface="Tahoma"/>
                <a:cs typeface="Tahoma"/>
              </a:rPr>
              <a:t>and</a:t>
            </a:r>
            <a:r>
              <a:rPr sz="1800" spc="-25" dirty="0">
                <a:latin typeface="Tahoma"/>
                <a:cs typeface="Tahoma"/>
              </a:rPr>
              <a:t> </a:t>
            </a:r>
            <a:r>
              <a:rPr sz="1800" dirty="0">
                <a:latin typeface="Tahoma"/>
                <a:cs typeface="Tahoma"/>
              </a:rPr>
              <a:t>efficiently</a:t>
            </a:r>
            <a:r>
              <a:rPr sz="1800" spc="-60" dirty="0">
                <a:latin typeface="Tahoma"/>
                <a:cs typeface="Tahoma"/>
              </a:rPr>
              <a:t> </a:t>
            </a:r>
            <a:r>
              <a:rPr sz="1800" spc="55" dirty="0">
                <a:latin typeface="Tahoma"/>
                <a:cs typeface="Tahoma"/>
              </a:rPr>
              <a:t>handle</a:t>
            </a:r>
            <a:r>
              <a:rPr sz="1800" spc="-25" dirty="0">
                <a:latin typeface="Tahoma"/>
                <a:cs typeface="Tahoma"/>
              </a:rPr>
              <a:t> </a:t>
            </a:r>
            <a:r>
              <a:rPr sz="1800" dirty="0">
                <a:latin typeface="Tahoma"/>
                <a:cs typeface="Tahoma"/>
              </a:rPr>
              <a:t>all</a:t>
            </a:r>
            <a:r>
              <a:rPr sz="1800" spc="-35" dirty="0">
                <a:latin typeface="Tahoma"/>
                <a:cs typeface="Tahoma"/>
              </a:rPr>
              <a:t> </a:t>
            </a:r>
            <a:r>
              <a:rPr sz="1800" dirty="0">
                <a:latin typeface="Tahoma"/>
                <a:cs typeface="Tahoma"/>
              </a:rPr>
              <a:t>these</a:t>
            </a:r>
            <a:r>
              <a:rPr sz="1800" spc="-45" dirty="0">
                <a:latin typeface="Tahoma"/>
                <a:cs typeface="Tahoma"/>
              </a:rPr>
              <a:t> </a:t>
            </a:r>
            <a:r>
              <a:rPr sz="1800" spc="-10" dirty="0">
                <a:latin typeface="Tahoma"/>
                <a:cs typeface="Tahoma"/>
              </a:rPr>
              <a:t>connections.</a:t>
            </a:r>
            <a:endParaRPr sz="1800">
              <a:latin typeface="Tahoma"/>
              <a:cs typeface="Tahoma"/>
            </a:endParaRPr>
          </a:p>
          <a:p>
            <a:pPr marL="504825" indent="-492125">
              <a:lnSpc>
                <a:spcPct val="100000"/>
              </a:lnSpc>
              <a:spcBef>
                <a:spcPts val="915"/>
              </a:spcBef>
              <a:buClr>
                <a:srgbClr val="3779D9"/>
              </a:buClr>
              <a:buSzPct val="94444"/>
              <a:buFont typeface="Courier New"/>
              <a:buChar char="o"/>
              <a:tabLst>
                <a:tab pos="504825" algn="l"/>
              </a:tabLst>
            </a:pPr>
            <a:r>
              <a:rPr sz="1800" dirty="0">
                <a:latin typeface="Tahoma"/>
                <a:cs typeface="Tahoma"/>
              </a:rPr>
              <a:t>Lack</a:t>
            </a:r>
            <a:r>
              <a:rPr sz="1800" spc="5" dirty="0">
                <a:latin typeface="Tahoma"/>
                <a:cs typeface="Tahoma"/>
              </a:rPr>
              <a:t> </a:t>
            </a:r>
            <a:r>
              <a:rPr sz="1800" dirty="0">
                <a:latin typeface="Tahoma"/>
                <a:cs typeface="Tahoma"/>
              </a:rPr>
              <a:t>of</a:t>
            </a:r>
            <a:r>
              <a:rPr sz="1800" spc="55" dirty="0">
                <a:latin typeface="Tahoma"/>
                <a:cs typeface="Tahoma"/>
              </a:rPr>
              <a:t> </a:t>
            </a:r>
            <a:r>
              <a:rPr sz="1800" dirty="0">
                <a:latin typeface="Tahoma"/>
                <a:cs typeface="Tahoma"/>
              </a:rPr>
              <a:t>standardization</a:t>
            </a:r>
            <a:r>
              <a:rPr sz="1800" spc="20" dirty="0">
                <a:latin typeface="Tahoma"/>
                <a:cs typeface="Tahoma"/>
              </a:rPr>
              <a:t> </a:t>
            </a:r>
            <a:r>
              <a:rPr sz="1800" dirty="0">
                <a:latin typeface="Tahoma"/>
                <a:cs typeface="Tahoma"/>
              </a:rPr>
              <a:t>in</a:t>
            </a:r>
            <a:r>
              <a:rPr sz="1800" spc="10" dirty="0">
                <a:latin typeface="Tahoma"/>
                <a:cs typeface="Tahoma"/>
              </a:rPr>
              <a:t> </a:t>
            </a:r>
            <a:r>
              <a:rPr sz="1800" dirty="0">
                <a:latin typeface="Tahoma"/>
                <a:cs typeface="Tahoma"/>
              </a:rPr>
              <a:t>the</a:t>
            </a:r>
            <a:r>
              <a:rPr sz="1800" spc="30" dirty="0">
                <a:latin typeface="Tahoma"/>
                <a:cs typeface="Tahoma"/>
              </a:rPr>
              <a:t> </a:t>
            </a:r>
            <a:r>
              <a:rPr sz="1800" spc="-45" dirty="0">
                <a:latin typeface="Tahoma"/>
                <a:cs typeface="Tahoma"/>
              </a:rPr>
              <a:t>IoT</a:t>
            </a:r>
            <a:r>
              <a:rPr sz="1800" spc="-60" dirty="0">
                <a:latin typeface="Tahoma"/>
                <a:cs typeface="Tahoma"/>
              </a:rPr>
              <a:t> </a:t>
            </a:r>
            <a:r>
              <a:rPr sz="1800" spc="-10" dirty="0">
                <a:latin typeface="Tahoma"/>
                <a:cs typeface="Tahoma"/>
              </a:rPr>
              <a:t>market.</a:t>
            </a:r>
            <a:endParaRPr sz="1800">
              <a:latin typeface="Tahoma"/>
              <a:cs typeface="Tahoma"/>
            </a:endParaRPr>
          </a:p>
          <a:p>
            <a:pPr marL="504825" indent="-492125">
              <a:lnSpc>
                <a:spcPct val="100000"/>
              </a:lnSpc>
              <a:spcBef>
                <a:spcPts val="919"/>
              </a:spcBef>
              <a:buClr>
                <a:srgbClr val="3779D9"/>
              </a:buClr>
              <a:buSzPct val="94444"/>
              <a:buFont typeface="Courier New"/>
              <a:buChar char="o"/>
              <a:tabLst>
                <a:tab pos="504825" algn="l"/>
              </a:tabLst>
            </a:pPr>
            <a:r>
              <a:rPr sz="1800" dirty="0">
                <a:latin typeface="Tahoma"/>
                <a:cs typeface="Tahoma"/>
              </a:rPr>
              <a:t>Every</a:t>
            </a:r>
            <a:r>
              <a:rPr sz="1800" spc="-70" dirty="0">
                <a:latin typeface="Tahoma"/>
                <a:cs typeface="Tahoma"/>
              </a:rPr>
              <a:t> </a:t>
            </a:r>
            <a:r>
              <a:rPr sz="1800" spc="55" dirty="0">
                <a:latin typeface="Tahoma"/>
                <a:cs typeface="Tahoma"/>
              </a:rPr>
              <a:t>single</a:t>
            </a:r>
            <a:r>
              <a:rPr sz="1800" spc="-85" dirty="0">
                <a:latin typeface="Tahoma"/>
                <a:cs typeface="Tahoma"/>
              </a:rPr>
              <a:t> </a:t>
            </a:r>
            <a:r>
              <a:rPr sz="1800" spc="55" dirty="0">
                <a:latin typeface="Tahoma"/>
                <a:cs typeface="Tahoma"/>
              </a:rPr>
              <a:t>connection</a:t>
            </a:r>
            <a:r>
              <a:rPr sz="1800" spc="-55" dirty="0">
                <a:latin typeface="Tahoma"/>
                <a:cs typeface="Tahoma"/>
              </a:rPr>
              <a:t> </a:t>
            </a:r>
            <a:r>
              <a:rPr sz="1800" spc="80" dirty="0">
                <a:latin typeface="Tahoma"/>
                <a:cs typeface="Tahoma"/>
              </a:rPr>
              <a:t>could</a:t>
            </a:r>
            <a:r>
              <a:rPr sz="1800" spc="-50" dirty="0">
                <a:latin typeface="Tahoma"/>
                <a:cs typeface="Tahoma"/>
              </a:rPr>
              <a:t> </a:t>
            </a:r>
            <a:r>
              <a:rPr sz="1800" dirty="0">
                <a:latin typeface="Tahoma"/>
                <a:cs typeface="Tahoma"/>
              </a:rPr>
              <a:t>make</a:t>
            </a:r>
            <a:r>
              <a:rPr sz="1800" spc="-60" dirty="0">
                <a:latin typeface="Tahoma"/>
                <a:cs typeface="Tahoma"/>
              </a:rPr>
              <a:t> </a:t>
            </a:r>
            <a:r>
              <a:rPr sz="1800" dirty="0">
                <a:latin typeface="Tahoma"/>
                <a:cs typeface="Tahoma"/>
              </a:rPr>
              <a:t>networks</a:t>
            </a:r>
            <a:r>
              <a:rPr sz="1800" spc="-55" dirty="0">
                <a:latin typeface="Tahoma"/>
                <a:cs typeface="Tahoma"/>
              </a:rPr>
              <a:t> </a:t>
            </a:r>
            <a:r>
              <a:rPr sz="1800" spc="-10" dirty="0">
                <a:latin typeface="Tahoma"/>
                <a:cs typeface="Tahoma"/>
              </a:rPr>
              <a:t>vulnerable.</a:t>
            </a:r>
            <a:endParaRPr sz="1800">
              <a:latin typeface="Tahoma"/>
              <a:cs typeface="Tahoma"/>
            </a:endParaRPr>
          </a:p>
          <a:p>
            <a:pPr marL="504825" marR="5080" indent="-492759">
              <a:lnSpc>
                <a:spcPct val="110000"/>
              </a:lnSpc>
              <a:spcBef>
                <a:spcPts val="700"/>
              </a:spcBef>
              <a:buClr>
                <a:srgbClr val="3779D9"/>
              </a:buClr>
              <a:buSzPct val="94444"/>
              <a:buFont typeface="Courier New"/>
              <a:buChar char="o"/>
              <a:tabLst>
                <a:tab pos="504825" algn="l"/>
              </a:tabLst>
            </a:pPr>
            <a:r>
              <a:rPr sz="1800" dirty="0">
                <a:latin typeface="Tahoma"/>
                <a:cs typeface="Tahoma"/>
              </a:rPr>
              <a:t>Every</a:t>
            </a:r>
            <a:r>
              <a:rPr sz="1800" spc="-55" dirty="0">
                <a:latin typeface="Tahoma"/>
                <a:cs typeface="Tahoma"/>
              </a:rPr>
              <a:t> </a:t>
            </a:r>
            <a:r>
              <a:rPr sz="1800" spc="65" dirty="0">
                <a:latin typeface="Tahoma"/>
                <a:cs typeface="Tahoma"/>
              </a:rPr>
              <a:t>connected</a:t>
            </a:r>
            <a:r>
              <a:rPr sz="1800" spc="-55" dirty="0">
                <a:latin typeface="Tahoma"/>
                <a:cs typeface="Tahoma"/>
              </a:rPr>
              <a:t> </a:t>
            </a:r>
            <a:r>
              <a:rPr sz="1800" spc="60" dirty="0">
                <a:latin typeface="Tahoma"/>
                <a:cs typeface="Tahoma"/>
              </a:rPr>
              <a:t>device</a:t>
            </a:r>
            <a:r>
              <a:rPr sz="1800" spc="-60" dirty="0">
                <a:latin typeface="Tahoma"/>
                <a:cs typeface="Tahoma"/>
              </a:rPr>
              <a:t> </a:t>
            </a:r>
            <a:r>
              <a:rPr sz="1800" dirty="0">
                <a:latin typeface="Tahoma"/>
                <a:cs typeface="Tahoma"/>
              </a:rPr>
              <a:t>has</a:t>
            </a:r>
            <a:r>
              <a:rPr sz="1800" spc="-30" dirty="0">
                <a:latin typeface="Tahoma"/>
                <a:cs typeface="Tahoma"/>
              </a:rPr>
              <a:t> </a:t>
            </a:r>
            <a:r>
              <a:rPr sz="1800" dirty="0">
                <a:latin typeface="Tahoma"/>
                <a:cs typeface="Tahoma"/>
              </a:rPr>
              <a:t>a</a:t>
            </a:r>
            <a:r>
              <a:rPr sz="1800" spc="-40" dirty="0">
                <a:latin typeface="Tahoma"/>
                <a:cs typeface="Tahoma"/>
              </a:rPr>
              <a:t> </a:t>
            </a:r>
            <a:r>
              <a:rPr sz="1800" dirty="0">
                <a:latin typeface="Tahoma"/>
                <a:cs typeface="Tahoma"/>
              </a:rPr>
              <a:t>network</a:t>
            </a:r>
            <a:r>
              <a:rPr sz="1800" spc="-65" dirty="0">
                <a:latin typeface="Tahoma"/>
                <a:cs typeface="Tahoma"/>
              </a:rPr>
              <a:t> </a:t>
            </a:r>
            <a:r>
              <a:rPr sz="1800" dirty="0">
                <a:latin typeface="Tahoma"/>
                <a:cs typeface="Tahoma"/>
              </a:rPr>
              <a:t>address.</a:t>
            </a:r>
            <a:r>
              <a:rPr sz="1800" spc="-110" dirty="0">
                <a:latin typeface="Tahoma"/>
                <a:cs typeface="Tahoma"/>
              </a:rPr>
              <a:t> </a:t>
            </a:r>
            <a:r>
              <a:rPr sz="1800" spc="-10" dirty="0">
                <a:latin typeface="Tahoma"/>
                <a:cs typeface="Tahoma"/>
              </a:rPr>
              <a:t>Internet</a:t>
            </a:r>
            <a:r>
              <a:rPr sz="1800" spc="-40" dirty="0">
                <a:latin typeface="Tahoma"/>
                <a:cs typeface="Tahoma"/>
              </a:rPr>
              <a:t> </a:t>
            </a:r>
            <a:r>
              <a:rPr sz="1800" spc="45" dirty="0">
                <a:latin typeface="Tahoma"/>
                <a:cs typeface="Tahoma"/>
              </a:rPr>
              <a:t>Protocol</a:t>
            </a:r>
            <a:r>
              <a:rPr sz="1800" spc="-55" dirty="0">
                <a:latin typeface="Tahoma"/>
                <a:cs typeface="Tahoma"/>
              </a:rPr>
              <a:t> </a:t>
            </a:r>
            <a:r>
              <a:rPr sz="1800" spc="-75" dirty="0">
                <a:latin typeface="Tahoma"/>
                <a:cs typeface="Tahoma"/>
              </a:rPr>
              <a:t>(IPv6)</a:t>
            </a:r>
            <a:r>
              <a:rPr sz="1800" spc="-40" dirty="0">
                <a:latin typeface="Tahoma"/>
                <a:cs typeface="Tahoma"/>
              </a:rPr>
              <a:t> </a:t>
            </a:r>
            <a:r>
              <a:rPr sz="1800" dirty="0">
                <a:latin typeface="Tahoma"/>
                <a:cs typeface="Tahoma"/>
              </a:rPr>
              <a:t>extends</a:t>
            </a:r>
            <a:r>
              <a:rPr sz="1800" spc="-55" dirty="0">
                <a:latin typeface="Tahoma"/>
                <a:cs typeface="Tahoma"/>
              </a:rPr>
              <a:t> </a:t>
            </a:r>
            <a:r>
              <a:rPr sz="1800" dirty="0">
                <a:latin typeface="Tahoma"/>
                <a:cs typeface="Tahoma"/>
              </a:rPr>
              <a:t>the</a:t>
            </a:r>
            <a:r>
              <a:rPr sz="1800" spc="-30" dirty="0">
                <a:latin typeface="Tahoma"/>
                <a:cs typeface="Tahoma"/>
              </a:rPr>
              <a:t> </a:t>
            </a:r>
            <a:r>
              <a:rPr sz="1800" spc="40" dirty="0">
                <a:latin typeface="Tahoma"/>
                <a:cs typeface="Tahoma"/>
              </a:rPr>
              <a:t>addressing space</a:t>
            </a:r>
            <a:endParaRPr sz="1800">
              <a:latin typeface="Tahoma"/>
              <a:cs typeface="Tahoma"/>
            </a:endParaRPr>
          </a:p>
          <a:p>
            <a:pPr marL="504825" indent="-492125">
              <a:lnSpc>
                <a:spcPct val="100000"/>
              </a:lnSpc>
              <a:spcBef>
                <a:spcPts val="915"/>
              </a:spcBef>
              <a:buClr>
                <a:srgbClr val="3779D9"/>
              </a:buClr>
              <a:buSzPct val="94444"/>
              <a:buFont typeface="Courier New"/>
              <a:buChar char="o"/>
              <a:tabLst>
                <a:tab pos="504825" algn="l"/>
              </a:tabLst>
            </a:pPr>
            <a:r>
              <a:rPr sz="1800" spc="100" dirty="0">
                <a:latin typeface="Tahoma"/>
                <a:cs typeface="Tahoma"/>
              </a:rPr>
              <a:t>DNS</a:t>
            </a:r>
            <a:r>
              <a:rPr sz="1800" spc="-30" dirty="0">
                <a:latin typeface="Tahoma"/>
                <a:cs typeface="Tahoma"/>
              </a:rPr>
              <a:t> </a:t>
            </a:r>
            <a:r>
              <a:rPr sz="1800" dirty="0">
                <a:latin typeface="Tahoma"/>
                <a:cs typeface="Tahoma"/>
              </a:rPr>
              <a:t>will</a:t>
            </a:r>
            <a:r>
              <a:rPr sz="1800" spc="-45" dirty="0">
                <a:latin typeface="Tahoma"/>
                <a:cs typeface="Tahoma"/>
              </a:rPr>
              <a:t> </a:t>
            </a:r>
            <a:r>
              <a:rPr sz="1800" dirty="0">
                <a:latin typeface="Tahoma"/>
                <a:cs typeface="Tahoma"/>
              </a:rPr>
              <a:t>play</a:t>
            </a:r>
            <a:r>
              <a:rPr sz="1800" spc="-25" dirty="0">
                <a:latin typeface="Tahoma"/>
                <a:cs typeface="Tahoma"/>
              </a:rPr>
              <a:t> </a:t>
            </a:r>
            <a:r>
              <a:rPr sz="1800" dirty="0">
                <a:latin typeface="Tahoma"/>
                <a:cs typeface="Tahoma"/>
              </a:rPr>
              <a:t>an even</a:t>
            </a:r>
            <a:r>
              <a:rPr sz="1800" spc="-35" dirty="0">
                <a:latin typeface="Tahoma"/>
                <a:cs typeface="Tahoma"/>
              </a:rPr>
              <a:t> </a:t>
            </a:r>
            <a:r>
              <a:rPr sz="1800" spc="55" dirty="0">
                <a:latin typeface="Tahoma"/>
                <a:cs typeface="Tahoma"/>
              </a:rPr>
              <a:t>more</a:t>
            </a:r>
            <a:r>
              <a:rPr sz="1800" spc="-5" dirty="0">
                <a:latin typeface="Tahoma"/>
                <a:cs typeface="Tahoma"/>
              </a:rPr>
              <a:t> </a:t>
            </a:r>
            <a:r>
              <a:rPr sz="1800" dirty="0">
                <a:latin typeface="Tahoma"/>
                <a:cs typeface="Tahoma"/>
              </a:rPr>
              <a:t>central</a:t>
            </a:r>
            <a:r>
              <a:rPr sz="1800" spc="-15" dirty="0">
                <a:latin typeface="Tahoma"/>
                <a:cs typeface="Tahoma"/>
              </a:rPr>
              <a:t> </a:t>
            </a:r>
            <a:r>
              <a:rPr sz="1800" dirty="0">
                <a:latin typeface="Tahoma"/>
                <a:cs typeface="Tahoma"/>
              </a:rPr>
              <a:t>role</a:t>
            </a:r>
            <a:r>
              <a:rPr sz="1800" spc="-15" dirty="0">
                <a:latin typeface="Tahoma"/>
                <a:cs typeface="Tahoma"/>
              </a:rPr>
              <a:t> </a:t>
            </a:r>
            <a:r>
              <a:rPr sz="1800" dirty="0">
                <a:latin typeface="Tahoma"/>
                <a:cs typeface="Tahoma"/>
              </a:rPr>
              <a:t>with</a:t>
            </a:r>
            <a:r>
              <a:rPr sz="1800" spc="-45" dirty="0">
                <a:latin typeface="Tahoma"/>
                <a:cs typeface="Tahoma"/>
              </a:rPr>
              <a:t> </a:t>
            </a:r>
            <a:r>
              <a:rPr sz="1800" dirty="0">
                <a:latin typeface="Tahoma"/>
                <a:cs typeface="Tahoma"/>
              </a:rPr>
              <a:t>the diffusion</a:t>
            </a:r>
            <a:r>
              <a:rPr sz="1800" spc="-35" dirty="0">
                <a:latin typeface="Tahoma"/>
                <a:cs typeface="Tahoma"/>
              </a:rPr>
              <a:t> </a:t>
            </a:r>
            <a:r>
              <a:rPr sz="1800" dirty="0">
                <a:latin typeface="Tahoma"/>
                <a:cs typeface="Tahoma"/>
              </a:rPr>
              <a:t>of</a:t>
            </a:r>
            <a:r>
              <a:rPr sz="1800" spc="35" dirty="0">
                <a:latin typeface="Tahoma"/>
                <a:cs typeface="Tahoma"/>
              </a:rPr>
              <a:t> </a:t>
            </a:r>
            <a:r>
              <a:rPr sz="1800" spc="145" dirty="0">
                <a:latin typeface="Tahoma"/>
                <a:cs typeface="Tahoma"/>
              </a:rPr>
              <a:t>M2M</a:t>
            </a:r>
            <a:r>
              <a:rPr sz="1800" spc="-10" dirty="0">
                <a:latin typeface="Tahoma"/>
                <a:cs typeface="Tahoma"/>
              </a:rPr>
              <a:t> connections.</a:t>
            </a:r>
            <a:endParaRPr sz="1800">
              <a:latin typeface="Tahoma"/>
              <a:cs typeface="Tahoma"/>
            </a:endParaRPr>
          </a:p>
          <a:p>
            <a:pPr marL="504825" indent="-492125">
              <a:lnSpc>
                <a:spcPct val="100000"/>
              </a:lnSpc>
              <a:spcBef>
                <a:spcPts val="919"/>
              </a:spcBef>
              <a:buClr>
                <a:srgbClr val="3779D9"/>
              </a:buClr>
              <a:buSzPct val="94444"/>
              <a:buFont typeface="Courier New"/>
              <a:buChar char="o"/>
              <a:tabLst>
                <a:tab pos="504825" algn="l"/>
              </a:tabLst>
            </a:pPr>
            <a:r>
              <a:rPr sz="1800" spc="10" dirty="0">
                <a:latin typeface="Tahoma"/>
                <a:cs typeface="Tahoma"/>
              </a:rPr>
              <a:t>Organizations</a:t>
            </a:r>
            <a:r>
              <a:rPr sz="1800" spc="-30" dirty="0">
                <a:latin typeface="Tahoma"/>
                <a:cs typeface="Tahoma"/>
              </a:rPr>
              <a:t> </a:t>
            </a:r>
            <a:r>
              <a:rPr sz="1800" spc="10" dirty="0">
                <a:latin typeface="Tahoma"/>
                <a:cs typeface="Tahoma"/>
              </a:rPr>
              <a:t>will</a:t>
            </a:r>
            <a:r>
              <a:rPr sz="1800" spc="-55" dirty="0">
                <a:latin typeface="Tahoma"/>
                <a:cs typeface="Tahoma"/>
              </a:rPr>
              <a:t> </a:t>
            </a:r>
            <a:r>
              <a:rPr sz="1800" spc="80" dirty="0">
                <a:latin typeface="Tahoma"/>
                <a:cs typeface="Tahoma"/>
              </a:rPr>
              <a:t>need</a:t>
            </a:r>
            <a:r>
              <a:rPr sz="1800" spc="-25" dirty="0">
                <a:latin typeface="Tahoma"/>
                <a:cs typeface="Tahoma"/>
              </a:rPr>
              <a:t> </a:t>
            </a:r>
            <a:r>
              <a:rPr sz="1800" spc="10" dirty="0">
                <a:latin typeface="Tahoma"/>
                <a:cs typeface="Tahoma"/>
              </a:rPr>
              <a:t>to</a:t>
            </a:r>
            <a:r>
              <a:rPr sz="1800" spc="-25" dirty="0">
                <a:latin typeface="Tahoma"/>
                <a:cs typeface="Tahoma"/>
              </a:rPr>
              <a:t> </a:t>
            </a:r>
            <a:r>
              <a:rPr sz="1800" spc="50" dirty="0">
                <a:latin typeface="Tahoma"/>
                <a:cs typeface="Tahoma"/>
              </a:rPr>
              <a:t>improve</a:t>
            </a:r>
            <a:r>
              <a:rPr sz="1800" spc="-45" dirty="0">
                <a:latin typeface="Tahoma"/>
                <a:cs typeface="Tahoma"/>
              </a:rPr>
              <a:t> </a:t>
            </a:r>
            <a:r>
              <a:rPr sz="1800" spc="10" dirty="0">
                <a:latin typeface="Tahoma"/>
                <a:cs typeface="Tahoma"/>
              </a:rPr>
              <a:t>security</a:t>
            </a:r>
            <a:r>
              <a:rPr sz="1800" spc="-35" dirty="0">
                <a:latin typeface="Tahoma"/>
                <a:cs typeface="Tahoma"/>
              </a:rPr>
              <a:t> </a:t>
            </a:r>
            <a:r>
              <a:rPr sz="1800" spc="55" dirty="0">
                <a:latin typeface="Tahoma"/>
                <a:cs typeface="Tahoma"/>
              </a:rPr>
              <a:t>and</a:t>
            </a:r>
            <a:r>
              <a:rPr sz="1800" spc="-20" dirty="0">
                <a:latin typeface="Tahoma"/>
                <a:cs typeface="Tahoma"/>
              </a:rPr>
              <a:t> </a:t>
            </a:r>
            <a:r>
              <a:rPr sz="1800" spc="10" dirty="0">
                <a:latin typeface="Tahoma"/>
                <a:cs typeface="Tahoma"/>
              </a:rPr>
              <a:t>prevent</a:t>
            </a:r>
            <a:r>
              <a:rPr sz="1800" spc="-30" dirty="0">
                <a:latin typeface="Tahoma"/>
                <a:cs typeface="Tahoma"/>
              </a:rPr>
              <a:t> </a:t>
            </a:r>
            <a:r>
              <a:rPr sz="1800" spc="100" dirty="0">
                <a:latin typeface="Tahoma"/>
                <a:cs typeface="Tahoma"/>
              </a:rPr>
              <a:t>DDoS</a:t>
            </a:r>
            <a:r>
              <a:rPr sz="1800" spc="-35" dirty="0">
                <a:latin typeface="Tahoma"/>
                <a:cs typeface="Tahoma"/>
              </a:rPr>
              <a:t> </a:t>
            </a:r>
            <a:r>
              <a:rPr sz="1800" spc="55" dirty="0">
                <a:latin typeface="Tahoma"/>
                <a:cs typeface="Tahoma"/>
              </a:rPr>
              <a:t>and</a:t>
            </a:r>
            <a:r>
              <a:rPr sz="1800" spc="-20" dirty="0">
                <a:latin typeface="Tahoma"/>
                <a:cs typeface="Tahoma"/>
              </a:rPr>
              <a:t> </a:t>
            </a:r>
            <a:r>
              <a:rPr sz="1800" spc="10" dirty="0">
                <a:latin typeface="Tahoma"/>
                <a:cs typeface="Tahoma"/>
              </a:rPr>
              <a:t>cache</a:t>
            </a:r>
            <a:r>
              <a:rPr sz="1800" spc="-25" dirty="0">
                <a:latin typeface="Tahoma"/>
                <a:cs typeface="Tahoma"/>
              </a:rPr>
              <a:t> </a:t>
            </a:r>
            <a:r>
              <a:rPr sz="1800" spc="70" dirty="0">
                <a:latin typeface="Tahoma"/>
                <a:cs typeface="Tahoma"/>
              </a:rPr>
              <a:t>poisoning</a:t>
            </a:r>
            <a:r>
              <a:rPr sz="1800" spc="-40" dirty="0">
                <a:latin typeface="Tahoma"/>
                <a:cs typeface="Tahoma"/>
              </a:rPr>
              <a:t> </a:t>
            </a:r>
            <a:r>
              <a:rPr sz="1800" spc="-10" dirty="0">
                <a:latin typeface="Tahoma"/>
                <a:cs typeface="Tahoma"/>
              </a:rPr>
              <a:t>attacks.</a:t>
            </a:r>
            <a:endParaRPr sz="1800">
              <a:latin typeface="Tahoma"/>
              <a:cs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7480" rIns="0" bIns="0" rtlCol="0">
            <a:spAutoFit/>
          </a:bodyPr>
          <a:lstStyle/>
          <a:p>
            <a:pPr marL="12700">
              <a:lnSpc>
                <a:spcPct val="100000"/>
              </a:lnSpc>
              <a:spcBef>
                <a:spcPts val="95"/>
              </a:spcBef>
            </a:pPr>
            <a:r>
              <a:rPr sz="3100" dirty="0"/>
              <a:t>Using</a:t>
            </a:r>
            <a:r>
              <a:rPr sz="3100" spc="60" dirty="0"/>
              <a:t> </a:t>
            </a:r>
            <a:r>
              <a:rPr sz="3100" dirty="0"/>
              <a:t>Existing</a:t>
            </a:r>
            <a:r>
              <a:rPr sz="3100" spc="35" dirty="0"/>
              <a:t> </a:t>
            </a:r>
            <a:r>
              <a:rPr sz="3100" spc="90" dirty="0"/>
              <a:t>Internet</a:t>
            </a:r>
            <a:r>
              <a:rPr sz="3100" spc="55" dirty="0"/>
              <a:t> </a:t>
            </a:r>
            <a:r>
              <a:rPr sz="3100" spc="50" dirty="0"/>
              <a:t>Security</a:t>
            </a:r>
            <a:r>
              <a:rPr sz="3100" spc="45" dirty="0"/>
              <a:t> </a:t>
            </a:r>
            <a:r>
              <a:rPr sz="3100" spc="90" dirty="0"/>
              <a:t>in</a:t>
            </a:r>
            <a:r>
              <a:rPr sz="3100" spc="60" dirty="0"/>
              <a:t> </a:t>
            </a:r>
            <a:r>
              <a:rPr sz="3100" spc="-25" dirty="0"/>
              <a:t>IoT</a:t>
            </a:r>
            <a:endParaRPr sz="310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p:nvPr/>
        </p:nvSpPr>
        <p:spPr>
          <a:xfrm>
            <a:off x="11307571" y="6465650"/>
            <a:ext cx="196215" cy="149860"/>
          </a:xfrm>
          <a:prstGeom prst="rect">
            <a:avLst/>
          </a:prstGeom>
        </p:spPr>
        <p:txBody>
          <a:bodyPr vert="horz" wrap="square" lIns="0" tIns="9525" rIns="0" bIns="0" rtlCol="0">
            <a:spAutoFit/>
          </a:bodyPr>
          <a:lstStyle/>
          <a:p>
            <a:pPr marL="12700">
              <a:lnSpc>
                <a:spcPct val="100000"/>
              </a:lnSpc>
              <a:spcBef>
                <a:spcPts val="75"/>
              </a:spcBef>
            </a:pPr>
            <a:r>
              <a:rPr sz="800" spc="100" dirty="0">
                <a:solidFill>
                  <a:srgbClr val="3779D9"/>
                </a:solidFill>
                <a:latin typeface="Tahoma"/>
                <a:cs typeface="Tahoma"/>
              </a:rPr>
              <a:t>50 </a:t>
            </a:r>
            <a:endParaRPr sz="800">
              <a:latin typeface="Tahoma"/>
              <a:cs typeface="Tahoma"/>
            </a:endParaRPr>
          </a:p>
        </p:txBody>
      </p:sp>
      <p:sp>
        <p:nvSpPr>
          <p:cNvPr id="3" name="object 3"/>
          <p:cNvSpPr txBox="1"/>
          <p:nvPr/>
        </p:nvSpPr>
        <p:spPr>
          <a:xfrm>
            <a:off x="688340" y="1336039"/>
            <a:ext cx="10715625" cy="3376295"/>
          </a:xfrm>
          <a:prstGeom prst="rect">
            <a:avLst/>
          </a:prstGeom>
        </p:spPr>
        <p:txBody>
          <a:bodyPr vert="horz" wrap="square" lIns="0" tIns="12700" rIns="0" bIns="0" rtlCol="0">
            <a:spAutoFit/>
          </a:bodyPr>
          <a:lstStyle/>
          <a:p>
            <a:pPr marL="299085" marR="5080" indent="-287020">
              <a:lnSpc>
                <a:spcPct val="110000"/>
              </a:lnSpc>
              <a:spcBef>
                <a:spcPts val="100"/>
              </a:spcBef>
              <a:buClr>
                <a:srgbClr val="3779D9"/>
              </a:buClr>
              <a:buSzPct val="88888"/>
              <a:buFont typeface="Courier New"/>
              <a:buChar char="o"/>
              <a:tabLst>
                <a:tab pos="299085" algn="l"/>
              </a:tabLst>
            </a:pPr>
            <a:r>
              <a:rPr sz="1800" spc="-50" dirty="0">
                <a:latin typeface="Tahoma"/>
                <a:cs typeface="Tahoma"/>
              </a:rPr>
              <a:t>IoT</a:t>
            </a:r>
            <a:r>
              <a:rPr sz="1800" spc="-40" dirty="0">
                <a:latin typeface="Tahoma"/>
                <a:cs typeface="Tahoma"/>
              </a:rPr>
              <a:t> </a:t>
            </a:r>
            <a:r>
              <a:rPr sz="1800" spc="50" dirty="0">
                <a:latin typeface="Tahoma"/>
                <a:cs typeface="Tahoma"/>
              </a:rPr>
              <a:t>devices</a:t>
            </a:r>
            <a:r>
              <a:rPr sz="1800" spc="-10" dirty="0">
                <a:latin typeface="Tahoma"/>
                <a:cs typeface="Tahoma"/>
              </a:rPr>
              <a:t> </a:t>
            </a:r>
            <a:r>
              <a:rPr sz="1800" spc="50" dirty="0">
                <a:latin typeface="Tahoma"/>
                <a:cs typeface="Tahoma"/>
              </a:rPr>
              <a:t>communicate</a:t>
            </a:r>
            <a:r>
              <a:rPr sz="1800" spc="35" dirty="0">
                <a:latin typeface="Tahoma"/>
                <a:cs typeface="Tahoma"/>
              </a:rPr>
              <a:t> </a:t>
            </a:r>
            <a:r>
              <a:rPr sz="1800" spc="75" dirty="0">
                <a:latin typeface="Tahoma"/>
                <a:cs typeface="Tahoma"/>
              </a:rPr>
              <a:t>among</a:t>
            </a:r>
            <a:r>
              <a:rPr sz="1800" spc="45" dirty="0">
                <a:latin typeface="Tahoma"/>
                <a:cs typeface="Tahoma"/>
              </a:rPr>
              <a:t> </a:t>
            </a:r>
            <a:r>
              <a:rPr sz="1800" dirty="0">
                <a:latin typeface="Tahoma"/>
                <a:cs typeface="Tahoma"/>
              </a:rPr>
              <a:t>themselves</a:t>
            </a:r>
            <a:r>
              <a:rPr sz="1800" spc="-5" dirty="0">
                <a:latin typeface="Tahoma"/>
                <a:cs typeface="Tahoma"/>
              </a:rPr>
              <a:t> </a:t>
            </a:r>
            <a:r>
              <a:rPr sz="1800" dirty="0">
                <a:latin typeface="Tahoma"/>
                <a:cs typeface="Tahoma"/>
              </a:rPr>
              <a:t>with</a:t>
            </a:r>
            <a:r>
              <a:rPr sz="1800" spc="25" dirty="0">
                <a:latin typeface="Tahoma"/>
                <a:cs typeface="Tahoma"/>
              </a:rPr>
              <a:t> </a:t>
            </a:r>
            <a:r>
              <a:rPr sz="1800" dirty="0">
                <a:latin typeface="Tahoma"/>
                <a:cs typeface="Tahoma"/>
              </a:rPr>
              <a:t>little</a:t>
            </a:r>
            <a:r>
              <a:rPr sz="1800" spc="15" dirty="0">
                <a:latin typeface="Tahoma"/>
                <a:cs typeface="Tahoma"/>
              </a:rPr>
              <a:t> </a:t>
            </a:r>
            <a:r>
              <a:rPr sz="1800" dirty="0">
                <a:latin typeface="Tahoma"/>
                <a:cs typeface="Tahoma"/>
              </a:rPr>
              <a:t>human</a:t>
            </a:r>
            <a:r>
              <a:rPr sz="1800" spc="45" dirty="0">
                <a:latin typeface="Tahoma"/>
                <a:cs typeface="Tahoma"/>
              </a:rPr>
              <a:t> </a:t>
            </a:r>
            <a:r>
              <a:rPr sz="1800" dirty="0">
                <a:latin typeface="Tahoma"/>
                <a:cs typeface="Tahoma"/>
              </a:rPr>
              <a:t>interaction,</a:t>
            </a:r>
            <a:r>
              <a:rPr sz="1800" spc="-60" dirty="0">
                <a:latin typeface="Tahoma"/>
                <a:cs typeface="Tahoma"/>
              </a:rPr>
              <a:t> </a:t>
            </a:r>
            <a:r>
              <a:rPr sz="1800" dirty="0">
                <a:latin typeface="Tahoma"/>
                <a:cs typeface="Tahoma"/>
              </a:rPr>
              <a:t>mutual</a:t>
            </a:r>
            <a:r>
              <a:rPr sz="1800" spc="55" dirty="0">
                <a:latin typeface="Tahoma"/>
                <a:cs typeface="Tahoma"/>
              </a:rPr>
              <a:t> </a:t>
            </a:r>
            <a:r>
              <a:rPr sz="1800" dirty="0">
                <a:latin typeface="Tahoma"/>
                <a:cs typeface="Tahoma"/>
              </a:rPr>
              <a:t>authentication</a:t>
            </a:r>
            <a:r>
              <a:rPr sz="1800" spc="25" dirty="0">
                <a:latin typeface="Tahoma"/>
                <a:cs typeface="Tahoma"/>
              </a:rPr>
              <a:t> </a:t>
            </a:r>
            <a:r>
              <a:rPr sz="1800" dirty="0">
                <a:latin typeface="Tahoma"/>
                <a:cs typeface="Tahoma"/>
              </a:rPr>
              <a:t>is</a:t>
            </a:r>
            <a:r>
              <a:rPr sz="1800" spc="30" dirty="0">
                <a:latin typeface="Tahoma"/>
                <a:cs typeface="Tahoma"/>
              </a:rPr>
              <a:t> </a:t>
            </a:r>
            <a:r>
              <a:rPr sz="1800" spc="-50" dirty="0">
                <a:latin typeface="Tahoma"/>
                <a:cs typeface="Tahoma"/>
              </a:rPr>
              <a:t>a </a:t>
            </a:r>
            <a:r>
              <a:rPr sz="1800" dirty="0">
                <a:latin typeface="Tahoma"/>
                <a:cs typeface="Tahoma"/>
              </a:rPr>
              <a:t>crucial</a:t>
            </a:r>
            <a:r>
              <a:rPr sz="1800" spc="40" dirty="0">
                <a:latin typeface="Tahoma"/>
                <a:cs typeface="Tahoma"/>
              </a:rPr>
              <a:t> </a:t>
            </a:r>
            <a:r>
              <a:rPr sz="1800" dirty="0">
                <a:latin typeface="Tahoma"/>
                <a:cs typeface="Tahoma"/>
              </a:rPr>
              <a:t>aspect</a:t>
            </a:r>
            <a:r>
              <a:rPr sz="1800" spc="45" dirty="0">
                <a:latin typeface="Tahoma"/>
                <a:cs typeface="Tahoma"/>
              </a:rPr>
              <a:t> </a:t>
            </a:r>
            <a:r>
              <a:rPr sz="1800" dirty="0">
                <a:latin typeface="Tahoma"/>
                <a:cs typeface="Tahoma"/>
              </a:rPr>
              <a:t>of</a:t>
            </a:r>
            <a:r>
              <a:rPr sz="1800" spc="75" dirty="0">
                <a:latin typeface="Tahoma"/>
                <a:cs typeface="Tahoma"/>
              </a:rPr>
              <a:t> </a:t>
            </a:r>
            <a:r>
              <a:rPr sz="1800" dirty="0">
                <a:latin typeface="Tahoma"/>
                <a:cs typeface="Tahoma"/>
              </a:rPr>
              <a:t>the</a:t>
            </a:r>
            <a:r>
              <a:rPr sz="1800" spc="60" dirty="0">
                <a:latin typeface="Tahoma"/>
                <a:cs typeface="Tahoma"/>
              </a:rPr>
              <a:t> </a:t>
            </a:r>
            <a:r>
              <a:rPr sz="1800" spc="35" dirty="0">
                <a:latin typeface="Tahoma"/>
                <a:cs typeface="Tahoma"/>
              </a:rPr>
              <a:t>paradigm.</a:t>
            </a:r>
            <a:endParaRPr sz="1800">
              <a:latin typeface="Tahoma"/>
              <a:cs typeface="Tahoma"/>
            </a:endParaRPr>
          </a:p>
          <a:p>
            <a:pPr marL="299085" indent="-286385">
              <a:lnSpc>
                <a:spcPct val="100000"/>
              </a:lnSpc>
              <a:spcBef>
                <a:spcPts val="1210"/>
              </a:spcBef>
              <a:buClr>
                <a:srgbClr val="3779D9"/>
              </a:buClr>
              <a:buSzPct val="88888"/>
              <a:buFont typeface="Courier New"/>
              <a:buChar char="o"/>
              <a:tabLst>
                <a:tab pos="299085" algn="l"/>
              </a:tabLst>
            </a:pPr>
            <a:r>
              <a:rPr sz="1800" dirty="0">
                <a:latin typeface="Tahoma"/>
                <a:cs typeface="Tahoma"/>
              </a:rPr>
              <a:t>Recent</a:t>
            </a:r>
            <a:r>
              <a:rPr sz="1800" spc="-25" dirty="0">
                <a:latin typeface="Tahoma"/>
                <a:cs typeface="Tahoma"/>
              </a:rPr>
              <a:t> </a:t>
            </a:r>
            <a:r>
              <a:rPr sz="1800" dirty="0">
                <a:latin typeface="Tahoma"/>
                <a:cs typeface="Tahoma"/>
              </a:rPr>
              <a:t>attacks</a:t>
            </a:r>
            <a:r>
              <a:rPr sz="1800" spc="-5" dirty="0">
                <a:latin typeface="Tahoma"/>
                <a:cs typeface="Tahoma"/>
              </a:rPr>
              <a:t> </a:t>
            </a:r>
            <a:r>
              <a:rPr sz="1800" dirty="0">
                <a:latin typeface="Tahoma"/>
                <a:cs typeface="Tahoma"/>
              </a:rPr>
              <a:t>like</a:t>
            </a:r>
            <a:r>
              <a:rPr sz="1800" spc="-40" dirty="0">
                <a:latin typeface="Tahoma"/>
                <a:cs typeface="Tahoma"/>
              </a:rPr>
              <a:t> </a:t>
            </a:r>
            <a:r>
              <a:rPr sz="1800" dirty="0">
                <a:latin typeface="Tahoma"/>
                <a:cs typeface="Tahoma"/>
              </a:rPr>
              <a:t>the“smart”</a:t>
            </a:r>
            <a:r>
              <a:rPr sz="1800" spc="-5" dirty="0">
                <a:latin typeface="Tahoma"/>
                <a:cs typeface="Tahoma"/>
              </a:rPr>
              <a:t> </a:t>
            </a:r>
            <a:r>
              <a:rPr sz="1800" dirty="0">
                <a:latin typeface="Tahoma"/>
                <a:cs typeface="Tahoma"/>
              </a:rPr>
              <a:t>light </a:t>
            </a:r>
            <a:r>
              <a:rPr sz="1800" spc="90" dirty="0">
                <a:latin typeface="Tahoma"/>
                <a:cs typeface="Tahoma"/>
              </a:rPr>
              <a:t>bulb</a:t>
            </a:r>
            <a:r>
              <a:rPr sz="1800" spc="-5" dirty="0">
                <a:latin typeface="Tahoma"/>
                <a:cs typeface="Tahoma"/>
              </a:rPr>
              <a:t> </a:t>
            </a:r>
            <a:r>
              <a:rPr sz="1800" spc="45" dirty="0">
                <a:latin typeface="Tahoma"/>
                <a:cs typeface="Tahoma"/>
              </a:rPr>
              <a:t>password</a:t>
            </a:r>
            <a:r>
              <a:rPr sz="1800" spc="-20" dirty="0">
                <a:latin typeface="Tahoma"/>
                <a:cs typeface="Tahoma"/>
              </a:rPr>
              <a:t> </a:t>
            </a:r>
            <a:r>
              <a:rPr sz="1800" spc="-10" dirty="0">
                <a:latin typeface="Tahoma"/>
                <a:cs typeface="Tahoma"/>
              </a:rPr>
              <a:t>leaks,</a:t>
            </a:r>
            <a:r>
              <a:rPr sz="1800" spc="-80" dirty="0">
                <a:latin typeface="Tahoma"/>
                <a:cs typeface="Tahoma"/>
              </a:rPr>
              <a:t> </a:t>
            </a:r>
            <a:r>
              <a:rPr sz="1800" dirty="0">
                <a:latin typeface="Tahoma"/>
                <a:cs typeface="Tahoma"/>
              </a:rPr>
              <a:t>hacks of</a:t>
            </a:r>
            <a:r>
              <a:rPr sz="1800" spc="40" dirty="0">
                <a:latin typeface="Tahoma"/>
                <a:cs typeface="Tahoma"/>
              </a:rPr>
              <a:t> </a:t>
            </a:r>
            <a:r>
              <a:rPr sz="1800" dirty="0">
                <a:latin typeface="Tahoma"/>
                <a:cs typeface="Tahoma"/>
              </a:rPr>
              <a:t>Foscam </a:t>
            </a:r>
            <a:r>
              <a:rPr sz="1800" spc="65" dirty="0">
                <a:latin typeface="Tahoma"/>
                <a:cs typeface="Tahoma"/>
              </a:rPr>
              <a:t>baby</a:t>
            </a:r>
            <a:r>
              <a:rPr sz="1800" spc="-5" dirty="0">
                <a:latin typeface="Tahoma"/>
                <a:cs typeface="Tahoma"/>
              </a:rPr>
              <a:t> </a:t>
            </a:r>
            <a:r>
              <a:rPr sz="1800" dirty="0">
                <a:latin typeface="Tahoma"/>
                <a:cs typeface="Tahoma"/>
              </a:rPr>
              <a:t>monitors,</a:t>
            </a:r>
            <a:r>
              <a:rPr sz="1800" spc="-80" dirty="0">
                <a:latin typeface="Tahoma"/>
                <a:cs typeface="Tahoma"/>
              </a:rPr>
              <a:t> </a:t>
            </a:r>
            <a:r>
              <a:rPr sz="1800" spc="-10" dirty="0">
                <a:latin typeface="Tahoma"/>
                <a:cs typeface="Tahoma"/>
              </a:rPr>
              <a:t>Belkin</a:t>
            </a:r>
            <a:endParaRPr sz="1800">
              <a:latin typeface="Tahoma"/>
              <a:cs typeface="Tahoma"/>
            </a:endParaRPr>
          </a:p>
          <a:p>
            <a:pPr marL="299085">
              <a:lnSpc>
                <a:spcPct val="100000"/>
              </a:lnSpc>
              <a:spcBef>
                <a:spcPts val="220"/>
              </a:spcBef>
            </a:pPr>
            <a:r>
              <a:rPr sz="1800" spc="75" dirty="0">
                <a:latin typeface="Tahoma"/>
                <a:cs typeface="Tahoma"/>
              </a:rPr>
              <a:t>home</a:t>
            </a:r>
            <a:r>
              <a:rPr sz="1800" spc="-40" dirty="0">
                <a:latin typeface="Tahoma"/>
                <a:cs typeface="Tahoma"/>
              </a:rPr>
              <a:t> </a:t>
            </a:r>
            <a:r>
              <a:rPr sz="1800" dirty="0">
                <a:latin typeface="Tahoma"/>
                <a:cs typeface="Tahoma"/>
              </a:rPr>
              <a:t>automation</a:t>
            </a:r>
            <a:r>
              <a:rPr sz="1800" spc="-30" dirty="0">
                <a:latin typeface="Tahoma"/>
                <a:cs typeface="Tahoma"/>
              </a:rPr>
              <a:t> </a:t>
            </a:r>
            <a:r>
              <a:rPr sz="1800" spc="-10" dirty="0">
                <a:latin typeface="Tahoma"/>
                <a:cs typeface="Tahoma"/>
              </a:rPr>
              <a:t>systems,</a:t>
            </a:r>
            <a:r>
              <a:rPr sz="1800" spc="-125" dirty="0">
                <a:latin typeface="Tahoma"/>
                <a:cs typeface="Tahoma"/>
              </a:rPr>
              <a:t> </a:t>
            </a:r>
            <a:r>
              <a:rPr sz="1800" spc="55" dirty="0">
                <a:latin typeface="Tahoma"/>
                <a:cs typeface="Tahoma"/>
              </a:rPr>
              <a:t>and</a:t>
            </a:r>
            <a:r>
              <a:rPr sz="1800" spc="-30" dirty="0">
                <a:latin typeface="Tahoma"/>
                <a:cs typeface="Tahoma"/>
              </a:rPr>
              <a:t> </a:t>
            </a:r>
            <a:r>
              <a:rPr sz="1800" dirty="0">
                <a:latin typeface="Tahoma"/>
                <a:cs typeface="Tahoma"/>
              </a:rPr>
              <a:t>hacks</a:t>
            </a:r>
            <a:r>
              <a:rPr sz="1800" spc="-25" dirty="0">
                <a:latin typeface="Tahoma"/>
                <a:cs typeface="Tahoma"/>
              </a:rPr>
              <a:t> </a:t>
            </a:r>
            <a:r>
              <a:rPr sz="1800" dirty="0">
                <a:latin typeface="Tahoma"/>
                <a:cs typeface="Tahoma"/>
              </a:rPr>
              <a:t>of</a:t>
            </a:r>
            <a:r>
              <a:rPr sz="1800" spc="10" dirty="0">
                <a:latin typeface="Tahoma"/>
                <a:cs typeface="Tahoma"/>
              </a:rPr>
              <a:t> </a:t>
            </a:r>
            <a:r>
              <a:rPr sz="1800" dirty="0">
                <a:latin typeface="Tahoma"/>
                <a:cs typeface="Tahoma"/>
              </a:rPr>
              <a:t>smart</a:t>
            </a:r>
            <a:r>
              <a:rPr sz="1800" spc="-35" dirty="0">
                <a:latin typeface="Tahoma"/>
                <a:cs typeface="Tahoma"/>
              </a:rPr>
              <a:t> </a:t>
            </a:r>
            <a:r>
              <a:rPr sz="1800" dirty="0">
                <a:latin typeface="Tahoma"/>
                <a:cs typeface="Tahoma"/>
              </a:rPr>
              <a:t>cars</a:t>
            </a:r>
            <a:r>
              <a:rPr sz="1800" spc="-25" dirty="0">
                <a:latin typeface="Tahoma"/>
                <a:cs typeface="Tahoma"/>
              </a:rPr>
              <a:t> </a:t>
            </a:r>
            <a:r>
              <a:rPr sz="1800" dirty="0">
                <a:latin typeface="Tahoma"/>
                <a:cs typeface="Tahoma"/>
              </a:rPr>
              <a:t>systems</a:t>
            </a:r>
            <a:r>
              <a:rPr sz="1800" spc="-60" dirty="0">
                <a:latin typeface="Tahoma"/>
                <a:cs typeface="Tahoma"/>
              </a:rPr>
              <a:t> </a:t>
            </a:r>
            <a:r>
              <a:rPr sz="1800" dirty="0">
                <a:latin typeface="Tahoma"/>
                <a:cs typeface="Tahoma"/>
              </a:rPr>
              <a:t>are</a:t>
            </a:r>
            <a:r>
              <a:rPr sz="1800" spc="-25" dirty="0">
                <a:latin typeface="Tahoma"/>
                <a:cs typeface="Tahoma"/>
              </a:rPr>
              <a:t> </a:t>
            </a:r>
            <a:r>
              <a:rPr sz="1800" spc="-10" dirty="0">
                <a:latin typeface="Tahoma"/>
                <a:cs typeface="Tahoma"/>
              </a:rPr>
              <a:t>just</a:t>
            </a:r>
            <a:r>
              <a:rPr sz="1800" spc="-35" dirty="0">
                <a:latin typeface="Tahoma"/>
                <a:cs typeface="Tahoma"/>
              </a:rPr>
              <a:t> </a:t>
            </a:r>
            <a:r>
              <a:rPr sz="1800" dirty="0">
                <a:latin typeface="Tahoma"/>
                <a:cs typeface="Tahoma"/>
              </a:rPr>
              <a:t>the</a:t>
            </a:r>
            <a:r>
              <a:rPr sz="1800" spc="-40" dirty="0">
                <a:latin typeface="Tahoma"/>
                <a:cs typeface="Tahoma"/>
              </a:rPr>
              <a:t> </a:t>
            </a:r>
            <a:r>
              <a:rPr sz="1800" spc="50" dirty="0">
                <a:latin typeface="Tahoma"/>
                <a:cs typeface="Tahoma"/>
              </a:rPr>
              <a:t>beginning.</a:t>
            </a:r>
            <a:endParaRPr sz="1800">
              <a:latin typeface="Tahoma"/>
              <a:cs typeface="Tahoma"/>
            </a:endParaRPr>
          </a:p>
          <a:p>
            <a:pPr marL="299085" marR="422909" indent="-287020">
              <a:lnSpc>
                <a:spcPct val="110000"/>
              </a:lnSpc>
              <a:spcBef>
                <a:spcPts val="994"/>
              </a:spcBef>
              <a:buClr>
                <a:srgbClr val="3779D9"/>
              </a:buClr>
              <a:buSzPct val="88888"/>
              <a:buFont typeface="Courier New"/>
              <a:buChar char="o"/>
              <a:tabLst>
                <a:tab pos="299085" algn="l"/>
              </a:tabLst>
            </a:pPr>
            <a:r>
              <a:rPr sz="1800" spc="-55" dirty="0">
                <a:latin typeface="Tahoma"/>
                <a:cs typeface="Tahoma"/>
              </a:rPr>
              <a:t>PKI-</a:t>
            </a:r>
            <a:r>
              <a:rPr sz="1800" spc="70" dirty="0">
                <a:latin typeface="Tahoma"/>
                <a:cs typeface="Tahoma"/>
              </a:rPr>
              <a:t>based</a:t>
            </a:r>
            <a:r>
              <a:rPr sz="1800" spc="-25" dirty="0">
                <a:latin typeface="Tahoma"/>
                <a:cs typeface="Tahoma"/>
              </a:rPr>
              <a:t> </a:t>
            </a:r>
            <a:r>
              <a:rPr sz="1800" dirty="0">
                <a:latin typeface="Tahoma"/>
                <a:cs typeface="Tahoma"/>
              </a:rPr>
              <a:t>solutions</a:t>
            </a:r>
            <a:r>
              <a:rPr sz="1800" spc="-20" dirty="0">
                <a:latin typeface="Tahoma"/>
                <a:cs typeface="Tahoma"/>
              </a:rPr>
              <a:t> </a:t>
            </a:r>
            <a:r>
              <a:rPr sz="1800" spc="80" dirty="0">
                <a:latin typeface="Tahoma"/>
                <a:cs typeface="Tahoma"/>
              </a:rPr>
              <a:t>could</a:t>
            </a:r>
            <a:r>
              <a:rPr sz="1800" dirty="0">
                <a:latin typeface="Tahoma"/>
                <a:cs typeface="Tahoma"/>
              </a:rPr>
              <a:t> </a:t>
            </a:r>
            <a:r>
              <a:rPr sz="1800" spc="70" dirty="0">
                <a:latin typeface="Tahoma"/>
                <a:cs typeface="Tahoma"/>
              </a:rPr>
              <a:t>help</a:t>
            </a:r>
            <a:r>
              <a:rPr sz="1800" spc="-5" dirty="0">
                <a:latin typeface="Tahoma"/>
                <a:cs typeface="Tahoma"/>
              </a:rPr>
              <a:t> </a:t>
            </a:r>
            <a:r>
              <a:rPr sz="1800" dirty="0">
                <a:latin typeface="Tahoma"/>
                <a:cs typeface="Tahoma"/>
              </a:rPr>
              <a:t>to</a:t>
            </a:r>
            <a:r>
              <a:rPr sz="1800" spc="-5" dirty="0">
                <a:latin typeface="Tahoma"/>
                <a:cs typeface="Tahoma"/>
              </a:rPr>
              <a:t> </a:t>
            </a:r>
            <a:r>
              <a:rPr sz="1800" dirty="0">
                <a:latin typeface="Tahoma"/>
                <a:cs typeface="Tahoma"/>
              </a:rPr>
              <a:t>secure</a:t>
            </a:r>
            <a:r>
              <a:rPr sz="1800" spc="-10" dirty="0">
                <a:latin typeface="Tahoma"/>
                <a:cs typeface="Tahoma"/>
              </a:rPr>
              <a:t> </a:t>
            </a:r>
            <a:r>
              <a:rPr sz="1800" spc="50" dirty="0">
                <a:latin typeface="Tahoma"/>
                <a:cs typeface="Tahoma"/>
              </a:rPr>
              <a:t>exchanging</a:t>
            </a:r>
            <a:r>
              <a:rPr sz="1800" dirty="0">
                <a:latin typeface="Tahoma"/>
                <a:cs typeface="Tahoma"/>
              </a:rPr>
              <a:t> information</a:t>
            </a:r>
            <a:r>
              <a:rPr sz="1800" spc="-5" dirty="0">
                <a:latin typeface="Tahoma"/>
                <a:cs typeface="Tahoma"/>
              </a:rPr>
              <a:t> </a:t>
            </a:r>
            <a:r>
              <a:rPr sz="1800" dirty="0">
                <a:latin typeface="Tahoma"/>
                <a:cs typeface="Tahoma"/>
              </a:rPr>
              <a:t>across</a:t>
            </a:r>
            <a:r>
              <a:rPr sz="1800" spc="-5" dirty="0">
                <a:latin typeface="Tahoma"/>
                <a:cs typeface="Tahoma"/>
              </a:rPr>
              <a:t> </a:t>
            </a:r>
            <a:r>
              <a:rPr sz="1800" dirty="0">
                <a:latin typeface="Tahoma"/>
                <a:cs typeface="Tahoma"/>
              </a:rPr>
              <a:t>the</a:t>
            </a:r>
            <a:r>
              <a:rPr sz="1800" spc="-5" dirty="0">
                <a:latin typeface="Tahoma"/>
                <a:cs typeface="Tahoma"/>
              </a:rPr>
              <a:t> </a:t>
            </a:r>
            <a:r>
              <a:rPr sz="1800" spc="-10" dirty="0">
                <a:latin typeface="Tahoma"/>
                <a:cs typeface="Tahoma"/>
              </a:rPr>
              <a:t>Internet</a:t>
            </a:r>
            <a:r>
              <a:rPr sz="1800" spc="-5" dirty="0">
                <a:latin typeface="Tahoma"/>
                <a:cs typeface="Tahoma"/>
              </a:rPr>
              <a:t> </a:t>
            </a:r>
            <a:r>
              <a:rPr sz="1800" spc="55" dirty="0">
                <a:latin typeface="Tahoma"/>
                <a:cs typeface="Tahoma"/>
              </a:rPr>
              <a:t>and</a:t>
            </a:r>
            <a:r>
              <a:rPr sz="1800" dirty="0">
                <a:latin typeface="Tahoma"/>
                <a:cs typeface="Tahoma"/>
              </a:rPr>
              <a:t> </a:t>
            </a:r>
            <a:r>
              <a:rPr sz="1800" spc="-10" dirty="0">
                <a:latin typeface="Tahoma"/>
                <a:cs typeface="Tahoma"/>
              </a:rPr>
              <a:t>mutual </a:t>
            </a:r>
            <a:r>
              <a:rPr sz="1800" dirty="0">
                <a:latin typeface="Tahoma"/>
                <a:cs typeface="Tahoma"/>
              </a:rPr>
              <a:t>authenticate</a:t>
            </a:r>
            <a:r>
              <a:rPr sz="1800" spc="85" dirty="0">
                <a:latin typeface="Tahoma"/>
                <a:cs typeface="Tahoma"/>
              </a:rPr>
              <a:t> </a:t>
            </a:r>
            <a:r>
              <a:rPr sz="1800" dirty="0">
                <a:latin typeface="Tahoma"/>
                <a:cs typeface="Tahoma"/>
              </a:rPr>
              <a:t>the</a:t>
            </a:r>
            <a:r>
              <a:rPr sz="1800" spc="80" dirty="0">
                <a:latin typeface="Tahoma"/>
                <a:cs typeface="Tahoma"/>
              </a:rPr>
              <a:t> </a:t>
            </a:r>
            <a:r>
              <a:rPr sz="1800" spc="-10" dirty="0">
                <a:latin typeface="Tahoma"/>
                <a:cs typeface="Tahoma"/>
              </a:rPr>
              <a:t>actors.</a:t>
            </a:r>
            <a:endParaRPr sz="1800">
              <a:latin typeface="Tahoma"/>
              <a:cs typeface="Tahoma"/>
            </a:endParaRPr>
          </a:p>
          <a:p>
            <a:pPr marL="299085" indent="-286385">
              <a:lnSpc>
                <a:spcPct val="100000"/>
              </a:lnSpc>
              <a:spcBef>
                <a:spcPts val="1225"/>
              </a:spcBef>
              <a:buClr>
                <a:srgbClr val="3779D9"/>
              </a:buClr>
              <a:buSzPct val="88888"/>
              <a:buFont typeface="Courier New"/>
              <a:buChar char="o"/>
              <a:tabLst>
                <a:tab pos="299085" algn="l"/>
              </a:tabLst>
            </a:pPr>
            <a:r>
              <a:rPr sz="1800" spc="-30" dirty="0">
                <a:latin typeface="Tahoma"/>
                <a:cs typeface="Tahoma"/>
              </a:rPr>
              <a:t>PKI</a:t>
            </a:r>
            <a:r>
              <a:rPr sz="1800" spc="-55" dirty="0">
                <a:latin typeface="Tahoma"/>
                <a:cs typeface="Tahoma"/>
              </a:rPr>
              <a:t> </a:t>
            </a:r>
            <a:r>
              <a:rPr sz="1800" dirty="0">
                <a:latin typeface="Tahoma"/>
                <a:cs typeface="Tahoma"/>
              </a:rPr>
              <a:t>is</a:t>
            </a:r>
            <a:r>
              <a:rPr sz="1800" spc="-45" dirty="0">
                <a:latin typeface="Tahoma"/>
                <a:cs typeface="Tahoma"/>
              </a:rPr>
              <a:t> </a:t>
            </a:r>
            <a:r>
              <a:rPr sz="1800" dirty="0">
                <a:latin typeface="Tahoma"/>
                <a:cs typeface="Tahoma"/>
              </a:rPr>
              <a:t>already</a:t>
            </a:r>
            <a:r>
              <a:rPr sz="1800" spc="-55" dirty="0">
                <a:latin typeface="Tahoma"/>
                <a:cs typeface="Tahoma"/>
              </a:rPr>
              <a:t> </a:t>
            </a:r>
            <a:r>
              <a:rPr sz="1800" spc="85" dirty="0">
                <a:latin typeface="Tahoma"/>
                <a:cs typeface="Tahoma"/>
              </a:rPr>
              <a:t>being</a:t>
            </a:r>
            <a:r>
              <a:rPr sz="1800" spc="-50" dirty="0">
                <a:latin typeface="Tahoma"/>
                <a:cs typeface="Tahoma"/>
              </a:rPr>
              <a:t> </a:t>
            </a:r>
            <a:r>
              <a:rPr sz="1800" spc="60" dirty="0">
                <a:latin typeface="Tahoma"/>
                <a:cs typeface="Tahoma"/>
              </a:rPr>
              <a:t>used</a:t>
            </a:r>
            <a:r>
              <a:rPr sz="1800" spc="-50" dirty="0">
                <a:latin typeface="Tahoma"/>
                <a:cs typeface="Tahoma"/>
              </a:rPr>
              <a:t> </a:t>
            </a:r>
            <a:r>
              <a:rPr sz="1800" dirty="0">
                <a:latin typeface="Tahoma"/>
                <a:cs typeface="Tahoma"/>
              </a:rPr>
              <a:t>to</a:t>
            </a:r>
            <a:r>
              <a:rPr sz="1800" spc="-45" dirty="0">
                <a:latin typeface="Tahoma"/>
                <a:cs typeface="Tahoma"/>
              </a:rPr>
              <a:t> </a:t>
            </a:r>
            <a:r>
              <a:rPr sz="1800" spc="45" dirty="0">
                <a:latin typeface="Tahoma"/>
                <a:cs typeface="Tahoma"/>
              </a:rPr>
              <a:t>address</a:t>
            </a:r>
            <a:r>
              <a:rPr sz="1800" spc="-80" dirty="0">
                <a:latin typeface="Tahoma"/>
                <a:cs typeface="Tahoma"/>
              </a:rPr>
              <a:t> </a:t>
            </a:r>
            <a:r>
              <a:rPr sz="1800" spc="65" dirty="0">
                <a:latin typeface="Tahoma"/>
                <a:cs typeface="Tahoma"/>
              </a:rPr>
              <a:t>problems</a:t>
            </a:r>
            <a:r>
              <a:rPr sz="1800" spc="-65" dirty="0">
                <a:latin typeface="Tahoma"/>
                <a:cs typeface="Tahoma"/>
              </a:rPr>
              <a:t> </a:t>
            </a:r>
            <a:r>
              <a:rPr sz="1800" dirty="0">
                <a:latin typeface="Tahoma"/>
                <a:cs typeface="Tahoma"/>
              </a:rPr>
              <a:t>similar</a:t>
            </a:r>
            <a:r>
              <a:rPr sz="1800" spc="-50" dirty="0">
                <a:latin typeface="Tahoma"/>
                <a:cs typeface="Tahoma"/>
              </a:rPr>
              <a:t> </a:t>
            </a:r>
            <a:r>
              <a:rPr sz="1800" dirty="0">
                <a:latin typeface="Tahoma"/>
                <a:cs typeface="Tahoma"/>
              </a:rPr>
              <a:t>to</a:t>
            </a:r>
            <a:r>
              <a:rPr sz="1800" spc="-50" dirty="0">
                <a:latin typeface="Tahoma"/>
                <a:cs typeface="Tahoma"/>
              </a:rPr>
              <a:t> </a:t>
            </a:r>
            <a:r>
              <a:rPr sz="1800" dirty="0">
                <a:latin typeface="Tahoma"/>
                <a:cs typeface="Tahoma"/>
              </a:rPr>
              <a:t>the</a:t>
            </a:r>
            <a:r>
              <a:rPr sz="1800" spc="-50" dirty="0">
                <a:latin typeface="Tahoma"/>
                <a:cs typeface="Tahoma"/>
              </a:rPr>
              <a:t> </a:t>
            </a:r>
            <a:r>
              <a:rPr sz="1800" spc="55" dirty="0">
                <a:latin typeface="Tahoma"/>
                <a:cs typeface="Tahoma"/>
              </a:rPr>
              <a:t>ones</a:t>
            </a:r>
            <a:r>
              <a:rPr sz="1800" spc="-40" dirty="0">
                <a:latin typeface="Tahoma"/>
                <a:cs typeface="Tahoma"/>
              </a:rPr>
              <a:t> </a:t>
            </a:r>
            <a:r>
              <a:rPr sz="1800" dirty="0">
                <a:latin typeface="Tahoma"/>
                <a:cs typeface="Tahoma"/>
              </a:rPr>
              <a:t>the</a:t>
            </a:r>
            <a:r>
              <a:rPr sz="1800" spc="-50" dirty="0">
                <a:latin typeface="Tahoma"/>
                <a:cs typeface="Tahoma"/>
              </a:rPr>
              <a:t> </a:t>
            </a:r>
            <a:r>
              <a:rPr sz="1800" spc="-10" dirty="0">
                <a:latin typeface="Tahoma"/>
                <a:cs typeface="Tahoma"/>
              </a:rPr>
              <a:t>Internet.</a:t>
            </a:r>
            <a:endParaRPr sz="1800">
              <a:latin typeface="Tahoma"/>
              <a:cs typeface="Tahoma"/>
            </a:endParaRPr>
          </a:p>
          <a:p>
            <a:pPr marL="299085" indent="-286385">
              <a:lnSpc>
                <a:spcPct val="100000"/>
              </a:lnSpc>
              <a:spcBef>
                <a:spcPts val="1215"/>
              </a:spcBef>
              <a:buClr>
                <a:srgbClr val="3779D9"/>
              </a:buClr>
              <a:buSzPct val="88888"/>
              <a:buFont typeface="Courier New"/>
              <a:buChar char="o"/>
              <a:tabLst>
                <a:tab pos="299085" algn="l"/>
              </a:tabLst>
            </a:pPr>
            <a:r>
              <a:rPr sz="1800" spc="-30" dirty="0">
                <a:latin typeface="Tahoma"/>
                <a:cs typeface="Tahoma"/>
              </a:rPr>
              <a:t>TLS,</a:t>
            </a:r>
            <a:r>
              <a:rPr sz="1800" spc="-120" dirty="0">
                <a:latin typeface="Tahoma"/>
                <a:cs typeface="Tahoma"/>
              </a:rPr>
              <a:t> </a:t>
            </a:r>
            <a:r>
              <a:rPr sz="1800" spc="-20" dirty="0">
                <a:latin typeface="Tahoma"/>
                <a:cs typeface="Tahoma"/>
              </a:rPr>
              <a:t>IPSec,</a:t>
            </a:r>
            <a:r>
              <a:rPr sz="1800" spc="-114" dirty="0">
                <a:latin typeface="Tahoma"/>
                <a:cs typeface="Tahoma"/>
              </a:rPr>
              <a:t> </a:t>
            </a:r>
            <a:r>
              <a:rPr sz="1800" spc="55" dirty="0">
                <a:latin typeface="Tahoma"/>
                <a:cs typeface="Tahoma"/>
              </a:rPr>
              <a:t>and</a:t>
            </a:r>
            <a:r>
              <a:rPr sz="1800" spc="-30" dirty="0">
                <a:latin typeface="Tahoma"/>
                <a:cs typeface="Tahoma"/>
              </a:rPr>
              <a:t> </a:t>
            </a:r>
            <a:r>
              <a:rPr sz="1800" dirty="0">
                <a:latin typeface="Tahoma"/>
                <a:cs typeface="Tahoma"/>
              </a:rPr>
              <a:t>other</a:t>
            </a:r>
            <a:r>
              <a:rPr sz="1800" spc="-35" dirty="0">
                <a:latin typeface="Tahoma"/>
                <a:cs typeface="Tahoma"/>
              </a:rPr>
              <a:t> </a:t>
            </a:r>
            <a:r>
              <a:rPr sz="1800" dirty="0">
                <a:latin typeface="Tahoma"/>
                <a:cs typeface="Tahoma"/>
              </a:rPr>
              <a:t>data</a:t>
            </a:r>
            <a:r>
              <a:rPr sz="1800" spc="-35" dirty="0">
                <a:latin typeface="Tahoma"/>
                <a:cs typeface="Tahoma"/>
              </a:rPr>
              <a:t> </a:t>
            </a:r>
            <a:r>
              <a:rPr sz="1800" dirty="0">
                <a:latin typeface="Tahoma"/>
                <a:cs typeface="Tahoma"/>
              </a:rPr>
              <a:t>integrity</a:t>
            </a:r>
            <a:r>
              <a:rPr sz="1800" spc="-55" dirty="0">
                <a:latin typeface="Tahoma"/>
                <a:cs typeface="Tahoma"/>
              </a:rPr>
              <a:t> </a:t>
            </a:r>
            <a:r>
              <a:rPr sz="1800" spc="55" dirty="0">
                <a:latin typeface="Tahoma"/>
                <a:cs typeface="Tahoma"/>
              </a:rPr>
              <a:t>protocols</a:t>
            </a:r>
            <a:r>
              <a:rPr sz="1800" spc="-50" dirty="0">
                <a:latin typeface="Tahoma"/>
                <a:cs typeface="Tahoma"/>
              </a:rPr>
              <a:t> </a:t>
            </a:r>
            <a:r>
              <a:rPr sz="1800" dirty="0">
                <a:latin typeface="Tahoma"/>
                <a:cs typeface="Tahoma"/>
              </a:rPr>
              <a:t>are</a:t>
            </a:r>
            <a:r>
              <a:rPr sz="1800" spc="-20" dirty="0">
                <a:latin typeface="Tahoma"/>
                <a:cs typeface="Tahoma"/>
              </a:rPr>
              <a:t> </a:t>
            </a:r>
            <a:r>
              <a:rPr sz="1800" spc="65" dirty="0">
                <a:latin typeface="Tahoma"/>
                <a:cs typeface="Tahoma"/>
              </a:rPr>
              <a:t>complex</a:t>
            </a:r>
            <a:r>
              <a:rPr sz="1800" spc="-50" dirty="0">
                <a:latin typeface="Tahoma"/>
                <a:cs typeface="Tahoma"/>
              </a:rPr>
              <a:t> </a:t>
            </a:r>
            <a:r>
              <a:rPr sz="1800" spc="55" dirty="0">
                <a:latin typeface="Tahoma"/>
                <a:cs typeface="Tahoma"/>
              </a:rPr>
              <a:t>and</a:t>
            </a:r>
            <a:r>
              <a:rPr sz="1800" spc="-30" dirty="0">
                <a:latin typeface="Tahoma"/>
                <a:cs typeface="Tahoma"/>
              </a:rPr>
              <a:t> </a:t>
            </a:r>
            <a:r>
              <a:rPr sz="1800" dirty="0">
                <a:latin typeface="Tahoma"/>
                <a:cs typeface="Tahoma"/>
              </a:rPr>
              <a:t>hard</a:t>
            </a:r>
            <a:r>
              <a:rPr sz="1800" spc="-15" dirty="0">
                <a:latin typeface="Tahoma"/>
                <a:cs typeface="Tahoma"/>
              </a:rPr>
              <a:t> </a:t>
            </a:r>
            <a:r>
              <a:rPr sz="1800" dirty="0">
                <a:latin typeface="Tahoma"/>
                <a:cs typeface="Tahoma"/>
              </a:rPr>
              <a:t>to</a:t>
            </a:r>
            <a:r>
              <a:rPr sz="1800" spc="-35" dirty="0">
                <a:latin typeface="Tahoma"/>
                <a:cs typeface="Tahoma"/>
              </a:rPr>
              <a:t> </a:t>
            </a:r>
            <a:r>
              <a:rPr sz="1800" spc="45" dirty="0">
                <a:latin typeface="Tahoma"/>
                <a:cs typeface="Tahoma"/>
              </a:rPr>
              <a:t>apply</a:t>
            </a:r>
            <a:endParaRPr sz="1800">
              <a:latin typeface="Tahoma"/>
              <a:cs typeface="Tahoma"/>
            </a:endParaRPr>
          </a:p>
          <a:p>
            <a:pPr marL="299085" indent="-286385">
              <a:lnSpc>
                <a:spcPct val="100000"/>
              </a:lnSpc>
              <a:spcBef>
                <a:spcPts val="1210"/>
              </a:spcBef>
              <a:buClr>
                <a:srgbClr val="3779D9"/>
              </a:buClr>
              <a:buSzPct val="88888"/>
              <a:buFont typeface="Courier New"/>
              <a:buChar char="o"/>
              <a:tabLst>
                <a:tab pos="299085" algn="l"/>
              </a:tabLst>
            </a:pPr>
            <a:r>
              <a:rPr sz="1800" dirty="0">
                <a:latin typeface="Tahoma"/>
                <a:cs typeface="Tahoma"/>
              </a:rPr>
              <a:t>Existing</a:t>
            </a:r>
            <a:r>
              <a:rPr sz="1800" spc="-65" dirty="0">
                <a:latin typeface="Tahoma"/>
                <a:cs typeface="Tahoma"/>
              </a:rPr>
              <a:t> </a:t>
            </a:r>
            <a:r>
              <a:rPr sz="1800" spc="135" dirty="0">
                <a:latin typeface="Tahoma"/>
                <a:cs typeface="Tahoma"/>
              </a:rPr>
              <a:t>DDOS</a:t>
            </a:r>
            <a:r>
              <a:rPr sz="1800" spc="-80" dirty="0">
                <a:latin typeface="Tahoma"/>
                <a:cs typeface="Tahoma"/>
              </a:rPr>
              <a:t> </a:t>
            </a:r>
            <a:r>
              <a:rPr sz="1800" spc="55" dirty="0">
                <a:latin typeface="Tahoma"/>
                <a:cs typeface="Tahoma"/>
              </a:rPr>
              <a:t>and</a:t>
            </a:r>
            <a:r>
              <a:rPr sz="1800" spc="-35" dirty="0">
                <a:latin typeface="Tahoma"/>
                <a:cs typeface="Tahoma"/>
              </a:rPr>
              <a:t> </a:t>
            </a:r>
            <a:r>
              <a:rPr sz="1800" spc="-25" dirty="0">
                <a:latin typeface="Tahoma"/>
                <a:cs typeface="Tahoma"/>
              </a:rPr>
              <a:t>IDS</a:t>
            </a:r>
            <a:r>
              <a:rPr sz="1800" spc="-55" dirty="0">
                <a:latin typeface="Tahoma"/>
                <a:cs typeface="Tahoma"/>
              </a:rPr>
              <a:t> </a:t>
            </a:r>
            <a:r>
              <a:rPr sz="1800" dirty="0">
                <a:latin typeface="Tahoma"/>
                <a:cs typeface="Tahoma"/>
              </a:rPr>
              <a:t>are</a:t>
            </a:r>
            <a:r>
              <a:rPr sz="1800" spc="-50" dirty="0">
                <a:latin typeface="Tahoma"/>
                <a:cs typeface="Tahoma"/>
              </a:rPr>
              <a:t> </a:t>
            </a:r>
            <a:r>
              <a:rPr sz="1800" dirty="0">
                <a:latin typeface="Tahoma"/>
                <a:cs typeface="Tahoma"/>
              </a:rPr>
              <a:t>unaware</a:t>
            </a:r>
            <a:r>
              <a:rPr sz="1800" spc="-25" dirty="0">
                <a:latin typeface="Tahoma"/>
                <a:cs typeface="Tahoma"/>
              </a:rPr>
              <a:t> </a:t>
            </a:r>
            <a:r>
              <a:rPr sz="1800" dirty="0">
                <a:latin typeface="Tahoma"/>
                <a:cs typeface="Tahoma"/>
              </a:rPr>
              <a:t>of</a:t>
            </a:r>
            <a:r>
              <a:rPr sz="1800" spc="-15" dirty="0">
                <a:latin typeface="Tahoma"/>
                <a:cs typeface="Tahoma"/>
              </a:rPr>
              <a:t> </a:t>
            </a:r>
            <a:r>
              <a:rPr sz="1800" spc="50" dirty="0">
                <a:latin typeface="Tahoma"/>
                <a:cs typeface="Tahoma"/>
              </a:rPr>
              <a:t>devices</a:t>
            </a:r>
            <a:r>
              <a:rPr sz="1800" spc="-80" dirty="0">
                <a:latin typeface="Tahoma"/>
                <a:cs typeface="Tahoma"/>
              </a:rPr>
              <a:t> </a:t>
            </a:r>
            <a:r>
              <a:rPr sz="1800" spc="-10" dirty="0">
                <a:latin typeface="Tahoma"/>
                <a:cs typeface="Tahoma"/>
              </a:rPr>
              <a:t>context.</a:t>
            </a:r>
            <a:endParaRPr sz="1800">
              <a:latin typeface="Tahoma"/>
              <a:cs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Challenges</a:t>
            </a:r>
            <a:r>
              <a:rPr spc="70" dirty="0"/>
              <a:t> </a:t>
            </a:r>
            <a:r>
              <a:rPr spc="114" dirty="0"/>
              <a:t>in</a:t>
            </a:r>
            <a:r>
              <a:rPr spc="60" dirty="0"/>
              <a:t> </a:t>
            </a:r>
            <a:r>
              <a:rPr dirty="0"/>
              <a:t>IoT</a:t>
            </a:r>
            <a:r>
              <a:rPr spc="65" dirty="0"/>
              <a:t> </a:t>
            </a:r>
            <a:r>
              <a:rPr spc="55" dirty="0"/>
              <a:t>Security</a:t>
            </a:r>
          </a:p>
        </p:txBody>
      </p:sp>
      <p:sp>
        <p:nvSpPr>
          <p:cNvPr id="3" name="object 3"/>
          <p:cNvSpPr txBox="1"/>
          <p:nvPr/>
        </p:nvSpPr>
        <p:spPr>
          <a:xfrm>
            <a:off x="688340" y="1239139"/>
            <a:ext cx="3169920" cy="299720"/>
          </a:xfrm>
          <a:prstGeom prst="rect">
            <a:avLst/>
          </a:prstGeom>
        </p:spPr>
        <p:txBody>
          <a:bodyPr vert="horz" wrap="square" lIns="0" tIns="12700" rIns="0" bIns="0" rtlCol="0">
            <a:spAutoFit/>
          </a:bodyPr>
          <a:lstStyle/>
          <a:p>
            <a:pPr marL="298450" indent="-285750">
              <a:lnSpc>
                <a:spcPct val="100000"/>
              </a:lnSpc>
              <a:spcBef>
                <a:spcPts val="100"/>
              </a:spcBef>
              <a:buClr>
                <a:srgbClr val="3779D9"/>
              </a:buClr>
              <a:buFont typeface="Courier New"/>
              <a:buChar char="o"/>
              <a:tabLst>
                <a:tab pos="298450" algn="l"/>
              </a:tabLst>
            </a:pPr>
            <a:r>
              <a:rPr sz="1800" dirty="0">
                <a:latin typeface="Tahoma"/>
                <a:cs typeface="Tahoma"/>
              </a:rPr>
              <a:t>Different</a:t>
            </a:r>
            <a:r>
              <a:rPr sz="1800" spc="40" dirty="0">
                <a:latin typeface="Tahoma"/>
                <a:cs typeface="Tahoma"/>
              </a:rPr>
              <a:t> </a:t>
            </a:r>
            <a:r>
              <a:rPr sz="1800" dirty="0">
                <a:latin typeface="Tahoma"/>
                <a:cs typeface="Tahoma"/>
              </a:rPr>
              <a:t>architecture</a:t>
            </a:r>
            <a:r>
              <a:rPr sz="1800" spc="75" dirty="0">
                <a:latin typeface="Tahoma"/>
                <a:cs typeface="Tahoma"/>
              </a:rPr>
              <a:t> </a:t>
            </a:r>
            <a:r>
              <a:rPr sz="1800" dirty="0">
                <a:latin typeface="Tahoma"/>
                <a:cs typeface="Tahoma"/>
              </a:rPr>
              <a:t>of</a:t>
            </a:r>
            <a:r>
              <a:rPr sz="1800" spc="95" dirty="0">
                <a:latin typeface="Tahoma"/>
                <a:cs typeface="Tahoma"/>
              </a:rPr>
              <a:t> </a:t>
            </a:r>
            <a:r>
              <a:rPr sz="1800" spc="-25" dirty="0">
                <a:latin typeface="Tahoma"/>
                <a:cs typeface="Tahoma"/>
              </a:rPr>
              <a:t>IoT</a:t>
            </a:r>
            <a:endParaRPr sz="1800">
              <a:latin typeface="Tahoma"/>
              <a:cs typeface="Tahoma"/>
            </a:endParaRPr>
          </a:p>
        </p:txBody>
      </p:sp>
      <p:sp>
        <p:nvSpPr>
          <p:cNvPr id="4" name="object 4"/>
          <p:cNvSpPr txBox="1"/>
          <p:nvPr/>
        </p:nvSpPr>
        <p:spPr>
          <a:xfrm>
            <a:off x="688340" y="1512755"/>
            <a:ext cx="7919720" cy="4054475"/>
          </a:xfrm>
          <a:prstGeom prst="rect">
            <a:avLst/>
          </a:prstGeom>
        </p:spPr>
        <p:txBody>
          <a:bodyPr vert="horz" wrap="square" lIns="0" tIns="167005" rIns="0" bIns="0" rtlCol="0">
            <a:spAutoFit/>
          </a:bodyPr>
          <a:lstStyle/>
          <a:p>
            <a:pPr marL="297815" indent="-285115">
              <a:lnSpc>
                <a:spcPct val="100000"/>
              </a:lnSpc>
              <a:spcBef>
                <a:spcPts val="1315"/>
              </a:spcBef>
              <a:buClr>
                <a:srgbClr val="3779D9"/>
              </a:buClr>
              <a:buFont typeface="Courier New"/>
              <a:buChar char="o"/>
              <a:tabLst>
                <a:tab pos="297815" algn="l"/>
              </a:tabLst>
            </a:pPr>
            <a:r>
              <a:rPr sz="1800" spc="10" dirty="0">
                <a:latin typeface="Tahoma"/>
                <a:cs typeface="Tahoma"/>
              </a:rPr>
              <a:t>Resource</a:t>
            </a:r>
            <a:r>
              <a:rPr sz="1800" spc="155" dirty="0">
                <a:latin typeface="Tahoma"/>
                <a:cs typeface="Tahoma"/>
              </a:rPr>
              <a:t> </a:t>
            </a:r>
            <a:r>
              <a:rPr sz="1800" spc="10" dirty="0">
                <a:latin typeface="Tahoma"/>
                <a:cs typeface="Tahoma"/>
              </a:rPr>
              <a:t>constrained</a:t>
            </a:r>
            <a:r>
              <a:rPr sz="1800" spc="170" dirty="0">
                <a:latin typeface="Tahoma"/>
                <a:cs typeface="Tahoma"/>
              </a:rPr>
              <a:t> </a:t>
            </a:r>
            <a:r>
              <a:rPr sz="1800" spc="45" dirty="0">
                <a:latin typeface="Tahoma"/>
                <a:cs typeface="Tahoma"/>
              </a:rPr>
              <a:t>devices</a:t>
            </a:r>
            <a:endParaRPr sz="1800">
              <a:latin typeface="Tahoma"/>
              <a:cs typeface="Tahoma"/>
            </a:endParaRPr>
          </a:p>
          <a:p>
            <a:pPr marL="299085" indent="-286385">
              <a:lnSpc>
                <a:spcPct val="100000"/>
              </a:lnSpc>
              <a:spcBef>
                <a:spcPts val="1215"/>
              </a:spcBef>
              <a:buClr>
                <a:srgbClr val="3779D9"/>
              </a:buClr>
              <a:buSzPct val="77777"/>
              <a:buFont typeface="Courier New"/>
              <a:buChar char="o"/>
              <a:tabLst>
                <a:tab pos="299085" algn="l"/>
              </a:tabLst>
            </a:pPr>
            <a:r>
              <a:rPr sz="1800" dirty="0">
                <a:latin typeface="Tahoma"/>
                <a:cs typeface="Tahoma"/>
              </a:rPr>
              <a:t>Perception</a:t>
            </a:r>
            <a:r>
              <a:rPr sz="1800" spc="295" dirty="0">
                <a:latin typeface="Tahoma"/>
                <a:cs typeface="Tahoma"/>
              </a:rPr>
              <a:t> </a:t>
            </a:r>
            <a:r>
              <a:rPr sz="1800" spc="-10" dirty="0">
                <a:latin typeface="Tahoma"/>
                <a:cs typeface="Tahoma"/>
              </a:rPr>
              <a:t>Layer</a:t>
            </a:r>
            <a:endParaRPr sz="1800">
              <a:latin typeface="Tahoma"/>
              <a:cs typeface="Tahoma"/>
            </a:endParaRPr>
          </a:p>
          <a:p>
            <a:pPr marL="527685" lvl="1" indent="-286385">
              <a:lnSpc>
                <a:spcPct val="100000"/>
              </a:lnSpc>
              <a:spcBef>
                <a:spcPts val="220"/>
              </a:spcBef>
              <a:buClr>
                <a:srgbClr val="3779D9"/>
              </a:buClr>
              <a:buFont typeface="Courier New"/>
              <a:buChar char="o"/>
              <a:tabLst>
                <a:tab pos="527685" algn="l"/>
              </a:tabLst>
            </a:pPr>
            <a:r>
              <a:rPr sz="1400" spc="20" dirty="0">
                <a:latin typeface="Tahoma"/>
                <a:cs typeface="Tahoma"/>
              </a:rPr>
              <a:t>Device</a:t>
            </a:r>
            <a:r>
              <a:rPr sz="1400" spc="80" dirty="0">
                <a:latin typeface="Tahoma"/>
                <a:cs typeface="Tahoma"/>
              </a:rPr>
              <a:t> </a:t>
            </a:r>
            <a:r>
              <a:rPr sz="1400" spc="20" dirty="0">
                <a:latin typeface="Tahoma"/>
                <a:cs typeface="Tahoma"/>
              </a:rPr>
              <a:t>cloning,</a:t>
            </a:r>
            <a:r>
              <a:rPr sz="1400" spc="15" dirty="0">
                <a:latin typeface="Tahoma"/>
                <a:cs typeface="Tahoma"/>
              </a:rPr>
              <a:t> </a:t>
            </a:r>
            <a:r>
              <a:rPr sz="1400" spc="20" dirty="0">
                <a:latin typeface="Tahoma"/>
                <a:cs typeface="Tahoma"/>
              </a:rPr>
              <a:t>eavesdropping,</a:t>
            </a:r>
            <a:r>
              <a:rPr sz="1400" spc="-10" dirty="0">
                <a:latin typeface="Tahoma"/>
                <a:cs typeface="Tahoma"/>
              </a:rPr>
              <a:t> </a:t>
            </a:r>
            <a:r>
              <a:rPr sz="1400" spc="20" dirty="0">
                <a:latin typeface="Tahoma"/>
                <a:cs typeface="Tahoma"/>
              </a:rPr>
              <a:t>spoofing,</a:t>
            </a:r>
            <a:r>
              <a:rPr sz="1400" spc="5" dirty="0">
                <a:latin typeface="Tahoma"/>
                <a:cs typeface="Tahoma"/>
              </a:rPr>
              <a:t> </a:t>
            </a:r>
            <a:r>
              <a:rPr sz="1400" spc="20" dirty="0">
                <a:latin typeface="Tahoma"/>
                <a:cs typeface="Tahoma"/>
              </a:rPr>
              <a:t>DoS,</a:t>
            </a:r>
            <a:r>
              <a:rPr sz="1400" spc="15" dirty="0">
                <a:latin typeface="Tahoma"/>
                <a:cs typeface="Tahoma"/>
              </a:rPr>
              <a:t> </a:t>
            </a:r>
            <a:r>
              <a:rPr sz="1400" spc="-20" dirty="0">
                <a:latin typeface="Tahoma"/>
                <a:cs typeface="Tahoma"/>
              </a:rPr>
              <a:t>etc.</a:t>
            </a:r>
            <a:endParaRPr sz="1400">
              <a:latin typeface="Tahoma"/>
              <a:cs typeface="Tahoma"/>
            </a:endParaRPr>
          </a:p>
          <a:p>
            <a:pPr marL="299085" indent="-286385">
              <a:lnSpc>
                <a:spcPct val="100000"/>
              </a:lnSpc>
              <a:spcBef>
                <a:spcPts val="1170"/>
              </a:spcBef>
              <a:buClr>
                <a:srgbClr val="3779D9"/>
              </a:buClr>
              <a:buSzPct val="77777"/>
              <a:buFont typeface="Courier New"/>
              <a:buChar char="o"/>
              <a:tabLst>
                <a:tab pos="299085" algn="l"/>
              </a:tabLst>
            </a:pPr>
            <a:r>
              <a:rPr sz="1800" dirty="0">
                <a:latin typeface="Tahoma"/>
                <a:cs typeface="Tahoma"/>
              </a:rPr>
              <a:t>Network</a:t>
            </a:r>
            <a:r>
              <a:rPr sz="1800" spc="50" dirty="0">
                <a:latin typeface="Tahoma"/>
                <a:cs typeface="Tahoma"/>
              </a:rPr>
              <a:t> </a:t>
            </a:r>
            <a:r>
              <a:rPr sz="1800" dirty="0">
                <a:latin typeface="Tahoma"/>
                <a:cs typeface="Tahoma"/>
              </a:rPr>
              <a:t>Layer</a:t>
            </a:r>
            <a:r>
              <a:rPr sz="1800" spc="85" dirty="0">
                <a:latin typeface="Tahoma"/>
                <a:cs typeface="Tahoma"/>
              </a:rPr>
              <a:t> </a:t>
            </a:r>
            <a:r>
              <a:rPr sz="1800" spc="55" dirty="0">
                <a:latin typeface="Tahoma"/>
                <a:cs typeface="Tahoma"/>
              </a:rPr>
              <a:t>Challenges</a:t>
            </a:r>
            <a:endParaRPr sz="1800">
              <a:latin typeface="Tahoma"/>
              <a:cs typeface="Tahoma"/>
            </a:endParaRPr>
          </a:p>
          <a:p>
            <a:pPr marL="527685" lvl="1" indent="-286385">
              <a:lnSpc>
                <a:spcPct val="100000"/>
              </a:lnSpc>
              <a:spcBef>
                <a:spcPts val="220"/>
              </a:spcBef>
              <a:buClr>
                <a:srgbClr val="3779D9"/>
              </a:buClr>
              <a:buFont typeface="Courier New"/>
              <a:buChar char="o"/>
              <a:tabLst>
                <a:tab pos="527685" algn="l"/>
              </a:tabLst>
            </a:pPr>
            <a:r>
              <a:rPr sz="1400" dirty="0">
                <a:latin typeface="Tahoma"/>
                <a:cs typeface="Tahoma"/>
              </a:rPr>
              <a:t>Sybil</a:t>
            </a:r>
            <a:r>
              <a:rPr sz="1400" spc="-70" dirty="0">
                <a:latin typeface="Tahoma"/>
                <a:cs typeface="Tahoma"/>
              </a:rPr>
              <a:t> </a:t>
            </a:r>
            <a:r>
              <a:rPr sz="1400" spc="-10" dirty="0">
                <a:latin typeface="Tahoma"/>
                <a:cs typeface="Tahoma"/>
              </a:rPr>
              <a:t>attack,</a:t>
            </a:r>
            <a:r>
              <a:rPr sz="1400" spc="-105" dirty="0">
                <a:latin typeface="Tahoma"/>
                <a:cs typeface="Tahoma"/>
              </a:rPr>
              <a:t> </a:t>
            </a:r>
            <a:r>
              <a:rPr sz="1400" spc="55" dirty="0">
                <a:latin typeface="Tahoma"/>
                <a:cs typeface="Tahoma"/>
              </a:rPr>
              <a:t>Dos</a:t>
            </a:r>
            <a:r>
              <a:rPr sz="1400" spc="-40" dirty="0">
                <a:latin typeface="Tahoma"/>
                <a:cs typeface="Tahoma"/>
              </a:rPr>
              <a:t> </a:t>
            </a:r>
            <a:r>
              <a:rPr sz="1400" spc="-10" dirty="0">
                <a:latin typeface="Tahoma"/>
                <a:cs typeface="Tahoma"/>
              </a:rPr>
              <a:t>attack,</a:t>
            </a:r>
            <a:r>
              <a:rPr sz="1400" spc="-105" dirty="0">
                <a:latin typeface="Tahoma"/>
                <a:cs typeface="Tahoma"/>
              </a:rPr>
              <a:t> </a:t>
            </a:r>
            <a:r>
              <a:rPr sz="1400" spc="65" dirty="0">
                <a:latin typeface="Tahoma"/>
                <a:cs typeface="Tahoma"/>
              </a:rPr>
              <a:t>Man</a:t>
            </a:r>
            <a:r>
              <a:rPr sz="1400" spc="-55" dirty="0">
                <a:latin typeface="Tahoma"/>
                <a:cs typeface="Tahoma"/>
              </a:rPr>
              <a:t> </a:t>
            </a:r>
            <a:r>
              <a:rPr sz="1400" dirty="0">
                <a:latin typeface="Tahoma"/>
                <a:cs typeface="Tahoma"/>
              </a:rPr>
              <a:t>in</a:t>
            </a:r>
            <a:r>
              <a:rPr sz="1400" spc="-45" dirty="0">
                <a:latin typeface="Tahoma"/>
                <a:cs typeface="Tahoma"/>
              </a:rPr>
              <a:t> </a:t>
            </a:r>
            <a:r>
              <a:rPr sz="1400" dirty="0">
                <a:latin typeface="Tahoma"/>
                <a:cs typeface="Tahoma"/>
              </a:rPr>
              <a:t>the</a:t>
            </a:r>
            <a:r>
              <a:rPr sz="1400" spc="-55" dirty="0">
                <a:latin typeface="Tahoma"/>
                <a:cs typeface="Tahoma"/>
              </a:rPr>
              <a:t> </a:t>
            </a:r>
            <a:r>
              <a:rPr sz="1400" spc="80" dirty="0">
                <a:latin typeface="Tahoma"/>
                <a:cs typeface="Tahoma"/>
              </a:rPr>
              <a:t>Middle</a:t>
            </a:r>
            <a:r>
              <a:rPr sz="1400" spc="-105" dirty="0">
                <a:latin typeface="Tahoma"/>
                <a:cs typeface="Tahoma"/>
              </a:rPr>
              <a:t> </a:t>
            </a:r>
            <a:r>
              <a:rPr sz="1400" dirty="0">
                <a:latin typeface="Tahoma"/>
                <a:cs typeface="Tahoma"/>
              </a:rPr>
              <a:t>Attack</a:t>
            </a:r>
            <a:r>
              <a:rPr sz="1400" spc="-80" dirty="0">
                <a:latin typeface="Tahoma"/>
                <a:cs typeface="Tahoma"/>
              </a:rPr>
              <a:t> </a:t>
            </a:r>
            <a:r>
              <a:rPr sz="1400" dirty="0">
                <a:latin typeface="Tahoma"/>
                <a:cs typeface="Tahoma"/>
              </a:rPr>
              <a:t>(MIMA)</a:t>
            </a:r>
            <a:r>
              <a:rPr sz="1400" spc="-50" dirty="0">
                <a:latin typeface="Tahoma"/>
                <a:cs typeface="Tahoma"/>
              </a:rPr>
              <a:t> </a:t>
            </a:r>
            <a:r>
              <a:rPr sz="1400" spc="-10" dirty="0">
                <a:latin typeface="Tahoma"/>
                <a:cs typeface="Tahoma"/>
              </a:rPr>
              <a:t>just</a:t>
            </a:r>
            <a:r>
              <a:rPr sz="1400" spc="-40" dirty="0">
                <a:latin typeface="Tahoma"/>
                <a:cs typeface="Tahoma"/>
              </a:rPr>
              <a:t> </a:t>
            </a:r>
            <a:r>
              <a:rPr sz="1400" dirty="0">
                <a:latin typeface="Tahoma"/>
                <a:cs typeface="Tahoma"/>
              </a:rPr>
              <a:t>like</a:t>
            </a:r>
            <a:r>
              <a:rPr sz="1400" spc="-55" dirty="0">
                <a:latin typeface="Tahoma"/>
                <a:cs typeface="Tahoma"/>
              </a:rPr>
              <a:t> </a:t>
            </a:r>
            <a:r>
              <a:rPr sz="1400" spc="45" dirty="0">
                <a:latin typeface="Tahoma"/>
                <a:cs typeface="Tahoma"/>
              </a:rPr>
              <a:t>eavesdropping</a:t>
            </a:r>
            <a:r>
              <a:rPr sz="1400" spc="-55" dirty="0">
                <a:latin typeface="Tahoma"/>
                <a:cs typeface="Tahoma"/>
              </a:rPr>
              <a:t> </a:t>
            </a:r>
            <a:r>
              <a:rPr sz="1400" spc="-10" dirty="0">
                <a:latin typeface="Tahoma"/>
                <a:cs typeface="Tahoma"/>
              </a:rPr>
              <a:t>attack</a:t>
            </a:r>
            <a:r>
              <a:rPr sz="1400" spc="-60" dirty="0">
                <a:latin typeface="Tahoma"/>
                <a:cs typeface="Tahoma"/>
              </a:rPr>
              <a:t> </a:t>
            </a:r>
            <a:r>
              <a:rPr sz="1400" spc="-25" dirty="0">
                <a:latin typeface="Tahoma"/>
                <a:cs typeface="Tahoma"/>
              </a:rPr>
              <a:t>and</a:t>
            </a:r>
            <a:endParaRPr sz="1400">
              <a:latin typeface="Tahoma"/>
              <a:cs typeface="Tahoma"/>
            </a:endParaRPr>
          </a:p>
          <a:p>
            <a:pPr marL="527685">
              <a:lnSpc>
                <a:spcPct val="100000"/>
              </a:lnSpc>
              <a:spcBef>
                <a:spcPts val="170"/>
              </a:spcBef>
            </a:pPr>
            <a:r>
              <a:rPr sz="1400" spc="10" dirty="0">
                <a:latin typeface="Tahoma"/>
                <a:cs typeface="Tahoma"/>
              </a:rPr>
              <a:t>causes</a:t>
            </a:r>
            <a:r>
              <a:rPr sz="1400" spc="50" dirty="0">
                <a:latin typeface="Tahoma"/>
                <a:cs typeface="Tahoma"/>
              </a:rPr>
              <a:t> </a:t>
            </a:r>
            <a:r>
              <a:rPr sz="1400" spc="10" dirty="0">
                <a:latin typeface="Tahoma"/>
                <a:cs typeface="Tahoma"/>
              </a:rPr>
              <a:t>Authentication</a:t>
            </a:r>
            <a:r>
              <a:rPr sz="1400" spc="100" dirty="0">
                <a:latin typeface="Tahoma"/>
                <a:cs typeface="Tahoma"/>
              </a:rPr>
              <a:t> </a:t>
            </a:r>
            <a:r>
              <a:rPr sz="1400" spc="-10" dirty="0">
                <a:latin typeface="Tahoma"/>
                <a:cs typeface="Tahoma"/>
              </a:rPr>
              <a:t>assault</a:t>
            </a:r>
            <a:endParaRPr sz="1400">
              <a:latin typeface="Tahoma"/>
              <a:cs typeface="Tahoma"/>
            </a:endParaRPr>
          </a:p>
          <a:p>
            <a:pPr marL="299085" indent="-286385">
              <a:lnSpc>
                <a:spcPct val="100000"/>
              </a:lnSpc>
              <a:spcBef>
                <a:spcPts val="1165"/>
              </a:spcBef>
              <a:buClr>
                <a:srgbClr val="3779D9"/>
              </a:buClr>
              <a:buSzPct val="77777"/>
              <a:buFont typeface="Courier New"/>
              <a:buChar char="o"/>
              <a:tabLst>
                <a:tab pos="299085" algn="l"/>
              </a:tabLst>
            </a:pPr>
            <a:r>
              <a:rPr sz="1800" spc="105" dirty="0">
                <a:latin typeface="Tahoma"/>
                <a:cs typeface="Tahoma"/>
              </a:rPr>
              <a:t>Middle</a:t>
            </a:r>
            <a:r>
              <a:rPr sz="1800" spc="-95" dirty="0">
                <a:latin typeface="Tahoma"/>
                <a:cs typeface="Tahoma"/>
              </a:rPr>
              <a:t> </a:t>
            </a:r>
            <a:r>
              <a:rPr sz="1800" dirty="0">
                <a:latin typeface="Tahoma"/>
                <a:cs typeface="Tahoma"/>
              </a:rPr>
              <a:t>ware</a:t>
            </a:r>
            <a:r>
              <a:rPr sz="1800" spc="-85" dirty="0">
                <a:latin typeface="Tahoma"/>
                <a:cs typeface="Tahoma"/>
              </a:rPr>
              <a:t> </a:t>
            </a:r>
            <a:r>
              <a:rPr sz="1800" dirty="0">
                <a:latin typeface="Tahoma"/>
                <a:cs typeface="Tahoma"/>
              </a:rPr>
              <a:t>Layer</a:t>
            </a:r>
            <a:r>
              <a:rPr sz="1800" spc="-80" dirty="0">
                <a:latin typeface="Tahoma"/>
                <a:cs typeface="Tahoma"/>
              </a:rPr>
              <a:t> </a:t>
            </a:r>
            <a:r>
              <a:rPr sz="1800" spc="55" dirty="0">
                <a:latin typeface="Tahoma"/>
                <a:cs typeface="Tahoma"/>
              </a:rPr>
              <a:t>Challenges</a:t>
            </a:r>
            <a:endParaRPr sz="1800">
              <a:latin typeface="Tahoma"/>
              <a:cs typeface="Tahoma"/>
            </a:endParaRPr>
          </a:p>
          <a:p>
            <a:pPr marL="527685" lvl="1" indent="-286385">
              <a:lnSpc>
                <a:spcPct val="100000"/>
              </a:lnSpc>
              <a:spcBef>
                <a:spcPts val="219"/>
              </a:spcBef>
              <a:buClr>
                <a:srgbClr val="3779D9"/>
              </a:buClr>
              <a:buFont typeface="Courier New"/>
              <a:buChar char="o"/>
              <a:tabLst>
                <a:tab pos="527685" algn="l"/>
              </a:tabLst>
            </a:pPr>
            <a:r>
              <a:rPr sz="1400" spc="10" dirty="0">
                <a:latin typeface="Tahoma"/>
                <a:cs typeface="Tahoma"/>
              </a:rPr>
              <a:t>unauthorized</a:t>
            </a:r>
            <a:r>
              <a:rPr sz="1400" spc="5" dirty="0">
                <a:latin typeface="Tahoma"/>
                <a:cs typeface="Tahoma"/>
              </a:rPr>
              <a:t> </a:t>
            </a:r>
            <a:r>
              <a:rPr sz="1400" spc="10" dirty="0">
                <a:latin typeface="Tahoma"/>
                <a:cs typeface="Tahoma"/>
              </a:rPr>
              <a:t>access,</a:t>
            </a:r>
            <a:r>
              <a:rPr sz="1400" spc="-5" dirty="0">
                <a:latin typeface="Tahoma"/>
                <a:cs typeface="Tahoma"/>
              </a:rPr>
              <a:t> </a:t>
            </a:r>
            <a:r>
              <a:rPr sz="1400" spc="10" dirty="0">
                <a:latin typeface="Tahoma"/>
                <a:cs typeface="Tahoma"/>
              </a:rPr>
              <a:t>DoS,</a:t>
            </a:r>
            <a:r>
              <a:rPr sz="1400" spc="-5" dirty="0">
                <a:latin typeface="Tahoma"/>
                <a:cs typeface="Tahoma"/>
              </a:rPr>
              <a:t> </a:t>
            </a:r>
            <a:r>
              <a:rPr sz="1400" spc="10" dirty="0">
                <a:latin typeface="Tahoma"/>
                <a:cs typeface="Tahoma"/>
              </a:rPr>
              <a:t>malicious</a:t>
            </a:r>
            <a:r>
              <a:rPr sz="1400" spc="75" dirty="0">
                <a:latin typeface="Tahoma"/>
                <a:cs typeface="Tahoma"/>
              </a:rPr>
              <a:t> </a:t>
            </a:r>
            <a:r>
              <a:rPr sz="1400" spc="-10" dirty="0">
                <a:latin typeface="Tahoma"/>
                <a:cs typeface="Tahoma"/>
              </a:rPr>
              <a:t>insider.</a:t>
            </a:r>
            <a:endParaRPr sz="1400">
              <a:latin typeface="Tahoma"/>
              <a:cs typeface="Tahoma"/>
            </a:endParaRPr>
          </a:p>
          <a:p>
            <a:pPr marL="299085" indent="-286385">
              <a:lnSpc>
                <a:spcPct val="100000"/>
              </a:lnSpc>
              <a:spcBef>
                <a:spcPts val="1160"/>
              </a:spcBef>
              <a:buClr>
                <a:srgbClr val="3779D9"/>
              </a:buClr>
              <a:buSzPct val="77777"/>
              <a:buFont typeface="Courier New"/>
              <a:buChar char="o"/>
              <a:tabLst>
                <a:tab pos="299085" algn="l"/>
              </a:tabLst>
            </a:pPr>
            <a:r>
              <a:rPr sz="1800" spc="70" dirty="0">
                <a:latin typeface="Tahoma"/>
                <a:cs typeface="Tahoma"/>
              </a:rPr>
              <a:t>Application</a:t>
            </a:r>
            <a:r>
              <a:rPr sz="1800" spc="-114" dirty="0">
                <a:latin typeface="Tahoma"/>
                <a:cs typeface="Tahoma"/>
              </a:rPr>
              <a:t> </a:t>
            </a:r>
            <a:r>
              <a:rPr sz="1800" dirty="0">
                <a:latin typeface="Tahoma"/>
                <a:cs typeface="Tahoma"/>
              </a:rPr>
              <a:t>Layer</a:t>
            </a:r>
            <a:r>
              <a:rPr sz="1800" spc="-90" dirty="0">
                <a:latin typeface="Tahoma"/>
                <a:cs typeface="Tahoma"/>
              </a:rPr>
              <a:t> </a:t>
            </a:r>
            <a:r>
              <a:rPr sz="1800" spc="55" dirty="0">
                <a:latin typeface="Tahoma"/>
                <a:cs typeface="Tahoma"/>
              </a:rPr>
              <a:t>Challenges</a:t>
            </a:r>
            <a:endParaRPr sz="1800">
              <a:latin typeface="Tahoma"/>
              <a:cs typeface="Tahoma"/>
            </a:endParaRPr>
          </a:p>
          <a:p>
            <a:pPr marL="527685" marR="287655" lvl="1" indent="-287020">
              <a:lnSpc>
                <a:spcPct val="110000"/>
              </a:lnSpc>
              <a:spcBef>
                <a:spcPts val="50"/>
              </a:spcBef>
              <a:buClr>
                <a:srgbClr val="3779D9"/>
              </a:buClr>
              <a:buFont typeface="Courier New"/>
              <a:buChar char="o"/>
              <a:tabLst>
                <a:tab pos="527685" algn="l"/>
              </a:tabLst>
            </a:pPr>
            <a:r>
              <a:rPr sz="1400" spc="10" dirty="0">
                <a:latin typeface="Tahoma"/>
                <a:cs typeface="Tahoma"/>
              </a:rPr>
              <a:t>Malicious</a:t>
            </a:r>
            <a:r>
              <a:rPr sz="1400" spc="-20" dirty="0">
                <a:latin typeface="Tahoma"/>
                <a:cs typeface="Tahoma"/>
              </a:rPr>
              <a:t> </a:t>
            </a:r>
            <a:r>
              <a:rPr sz="1400" spc="100" dirty="0">
                <a:latin typeface="Tahoma"/>
                <a:cs typeface="Tahoma"/>
              </a:rPr>
              <a:t>Code</a:t>
            </a:r>
            <a:r>
              <a:rPr sz="1400" spc="-20" dirty="0">
                <a:latin typeface="Tahoma"/>
                <a:cs typeface="Tahoma"/>
              </a:rPr>
              <a:t> </a:t>
            </a:r>
            <a:r>
              <a:rPr sz="1400" dirty="0">
                <a:latin typeface="Tahoma"/>
                <a:cs typeface="Tahoma"/>
              </a:rPr>
              <a:t>Injection</a:t>
            </a:r>
            <a:r>
              <a:rPr sz="1400" spc="-30" dirty="0">
                <a:latin typeface="Tahoma"/>
                <a:cs typeface="Tahoma"/>
              </a:rPr>
              <a:t> </a:t>
            </a:r>
            <a:r>
              <a:rPr sz="1400" spc="10" dirty="0">
                <a:latin typeface="Tahoma"/>
                <a:cs typeface="Tahoma"/>
              </a:rPr>
              <a:t>(Malicious</a:t>
            </a:r>
            <a:r>
              <a:rPr sz="1400" spc="-5" dirty="0">
                <a:latin typeface="Tahoma"/>
                <a:cs typeface="Tahoma"/>
              </a:rPr>
              <a:t> </a:t>
            </a:r>
            <a:r>
              <a:rPr sz="1400" spc="80" dirty="0">
                <a:latin typeface="Tahoma"/>
                <a:cs typeface="Tahoma"/>
              </a:rPr>
              <a:t>code</a:t>
            </a:r>
            <a:r>
              <a:rPr sz="1400" spc="-30" dirty="0">
                <a:latin typeface="Tahoma"/>
                <a:cs typeface="Tahoma"/>
              </a:rPr>
              <a:t> </a:t>
            </a:r>
            <a:r>
              <a:rPr sz="1400" spc="10" dirty="0">
                <a:latin typeface="Tahoma"/>
                <a:cs typeface="Tahoma"/>
              </a:rPr>
              <a:t>injection</a:t>
            </a:r>
            <a:r>
              <a:rPr sz="1400" spc="-30" dirty="0">
                <a:latin typeface="Tahoma"/>
                <a:cs typeface="Tahoma"/>
              </a:rPr>
              <a:t> </a:t>
            </a:r>
            <a:r>
              <a:rPr sz="1400" spc="10" dirty="0">
                <a:latin typeface="Tahoma"/>
                <a:cs typeface="Tahoma"/>
              </a:rPr>
              <a:t>is</a:t>
            </a:r>
            <a:r>
              <a:rPr sz="1400" spc="5" dirty="0">
                <a:latin typeface="Tahoma"/>
                <a:cs typeface="Tahoma"/>
              </a:rPr>
              <a:t> </a:t>
            </a:r>
            <a:r>
              <a:rPr sz="1400" spc="10" dirty="0">
                <a:latin typeface="Tahoma"/>
                <a:cs typeface="Tahoma"/>
              </a:rPr>
              <a:t>another</a:t>
            </a:r>
            <a:r>
              <a:rPr sz="1400" spc="-40" dirty="0">
                <a:latin typeface="Tahoma"/>
                <a:cs typeface="Tahoma"/>
              </a:rPr>
              <a:t> </a:t>
            </a:r>
            <a:r>
              <a:rPr sz="1400" spc="10" dirty="0">
                <a:latin typeface="Tahoma"/>
                <a:cs typeface="Tahoma"/>
              </a:rPr>
              <a:t>very</a:t>
            </a:r>
            <a:r>
              <a:rPr sz="1400" spc="-5" dirty="0">
                <a:latin typeface="Tahoma"/>
                <a:cs typeface="Tahoma"/>
              </a:rPr>
              <a:t> </a:t>
            </a:r>
            <a:r>
              <a:rPr sz="1400" spc="10" dirty="0">
                <a:latin typeface="Tahoma"/>
                <a:cs typeface="Tahoma"/>
              </a:rPr>
              <a:t>serious</a:t>
            </a:r>
            <a:r>
              <a:rPr sz="1400" dirty="0">
                <a:latin typeface="Tahoma"/>
                <a:cs typeface="Tahoma"/>
              </a:rPr>
              <a:t> software</a:t>
            </a:r>
            <a:r>
              <a:rPr sz="1400" spc="-20" dirty="0">
                <a:latin typeface="Tahoma"/>
                <a:cs typeface="Tahoma"/>
              </a:rPr>
              <a:t> type </a:t>
            </a:r>
            <a:r>
              <a:rPr sz="1400" spc="-10" dirty="0">
                <a:latin typeface="Tahoma"/>
                <a:cs typeface="Tahoma"/>
              </a:rPr>
              <a:t>attack</a:t>
            </a:r>
            <a:r>
              <a:rPr sz="1400" spc="-40" dirty="0">
                <a:latin typeface="Tahoma"/>
                <a:cs typeface="Tahoma"/>
              </a:rPr>
              <a:t> </a:t>
            </a:r>
            <a:r>
              <a:rPr sz="1400" dirty="0">
                <a:latin typeface="Tahoma"/>
                <a:cs typeface="Tahoma"/>
              </a:rPr>
              <a:t>in</a:t>
            </a:r>
            <a:r>
              <a:rPr sz="1400" spc="-15" dirty="0">
                <a:latin typeface="Tahoma"/>
                <a:cs typeface="Tahoma"/>
              </a:rPr>
              <a:t> </a:t>
            </a:r>
            <a:r>
              <a:rPr sz="1400" dirty="0">
                <a:latin typeface="Tahoma"/>
                <a:cs typeface="Tahoma"/>
              </a:rPr>
              <a:t>which</a:t>
            </a:r>
            <a:r>
              <a:rPr sz="1400" spc="-15" dirty="0">
                <a:latin typeface="Tahoma"/>
                <a:cs typeface="Tahoma"/>
              </a:rPr>
              <a:t> </a:t>
            </a:r>
            <a:r>
              <a:rPr sz="1400" dirty="0">
                <a:latin typeface="Tahoma"/>
                <a:cs typeface="Tahoma"/>
              </a:rPr>
              <a:t>the</a:t>
            </a:r>
            <a:r>
              <a:rPr sz="1400" spc="-30" dirty="0">
                <a:latin typeface="Tahoma"/>
                <a:cs typeface="Tahoma"/>
              </a:rPr>
              <a:t> </a:t>
            </a:r>
            <a:r>
              <a:rPr sz="1400" dirty="0">
                <a:latin typeface="Tahoma"/>
                <a:cs typeface="Tahoma"/>
              </a:rPr>
              <a:t>attacker</a:t>
            </a:r>
            <a:r>
              <a:rPr sz="1400" spc="-60" dirty="0">
                <a:latin typeface="Tahoma"/>
                <a:cs typeface="Tahoma"/>
              </a:rPr>
              <a:t> </a:t>
            </a:r>
            <a:r>
              <a:rPr sz="1400" dirty="0">
                <a:latin typeface="Tahoma"/>
                <a:cs typeface="Tahoma"/>
              </a:rPr>
              <a:t>selects</a:t>
            </a:r>
            <a:r>
              <a:rPr sz="1400" spc="-25" dirty="0">
                <a:latin typeface="Tahoma"/>
                <a:cs typeface="Tahoma"/>
              </a:rPr>
              <a:t> </a:t>
            </a:r>
            <a:r>
              <a:rPr sz="1400" dirty="0">
                <a:latin typeface="Tahoma"/>
                <a:cs typeface="Tahoma"/>
              </a:rPr>
              <a:t>a</a:t>
            </a:r>
            <a:r>
              <a:rPr sz="1400" spc="-10" dirty="0">
                <a:latin typeface="Tahoma"/>
                <a:cs typeface="Tahoma"/>
              </a:rPr>
              <a:t> </a:t>
            </a:r>
            <a:r>
              <a:rPr sz="1400" spc="75" dirty="0">
                <a:latin typeface="Tahoma"/>
                <a:cs typeface="Tahoma"/>
              </a:rPr>
              <a:t>node</a:t>
            </a:r>
            <a:r>
              <a:rPr sz="1400" spc="-35" dirty="0">
                <a:latin typeface="Tahoma"/>
                <a:cs typeface="Tahoma"/>
              </a:rPr>
              <a:t> </a:t>
            </a:r>
            <a:r>
              <a:rPr sz="1400" dirty="0">
                <a:latin typeface="Tahoma"/>
                <a:cs typeface="Tahoma"/>
              </a:rPr>
              <a:t>and</a:t>
            </a:r>
            <a:r>
              <a:rPr sz="1400" spc="-20" dirty="0">
                <a:latin typeface="Tahoma"/>
                <a:cs typeface="Tahoma"/>
              </a:rPr>
              <a:t> </a:t>
            </a:r>
            <a:r>
              <a:rPr sz="1400" dirty="0">
                <a:latin typeface="Tahoma"/>
                <a:cs typeface="Tahoma"/>
              </a:rPr>
              <a:t>injects</a:t>
            </a:r>
            <a:r>
              <a:rPr sz="1400" spc="-25" dirty="0">
                <a:latin typeface="Tahoma"/>
                <a:cs typeface="Tahoma"/>
              </a:rPr>
              <a:t> </a:t>
            </a:r>
            <a:r>
              <a:rPr sz="1400" dirty="0">
                <a:latin typeface="Tahoma"/>
                <a:cs typeface="Tahoma"/>
              </a:rPr>
              <a:t>a</a:t>
            </a:r>
            <a:r>
              <a:rPr sz="1400" spc="-10" dirty="0">
                <a:latin typeface="Tahoma"/>
                <a:cs typeface="Tahoma"/>
              </a:rPr>
              <a:t> </a:t>
            </a:r>
            <a:r>
              <a:rPr sz="1400" spc="75" dirty="0">
                <a:latin typeface="Tahoma"/>
                <a:cs typeface="Tahoma"/>
              </a:rPr>
              <a:t>code</a:t>
            </a:r>
            <a:r>
              <a:rPr sz="1400" spc="-35" dirty="0">
                <a:latin typeface="Tahoma"/>
                <a:cs typeface="Tahoma"/>
              </a:rPr>
              <a:t> </a:t>
            </a:r>
            <a:r>
              <a:rPr sz="1400" dirty="0">
                <a:latin typeface="Tahoma"/>
                <a:cs typeface="Tahoma"/>
              </a:rPr>
              <a:t>in</a:t>
            </a:r>
            <a:r>
              <a:rPr sz="1400" spc="-15" dirty="0">
                <a:latin typeface="Tahoma"/>
                <a:cs typeface="Tahoma"/>
              </a:rPr>
              <a:t> </a:t>
            </a:r>
            <a:r>
              <a:rPr sz="1400" dirty="0">
                <a:latin typeface="Tahoma"/>
                <a:cs typeface="Tahoma"/>
              </a:rPr>
              <a:t>the</a:t>
            </a:r>
            <a:r>
              <a:rPr sz="1400" spc="-35" dirty="0">
                <a:latin typeface="Tahoma"/>
                <a:cs typeface="Tahoma"/>
              </a:rPr>
              <a:t> </a:t>
            </a:r>
            <a:r>
              <a:rPr sz="1400" dirty="0">
                <a:latin typeface="Tahoma"/>
                <a:cs typeface="Tahoma"/>
              </a:rPr>
              <a:t>specific</a:t>
            </a:r>
            <a:r>
              <a:rPr sz="1400" spc="-40" dirty="0">
                <a:latin typeface="Tahoma"/>
                <a:cs typeface="Tahoma"/>
              </a:rPr>
              <a:t> </a:t>
            </a:r>
            <a:r>
              <a:rPr sz="1400" spc="75" dirty="0">
                <a:latin typeface="Tahoma"/>
                <a:cs typeface="Tahoma"/>
              </a:rPr>
              <a:t>node</a:t>
            </a:r>
            <a:r>
              <a:rPr sz="1400" spc="-30" dirty="0">
                <a:latin typeface="Tahoma"/>
                <a:cs typeface="Tahoma"/>
              </a:rPr>
              <a:t> </a:t>
            </a:r>
            <a:r>
              <a:rPr sz="1400" spc="-10" dirty="0">
                <a:latin typeface="Tahoma"/>
                <a:cs typeface="Tahoma"/>
              </a:rPr>
              <a:t>which </a:t>
            </a:r>
            <a:r>
              <a:rPr sz="1400" dirty="0">
                <a:latin typeface="Tahoma"/>
                <a:cs typeface="Tahoma"/>
              </a:rPr>
              <a:t>causes the</a:t>
            </a:r>
            <a:r>
              <a:rPr sz="1400" spc="-10" dirty="0">
                <a:latin typeface="Tahoma"/>
                <a:cs typeface="Tahoma"/>
              </a:rPr>
              <a:t> </a:t>
            </a:r>
            <a:r>
              <a:rPr sz="1400" dirty="0">
                <a:latin typeface="Tahoma"/>
                <a:cs typeface="Tahoma"/>
              </a:rPr>
              <a:t>shutdown</a:t>
            </a:r>
            <a:r>
              <a:rPr sz="1400" spc="-30" dirty="0">
                <a:latin typeface="Tahoma"/>
                <a:cs typeface="Tahoma"/>
              </a:rPr>
              <a:t> </a:t>
            </a:r>
            <a:r>
              <a:rPr sz="1400" dirty="0">
                <a:latin typeface="Tahoma"/>
                <a:cs typeface="Tahoma"/>
              </a:rPr>
              <a:t>of</a:t>
            </a:r>
            <a:r>
              <a:rPr sz="1400" spc="40" dirty="0">
                <a:latin typeface="Tahoma"/>
                <a:cs typeface="Tahoma"/>
              </a:rPr>
              <a:t> </a:t>
            </a:r>
            <a:r>
              <a:rPr sz="1400" dirty="0">
                <a:latin typeface="Tahoma"/>
                <a:cs typeface="Tahoma"/>
              </a:rPr>
              <a:t>the</a:t>
            </a:r>
            <a:r>
              <a:rPr sz="1400" spc="-15" dirty="0">
                <a:latin typeface="Tahoma"/>
                <a:cs typeface="Tahoma"/>
              </a:rPr>
              <a:t> </a:t>
            </a:r>
            <a:r>
              <a:rPr sz="1400" dirty="0">
                <a:latin typeface="Tahoma"/>
                <a:cs typeface="Tahoma"/>
              </a:rPr>
              <a:t>network</a:t>
            </a:r>
            <a:r>
              <a:rPr sz="1400" spc="-20" dirty="0">
                <a:latin typeface="Tahoma"/>
                <a:cs typeface="Tahoma"/>
              </a:rPr>
              <a:t> </a:t>
            </a:r>
            <a:r>
              <a:rPr sz="1400" dirty="0">
                <a:latin typeface="Tahoma"/>
                <a:cs typeface="Tahoma"/>
              </a:rPr>
              <a:t>or</a:t>
            </a:r>
            <a:r>
              <a:rPr sz="1400" spc="-5" dirty="0">
                <a:latin typeface="Tahoma"/>
                <a:cs typeface="Tahoma"/>
              </a:rPr>
              <a:t> </a:t>
            </a:r>
            <a:r>
              <a:rPr sz="1400" dirty="0">
                <a:latin typeface="Tahoma"/>
                <a:cs typeface="Tahoma"/>
              </a:rPr>
              <a:t>seriously</a:t>
            </a:r>
            <a:r>
              <a:rPr sz="1400" spc="5" dirty="0">
                <a:latin typeface="Tahoma"/>
                <a:cs typeface="Tahoma"/>
              </a:rPr>
              <a:t> </a:t>
            </a:r>
            <a:r>
              <a:rPr sz="1400" spc="45" dirty="0">
                <a:latin typeface="Tahoma"/>
                <a:cs typeface="Tahoma"/>
              </a:rPr>
              <a:t>damages</a:t>
            </a:r>
            <a:r>
              <a:rPr sz="1400" spc="5" dirty="0">
                <a:latin typeface="Tahoma"/>
                <a:cs typeface="Tahoma"/>
              </a:rPr>
              <a:t> </a:t>
            </a:r>
            <a:r>
              <a:rPr sz="1400" dirty="0">
                <a:latin typeface="Tahoma"/>
                <a:cs typeface="Tahoma"/>
              </a:rPr>
              <a:t>the</a:t>
            </a:r>
            <a:r>
              <a:rPr sz="1400" spc="-10" dirty="0">
                <a:latin typeface="Tahoma"/>
                <a:cs typeface="Tahoma"/>
              </a:rPr>
              <a:t> </a:t>
            </a:r>
            <a:r>
              <a:rPr sz="1400" dirty="0">
                <a:latin typeface="Tahoma"/>
                <a:cs typeface="Tahoma"/>
              </a:rPr>
              <a:t>system</a:t>
            </a:r>
            <a:r>
              <a:rPr sz="1400" spc="-5" dirty="0">
                <a:latin typeface="Tahoma"/>
                <a:cs typeface="Tahoma"/>
              </a:rPr>
              <a:t> </a:t>
            </a:r>
            <a:r>
              <a:rPr sz="1400" spc="-70" dirty="0">
                <a:latin typeface="Tahoma"/>
                <a:cs typeface="Tahoma"/>
              </a:rPr>
              <a:t>[7].</a:t>
            </a:r>
            <a:r>
              <a:rPr sz="1400" spc="-45" dirty="0">
                <a:latin typeface="Tahoma"/>
                <a:cs typeface="Tahoma"/>
              </a:rPr>
              <a:t> </a:t>
            </a:r>
            <a:r>
              <a:rPr sz="1400" spc="-100" dirty="0">
                <a:latin typeface="Tahoma"/>
                <a:cs typeface="Tahoma"/>
              </a:rPr>
              <a:t>),</a:t>
            </a:r>
            <a:r>
              <a:rPr sz="1400" spc="-50" dirty="0">
                <a:latin typeface="Tahoma"/>
                <a:cs typeface="Tahoma"/>
              </a:rPr>
              <a:t> </a:t>
            </a:r>
            <a:r>
              <a:rPr sz="1400" spc="70" dirty="0">
                <a:latin typeface="Tahoma"/>
                <a:cs typeface="Tahoma"/>
              </a:rPr>
              <a:t>DoS</a:t>
            </a:r>
            <a:r>
              <a:rPr sz="1400" spc="405" dirty="0">
                <a:latin typeface="Tahoma"/>
                <a:cs typeface="Tahoma"/>
              </a:rPr>
              <a:t> </a:t>
            </a:r>
            <a:r>
              <a:rPr sz="1400" dirty="0">
                <a:latin typeface="Tahoma"/>
                <a:cs typeface="Tahoma"/>
              </a:rPr>
              <a:t>Attack</a:t>
            </a:r>
            <a:r>
              <a:rPr sz="1400" spc="-40" dirty="0">
                <a:latin typeface="Tahoma"/>
                <a:cs typeface="Tahoma"/>
              </a:rPr>
              <a:t> </a:t>
            </a:r>
            <a:r>
              <a:rPr sz="1400" spc="-50" dirty="0">
                <a:latin typeface="Tahoma"/>
                <a:cs typeface="Tahoma"/>
              </a:rPr>
              <a:t>, </a:t>
            </a:r>
            <a:r>
              <a:rPr sz="1400" dirty="0">
                <a:latin typeface="Tahoma"/>
                <a:cs typeface="Tahoma"/>
              </a:rPr>
              <a:t>Spear</a:t>
            </a:r>
            <a:r>
              <a:rPr sz="1400" spc="65" dirty="0">
                <a:latin typeface="Tahoma"/>
                <a:cs typeface="Tahoma"/>
              </a:rPr>
              <a:t> </a:t>
            </a:r>
            <a:r>
              <a:rPr sz="1400" dirty="0">
                <a:latin typeface="Tahoma"/>
                <a:cs typeface="Tahoma"/>
              </a:rPr>
              <a:t>Phishing</a:t>
            </a:r>
            <a:r>
              <a:rPr sz="1400" spc="20" dirty="0">
                <a:latin typeface="Tahoma"/>
                <a:cs typeface="Tahoma"/>
              </a:rPr>
              <a:t> </a:t>
            </a:r>
            <a:r>
              <a:rPr sz="1400" dirty="0">
                <a:latin typeface="Tahoma"/>
                <a:cs typeface="Tahoma"/>
              </a:rPr>
              <a:t>Attack</a:t>
            </a:r>
            <a:r>
              <a:rPr sz="1400" spc="20" dirty="0">
                <a:latin typeface="Tahoma"/>
                <a:cs typeface="Tahoma"/>
              </a:rPr>
              <a:t> </a:t>
            </a:r>
            <a:r>
              <a:rPr sz="1400" dirty="0">
                <a:latin typeface="Tahoma"/>
                <a:cs typeface="Tahoma"/>
              </a:rPr>
              <a:t>(kind</a:t>
            </a:r>
            <a:r>
              <a:rPr sz="1400" spc="65" dirty="0">
                <a:latin typeface="Tahoma"/>
                <a:cs typeface="Tahoma"/>
              </a:rPr>
              <a:t> </a:t>
            </a:r>
            <a:r>
              <a:rPr sz="1400" dirty="0">
                <a:latin typeface="Tahoma"/>
                <a:cs typeface="Tahoma"/>
              </a:rPr>
              <a:t>of</a:t>
            </a:r>
            <a:r>
              <a:rPr sz="1400" spc="110" dirty="0">
                <a:latin typeface="Tahoma"/>
                <a:cs typeface="Tahoma"/>
              </a:rPr>
              <a:t> </a:t>
            </a:r>
            <a:r>
              <a:rPr sz="1400" dirty="0">
                <a:latin typeface="Tahoma"/>
                <a:cs typeface="Tahoma"/>
              </a:rPr>
              <a:t>email</a:t>
            </a:r>
            <a:r>
              <a:rPr sz="1400" spc="75" dirty="0">
                <a:latin typeface="Tahoma"/>
                <a:cs typeface="Tahoma"/>
              </a:rPr>
              <a:t> </a:t>
            </a:r>
            <a:r>
              <a:rPr sz="1400" dirty="0">
                <a:latin typeface="Tahoma"/>
                <a:cs typeface="Tahoma"/>
              </a:rPr>
              <a:t>spoofing</a:t>
            </a:r>
            <a:r>
              <a:rPr sz="1400" spc="55" dirty="0">
                <a:latin typeface="Tahoma"/>
                <a:cs typeface="Tahoma"/>
              </a:rPr>
              <a:t> </a:t>
            </a:r>
            <a:r>
              <a:rPr sz="1400" spc="-25" dirty="0">
                <a:latin typeface="Tahoma"/>
                <a:cs typeface="Tahoma"/>
              </a:rPr>
              <a:t>attack)</a:t>
            </a:r>
            <a:r>
              <a:rPr sz="1400" spc="60" dirty="0">
                <a:latin typeface="Tahoma"/>
                <a:cs typeface="Tahoma"/>
              </a:rPr>
              <a:t> </a:t>
            </a:r>
            <a:r>
              <a:rPr sz="1400" dirty="0">
                <a:latin typeface="Tahoma"/>
                <a:cs typeface="Tahoma"/>
              </a:rPr>
              <a:t>and</a:t>
            </a:r>
            <a:r>
              <a:rPr sz="1400" spc="65" dirty="0">
                <a:latin typeface="Tahoma"/>
                <a:cs typeface="Tahoma"/>
              </a:rPr>
              <a:t> </a:t>
            </a:r>
            <a:r>
              <a:rPr sz="1400" dirty="0">
                <a:latin typeface="Tahoma"/>
                <a:cs typeface="Tahoma"/>
              </a:rPr>
              <a:t>Sniffing Attack</a:t>
            </a:r>
            <a:r>
              <a:rPr sz="1400" spc="25" dirty="0">
                <a:latin typeface="Tahoma"/>
                <a:cs typeface="Tahoma"/>
              </a:rPr>
              <a:t> </a:t>
            </a:r>
            <a:r>
              <a:rPr sz="1400" spc="-10" dirty="0">
                <a:latin typeface="Tahoma"/>
                <a:cs typeface="Tahoma"/>
              </a:rPr>
              <a:t>[15].</a:t>
            </a:r>
            <a:endParaRPr sz="1400">
              <a:latin typeface="Tahoma"/>
              <a:cs typeface="Tahoma"/>
            </a:endParaRPr>
          </a:p>
        </p:txBody>
      </p:sp>
      <p:grpSp>
        <p:nvGrpSpPr>
          <p:cNvPr id="5" name="object 5"/>
          <p:cNvGrpSpPr/>
          <p:nvPr/>
        </p:nvGrpSpPr>
        <p:grpSpPr>
          <a:xfrm>
            <a:off x="8830309" y="1633982"/>
            <a:ext cx="2910840" cy="732790"/>
            <a:chOff x="8830309" y="1633982"/>
            <a:chExt cx="2910840" cy="732790"/>
          </a:xfrm>
        </p:grpSpPr>
        <p:sp>
          <p:nvSpPr>
            <p:cNvPr id="6" name="object 6"/>
            <p:cNvSpPr/>
            <p:nvPr/>
          </p:nvSpPr>
          <p:spPr>
            <a:xfrm>
              <a:off x="8843009" y="1646682"/>
              <a:ext cx="2885440" cy="707390"/>
            </a:xfrm>
            <a:custGeom>
              <a:avLst/>
              <a:gdLst/>
              <a:ahLst/>
              <a:cxnLst/>
              <a:rect l="l" t="t" r="r" b="b"/>
              <a:pathLst>
                <a:path w="2885440" h="707389">
                  <a:moveTo>
                    <a:pt x="2767076" y="0"/>
                  </a:moveTo>
                  <a:lnTo>
                    <a:pt x="117856" y="0"/>
                  </a:lnTo>
                  <a:lnTo>
                    <a:pt x="71955" y="9253"/>
                  </a:lnTo>
                  <a:lnTo>
                    <a:pt x="34496" y="34496"/>
                  </a:lnTo>
                  <a:lnTo>
                    <a:pt x="9253" y="71955"/>
                  </a:lnTo>
                  <a:lnTo>
                    <a:pt x="0" y="117855"/>
                  </a:lnTo>
                  <a:lnTo>
                    <a:pt x="0" y="589279"/>
                  </a:lnTo>
                  <a:lnTo>
                    <a:pt x="9253" y="635180"/>
                  </a:lnTo>
                  <a:lnTo>
                    <a:pt x="34496" y="672639"/>
                  </a:lnTo>
                  <a:lnTo>
                    <a:pt x="71955" y="697882"/>
                  </a:lnTo>
                  <a:lnTo>
                    <a:pt x="117856" y="707135"/>
                  </a:lnTo>
                  <a:lnTo>
                    <a:pt x="2767076" y="707135"/>
                  </a:lnTo>
                  <a:lnTo>
                    <a:pt x="2812976" y="697882"/>
                  </a:lnTo>
                  <a:lnTo>
                    <a:pt x="2850435" y="672639"/>
                  </a:lnTo>
                  <a:lnTo>
                    <a:pt x="2875678" y="635180"/>
                  </a:lnTo>
                  <a:lnTo>
                    <a:pt x="2884932" y="589279"/>
                  </a:lnTo>
                  <a:lnTo>
                    <a:pt x="2884932" y="117855"/>
                  </a:lnTo>
                  <a:lnTo>
                    <a:pt x="2875678" y="71955"/>
                  </a:lnTo>
                  <a:lnTo>
                    <a:pt x="2850435" y="34496"/>
                  </a:lnTo>
                  <a:lnTo>
                    <a:pt x="2812976" y="9253"/>
                  </a:lnTo>
                  <a:lnTo>
                    <a:pt x="2767076" y="0"/>
                  </a:lnTo>
                  <a:close/>
                </a:path>
              </a:pathLst>
            </a:custGeom>
            <a:solidFill>
              <a:srgbClr val="3779D9"/>
            </a:solidFill>
          </p:spPr>
          <p:txBody>
            <a:bodyPr wrap="square" lIns="0" tIns="0" rIns="0" bIns="0" rtlCol="0"/>
            <a:lstStyle/>
            <a:p>
              <a:endParaRPr/>
            </a:p>
          </p:txBody>
        </p:sp>
        <p:sp>
          <p:nvSpPr>
            <p:cNvPr id="7" name="object 7"/>
            <p:cNvSpPr/>
            <p:nvPr/>
          </p:nvSpPr>
          <p:spPr>
            <a:xfrm>
              <a:off x="8843009" y="1646682"/>
              <a:ext cx="2885440" cy="707390"/>
            </a:xfrm>
            <a:custGeom>
              <a:avLst/>
              <a:gdLst/>
              <a:ahLst/>
              <a:cxnLst/>
              <a:rect l="l" t="t" r="r" b="b"/>
              <a:pathLst>
                <a:path w="2885440" h="707389">
                  <a:moveTo>
                    <a:pt x="0" y="117855"/>
                  </a:moveTo>
                  <a:lnTo>
                    <a:pt x="9253" y="71955"/>
                  </a:lnTo>
                  <a:lnTo>
                    <a:pt x="34496" y="34496"/>
                  </a:lnTo>
                  <a:lnTo>
                    <a:pt x="71955" y="9253"/>
                  </a:lnTo>
                  <a:lnTo>
                    <a:pt x="117856" y="0"/>
                  </a:lnTo>
                  <a:lnTo>
                    <a:pt x="2767076" y="0"/>
                  </a:lnTo>
                  <a:lnTo>
                    <a:pt x="2812976" y="9253"/>
                  </a:lnTo>
                  <a:lnTo>
                    <a:pt x="2850435" y="34496"/>
                  </a:lnTo>
                  <a:lnTo>
                    <a:pt x="2875678" y="71955"/>
                  </a:lnTo>
                  <a:lnTo>
                    <a:pt x="2884932" y="117855"/>
                  </a:lnTo>
                  <a:lnTo>
                    <a:pt x="2884932" y="589279"/>
                  </a:lnTo>
                  <a:lnTo>
                    <a:pt x="2875678" y="635180"/>
                  </a:lnTo>
                  <a:lnTo>
                    <a:pt x="2850435" y="672639"/>
                  </a:lnTo>
                  <a:lnTo>
                    <a:pt x="2812976" y="697882"/>
                  </a:lnTo>
                  <a:lnTo>
                    <a:pt x="2767076" y="707135"/>
                  </a:lnTo>
                  <a:lnTo>
                    <a:pt x="117856" y="707135"/>
                  </a:lnTo>
                  <a:lnTo>
                    <a:pt x="71955" y="697882"/>
                  </a:lnTo>
                  <a:lnTo>
                    <a:pt x="34496" y="672639"/>
                  </a:lnTo>
                  <a:lnTo>
                    <a:pt x="9253" y="635180"/>
                  </a:lnTo>
                  <a:lnTo>
                    <a:pt x="0" y="589279"/>
                  </a:lnTo>
                  <a:lnTo>
                    <a:pt x="0" y="117855"/>
                  </a:lnTo>
                  <a:close/>
                </a:path>
              </a:pathLst>
            </a:custGeom>
            <a:ln w="25400">
              <a:solidFill>
                <a:srgbClr val="2A5E87"/>
              </a:solidFill>
            </a:ln>
          </p:spPr>
          <p:txBody>
            <a:bodyPr wrap="square" lIns="0" tIns="0" rIns="0" bIns="0" rtlCol="0"/>
            <a:lstStyle/>
            <a:p>
              <a:endParaRPr/>
            </a:p>
          </p:txBody>
        </p:sp>
        <p:sp>
          <p:nvSpPr>
            <p:cNvPr id="8" name="object 8"/>
            <p:cNvSpPr/>
            <p:nvPr/>
          </p:nvSpPr>
          <p:spPr>
            <a:xfrm>
              <a:off x="8872727" y="1799844"/>
              <a:ext cx="2825750" cy="399415"/>
            </a:xfrm>
            <a:custGeom>
              <a:avLst/>
              <a:gdLst/>
              <a:ahLst/>
              <a:cxnLst/>
              <a:rect l="l" t="t" r="r" b="b"/>
              <a:pathLst>
                <a:path w="2825750" h="399414">
                  <a:moveTo>
                    <a:pt x="2825496" y="0"/>
                  </a:moveTo>
                  <a:lnTo>
                    <a:pt x="0" y="0"/>
                  </a:lnTo>
                  <a:lnTo>
                    <a:pt x="0" y="399288"/>
                  </a:lnTo>
                  <a:lnTo>
                    <a:pt x="2825496" y="399288"/>
                  </a:lnTo>
                  <a:lnTo>
                    <a:pt x="2825496" y="0"/>
                  </a:lnTo>
                  <a:close/>
                </a:path>
              </a:pathLst>
            </a:custGeom>
            <a:solidFill>
              <a:srgbClr val="3779D9"/>
            </a:solidFill>
          </p:spPr>
          <p:txBody>
            <a:bodyPr wrap="square" lIns="0" tIns="0" rIns="0" bIns="0" rtlCol="0"/>
            <a:lstStyle/>
            <a:p>
              <a:endParaRPr/>
            </a:p>
          </p:txBody>
        </p:sp>
      </p:grpSp>
      <p:sp>
        <p:nvSpPr>
          <p:cNvPr id="9" name="object 9"/>
          <p:cNvSpPr txBox="1"/>
          <p:nvPr/>
        </p:nvSpPr>
        <p:spPr>
          <a:xfrm>
            <a:off x="9299193" y="1839214"/>
            <a:ext cx="197358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Tahoma"/>
                <a:cs typeface="Tahoma"/>
              </a:rPr>
              <a:t>Application</a:t>
            </a:r>
            <a:r>
              <a:rPr sz="1800" b="1" spc="-100" dirty="0">
                <a:solidFill>
                  <a:srgbClr val="FFFFFF"/>
                </a:solidFill>
                <a:latin typeface="Tahoma"/>
                <a:cs typeface="Tahoma"/>
              </a:rPr>
              <a:t> </a:t>
            </a:r>
            <a:r>
              <a:rPr sz="1800" b="1" spc="-25" dirty="0">
                <a:solidFill>
                  <a:srgbClr val="FFFFFF"/>
                </a:solidFill>
                <a:latin typeface="Tahoma"/>
                <a:cs typeface="Tahoma"/>
              </a:rPr>
              <a:t>Layer</a:t>
            </a:r>
            <a:endParaRPr sz="1800">
              <a:latin typeface="Tahoma"/>
              <a:cs typeface="Tahoma"/>
            </a:endParaRPr>
          </a:p>
        </p:txBody>
      </p:sp>
      <p:grpSp>
        <p:nvGrpSpPr>
          <p:cNvPr id="10" name="object 10"/>
          <p:cNvGrpSpPr/>
          <p:nvPr/>
        </p:nvGrpSpPr>
        <p:grpSpPr>
          <a:xfrm>
            <a:off x="8822690" y="2392933"/>
            <a:ext cx="2927350" cy="734060"/>
            <a:chOff x="8822690" y="2392933"/>
            <a:chExt cx="2927350" cy="734060"/>
          </a:xfrm>
        </p:grpSpPr>
        <p:sp>
          <p:nvSpPr>
            <p:cNvPr id="11" name="object 11"/>
            <p:cNvSpPr/>
            <p:nvPr/>
          </p:nvSpPr>
          <p:spPr>
            <a:xfrm>
              <a:off x="8835390" y="2405633"/>
              <a:ext cx="2901950" cy="708660"/>
            </a:xfrm>
            <a:custGeom>
              <a:avLst/>
              <a:gdLst/>
              <a:ahLst/>
              <a:cxnLst/>
              <a:rect l="l" t="t" r="r" b="b"/>
              <a:pathLst>
                <a:path w="2901950" h="708660">
                  <a:moveTo>
                    <a:pt x="2783585" y="0"/>
                  </a:moveTo>
                  <a:lnTo>
                    <a:pt x="118109" y="0"/>
                  </a:lnTo>
                  <a:lnTo>
                    <a:pt x="72116" y="9274"/>
                  </a:lnTo>
                  <a:lnTo>
                    <a:pt x="34575" y="34575"/>
                  </a:lnTo>
                  <a:lnTo>
                    <a:pt x="9274" y="72116"/>
                  </a:lnTo>
                  <a:lnTo>
                    <a:pt x="0" y="118110"/>
                  </a:lnTo>
                  <a:lnTo>
                    <a:pt x="0" y="590550"/>
                  </a:lnTo>
                  <a:lnTo>
                    <a:pt x="9274" y="636543"/>
                  </a:lnTo>
                  <a:lnTo>
                    <a:pt x="34575" y="674084"/>
                  </a:lnTo>
                  <a:lnTo>
                    <a:pt x="72116" y="699385"/>
                  </a:lnTo>
                  <a:lnTo>
                    <a:pt x="118109" y="708660"/>
                  </a:lnTo>
                  <a:lnTo>
                    <a:pt x="2783585" y="708660"/>
                  </a:lnTo>
                  <a:lnTo>
                    <a:pt x="2829579" y="699385"/>
                  </a:lnTo>
                  <a:lnTo>
                    <a:pt x="2867120" y="674084"/>
                  </a:lnTo>
                  <a:lnTo>
                    <a:pt x="2892421" y="636543"/>
                  </a:lnTo>
                  <a:lnTo>
                    <a:pt x="2901695" y="590550"/>
                  </a:lnTo>
                  <a:lnTo>
                    <a:pt x="2901695" y="118110"/>
                  </a:lnTo>
                  <a:lnTo>
                    <a:pt x="2892421" y="72116"/>
                  </a:lnTo>
                  <a:lnTo>
                    <a:pt x="2867120" y="34575"/>
                  </a:lnTo>
                  <a:lnTo>
                    <a:pt x="2829579" y="9274"/>
                  </a:lnTo>
                  <a:lnTo>
                    <a:pt x="2783585" y="0"/>
                  </a:lnTo>
                  <a:close/>
                </a:path>
              </a:pathLst>
            </a:custGeom>
            <a:solidFill>
              <a:srgbClr val="3779D9"/>
            </a:solidFill>
          </p:spPr>
          <p:txBody>
            <a:bodyPr wrap="square" lIns="0" tIns="0" rIns="0" bIns="0" rtlCol="0"/>
            <a:lstStyle/>
            <a:p>
              <a:endParaRPr/>
            </a:p>
          </p:txBody>
        </p:sp>
        <p:sp>
          <p:nvSpPr>
            <p:cNvPr id="12" name="object 12"/>
            <p:cNvSpPr/>
            <p:nvPr/>
          </p:nvSpPr>
          <p:spPr>
            <a:xfrm>
              <a:off x="8835390" y="2405633"/>
              <a:ext cx="2901950" cy="708660"/>
            </a:xfrm>
            <a:custGeom>
              <a:avLst/>
              <a:gdLst/>
              <a:ahLst/>
              <a:cxnLst/>
              <a:rect l="l" t="t" r="r" b="b"/>
              <a:pathLst>
                <a:path w="2901950" h="708660">
                  <a:moveTo>
                    <a:pt x="0" y="118110"/>
                  </a:moveTo>
                  <a:lnTo>
                    <a:pt x="9274" y="72116"/>
                  </a:lnTo>
                  <a:lnTo>
                    <a:pt x="34575" y="34575"/>
                  </a:lnTo>
                  <a:lnTo>
                    <a:pt x="72116" y="9274"/>
                  </a:lnTo>
                  <a:lnTo>
                    <a:pt x="118109" y="0"/>
                  </a:lnTo>
                  <a:lnTo>
                    <a:pt x="2783585" y="0"/>
                  </a:lnTo>
                  <a:lnTo>
                    <a:pt x="2829579" y="9274"/>
                  </a:lnTo>
                  <a:lnTo>
                    <a:pt x="2867120" y="34575"/>
                  </a:lnTo>
                  <a:lnTo>
                    <a:pt x="2892421" y="72116"/>
                  </a:lnTo>
                  <a:lnTo>
                    <a:pt x="2901695" y="118110"/>
                  </a:lnTo>
                  <a:lnTo>
                    <a:pt x="2901695" y="590550"/>
                  </a:lnTo>
                  <a:lnTo>
                    <a:pt x="2892421" y="636543"/>
                  </a:lnTo>
                  <a:lnTo>
                    <a:pt x="2867120" y="674084"/>
                  </a:lnTo>
                  <a:lnTo>
                    <a:pt x="2829579" y="699385"/>
                  </a:lnTo>
                  <a:lnTo>
                    <a:pt x="2783585" y="708660"/>
                  </a:lnTo>
                  <a:lnTo>
                    <a:pt x="118109" y="708660"/>
                  </a:lnTo>
                  <a:lnTo>
                    <a:pt x="72116" y="699385"/>
                  </a:lnTo>
                  <a:lnTo>
                    <a:pt x="34575" y="674084"/>
                  </a:lnTo>
                  <a:lnTo>
                    <a:pt x="9274" y="636543"/>
                  </a:lnTo>
                  <a:lnTo>
                    <a:pt x="0" y="590550"/>
                  </a:lnTo>
                  <a:lnTo>
                    <a:pt x="0" y="118110"/>
                  </a:lnTo>
                  <a:close/>
                </a:path>
              </a:pathLst>
            </a:custGeom>
            <a:ln w="25400">
              <a:solidFill>
                <a:srgbClr val="2A5E87"/>
              </a:solidFill>
            </a:ln>
          </p:spPr>
          <p:txBody>
            <a:bodyPr wrap="square" lIns="0" tIns="0" rIns="0" bIns="0" rtlCol="0"/>
            <a:lstStyle/>
            <a:p>
              <a:endParaRPr/>
            </a:p>
          </p:txBody>
        </p:sp>
      </p:grpSp>
      <p:sp>
        <p:nvSpPr>
          <p:cNvPr id="13" name="object 13"/>
          <p:cNvSpPr txBox="1"/>
          <p:nvPr/>
        </p:nvSpPr>
        <p:spPr>
          <a:xfrm>
            <a:off x="9603105" y="2599182"/>
            <a:ext cx="136715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Tahoma"/>
                <a:cs typeface="Tahoma"/>
              </a:rPr>
              <a:t>Middleware</a:t>
            </a:r>
            <a:endParaRPr sz="1800">
              <a:latin typeface="Tahoma"/>
              <a:cs typeface="Tahoma"/>
            </a:endParaRPr>
          </a:p>
        </p:txBody>
      </p:sp>
      <p:grpSp>
        <p:nvGrpSpPr>
          <p:cNvPr id="14" name="object 14"/>
          <p:cNvGrpSpPr/>
          <p:nvPr/>
        </p:nvGrpSpPr>
        <p:grpSpPr>
          <a:xfrm>
            <a:off x="8822690" y="3147314"/>
            <a:ext cx="2927350" cy="732790"/>
            <a:chOff x="8822690" y="3147314"/>
            <a:chExt cx="2927350" cy="732790"/>
          </a:xfrm>
        </p:grpSpPr>
        <p:sp>
          <p:nvSpPr>
            <p:cNvPr id="15" name="object 15"/>
            <p:cNvSpPr/>
            <p:nvPr/>
          </p:nvSpPr>
          <p:spPr>
            <a:xfrm>
              <a:off x="8835390" y="3160014"/>
              <a:ext cx="2901950" cy="707390"/>
            </a:xfrm>
            <a:custGeom>
              <a:avLst/>
              <a:gdLst/>
              <a:ahLst/>
              <a:cxnLst/>
              <a:rect l="l" t="t" r="r" b="b"/>
              <a:pathLst>
                <a:path w="2901950" h="707389">
                  <a:moveTo>
                    <a:pt x="2783839" y="0"/>
                  </a:moveTo>
                  <a:lnTo>
                    <a:pt x="117855" y="0"/>
                  </a:lnTo>
                  <a:lnTo>
                    <a:pt x="71955" y="9253"/>
                  </a:lnTo>
                  <a:lnTo>
                    <a:pt x="34496" y="34496"/>
                  </a:lnTo>
                  <a:lnTo>
                    <a:pt x="9253" y="71955"/>
                  </a:lnTo>
                  <a:lnTo>
                    <a:pt x="0" y="117856"/>
                  </a:lnTo>
                  <a:lnTo>
                    <a:pt x="0" y="589280"/>
                  </a:lnTo>
                  <a:lnTo>
                    <a:pt x="9253" y="635180"/>
                  </a:lnTo>
                  <a:lnTo>
                    <a:pt x="34496" y="672639"/>
                  </a:lnTo>
                  <a:lnTo>
                    <a:pt x="71955" y="697882"/>
                  </a:lnTo>
                  <a:lnTo>
                    <a:pt x="117855" y="707136"/>
                  </a:lnTo>
                  <a:lnTo>
                    <a:pt x="2783839" y="707136"/>
                  </a:lnTo>
                  <a:lnTo>
                    <a:pt x="2829740" y="697882"/>
                  </a:lnTo>
                  <a:lnTo>
                    <a:pt x="2867199" y="672639"/>
                  </a:lnTo>
                  <a:lnTo>
                    <a:pt x="2892442" y="635180"/>
                  </a:lnTo>
                  <a:lnTo>
                    <a:pt x="2901695" y="589280"/>
                  </a:lnTo>
                  <a:lnTo>
                    <a:pt x="2901695" y="117856"/>
                  </a:lnTo>
                  <a:lnTo>
                    <a:pt x="2892442" y="71955"/>
                  </a:lnTo>
                  <a:lnTo>
                    <a:pt x="2867199" y="34496"/>
                  </a:lnTo>
                  <a:lnTo>
                    <a:pt x="2829740" y="9253"/>
                  </a:lnTo>
                  <a:lnTo>
                    <a:pt x="2783839" y="0"/>
                  </a:lnTo>
                  <a:close/>
                </a:path>
              </a:pathLst>
            </a:custGeom>
            <a:solidFill>
              <a:srgbClr val="3779D9"/>
            </a:solidFill>
          </p:spPr>
          <p:txBody>
            <a:bodyPr wrap="square" lIns="0" tIns="0" rIns="0" bIns="0" rtlCol="0"/>
            <a:lstStyle/>
            <a:p>
              <a:endParaRPr/>
            </a:p>
          </p:txBody>
        </p:sp>
        <p:sp>
          <p:nvSpPr>
            <p:cNvPr id="16" name="object 16"/>
            <p:cNvSpPr/>
            <p:nvPr/>
          </p:nvSpPr>
          <p:spPr>
            <a:xfrm>
              <a:off x="8835390" y="3160014"/>
              <a:ext cx="2901950" cy="707390"/>
            </a:xfrm>
            <a:custGeom>
              <a:avLst/>
              <a:gdLst/>
              <a:ahLst/>
              <a:cxnLst/>
              <a:rect l="l" t="t" r="r" b="b"/>
              <a:pathLst>
                <a:path w="2901950" h="707389">
                  <a:moveTo>
                    <a:pt x="0" y="117856"/>
                  </a:moveTo>
                  <a:lnTo>
                    <a:pt x="9253" y="71955"/>
                  </a:lnTo>
                  <a:lnTo>
                    <a:pt x="34496" y="34496"/>
                  </a:lnTo>
                  <a:lnTo>
                    <a:pt x="71955" y="9253"/>
                  </a:lnTo>
                  <a:lnTo>
                    <a:pt x="117855" y="0"/>
                  </a:lnTo>
                  <a:lnTo>
                    <a:pt x="2783839" y="0"/>
                  </a:lnTo>
                  <a:lnTo>
                    <a:pt x="2829740" y="9253"/>
                  </a:lnTo>
                  <a:lnTo>
                    <a:pt x="2867199" y="34496"/>
                  </a:lnTo>
                  <a:lnTo>
                    <a:pt x="2892442" y="71955"/>
                  </a:lnTo>
                  <a:lnTo>
                    <a:pt x="2901695" y="117856"/>
                  </a:lnTo>
                  <a:lnTo>
                    <a:pt x="2901695" y="589280"/>
                  </a:lnTo>
                  <a:lnTo>
                    <a:pt x="2892442" y="635180"/>
                  </a:lnTo>
                  <a:lnTo>
                    <a:pt x="2867199" y="672639"/>
                  </a:lnTo>
                  <a:lnTo>
                    <a:pt x="2829740" y="697882"/>
                  </a:lnTo>
                  <a:lnTo>
                    <a:pt x="2783839" y="707136"/>
                  </a:lnTo>
                  <a:lnTo>
                    <a:pt x="117855" y="707136"/>
                  </a:lnTo>
                  <a:lnTo>
                    <a:pt x="71955" y="697882"/>
                  </a:lnTo>
                  <a:lnTo>
                    <a:pt x="34496" y="672639"/>
                  </a:lnTo>
                  <a:lnTo>
                    <a:pt x="9253" y="635180"/>
                  </a:lnTo>
                  <a:lnTo>
                    <a:pt x="0" y="589280"/>
                  </a:lnTo>
                  <a:lnTo>
                    <a:pt x="0" y="117856"/>
                  </a:lnTo>
                  <a:close/>
                </a:path>
              </a:pathLst>
            </a:custGeom>
            <a:ln w="25400">
              <a:solidFill>
                <a:srgbClr val="2A5E87"/>
              </a:solidFill>
            </a:ln>
          </p:spPr>
          <p:txBody>
            <a:bodyPr wrap="square" lIns="0" tIns="0" rIns="0" bIns="0" rtlCol="0"/>
            <a:lstStyle/>
            <a:p>
              <a:endParaRPr/>
            </a:p>
          </p:txBody>
        </p:sp>
        <p:sp>
          <p:nvSpPr>
            <p:cNvPr id="17" name="object 17"/>
            <p:cNvSpPr/>
            <p:nvPr/>
          </p:nvSpPr>
          <p:spPr>
            <a:xfrm>
              <a:off x="8863584" y="3313176"/>
              <a:ext cx="2842260" cy="399415"/>
            </a:xfrm>
            <a:custGeom>
              <a:avLst/>
              <a:gdLst/>
              <a:ahLst/>
              <a:cxnLst/>
              <a:rect l="l" t="t" r="r" b="b"/>
              <a:pathLst>
                <a:path w="2842259" h="399414">
                  <a:moveTo>
                    <a:pt x="2842260" y="0"/>
                  </a:moveTo>
                  <a:lnTo>
                    <a:pt x="0" y="0"/>
                  </a:lnTo>
                  <a:lnTo>
                    <a:pt x="0" y="399288"/>
                  </a:lnTo>
                  <a:lnTo>
                    <a:pt x="2842260" y="399288"/>
                  </a:lnTo>
                  <a:lnTo>
                    <a:pt x="2842260" y="0"/>
                  </a:lnTo>
                  <a:close/>
                </a:path>
              </a:pathLst>
            </a:custGeom>
            <a:solidFill>
              <a:srgbClr val="3779D9"/>
            </a:solidFill>
          </p:spPr>
          <p:txBody>
            <a:bodyPr wrap="square" lIns="0" tIns="0" rIns="0" bIns="0" rtlCol="0"/>
            <a:lstStyle/>
            <a:p>
              <a:endParaRPr/>
            </a:p>
          </p:txBody>
        </p:sp>
      </p:grpSp>
      <p:sp>
        <p:nvSpPr>
          <p:cNvPr id="18" name="object 18"/>
          <p:cNvSpPr txBox="1"/>
          <p:nvPr/>
        </p:nvSpPr>
        <p:spPr>
          <a:xfrm>
            <a:off x="9455022" y="3352927"/>
            <a:ext cx="16637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Tahoma"/>
                <a:cs typeface="Tahoma"/>
              </a:rPr>
              <a:t>Network</a:t>
            </a:r>
            <a:r>
              <a:rPr sz="1800" b="1" spc="-80" dirty="0">
                <a:solidFill>
                  <a:srgbClr val="FFFFFF"/>
                </a:solidFill>
                <a:latin typeface="Tahoma"/>
                <a:cs typeface="Tahoma"/>
              </a:rPr>
              <a:t> </a:t>
            </a:r>
            <a:r>
              <a:rPr sz="1800" b="1" spc="-25" dirty="0">
                <a:solidFill>
                  <a:srgbClr val="FFFFFF"/>
                </a:solidFill>
                <a:latin typeface="Tahoma"/>
                <a:cs typeface="Tahoma"/>
              </a:rPr>
              <a:t>Layer</a:t>
            </a:r>
            <a:endParaRPr sz="1800">
              <a:latin typeface="Tahoma"/>
              <a:cs typeface="Tahoma"/>
            </a:endParaRPr>
          </a:p>
        </p:txBody>
      </p:sp>
      <p:grpSp>
        <p:nvGrpSpPr>
          <p:cNvPr id="19" name="object 19"/>
          <p:cNvGrpSpPr/>
          <p:nvPr/>
        </p:nvGrpSpPr>
        <p:grpSpPr>
          <a:xfrm>
            <a:off x="8839454" y="3909314"/>
            <a:ext cx="2910840" cy="732790"/>
            <a:chOff x="8839454" y="3909314"/>
            <a:chExt cx="2910840" cy="732790"/>
          </a:xfrm>
        </p:grpSpPr>
        <p:sp>
          <p:nvSpPr>
            <p:cNvPr id="20" name="object 20"/>
            <p:cNvSpPr/>
            <p:nvPr/>
          </p:nvSpPr>
          <p:spPr>
            <a:xfrm>
              <a:off x="8852154" y="3922014"/>
              <a:ext cx="2885440" cy="707390"/>
            </a:xfrm>
            <a:custGeom>
              <a:avLst/>
              <a:gdLst/>
              <a:ahLst/>
              <a:cxnLst/>
              <a:rect l="l" t="t" r="r" b="b"/>
              <a:pathLst>
                <a:path w="2885440" h="707389">
                  <a:moveTo>
                    <a:pt x="2767076" y="0"/>
                  </a:moveTo>
                  <a:lnTo>
                    <a:pt x="117855" y="0"/>
                  </a:lnTo>
                  <a:lnTo>
                    <a:pt x="71955" y="9253"/>
                  </a:lnTo>
                  <a:lnTo>
                    <a:pt x="34496" y="34496"/>
                  </a:lnTo>
                  <a:lnTo>
                    <a:pt x="9253" y="71955"/>
                  </a:lnTo>
                  <a:lnTo>
                    <a:pt x="0" y="117856"/>
                  </a:lnTo>
                  <a:lnTo>
                    <a:pt x="0" y="589280"/>
                  </a:lnTo>
                  <a:lnTo>
                    <a:pt x="9253" y="635180"/>
                  </a:lnTo>
                  <a:lnTo>
                    <a:pt x="34496" y="672639"/>
                  </a:lnTo>
                  <a:lnTo>
                    <a:pt x="71955" y="697882"/>
                  </a:lnTo>
                  <a:lnTo>
                    <a:pt x="117855" y="707136"/>
                  </a:lnTo>
                  <a:lnTo>
                    <a:pt x="2767076" y="707136"/>
                  </a:lnTo>
                  <a:lnTo>
                    <a:pt x="2812976" y="697882"/>
                  </a:lnTo>
                  <a:lnTo>
                    <a:pt x="2850435" y="672639"/>
                  </a:lnTo>
                  <a:lnTo>
                    <a:pt x="2875678" y="635180"/>
                  </a:lnTo>
                  <a:lnTo>
                    <a:pt x="2884931" y="589280"/>
                  </a:lnTo>
                  <a:lnTo>
                    <a:pt x="2884931" y="117856"/>
                  </a:lnTo>
                  <a:lnTo>
                    <a:pt x="2875678" y="71955"/>
                  </a:lnTo>
                  <a:lnTo>
                    <a:pt x="2850435" y="34496"/>
                  </a:lnTo>
                  <a:lnTo>
                    <a:pt x="2812976" y="9253"/>
                  </a:lnTo>
                  <a:lnTo>
                    <a:pt x="2767076" y="0"/>
                  </a:lnTo>
                  <a:close/>
                </a:path>
              </a:pathLst>
            </a:custGeom>
            <a:solidFill>
              <a:srgbClr val="3779D9"/>
            </a:solidFill>
          </p:spPr>
          <p:txBody>
            <a:bodyPr wrap="square" lIns="0" tIns="0" rIns="0" bIns="0" rtlCol="0"/>
            <a:lstStyle/>
            <a:p>
              <a:endParaRPr/>
            </a:p>
          </p:txBody>
        </p:sp>
        <p:sp>
          <p:nvSpPr>
            <p:cNvPr id="21" name="object 21"/>
            <p:cNvSpPr/>
            <p:nvPr/>
          </p:nvSpPr>
          <p:spPr>
            <a:xfrm>
              <a:off x="8852154" y="3922014"/>
              <a:ext cx="2885440" cy="707390"/>
            </a:xfrm>
            <a:custGeom>
              <a:avLst/>
              <a:gdLst/>
              <a:ahLst/>
              <a:cxnLst/>
              <a:rect l="l" t="t" r="r" b="b"/>
              <a:pathLst>
                <a:path w="2885440" h="707389">
                  <a:moveTo>
                    <a:pt x="0" y="117856"/>
                  </a:moveTo>
                  <a:lnTo>
                    <a:pt x="9253" y="71955"/>
                  </a:lnTo>
                  <a:lnTo>
                    <a:pt x="34496" y="34496"/>
                  </a:lnTo>
                  <a:lnTo>
                    <a:pt x="71955" y="9253"/>
                  </a:lnTo>
                  <a:lnTo>
                    <a:pt x="117855" y="0"/>
                  </a:lnTo>
                  <a:lnTo>
                    <a:pt x="2767076" y="0"/>
                  </a:lnTo>
                  <a:lnTo>
                    <a:pt x="2812976" y="9253"/>
                  </a:lnTo>
                  <a:lnTo>
                    <a:pt x="2850435" y="34496"/>
                  </a:lnTo>
                  <a:lnTo>
                    <a:pt x="2875678" y="71955"/>
                  </a:lnTo>
                  <a:lnTo>
                    <a:pt x="2884931" y="117856"/>
                  </a:lnTo>
                  <a:lnTo>
                    <a:pt x="2884931" y="589280"/>
                  </a:lnTo>
                  <a:lnTo>
                    <a:pt x="2875678" y="635180"/>
                  </a:lnTo>
                  <a:lnTo>
                    <a:pt x="2850435" y="672639"/>
                  </a:lnTo>
                  <a:lnTo>
                    <a:pt x="2812976" y="697882"/>
                  </a:lnTo>
                  <a:lnTo>
                    <a:pt x="2767076" y="707136"/>
                  </a:lnTo>
                  <a:lnTo>
                    <a:pt x="117855" y="707136"/>
                  </a:lnTo>
                  <a:lnTo>
                    <a:pt x="71955" y="697882"/>
                  </a:lnTo>
                  <a:lnTo>
                    <a:pt x="34496" y="672639"/>
                  </a:lnTo>
                  <a:lnTo>
                    <a:pt x="9253" y="635180"/>
                  </a:lnTo>
                  <a:lnTo>
                    <a:pt x="0" y="589280"/>
                  </a:lnTo>
                  <a:lnTo>
                    <a:pt x="0" y="117856"/>
                  </a:lnTo>
                  <a:close/>
                </a:path>
              </a:pathLst>
            </a:custGeom>
            <a:ln w="25400">
              <a:solidFill>
                <a:srgbClr val="2A5E87"/>
              </a:solidFill>
            </a:ln>
          </p:spPr>
          <p:txBody>
            <a:bodyPr wrap="square" lIns="0" tIns="0" rIns="0" bIns="0" rtlCol="0"/>
            <a:lstStyle/>
            <a:p>
              <a:endParaRPr/>
            </a:p>
          </p:txBody>
        </p:sp>
        <p:sp>
          <p:nvSpPr>
            <p:cNvPr id="22" name="object 22"/>
            <p:cNvSpPr/>
            <p:nvPr/>
          </p:nvSpPr>
          <p:spPr>
            <a:xfrm>
              <a:off x="8881872" y="4075176"/>
              <a:ext cx="2824480" cy="399415"/>
            </a:xfrm>
            <a:custGeom>
              <a:avLst/>
              <a:gdLst/>
              <a:ahLst/>
              <a:cxnLst/>
              <a:rect l="l" t="t" r="r" b="b"/>
              <a:pathLst>
                <a:path w="2824479" h="399414">
                  <a:moveTo>
                    <a:pt x="2823972" y="0"/>
                  </a:moveTo>
                  <a:lnTo>
                    <a:pt x="0" y="0"/>
                  </a:lnTo>
                  <a:lnTo>
                    <a:pt x="0" y="399288"/>
                  </a:lnTo>
                  <a:lnTo>
                    <a:pt x="2823972" y="399288"/>
                  </a:lnTo>
                  <a:lnTo>
                    <a:pt x="2823972" y="0"/>
                  </a:lnTo>
                  <a:close/>
                </a:path>
              </a:pathLst>
            </a:custGeom>
            <a:solidFill>
              <a:srgbClr val="3779D9"/>
            </a:solidFill>
          </p:spPr>
          <p:txBody>
            <a:bodyPr wrap="square" lIns="0" tIns="0" rIns="0" bIns="0" rtlCol="0"/>
            <a:lstStyle/>
            <a:p>
              <a:endParaRPr/>
            </a:p>
          </p:txBody>
        </p:sp>
      </p:grpSp>
      <p:sp>
        <p:nvSpPr>
          <p:cNvPr id="23" name="object 23"/>
          <p:cNvSpPr txBox="1"/>
          <p:nvPr/>
        </p:nvSpPr>
        <p:spPr>
          <a:xfrm>
            <a:off x="9352026" y="4114927"/>
            <a:ext cx="1887220" cy="299720"/>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FFFFFF"/>
                </a:solidFill>
                <a:latin typeface="Tahoma"/>
                <a:cs typeface="Tahoma"/>
              </a:rPr>
              <a:t>Perception</a:t>
            </a:r>
            <a:r>
              <a:rPr sz="1800" b="1" spc="-35" dirty="0">
                <a:solidFill>
                  <a:srgbClr val="FFFFFF"/>
                </a:solidFill>
                <a:latin typeface="Tahoma"/>
                <a:cs typeface="Tahoma"/>
              </a:rPr>
              <a:t> </a:t>
            </a:r>
            <a:r>
              <a:rPr sz="1800" b="1" spc="-30" dirty="0">
                <a:solidFill>
                  <a:srgbClr val="FFFFFF"/>
                </a:solidFill>
                <a:latin typeface="Tahoma"/>
                <a:cs typeface="Tahoma"/>
              </a:rPr>
              <a:t>Layer</a:t>
            </a:r>
            <a:endParaRPr sz="1800">
              <a:latin typeface="Tahoma"/>
              <a:cs typeface="Tahoma"/>
            </a:endParaRPr>
          </a:p>
        </p:txBody>
      </p:sp>
      <p:sp>
        <p:nvSpPr>
          <p:cNvPr id="24" name="object 2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25" name="object 2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1</a:t>
            </a:r>
            <a:r>
              <a:rPr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672845"/>
            <a:ext cx="7326630" cy="479425"/>
          </a:xfrm>
          <a:prstGeom prst="rect">
            <a:avLst/>
          </a:prstGeom>
        </p:spPr>
        <p:txBody>
          <a:bodyPr vert="horz" wrap="square" lIns="0" tIns="15875" rIns="0" bIns="0" rtlCol="0">
            <a:spAutoFit/>
          </a:bodyPr>
          <a:lstStyle/>
          <a:p>
            <a:pPr marL="12700">
              <a:lnSpc>
                <a:spcPct val="100000"/>
              </a:lnSpc>
              <a:spcBef>
                <a:spcPts val="125"/>
              </a:spcBef>
            </a:pPr>
            <a:r>
              <a:rPr sz="2950" dirty="0"/>
              <a:t>ARM</a:t>
            </a:r>
            <a:r>
              <a:rPr sz="2950" spc="-40" dirty="0"/>
              <a:t> </a:t>
            </a:r>
            <a:r>
              <a:rPr sz="2950" spc="100" dirty="0"/>
              <a:t>Platform</a:t>
            </a:r>
            <a:r>
              <a:rPr sz="2950" spc="-20" dirty="0"/>
              <a:t> </a:t>
            </a:r>
            <a:r>
              <a:rPr sz="2950" spc="60" dirty="0"/>
              <a:t>Security</a:t>
            </a:r>
            <a:r>
              <a:rPr sz="2950" spc="5" dirty="0"/>
              <a:t> </a:t>
            </a:r>
            <a:r>
              <a:rPr sz="2950" spc="110" dirty="0"/>
              <a:t>Architecture</a:t>
            </a:r>
            <a:r>
              <a:rPr sz="2950" spc="15" dirty="0"/>
              <a:t> </a:t>
            </a:r>
            <a:r>
              <a:rPr sz="2950" spc="-30" dirty="0"/>
              <a:t>(PSA)</a:t>
            </a:r>
            <a:endParaRPr sz="2950"/>
          </a:p>
        </p:txBody>
      </p:sp>
      <p:sp>
        <p:nvSpPr>
          <p:cNvPr id="3" name="object 3"/>
          <p:cNvSpPr txBox="1"/>
          <p:nvPr/>
        </p:nvSpPr>
        <p:spPr>
          <a:xfrm>
            <a:off x="688340" y="1111598"/>
            <a:ext cx="9161145" cy="829944"/>
          </a:xfrm>
          <a:prstGeom prst="rect">
            <a:avLst/>
          </a:prstGeom>
        </p:spPr>
        <p:txBody>
          <a:bodyPr vert="horz" wrap="square" lIns="0" tIns="140335" rIns="0" bIns="0" rtlCol="0">
            <a:spAutoFit/>
          </a:bodyPr>
          <a:lstStyle/>
          <a:p>
            <a:pPr marL="354330" indent="-341630">
              <a:lnSpc>
                <a:spcPct val="100000"/>
              </a:lnSpc>
              <a:spcBef>
                <a:spcPts val="1105"/>
              </a:spcBef>
              <a:buClr>
                <a:srgbClr val="3779D9"/>
              </a:buClr>
              <a:buFont typeface="Courier New"/>
              <a:buChar char="o"/>
              <a:tabLst>
                <a:tab pos="354330" algn="l"/>
              </a:tabLst>
            </a:pPr>
            <a:r>
              <a:rPr sz="1800" spc="80" dirty="0">
                <a:latin typeface="Tahoma"/>
                <a:cs typeface="Tahoma"/>
              </a:rPr>
              <a:t>PSA</a:t>
            </a:r>
            <a:r>
              <a:rPr sz="1800" spc="-90" dirty="0">
                <a:latin typeface="Tahoma"/>
                <a:cs typeface="Tahoma"/>
              </a:rPr>
              <a:t> </a:t>
            </a:r>
            <a:r>
              <a:rPr sz="1800" dirty="0">
                <a:latin typeface="Tahoma"/>
                <a:cs typeface="Tahoma"/>
              </a:rPr>
              <a:t>aims</a:t>
            </a:r>
            <a:r>
              <a:rPr sz="1800" spc="-50" dirty="0">
                <a:latin typeface="Tahoma"/>
                <a:cs typeface="Tahoma"/>
              </a:rPr>
              <a:t> </a:t>
            </a:r>
            <a:r>
              <a:rPr sz="1800" dirty="0">
                <a:latin typeface="Tahoma"/>
                <a:cs typeface="Tahoma"/>
              </a:rPr>
              <a:t>to</a:t>
            </a:r>
            <a:r>
              <a:rPr sz="1800" spc="-50" dirty="0">
                <a:latin typeface="Tahoma"/>
                <a:cs typeface="Tahoma"/>
              </a:rPr>
              <a:t> </a:t>
            </a:r>
            <a:r>
              <a:rPr sz="1800" spc="60" dirty="0">
                <a:latin typeface="Tahoma"/>
                <a:cs typeface="Tahoma"/>
              </a:rPr>
              <a:t>provide</a:t>
            </a:r>
            <a:r>
              <a:rPr sz="1800" spc="-60" dirty="0">
                <a:latin typeface="Tahoma"/>
                <a:cs typeface="Tahoma"/>
              </a:rPr>
              <a:t> </a:t>
            </a:r>
            <a:r>
              <a:rPr sz="1800" spc="80" dirty="0">
                <a:latin typeface="Tahoma"/>
                <a:cs typeface="Tahoma"/>
              </a:rPr>
              <a:t>end</a:t>
            </a:r>
            <a:r>
              <a:rPr sz="1800" spc="-55" dirty="0">
                <a:latin typeface="Tahoma"/>
                <a:cs typeface="Tahoma"/>
              </a:rPr>
              <a:t> </a:t>
            </a:r>
            <a:r>
              <a:rPr sz="1800" dirty="0">
                <a:latin typeface="Tahoma"/>
                <a:cs typeface="Tahoma"/>
              </a:rPr>
              <a:t>to</a:t>
            </a:r>
            <a:r>
              <a:rPr sz="1800" spc="-35" dirty="0">
                <a:latin typeface="Tahoma"/>
                <a:cs typeface="Tahoma"/>
              </a:rPr>
              <a:t> </a:t>
            </a:r>
            <a:r>
              <a:rPr sz="1800" spc="80" dirty="0">
                <a:latin typeface="Tahoma"/>
                <a:cs typeface="Tahoma"/>
              </a:rPr>
              <a:t>end</a:t>
            </a:r>
            <a:r>
              <a:rPr sz="1800" spc="-50" dirty="0">
                <a:latin typeface="Tahoma"/>
                <a:cs typeface="Tahoma"/>
              </a:rPr>
              <a:t> </a:t>
            </a:r>
            <a:r>
              <a:rPr sz="1800" dirty="0">
                <a:latin typeface="Tahoma"/>
                <a:cs typeface="Tahoma"/>
              </a:rPr>
              <a:t>security</a:t>
            </a:r>
            <a:r>
              <a:rPr sz="1800" spc="-70" dirty="0">
                <a:latin typeface="Tahoma"/>
                <a:cs typeface="Tahoma"/>
              </a:rPr>
              <a:t> </a:t>
            </a:r>
            <a:r>
              <a:rPr sz="1800" dirty="0">
                <a:latin typeface="Tahoma"/>
                <a:cs typeface="Tahoma"/>
              </a:rPr>
              <a:t>of</a:t>
            </a:r>
            <a:r>
              <a:rPr sz="1800" spc="-5" dirty="0">
                <a:latin typeface="Tahoma"/>
                <a:cs typeface="Tahoma"/>
              </a:rPr>
              <a:t> </a:t>
            </a:r>
            <a:r>
              <a:rPr sz="1800" spc="-50" dirty="0">
                <a:latin typeface="Tahoma"/>
                <a:cs typeface="Tahoma"/>
              </a:rPr>
              <a:t>IoT</a:t>
            </a:r>
            <a:r>
              <a:rPr sz="1800" spc="-114" dirty="0">
                <a:latin typeface="Tahoma"/>
                <a:cs typeface="Tahoma"/>
              </a:rPr>
              <a:t> </a:t>
            </a:r>
            <a:r>
              <a:rPr sz="1800" spc="40" dirty="0">
                <a:latin typeface="Tahoma"/>
                <a:cs typeface="Tahoma"/>
              </a:rPr>
              <a:t>devices</a:t>
            </a:r>
            <a:endParaRPr sz="1800">
              <a:latin typeface="Tahoma"/>
              <a:cs typeface="Tahoma"/>
            </a:endParaRPr>
          </a:p>
          <a:p>
            <a:pPr marL="354330" indent="-341630">
              <a:lnSpc>
                <a:spcPct val="100000"/>
              </a:lnSpc>
              <a:spcBef>
                <a:spcPts val="1005"/>
              </a:spcBef>
              <a:buClr>
                <a:srgbClr val="3779D9"/>
              </a:buClr>
              <a:buFont typeface="Courier New"/>
              <a:buChar char="o"/>
              <a:tabLst>
                <a:tab pos="354330" algn="l"/>
              </a:tabLst>
            </a:pPr>
            <a:r>
              <a:rPr sz="1800" spc="80" dirty="0">
                <a:latin typeface="Tahoma"/>
                <a:cs typeface="Tahoma"/>
              </a:rPr>
              <a:t>PSA</a:t>
            </a:r>
            <a:r>
              <a:rPr sz="1800" spc="-30" dirty="0">
                <a:latin typeface="Tahoma"/>
                <a:cs typeface="Tahoma"/>
              </a:rPr>
              <a:t> </a:t>
            </a:r>
            <a:r>
              <a:rPr sz="1800" dirty="0">
                <a:latin typeface="Tahoma"/>
                <a:cs typeface="Tahoma"/>
              </a:rPr>
              <a:t>will</a:t>
            </a:r>
            <a:r>
              <a:rPr sz="1800" spc="-20" dirty="0">
                <a:latin typeface="Tahoma"/>
                <a:cs typeface="Tahoma"/>
              </a:rPr>
              <a:t> </a:t>
            </a:r>
            <a:r>
              <a:rPr sz="1800" dirty="0">
                <a:latin typeface="Tahoma"/>
                <a:cs typeface="Tahoma"/>
              </a:rPr>
              <a:t>simplify the</a:t>
            </a:r>
            <a:r>
              <a:rPr sz="1800" spc="20" dirty="0">
                <a:latin typeface="Tahoma"/>
                <a:cs typeface="Tahoma"/>
              </a:rPr>
              <a:t> </a:t>
            </a:r>
            <a:r>
              <a:rPr sz="1800" spc="50" dirty="0">
                <a:latin typeface="Tahoma"/>
                <a:cs typeface="Tahoma"/>
              </a:rPr>
              <a:t>process</a:t>
            </a:r>
            <a:r>
              <a:rPr sz="1800" spc="-15" dirty="0">
                <a:latin typeface="Tahoma"/>
                <a:cs typeface="Tahoma"/>
              </a:rPr>
              <a:t> </a:t>
            </a:r>
            <a:r>
              <a:rPr sz="1800" dirty="0">
                <a:latin typeface="Tahoma"/>
                <a:cs typeface="Tahoma"/>
              </a:rPr>
              <a:t>of</a:t>
            </a:r>
            <a:r>
              <a:rPr sz="1800" spc="70" dirty="0">
                <a:latin typeface="Tahoma"/>
                <a:cs typeface="Tahoma"/>
              </a:rPr>
              <a:t> </a:t>
            </a:r>
            <a:r>
              <a:rPr sz="1800" dirty="0">
                <a:latin typeface="Tahoma"/>
                <a:cs typeface="Tahoma"/>
              </a:rPr>
              <a:t>evaluating </a:t>
            </a:r>
            <a:r>
              <a:rPr sz="1800" spc="-45" dirty="0">
                <a:latin typeface="Tahoma"/>
                <a:cs typeface="Tahoma"/>
              </a:rPr>
              <a:t>IoT </a:t>
            </a:r>
            <a:r>
              <a:rPr sz="1800" spc="55" dirty="0">
                <a:latin typeface="Tahoma"/>
                <a:cs typeface="Tahoma"/>
              </a:rPr>
              <a:t>devices</a:t>
            </a:r>
            <a:r>
              <a:rPr sz="1800" spc="-5" dirty="0">
                <a:latin typeface="Tahoma"/>
                <a:cs typeface="Tahoma"/>
              </a:rPr>
              <a:t> </a:t>
            </a:r>
            <a:r>
              <a:rPr sz="1800" dirty="0">
                <a:latin typeface="Tahoma"/>
                <a:cs typeface="Tahoma"/>
              </a:rPr>
              <a:t>against</a:t>
            </a:r>
            <a:r>
              <a:rPr sz="1800" spc="25" dirty="0">
                <a:latin typeface="Tahoma"/>
                <a:cs typeface="Tahoma"/>
              </a:rPr>
              <a:t> </a:t>
            </a:r>
            <a:r>
              <a:rPr sz="1800" dirty="0">
                <a:latin typeface="Tahoma"/>
                <a:cs typeface="Tahoma"/>
              </a:rPr>
              <a:t>security</a:t>
            </a:r>
            <a:r>
              <a:rPr sz="1800" spc="15" dirty="0">
                <a:latin typeface="Tahoma"/>
                <a:cs typeface="Tahoma"/>
              </a:rPr>
              <a:t> </a:t>
            </a:r>
            <a:r>
              <a:rPr sz="1800" dirty="0">
                <a:latin typeface="Tahoma"/>
                <a:cs typeface="Tahoma"/>
              </a:rPr>
              <a:t>standards</a:t>
            </a:r>
            <a:r>
              <a:rPr sz="1800" spc="15" dirty="0">
                <a:latin typeface="Tahoma"/>
                <a:cs typeface="Tahoma"/>
              </a:rPr>
              <a:t> </a:t>
            </a:r>
            <a:r>
              <a:rPr sz="1800" spc="-20" dirty="0">
                <a:latin typeface="Tahoma"/>
                <a:cs typeface="Tahoma"/>
              </a:rPr>
              <a:t>[14]</a:t>
            </a:r>
            <a:endParaRPr sz="1800">
              <a:latin typeface="Tahoma"/>
              <a:cs typeface="Tahoma"/>
            </a:endParaRPr>
          </a:p>
        </p:txBody>
      </p:sp>
      <p:pic>
        <p:nvPicPr>
          <p:cNvPr id="4" name="object 4"/>
          <p:cNvPicPr/>
          <p:nvPr/>
        </p:nvPicPr>
        <p:blipFill>
          <a:blip r:embed="rId2" cstate="print"/>
          <a:stretch>
            <a:fillRect/>
          </a:stretch>
        </p:blipFill>
        <p:spPr>
          <a:xfrm>
            <a:off x="2802101" y="2173715"/>
            <a:ext cx="6643468" cy="3739181"/>
          </a:xfrm>
          <a:prstGeom prst="rect">
            <a:avLst/>
          </a:prstGeom>
        </p:spPr>
      </p:pic>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2</a:t>
            </a:r>
            <a:r>
              <a:rPr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2334" rIns="0" bIns="0" rtlCol="0">
            <a:spAutoFit/>
          </a:bodyPr>
          <a:lstStyle/>
          <a:p>
            <a:pPr marL="12700">
              <a:lnSpc>
                <a:spcPct val="100000"/>
              </a:lnSpc>
              <a:spcBef>
                <a:spcPts val="125"/>
              </a:spcBef>
            </a:pPr>
            <a:r>
              <a:rPr sz="3250" spc="60" dirty="0"/>
              <a:t>Traditional</a:t>
            </a:r>
            <a:r>
              <a:rPr sz="3250" spc="10" dirty="0"/>
              <a:t> </a:t>
            </a:r>
            <a:r>
              <a:rPr sz="3250" spc="65" dirty="0"/>
              <a:t>Security</a:t>
            </a:r>
            <a:r>
              <a:rPr sz="3250" spc="70" dirty="0"/>
              <a:t> </a:t>
            </a:r>
            <a:r>
              <a:rPr sz="3250" dirty="0"/>
              <a:t>and</a:t>
            </a:r>
            <a:r>
              <a:rPr sz="3250" spc="45" dirty="0"/>
              <a:t> </a:t>
            </a:r>
            <a:r>
              <a:rPr sz="3250" spc="-25" dirty="0"/>
              <a:t>IoT</a:t>
            </a:r>
            <a:endParaRPr sz="3250"/>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3</a:t>
            </a:r>
            <a:r>
              <a:rPr dirty="0"/>
              <a:t> </a:t>
            </a:r>
          </a:p>
        </p:txBody>
      </p:sp>
      <p:sp>
        <p:nvSpPr>
          <p:cNvPr id="3" name="object 3"/>
          <p:cNvSpPr txBox="1"/>
          <p:nvPr/>
        </p:nvSpPr>
        <p:spPr>
          <a:xfrm>
            <a:off x="688340" y="1208084"/>
            <a:ext cx="10756265" cy="2880360"/>
          </a:xfrm>
          <a:prstGeom prst="rect">
            <a:avLst/>
          </a:prstGeom>
        </p:spPr>
        <p:txBody>
          <a:bodyPr vert="horz" wrap="square" lIns="0" tIns="12065" rIns="0" bIns="0" rtlCol="0">
            <a:spAutoFit/>
          </a:bodyPr>
          <a:lstStyle/>
          <a:p>
            <a:pPr marL="12700" marR="356870" indent="101600">
              <a:lnSpc>
                <a:spcPct val="110000"/>
              </a:lnSpc>
              <a:spcBef>
                <a:spcPts val="95"/>
              </a:spcBef>
            </a:pPr>
            <a:r>
              <a:rPr sz="2000" dirty="0">
                <a:latin typeface="Tahoma"/>
                <a:cs typeface="Tahoma"/>
              </a:rPr>
              <a:t>“Traditional</a:t>
            </a:r>
            <a:r>
              <a:rPr sz="2000" spc="-5" dirty="0">
                <a:latin typeface="Tahoma"/>
                <a:cs typeface="Tahoma"/>
              </a:rPr>
              <a:t> </a:t>
            </a:r>
            <a:r>
              <a:rPr sz="2000" dirty="0">
                <a:latin typeface="Tahoma"/>
                <a:cs typeface="Tahoma"/>
              </a:rPr>
              <a:t>network</a:t>
            </a:r>
            <a:r>
              <a:rPr sz="2000" spc="15" dirty="0">
                <a:latin typeface="Tahoma"/>
                <a:cs typeface="Tahoma"/>
              </a:rPr>
              <a:t> </a:t>
            </a:r>
            <a:r>
              <a:rPr sz="2000" dirty="0">
                <a:latin typeface="Tahoma"/>
                <a:cs typeface="Tahoma"/>
              </a:rPr>
              <a:t>security</a:t>
            </a:r>
            <a:r>
              <a:rPr sz="2000" spc="5" dirty="0">
                <a:latin typeface="Tahoma"/>
                <a:cs typeface="Tahoma"/>
              </a:rPr>
              <a:t> </a:t>
            </a:r>
            <a:r>
              <a:rPr sz="2000" dirty="0">
                <a:latin typeface="Tahoma"/>
                <a:cs typeface="Tahoma"/>
              </a:rPr>
              <a:t>solutions</a:t>
            </a:r>
            <a:r>
              <a:rPr sz="2000" spc="10" dirty="0">
                <a:latin typeface="Tahoma"/>
                <a:cs typeface="Tahoma"/>
              </a:rPr>
              <a:t> </a:t>
            </a:r>
            <a:r>
              <a:rPr sz="2000" dirty="0">
                <a:latin typeface="Tahoma"/>
                <a:cs typeface="Tahoma"/>
              </a:rPr>
              <a:t>are</a:t>
            </a:r>
            <a:r>
              <a:rPr sz="2000" spc="25" dirty="0">
                <a:latin typeface="Tahoma"/>
                <a:cs typeface="Tahoma"/>
              </a:rPr>
              <a:t> </a:t>
            </a:r>
            <a:r>
              <a:rPr sz="2000" dirty="0">
                <a:latin typeface="Tahoma"/>
                <a:cs typeface="Tahoma"/>
              </a:rPr>
              <a:t>well</a:t>
            </a:r>
            <a:r>
              <a:rPr sz="2000" spc="-20" dirty="0">
                <a:latin typeface="Tahoma"/>
                <a:cs typeface="Tahoma"/>
              </a:rPr>
              <a:t> </a:t>
            </a:r>
            <a:r>
              <a:rPr sz="2000" spc="50" dirty="0">
                <a:latin typeface="Tahoma"/>
                <a:cs typeface="Tahoma"/>
              </a:rPr>
              <a:t>established</a:t>
            </a:r>
            <a:r>
              <a:rPr sz="2000" spc="10" dirty="0">
                <a:latin typeface="Tahoma"/>
                <a:cs typeface="Tahoma"/>
              </a:rPr>
              <a:t> </a:t>
            </a:r>
            <a:r>
              <a:rPr sz="2000" spc="55" dirty="0">
                <a:latin typeface="Tahoma"/>
                <a:cs typeface="Tahoma"/>
              </a:rPr>
              <a:t>but</a:t>
            </a:r>
            <a:r>
              <a:rPr sz="2000" spc="25" dirty="0">
                <a:latin typeface="Tahoma"/>
                <a:cs typeface="Tahoma"/>
              </a:rPr>
              <a:t> </a:t>
            </a:r>
            <a:r>
              <a:rPr sz="2000" spc="100" dirty="0">
                <a:latin typeface="Tahoma"/>
                <a:cs typeface="Tahoma"/>
              </a:rPr>
              <a:t>due</a:t>
            </a:r>
            <a:r>
              <a:rPr sz="2000" spc="10" dirty="0">
                <a:latin typeface="Tahoma"/>
                <a:cs typeface="Tahoma"/>
              </a:rPr>
              <a:t> </a:t>
            </a:r>
            <a:r>
              <a:rPr sz="2000" dirty="0">
                <a:latin typeface="Tahoma"/>
                <a:cs typeface="Tahoma"/>
              </a:rPr>
              <a:t>to</a:t>
            </a:r>
            <a:r>
              <a:rPr sz="2000" spc="30" dirty="0">
                <a:latin typeface="Tahoma"/>
                <a:cs typeface="Tahoma"/>
              </a:rPr>
              <a:t> </a:t>
            </a:r>
            <a:r>
              <a:rPr sz="2000" dirty="0">
                <a:latin typeface="Tahoma"/>
                <a:cs typeface="Tahoma"/>
              </a:rPr>
              <a:t>resource</a:t>
            </a:r>
            <a:r>
              <a:rPr sz="2000" spc="25" dirty="0">
                <a:latin typeface="Tahoma"/>
                <a:cs typeface="Tahoma"/>
              </a:rPr>
              <a:t> </a:t>
            </a:r>
            <a:r>
              <a:rPr sz="2000" spc="-10" dirty="0">
                <a:latin typeface="Tahoma"/>
                <a:cs typeface="Tahoma"/>
              </a:rPr>
              <a:t>constraint </a:t>
            </a:r>
            <a:r>
              <a:rPr sz="2000" dirty="0">
                <a:latin typeface="Tahoma"/>
                <a:cs typeface="Tahoma"/>
              </a:rPr>
              <a:t>property</a:t>
            </a:r>
            <a:r>
              <a:rPr sz="2000" spc="75" dirty="0">
                <a:latin typeface="Tahoma"/>
                <a:cs typeface="Tahoma"/>
              </a:rPr>
              <a:t> </a:t>
            </a:r>
            <a:r>
              <a:rPr sz="2000" dirty="0">
                <a:latin typeface="Tahoma"/>
                <a:cs typeface="Tahoma"/>
              </a:rPr>
              <a:t>of</a:t>
            </a:r>
            <a:r>
              <a:rPr sz="2000" spc="125" dirty="0">
                <a:latin typeface="Tahoma"/>
                <a:cs typeface="Tahoma"/>
              </a:rPr>
              <a:t> </a:t>
            </a:r>
            <a:r>
              <a:rPr sz="2000" spc="-40" dirty="0">
                <a:latin typeface="Tahoma"/>
                <a:cs typeface="Tahoma"/>
              </a:rPr>
              <a:t>IoT</a:t>
            </a:r>
            <a:r>
              <a:rPr sz="2000" spc="-5" dirty="0">
                <a:latin typeface="Tahoma"/>
                <a:cs typeface="Tahoma"/>
              </a:rPr>
              <a:t> </a:t>
            </a:r>
            <a:r>
              <a:rPr sz="2000" spc="55" dirty="0">
                <a:latin typeface="Tahoma"/>
                <a:cs typeface="Tahoma"/>
              </a:rPr>
              <a:t>devices</a:t>
            </a:r>
            <a:r>
              <a:rPr sz="2000" spc="50" dirty="0">
                <a:latin typeface="Tahoma"/>
                <a:cs typeface="Tahoma"/>
              </a:rPr>
              <a:t> </a:t>
            </a:r>
            <a:r>
              <a:rPr sz="2000" dirty="0">
                <a:latin typeface="Tahoma"/>
                <a:cs typeface="Tahoma"/>
              </a:rPr>
              <a:t>traditional</a:t>
            </a:r>
            <a:r>
              <a:rPr sz="2000" spc="50" dirty="0">
                <a:latin typeface="Tahoma"/>
                <a:cs typeface="Tahoma"/>
              </a:rPr>
              <a:t> </a:t>
            </a:r>
            <a:r>
              <a:rPr sz="2000" dirty="0">
                <a:latin typeface="Tahoma"/>
                <a:cs typeface="Tahoma"/>
              </a:rPr>
              <a:t>security</a:t>
            </a:r>
            <a:r>
              <a:rPr sz="2000" spc="50" dirty="0">
                <a:latin typeface="Tahoma"/>
                <a:cs typeface="Tahoma"/>
              </a:rPr>
              <a:t> </a:t>
            </a:r>
            <a:r>
              <a:rPr sz="2000" dirty="0">
                <a:latin typeface="Tahoma"/>
                <a:cs typeface="Tahoma"/>
              </a:rPr>
              <a:t>mechanisms</a:t>
            </a:r>
            <a:r>
              <a:rPr sz="2000" spc="20" dirty="0">
                <a:latin typeface="Tahoma"/>
                <a:cs typeface="Tahoma"/>
              </a:rPr>
              <a:t> </a:t>
            </a:r>
            <a:r>
              <a:rPr sz="2000" dirty="0">
                <a:latin typeface="Tahoma"/>
                <a:cs typeface="Tahoma"/>
              </a:rPr>
              <a:t>cannot</a:t>
            </a:r>
            <a:r>
              <a:rPr sz="2000" spc="50" dirty="0">
                <a:latin typeface="Tahoma"/>
                <a:cs typeface="Tahoma"/>
              </a:rPr>
              <a:t> </a:t>
            </a:r>
            <a:r>
              <a:rPr sz="2000" spc="130" dirty="0">
                <a:latin typeface="Tahoma"/>
                <a:cs typeface="Tahoma"/>
              </a:rPr>
              <a:t>be</a:t>
            </a:r>
            <a:r>
              <a:rPr sz="2000" spc="45" dirty="0">
                <a:latin typeface="Tahoma"/>
                <a:cs typeface="Tahoma"/>
              </a:rPr>
              <a:t> </a:t>
            </a:r>
            <a:r>
              <a:rPr sz="2000" spc="100" dirty="0">
                <a:latin typeface="Tahoma"/>
                <a:cs typeface="Tahoma"/>
              </a:rPr>
              <a:t>deployed</a:t>
            </a:r>
            <a:r>
              <a:rPr sz="2000" spc="60" dirty="0">
                <a:latin typeface="Tahoma"/>
                <a:cs typeface="Tahoma"/>
              </a:rPr>
              <a:t> </a:t>
            </a:r>
            <a:r>
              <a:rPr sz="2000" dirty="0">
                <a:latin typeface="Tahoma"/>
                <a:cs typeface="Tahoma"/>
              </a:rPr>
              <a:t>directly</a:t>
            </a:r>
            <a:r>
              <a:rPr sz="2000" spc="50" dirty="0">
                <a:latin typeface="Tahoma"/>
                <a:cs typeface="Tahoma"/>
              </a:rPr>
              <a:t> </a:t>
            </a:r>
            <a:r>
              <a:rPr sz="2000" spc="-25" dirty="0">
                <a:latin typeface="Tahoma"/>
                <a:cs typeface="Tahoma"/>
              </a:rPr>
              <a:t>for </a:t>
            </a:r>
            <a:r>
              <a:rPr sz="2000" spc="55" dirty="0">
                <a:latin typeface="Tahoma"/>
                <a:cs typeface="Tahoma"/>
              </a:rPr>
              <a:t>securing</a:t>
            </a:r>
            <a:r>
              <a:rPr sz="2000" spc="-110" dirty="0">
                <a:latin typeface="Tahoma"/>
                <a:cs typeface="Tahoma"/>
              </a:rPr>
              <a:t> </a:t>
            </a:r>
            <a:r>
              <a:rPr sz="2000" spc="-40" dirty="0">
                <a:latin typeface="Tahoma"/>
                <a:cs typeface="Tahoma"/>
              </a:rPr>
              <a:t>IoT</a:t>
            </a:r>
            <a:r>
              <a:rPr sz="2000" spc="-150" dirty="0">
                <a:latin typeface="Tahoma"/>
                <a:cs typeface="Tahoma"/>
              </a:rPr>
              <a:t> </a:t>
            </a:r>
            <a:r>
              <a:rPr sz="2000" spc="60" dirty="0">
                <a:latin typeface="Tahoma"/>
                <a:cs typeface="Tahoma"/>
              </a:rPr>
              <a:t>devices</a:t>
            </a:r>
            <a:r>
              <a:rPr sz="2000" spc="-110" dirty="0">
                <a:latin typeface="Tahoma"/>
                <a:cs typeface="Tahoma"/>
              </a:rPr>
              <a:t> </a:t>
            </a:r>
            <a:r>
              <a:rPr sz="2000" dirty="0">
                <a:latin typeface="Tahoma"/>
                <a:cs typeface="Tahoma"/>
              </a:rPr>
              <a:t>from</a:t>
            </a:r>
            <a:r>
              <a:rPr sz="2000" spc="-90" dirty="0">
                <a:latin typeface="Tahoma"/>
                <a:cs typeface="Tahoma"/>
              </a:rPr>
              <a:t> </a:t>
            </a:r>
            <a:r>
              <a:rPr sz="2000" spc="50" dirty="0">
                <a:latin typeface="Tahoma"/>
                <a:cs typeface="Tahoma"/>
              </a:rPr>
              <a:t>cyber</a:t>
            </a:r>
            <a:r>
              <a:rPr sz="2000" spc="-95" dirty="0">
                <a:latin typeface="Tahoma"/>
                <a:cs typeface="Tahoma"/>
              </a:rPr>
              <a:t> </a:t>
            </a:r>
            <a:r>
              <a:rPr sz="2000" spc="-10" dirty="0">
                <a:latin typeface="Tahoma"/>
                <a:cs typeface="Tahoma"/>
              </a:rPr>
              <a:t>attacks.“</a:t>
            </a:r>
            <a:endParaRPr sz="2000">
              <a:latin typeface="Tahoma"/>
              <a:cs typeface="Tahoma"/>
            </a:endParaRPr>
          </a:p>
          <a:p>
            <a:pPr marL="6818630" marR="5080">
              <a:lnSpc>
                <a:spcPct val="100000"/>
              </a:lnSpc>
              <a:spcBef>
                <a:spcPts val="120"/>
              </a:spcBef>
            </a:pPr>
            <a:r>
              <a:rPr sz="1600" spc="-95" dirty="0">
                <a:solidFill>
                  <a:srgbClr val="29545D"/>
                </a:solidFill>
                <a:latin typeface="Lucida Sans Unicode"/>
                <a:cs typeface="Lucida Sans Unicode"/>
              </a:rPr>
              <a:t>E.</a:t>
            </a:r>
            <a:r>
              <a:rPr sz="1600" spc="-114" dirty="0">
                <a:solidFill>
                  <a:srgbClr val="29545D"/>
                </a:solidFill>
                <a:latin typeface="Lucida Sans Unicode"/>
                <a:cs typeface="Lucida Sans Unicode"/>
              </a:rPr>
              <a:t> </a:t>
            </a:r>
            <a:r>
              <a:rPr sz="1600" spc="-125" dirty="0">
                <a:solidFill>
                  <a:srgbClr val="29545D"/>
                </a:solidFill>
                <a:latin typeface="Lucida Sans Unicode"/>
                <a:cs typeface="Lucida Sans Unicode"/>
              </a:rPr>
              <a:t>Gaukstern</a:t>
            </a:r>
            <a:r>
              <a:rPr sz="1600" spc="-140" dirty="0">
                <a:solidFill>
                  <a:srgbClr val="29545D"/>
                </a:solidFill>
                <a:latin typeface="Lucida Sans Unicode"/>
                <a:cs typeface="Lucida Sans Unicode"/>
              </a:rPr>
              <a:t> </a:t>
            </a:r>
            <a:r>
              <a:rPr sz="1600" spc="-180" dirty="0">
                <a:solidFill>
                  <a:srgbClr val="29545D"/>
                </a:solidFill>
                <a:latin typeface="Lucida Sans Unicode"/>
                <a:cs typeface="Lucida Sans Unicode"/>
              </a:rPr>
              <a:t>,</a:t>
            </a:r>
            <a:r>
              <a:rPr sz="1600" spc="-95" dirty="0">
                <a:solidFill>
                  <a:srgbClr val="29545D"/>
                </a:solidFill>
                <a:latin typeface="Lucida Sans Unicode"/>
                <a:cs typeface="Lucida Sans Unicode"/>
              </a:rPr>
              <a:t> </a:t>
            </a:r>
            <a:r>
              <a:rPr sz="1600" spc="-114" dirty="0">
                <a:solidFill>
                  <a:srgbClr val="29545D"/>
                </a:solidFill>
                <a:latin typeface="Lucida Sans Unicode"/>
                <a:cs typeface="Lucida Sans Unicode"/>
              </a:rPr>
              <a:t>“Cybersecurity</a:t>
            </a:r>
            <a:r>
              <a:rPr sz="1600" spc="-150" dirty="0">
                <a:solidFill>
                  <a:srgbClr val="29545D"/>
                </a:solidFill>
                <a:latin typeface="Lucida Sans Unicode"/>
                <a:cs typeface="Lucida Sans Unicode"/>
              </a:rPr>
              <a:t> </a:t>
            </a:r>
            <a:r>
              <a:rPr sz="1600" spc="-90" dirty="0">
                <a:solidFill>
                  <a:srgbClr val="29545D"/>
                </a:solidFill>
                <a:latin typeface="Lucida Sans Unicode"/>
                <a:cs typeface="Lucida Sans Unicode"/>
              </a:rPr>
              <a:t>threats</a:t>
            </a:r>
            <a:r>
              <a:rPr sz="1600" spc="-120" dirty="0">
                <a:solidFill>
                  <a:srgbClr val="29545D"/>
                </a:solidFill>
                <a:latin typeface="Lucida Sans Unicode"/>
                <a:cs typeface="Lucida Sans Unicode"/>
              </a:rPr>
              <a:t> </a:t>
            </a:r>
            <a:r>
              <a:rPr sz="1600" spc="-95" dirty="0">
                <a:solidFill>
                  <a:srgbClr val="29545D"/>
                </a:solidFill>
                <a:latin typeface="Lucida Sans Unicode"/>
                <a:cs typeface="Lucida Sans Unicode"/>
              </a:rPr>
              <a:t>targeting </a:t>
            </a:r>
            <a:r>
              <a:rPr sz="1600" spc="-114" dirty="0">
                <a:solidFill>
                  <a:srgbClr val="29545D"/>
                </a:solidFill>
                <a:latin typeface="Lucida Sans Unicode"/>
                <a:cs typeface="Lucida Sans Unicode"/>
              </a:rPr>
              <a:t>networked</a:t>
            </a:r>
            <a:r>
              <a:rPr sz="1600" spc="-130" dirty="0">
                <a:solidFill>
                  <a:srgbClr val="29545D"/>
                </a:solidFill>
                <a:latin typeface="Lucida Sans Unicode"/>
                <a:cs typeface="Lucida Sans Unicode"/>
              </a:rPr>
              <a:t> </a:t>
            </a:r>
            <a:r>
              <a:rPr sz="1600" spc="-114" dirty="0">
                <a:solidFill>
                  <a:srgbClr val="29545D"/>
                </a:solidFill>
                <a:latin typeface="Lucida Sans Unicode"/>
                <a:cs typeface="Lucida Sans Unicode"/>
              </a:rPr>
              <a:t>critical</a:t>
            </a:r>
            <a:r>
              <a:rPr sz="1600" spc="-135" dirty="0">
                <a:solidFill>
                  <a:srgbClr val="29545D"/>
                </a:solidFill>
                <a:latin typeface="Lucida Sans Unicode"/>
                <a:cs typeface="Lucida Sans Unicode"/>
              </a:rPr>
              <a:t> medical </a:t>
            </a:r>
            <a:r>
              <a:rPr sz="1600" spc="-110" dirty="0">
                <a:solidFill>
                  <a:srgbClr val="29545D"/>
                </a:solidFill>
                <a:latin typeface="Lucida Sans Unicode"/>
                <a:cs typeface="Lucida Sans Unicode"/>
              </a:rPr>
              <a:t>devices,”</a:t>
            </a:r>
            <a:r>
              <a:rPr sz="1600" spc="-125" dirty="0">
                <a:solidFill>
                  <a:srgbClr val="29545D"/>
                </a:solidFill>
                <a:latin typeface="Lucida Sans Unicode"/>
                <a:cs typeface="Lucida Sans Unicode"/>
              </a:rPr>
              <a:t> </a:t>
            </a:r>
            <a:r>
              <a:rPr sz="1600" spc="-20" dirty="0">
                <a:solidFill>
                  <a:srgbClr val="29545D"/>
                </a:solidFill>
                <a:latin typeface="Lucida Sans Unicode"/>
                <a:cs typeface="Lucida Sans Unicode"/>
              </a:rPr>
              <a:t>2018.</a:t>
            </a:r>
            <a:endParaRPr sz="1600">
              <a:latin typeface="Lucida Sans Unicode"/>
              <a:cs typeface="Lucida Sans Unicode"/>
            </a:endParaRPr>
          </a:p>
          <a:p>
            <a:pPr marL="114300">
              <a:lnSpc>
                <a:spcPct val="100000"/>
              </a:lnSpc>
              <a:spcBef>
                <a:spcPts val="925"/>
              </a:spcBef>
            </a:pPr>
            <a:r>
              <a:rPr sz="2000" spc="-50" dirty="0">
                <a:latin typeface="Tahoma"/>
                <a:cs typeface="Tahoma"/>
              </a:rPr>
              <a:t>To</a:t>
            </a:r>
            <a:r>
              <a:rPr sz="2000" spc="-30" dirty="0">
                <a:latin typeface="Tahoma"/>
                <a:cs typeface="Tahoma"/>
              </a:rPr>
              <a:t> </a:t>
            </a:r>
            <a:r>
              <a:rPr sz="2000" spc="50" dirty="0">
                <a:latin typeface="Tahoma"/>
                <a:cs typeface="Tahoma"/>
              </a:rPr>
              <a:t>enhance</a:t>
            </a:r>
            <a:r>
              <a:rPr sz="2000" spc="-45" dirty="0">
                <a:latin typeface="Tahoma"/>
                <a:cs typeface="Tahoma"/>
              </a:rPr>
              <a:t> </a:t>
            </a:r>
            <a:r>
              <a:rPr sz="2000" dirty="0">
                <a:latin typeface="Tahoma"/>
                <a:cs typeface="Tahoma"/>
              </a:rPr>
              <a:t>the</a:t>
            </a:r>
            <a:r>
              <a:rPr sz="2000" spc="-30" dirty="0">
                <a:latin typeface="Tahoma"/>
                <a:cs typeface="Tahoma"/>
              </a:rPr>
              <a:t> </a:t>
            </a:r>
            <a:r>
              <a:rPr sz="2000" dirty="0">
                <a:latin typeface="Tahoma"/>
                <a:cs typeface="Tahoma"/>
              </a:rPr>
              <a:t>level</a:t>
            </a:r>
            <a:r>
              <a:rPr sz="2000" spc="-30" dirty="0">
                <a:latin typeface="Tahoma"/>
                <a:cs typeface="Tahoma"/>
              </a:rPr>
              <a:t> </a:t>
            </a:r>
            <a:r>
              <a:rPr sz="2000" dirty="0">
                <a:latin typeface="Tahoma"/>
                <a:cs typeface="Tahoma"/>
              </a:rPr>
              <a:t>of</a:t>
            </a:r>
            <a:r>
              <a:rPr sz="2000" spc="30" dirty="0">
                <a:latin typeface="Tahoma"/>
                <a:cs typeface="Tahoma"/>
              </a:rPr>
              <a:t> </a:t>
            </a:r>
            <a:r>
              <a:rPr sz="2000" dirty="0">
                <a:latin typeface="Tahoma"/>
                <a:cs typeface="Tahoma"/>
              </a:rPr>
              <a:t>security</a:t>
            </a:r>
            <a:r>
              <a:rPr sz="2000" spc="-35" dirty="0">
                <a:latin typeface="Tahoma"/>
                <a:cs typeface="Tahoma"/>
              </a:rPr>
              <a:t> </a:t>
            </a:r>
            <a:r>
              <a:rPr sz="2000" dirty="0">
                <a:latin typeface="Tahoma"/>
                <a:cs typeface="Tahoma"/>
              </a:rPr>
              <a:t>for</a:t>
            </a:r>
            <a:r>
              <a:rPr sz="2000" spc="-15" dirty="0">
                <a:latin typeface="Tahoma"/>
                <a:cs typeface="Tahoma"/>
              </a:rPr>
              <a:t> </a:t>
            </a:r>
            <a:r>
              <a:rPr sz="2000" spc="-100" dirty="0">
                <a:latin typeface="Tahoma"/>
                <a:cs typeface="Tahoma"/>
              </a:rPr>
              <a:t>IoT,</a:t>
            </a:r>
            <a:r>
              <a:rPr sz="2000" spc="-65" dirty="0">
                <a:latin typeface="Tahoma"/>
                <a:cs typeface="Tahoma"/>
              </a:rPr>
              <a:t> </a:t>
            </a:r>
            <a:r>
              <a:rPr sz="2000" dirty="0">
                <a:latin typeface="Tahoma"/>
                <a:cs typeface="Tahoma"/>
              </a:rPr>
              <a:t>researchers</a:t>
            </a:r>
            <a:r>
              <a:rPr sz="2000" spc="-30" dirty="0">
                <a:latin typeface="Tahoma"/>
                <a:cs typeface="Tahoma"/>
              </a:rPr>
              <a:t> </a:t>
            </a:r>
            <a:r>
              <a:rPr sz="2000" spc="40" dirty="0">
                <a:latin typeface="Tahoma"/>
                <a:cs typeface="Tahoma"/>
              </a:rPr>
              <a:t>need:</a:t>
            </a:r>
            <a:endParaRPr sz="2000">
              <a:latin typeface="Tahoma"/>
              <a:cs typeface="Tahoma"/>
            </a:endParaRPr>
          </a:p>
          <a:p>
            <a:pPr marL="724535" indent="-610235">
              <a:lnSpc>
                <a:spcPct val="100000"/>
              </a:lnSpc>
              <a:spcBef>
                <a:spcPts val="1235"/>
              </a:spcBef>
              <a:buClr>
                <a:srgbClr val="2C608B"/>
              </a:buClr>
              <a:buAutoNum type="arabicPeriod"/>
              <a:tabLst>
                <a:tab pos="724535" algn="l"/>
              </a:tabLst>
            </a:pPr>
            <a:r>
              <a:rPr sz="2000" spc="-50" dirty="0">
                <a:latin typeface="Tahoma"/>
                <a:cs typeface="Tahoma"/>
              </a:rPr>
              <a:t>IoT</a:t>
            </a:r>
            <a:r>
              <a:rPr sz="2000" spc="-204" dirty="0">
                <a:latin typeface="Tahoma"/>
                <a:cs typeface="Tahoma"/>
              </a:rPr>
              <a:t> </a:t>
            </a:r>
            <a:r>
              <a:rPr sz="2000" spc="-10" dirty="0">
                <a:latin typeface="Tahoma"/>
                <a:cs typeface="Tahoma"/>
              </a:rPr>
              <a:t>Tools</a:t>
            </a:r>
            <a:endParaRPr sz="2000">
              <a:latin typeface="Tahoma"/>
              <a:cs typeface="Tahoma"/>
            </a:endParaRPr>
          </a:p>
          <a:p>
            <a:pPr marL="724535" indent="-610235">
              <a:lnSpc>
                <a:spcPct val="100000"/>
              </a:lnSpc>
              <a:spcBef>
                <a:spcPts val="1240"/>
              </a:spcBef>
              <a:buClr>
                <a:srgbClr val="2C608B"/>
              </a:buClr>
              <a:buAutoNum type="arabicPeriod"/>
              <a:tabLst>
                <a:tab pos="724535" algn="l"/>
              </a:tabLst>
            </a:pPr>
            <a:r>
              <a:rPr sz="2000" spc="-40" dirty="0">
                <a:latin typeface="Tahoma"/>
                <a:cs typeface="Tahoma"/>
              </a:rPr>
              <a:t>IoT</a:t>
            </a:r>
            <a:r>
              <a:rPr sz="2000" spc="-180" dirty="0">
                <a:latin typeface="Tahoma"/>
                <a:cs typeface="Tahoma"/>
              </a:rPr>
              <a:t> </a:t>
            </a:r>
            <a:r>
              <a:rPr sz="2000" spc="-10" dirty="0">
                <a:latin typeface="Tahoma"/>
                <a:cs typeface="Tahoma"/>
              </a:rPr>
              <a:t>Datasets</a:t>
            </a:r>
            <a:endParaRPr sz="2000">
              <a:latin typeface="Tahoma"/>
              <a:cs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7748905" cy="635000"/>
          </a:xfrm>
          <a:prstGeom prst="rect">
            <a:avLst/>
          </a:prstGeom>
        </p:spPr>
        <p:txBody>
          <a:bodyPr vert="horz" wrap="square" lIns="0" tIns="12065" rIns="0" bIns="0" rtlCol="0">
            <a:spAutoFit/>
          </a:bodyPr>
          <a:lstStyle/>
          <a:p>
            <a:pPr marL="12700">
              <a:lnSpc>
                <a:spcPct val="100000"/>
              </a:lnSpc>
              <a:spcBef>
                <a:spcPts val="95"/>
              </a:spcBef>
            </a:pPr>
            <a:r>
              <a:rPr spc="75" dirty="0"/>
              <a:t>Tool</a:t>
            </a:r>
            <a:r>
              <a:rPr spc="35" dirty="0"/>
              <a:t> </a:t>
            </a:r>
            <a:r>
              <a:rPr spc="-500" dirty="0"/>
              <a:t>1:</a:t>
            </a:r>
            <a:r>
              <a:rPr spc="10" dirty="0"/>
              <a:t> </a:t>
            </a:r>
            <a:r>
              <a:rPr dirty="0"/>
              <a:t>IoT</a:t>
            </a:r>
            <a:r>
              <a:rPr spc="-5" dirty="0"/>
              <a:t> </a:t>
            </a:r>
            <a:r>
              <a:rPr spc="95" dirty="0"/>
              <a:t>Traffic</a:t>
            </a:r>
            <a:r>
              <a:rPr spc="5" dirty="0"/>
              <a:t> </a:t>
            </a:r>
            <a:r>
              <a:rPr spc="80" dirty="0"/>
              <a:t>Generator</a:t>
            </a:r>
            <a:r>
              <a:rPr spc="15" dirty="0"/>
              <a:t> </a:t>
            </a:r>
            <a:r>
              <a:rPr spc="55" dirty="0"/>
              <a:t>Tool</a:t>
            </a:r>
          </a:p>
        </p:txBody>
      </p:sp>
      <p:sp>
        <p:nvSpPr>
          <p:cNvPr id="3" name="object 3"/>
          <p:cNvSpPr txBox="1"/>
          <p:nvPr/>
        </p:nvSpPr>
        <p:spPr>
          <a:xfrm>
            <a:off x="688340" y="1136464"/>
            <a:ext cx="10673715" cy="2135505"/>
          </a:xfrm>
          <a:prstGeom prst="rect">
            <a:avLst/>
          </a:prstGeom>
        </p:spPr>
        <p:txBody>
          <a:bodyPr vert="horz" wrap="square" lIns="0" tIns="114935" rIns="0" bIns="0" rtlCol="0">
            <a:spAutoFit/>
          </a:bodyPr>
          <a:lstStyle/>
          <a:p>
            <a:pPr marL="622300" indent="-609600">
              <a:lnSpc>
                <a:spcPct val="100000"/>
              </a:lnSpc>
              <a:spcBef>
                <a:spcPts val="905"/>
              </a:spcBef>
              <a:buClr>
                <a:srgbClr val="2C608B"/>
              </a:buClr>
              <a:buAutoNum type="arabicPeriod"/>
              <a:tabLst>
                <a:tab pos="622300" algn="l"/>
              </a:tabLst>
            </a:pPr>
            <a:r>
              <a:rPr sz="1800" spc="125" dirty="0">
                <a:latin typeface="Tahoma"/>
                <a:cs typeface="Tahoma"/>
              </a:rPr>
              <a:t>Open</a:t>
            </a:r>
            <a:r>
              <a:rPr sz="1800" spc="-70" dirty="0">
                <a:latin typeface="Tahoma"/>
                <a:cs typeface="Tahoma"/>
              </a:rPr>
              <a:t> </a:t>
            </a:r>
            <a:r>
              <a:rPr sz="1800" dirty="0">
                <a:latin typeface="Tahoma"/>
                <a:cs typeface="Tahoma"/>
              </a:rPr>
              <a:t>source</a:t>
            </a:r>
            <a:r>
              <a:rPr sz="1800" spc="-45" dirty="0">
                <a:latin typeface="Tahoma"/>
                <a:cs typeface="Tahoma"/>
              </a:rPr>
              <a:t> </a:t>
            </a:r>
            <a:r>
              <a:rPr sz="1800" spc="60" dirty="0">
                <a:latin typeface="Tahoma"/>
                <a:cs typeface="Tahoma"/>
              </a:rPr>
              <a:t>tool</a:t>
            </a:r>
            <a:r>
              <a:rPr sz="1800" spc="-50" dirty="0">
                <a:latin typeface="Tahoma"/>
                <a:cs typeface="Tahoma"/>
              </a:rPr>
              <a:t> </a:t>
            </a:r>
            <a:r>
              <a:rPr sz="1800" dirty="0">
                <a:latin typeface="Tahoma"/>
                <a:cs typeface="Tahoma"/>
              </a:rPr>
              <a:t>with</a:t>
            </a:r>
            <a:r>
              <a:rPr sz="1800" spc="-50" dirty="0">
                <a:latin typeface="Tahoma"/>
                <a:cs typeface="Tahoma"/>
              </a:rPr>
              <a:t> </a:t>
            </a:r>
            <a:r>
              <a:rPr sz="1800" dirty="0">
                <a:latin typeface="Tahoma"/>
                <a:cs typeface="Tahoma"/>
              </a:rPr>
              <a:t>easily</a:t>
            </a:r>
            <a:r>
              <a:rPr sz="1800" spc="-80" dirty="0">
                <a:latin typeface="Tahoma"/>
                <a:cs typeface="Tahoma"/>
              </a:rPr>
              <a:t> </a:t>
            </a:r>
            <a:r>
              <a:rPr sz="1800" spc="45" dirty="0">
                <a:latin typeface="Tahoma"/>
                <a:cs typeface="Tahoma"/>
              </a:rPr>
              <a:t>understandable</a:t>
            </a:r>
            <a:r>
              <a:rPr sz="1800" spc="-45" dirty="0">
                <a:latin typeface="Tahoma"/>
                <a:cs typeface="Tahoma"/>
              </a:rPr>
              <a:t> </a:t>
            </a:r>
            <a:r>
              <a:rPr sz="1800" spc="50" dirty="0">
                <a:latin typeface="Tahoma"/>
                <a:cs typeface="Tahoma"/>
              </a:rPr>
              <a:t>and</a:t>
            </a:r>
            <a:r>
              <a:rPr sz="1800" spc="-20" dirty="0">
                <a:latin typeface="Tahoma"/>
                <a:cs typeface="Tahoma"/>
              </a:rPr>
              <a:t> </a:t>
            </a:r>
            <a:r>
              <a:rPr sz="1800" spc="50" dirty="0">
                <a:latin typeface="Tahoma"/>
                <a:cs typeface="Tahoma"/>
              </a:rPr>
              <a:t>extendable</a:t>
            </a:r>
            <a:r>
              <a:rPr sz="1800" spc="-75" dirty="0">
                <a:latin typeface="Tahoma"/>
                <a:cs typeface="Tahoma"/>
              </a:rPr>
              <a:t> </a:t>
            </a:r>
            <a:r>
              <a:rPr sz="1800" spc="80" dirty="0">
                <a:latin typeface="Tahoma"/>
                <a:cs typeface="Tahoma"/>
              </a:rPr>
              <a:t>code</a:t>
            </a:r>
            <a:endParaRPr sz="1800">
              <a:latin typeface="Tahoma"/>
              <a:cs typeface="Tahoma"/>
            </a:endParaRPr>
          </a:p>
          <a:p>
            <a:pPr marL="622300" indent="-609600">
              <a:lnSpc>
                <a:spcPct val="100000"/>
              </a:lnSpc>
              <a:spcBef>
                <a:spcPts val="1215"/>
              </a:spcBef>
              <a:buClr>
                <a:srgbClr val="2C608B"/>
              </a:buClr>
              <a:buAutoNum type="arabicPeriod"/>
              <a:tabLst>
                <a:tab pos="622300" algn="l"/>
              </a:tabLst>
            </a:pPr>
            <a:r>
              <a:rPr sz="1800" spc="-10" dirty="0">
                <a:latin typeface="Tahoma"/>
                <a:cs typeface="Tahoma"/>
              </a:rPr>
              <a:t>Link</a:t>
            </a:r>
            <a:r>
              <a:rPr sz="2650" spc="-10" dirty="0">
                <a:latin typeface="Tahoma"/>
                <a:cs typeface="Tahoma"/>
              </a:rPr>
              <a:t>:</a:t>
            </a:r>
            <a:r>
              <a:rPr sz="2650" spc="185" dirty="0">
                <a:latin typeface="Tahoma"/>
                <a:cs typeface="Tahoma"/>
              </a:rPr>
              <a:t> </a:t>
            </a:r>
            <a:r>
              <a:rPr sz="2100" i="1" u="sng" spc="-160" dirty="0">
                <a:uFill>
                  <a:solidFill>
                    <a:srgbClr val="000000"/>
                  </a:solidFill>
                </a:uFill>
                <a:latin typeface="Verdana"/>
                <a:cs typeface="Verdana"/>
              </a:rPr>
              <a:t>https://github.com/IRIL-</a:t>
            </a:r>
            <a:r>
              <a:rPr sz="2100" i="1" u="sng" spc="-215" dirty="0">
                <a:uFill>
                  <a:solidFill>
                    <a:srgbClr val="000000"/>
                  </a:solidFill>
                </a:uFill>
                <a:latin typeface="Verdana"/>
                <a:cs typeface="Verdana"/>
              </a:rPr>
              <a:t>KICS/IoT-</a:t>
            </a:r>
            <a:r>
              <a:rPr sz="2100" i="1" u="sng" spc="-95" dirty="0">
                <a:uFill>
                  <a:solidFill>
                    <a:srgbClr val="000000"/>
                  </a:solidFill>
                </a:uFill>
                <a:latin typeface="Verdana"/>
                <a:cs typeface="Verdana"/>
              </a:rPr>
              <a:t>Advanced-</a:t>
            </a:r>
            <a:r>
              <a:rPr sz="2100" i="1" u="sng" spc="-160" dirty="0">
                <a:uFill>
                  <a:solidFill>
                    <a:srgbClr val="000000"/>
                  </a:solidFill>
                </a:uFill>
                <a:latin typeface="Verdana"/>
                <a:cs typeface="Verdana"/>
              </a:rPr>
              <a:t>Data-</a:t>
            </a:r>
            <a:r>
              <a:rPr sz="2100" i="1" u="sng" spc="-10" dirty="0">
                <a:uFill>
                  <a:solidFill>
                    <a:srgbClr val="000000"/>
                  </a:solidFill>
                </a:uFill>
                <a:latin typeface="Verdana"/>
                <a:cs typeface="Verdana"/>
              </a:rPr>
              <a:t>Generator</a:t>
            </a:r>
            <a:endParaRPr sz="2100">
              <a:latin typeface="Verdana"/>
              <a:cs typeface="Verdana"/>
            </a:endParaRPr>
          </a:p>
          <a:p>
            <a:pPr marL="622300" indent="-609600">
              <a:lnSpc>
                <a:spcPct val="100000"/>
              </a:lnSpc>
              <a:spcBef>
                <a:spcPts val="1345"/>
              </a:spcBef>
              <a:buClr>
                <a:srgbClr val="2C608B"/>
              </a:buClr>
              <a:buAutoNum type="arabicPeriod"/>
              <a:tabLst>
                <a:tab pos="622300" algn="l"/>
              </a:tabLst>
            </a:pPr>
            <a:r>
              <a:rPr sz="1800" spc="85" dirty="0">
                <a:latin typeface="Tahoma"/>
                <a:cs typeface="Tahoma"/>
              </a:rPr>
              <a:t>Capable</a:t>
            </a:r>
            <a:r>
              <a:rPr sz="1800" spc="-35" dirty="0">
                <a:latin typeface="Tahoma"/>
                <a:cs typeface="Tahoma"/>
              </a:rPr>
              <a:t> </a:t>
            </a:r>
            <a:r>
              <a:rPr sz="1800" dirty="0">
                <a:latin typeface="Tahoma"/>
                <a:cs typeface="Tahoma"/>
              </a:rPr>
              <a:t>of</a:t>
            </a:r>
            <a:r>
              <a:rPr sz="1800" spc="20" dirty="0">
                <a:latin typeface="Tahoma"/>
                <a:cs typeface="Tahoma"/>
              </a:rPr>
              <a:t> </a:t>
            </a:r>
            <a:r>
              <a:rPr sz="1800" dirty="0">
                <a:latin typeface="Tahoma"/>
                <a:cs typeface="Tahoma"/>
              </a:rPr>
              <a:t>creating</a:t>
            </a:r>
            <a:r>
              <a:rPr sz="1800" spc="-40" dirty="0">
                <a:latin typeface="Tahoma"/>
                <a:cs typeface="Tahoma"/>
              </a:rPr>
              <a:t> </a:t>
            </a:r>
            <a:r>
              <a:rPr sz="1800" dirty="0">
                <a:latin typeface="Tahoma"/>
                <a:cs typeface="Tahoma"/>
              </a:rPr>
              <a:t>the</a:t>
            </a:r>
            <a:r>
              <a:rPr sz="1800" spc="-30" dirty="0">
                <a:latin typeface="Tahoma"/>
                <a:cs typeface="Tahoma"/>
              </a:rPr>
              <a:t> </a:t>
            </a:r>
            <a:r>
              <a:rPr sz="1800" spc="-10" dirty="0">
                <a:latin typeface="Tahoma"/>
                <a:cs typeface="Tahoma"/>
              </a:rPr>
              <a:t>real-</a:t>
            </a:r>
            <a:r>
              <a:rPr sz="1800" dirty="0">
                <a:latin typeface="Tahoma"/>
                <a:cs typeface="Tahoma"/>
              </a:rPr>
              <a:t>time</a:t>
            </a:r>
            <a:r>
              <a:rPr sz="1800" spc="-50" dirty="0">
                <a:latin typeface="Tahoma"/>
                <a:cs typeface="Tahoma"/>
              </a:rPr>
              <a:t> </a:t>
            </a:r>
            <a:r>
              <a:rPr sz="1800" spc="-45" dirty="0">
                <a:latin typeface="Tahoma"/>
                <a:cs typeface="Tahoma"/>
              </a:rPr>
              <a:t>IoT</a:t>
            </a:r>
            <a:r>
              <a:rPr sz="1800" spc="-85" dirty="0">
                <a:latin typeface="Tahoma"/>
                <a:cs typeface="Tahoma"/>
              </a:rPr>
              <a:t> </a:t>
            </a:r>
            <a:r>
              <a:rPr sz="1800" dirty="0">
                <a:latin typeface="Tahoma"/>
                <a:cs typeface="Tahoma"/>
              </a:rPr>
              <a:t>use</a:t>
            </a:r>
            <a:r>
              <a:rPr sz="1800" spc="-30" dirty="0">
                <a:latin typeface="Tahoma"/>
                <a:cs typeface="Tahoma"/>
              </a:rPr>
              <a:t> </a:t>
            </a:r>
            <a:r>
              <a:rPr sz="1800" dirty="0">
                <a:latin typeface="Tahoma"/>
                <a:cs typeface="Tahoma"/>
              </a:rPr>
              <a:t>cases</a:t>
            </a:r>
            <a:r>
              <a:rPr sz="1800" spc="-45" dirty="0">
                <a:latin typeface="Tahoma"/>
                <a:cs typeface="Tahoma"/>
              </a:rPr>
              <a:t> </a:t>
            </a:r>
            <a:r>
              <a:rPr sz="1800" dirty="0">
                <a:latin typeface="Tahoma"/>
                <a:cs typeface="Tahoma"/>
              </a:rPr>
              <a:t>with</a:t>
            </a:r>
            <a:r>
              <a:rPr sz="1800" spc="-35" dirty="0">
                <a:latin typeface="Tahoma"/>
                <a:cs typeface="Tahoma"/>
              </a:rPr>
              <a:t> </a:t>
            </a:r>
            <a:r>
              <a:rPr sz="1800" dirty="0">
                <a:latin typeface="Tahoma"/>
                <a:cs typeface="Tahoma"/>
              </a:rPr>
              <a:t>the</a:t>
            </a:r>
            <a:r>
              <a:rPr sz="1800" spc="-30" dirty="0">
                <a:latin typeface="Tahoma"/>
                <a:cs typeface="Tahoma"/>
              </a:rPr>
              <a:t> </a:t>
            </a:r>
            <a:r>
              <a:rPr sz="1800" spc="50" dirty="0">
                <a:latin typeface="Tahoma"/>
                <a:cs typeface="Tahoma"/>
              </a:rPr>
              <a:t>support</a:t>
            </a:r>
            <a:r>
              <a:rPr sz="1800" spc="-20" dirty="0">
                <a:latin typeface="Tahoma"/>
                <a:cs typeface="Tahoma"/>
              </a:rPr>
              <a:t> </a:t>
            </a:r>
            <a:r>
              <a:rPr sz="1800" dirty="0">
                <a:latin typeface="Tahoma"/>
                <a:cs typeface="Tahoma"/>
              </a:rPr>
              <a:t>of</a:t>
            </a:r>
            <a:r>
              <a:rPr sz="1800" spc="5" dirty="0">
                <a:latin typeface="Tahoma"/>
                <a:cs typeface="Tahoma"/>
              </a:rPr>
              <a:t> </a:t>
            </a:r>
            <a:r>
              <a:rPr sz="1800" dirty="0">
                <a:latin typeface="Tahoma"/>
                <a:cs typeface="Tahoma"/>
              </a:rPr>
              <a:t>a</a:t>
            </a:r>
            <a:r>
              <a:rPr sz="1800" spc="-35" dirty="0">
                <a:latin typeface="Tahoma"/>
                <a:cs typeface="Tahoma"/>
              </a:rPr>
              <a:t> </a:t>
            </a:r>
            <a:r>
              <a:rPr sz="1800" dirty="0">
                <a:latin typeface="Tahoma"/>
                <a:cs typeface="Tahoma"/>
              </a:rPr>
              <a:t>large</a:t>
            </a:r>
            <a:r>
              <a:rPr sz="1800" spc="-30" dirty="0">
                <a:latin typeface="Tahoma"/>
                <a:cs typeface="Tahoma"/>
              </a:rPr>
              <a:t> </a:t>
            </a:r>
            <a:r>
              <a:rPr sz="1800" spc="55" dirty="0">
                <a:latin typeface="Tahoma"/>
                <a:cs typeface="Tahoma"/>
              </a:rPr>
              <a:t>number</a:t>
            </a:r>
            <a:r>
              <a:rPr sz="1800" spc="-25" dirty="0">
                <a:latin typeface="Tahoma"/>
                <a:cs typeface="Tahoma"/>
              </a:rPr>
              <a:t> </a:t>
            </a:r>
            <a:r>
              <a:rPr sz="1800" dirty="0">
                <a:latin typeface="Tahoma"/>
                <a:cs typeface="Tahoma"/>
              </a:rPr>
              <a:t>of</a:t>
            </a:r>
            <a:r>
              <a:rPr sz="1800" spc="5" dirty="0">
                <a:latin typeface="Tahoma"/>
                <a:cs typeface="Tahoma"/>
              </a:rPr>
              <a:t> </a:t>
            </a:r>
            <a:r>
              <a:rPr sz="1800" spc="-45" dirty="0">
                <a:latin typeface="Tahoma"/>
                <a:cs typeface="Tahoma"/>
              </a:rPr>
              <a:t>IoT</a:t>
            </a:r>
            <a:r>
              <a:rPr sz="1800" spc="-85" dirty="0">
                <a:latin typeface="Tahoma"/>
                <a:cs typeface="Tahoma"/>
              </a:rPr>
              <a:t> </a:t>
            </a:r>
            <a:r>
              <a:rPr sz="1800" spc="40" dirty="0">
                <a:latin typeface="Tahoma"/>
                <a:cs typeface="Tahoma"/>
              </a:rPr>
              <a:t>devices</a:t>
            </a:r>
            <a:endParaRPr sz="1800">
              <a:latin typeface="Tahoma"/>
              <a:cs typeface="Tahoma"/>
            </a:endParaRPr>
          </a:p>
          <a:p>
            <a:pPr marL="12700" marR="31115" indent="609600">
              <a:lnSpc>
                <a:spcPct val="110000"/>
              </a:lnSpc>
              <a:spcBef>
                <a:spcPts val="994"/>
              </a:spcBef>
              <a:buClr>
                <a:srgbClr val="2C608B"/>
              </a:buClr>
              <a:buAutoNum type="arabicPeriod"/>
              <a:tabLst>
                <a:tab pos="622300" algn="l"/>
              </a:tabLst>
            </a:pPr>
            <a:r>
              <a:rPr sz="1800" spc="85" dirty="0">
                <a:latin typeface="Tahoma"/>
                <a:cs typeface="Tahoma"/>
              </a:rPr>
              <a:t>Capable</a:t>
            </a:r>
            <a:r>
              <a:rPr sz="1800" spc="-50" dirty="0">
                <a:latin typeface="Tahoma"/>
                <a:cs typeface="Tahoma"/>
              </a:rPr>
              <a:t> </a:t>
            </a:r>
            <a:r>
              <a:rPr sz="1800" dirty="0">
                <a:latin typeface="Tahoma"/>
                <a:cs typeface="Tahoma"/>
              </a:rPr>
              <a:t>of </a:t>
            </a:r>
            <a:r>
              <a:rPr sz="1800" spc="45" dirty="0">
                <a:latin typeface="Tahoma"/>
                <a:cs typeface="Tahoma"/>
              </a:rPr>
              <a:t>generating</a:t>
            </a:r>
            <a:r>
              <a:rPr sz="1800" spc="-65" dirty="0">
                <a:latin typeface="Tahoma"/>
                <a:cs typeface="Tahoma"/>
              </a:rPr>
              <a:t> </a:t>
            </a:r>
            <a:r>
              <a:rPr sz="1800" dirty="0">
                <a:latin typeface="Tahoma"/>
                <a:cs typeface="Tahoma"/>
              </a:rPr>
              <a:t>the</a:t>
            </a:r>
            <a:r>
              <a:rPr sz="1800" spc="-50" dirty="0">
                <a:latin typeface="Tahoma"/>
                <a:cs typeface="Tahoma"/>
              </a:rPr>
              <a:t> </a:t>
            </a:r>
            <a:r>
              <a:rPr sz="1800" dirty="0">
                <a:latin typeface="Tahoma"/>
                <a:cs typeface="Tahoma"/>
              </a:rPr>
              <a:t>latest</a:t>
            </a:r>
            <a:r>
              <a:rPr sz="1800" spc="-55" dirty="0">
                <a:latin typeface="Tahoma"/>
                <a:cs typeface="Tahoma"/>
              </a:rPr>
              <a:t> </a:t>
            </a:r>
            <a:r>
              <a:rPr sz="1800" spc="-45" dirty="0">
                <a:latin typeface="Tahoma"/>
                <a:cs typeface="Tahoma"/>
              </a:rPr>
              <a:t>IoT</a:t>
            </a:r>
            <a:r>
              <a:rPr sz="1800" spc="-100" dirty="0">
                <a:latin typeface="Tahoma"/>
                <a:cs typeface="Tahoma"/>
              </a:rPr>
              <a:t> </a:t>
            </a:r>
            <a:r>
              <a:rPr sz="1800" dirty="0">
                <a:latin typeface="Tahoma"/>
                <a:cs typeface="Tahoma"/>
              </a:rPr>
              <a:t>specific</a:t>
            </a:r>
            <a:r>
              <a:rPr sz="1800" spc="-75" dirty="0">
                <a:latin typeface="Tahoma"/>
                <a:cs typeface="Tahoma"/>
              </a:rPr>
              <a:t> </a:t>
            </a:r>
            <a:r>
              <a:rPr sz="1800" spc="-20" dirty="0">
                <a:latin typeface="Tahoma"/>
                <a:cs typeface="Tahoma"/>
              </a:rPr>
              <a:t>attacks.</a:t>
            </a:r>
            <a:r>
              <a:rPr sz="1800" spc="-170" dirty="0">
                <a:latin typeface="Tahoma"/>
                <a:cs typeface="Tahoma"/>
              </a:rPr>
              <a:t> </a:t>
            </a:r>
            <a:r>
              <a:rPr sz="1800" spc="-20" dirty="0">
                <a:latin typeface="Tahoma"/>
                <a:cs typeface="Tahoma"/>
              </a:rPr>
              <a:t>That</a:t>
            </a:r>
            <a:r>
              <a:rPr sz="1800" spc="-25" dirty="0">
                <a:latin typeface="Tahoma"/>
                <a:cs typeface="Tahoma"/>
              </a:rPr>
              <a:t> </a:t>
            </a:r>
            <a:r>
              <a:rPr sz="1800" dirty="0">
                <a:latin typeface="Tahoma"/>
                <a:cs typeface="Tahoma"/>
              </a:rPr>
              <a:t>is</a:t>
            </a:r>
            <a:r>
              <a:rPr sz="1800" spc="-45" dirty="0">
                <a:latin typeface="Tahoma"/>
                <a:cs typeface="Tahoma"/>
              </a:rPr>
              <a:t> </a:t>
            </a:r>
            <a:r>
              <a:rPr sz="1800" dirty="0">
                <a:latin typeface="Tahoma"/>
                <a:cs typeface="Tahoma"/>
              </a:rPr>
              <a:t>not</a:t>
            </a:r>
            <a:r>
              <a:rPr sz="1800" spc="-45" dirty="0">
                <a:latin typeface="Tahoma"/>
                <a:cs typeface="Tahoma"/>
              </a:rPr>
              <a:t> </a:t>
            </a:r>
            <a:r>
              <a:rPr sz="1800" spc="65" dirty="0">
                <a:latin typeface="Tahoma"/>
                <a:cs typeface="Tahoma"/>
              </a:rPr>
              <a:t>supported</a:t>
            </a:r>
            <a:r>
              <a:rPr sz="1800" spc="-45" dirty="0">
                <a:latin typeface="Tahoma"/>
                <a:cs typeface="Tahoma"/>
              </a:rPr>
              <a:t> </a:t>
            </a:r>
            <a:r>
              <a:rPr sz="1800" dirty="0">
                <a:latin typeface="Tahoma"/>
                <a:cs typeface="Tahoma"/>
              </a:rPr>
              <a:t>yet</a:t>
            </a:r>
            <a:r>
              <a:rPr sz="1800" spc="-60" dirty="0">
                <a:latin typeface="Tahoma"/>
                <a:cs typeface="Tahoma"/>
              </a:rPr>
              <a:t> </a:t>
            </a:r>
            <a:r>
              <a:rPr sz="1800" spc="55" dirty="0">
                <a:latin typeface="Tahoma"/>
                <a:cs typeface="Tahoma"/>
              </a:rPr>
              <a:t>by</a:t>
            </a:r>
            <a:r>
              <a:rPr sz="1800" spc="-35" dirty="0">
                <a:latin typeface="Tahoma"/>
                <a:cs typeface="Tahoma"/>
              </a:rPr>
              <a:t> </a:t>
            </a:r>
            <a:r>
              <a:rPr sz="1800" dirty="0">
                <a:latin typeface="Tahoma"/>
                <a:cs typeface="Tahoma"/>
              </a:rPr>
              <a:t>any</a:t>
            </a:r>
            <a:r>
              <a:rPr sz="1800" spc="-45" dirty="0">
                <a:latin typeface="Tahoma"/>
                <a:cs typeface="Tahoma"/>
              </a:rPr>
              <a:t> </a:t>
            </a:r>
            <a:r>
              <a:rPr sz="1800" dirty="0">
                <a:latin typeface="Tahoma"/>
                <a:cs typeface="Tahoma"/>
              </a:rPr>
              <a:t>other</a:t>
            </a:r>
            <a:r>
              <a:rPr sz="1800" spc="-45" dirty="0">
                <a:latin typeface="Tahoma"/>
                <a:cs typeface="Tahoma"/>
              </a:rPr>
              <a:t> </a:t>
            </a:r>
            <a:r>
              <a:rPr sz="1800" spc="60" dirty="0">
                <a:latin typeface="Tahoma"/>
                <a:cs typeface="Tahoma"/>
              </a:rPr>
              <a:t>open </a:t>
            </a:r>
            <a:r>
              <a:rPr sz="1800" dirty="0">
                <a:latin typeface="Tahoma"/>
                <a:cs typeface="Tahoma"/>
              </a:rPr>
              <a:t>source</a:t>
            </a:r>
            <a:r>
              <a:rPr sz="1800" spc="65" dirty="0">
                <a:latin typeface="Tahoma"/>
                <a:cs typeface="Tahoma"/>
              </a:rPr>
              <a:t> </a:t>
            </a:r>
            <a:r>
              <a:rPr sz="1800" spc="-45" dirty="0">
                <a:latin typeface="Tahoma"/>
                <a:cs typeface="Tahoma"/>
              </a:rPr>
              <a:t>IoT</a:t>
            </a:r>
            <a:r>
              <a:rPr sz="1800" dirty="0">
                <a:latin typeface="Tahoma"/>
                <a:cs typeface="Tahoma"/>
              </a:rPr>
              <a:t> </a:t>
            </a:r>
            <a:r>
              <a:rPr sz="1800" spc="-20" dirty="0">
                <a:latin typeface="Tahoma"/>
                <a:cs typeface="Tahoma"/>
              </a:rPr>
              <a:t>traffic</a:t>
            </a:r>
            <a:r>
              <a:rPr sz="1800" spc="70" dirty="0">
                <a:latin typeface="Tahoma"/>
                <a:cs typeface="Tahoma"/>
              </a:rPr>
              <a:t> </a:t>
            </a:r>
            <a:r>
              <a:rPr sz="1800" dirty="0">
                <a:latin typeface="Tahoma"/>
                <a:cs typeface="Tahoma"/>
              </a:rPr>
              <a:t>generator</a:t>
            </a:r>
            <a:r>
              <a:rPr sz="1800" spc="40" dirty="0">
                <a:latin typeface="Tahoma"/>
                <a:cs typeface="Tahoma"/>
              </a:rPr>
              <a:t> </a:t>
            </a:r>
            <a:r>
              <a:rPr sz="1800" spc="-10" dirty="0">
                <a:latin typeface="Tahoma"/>
                <a:cs typeface="Tahoma"/>
              </a:rPr>
              <a:t>tools</a:t>
            </a:r>
            <a:endParaRPr sz="1800">
              <a:latin typeface="Tahoma"/>
              <a:cs typeface="Tahoma"/>
            </a:endParaRPr>
          </a:p>
        </p:txBody>
      </p:sp>
      <p:pic>
        <p:nvPicPr>
          <p:cNvPr id="4" name="object 4"/>
          <p:cNvPicPr/>
          <p:nvPr/>
        </p:nvPicPr>
        <p:blipFill>
          <a:blip r:embed="rId2" cstate="print"/>
          <a:stretch>
            <a:fillRect/>
          </a:stretch>
        </p:blipFill>
        <p:spPr>
          <a:xfrm>
            <a:off x="4598176" y="3529763"/>
            <a:ext cx="4046578" cy="2468700"/>
          </a:xfrm>
          <a:prstGeom prst="rect">
            <a:avLst/>
          </a:prstGeom>
        </p:spPr>
      </p:pic>
      <p:pic>
        <p:nvPicPr>
          <p:cNvPr id="5" name="object 5"/>
          <p:cNvPicPr/>
          <p:nvPr/>
        </p:nvPicPr>
        <p:blipFill>
          <a:blip r:embed="rId3" cstate="print"/>
          <a:stretch>
            <a:fillRect/>
          </a:stretch>
        </p:blipFill>
        <p:spPr>
          <a:xfrm>
            <a:off x="9393935" y="4145279"/>
            <a:ext cx="1481327" cy="762000"/>
          </a:xfrm>
          <a:prstGeom prst="rect">
            <a:avLst/>
          </a:prstGeom>
        </p:spPr>
      </p:pic>
      <p:sp>
        <p:nvSpPr>
          <p:cNvPr id="6" name="object 6"/>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7" name="object 7"/>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4</a:t>
            </a:r>
            <a:r>
              <a:rPr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IoT</a:t>
            </a:r>
            <a:r>
              <a:rPr spc="-5" dirty="0"/>
              <a:t> </a:t>
            </a:r>
            <a:r>
              <a:rPr spc="95" dirty="0"/>
              <a:t>Traffic</a:t>
            </a:r>
            <a:r>
              <a:rPr spc="10" dirty="0"/>
              <a:t> </a:t>
            </a:r>
            <a:r>
              <a:rPr spc="80" dirty="0"/>
              <a:t>Generator</a:t>
            </a:r>
            <a:r>
              <a:rPr spc="15" dirty="0"/>
              <a:t> </a:t>
            </a:r>
            <a:r>
              <a:rPr spc="75" dirty="0"/>
              <a:t>Tool</a:t>
            </a:r>
            <a:r>
              <a:rPr spc="40" dirty="0"/>
              <a:t> </a:t>
            </a:r>
            <a:r>
              <a:rPr spc="-10" dirty="0"/>
              <a:t>Screens</a:t>
            </a:r>
          </a:p>
        </p:txBody>
      </p:sp>
      <p:pic>
        <p:nvPicPr>
          <p:cNvPr id="3" name="object 3"/>
          <p:cNvPicPr/>
          <p:nvPr/>
        </p:nvPicPr>
        <p:blipFill>
          <a:blip r:embed="rId2" cstate="print"/>
          <a:stretch>
            <a:fillRect/>
          </a:stretch>
        </p:blipFill>
        <p:spPr>
          <a:xfrm>
            <a:off x="487680" y="1583436"/>
            <a:ext cx="7309104" cy="1232915"/>
          </a:xfrm>
          <a:prstGeom prst="rect">
            <a:avLst/>
          </a:prstGeom>
        </p:spPr>
      </p:pic>
      <p:sp>
        <p:nvSpPr>
          <p:cNvPr id="4" name="object 4"/>
          <p:cNvSpPr txBox="1"/>
          <p:nvPr/>
        </p:nvSpPr>
        <p:spPr>
          <a:xfrm>
            <a:off x="2144648" y="2911221"/>
            <a:ext cx="39922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9545D"/>
                </a:solidFill>
                <a:latin typeface="Tahoma"/>
                <a:cs typeface="Tahoma"/>
              </a:rPr>
              <a:t>Screen</a:t>
            </a:r>
            <a:r>
              <a:rPr sz="1800" spc="-55" dirty="0">
                <a:solidFill>
                  <a:srgbClr val="29545D"/>
                </a:solidFill>
                <a:latin typeface="Tahoma"/>
                <a:cs typeface="Tahoma"/>
              </a:rPr>
              <a:t> </a:t>
            </a:r>
            <a:r>
              <a:rPr sz="1800" spc="-25" dirty="0">
                <a:solidFill>
                  <a:srgbClr val="29545D"/>
                </a:solidFill>
                <a:latin typeface="Tahoma"/>
                <a:cs typeface="Tahoma"/>
              </a:rPr>
              <a:t>1:</a:t>
            </a:r>
            <a:r>
              <a:rPr sz="1800" spc="-65" dirty="0">
                <a:solidFill>
                  <a:srgbClr val="29545D"/>
                </a:solidFill>
                <a:latin typeface="Tahoma"/>
                <a:cs typeface="Tahoma"/>
              </a:rPr>
              <a:t> </a:t>
            </a:r>
            <a:r>
              <a:rPr sz="1800" spc="55" dirty="0">
                <a:solidFill>
                  <a:srgbClr val="29545D"/>
                </a:solidFill>
                <a:latin typeface="Tahoma"/>
                <a:cs typeface="Tahoma"/>
              </a:rPr>
              <a:t>Dashboard</a:t>
            </a:r>
            <a:r>
              <a:rPr sz="1800" spc="-45" dirty="0">
                <a:solidFill>
                  <a:srgbClr val="29545D"/>
                </a:solidFill>
                <a:latin typeface="Tahoma"/>
                <a:cs typeface="Tahoma"/>
              </a:rPr>
              <a:t> </a:t>
            </a:r>
            <a:r>
              <a:rPr sz="1800" dirty="0">
                <a:solidFill>
                  <a:srgbClr val="29545D"/>
                </a:solidFill>
                <a:latin typeface="Tahoma"/>
                <a:cs typeface="Tahoma"/>
              </a:rPr>
              <a:t>of</a:t>
            </a:r>
            <a:r>
              <a:rPr sz="1800" spc="-20" dirty="0">
                <a:solidFill>
                  <a:srgbClr val="29545D"/>
                </a:solidFill>
                <a:latin typeface="Tahoma"/>
                <a:cs typeface="Tahoma"/>
              </a:rPr>
              <a:t> </a:t>
            </a:r>
            <a:r>
              <a:rPr sz="1800" spc="-45" dirty="0">
                <a:solidFill>
                  <a:srgbClr val="29545D"/>
                </a:solidFill>
                <a:latin typeface="Tahoma"/>
                <a:cs typeface="Tahoma"/>
              </a:rPr>
              <a:t>IoT</a:t>
            </a:r>
            <a:r>
              <a:rPr sz="1800" spc="-105" dirty="0">
                <a:solidFill>
                  <a:srgbClr val="29545D"/>
                </a:solidFill>
                <a:latin typeface="Tahoma"/>
                <a:cs typeface="Tahoma"/>
              </a:rPr>
              <a:t> </a:t>
            </a:r>
            <a:r>
              <a:rPr sz="1800" spc="50" dirty="0">
                <a:solidFill>
                  <a:srgbClr val="29545D"/>
                </a:solidFill>
                <a:latin typeface="Tahoma"/>
                <a:cs typeface="Tahoma"/>
              </a:rPr>
              <a:t>Use</a:t>
            </a:r>
            <a:r>
              <a:rPr sz="1800" spc="-55" dirty="0">
                <a:solidFill>
                  <a:srgbClr val="29545D"/>
                </a:solidFill>
                <a:latin typeface="Tahoma"/>
                <a:cs typeface="Tahoma"/>
              </a:rPr>
              <a:t> </a:t>
            </a:r>
            <a:r>
              <a:rPr sz="1800" spc="-10" dirty="0">
                <a:solidFill>
                  <a:srgbClr val="29545D"/>
                </a:solidFill>
                <a:latin typeface="Tahoma"/>
                <a:cs typeface="Tahoma"/>
              </a:rPr>
              <a:t>Cases</a:t>
            </a:r>
            <a:endParaRPr sz="1800">
              <a:latin typeface="Tahoma"/>
              <a:cs typeface="Tahoma"/>
            </a:endParaRPr>
          </a:p>
        </p:txBody>
      </p:sp>
      <p:pic>
        <p:nvPicPr>
          <p:cNvPr id="5" name="object 5"/>
          <p:cNvPicPr/>
          <p:nvPr/>
        </p:nvPicPr>
        <p:blipFill>
          <a:blip r:embed="rId3" cstate="print"/>
          <a:stretch>
            <a:fillRect/>
          </a:stretch>
        </p:blipFill>
        <p:spPr>
          <a:xfrm>
            <a:off x="4142232" y="3369564"/>
            <a:ext cx="5588508" cy="2133600"/>
          </a:xfrm>
          <a:prstGeom prst="rect">
            <a:avLst/>
          </a:prstGeom>
        </p:spPr>
      </p:pic>
      <p:sp>
        <p:nvSpPr>
          <p:cNvPr id="6" name="object 6"/>
          <p:cNvSpPr txBox="1"/>
          <p:nvPr/>
        </p:nvSpPr>
        <p:spPr>
          <a:xfrm>
            <a:off x="4597653" y="5573064"/>
            <a:ext cx="46780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9545D"/>
                </a:solidFill>
                <a:latin typeface="Tahoma"/>
                <a:cs typeface="Tahoma"/>
              </a:rPr>
              <a:t>Screen</a:t>
            </a:r>
            <a:r>
              <a:rPr sz="1800" spc="-55" dirty="0">
                <a:solidFill>
                  <a:srgbClr val="29545D"/>
                </a:solidFill>
                <a:latin typeface="Tahoma"/>
                <a:cs typeface="Tahoma"/>
              </a:rPr>
              <a:t> </a:t>
            </a:r>
            <a:r>
              <a:rPr sz="1800" spc="-25" dirty="0">
                <a:solidFill>
                  <a:srgbClr val="29545D"/>
                </a:solidFill>
                <a:latin typeface="Tahoma"/>
                <a:cs typeface="Tahoma"/>
              </a:rPr>
              <a:t>2:</a:t>
            </a:r>
            <a:r>
              <a:rPr sz="1800" spc="-60" dirty="0">
                <a:solidFill>
                  <a:srgbClr val="29545D"/>
                </a:solidFill>
                <a:latin typeface="Tahoma"/>
                <a:cs typeface="Tahoma"/>
              </a:rPr>
              <a:t> </a:t>
            </a:r>
            <a:r>
              <a:rPr sz="1800" spc="-45" dirty="0">
                <a:solidFill>
                  <a:srgbClr val="29545D"/>
                </a:solidFill>
                <a:latin typeface="Tahoma"/>
                <a:cs typeface="Tahoma"/>
              </a:rPr>
              <a:t>IoT</a:t>
            </a:r>
            <a:r>
              <a:rPr sz="1800" spc="-155" dirty="0">
                <a:solidFill>
                  <a:srgbClr val="29545D"/>
                </a:solidFill>
                <a:latin typeface="Tahoma"/>
                <a:cs typeface="Tahoma"/>
              </a:rPr>
              <a:t> </a:t>
            </a:r>
            <a:r>
              <a:rPr sz="1800" spc="-40" dirty="0">
                <a:solidFill>
                  <a:srgbClr val="29545D"/>
                </a:solidFill>
                <a:latin typeface="Tahoma"/>
                <a:cs typeface="Tahoma"/>
              </a:rPr>
              <a:t>Traffic</a:t>
            </a:r>
            <a:r>
              <a:rPr sz="1800" spc="-45" dirty="0">
                <a:solidFill>
                  <a:srgbClr val="29545D"/>
                </a:solidFill>
                <a:latin typeface="Tahoma"/>
                <a:cs typeface="Tahoma"/>
              </a:rPr>
              <a:t> </a:t>
            </a:r>
            <a:r>
              <a:rPr sz="1800" spc="60" dirty="0">
                <a:solidFill>
                  <a:srgbClr val="29545D"/>
                </a:solidFill>
                <a:latin typeface="Tahoma"/>
                <a:cs typeface="Tahoma"/>
              </a:rPr>
              <a:t>Captured</a:t>
            </a:r>
            <a:r>
              <a:rPr sz="1800" spc="-40" dirty="0">
                <a:solidFill>
                  <a:srgbClr val="29545D"/>
                </a:solidFill>
                <a:latin typeface="Tahoma"/>
                <a:cs typeface="Tahoma"/>
              </a:rPr>
              <a:t> </a:t>
            </a:r>
            <a:r>
              <a:rPr sz="1800" dirty="0">
                <a:solidFill>
                  <a:srgbClr val="29545D"/>
                </a:solidFill>
                <a:latin typeface="Tahoma"/>
                <a:cs typeface="Tahoma"/>
              </a:rPr>
              <a:t>with</a:t>
            </a:r>
            <a:r>
              <a:rPr sz="1800" spc="-85" dirty="0">
                <a:solidFill>
                  <a:srgbClr val="29545D"/>
                </a:solidFill>
                <a:latin typeface="Tahoma"/>
                <a:cs typeface="Tahoma"/>
              </a:rPr>
              <a:t> </a:t>
            </a:r>
            <a:r>
              <a:rPr sz="1800" spc="-10" dirty="0">
                <a:solidFill>
                  <a:srgbClr val="29545D"/>
                </a:solidFill>
                <a:latin typeface="Tahoma"/>
                <a:cs typeface="Tahoma"/>
              </a:rPr>
              <a:t>Wireshark</a:t>
            </a:r>
            <a:endParaRPr sz="1800">
              <a:latin typeface="Tahoma"/>
              <a:cs typeface="Tahoma"/>
            </a:endParaRPr>
          </a:p>
        </p:txBody>
      </p:sp>
      <p:sp>
        <p:nvSpPr>
          <p:cNvPr id="7" name="object 7"/>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8" name="object 8"/>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5</a:t>
            </a:r>
            <a:r>
              <a:rPr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3940810" cy="635000"/>
          </a:xfrm>
          <a:prstGeom prst="rect">
            <a:avLst/>
          </a:prstGeom>
        </p:spPr>
        <p:txBody>
          <a:bodyPr vert="horz" wrap="square" lIns="0" tIns="12065" rIns="0" bIns="0" rtlCol="0">
            <a:spAutoFit/>
          </a:bodyPr>
          <a:lstStyle/>
          <a:p>
            <a:pPr marL="12700">
              <a:lnSpc>
                <a:spcPct val="100000"/>
              </a:lnSpc>
              <a:spcBef>
                <a:spcPts val="95"/>
              </a:spcBef>
            </a:pPr>
            <a:r>
              <a:rPr spc="100" dirty="0"/>
              <a:t>Lecture</a:t>
            </a:r>
            <a:r>
              <a:rPr spc="-10" dirty="0"/>
              <a:t> </a:t>
            </a:r>
            <a:r>
              <a:rPr spc="85" dirty="0"/>
              <a:t>Outlines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97790">
              <a:lnSpc>
                <a:spcPct val="100000"/>
              </a:lnSpc>
              <a:spcBef>
                <a:spcPts val="75"/>
              </a:spcBef>
            </a:pPr>
            <a:fld id="{81D60167-4931-47E6-BA6A-407CBD079E47}" type="slidenum">
              <a:rPr spc="-50" dirty="0"/>
              <a:t>5</a:t>
            </a:fld>
            <a:endParaRPr spc="-50" dirty="0"/>
          </a:p>
        </p:txBody>
      </p:sp>
      <p:sp>
        <p:nvSpPr>
          <p:cNvPr id="3" name="object 3"/>
          <p:cNvSpPr txBox="1"/>
          <p:nvPr/>
        </p:nvSpPr>
        <p:spPr>
          <a:xfrm>
            <a:off x="688340" y="1081743"/>
            <a:ext cx="4714875" cy="3723004"/>
          </a:xfrm>
          <a:prstGeom prst="rect">
            <a:avLst/>
          </a:prstGeom>
        </p:spPr>
        <p:txBody>
          <a:bodyPr vert="horz" wrap="square" lIns="0" tIns="168910" rIns="0" bIns="0" rtlCol="0">
            <a:spAutoFit/>
          </a:bodyPr>
          <a:lstStyle/>
          <a:p>
            <a:pPr marL="354965" indent="-342265">
              <a:lnSpc>
                <a:spcPct val="100000"/>
              </a:lnSpc>
              <a:spcBef>
                <a:spcPts val="1330"/>
              </a:spcBef>
              <a:buClr>
                <a:srgbClr val="3779D9"/>
              </a:buClr>
              <a:buFont typeface="Courier New"/>
              <a:buChar char="o"/>
              <a:tabLst>
                <a:tab pos="354965" algn="l"/>
              </a:tabLst>
            </a:pPr>
            <a:r>
              <a:rPr sz="2000" dirty="0">
                <a:latin typeface="Tahoma"/>
                <a:cs typeface="Tahoma"/>
              </a:rPr>
              <a:t>What</a:t>
            </a:r>
            <a:r>
              <a:rPr sz="2000" spc="-50" dirty="0">
                <a:latin typeface="Tahoma"/>
                <a:cs typeface="Tahoma"/>
              </a:rPr>
              <a:t> </a:t>
            </a:r>
            <a:r>
              <a:rPr sz="2000" dirty="0">
                <a:latin typeface="Tahoma"/>
                <a:cs typeface="Tahoma"/>
              </a:rPr>
              <a:t>is</a:t>
            </a:r>
            <a:r>
              <a:rPr sz="2000" spc="-55" dirty="0">
                <a:latin typeface="Tahoma"/>
                <a:cs typeface="Tahoma"/>
              </a:rPr>
              <a:t> </a:t>
            </a:r>
            <a:r>
              <a:rPr sz="2000" spc="-20" dirty="0">
                <a:latin typeface="Tahoma"/>
                <a:cs typeface="Tahoma"/>
              </a:rPr>
              <a:t>IoT?</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75" dirty="0">
                <a:latin typeface="Tahoma"/>
                <a:cs typeface="Tahoma"/>
              </a:rPr>
              <a:t>Enabling</a:t>
            </a:r>
            <a:r>
              <a:rPr sz="2000" spc="-145" dirty="0">
                <a:latin typeface="Tahoma"/>
                <a:cs typeface="Tahoma"/>
              </a:rPr>
              <a:t> </a:t>
            </a:r>
            <a:r>
              <a:rPr sz="2000" spc="55" dirty="0">
                <a:latin typeface="Tahoma"/>
                <a:cs typeface="Tahoma"/>
              </a:rPr>
              <a:t>technologies</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10" dirty="0">
                <a:latin typeface="Tahoma"/>
                <a:cs typeface="Tahoma"/>
              </a:rPr>
              <a:t>Characteristics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50" dirty="0">
                <a:latin typeface="Tahoma"/>
                <a:cs typeface="Tahoma"/>
              </a:rPr>
              <a:t>Growth</a:t>
            </a:r>
            <a:r>
              <a:rPr sz="2000" spc="370" dirty="0">
                <a:latin typeface="Tahoma"/>
                <a:cs typeface="Tahoma"/>
              </a:rPr>
              <a:t> </a:t>
            </a:r>
            <a:r>
              <a:rPr sz="2000" spc="70" dirty="0">
                <a:latin typeface="Tahoma"/>
                <a:cs typeface="Tahoma"/>
              </a:rPr>
              <a:t>and</a:t>
            </a:r>
            <a:r>
              <a:rPr sz="2000" spc="-125" dirty="0">
                <a:latin typeface="Tahoma"/>
                <a:cs typeface="Tahoma"/>
              </a:rPr>
              <a:t> </a:t>
            </a:r>
            <a:r>
              <a:rPr sz="2000" spc="65" dirty="0">
                <a:latin typeface="Tahoma"/>
                <a:cs typeface="Tahoma"/>
              </a:rPr>
              <a:t>Challenges</a:t>
            </a:r>
            <a:endParaRPr sz="2000">
              <a:latin typeface="Tahoma"/>
              <a:cs typeface="Tahoma"/>
            </a:endParaRPr>
          </a:p>
          <a:p>
            <a:pPr marL="354965" indent="-342265">
              <a:lnSpc>
                <a:spcPct val="100000"/>
              </a:lnSpc>
              <a:spcBef>
                <a:spcPts val="1240"/>
              </a:spcBef>
              <a:buClr>
                <a:srgbClr val="3779D9"/>
              </a:buClr>
              <a:buFont typeface="Courier New"/>
              <a:buChar char="o"/>
              <a:tabLst>
                <a:tab pos="354965" algn="l"/>
              </a:tabLst>
            </a:pPr>
            <a:r>
              <a:rPr sz="2000" spc="-40" dirty="0">
                <a:latin typeface="Tahoma"/>
                <a:cs typeface="Tahoma"/>
              </a:rPr>
              <a:t>IoT</a:t>
            </a:r>
            <a:r>
              <a:rPr sz="2000" spc="-85" dirty="0">
                <a:latin typeface="Tahoma"/>
                <a:cs typeface="Tahoma"/>
              </a:rPr>
              <a:t> </a:t>
            </a:r>
            <a:r>
              <a:rPr sz="2000" dirty="0">
                <a:latin typeface="Tahoma"/>
                <a:cs typeface="Tahoma"/>
              </a:rPr>
              <a:t>Security</a:t>
            </a:r>
            <a:r>
              <a:rPr sz="2000" spc="-30" dirty="0">
                <a:latin typeface="Tahoma"/>
                <a:cs typeface="Tahoma"/>
              </a:rPr>
              <a:t> </a:t>
            </a:r>
            <a:r>
              <a:rPr sz="2000" spc="55" dirty="0">
                <a:latin typeface="Tahoma"/>
                <a:cs typeface="Tahoma"/>
              </a:rPr>
              <a:t>needs</a:t>
            </a:r>
            <a:endParaRPr sz="2000">
              <a:latin typeface="Tahoma"/>
              <a:cs typeface="Tahoma"/>
            </a:endParaRPr>
          </a:p>
          <a:p>
            <a:pPr marL="354965" indent="-342265">
              <a:lnSpc>
                <a:spcPct val="100000"/>
              </a:lnSpc>
              <a:spcBef>
                <a:spcPts val="1250"/>
              </a:spcBef>
              <a:buClr>
                <a:srgbClr val="3779D9"/>
              </a:buClr>
              <a:buFont typeface="Courier New"/>
              <a:buChar char="o"/>
              <a:tabLst>
                <a:tab pos="354965" algn="l"/>
              </a:tabLst>
            </a:pPr>
            <a:r>
              <a:rPr sz="2000" spc="-40" dirty="0">
                <a:latin typeface="Tahoma"/>
                <a:cs typeface="Tahoma"/>
              </a:rPr>
              <a:t>IoT</a:t>
            </a:r>
            <a:r>
              <a:rPr sz="2000" spc="-130" dirty="0">
                <a:latin typeface="Tahoma"/>
                <a:cs typeface="Tahoma"/>
              </a:rPr>
              <a:t> </a:t>
            </a:r>
            <a:r>
              <a:rPr sz="2000" dirty="0">
                <a:latin typeface="Tahoma"/>
                <a:cs typeface="Tahoma"/>
              </a:rPr>
              <a:t>Attack</a:t>
            </a:r>
            <a:r>
              <a:rPr sz="2000" spc="-35" dirty="0">
                <a:latin typeface="Tahoma"/>
                <a:cs typeface="Tahoma"/>
              </a:rPr>
              <a:t> </a:t>
            </a:r>
            <a:r>
              <a:rPr sz="2000" dirty="0">
                <a:latin typeface="Tahoma"/>
                <a:cs typeface="Tahoma"/>
              </a:rPr>
              <a:t>surfaces</a:t>
            </a:r>
            <a:r>
              <a:rPr sz="2000" spc="-40" dirty="0">
                <a:latin typeface="Tahoma"/>
                <a:cs typeface="Tahoma"/>
              </a:rPr>
              <a:t> </a:t>
            </a:r>
            <a:r>
              <a:rPr sz="2000" spc="70" dirty="0">
                <a:latin typeface="Tahoma"/>
                <a:cs typeface="Tahoma"/>
              </a:rPr>
              <a:t>and</a:t>
            </a:r>
            <a:r>
              <a:rPr sz="2000" spc="-35" dirty="0">
                <a:latin typeface="Tahoma"/>
                <a:cs typeface="Tahoma"/>
              </a:rPr>
              <a:t> </a:t>
            </a:r>
            <a:r>
              <a:rPr sz="2000" spc="-10" dirty="0">
                <a:latin typeface="Tahoma"/>
                <a:cs typeface="Tahoma"/>
              </a:rPr>
              <a:t>vulnerabilities</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105" dirty="0">
                <a:latin typeface="Tahoma"/>
                <a:cs typeface="Tahoma"/>
              </a:rPr>
              <a:t>Common</a:t>
            </a:r>
            <a:r>
              <a:rPr sz="2000" spc="30" dirty="0">
                <a:latin typeface="Tahoma"/>
                <a:cs typeface="Tahoma"/>
              </a:rPr>
              <a:t> </a:t>
            </a:r>
            <a:r>
              <a:rPr sz="2000" spc="10" dirty="0">
                <a:latin typeface="Tahoma"/>
                <a:cs typeface="Tahoma"/>
              </a:rPr>
              <a:t>Vulnerabilities</a:t>
            </a:r>
            <a:r>
              <a:rPr sz="2000" spc="65" dirty="0">
                <a:latin typeface="Tahoma"/>
                <a:cs typeface="Tahoma"/>
              </a:rPr>
              <a:t> </a:t>
            </a:r>
            <a:r>
              <a:rPr sz="2000" spc="55" dirty="0">
                <a:latin typeface="Tahoma"/>
                <a:cs typeface="Tahoma"/>
              </a:rPr>
              <a:t>Reported</a:t>
            </a:r>
            <a:endParaRPr sz="2000">
              <a:latin typeface="Tahoma"/>
              <a:cs typeface="Tahoma"/>
            </a:endParaRPr>
          </a:p>
          <a:p>
            <a:pPr marL="354965" indent="-342265">
              <a:lnSpc>
                <a:spcPct val="100000"/>
              </a:lnSpc>
              <a:spcBef>
                <a:spcPts val="1235"/>
              </a:spcBef>
              <a:buClr>
                <a:srgbClr val="3779D9"/>
              </a:buClr>
              <a:buFont typeface="Courier New"/>
              <a:buChar char="o"/>
              <a:tabLst>
                <a:tab pos="354965" algn="l"/>
              </a:tabLst>
            </a:pPr>
            <a:r>
              <a:rPr sz="2000" spc="60" dirty="0">
                <a:latin typeface="Tahoma"/>
                <a:cs typeface="Tahoma"/>
              </a:rPr>
              <a:t>Known</a:t>
            </a:r>
            <a:r>
              <a:rPr sz="2000" spc="-90" dirty="0">
                <a:latin typeface="Tahoma"/>
                <a:cs typeface="Tahoma"/>
              </a:rPr>
              <a:t> </a:t>
            </a:r>
            <a:r>
              <a:rPr sz="2000" dirty="0">
                <a:latin typeface="Tahoma"/>
                <a:cs typeface="Tahoma"/>
              </a:rPr>
              <a:t>Attacks</a:t>
            </a:r>
            <a:r>
              <a:rPr sz="2000" spc="-45" dirty="0">
                <a:latin typeface="Tahoma"/>
                <a:cs typeface="Tahoma"/>
              </a:rPr>
              <a:t> </a:t>
            </a:r>
            <a:r>
              <a:rPr sz="2000" dirty="0">
                <a:latin typeface="Tahoma"/>
                <a:cs typeface="Tahoma"/>
              </a:rPr>
              <a:t>in</a:t>
            </a:r>
            <a:r>
              <a:rPr sz="2000" spc="-15" dirty="0">
                <a:latin typeface="Tahoma"/>
                <a:cs typeface="Tahoma"/>
              </a:rPr>
              <a:t> </a:t>
            </a:r>
            <a:r>
              <a:rPr sz="2000" spc="-25" dirty="0">
                <a:latin typeface="Tahoma"/>
                <a:cs typeface="Tahoma"/>
              </a:rPr>
              <a:t>IoT</a:t>
            </a:r>
            <a:endParaRPr sz="2000">
              <a:latin typeface="Tahoma"/>
              <a:cs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IoT</a:t>
            </a:r>
            <a:r>
              <a:rPr spc="-5" dirty="0"/>
              <a:t> </a:t>
            </a:r>
            <a:r>
              <a:rPr spc="95" dirty="0"/>
              <a:t>Traffic</a:t>
            </a:r>
            <a:r>
              <a:rPr spc="10" dirty="0"/>
              <a:t> </a:t>
            </a:r>
            <a:r>
              <a:rPr spc="80" dirty="0"/>
              <a:t>Generator</a:t>
            </a:r>
            <a:r>
              <a:rPr spc="15" dirty="0"/>
              <a:t> </a:t>
            </a:r>
            <a:r>
              <a:rPr spc="75" dirty="0"/>
              <a:t>Tool</a:t>
            </a:r>
            <a:r>
              <a:rPr spc="40" dirty="0"/>
              <a:t> </a:t>
            </a:r>
            <a:r>
              <a:rPr spc="-10" dirty="0"/>
              <a:t>Screens</a:t>
            </a:r>
          </a:p>
        </p:txBody>
      </p:sp>
      <p:sp>
        <p:nvSpPr>
          <p:cNvPr id="3" name="object 3"/>
          <p:cNvSpPr txBox="1"/>
          <p:nvPr/>
        </p:nvSpPr>
        <p:spPr>
          <a:xfrm>
            <a:off x="3657346" y="5503570"/>
            <a:ext cx="4328795" cy="391160"/>
          </a:xfrm>
          <a:prstGeom prst="rect">
            <a:avLst/>
          </a:prstGeom>
        </p:spPr>
        <p:txBody>
          <a:bodyPr vert="horz" wrap="square" lIns="0" tIns="12700" rIns="0" bIns="0" rtlCol="0">
            <a:spAutoFit/>
          </a:bodyPr>
          <a:lstStyle/>
          <a:p>
            <a:pPr marL="12700">
              <a:lnSpc>
                <a:spcPct val="100000"/>
              </a:lnSpc>
              <a:spcBef>
                <a:spcPts val="100"/>
              </a:spcBef>
            </a:pPr>
            <a:r>
              <a:rPr sz="2400" spc="-140" dirty="0">
                <a:solidFill>
                  <a:srgbClr val="29545D"/>
                </a:solidFill>
                <a:latin typeface="Lucida Sans Unicode"/>
                <a:cs typeface="Lucida Sans Unicode"/>
              </a:rPr>
              <a:t>Screen</a:t>
            </a:r>
            <a:r>
              <a:rPr sz="2400" spc="-229" dirty="0">
                <a:solidFill>
                  <a:srgbClr val="29545D"/>
                </a:solidFill>
                <a:latin typeface="Lucida Sans Unicode"/>
                <a:cs typeface="Lucida Sans Unicode"/>
              </a:rPr>
              <a:t> </a:t>
            </a:r>
            <a:r>
              <a:rPr sz="2400" spc="-225" dirty="0">
                <a:solidFill>
                  <a:srgbClr val="29545D"/>
                </a:solidFill>
                <a:latin typeface="Lucida Sans Unicode"/>
                <a:cs typeface="Lucida Sans Unicode"/>
              </a:rPr>
              <a:t>3:</a:t>
            </a:r>
            <a:r>
              <a:rPr sz="2400" spc="-204" dirty="0">
                <a:solidFill>
                  <a:srgbClr val="29545D"/>
                </a:solidFill>
                <a:latin typeface="Lucida Sans Unicode"/>
                <a:cs typeface="Lucida Sans Unicode"/>
              </a:rPr>
              <a:t> IoT</a:t>
            </a:r>
            <a:r>
              <a:rPr sz="2400" spc="-220" dirty="0">
                <a:solidFill>
                  <a:srgbClr val="29545D"/>
                </a:solidFill>
                <a:latin typeface="Lucida Sans Unicode"/>
                <a:cs typeface="Lucida Sans Unicode"/>
              </a:rPr>
              <a:t> </a:t>
            </a:r>
            <a:r>
              <a:rPr sz="2400" spc="-170" dirty="0">
                <a:solidFill>
                  <a:srgbClr val="29545D"/>
                </a:solidFill>
                <a:latin typeface="Lucida Sans Unicode"/>
                <a:cs typeface="Lucida Sans Unicode"/>
              </a:rPr>
              <a:t>Device</a:t>
            </a:r>
            <a:r>
              <a:rPr sz="2400" spc="-235" dirty="0">
                <a:solidFill>
                  <a:srgbClr val="29545D"/>
                </a:solidFill>
                <a:latin typeface="Lucida Sans Unicode"/>
                <a:cs typeface="Lucida Sans Unicode"/>
              </a:rPr>
              <a:t> </a:t>
            </a:r>
            <a:r>
              <a:rPr sz="2400" spc="-145" dirty="0">
                <a:solidFill>
                  <a:srgbClr val="29545D"/>
                </a:solidFill>
                <a:latin typeface="Lucida Sans Unicode"/>
                <a:cs typeface="Lucida Sans Unicode"/>
              </a:rPr>
              <a:t>Setup</a:t>
            </a:r>
            <a:r>
              <a:rPr sz="2400" spc="-235" dirty="0">
                <a:solidFill>
                  <a:srgbClr val="29545D"/>
                </a:solidFill>
                <a:latin typeface="Lucida Sans Unicode"/>
                <a:cs typeface="Lucida Sans Unicode"/>
              </a:rPr>
              <a:t> </a:t>
            </a:r>
            <a:r>
              <a:rPr sz="2400" spc="-100" dirty="0">
                <a:solidFill>
                  <a:srgbClr val="29545D"/>
                </a:solidFill>
                <a:latin typeface="Lucida Sans Unicode"/>
                <a:cs typeface="Lucida Sans Unicode"/>
              </a:rPr>
              <a:t>Screen</a:t>
            </a:r>
            <a:endParaRPr sz="2400">
              <a:latin typeface="Lucida Sans Unicode"/>
              <a:cs typeface="Lucida Sans Unicode"/>
            </a:endParaRPr>
          </a:p>
        </p:txBody>
      </p:sp>
      <p:pic>
        <p:nvPicPr>
          <p:cNvPr id="4" name="object 4"/>
          <p:cNvPicPr/>
          <p:nvPr/>
        </p:nvPicPr>
        <p:blipFill>
          <a:blip r:embed="rId2" cstate="print"/>
          <a:stretch>
            <a:fillRect/>
          </a:stretch>
        </p:blipFill>
        <p:spPr>
          <a:xfrm>
            <a:off x="3596640" y="1488947"/>
            <a:ext cx="4450079" cy="3904488"/>
          </a:xfrm>
          <a:prstGeom prst="rect">
            <a:avLst/>
          </a:prstGeom>
        </p:spPr>
      </p:pic>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6</a:t>
            </a:r>
            <a:r>
              <a:rPr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7265670" cy="635000"/>
          </a:xfrm>
          <a:prstGeom prst="rect">
            <a:avLst/>
          </a:prstGeom>
        </p:spPr>
        <p:txBody>
          <a:bodyPr vert="horz" wrap="square" lIns="0" tIns="12065" rIns="0" bIns="0" rtlCol="0">
            <a:spAutoFit/>
          </a:bodyPr>
          <a:lstStyle/>
          <a:p>
            <a:pPr marL="12700">
              <a:lnSpc>
                <a:spcPct val="100000"/>
              </a:lnSpc>
              <a:spcBef>
                <a:spcPts val="95"/>
              </a:spcBef>
            </a:pPr>
            <a:r>
              <a:rPr dirty="0"/>
              <a:t>IoT</a:t>
            </a:r>
            <a:r>
              <a:rPr spc="45" dirty="0"/>
              <a:t> </a:t>
            </a:r>
            <a:r>
              <a:rPr spc="60" dirty="0"/>
              <a:t>Healthcare </a:t>
            </a:r>
            <a:r>
              <a:rPr dirty="0"/>
              <a:t>System</a:t>
            </a:r>
            <a:r>
              <a:rPr spc="50" dirty="0"/>
              <a:t> </a:t>
            </a:r>
            <a:r>
              <a:rPr spc="-10" dirty="0"/>
              <a:t>Dataset</a:t>
            </a:r>
          </a:p>
        </p:txBody>
      </p:sp>
      <p:sp>
        <p:nvSpPr>
          <p:cNvPr id="3" name="object 3"/>
          <p:cNvSpPr txBox="1"/>
          <p:nvPr/>
        </p:nvSpPr>
        <p:spPr>
          <a:xfrm>
            <a:off x="688340" y="1085724"/>
            <a:ext cx="7708900" cy="1739900"/>
          </a:xfrm>
          <a:prstGeom prst="rect">
            <a:avLst/>
          </a:prstGeom>
        </p:spPr>
        <p:txBody>
          <a:bodyPr vert="horz" wrap="square" lIns="0" tIns="165735" rIns="0" bIns="0" rtlCol="0">
            <a:spAutoFit/>
          </a:bodyPr>
          <a:lstStyle/>
          <a:p>
            <a:pPr marL="622300" indent="-609600">
              <a:lnSpc>
                <a:spcPct val="100000"/>
              </a:lnSpc>
              <a:spcBef>
                <a:spcPts val="1305"/>
              </a:spcBef>
              <a:buClr>
                <a:srgbClr val="2C608B"/>
              </a:buClr>
              <a:buAutoNum type="arabicPeriod"/>
              <a:tabLst>
                <a:tab pos="622300" algn="l"/>
              </a:tabLst>
            </a:pPr>
            <a:r>
              <a:rPr sz="1800" spc="55" dirty="0">
                <a:latin typeface="Tahoma"/>
                <a:cs typeface="Tahoma"/>
              </a:rPr>
              <a:t>Created</a:t>
            </a:r>
            <a:r>
              <a:rPr sz="1800" spc="-35" dirty="0">
                <a:latin typeface="Tahoma"/>
                <a:cs typeface="Tahoma"/>
              </a:rPr>
              <a:t> </a:t>
            </a:r>
            <a:r>
              <a:rPr sz="1800" spc="-45" dirty="0">
                <a:latin typeface="Tahoma"/>
                <a:cs typeface="Tahoma"/>
              </a:rPr>
              <a:t>IoT</a:t>
            </a:r>
            <a:r>
              <a:rPr sz="1800" spc="-100" dirty="0">
                <a:latin typeface="Tahoma"/>
                <a:cs typeface="Tahoma"/>
              </a:rPr>
              <a:t> </a:t>
            </a:r>
            <a:r>
              <a:rPr sz="1800" dirty="0">
                <a:latin typeface="Tahoma"/>
                <a:cs typeface="Tahoma"/>
              </a:rPr>
              <a:t>healthcare</a:t>
            </a:r>
            <a:r>
              <a:rPr sz="1800" spc="-25" dirty="0">
                <a:latin typeface="Tahoma"/>
                <a:cs typeface="Tahoma"/>
              </a:rPr>
              <a:t> </a:t>
            </a:r>
            <a:r>
              <a:rPr sz="1800" dirty="0">
                <a:latin typeface="Tahoma"/>
                <a:cs typeface="Tahoma"/>
              </a:rPr>
              <a:t>dataset</a:t>
            </a:r>
            <a:r>
              <a:rPr sz="1800" spc="-45" dirty="0">
                <a:latin typeface="Tahoma"/>
                <a:cs typeface="Tahoma"/>
              </a:rPr>
              <a:t> </a:t>
            </a:r>
            <a:r>
              <a:rPr sz="1800" dirty="0">
                <a:latin typeface="Tahoma"/>
                <a:cs typeface="Tahoma"/>
              </a:rPr>
              <a:t>with</a:t>
            </a:r>
            <a:r>
              <a:rPr sz="1800" spc="-40" dirty="0">
                <a:latin typeface="Tahoma"/>
                <a:cs typeface="Tahoma"/>
              </a:rPr>
              <a:t> </a:t>
            </a:r>
            <a:r>
              <a:rPr sz="1800" spc="55" dirty="0">
                <a:latin typeface="Tahoma"/>
                <a:cs typeface="Tahoma"/>
              </a:rPr>
              <a:t>more</a:t>
            </a:r>
            <a:r>
              <a:rPr sz="1800" spc="-35" dirty="0">
                <a:latin typeface="Tahoma"/>
                <a:cs typeface="Tahoma"/>
              </a:rPr>
              <a:t> </a:t>
            </a:r>
            <a:r>
              <a:rPr sz="1800" dirty="0">
                <a:latin typeface="Tahoma"/>
                <a:cs typeface="Tahoma"/>
              </a:rPr>
              <a:t>than</a:t>
            </a:r>
            <a:r>
              <a:rPr sz="1800" spc="-25" dirty="0">
                <a:latin typeface="Tahoma"/>
                <a:cs typeface="Tahoma"/>
              </a:rPr>
              <a:t> </a:t>
            </a:r>
            <a:r>
              <a:rPr sz="1800" dirty="0">
                <a:latin typeface="Tahoma"/>
                <a:cs typeface="Tahoma"/>
              </a:rPr>
              <a:t>200</a:t>
            </a:r>
            <a:r>
              <a:rPr sz="1800" spc="-15" dirty="0">
                <a:latin typeface="Tahoma"/>
                <a:cs typeface="Tahoma"/>
              </a:rPr>
              <a:t> </a:t>
            </a:r>
            <a:r>
              <a:rPr sz="1800" spc="-45" dirty="0">
                <a:latin typeface="Tahoma"/>
                <a:cs typeface="Tahoma"/>
              </a:rPr>
              <a:t>IoT</a:t>
            </a:r>
            <a:r>
              <a:rPr sz="1800" spc="-90" dirty="0">
                <a:latin typeface="Tahoma"/>
                <a:cs typeface="Tahoma"/>
              </a:rPr>
              <a:t> </a:t>
            </a:r>
            <a:r>
              <a:rPr sz="1800" spc="50" dirty="0">
                <a:latin typeface="Tahoma"/>
                <a:cs typeface="Tahoma"/>
              </a:rPr>
              <a:t>devices</a:t>
            </a:r>
            <a:r>
              <a:rPr sz="1800" spc="-65" dirty="0">
                <a:latin typeface="Tahoma"/>
                <a:cs typeface="Tahoma"/>
              </a:rPr>
              <a:t> </a:t>
            </a:r>
            <a:r>
              <a:rPr sz="1800" spc="-10" dirty="0">
                <a:latin typeface="Tahoma"/>
                <a:cs typeface="Tahoma"/>
              </a:rPr>
              <a:t>data.</a:t>
            </a:r>
            <a:endParaRPr sz="1800">
              <a:latin typeface="Tahoma"/>
              <a:cs typeface="Tahoma"/>
            </a:endParaRPr>
          </a:p>
          <a:p>
            <a:pPr marL="622300" indent="-609600">
              <a:lnSpc>
                <a:spcPct val="100000"/>
              </a:lnSpc>
              <a:spcBef>
                <a:spcPts val="1215"/>
              </a:spcBef>
              <a:buClr>
                <a:srgbClr val="2C608B"/>
              </a:buClr>
              <a:buAutoNum type="arabicPeriod"/>
              <a:tabLst>
                <a:tab pos="622300" algn="l"/>
              </a:tabLst>
            </a:pPr>
            <a:r>
              <a:rPr sz="1800" dirty="0">
                <a:latin typeface="Tahoma"/>
                <a:cs typeface="Tahoma"/>
              </a:rPr>
              <a:t>First dataset with</a:t>
            </a:r>
            <a:r>
              <a:rPr sz="1800" spc="-15" dirty="0">
                <a:latin typeface="Tahoma"/>
                <a:cs typeface="Tahoma"/>
              </a:rPr>
              <a:t> </a:t>
            </a:r>
            <a:r>
              <a:rPr sz="1800" spc="-45" dirty="0">
                <a:latin typeface="Tahoma"/>
                <a:cs typeface="Tahoma"/>
              </a:rPr>
              <a:t>IoT</a:t>
            </a:r>
            <a:r>
              <a:rPr sz="1800" spc="-75" dirty="0">
                <a:latin typeface="Tahoma"/>
                <a:cs typeface="Tahoma"/>
              </a:rPr>
              <a:t> </a:t>
            </a:r>
            <a:r>
              <a:rPr sz="1800" spc="55" dirty="0">
                <a:latin typeface="Tahoma"/>
                <a:cs typeface="Tahoma"/>
              </a:rPr>
              <a:t>protocols</a:t>
            </a:r>
            <a:r>
              <a:rPr sz="1800" spc="-25" dirty="0">
                <a:latin typeface="Tahoma"/>
                <a:cs typeface="Tahoma"/>
              </a:rPr>
              <a:t> </a:t>
            </a:r>
            <a:r>
              <a:rPr sz="1800" dirty="0">
                <a:latin typeface="Tahoma"/>
                <a:cs typeface="Tahoma"/>
              </a:rPr>
              <a:t>specific</a:t>
            </a:r>
            <a:r>
              <a:rPr sz="1800" spc="-35" dirty="0">
                <a:latin typeface="Tahoma"/>
                <a:cs typeface="Tahoma"/>
              </a:rPr>
              <a:t> </a:t>
            </a:r>
            <a:r>
              <a:rPr sz="1800" spc="-10" dirty="0">
                <a:latin typeface="Tahoma"/>
                <a:cs typeface="Tahoma"/>
              </a:rPr>
              <a:t>features.</a:t>
            </a:r>
            <a:endParaRPr sz="1800">
              <a:latin typeface="Tahoma"/>
              <a:cs typeface="Tahoma"/>
            </a:endParaRPr>
          </a:p>
          <a:p>
            <a:pPr marL="622300" indent="-609600">
              <a:lnSpc>
                <a:spcPct val="100000"/>
              </a:lnSpc>
              <a:spcBef>
                <a:spcPts val="1210"/>
              </a:spcBef>
              <a:buClr>
                <a:srgbClr val="2C608B"/>
              </a:buClr>
              <a:buAutoNum type="arabicPeriod"/>
              <a:tabLst>
                <a:tab pos="622300" algn="l"/>
              </a:tabLst>
            </a:pPr>
            <a:r>
              <a:rPr sz="1800" dirty="0">
                <a:latin typeface="Tahoma"/>
                <a:cs typeface="Tahoma"/>
              </a:rPr>
              <a:t>Dataset</a:t>
            </a:r>
            <a:r>
              <a:rPr sz="1800" spc="-50" dirty="0">
                <a:latin typeface="Tahoma"/>
                <a:cs typeface="Tahoma"/>
              </a:rPr>
              <a:t> </a:t>
            </a:r>
            <a:r>
              <a:rPr sz="1800" dirty="0">
                <a:latin typeface="Tahoma"/>
                <a:cs typeface="Tahoma"/>
              </a:rPr>
              <a:t>consist</a:t>
            </a:r>
            <a:r>
              <a:rPr sz="1800" spc="-50" dirty="0">
                <a:latin typeface="Tahoma"/>
                <a:cs typeface="Tahoma"/>
              </a:rPr>
              <a:t> </a:t>
            </a:r>
            <a:r>
              <a:rPr sz="1800" dirty="0">
                <a:latin typeface="Tahoma"/>
                <a:cs typeface="Tahoma"/>
              </a:rPr>
              <a:t>of</a:t>
            </a:r>
            <a:r>
              <a:rPr sz="1800" spc="15" dirty="0">
                <a:latin typeface="Tahoma"/>
                <a:cs typeface="Tahoma"/>
              </a:rPr>
              <a:t> </a:t>
            </a:r>
            <a:r>
              <a:rPr sz="1800" spc="65" dirty="0">
                <a:latin typeface="Tahoma"/>
                <a:cs typeface="Tahoma"/>
              </a:rPr>
              <a:t>both</a:t>
            </a:r>
            <a:r>
              <a:rPr sz="1800" spc="-45" dirty="0">
                <a:latin typeface="Tahoma"/>
                <a:cs typeface="Tahoma"/>
              </a:rPr>
              <a:t> </a:t>
            </a:r>
            <a:r>
              <a:rPr sz="1800" spc="60" dirty="0">
                <a:latin typeface="Tahoma"/>
                <a:cs typeface="Tahoma"/>
              </a:rPr>
              <a:t>Normal</a:t>
            </a:r>
            <a:r>
              <a:rPr sz="1800" spc="-35" dirty="0">
                <a:latin typeface="Tahoma"/>
                <a:cs typeface="Tahoma"/>
              </a:rPr>
              <a:t> </a:t>
            </a:r>
            <a:r>
              <a:rPr sz="1800" dirty="0">
                <a:latin typeface="Tahoma"/>
                <a:cs typeface="Tahoma"/>
              </a:rPr>
              <a:t>&amp;</a:t>
            </a:r>
            <a:r>
              <a:rPr sz="1800" spc="-40" dirty="0">
                <a:latin typeface="Tahoma"/>
                <a:cs typeface="Tahoma"/>
              </a:rPr>
              <a:t> </a:t>
            </a:r>
            <a:r>
              <a:rPr sz="1800" spc="60" dirty="0">
                <a:latin typeface="Tahoma"/>
                <a:cs typeface="Tahoma"/>
              </a:rPr>
              <a:t>Malicious</a:t>
            </a:r>
            <a:r>
              <a:rPr sz="1800" spc="-50" dirty="0">
                <a:latin typeface="Tahoma"/>
                <a:cs typeface="Tahoma"/>
              </a:rPr>
              <a:t> </a:t>
            </a:r>
            <a:r>
              <a:rPr sz="1800" spc="-10" dirty="0">
                <a:latin typeface="Tahoma"/>
                <a:cs typeface="Tahoma"/>
              </a:rPr>
              <a:t>traffic</a:t>
            </a:r>
            <a:endParaRPr sz="1800">
              <a:latin typeface="Tahoma"/>
              <a:cs typeface="Tahoma"/>
            </a:endParaRPr>
          </a:p>
          <a:p>
            <a:pPr marL="622300" indent="-609600">
              <a:lnSpc>
                <a:spcPct val="100000"/>
              </a:lnSpc>
              <a:spcBef>
                <a:spcPts val="1225"/>
              </a:spcBef>
              <a:buClr>
                <a:srgbClr val="2C608B"/>
              </a:buClr>
              <a:buAutoNum type="arabicPeriod"/>
              <a:tabLst>
                <a:tab pos="622300" algn="l"/>
              </a:tabLst>
            </a:pPr>
            <a:r>
              <a:rPr sz="1800" dirty="0">
                <a:latin typeface="Tahoma"/>
                <a:cs typeface="Tahoma"/>
              </a:rPr>
              <a:t>Ideal</a:t>
            </a:r>
            <a:r>
              <a:rPr sz="1800" spc="-95" dirty="0">
                <a:latin typeface="Tahoma"/>
                <a:cs typeface="Tahoma"/>
              </a:rPr>
              <a:t> </a:t>
            </a:r>
            <a:r>
              <a:rPr sz="1800" dirty="0">
                <a:latin typeface="Tahoma"/>
                <a:cs typeface="Tahoma"/>
              </a:rPr>
              <a:t>for</a:t>
            </a:r>
            <a:r>
              <a:rPr sz="1800" spc="-80" dirty="0">
                <a:latin typeface="Tahoma"/>
                <a:cs typeface="Tahoma"/>
              </a:rPr>
              <a:t> </a:t>
            </a:r>
            <a:r>
              <a:rPr sz="1800" spc="75" dirty="0">
                <a:latin typeface="Tahoma"/>
                <a:cs typeface="Tahoma"/>
              </a:rPr>
              <a:t>developing</a:t>
            </a:r>
            <a:r>
              <a:rPr sz="1800" spc="-105" dirty="0">
                <a:latin typeface="Tahoma"/>
                <a:cs typeface="Tahoma"/>
              </a:rPr>
              <a:t> </a:t>
            </a:r>
            <a:r>
              <a:rPr sz="1800" dirty="0">
                <a:latin typeface="Tahoma"/>
                <a:cs typeface="Tahoma"/>
              </a:rPr>
              <a:t>Intrusion</a:t>
            </a:r>
            <a:r>
              <a:rPr sz="1800" spc="-70" dirty="0">
                <a:latin typeface="Tahoma"/>
                <a:cs typeface="Tahoma"/>
              </a:rPr>
              <a:t> </a:t>
            </a:r>
            <a:r>
              <a:rPr sz="1800" spc="50" dirty="0">
                <a:latin typeface="Tahoma"/>
                <a:cs typeface="Tahoma"/>
              </a:rPr>
              <a:t>Detection</a:t>
            </a:r>
            <a:r>
              <a:rPr sz="1800" spc="-105" dirty="0">
                <a:latin typeface="Tahoma"/>
                <a:cs typeface="Tahoma"/>
              </a:rPr>
              <a:t> </a:t>
            </a:r>
            <a:r>
              <a:rPr sz="1800" dirty="0">
                <a:latin typeface="Tahoma"/>
                <a:cs typeface="Tahoma"/>
              </a:rPr>
              <a:t>Systems</a:t>
            </a:r>
            <a:r>
              <a:rPr sz="1800" spc="-95" dirty="0">
                <a:latin typeface="Tahoma"/>
                <a:cs typeface="Tahoma"/>
              </a:rPr>
              <a:t> </a:t>
            </a:r>
            <a:r>
              <a:rPr sz="1800" spc="-80" dirty="0">
                <a:latin typeface="Tahoma"/>
                <a:cs typeface="Tahoma"/>
              </a:rPr>
              <a:t>(IDS)</a:t>
            </a:r>
            <a:r>
              <a:rPr sz="1800" spc="-110" dirty="0">
                <a:latin typeface="Tahoma"/>
                <a:cs typeface="Tahoma"/>
              </a:rPr>
              <a:t> </a:t>
            </a:r>
            <a:r>
              <a:rPr sz="1800" dirty="0">
                <a:latin typeface="Tahoma"/>
                <a:cs typeface="Tahoma"/>
              </a:rPr>
              <a:t>for</a:t>
            </a:r>
            <a:r>
              <a:rPr sz="1800" spc="-75" dirty="0">
                <a:latin typeface="Tahoma"/>
                <a:cs typeface="Tahoma"/>
              </a:rPr>
              <a:t> </a:t>
            </a:r>
            <a:r>
              <a:rPr sz="1800" spc="-25" dirty="0">
                <a:latin typeface="Tahoma"/>
                <a:cs typeface="Tahoma"/>
              </a:rPr>
              <a:t>IoT</a:t>
            </a:r>
            <a:endParaRPr sz="1800">
              <a:latin typeface="Tahoma"/>
              <a:cs typeface="Tahoma"/>
            </a:endParaRPr>
          </a:p>
        </p:txBody>
      </p:sp>
      <p:grpSp>
        <p:nvGrpSpPr>
          <p:cNvPr id="4" name="object 4"/>
          <p:cNvGrpSpPr/>
          <p:nvPr/>
        </p:nvGrpSpPr>
        <p:grpSpPr>
          <a:xfrm>
            <a:off x="6313908" y="3009848"/>
            <a:ext cx="4603115" cy="2680970"/>
            <a:chOff x="6313908" y="3009848"/>
            <a:chExt cx="4603115" cy="2680970"/>
          </a:xfrm>
        </p:grpSpPr>
        <p:pic>
          <p:nvPicPr>
            <p:cNvPr id="5" name="object 5"/>
            <p:cNvPicPr/>
            <p:nvPr/>
          </p:nvPicPr>
          <p:blipFill>
            <a:blip r:embed="rId2" cstate="print"/>
            <a:stretch>
              <a:fillRect/>
            </a:stretch>
          </p:blipFill>
          <p:spPr>
            <a:xfrm>
              <a:off x="6313908" y="3009848"/>
              <a:ext cx="4602527" cy="2680818"/>
            </a:xfrm>
            <a:prstGeom prst="rect">
              <a:avLst/>
            </a:prstGeom>
          </p:spPr>
        </p:pic>
        <p:pic>
          <p:nvPicPr>
            <p:cNvPr id="6" name="object 6"/>
            <p:cNvPicPr/>
            <p:nvPr/>
          </p:nvPicPr>
          <p:blipFill>
            <a:blip r:embed="rId3" cstate="print"/>
            <a:stretch>
              <a:fillRect/>
            </a:stretch>
          </p:blipFill>
          <p:spPr>
            <a:xfrm>
              <a:off x="6321552" y="3017519"/>
              <a:ext cx="4536948" cy="2615183"/>
            </a:xfrm>
            <a:prstGeom prst="rect">
              <a:avLst/>
            </a:prstGeom>
          </p:spPr>
        </p:pic>
      </p:grpSp>
      <p:sp>
        <p:nvSpPr>
          <p:cNvPr id="7" name="object 7"/>
          <p:cNvSpPr txBox="1"/>
          <p:nvPr/>
        </p:nvSpPr>
        <p:spPr>
          <a:xfrm>
            <a:off x="7354316" y="5805932"/>
            <a:ext cx="2686050" cy="269240"/>
          </a:xfrm>
          <a:prstGeom prst="rect">
            <a:avLst/>
          </a:prstGeom>
        </p:spPr>
        <p:txBody>
          <a:bodyPr vert="horz" wrap="square" lIns="0" tIns="12065" rIns="0" bIns="0" rtlCol="0">
            <a:spAutoFit/>
          </a:bodyPr>
          <a:lstStyle/>
          <a:p>
            <a:pPr marL="12700">
              <a:lnSpc>
                <a:spcPct val="100000"/>
              </a:lnSpc>
              <a:spcBef>
                <a:spcPts val="95"/>
              </a:spcBef>
            </a:pPr>
            <a:r>
              <a:rPr sz="1600" spc="60" dirty="0">
                <a:latin typeface="Tahoma"/>
                <a:cs typeface="Tahoma"/>
              </a:rPr>
              <a:t>Fig</a:t>
            </a:r>
            <a:r>
              <a:rPr sz="1600" spc="-15" dirty="0">
                <a:latin typeface="Tahoma"/>
                <a:cs typeface="Tahoma"/>
              </a:rPr>
              <a:t> </a:t>
            </a:r>
            <a:r>
              <a:rPr sz="1600" spc="-30" dirty="0">
                <a:solidFill>
                  <a:srgbClr val="29545D"/>
                </a:solidFill>
                <a:latin typeface="Tahoma"/>
                <a:cs typeface="Tahoma"/>
              </a:rPr>
              <a:t>2:</a:t>
            </a:r>
            <a:r>
              <a:rPr sz="1600" spc="-25" dirty="0">
                <a:solidFill>
                  <a:srgbClr val="29545D"/>
                </a:solidFill>
                <a:latin typeface="Tahoma"/>
                <a:cs typeface="Tahoma"/>
              </a:rPr>
              <a:t> </a:t>
            </a:r>
            <a:r>
              <a:rPr sz="1600" spc="-50" dirty="0">
                <a:solidFill>
                  <a:srgbClr val="29545D"/>
                </a:solidFill>
                <a:latin typeface="Tahoma"/>
                <a:cs typeface="Tahoma"/>
              </a:rPr>
              <a:t>IoT</a:t>
            </a:r>
            <a:r>
              <a:rPr sz="1600" spc="-80" dirty="0">
                <a:solidFill>
                  <a:srgbClr val="29545D"/>
                </a:solidFill>
                <a:latin typeface="Tahoma"/>
                <a:cs typeface="Tahoma"/>
              </a:rPr>
              <a:t> </a:t>
            </a:r>
            <a:r>
              <a:rPr sz="1600" dirty="0">
                <a:latin typeface="Tahoma"/>
                <a:cs typeface="Tahoma"/>
              </a:rPr>
              <a:t>Healthcare </a:t>
            </a:r>
            <a:r>
              <a:rPr sz="1600" spc="-10" dirty="0">
                <a:solidFill>
                  <a:srgbClr val="29545D"/>
                </a:solidFill>
                <a:latin typeface="Tahoma"/>
                <a:cs typeface="Tahoma"/>
              </a:rPr>
              <a:t>Dataset</a:t>
            </a:r>
            <a:endParaRPr sz="1600">
              <a:latin typeface="Tahoma"/>
              <a:cs typeface="Tahoma"/>
            </a:endParaRPr>
          </a:p>
        </p:txBody>
      </p:sp>
      <p:sp>
        <p:nvSpPr>
          <p:cNvPr id="8" name="object 8"/>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9" name="object 9"/>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7</a:t>
            </a:r>
            <a:r>
              <a:rPr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270895"/>
            <a:ext cx="10890250" cy="1968500"/>
          </a:xfrm>
          <a:prstGeom prst="rect">
            <a:avLst/>
          </a:prstGeom>
        </p:spPr>
        <p:txBody>
          <a:bodyPr vert="horz" wrap="square" lIns="0" tIns="250190" rIns="0" bIns="0" rtlCol="0">
            <a:spAutoFit/>
          </a:bodyPr>
          <a:lstStyle/>
          <a:p>
            <a:pPr marL="12700" algn="just">
              <a:lnSpc>
                <a:spcPct val="100000"/>
              </a:lnSpc>
              <a:spcBef>
                <a:spcPts val="1970"/>
              </a:spcBef>
            </a:pPr>
            <a:r>
              <a:rPr spc="75" dirty="0"/>
              <a:t>Tool</a:t>
            </a:r>
            <a:r>
              <a:rPr spc="-20" dirty="0"/>
              <a:t> </a:t>
            </a:r>
            <a:r>
              <a:rPr dirty="0"/>
              <a:t>2:</a:t>
            </a:r>
            <a:r>
              <a:rPr spc="994" dirty="0"/>
              <a:t> </a:t>
            </a:r>
            <a:r>
              <a:rPr dirty="0"/>
              <a:t>IoT</a:t>
            </a:r>
            <a:r>
              <a:rPr spc="-40" dirty="0"/>
              <a:t> </a:t>
            </a:r>
            <a:r>
              <a:rPr spc="65" dirty="0"/>
              <a:t>Firewall</a:t>
            </a:r>
          </a:p>
          <a:p>
            <a:pPr marL="78740" marR="5080" algn="just">
              <a:lnSpc>
                <a:spcPct val="110000"/>
              </a:lnSpc>
              <a:spcBef>
                <a:spcPts val="705"/>
              </a:spcBef>
            </a:pPr>
            <a:r>
              <a:rPr sz="2000" u="none" dirty="0">
                <a:solidFill>
                  <a:srgbClr val="000000"/>
                </a:solidFill>
                <a:latin typeface="Tahoma"/>
                <a:cs typeface="Tahoma"/>
              </a:rPr>
              <a:t>The</a:t>
            </a:r>
            <a:r>
              <a:rPr sz="2000" u="none" spc="20" dirty="0">
                <a:solidFill>
                  <a:srgbClr val="000000"/>
                </a:solidFill>
                <a:latin typeface="Tahoma"/>
                <a:cs typeface="Tahoma"/>
              </a:rPr>
              <a:t> </a:t>
            </a:r>
            <a:r>
              <a:rPr sz="2000" u="none" dirty="0">
                <a:solidFill>
                  <a:srgbClr val="000000"/>
                </a:solidFill>
                <a:latin typeface="Tahoma"/>
                <a:cs typeface="Tahoma"/>
              </a:rPr>
              <a:t>traditional</a:t>
            </a:r>
            <a:r>
              <a:rPr sz="2000" u="none" spc="35" dirty="0">
                <a:solidFill>
                  <a:srgbClr val="000000"/>
                </a:solidFill>
                <a:latin typeface="Tahoma"/>
                <a:cs typeface="Tahoma"/>
              </a:rPr>
              <a:t> </a:t>
            </a:r>
            <a:r>
              <a:rPr sz="2000" u="none" dirty="0">
                <a:solidFill>
                  <a:srgbClr val="000000"/>
                </a:solidFill>
                <a:latin typeface="Tahoma"/>
                <a:cs typeface="Tahoma"/>
              </a:rPr>
              <a:t>security</a:t>
            </a:r>
            <a:r>
              <a:rPr sz="2000" u="none" spc="30" dirty="0">
                <a:solidFill>
                  <a:srgbClr val="000000"/>
                </a:solidFill>
                <a:latin typeface="Tahoma"/>
                <a:cs typeface="Tahoma"/>
              </a:rPr>
              <a:t> </a:t>
            </a:r>
            <a:r>
              <a:rPr sz="2000" u="none" dirty="0">
                <a:solidFill>
                  <a:srgbClr val="000000"/>
                </a:solidFill>
                <a:latin typeface="Tahoma"/>
                <a:cs typeface="Tahoma"/>
              </a:rPr>
              <a:t>mechanisms</a:t>
            </a:r>
            <a:r>
              <a:rPr sz="2000" u="none" spc="5" dirty="0">
                <a:solidFill>
                  <a:srgbClr val="000000"/>
                </a:solidFill>
                <a:latin typeface="Tahoma"/>
                <a:cs typeface="Tahoma"/>
              </a:rPr>
              <a:t> </a:t>
            </a:r>
            <a:r>
              <a:rPr sz="2000" u="none" dirty="0">
                <a:solidFill>
                  <a:srgbClr val="000000"/>
                </a:solidFill>
                <a:latin typeface="Tahoma"/>
                <a:cs typeface="Tahoma"/>
              </a:rPr>
              <a:t>are</a:t>
            </a:r>
            <a:r>
              <a:rPr sz="2000" u="none" spc="30" dirty="0">
                <a:solidFill>
                  <a:srgbClr val="000000"/>
                </a:solidFill>
                <a:latin typeface="Tahoma"/>
                <a:cs typeface="Tahoma"/>
              </a:rPr>
              <a:t> </a:t>
            </a:r>
            <a:r>
              <a:rPr sz="2000" u="none" spc="100" dirty="0">
                <a:solidFill>
                  <a:srgbClr val="000000"/>
                </a:solidFill>
                <a:latin typeface="Tahoma"/>
                <a:cs typeface="Tahoma"/>
              </a:rPr>
              <a:t>deployed</a:t>
            </a:r>
            <a:r>
              <a:rPr sz="2000" u="none" spc="30" dirty="0">
                <a:solidFill>
                  <a:srgbClr val="000000"/>
                </a:solidFill>
                <a:latin typeface="Tahoma"/>
                <a:cs typeface="Tahoma"/>
              </a:rPr>
              <a:t> </a:t>
            </a:r>
            <a:r>
              <a:rPr sz="2000" u="none" spc="-20" dirty="0">
                <a:solidFill>
                  <a:srgbClr val="000000"/>
                </a:solidFill>
                <a:latin typeface="Tahoma"/>
                <a:cs typeface="Tahoma"/>
              </a:rPr>
              <a:t>at</a:t>
            </a:r>
            <a:r>
              <a:rPr sz="2000" u="none" spc="35" dirty="0">
                <a:solidFill>
                  <a:srgbClr val="000000"/>
                </a:solidFill>
                <a:latin typeface="Tahoma"/>
                <a:cs typeface="Tahoma"/>
              </a:rPr>
              <a:t> </a:t>
            </a:r>
            <a:r>
              <a:rPr sz="2000" u="none" dirty="0">
                <a:solidFill>
                  <a:srgbClr val="000000"/>
                </a:solidFill>
                <a:latin typeface="Tahoma"/>
                <a:cs typeface="Tahoma"/>
              </a:rPr>
              <a:t>two</a:t>
            </a:r>
            <a:r>
              <a:rPr sz="2000" u="none" spc="45" dirty="0">
                <a:solidFill>
                  <a:srgbClr val="000000"/>
                </a:solidFill>
                <a:latin typeface="Tahoma"/>
                <a:cs typeface="Tahoma"/>
              </a:rPr>
              <a:t> </a:t>
            </a:r>
            <a:r>
              <a:rPr sz="2000" u="none" dirty="0">
                <a:solidFill>
                  <a:srgbClr val="000000"/>
                </a:solidFill>
                <a:latin typeface="Tahoma"/>
                <a:cs typeface="Tahoma"/>
              </a:rPr>
              <a:t>levels</a:t>
            </a:r>
            <a:r>
              <a:rPr sz="2000" u="none" spc="30" dirty="0">
                <a:solidFill>
                  <a:srgbClr val="000000"/>
                </a:solidFill>
                <a:latin typeface="Tahoma"/>
                <a:cs typeface="Tahoma"/>
              </a:rPr>
              <a:t> </a:t>
            </a:r>
            <a:r>
              <a:rPr sz="2000" u="none" spc="-25" dirty="0">
                <a:solidFill>
                  <a:srgbClr val="000000"/>
                </a:solidFill>
                <a:latin typeface="Tahoma"/>
                <a:cs typeface="Tahoma"/>
              </a:rPr>
              <a:t>i.e.</a:t>
            </a:r>
            <a:r>
              <a:rPr sz="2000" u="none" spc="-45" dirty="0">
                <a:solidFill>
                  <a:srgbClr val="000000"/>
                </a:solidFill>
                <a:latin typeface="Tahoma"/>
                <a:cs typeface="Tahoma"/>
              </a:rPr>
              <a:t> </a:t>
            </a:r>
            <a:r>
              <a:rPr sz="2000" u="none" dirty="0">
                <a:solidFill>
                  <a:srgbClr val="000000"/>
                </a:solidFill>
                <a:latin typeface="Tahoma"/>
                <a:cs typeface="Tahoma"/>
              </a:rPr>
              <a:t>network</a:t>
            </a:r>
            <a:r>
              <a:rPr sz="2000" u="none" spc="35" dirty="0">
                <a:solidFill>
                  <a:srgbClr val="000000"/>
                </a:solidFill>
                <a:latin typeface="Tahoma"/>
                <a:cs typeface="Tahoma"/>
              </a:rPr>
              <a:t> </a:t>
            </a:r>
            <a:r>
              <a:rPr sz="2000" u="none" dirty="0">
                <a:solidFill>
                  <a:srgbClr val="000000"/>
                </a:solidFill>
                <a:latin typeface="Tahoma"/>
                <a:cs typeface="Tahoma"/>
              </a:rPr>
              <a:t>level</a:t>
            </a:r>
            <a:r>
              <a:rPr sz="2000" u="none" spc="40" dirty="0">
                <a:solidFill>
                  <a:srgbClr val="000000"/>
                </a:solidFill>
                <a:latin typeface="Tahoma"/>
                <a:cs typeface="Tahoma"/>
              </a:rPr>
              <a:t> </a:t>
            </a:r>
            <a:r>
              <a:rPr sz="2000" u="none" spc="60" dirty="0">
                <a:solidFill>
                  <a:srgbClr val="000000"/>
                </a:solidFill>
                <a:latin typeface="Tahoma"/>
                <a:cs typeface="Tahoma"/>
              </a:rPr>
              <a:t>or</a:t>
            </a:r>
            <a:r>
              <a:rPr sz="2000" u="none" spc="30" dirty="0">
                <a:solidFill>
                  <a:srgbClr val="000000"/>
                </a:solidFill>
                <a:latin typeface="Tahoma"/>
                <a:cs typeface="Tahoma"/>
              </a:rPr>
              <a:t> </a:t>
            </a:r>
            <a:r>
              <a:rPr sz="2000" u="none" dirty="0">
                <a:solidFill>
                  <a:srgbClr val="000000"/>
                </a:solidFill>
                <a:latin typeface="Tahoma"/>
                <a:cs typeface="Tahoma"/>
              </a:rPr>
              <a:t>host</a:t>
            </a:r>
            <a:r>
              <a:rPr sz="2000" u="none" spc="35" dirty="0">
                <a:solidFill>
                  <a:srgbClr val="000000"/>
                </a:solidFill>
                <a:latin typeface="Tahoma"/>
                <a:cs typeface="Tahoma"/>
              </a:rPr>
              <a:t> </a:t>
            </a:r>
            <a:r>
              <a:rPr sz="2000" u="none" spc="-10" dirty="0">
                <a:solidFill>
                  <a:srgbClr val="000000"/>
                </a:solidFill>
                <a:latin typeface="Tahoma"/>
                <a:cs typeface="Tahoma"/>
              </a:rPr>
              <a:t>level. </a:t>
            </a:r>
            <a:r>
              <a:rPr sz="2000" u="none" dirty="0">
                <a:solidFill>
                  <a:srgbClr val="000000"/>
                </a:solidFill>
                <a:latin typeface="Tahoma"/>
                <a:cs typeface="Tahoma"/>
              </a:rPr>
              <a:t>IoT</a:t>
            </a:r>
            <a:r>
              <a:rPr sz="2000" u="none" spc="-30" dirty="0">
                <a:solidFill>
                  <a:srgbClr val="000000"/>
                </a:solidFill>
                <a:latin typeface="Tahoma"/>
                <a:cs typeface="Tahoma"/>
              </a:rPr>
              <a:t>  </a:t>
            </a:r>
            <a:r>
              <a:rPr sz="2000" u="none" spc="55" dirty="0">
                <a:solidFill>
                  <a:srgbClr val="000000"/>
                </a:solidFill>
                <a:latin typeface="Tahoma"/>
                <a:cs typeface="Tahoma"/>
              </a:rPr>
              <a:t>devices</a:t>
            </a:r>
            <a:r>
              <a:rPr sz="2000" u="none" spc="-10" dirty="0">
                <a:solidFill>
                  <a:srgbClr val="000000"/>
                </a:solidFill>
                <a:latin typeface="Tahoma"/>
                <a:cs typeface="Tahoma"/>
              </a:rPr>
              <a:t>  </a:t>
            </a:r>
            <a:r>
              <a:rPr sz="2000" u="none" dirty="0">
                <a:solidFill>
                  <a:srgbClr val="000000"/>
                </a:solidFill>
                <a:latin typeface="Tahoma"/>
                <a:cs typeface="Tahoma"/>
              </a:rPr>
              <a:t>are</a:t>
            </a:r>
            <a:r>
              <a:rPr sz="2000" u="none" spc="-5" dirty="0">
                <a:solidFill>
                  <a:srgbClr val="000000"/>
                </a:solidFill>
                <a:latin typeface="Tahoma"/>
                <a:cs typeface="Tahoma"/>
              </a:rPr>
              <a:t>  </a:t>
            </a:r>
            <a:r>
              <a:rPr sz="2000" u="none" dirty="0">
                <a:solidFill>
                  <a:srgbClr val="000000"/>
                </a:solidFill>
                <a:latin typeface="Tahoma"/>
                <a:cs typeface="Tahoma"/>
              </a:rPr>
              <a:t>resource</a:t>
            </a:r>
            <a:r>
              <a:rPr sz="2000" u="none" spc="-10" dirty="0">
                <a:solidFill>
                  <a:srgbClr val="000000"/>
                </a:solidFill>
                <a:latin typeface="Tahoma"/>
                <a:cs typeface="Tahoma"/>
              </a:rPr>
              <a:t>  </a:t>
            </a:r>
            <a:r>
              <a:rPr sz="2000" u="none" dirty="0">
                <a:solidFill>
                  <a:srgbClr val="000000"/>
                </a:solidFill>
                <a:latin typeface="Tahoma"/>
                <a:cs typeface="Tahoma"/>
              </a:rPr>
              <a:t>constrained,</a:t>
            </a:r>
            <a:r>
              <a:rPr sz="2000" u="none" spc="-40" dirty="0">
                <a:solidFill>
                  <a:srgbClr val="000000"/>
                </a:solidFill>
                <a:latin typeface="Tahoma"/>
                <a:cs typeface="Tahoma"/>
              </a:rPr>
              <a:t>  </a:t>
            </a:r>
            <a:r>
              <a:rPr sz="2000" u="none" spc="65" dirty="0">
                <a:solidFill>
                  <a:srgbClr val="000000"/>
                </a:solidFill>
                <a:latin typeface="Tahoma"/>
                <a:cs typeface="Tahoma"/>
              </a:rPr>
              <a:t>so</a:t>
            </a:r>
            <a:r>
              <a:rPr sz="2000" u="none" dirty="0">
                <a:solidFill>
                  <a:srgbClr val="000000"/>
                </a:solidFill>
                <a:latin typeface="Tahoma"/>
                <a:cs typeface="Tahoma"/>
              </a:rPr>
              <a:t>  the</a:t>
            </a:r>
            <a:r>
              <a:rPr sz="2000" u="none" spc="-10" dirty="0">
                <a:solidFill>
                  <a:srgbClr val="000000"/>
                </a:solidFill>
                <a:latin typeface="Tahoma"/>
                <a:cs typeface="Tahoma"/>
              </a:rPr>
              <a:t>  </a:t>
            </a:r>
            <a:r>
              <a:rPr sz="2000" u="none" dirty="0">
                <a:solidFill>
                  <a:srgbClr val="000000"/>
                </a:solidFill>
                <a:latin typeface="Tahoma"/>
                <a:cs typeface="Tahoma"/>
              </a:rPr>
              <a:t>host</a:t>
            </a:r>
            <a:r>
              <a:rPr sz="2000" u="none" spc="-5" dirty="0">
                <a:solidFill>
                  <a:srgbClr val="000000"/>
                </a:solidFill>
                <a:latin typeface="Tahoma"/>
                <a:cs typeface="Tahoma"/>
              </a:rPr>
              <a:t>  </a:t>
            </a:r>
            <a:r>
              <a:rPr sz="2000" u="none" dirty="0">
                <a:solidFill>
                  <a:srgbClr val="000000"/>
                </a:solidFill>
                <a:latin typeface="Tahoma"/>
                <a:cs typeface="Tahoma"/>
              </a:rPr>
              <a:t>level  security  mechanisms</a:t>
            </a:r>
            <a:r>
              <a:rPr sz="2000" u="none" spc="-5" dirty="0">
                <a:solidFill>
                  <a:srgbClr val="000000"/>
                </a:solidFill>
                <a:latin typeface="Tahoma"/>
                <a:cs typeface="Tahoma"/>
              </a:rPr>
              <a:t>  </a:t>
            </a:r>
            <a:r>
              <a:rPr sz="2000" u="none" dirty="0">
                <a:solidFill>
                  <a:srgbClr val="000000"/>
                </a:solidFill>
                <a:latin typeface="Tahoma"/>
                <a:cs typeface="Tahoma"/>
              </a:rPr>
              <a:t>cannot</a:t>
            </a:r>
            <a:r>
              <a:rPr sz="2000" u="none" spc="-10" dirty="0">
                <a:solidFill>
                  <a:srgbClr val="000000"/>
                </a:solidFill>
                <a:latin typeface="Tahoma"/>
                <a:cs typeface="Tahoma"/>
              </a:rPr>
              <a:t>  </a:t>
            </a:r>
            <a:r>
              <a:rPr sz="2000" u="none" spc="90" dirty="0">
                <a:solidFill>
                  <a:srgbClr val="000000"/>
                </a:solidFill>
                <a:latin typeface="Tahoma"/>
                <a:cs typeface="Tahoma"/>
              </a:rPr>
              <a:t>be </a:t>
            </a:r>
            <a:r>
              <a:rPr sz="2000" u="none" spc="100" dirty="0">
                <a:solidFill>
                  <a:srgbClr val="000000"/>
                </a:solidFill>
                <a:latin typeface="Tahoma"/>
                <a:cs typeface="Tahoma"/>
              </a:rPr>
              <a:t>deployed</a:t>
            </a:r>
            <a:r>
              <a:rPr sz="2000" u="none" spc="-120" dirty="0">
                <a:solidFill>
                  <a:srgbClr val="000000"/>
                </a:solidFill>
                <a:latin typeface="Tahoma"/>
                <a:cs typeface="Tahoma"/>
              </a:rPr>
              <a:t> </a:t>
            </a:r>
            <a:r>
              <a:rPr sz="2000" u="none" spc="85" dirty="0">
                <a:solidFill>
                  <a:srgbClr val="000000"/>
                </a:solidFill>
                <a:latin typeface="Tahoma"/>
                <a:cs typeface="Tahoma"/>
              </a:rPr>
              <a:t>on</a:t>
            </a:r>
            <a:r>
              <a:rPr sz="2000" u="none" spc="-110" dirty="0">
                <a:solidFill>
                  <a:srgbClr val="000000"/>
                </a:solidFill>
                <a:latin typeface="Tahoma"/>
                <a:cs typeface="Tahoma"/>
              </a:rPr>
              <a:t> </a:t>
            </a:r>
            <a:r>
              <a:rPr sz="2000" u="none" spc="-10" dirty="0">
                <a:solidFill>
                  <a:srgbClr val="000000"/>
                </a:solidFill>
                <a:latin typeface="Tahoma"/>
                <a:cs typeface="Tahoma"/>
              </a:rPr>
              <a:t>them.</a:t>
            </a:r>
            <a:endParaRPr sz="2000">
              <a:latin typeface="Tahoma"/>
              <a:cs typeface="Tahoma"/>
            </a:endParaRP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8</a:t>
            </a:r>
            <a:r>
              <a:rPr dirty="0"/>
              <a:t> </a:t>
            </a:r>
          </a:p>
        </p:txBody>
      </p:sp>
      <p:sp>
        <p:nvSpPr>
          <p:cNvPr id="3" name="object 3"/>
          <p:cNvSpPr txBox="1"/>
          <p:nvPr/>
        </p:nvSpPr>
        <p:spPr>
          <a:xfrm>
            <a:off x="2291842" y="3954017"/>
            <a:ext cx="7769859" cy="1327150"/>
          </a:xfrm>
          <a:prstGeom prst="rect">
            <a:avLst/>
          </a:prstGeom>
        </p:spPr>
        <p:txBody>
          <a:bodyPr vert="horz" wrap="square" lIns="0" tIns="12065" rIns="0" bIns="0" rtlCol="0">
            <a:spAutoFit/>
          </a:bodyPr>
          <a:lstStyle/>
          <a:p>
            <a:pPr marL="12700" marR="5080">
              <a:lnSpc>
                <a:spcPct val="101600"/>
              </a:lnSpc>
              <a:spcBef>
                <a:spcPts val="95"/>
              </a:spcBef>
            </a:pPr>
            <a:r>
              <a:rPr sz="2100" spc="-175" dirty="0">
                <a:solidFill>
                  <a:srgbClr val="1D415D"/>
                </a:solidFill>
                <a:latin typeface="Lucida Sans Unicode"/>
                <a:cs typeface="Lucida Sans Unicode"/>
              </a:rPr>
              <a:t>L.</a:t>
            </a:r>
            <a:r>
              <a:rPr sz="2100" spc="-160" dirty="0">
                <a:solidFill>
                  <a:srgbClr val="1D415D"/>
                </a:solidFill>
                <a:latin typeface="Lucida Sans Unicode"/>
                <a:cs typeface="Lucida Sans Unicode"/>
              </a:rPr>
              <a:t> </a:t>
            </a:r>
            <a:r>
              <a:rPr sz="2100" spc="-120" dirty="0">
                <a:solidFill>
                  <a:srgbClr val="1D415D"/>
                </a:solidFill>
                <a:latin typeface="Lucida Sans Unicode"/>
                <a:cs typeface="Lucida Sans Unicode"/>
              </a:rPr>
              <a:t>Santos,</a:t>
            </a:r>
            <a:r>
              <a:rPr sz="2100" spc="-190" dirty="0">
                <a:solidFill>
                  <a:srgbClr val="1D415D"/>
                </a:solidFill>
                <a:latin typeface="Lucida Sans Unicode"/>
                <a:cs typeface="Lucida Sans Unicode"/>
              </a:rPr>
              <a:t> </a:t>
            </a:r>
            <a:r>
              <a:rPr sz="2100" spc="-265" dirty="0">
                <a:solidFill>
                  <a:srgbClr val="1D415D"/>
                </a:solidFill>
                <a:latin typeface="Lucida Sans Unicode"/>
                <a:cs typeface="Lucida Sans Unicode"/>
              </a:rPr>
              <a:t>C.</a:t>
            </a:r>
            <a:r>
              <a:rPr sz="2100" spc="-145" dirty="0">
                <a:solidFill>
                  <a:srgbClr val="1D415D"/>
                </a:solidFill>
                <a:latin typeface="Lucida Sans Unicode"/>
                <a:cs typeface="Lucida Sans Unicode"/>
              </a:rPr>
              <a:t> </a:t>
            </a:r>
            <a:r>
              <a:rPr sz="2100" spc="-155" dirty="0">
                <a:solidFill>
                  <a:srgbClr val="1D415D"/>
                </a:solidFill>
                <a:latin typeface="Lucida Sans Unicode"/>
                <a:cs typeface="Lucida Sans Unicode"/>
              </a:rPr>
              <a:t>Rabadao,</a:t>
            </a:r>
            <a:r>
              <a:rPr sz="2100" spc="-190" dirty="0">
                <a:solidFill>
                  <a:srgbClr val="1D415D"/>
                </a:solidFill>
                <a:latin typeface="Lucida Sans Unicode"/>
                <a:cs typeface="Lucida Sans Unicode"/>
              </a:rPr>
              <a:t> </a:t>
            </a:r>
            <a:r>
              <a:rPr sz="2100" spc="-170" dirty="0">
                <a:solidFill>
                  <a:srgbClr val="1D415D"/>
                </a:solidFill>
                <a:latin typeface="Lucida Sans Unicode"/>
                <a:cs typeface="Lucida Sans Unicode"/>
              </a:rPr>
              <a:t>and</a:t>
            </a:r>
            <a:r>
              <a:rPr sz="2100" spc="-155" dirty="0">
                <a:solidFill>
                  <a:srgbClr val="1D415D"/>
                </a:solidFill>
                <a:latin typeface="Lucida Sans Unicode"/>
                <a:cs typeface="Lucida Sans Unicode"/>
              </a:rPr>
              <a:t> </a:t>
            </a:r>
            <a:r>
              <a:rPr sz="2100" spc="-125" dirty="0">
                <a:solidFill>
                  <a:srgbClr val="1D415D"/>
                </a:solidFill>
                <a:latin typeface="Lucida Sans Unicode"/>
                <a:cs typeface="Lucida Sans Unicode"/>
              </a:rPr>
              <a:t>R.</a:t>
            </a:r>
            <a:r>
              <a:rPr sz="2100" spc="-165" dirty="0">
                <a:solidFill>
                  <a:srgbClr val="1D415D"/>
                </a:solidFill>
                <a:latin typeface="Lucida Sans Unicode"/>
                <a:cs typeface="Lucida Sans Unicode"/>
              </a:rPr>
              <a:t> </a:t>
            </a:r>
            <a:r>
              <a:rPr sz="2100" spc="-200" dirty="0">
                <a:solidFill>
                  <a:srgbClr val="1D415D"/>
                </a:solidFill>
                <a:latin typeface="Lucida Sans Unicode"/>
                <a:cs typeface="Lucida Sans Unicode"/>
              </a:rPr>
              <a:t>Gonc¸alves,</a:t>
            </a:r>
            <a:r>
              <a:rPr sz="2100" spc="-190" dirty="0">
                <a:solidFill>
                  <a:srgbClr val="1D415D"/>
                </a:solidFill>
                <a:latin typeface="Lucida Sans Unicode"/>
                <a:cs typeface="Lucida Sans Unicode"/>
              </a:rPr>
              <a:t> </a:t>
            </a:r>
            <a:r>
              <a:rPr sz="2100" spc="-135" dirty="0">
                <a:solidFill>
                  <a:srgbClr val="1D415D"/>
                </a:solidFill>
                <a:latin typeface="Lucida Sans Unicode"/>
                <a:cs typeface="Lucida Sans Unicode"/>
              </a:rPr>
              <a:t>“Intrusion</a:t>
            </a:r>
            <a:r>
              <a:rPr sz="2100" spc="-155" dirty="0">
                <a:solidFill>
                  <a:srgbClr val="1D415D"/>
                </a:solidFill>
                <a:latin typeface="Lucida Sans Unicode"/>
                <a:cs typeface="Lucida Sans Unicode"/>
              </a:rPr>
              <a:t> </a:t>
            </a:r>
            <a:r>
              <a:rPr sz="2100" spc="-10" dirty="0">
                <a:solidFill>
                  <a:srgbClr val="1D415D"/>
                </a:solidFill>
                <a:latin typeface="Lucida Sans Unicode"/>
                <a:cs typeface="Lucida Sans Unicode"/>
              </a:rPr>
              <a:t>detection </a:t>
            </a:r>
            <a:r>
              <a:rPr sz="2100" spc="-105" dirty="0">
                <a:solidFill>
                  <a:srgbClr val="1D415D"/>
                </a:solidFill>
                <a:latin typeface="Lucida Sans Unicode"/>
                <a:cs typeface="Lucida Sans Unicode"/>
              </a:rPr>
              <a:t>systems</a:t>
            </a:r>
            <a:r>
              <a:rPr sz="2100" spc="-180" dirty="0">
                <a:solidFill>
                  <a:srgbClr val="1D415D"/>
                </a:solidFill>
                <a:latin typeface="Lucida Sans Unicode"/>
                <a:cs typeface="Lucida Sans Unicode"/>
              </a:rPr>
              <a:t> in</a:t>
            </a:r>
            <a:r>
              <a:rPr sz="2100" spc="-185" dirty="0">
                <a:solidFill>
                  <a:srgbClr val="1D415D"/>
                </a:solidFill>
                <a:latin typeface="Lucida Sans Unicode"/>
                <a:cs typeface="Lucida Sans Unicode"/>
              </a:rPr>
              <a:t> </a:t>
            </a:r>
            <a:r>
              <a:rPr sz="2100" spc="-120" dirty="0">
                <a:solidFill>
                  <a:srgbClr val="1D415D"/>
                </a:solidFill>
                <a:latin typeface="Lucida Sans Unicode"/>
                <a:cs typeface="Lucida Sans Unicode"/>
              </a:rPr>
              <a:t>internet</a:t>
            </a:r>
            <a:r>
              <a:rPr sz="2100" spc="-175" dirty="0">
                <a:solidFill>
                  <a:srgbClr val="1D415D"/>
                </a:solidFill>
                <a:latin typeface="Lucida Sans Unicode"/>
                <a:cs typeface="Lucida Sans Unicode"/>
              </a:rPr>
              <a:t> </a:t>
            </a:r>
            <a:r>
              <a:rPr sz="2100" spc="-130" dirty="0">
                <a:solidFill>
                  <a:srgbClr val="1D415D"/>
                </a:solidFill>
                <a:latin typeface="Lucida Sans Unicode"/>
                <a:cs typeface="Lucida Sans Unicode"/>
              </a:rPr>
              <a:t>of</a:t>
            </a:r>
            <a:r>
              <a:rPr sz="2100" spc="-165" dirty="0">
                <a:solidFill>
                  <a:srgbClr val="1D415D"/>
                </a:solidFill>
                <a:latin typeface="Lucida Sans Unicode"/>
                <a:cs typeface="Lucida Sans Unicode"/>
              </a:rPr>
              <a:t> things:</a:t>
            </a:r>
            <a:r>
              <a:rPr sz="2100" spc="-190" dirty="0">
                <a:solidFill>
                  <a:srgbClr val="1D415D"/>
                </a:solidFill>
                <a:latin typeface="Lucida Sans Unicode"/>
                <a:cs typeface="Lucida Sans Unicode"/>
              </a:rPr>
              <a:t> </a:t>
            </a:r>
            <a:r>
              <a:rPr sz="2100" spc="-195" dirty="0">
                <a:solidFill>
                  <a:srgbClr val="1D415D"/>
                </a:solidFill>
                <a:latin typeface="Lucida Sans Unicode"/>
                <a:cs typeface="Lucida Sans Unicode"/>
              </a:rPr>
              <a:t>A</a:t>
            </a:r>
            <a:r>
              <a:rPr sz="2100" spc="-165" dirty="0">
                <a:solidFill>
                  <a:srgbClr val="1D415D"/>
                </a:solidFill>
                <a:latin typeface="Lucida Sans Unicode"/>
                <a:cs typeface="Lucida Sans Unicode"/>
              </a:rPr>
              <a:t> </a:t>
            </a:r>
            <a:r>
              <a:rPr sz="2100" spc="-125" dirty="0">
                <a:solidFill>
                  <a:srgbClr val="1D415D"/>
                </a:solidFill>
                <a:latin typeface="Lucida Sans Unicode"/>
                <a:cs typeface="Lucida Sans Unicode"/>
              </a:rPr>
              <a:t>literature</a:t>
            </a:r>
            <a:r>
              <a:rPr sz="2100" spc="-155" dirty="0">
                <a:solidFill>
                  <a:srgbClr val="1D415D"/>
                </a:solidFill>
                <a:latin typeface="Lucida Sans Unicode"/>
                <a:cs typeface="Lucida Sans Unicode"/>
              </a:rPr>
              <a:t> </a:t>
            </a:r>
            <a:r>
              <a:rPr sz="2100" spc="-105" dirty="0">
                <a:solidFill>
                  <a:srgbClr val="1D415D"/>
                </a:solidFill>
                <a:latin typeface="Lucida Sans Unicode"/>
                <a:cs typeface="Lucida Sans Unicode"/>
              </a:rPr>
              <a:t>review,”</a:t>
            </a:r>
            <a:r>
              <a:rPr sz="2100" spc="-165" dirty="0">
                <a:solidFill>
                  <a:srgbClr val="1D415D"/>
                </a:solidFill>
                <a:latin typeface="Lucida Sans Unicode"/>
                <a:cs typeface="Lucida Sans Unicode"/>
              </a:rPr>
              <a:t> </a:t>
            </a:r>
            <a:r>
              <a:rPr sz="2100" spc="-185" dirty="0">
                <a:solidFill>
                  <a:srgbClr val="1D415D"/>
                </a:solidFill>
                <a:latin typeface="Lucida Sans Unicode"/>
                <a:cs typeface="Lucida Sans Unicode"/>
              </a:rPr>
              <a:t>in</a:t>
            </a:r>
            <a:r>
              <a:rPr sz="2100" spc="-160" dirty="0">
                <a:solidFill>
                  <a:srgbClr val="1D415D"/>
                </a:solidFill>
                <a:latin typeface="Lucida Sans Unicode"/>
                <a:cs typeface="Lucida Sans Unicode"/>
              </a:rPr>
              <a:t> </a:t>
            </a:r>
            <a:r>
              <a:rPr sz="2100" spc="-140" dirty="0">
                <a:solidFill>
                  <a:srgbClr val="1D415D"/>
                </a:solidFill>
                <a:latin typeface="Lucida Sans Unicode"/>
                <a:cs typeface="Lucida Sans Unicode"/>
              </a:rPr>
              <a:t>2018</a:t>
            </a:r>
            <a:r>
              <a:rPr sz="2100" spc="-150" dirty="0">
                <a:solidFill>
                  <a:srgbClr val="1D415D"/>
                </a:solidFill>
                <a:latin typeface="Lucida Sans Unicode"/>
                <a:cs typeface="Lucida Sans Unicode"/>
              </a:rPr>
              <a:t> </a:t>
            </a:r>
            <a:r>
              <a:rPr sz="2100" spc="-20" dirty="0">
                <a:solidFill>
                  <a:srgbClr val="1D415D"/>
                </a:solidFill>
                <a:latin typeface="Lucida Sans Unicode"/>
                <a:cs typeface="Lucida Sans Unicode"/>
              </a:rPr>
              <a:t>13th </a:t>
            </a:r>
            <a:r>
              <a:rPr sz="2100" spc="-150" dirty="0">
                <a:solidFill>
                  <a:srgbClr val="1D415D"/>
                </a:solidFill>
                <a:latin typeface="Lucida Sans Unicode"/>
                <a:cs typeface="Lucida Sans Unicode"/>
              </a:rPr>
              <a:t>Iberian</a:t>
            </a:r>
            <a:r>
              <a:rPr sz="2100" spc="-135" dirty="0">
                <a:solidFill>
                  <a:srgbClr val="1D415D"/>
                </a:solidFill>
                <a:latin typeface="Lucida Sans Unicode"/>
                <a:cs typeface="Lucida Sans Unicode"/>
              </a:rPr>
              <a:t> </a:t>
            </a:r>
            <a:r>
              <a:rPr sz="2100" spc="-160" dirty="0">
                <a:solidFill>
                  <a:srgbClr val="1D415D"/>
                </a:solidFill>
                <a:latin typeface="Lucida Sans Unicode"/>
                <a:cs typeface="Lucida Sans Unicode"/>
              </a:rPr>
              <a:t>Conference</a:t>
            </a:r>
            <a:r>
              <a:rPr sz="2100" spc="-170" dirty="0">
                <a:solidFill>
                  <a:srgbClr val="1D415D"/>
                </a:solidFill>
                <a:latin typeface="Lucida Sans Unicode"/>
                <a:cs typeface="Lucida Sans Unicode"/>
              </a:rPr>
              <a:t> </a:t>
            </a:r>
            <a:r>
              <a:rPr sz="2100" spc="-175" dirty="0">
                <a:solidFill>
                  <a:srgbClr val="1D415D"/>
                </a:solidFill>
                <a:latin typeface="Lucida Sans Unicode"/>
                <a:cs typeface="Lucida Sans Unicode"/>
              </a:rPr>
              <a:t>on</a:t>
            </a:r>
            <a:r>
              <a:rPr sz="2100" spc="-130" dirty="0">
                <a:solidFill>
                  <a:srgbClr val="1D415D"/>
                </a:solidFill>
                <a:latin typeface="Lucida Sans Unicode"/>
                <a:cs typeface="Lucida Sans Unicode"/>
              </a:rPr>
              <a:t> </a:t>
            </a:r>
            <a:r>
              <a:rPr sz="2100" spc="-150" dirty="0">
                <a:solidFill>
                  <a:srgbClr val="1D415D"/>
                </a:solidFill>
                <a:latin typeface="Lucida Sans Unicode"/>
                <a:cs typeface="Lucida Sans Unicode"/>
              </a:rPr>
              <a:t>Information</a:t>
            </a:r>
            <a:r>
              <a:rPr sz="2100" spc="-165" dirty="0">
                <a:solidFill>
                  <a:srgbClr val="1D415D"/>
                </a:solidFill>
                <a:latin typeface="Lucida Sans Unicode"/>
                <a:cs typeface="Lucida Sans Unicode"/>
              </a:rPr>
              <a:t> </a:t>
            </a:r>
            <a:r>
              <a:rPr sz="2100" spc="-90" dirty="0">
                <a:solidFill>
                  <a:srgbClr val="1D415D"/>
                </a:solidFill>
                <a:latin typeface="Lucida Sans Unicode"/>
                <a:cs typeface="Lucida Sans Unicode"/>
              </a:rPr>
              <a:t>Systems</a:t>
            </a:r>
            <a:r>
              <a:rPr sz="2100" spc="-170" dirty="0">
                <a:solidFill>
                  <a:srgbClr val="1D415D"/>
                </a:solidFill>
                <a:latin typeface="Lucida Sans Unicode"/>
                <a:cs typeface="Lucida Sans Unicode"/>
              </a:rPr>
              <a:t> and</a:t>
            </a:r>
            <a:r>
              <a:rPr sz="2100" spc="-135" dirty="0">
                <a:solidFill>
                  <a:srgbClr val="1D415D"/>
                </a:solidFill>
                <a:latin typeface="Lucida Sans Unicode"/>
                <a:cs typeface="Lucida Sans Unicode"/>
              </a:rPr>
              <a:t> </a:t>
            </a:r>
            <a:r>
              <a:rPr sz="2100" spc="-165" dirty="0">
                <a:solidFill>
                  <a:srgbClr val="1D415D"/>
                </a:solidFill>
                <a:latin typeface="Lucida Sans Unicode"/>
                <a:cs typeface="Lucida Sans Unicode"/>
              </a:rPr>
              <a:t>Technologies</a:t>
            </a:r>
            <a:r>
              <a:rPr sz="2100" spc="-160" dirty="0">
                <a:solidFill>
                  <a:srgbClr val="1D415D"/>
                </a:solidFill>
                <a:latin typeface="Lucida Sans Unicode"/>
                <a:cs typeface="Lucida Sans Unicode"/>
              </a:rPr>
              <a:t> </a:t>
            </a:r>
            <a:r>
              <a:rPr sz="2100" spc="-105" dirty="0">
                <a:solidFill>
                  <a:srgbClr val="1D415D"/>
                </a:solidFill>
                <a:latin typeface="Lucida Sans Unicode"/>
                <a:cs typeface="Lucida Sans Unicode"/>
              </a:rPr>
              <a:t>(CISTI). </a:t>
            </a:r>
            <a:r>
              <a:rPr sz="2100" spc="-50" dirty="0">
                <a:solidFill>
                  <a:srgbClr val="1D415D"/>
                </a:solidFill>
                <a:latin typeface="Lucida Sans Unicode"/>
                <a:cs typeface="Lucida Sans Unicode"/>
              </a:rPr>
              <a:t>IEEE,</a:t>
            </a:r>
            <a:r>
              <a:rPr sz="2100" spc="-180" dirty="0">
                <a:solidFill>
                  <a:srgbClr val="1D415D"/>
                </a:solidFill>
                <a:latin typeface="Lucida Sans Unicode"/>
                <a:cs typeface="Lucida Sans Unicode"/>
              </a:rPr>
              <a:t> </a:t>
            </a:r>
            <a:r>
              <a:rPr sz="2100" spc="-155" dirty="0">
                <a:solidFill>
                  <a:srgbClr val="1D415D"/>
                </a:solidFill>
                <a:latin typeface="Lucida Sans Unicode"/>
                <a:cs typeface="Lucida Sans Unicode"/>
              </a:rPr>
              <a:t>2018, </a:t>
            </a:r>
            <a:r>
              <a:rPr sz="2100" spc="-229" dirty="0">
                <a:solidFill>
                  <a:srgbClr val="1D415D"/>
                </a:solidFill>
                <a:latin typeface="Lucida Sans Unicode"/>
                <a:cs typeface="Lucida Sans Unicode"/>
              </a:rPr>
              <a:t>pp.</a:t>
            </a:r>
            <a:r>
              <a:rPr sz="2100" spc="-180" dirty="0">
                <a:solidFill>
                  <a:srgbClr val="1D415D"/>
                </a:solidFill>
                <a:latin typeface="Lucida Sans Unicode"/>
                <a:cs typeface="Lucida Sans Unicode"/>
              </a:rPr>
              <a:t> </a:t>
            </a:r>
            <a:r>
              <a:rPr sz="2100" spc="-20" dirty="0">
                <a:solidFill>
                  <a:srgbClr val="1D415D"/>
                </a:solidFill>
                <a:latin typeface="Lucida Sans Unicode"/>
                <a:cs typeface="Lucida Sans Unicode"/>
              </a:rPr>
              <a:t>1–7.</a:t>
            </a:r>
            <a:endParaRPr sz="2100">
              <a:latin typeface="Lucida Sans Unicode"/>
              <a:cs typeface="Lucida Sans Unicode"/>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5</a:t>
            </a:r>
            <a:r>
              <a:rPr spc="-20" dirty="0"/>
              <a:t> </a:t>
            </a:r>
            <a:r>
              <a:rPr spc="-50" dirty="0"/>
              <a:t>9</a:t>
            </a:r>
            <a:r>
              <a:rPr dirty="0"/>
              <a:t> </a:t>
            </a:r>
          </a:p>
        </p:txBody>
      </p:sp>
      <p:sp>
        <p:nvSpPr>
          <p:cNvPr id="3" name="object 3"/>
          <p:cNvSpPr txBox="1"/>
          <p:nvPr/>
        </p:nvSpPr>
        <p:spPr>
          <a:xfrm>
            <a:off x="688340" y="1210183"/>
            <a:ext cx="9866630" cy="4330065"/>
          </a:xfrm>
          <a:prstGeom prst="rect">
            <a:avLst/>
          </a:prstGeom>
        </p:spPr>
        <p:txBody>
          <a:bodyPr vert="horz" wrap="square" lIns="0" tIns="12700" rIns="0" bIns="0" rtlCol="0">
            <a:spAutoFit/>
          </a:bodyPr>
          <a:lstStyle/>
          <a:p>
            <a:pPr marL="229235" indent="-216535">
              <a:lnSpc>
                <a:spcPct val="100000"/>
              </a:lnSpc>
              <a:spcBef>
                <a:spcPts val="100"/>
              </a:spcBef>
              <a:buClr>
                <a:srgbClr val="2954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2"/>
              </a:rPr>
              <a:t>https://iot-</a:t>
            </a:r>
            <a:r>
              <a:rPr sz="1200" u="sng" spc="-95" dirty="0">
                <a:solidFill>
                  <a:srgbClr val="3E5FBE"/>
                </a:solidFill>
                <a:uFill>
                  <a:solidFill>
                    <a:srgbClr val="1154CC"/>
                  </a:solidFill>
                </a:uFill>
                <a:latin typeface="Lucida Sans Unicode"/>
                <a:cs typeface="Lucida Sans Unicode"/>
                <a:hlinkClick r:id="rId2"/>
              </a:rPr>
              <a:t>analytics.com/state-</a:t>
            </a:r>
            <a:r>
              <a:rPr sz="1200" u="sng" spc="-120" dirty="0">
                <a:solidFill>
                  <a:srgbClr val="3E5FBE"/>
                </a:solidFill>
                <a:uFill>
                  <a:solidFill>
                    <a:srgbClr val="1154CC"/>
                  </a:solidFill>
                </a:uFill>
                <a:latin typeface="Lucida Sans Unicode"/>
                <a:cs typeface="Lucida Sans Unicode"/>
                <a:hlinkClick r:id="rId2"/>
              </a:rPr>
              <a:t>of-</a:t>
            </a:r>
            <a:r>
              <a:rPr sz="1200" u="sng" spc="-100" dirty="0">
                <a:solidFill>
                  <a:srgbClr val="3E5FBE"/>
                </a:solidFill>
                <a:uFill>
                  <a:solidFill>
                    <a:srgbClr val="1154CC"/>
                  </a:solidFill>
                </a:uFill>
                <a:latin typeface="Lucida Sans Unicode"/>
                <a:cs typeface="Lucida Sans Unicode"/>
                <a:hlinkClick r:id="rId2"/>
              </a:rPr>
              <a:t>the-</a:t>
            </a:r>
            <a:r>
              <a:rPr sz="1200" u="sng" spc="-110" dirty="0">
                <a:solidFill>
                  <a:srgbClr val="3E5FBE"/>
                </a:solidFill>
                <a:uFill>
                  <a:solidFill>
                    <a:srgbClr val="1154CC"/>
                  </a:solidFill>
                </a:uFill>
                <a:latin typeface="Lucida Sans Unicode"/>
                <a:cs typeface="Lucida Sans Unicode"/>
                <a:hlinkClick r:id="rId2"/>
              </a:rPr>
              <a:t>iot-update-</a:t>
            </a:r>
            <a:r>
              <a:rPr sz="1200" u="sng" spc="-140" dirty="0">
                <a:solidFill>
                  <a:srgbClr val="3E5FBE"/>
                </a:solidFill>
                <a:uFill>
                  <a:solidFill>
                    <a:srgbClr val="1154CC"/>
                  </a:solidFill>
                </a:uFill>
                <a:latin typeface="Lucida Sans Unicode"/>
                <a:cs typeface="Lucida Sans Unicode"/>
                <a:hlinkClick r:id="rId2"/>
              </a:rPr>
              <a:t>q1-q2-</a:t>
            </a:r>
            <a:r>
              <a:rPr sz="1200" u="sng" spc="-114" dirty="0">
                <a:solidFill>
                  <a:srgbClr val="3E5FBE"/>
                </a:solidFill>
                <a:uFill>
                  <a:solidFill>
                    <a:srgbClr val="1154CC"/>
                  </a:solidFill>
                </a:uFill>
                <a:latin typeface="Lucida Sans Unicode"/>
                <a:cs typeface="Lucida Sans Unicode"/>
                <a:hlinkClick r:id="rId2"/>
              </a:rPr>
              <a:t>2018-</a:t>
            </a:r>
            <a:r>
              <a:rPr sz="1200" u="sng" spc="-125" dirty="0">
                <a:solidFill>
                  <a:srgbClr val="3E5FBE"/>
                </a:solidFill>
                <a:uFill>
                  <a:solidFill>
                    <a:srgbClr val="1154CC"/>
                  </a:solidFill>
                </a:uFill>
                <a:latin typeface="Lucida Sans Unicode"/>
                <a:cs typeface="Lucida Sans Unicode"/>
                <a:hlinkClick r:id="rId2"/>
              </a:rPr>
              <a:t>number-</a:t>
            </a:r>
            <a:r>
              <a:rPr sz="1200" u="sng" spc="-120" dirty="0">
                <a:solidFill>
                  <a:srgbClr val="3E5FBE"/>
                </a:solidFill>
                <a:uFill>
                  <a:solidFill>
                    <a:srgbClr val="1154CC"/>
                  </a:solidFill>
                </a:uFill>
                <a:latin typeface="Lucida Sans Unicode"/>
                <a:cs typeface="Lucida Sans Unicode"/>
                <a:hlinkClick r:id="rId2"/>
              </a:rPr>
              <a:t>of-</a:t>
            </a:r>
            <a:r>
              <a:rPr sz="1200" u="sng" spc="-110" dirty="0">
                <a:solidFill>
                  <a:srgbClr val="3E5FBE"/>
                </a:solidFill>
                <a:uFill>
                  <a:solidFill>
                    <a:srgbClr val="1154CC"/>
                  </a:solidFill>
                </a:uFill>
                <a:latin typeface="Lucida Sans Unicode"/>
                <a:cs typeface="Lucida Sans Unicode"/>
                <a:hlinkClick r:id="rId2"/>
              </a:rPr>
              <a:t>iot-</a:t>
            </a:r>
            <a:r>
              <a:rPr sz="1200" u="sng" spc="-100" dirty="0">
                <a:solidFill>
                  <a:srgbClr val="3E5FBE"/>
                </a:solidFill>
                <a:uFill>
                  <a:solidFill>
                    <a:srgbClr val="1154CC"/>
                  </a:solidFill>
                </a:uFill>
                <a:latin typeface="Lucida Sans Unicode"/>
                <a:cs typeface="Lucida Sans Unicode"/>
                <a:hlinkClick r:id="rId2"/>
              </a:rPr>
              <a:t>devices-</a:t>
            </a:r>
            <a:r>
              <a:rPr sz="1200" u="sng" spc="-110" dirty="0">
                <a:solidFill>
                  <a:srgbClr val="3E5FBE"/>
                </a:solidFill>
                <a:uFill>
                  <a:solidFill>
                    <a:srgbClr val="1154CC"/>
                  </a:solidFill>
                </a:uFill>
                <a:latin typeface="Lucida Sans Unicode"/>
                <a:cs typeface="Lucida Sans Unicode"/>
                <a:hlinkClick r:id="rId2"/>
              </a:rPr>
              <a:t>now-</a:t>
            </a:r>
            <a:r>
              <a:rPr sz="1200" u="sng" spc="-25" dirty="0">
                <a:solidFill>
                  <a:srgbClr val="3E5FBE"/>
                </a:solidFill>
                <a:uFill>
                  <a:solidFill>
                    <a:srgbClr val="1154CC"/>
                  </a:solidFill>
                </a:uFill>
                <a:latin typeface="Lucida Sans Unicode"/>
                <a:cs typeface="Lucida Sans Unicode"/>
                <a:hlinkClick r:id="rId2"/>
              </a:rPr>
              <a:t>7b/</a:t>
            </a:r>
            <a:endParaRPr sz="1200">
              <a:latin typeface="Lucida Sans Unicode"/>
              <a:cs typeface="Lucida Sans Unicode"/>
            </a:endParaRPr>
          </a:p>
          <a:p>
            <a:pPr marL="229235" indent="-216535">
              <a:lnSpc>
                <a:spcPct val="100000"/>
              </a:lnSpc>
              <a:spcBef>
                <a:spcPts val="960"/>
              </a:spcBef>
              <a:buClr>
                <a:srgbClr val="29545D"/>
              </a:buClr>
              <a:buAutoNum type="arabicPlain"/>
              <a:tabLst>
                <a:tab pos="229235" algn="l"/>
              </a:tabLst>
            </a:pPr>
            <a:r>
              <a:rPr sz="1200" spc="-75" dirty="0">
                <a:solidFill>
                  <a:srgbClr val="1D415D"/>
                </a:solidFill>
                <a:latin typeface="Lucida Sans Unicode"/>
                <a:cs typeface="Lucida Sans Unicode"/>
              </a:rPr>
              <a:t>Baseline </a:t>
            </a:r>
            <a:r>
              <a:rPr sz="1200" spc="-80" dirty="0">
                <a:solidFill>
                  <a:srgbClr val="1D415D"/>
                </a:solidFill>
                <a:latin typeface="Lucida Sans Unicode"/>
                <a:cs typeface="Lucida Sans Unicode"/>
              </a:rPr>
              <a:t>Security </a:t>
            </a:r>
            <a:r>
              <a:rPr sz="1200" spc="-100" dirty="0">
                <a:solidFill>
                  <a:srgbClr val="1D415D"/>
                </a:solidFill>
                <a:latin typeface="Lucida Sans Unicode"/>
                <a:cs typeface="Lucida Sans Unicode"/>
              </a:rPr>
              <a:t>Recommendations</a:t>
            </a:r>
            <a:r>
              <a:rPr sz="1200" spc="-70" dirty="0">
                <a:solidFill>
                  <a:srgbClr val="1D415D"/>
                </a:solidFill>
                <a:latin typeface="Lucida Sans Unicode"/>
                <a:cs typeface="Lucida Sans Unicode"/>
              </a:rPr>
              <a:t> </a:t>
            </a:r>
            <a:r>
              <a:rPr sz="1200" spc="-90" dirty="0">
                <a:solidFill>
                  <a:srgbClr val="1D415D"/>
                </a:solidFill>
                <a:latin typeface="Lucida Sans Unicode"/>
                <a:cs typeface="Lucida Sans Unicode"/>
              </a:rPr>
              <a:t>for</a:t>
            </a:r>
            <a:r>
              <a:rPr sz="1200" spc="-60" dirty="0">
                <a:solidFill>
                  <a:srgbClr val="1D415D"/>
                </a:solidFill>
                <a:latin typeface="Lucida Sans Unicode"/>
                <a:cs typeface="Lucida Sans Unicode"/>
              </a:rPr>
              <a:t> </a:t>
            </a:r>
            <a:r>
              <a:rPr sz="1200" spc="-110" dirty="0">
                <a:solidFill>
                  <a:srgbClr val="1D415D"/>
                </a:solidFill>
                <a:latin typeface="Lucida Sans Unicode"/>
                <a:cs typeface="Lucida Sans Unicode"/>
              </a:rPr>
              <a:t>IoT</a:t>
            </a:r>
            <a:r>
              <a:rPr sz="1200" spc="-50" dirty="0">
                <a:solidFill>
                  <a:srgbClr val="1D415D"/>
                </a:solidFill>
                <a:latin typeface="Lucida Sans Unicode"/>
                <a:cs typeface="Lucida Sans Unicode"/>
              </a:rPr>
              <a:t> </a:t>
            </a:r>
            <a:r>
              <a:rPr sz="1200" spc="-175" dirty="0">
                <a:solidFill>
                  <a:srgbClr val="1D415D"/>
                </a:solidFill>
                <a:latin typeface="Lucida Sans Unicode"/>
                <a:cs typeface="Lucida Sans Unicode"/>
              </a:rPr>
              <a:t>-</a:t>
            </a:r>
            <a:r>
              <a:rPr sz="1200" spc="-50" dirty="0">
                <a:solidFill>
                  <a:srgbClr val="1D415D"/>
                </a:solidFill>
                <a:latin typeface="Lucida Sans Unicode"/>
                <a:cs typeface="Lucida Sans Unicode"/>
              </a:rPr>
              <a:t> </a:t>
            </a:r>
            <a:r>
              <a:rPr sz="1200" spc="-10" dirty="0">
                <a:solidFill>
                  <a:srgbClr val="1D415D"/>
                </a:solidFill>
                <a:latin typeface="Lucida Sans Unicode"/>
                <a:cs typeface="Lucida Sans Unicode"/>
              </a:rPr>
              <a:t>ENISA</a:t>
            </a:r>
            <a:endParaRPr sz="1200">
              <a:latin typeface="Lucida Sans Unicode"/>
              <a:cs typeface="Lucida Sans Unicode"/>
            </a:endParaRPr>
          </a:p>
          <a:p>
            <a:pPr marL="229235" indent="-216535">
              <a:lnSpc>
                <a:spcPct val="100000"/>
              </a:lnSpc>
              <a:spcBef>
                <a:spcPts val="960"/>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3"/>
              </a:rPr>
              <a:t>https://cve.mitre.org/cgi-</a:t>
            </a:r>
            <a:r>
              <a:rPr sz="1200" u="sng" spc="-114" dirty="0">
                <a:solidFill>
                  <a:srgbClr val="3E5FBE"/>
                </a:solidFill>
                <a:uFill>
                  <a:solidFill>
                    <a:srgbClr val="1154CC"/>
                  </a:solidFill>
                </a:uFill>
                <a:latin typeface="Lucida Sans Unicode"/>
                <a:cs typeface="Lucida Sans Unicode"/>
                <a:hlinkClick r:id="rId3"/>
              </a:rPr>
              <a:t>bin/cvename.cgi?name=CVE-</a:t>
            </a:r>
            <a:r>
              <a:rPr sz="1200" u="sng" spc="-120" dirty="0">
                <a:solidFill>
                  <a:srgbClr val="3E5FBE"/>
                </a:solidFill>
                <a:uFill>
                  <a:solidFill>
                    <a:srgbClr val="1154CC"/>
                  </a:solidFill>
                </a:uFill>
                <a:latin typeface="Lucida Sans Unicode"/>
                <a:cs typeface="Lucida Sans Unicode"/>
                <a:hlinkClick r:id="rId3"/>
              </a:rPr>
              <a:t>2018-</a:t>
            </a:r>
            <a:r>
              <a:rPr sz="1200" u="sng" spc="-20" dirty="0">
                <a:solidFill>
                  <a:srgbClr val="3E5FBE"/>
                </a:solidFill>
                <a:uFill>
                  <a:solidFill>
                    <a:srgbClr val="1154CC"/>
                  </a:solidFill>
                </a:uFill>
                <a:latin typeface="Lucida Sans Unicode"/>
                <a:cs typeface="Lucida Sans Unicode"/>
                <a:hlinkClick r:id="rId3"/>
              </a:rPr>
              <a:t>6923</a:t>
            </a:r>
            <a:endParaRPr sz="1200">
              <a:latin typeface="Lucida Sans Unicode"/>
              <a:cs typeface="Lucida Sans Unicode"/>
            </a:endParaRPr>
          </a:p>
          <a:p>
            <a:pPr marL="229235" indent="-216535">
              <a:lnSpc>
                <a:spcPct val="100000"/>
              </a:lnSpc>
              <a:spcBef>
                <a:spcPts val="950"/>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4"/>
              </a:rPr>
              <a:t>https://cve.mitre.org/cgi-</a:t>
            </a:r>
            <a:r>
              <a:rPr sz="1200" u="sng" spc="-114" dirty="0">
                <a:solidFill>
                  <a:srgbClr val="3E5FBE"/>
                </a:solidFill>
                <a:uFill>
                  <a:solidFill>
                    <a:srgbClr val="1154CC"/>
                  </a:solidFill>
                </a:uFill>
                <a:latin typeface="Lucida Sans Unicode"/>
                <a:cs typeface="Lucida Sans Unicode"/>
                <a:hlinkClick r:id="rId4"/>
              </a:rPr>
              <a:t>bin/cvename.cgi?name=CVE-2018-</a:t>
            </a:r>
            <a:r>
              <a:rPr sz="1200" u="sng" spc="-20" dirty="0">
                <a:solidFill>
                  <a:srgbClr val="3E5FBE"/>
                </a:solidFill>
                <a:uFill>
                  <a:solidFill>
                    <a:srgbClr val="1154CC"/>
                  </a:solidFill>
                </a:uFill>
                <a:latin typeface="Lucida Sans Unicode"/>
                <a:cs typeface="Lucida Sans Unicode"/>
                <a:hlinkClick r:id="rId4"/>
              </a:rPr>
              <a:t>3619</a:t>
            </a:r>
            <a:endParaRPr sz="1200">
              <a:latin typeface="Lucida Sans Unicode"/>
              <a:cs typeface="Lucida Sans Unicode"/>
            </a:endParaRPr>
          </a:p>
          <a:p>
            <a:pPr marL="229235" indent="-216535">
              <a:lnSpc>
                <a:spcPct val="100000"/>
              </a:lnSpc>
              <a:spcBef>
                <a:spcPts val="960"/>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5"/>
              </a:rPr>
              <a:t>https://cve.mitre.org/cgi-</a:t>
            </a:r>
            <a:r>
              <a:rPr sz="1200" u="sng" spc="-114" dirty="0">
                <a:solidFill>
                  <a:srgbClr val="3E5FBE"/>
                </a:solidFill>
                <a:uFill>
                  <a:solidFill>
                    <a:srgbClr val="1154CC"/>
                  </a:solidFill>
                </a:uFill>
                <a:latin typeface="Lucida Sans Unicode"/>
                <a:cs typeface="Lucida Sans Unicode"/>
                <a:hlinkClick r:id="rId5"/>
              </a:rPr>
              <a:t>bin/cvename.cgi?name=CVE-2018-</a:t>
            </a:r>
            <a:r>
              <a:rPr sz="1200" u="sng" spc="-20" dirty="0">
                <a:solidFill>
                  <a:srgbClr val="3E5FBE"/>
                </a:solidFill>
                <a:uFill>
                  <a:solidFill>
                    <a:srgbClr val="1154CC"/>
                  </a:solidFill>
                </a:uFill>
                <a:latin typeface="Lucida Sans Unicode"/>
                <a:cs typeface="Lucida Sans Unicode"/>
                <a:hlinkClick r:id="rId5"/>
              </a:rPr>
              <a:t>9149</a:t>
            </a:r>
            <a:endParaRPr sz="1200">
              <a:latin typeface="Lucida Sans Unicode"/>
              <a:cs typeface="Lucida Sans Unicode"/>
            </a:endParaRPr>
          </a:p>
          <a:p>
            <a:pPr marL="229235" indent="-216535">
              <a:lnSpc>
                <a:spcPct val="100000"/>
              </a:lnSpc>
              <a:spcBef>
                <a:spcPts val="960"/>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6"/>
              </a:rPr>
              <a:t>https://cve.mitre.org/cgi-</a:t>
            </a:r>
            <a:r>
              <a:rPr sz="1200" u="sng" spc="-114" dirty="0">
                <a:solidFill>
                  <a:srgbClr val="3E5FBE"/>
                </a:solidFill>
                <a:uFill>
                  <a:solidFill>
                    <a:srgbClr val="1154CC"/>
                  </a:solidFill>
                </a:uFill>
                <a:latin typeface="Lucida Sans Unicode"/>
                <a:cs typeface="Lucida Sans Unicode"/>
                <a:hlinkClick r:id="rId6"/>
              </a:rPr>
              <a:t>bin/cvename.cgi?name=CVE-2018-</a:t>
            </a:r>
            <a:r>
              <a:rPr sz="1200" u="sng" spc="-10" dirty="0">
                <a:solidFill>
                  <a:srgbClr val="3E5FBE"/>
                </a:solidFill>
                <a:uFill>
                  <a:solidFill>
                    <a:srgbClr val="1154CC"/>
                  </a:solidFill>
                </a:uFill>
                <a:latin typeface="Lucida Sans Unicode"/>
                <a:cs typeface="Lucida Sans Unicode"/>
                <a:hlinkClick r:id="rId6"/>
              </a:rPr>
              <a:t>15671</a:t>
            </a:r>
            <a:endParaRPr sz="1200">
              <a:latin typeface="Lucida Sans Unicode"/>
              <a:cs typeface="Lucida Sans Unicode"/>
            </a:endParaRPr>
          </a:p>
          <a:p>
            <a:pPr marL="229235" indent="-216535">
              <a:lnSpc>
                <a:spcPct val="100000"/>
              </a:lnSpc>
              <a:spcBef>
                <a:spcPts val="944"/>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7"/>
              </a:rPr>
              <a:t>https://cve.mitre.org/cgi-</a:t>
            </a:r>
            <a:r>
              <a:rPr sz="1200" u="sng" spc="-114" dirty="0">
                <a:solidFill>
                  <a:srgbClr val="3E5FBE"/>
                </a:solidFill>
                <a:uFill>
                  <a:solidFill>
                    <a:srgbClr val="1154CC"/>
                  </a:solidFill>
                </a:uFill>
                <a:latin typeface="Lucida Sans Unicode"/>
                <a:cs typeface="Lucida Sans Unicode"/>
                <a:hlinkClick r:id="rId7"/>
              </a:rPr>
              <a:t>bin/cvename.cgi?name=CVE-2018-</a:t>
            </a:r>
            <a:r>
              <a:rPr sz="1200" u="sng" spc="-10" dirty="0">
                <a:solidFill>
                  <a:srgbClr val="3E5FBE"/>
                </a:solidFill>
                <a:uFill>
                  <a:solidFill>
                    <a:srgbClr val="1154CC"/>
                  </a:solidFill>
                </a:uFill>
                <a:latin typeface="Lucida Sans Unicode"/>
                <a:cs typeface="Lucida Sans Unicode"/>
                <a:hlinkClick r:id="rId7"/>
              </a:rPr>
              <a:t>18653</a:t>
            </a:r>
            <a:endParaRPr sz="1200">
              <a:latin typeface="Lucida Sans Unicode"/>
              <a:cs typeface="Lucida Sans Unicode"/>
            </a:endParaRPr>
          </a:p>
          <a:p>
            <a:pPr marL="229235" indent="-216535">
              <a:lnSpc>
                <a:spcPct val="100000"/>
              </a:lnSpc>
              <a:spcBef>
                <a:spcPts val="960"/>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8"/>
              </a:rPr>
              <a:t>https://cve.mitre.org/cgi-</a:t>
            </a:r>
            <a:r>
              <a:rPr sz="1200" u="sng" spc="-114" dirty="0">
                <a:solidFill>
                  <a:srgbClr val="3E5FBE"/>
                </a:solidFill>
                <a:uFill>
                  <a:solidFill>
                    <a:srgbClr val="1154CC"/>
                  </a:solidFill>
                </a:uFill>
                <a:latin typeface="Lucida Sans Unicode"/>
                <a:cs typeface="Lucida Sans Unicode"/>
                <a:hlinkClick r:id="rId8"/>
              </a:rPr>
              <a:t>bin/cvename.cgi?name=CVE-</a:t>
            </a:r>
            <a:r>
              <a:rPr sz="1200" u="sng" spc="-120" dirty="0">
                <a:solidFill>
                  <a:srgbClr val="3E5FBE"/>
                </a:solidFill>
                <a:uFill>
                  <a:solidFill>
                    <a:srgbClr val="1154CC"/>
                  </a:solidFill>
                </a:uFill>
                <a:latin typeface="Lucida Sans Unicode"/>
                <a:cs typeface="Lucida Sans Unicode"/>
                <a:hlinkClick r:id="rId8"/>
              </a:rPr>
              <a:t>2018-</a:t>
            </a:r>
            <a:r>
              <a:rPr sz="1200" u="sng" spc="-10" dirty="0">
                <a:solidFill>
                  <a:srgbClr val="3E5FBE"/>
                </a:solidFill>
                <a:uFill>
                  <a:solidFill>
                    <a:srgbClr val="1154CC"/>
                  </a:solidFill>
                </a:uFill>
                <a:latin typeface="Lucida Sans Unicode"/>
                <a:cs typeface="Lucida Sans Unicode"/>
                <a:hlinkClick r:id="rId8"/>
              </a:rPr>
              <a:t>15781</a:t>
            </a:r>
            <a:endParaRPr sz="1200">
              <a:latin typeface="Lucida Sans Unicode"/>
              <a:cs typeface="Lucida Sans Unicode"/>
            </a:endParaRPr>
          </a:p>
          <a:p>
            <a:pPr marL="229235" indent="-216535">
              <a:lnSpc>
                <a:spcPct val="100000"/>
              </a:lnSpc>
              <a:spcBef>
                <a:spcPts val="965"/>
              </a:spcBef>
              <a:buClr>
                <a:srgbClr val="1D415D"/>
              </a:buClr>
              <a:buAutoNum type="arabicPlain"/>
              <a:tabLst>
                <a:tab pos="229235" algn="l"/>
              </a:tabLst>
            </a:pPr>
            <a:r>
              <a:rPr sz="1200" u="sng" spc="-110" dirty="0">
                <a:solidFill>
                  <a:srgbClr val="3E5FBE"/>
                </a:solidFill>
                <a:uFill>
                  <a:solidFill>
                    <a:srgbClr val="1154CC"/>
                  </a:solidFill>
                </a:uFill>
                <a:latin typeface="Lucida Sans Unicode"/>
                <a:cs typeface="Lucida Sans Unicode"/>
                <a:hlinkClick r:id="rId9"/>
              </a:rPr>
              <a:t>https://cve.mitre.org/cgi-</a:t>
            </a:r>
            <a:r>
              <a:rPr sz="1200" u="sng" spc="-114" dirty="0">
                <a:solidFill>
                  <a:srgbClr val="3E5FBE"/>
                </a:solidFill>
                <a:uFill>
                  <a:solidFill>
                    <a:srgbClr val="1154CC"/>
                  </a:solidFill>
                </a:uFill>
                <a:latin typeface="Lucida Sans Unicode"/>
                <a:cs typeface="Lucida Sans Unicode"/>
                <a:hlinkClick r:id="rId9"/>
              </a:rPr>
              <a:t>bin/cvename.cgi?name=CVE-2018-</a:t>
            </a:r>
            <a:r>
              <a:rPr sz="1200" u="sng" spc="-20" dirty="0">
                <a:solidFill>
                  <a:srgbClr val="3E5FBE"/>
                </a:solidFill>
                <a:uFill>
                  <a:solidFill>
                    <a:srgbClr val="1154CC"/>
                  </a:solidFill>
                </a:uFill>
                <a:latin typeface="Lucida Sans Unicode"/>
                <a:cs typeface="Lucida Sans Unicode"/>
                <a:hlinkClick r:id="rId9"/>
              </a:rPr>
              <a:t>9232</a:t>
            </a:r>
            <a:endParaRPr sz="1200">
              <a:latin typeface="Lucida Sans Unicode"/>
              <a:cs typeface="Lucida Sans Unicode"/>
            </a:endParaRPr>
          </a:p>
          <a:p>
            <a:pPr marL="12700">
              <a:lnSpc>
                <a:spcPct val="100000"/>
              </a:lnSpc>
              <a:spcBef>
                <a:spcPts val="944"/>
              </a:spcBef>
            </a:pPr>
            <a:r>
              <a:rPr sz="1200" u="sng" spc="-70" dirty="0">
                <a:solidFill>
                  <a:srgbClr val="3E5FBE"/>
                </a:solidFill>
                <a:uFill>
                  <a:solidFill>
                    <a:srgbClr val="1154CC"/>
                  </a:solidFill>
                </a:uFill>
                <a:latin typeface="Lucida Sans Unicode"/>
                <a:cs typeface="Lucida Sans Unicode"/>
                <a:hlinkClick r:id="rId9"/>
              </a:rPr>
              <a:t>10]</a:t>
            </a:r>
            <a:r>
              <a:rPr sz="1200" u="sng" spc="380" dirty="0">
                <a:solidFill>
                  <a:srgbClr val="3E5FBE"/>
                </a:solidFill>
                <a:uFill>
                  <a:solidFill>
                    <a:srgbClr val="1154CC"/>
                  </a:solidFill>
                </a:uFill>
                <a:latin typeface="Lucida Sans Unicode"/>
                <a:cs typeface="Lucida Sans Unicode"/>
                <a:hlinkClick r:id="rId9"/>
              </a:rPr>
              <a:t> </a:t>
            </a:r>
            <a:r>
              <a:rPr sz="1200" u="sng" spc="-110" dirty="0">
                <a:solidFill>
                  <a:srgbClr val="3E5FBE"/>
                </a:solidFill>
                <a:uFill>
                  <a:solidFill>
                    <a:srgbClr val="1154CC"/>
                  </a:solidFill>
                </a:uFill>
                <a:latin typeface="Lucida Sans Unicode"/>
                <a:cs typeface="Lucida Sans Unicode"/>
                <a:hlinkClick r:id="rId9"/>
              </a:rPr>
              <a:t>https://cve.mitre.org/cgi-</a:t>
            </a:r>
            <a:r>
              <a:rPr sz="1200" u="sng" spc="-114" dirty="0">
                <a:solidFill>
                  <a:srgbClr val="3E5FBE"/>
                </a:solidFill>
                <a:uFill>
                  <a:solidFill>
                    <a:srgbClr val="1154CC"/>
                  </a:solidFill>
                </a:uFill>
                <a:latin typeface="Lucida Sans Unicode"/>
                <a:cs typeface="Lucida Sans Unicode"/>
                <a:hlinkClick r:id="rId9"/>
              </a:rPr>
              <a:t>bin/cvename.cgi?name=CVE-2018-</a:t>
            </a:r>
            <a:r>
              <a:rPr sz="1200" u="sng" spc="-20" dirty="0">
                <a:solidFill>
                  <a:srgbClr val="3E5FBE"/>
                </a:solidFill>
                <a:uFill>
                  <a:solidFill>
                    <a:srgbClr val="1154CC"/>
                  </a:solidFill>
                </a:uFill>
                <a:latin typeface="Lucida Sans Unicode"/>
                <a:cs typeface="Lucida Sans Unicode"/>
                <a:hlinkClick r:id="rId9"/>
              </a:rPr>
              <a:t>9919</a:t>
            </a:r>
            <a:endParaRPr sz="1200">
              <a:latin typeface="Lucida Sans Unicode"/>
              <a:cs typeface="Lucida Sans Unicode"/>
            </a:endParaRPr>
          </a:p>
          <a:p>
            <a:pPr marL="281305" indent="-268605">
              <a:lnSpc>
                <a:spcPct val="100000"/>
              </a:lnSpc>
              <a:spcBef>
                <a:spcPts val="960"/>
              </a:spcBef>
              <a:buSzPct val="87500"/>
              <a:buAutoNum type="arabicPlain" startAt="11"/>
              <a:tabLst>
                <a:tab pos="281305" algn="l"/>
              </a:tabLst>
            </a:pPr>
            <a:r>
              <a:rPr sz="1200" u="sng" spc="355" dirty="0">
                <a:solidFill>
                  <a:srgbClr val="3E5FBE"/>
                </a:solidFill>
                <a:uFill>
                  <a:solidFill>
                    <a:srgbClr val="1154CC"/>
                  </a:solidFill>
                </a:uFill>
                <a:latin typeface="Lucida Sans Unicode"/>
                <a:cs typeface="Lucida Sans Unicode"/>
                <a:hlinkClick r:id="rId9"/>
              </a:rPr>
              <a:t> </a:t>
            </a:r>
            <a:r>
              <a:rPr sz="1200" u="sng" spc="-110" dirty="0">
                <a:solidFill>
                  <a:srgbClr val="3E5FBE"/>
                </a:solidFill>
                <a:uFill>
                  <a:solidFill>
                    <a:srgbClr val="1154CC"/>
                  </a:solidFill>
                </a:uFill>
                <a:latin typeface="Lucida Sans Unicode"/>
                <a:cs typeface="Lucida Sans Unicode"/>
                <a:hlinkClick r:id="rId9"/>
              </a:rPr>
              <a:t>https://cve.mitre.org/cgi-</a:t>
            </a:r>
            <a:r>
              <a:rPr sz="1200" u="sng" spc="-114" dirty="0">
                <a:solidFill>
                  <a:srgbClr val="3E5FBE"/>
                </a:solidFill>
                <a:uFill>
                  <a:solidFill>
                    <a:srgbClr val="1154CC"/>
                  </a:solidFill>
                </a:uFill>
                <a:latin typeface="Lucida Sans Unicode"/>
                <a:cs typeface="Lucida Sans Unicode"/>
                <a:hlinkClick r:id="rId9"/>
              </a:rPr>
              <a:t>bin/cvename.cgi?name=CVE-2018-</a:t>
            </a:r>
            <a:r>
              <a:rPr sz="1200" u="sng" spc="-20" dirty="0">
                <a:solidFill>
                  <a:srgbClr val="3E5FBE"/>
                </a:solidFill>
                <a:uFill>
                  <a:solidFill>
                    <a:srgbClr val="1154CC"/>
                  </a:solidFill>
                </a:uFill>
                <a:latin typeface="Lucida Sans Unicode"/>
                <a:cs typeface="Lucida Sans Unicode"/>
                <a:hlinkClick r:id="rId9"/>
              </a:rPr>
              <a:t>8950</a:t>
            </a:r>
            <a:endParaRPr sz="1200">
              <a:latin typeface="Lucida Sans Unicode"/>
              <a:cs typeface="Lucida Sans Unicode"/>
            </a:endParaRPr>
          </a:p>
          <a:p>
            <a:pPr marL="12700" marR="5080" indent="268605">
              <a:lnSpc>
                <a:spcPts val="1300"/>
              </a:lnSpc>
              <a:spcBef>
                <a:spcPts val="1120"/>
              </a:spcBef>
              <a:buSzPct val="87500"/>
              <a:buAutoNum type="arabicPlain" startAt="11"/>
              <a:tabLst>
                <a:tab pos="281305" algn="l"/>
              </a:tabLst>
            </a:pPr>
            <a:r>
              <a:rPr sz="1200" u="sng" spc="-65" dirty="0">
                <a:solidFill>
                  <a:srgbClr val="3E5FBE"/>
                </a:solidFill>
                <a:uFill>
                  <a:solidFill>
                    <a:srgbClr val="1154CC"/>
                  </a:solidFill>
                </a:uFill>
                <a:latin typeface="Lucida Sans Unicode"/>
                <a:cs typeface="Lucida Sans Unicode"/>
                <a:hlinkClick r:id="rId9"/>
              </a:rPr>
              <a:t> </a:t>
            </a:r>
            <a:r>
              <a:rPr sz="1200" u="sng" spc="-85" dirty="0">
                <a:solidFill>
                  <a:srgbClr val="3E5FBE"/>
                </a:solidFill>
                <a:uFill>
                  <a:solidFill>
                    <a:srgbClr val="1154CC"/>
                  </a:solidFill>
                </a:uFill>
                <a:latin typeface="Lucida Sans Unicode"/>
                <a:cs typeface="Lucida Sans Unicode"/>
                <a:hlinkClick r:id="rId9"/>
              </a:rPr>
              <a:t>William</a:t>
            </a:r>
            <a:r>
              <a:rPr sz="1200" u="sng" spc="-80"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J.</a:t>
            </a:r>
            <a:r>
              <a:rPr sz="1200" u="sng" spc="-80" dirty="0">
                <a:solidFill>
                  <a:srgbClr val="3E5FBE"/>
                </a:solidFill>
                <a:uFill>
                  <a:solidFill>
                    <a:srgbClr val="1154CC"/>
                  </a:solidFill>
                </a:uFill>
                <a:latin typeface="Lucida Sans Unicode"/>
                <a:cs typeface="Lucida Sans Unicode"/>
                <a:hlinkClick r:id="rId9"/>
              </a:rPr>
              <a:t> </a:t>
            </a:r>
            <a:r>
              <a:rPr sz="1200" u="sng" spc="-95" dirty="0">
                <a:solidFill>
                  <a:srgbClr val="3E5FBE"/>
                </a:solidFill>
                <a:uFill>
                  <a:solidFill>
                    <a:srgbClr val="1154CC"/>
                  </a:solidFill>
                </a:uFill>
                <a:latin typeface="Lucida Sans Unicode"/>
                <a:cs typeface="Lucida Sans Unicode"/>
                <a:hlinkClick r:id="rId9"/>
              </a:rPr>
              <a:t>Buchanan,</a:t>
            </a:r>
            <a:r>
              <a:rPr sz="1200" u="sng" spc="-80" dirty="0">
                <a:solidFill>
                  <a:srgbClr val="3E5FBE"/>
                </a:solidFill>
                <a:uFill>
                  <a:solidFill>
                    <a:srgbClr val="1154CC"/>
                  </a:solidFill>
                </a:uFill>
                <a:latin typeface="Lucida Sans Unicode"/>
                <a:cs typeface="Lucida Sans Unicode"/>
                <a:hlinkClick r:id="rId9"/>
              </a:rPr>
              <a:t> </a:t>
            </a:r>
            <a:r>
              <a:rPr sz="1200" u="sng" spc="-100" dirty="0">
                <a:solidFill>
                  <a:srgbClr val="3E5FBE"/>
                </a:solidFill>
                <a:uFill>
                  <a:solidFill>
                    <a:srgbClr val="1154CC"/>
                  </a:solidFill>
                </a:uFill>
                <a:latin typeface="Lucida Sans Unicode"/>
                <a:cs typeface="Lucida Sans Unicode"/>
                <a:hlinkClick r:id="rId9"/>
              </a:rPr>
              <a:t>Shancang</a:t>
            </a:r>
            <a:r>
              <a:rPr sz="1200" u="sng" spc="-45"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Li</a:t>
            </a:r>
            <a:r>
              <a:rPr sz="1200" u="sng" spc="-85" dirty="0">
                <a:solidFill>
                  <a:srgbClr val="3E5FBE"/>
                </a:solidFill>
                <a:uFill>
                  <a:solidFill>
                    <a:srgbClr val="1154CC"/>
                  </a:solidFill>
                </a:uFill>
                <a:latin typeface="Lucida Sans Unicode"/>
                <a:cs typeface="Lucida Sans Unicode"/>
                <a:hlinkClick r:id="rId9"/>
              </a:rPr>
              <a:t> </a:t>
            </a:r>
            <a:r>
              <a:rPr sz="1200" u="sng" spc="-25" dirty="0">
                <a:solidFill>
                  <a:srgbClr val="3E5FBE"/>
                </a:solidFill>
                <a:uFill>
                  <a:solidFill>
                    <a:srgbClr val="1154CC"/>
                  </a:solidFill>
                </a:uFill>
                <a:latin typeface="Lucida Sans Unicode"/>
                <a:cs typeface="Lucida Sans Unicode"/>
                <a:hlinkClick r:id="rId9"/>
              </a:rPr>
              <a:t>&amp;</a:t>
            </a:r>
            <a:r>
              <a:rPr sz="1200" u="sng" spc="-65"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Rameez</a:t>
            </a:r>
            <a:r>
              <a:rPr sz="1200" u="sng" spc="-95" dirty="0">
                <a:solidFill>
                  <a:srgbClr val="3E5FBE"/>
                </a:solidFill>
                <a:uFill>
                  <a:solidFill>
                    <a:srgbClr val="1154CC"/>
                  </a:solidFill>
                </a:uFill>
                <a:latin typeface="Lucida Sans Unicode"/>
                <a:cs typeface="Lucida Sans Unicode"/>
                <a:hlinkClick r:id="rId9"/>
              </a:rPr>
              <a:t> Asif</a:t>
            </a:r>
            <a:r>
              <a:rPr sz="1200" u="sng" spc="-50" dirty="0">
                <a:solidFill>
                  <a:srgbClr val="3E5FBE"/>
                </a:solidFill>
                <a:uFill>
                  <a:solidFill>
                    <a:srgbClr val="1154CC"/>
                  </a:solidFill>
                </a:uFill>
                <a:latin typeface="Lucida Sans Unicode"/>
                <a:cs typeface="Lucida Sans Unicode"/>
                <a:hlinkClick r:id="rId9"/>
              </a:rPr>
              <a:t> </a:t>
            </a:r>
            <a:r>
              <a:rPr sz="1200" u="sng" spc="-100" dirty="0">
                <a:solidFill>
                  <a:srgbClr val="3E5FBE"/>
                </a:solidFill>
                <a:uFill>
                  <a:solidFill>
                    <a:srgbClr val="1154CC"/>
                  </a:solidFill>
                </a:uFill>
                <a:latin typeface="Lucida Sans Unicode"/>
                <a:cs typeface="Lucida Sans Unicode"/>
                <a:hlinkClick r:id="rId9"/>
              </a:rPr>
              <a:t>(2017)</a:t>
            </a:r>
            <a:r>
              <a:rPr sz="1200" u="sng" spc="-80"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Lightweight</a:t>
            </a:r>
            <a:r>
              <a:rPr sz="1200" u="sng" spc="-80" dirty="0">
                <a:solidFill>
                  <a:srgbClr val="3E5FBE"/>
                </a:solidFill>
                <a:uFill>
                  <a:solidFill>
                    <a:srgbClr val="1154CC"/>
                  </a:solidFill>
                </a:uFill>
                <a:latin typeface="Lucida Sans Unicode"/>
                <a:cs typeface="Lucida Sans Unicode"/>
                <a:hlinkClick r:id="rId9"/>
              </a:rPr>
              <a:t> </a:t>
            </a:r>
            <a:r>
              <a:rPr sz="1200" u="sng" spc="-100" dirty="0">
                <a:solidFill>
                  <a:srgbClr val="3E5FBE"/>
                </a:solidFill>
                <a:uFill>
                  <a:solidFill>
                    <a:srgbClr val="1154CC"/>
                  </a:solidFill>
                </a:uFill>
                <a:latin typeface="Lucida Sans Unicode"/>
                <a:cs typeface="Lucida Sans Unicode"/>
                <a:hlinkClick r:id="rId9"/>
              </a:rPr>
              <a:t>cryptography</a:t>
            </a:r>
            <a:r>
              <a:rPr sz="1200" u="sng" spc="-55" dirty="0">
                <a:solidFill>
                  <a:srgbClr val="3E5FBE"/>
                </a:solidFill>
                <a:uFill>
                  <a:solidFill>
                    <a:srgbClr val="1154CC"/>
                  </a:solidFill>
                </a:uFill>
                <a:latin typeface="Lucida Sans Unicode"/>
                <a:cs typeface="Lucida Sans Unicode"/>
                <a:hlinkClick r:id="rId9"/>
              </a:rPr>
              <a:t> </a:t>
            </a:r>
            <a:r>
              <a:rPr sz="1200" u="sng" spc="-100" dirty="0">
                <a:solidFill>
                  <a:srgbClr val="3E5FBE"/>
                </a:solidFill>
                <a:uFill>
                  <a:solidFill>
                    <a:srgbClr val="1154CC"/>
                  </a:solidFill>
                </a:uFill>
                <a:latin typeface="Lucida Sans Unicode"/>
                <a:cs typeface="Lucida Sans Unicode"/>
                <a:hlinkClick r:id="rId9"/>
              </a:rPr>
              <a:t>methods,</a:t>
            </a:r>
            <a:r>
              <a:rPr sz="1200" u="sng" spc="-75" dirty="0">
                <a:solidFill>
                  <a:srgbClr val="3E5FBE"/>
                </a:solidFill>
                <a:uFill>
                  <a:solidFill>
                    <a:srgbClr val="1154CC"/>
                  </a:solidFill>
                </a:uFill>
                <a:latin typeface="Lucida Sans Unicode"/>
                <a:cs typeface="Lucida Sans Unicode"/>
                <a:hlinkClick r:id="rId9"/>
              </a:rPr>
              <a:t> </a:t>
            </a:r>
            <a:r>
              <a:rPr sz="1200" u="sng" spc="-95" dirty="0">
                <a:solidFill>
                  <a:srgbClr val="3E5FBE"/>
                </a:solidFill>
                <a:uFill>
                  <a:solidFill>
                    <a:srgbClr val="1154CC"/>
                  </a:solidFill>
                </a:uFill>
                <a:latin typeface="Lucida Sans Unicode"/>
                <a:cs typeface="Lucida Sans Unicode"/>
                <a:hlinkClick r:id="rId9"/>
              </a:rPr>
              <a:t>Journal</a:t>
            </a:r>
            <a:r>
              <a:rPr sz="1200" u="sng" spc="-100"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of</a:t>
            </a:r>
            <a:r>
              <a:rPr sz="1200" u="sng" spc="-65" dirty="0">
                <a:solidFill>
                  <a:srgbClr val="3E5FBE"/>
                </a:solidFill>
                <a:uFill>
                  <a:solidFill>
                    <a:srgbClr val="1154CC"/>
                  </a:solidFill>
                </a:uFill>
                <a:latin typeface="Lucida Sans Unicode"/>
                <a:cs typeface="Lucida Sans Unicode"/>
                <a:hlinkClick r:id="rId9"/>
              </a:rPr>
              <a:t> </a:t>
            </a:r>
            <a:r>
              <a:rPr sz="1200" u="sng" spc="-110" dirty="0">
                <a:solidFill>
                  <a:srgbClr val="3E5FBE"/>
                </a:solidFill>
                <a:uFill>
                  <a:solidFill>
                    <a:srgbClr val="1154CC"/>
                  </a:solidFill>
                </a:uFill>
                <a:latin typeface="Lucida Sans Unicode"/>
                <a:cs typeface="Lucida Sans Unicode"/>
                <a:hlinkClick r:id="rId9"/>
              </a:rPr>
              <a:t>Cyber</a:t>
            </a:r>
            <a:r>
              <a:rPr sz="1200" u="sng" spc="-75" dirty="0">
                <a:solidFill>
                  <a:srgbClr val="3E5FBE"/>
                </a:solidFill>
                <a:uFill>
                  <a:solidFill>
                    <a:srgbClr val="1154CC"/>
                  </a:solidFill>
                </a:uFill>
                <a:latin typeface="Lucida Sans Unicode"/>
                <a:cs typeface="Lucida Sans Unicode"/>
                <a:hlinkClick r:id="rId9"/>
              </a:rPr>
              <a:t> </a:t>
            </a:r>
            <a:r>
              <a:rPr sz="1200" u="sng" spc="-80" dirty="0">
                <a:solidFill>
                  <a:srgbClr val="3E5FBE"/>
                </a:solidFill>
                <a:uFill>
                  <a:solidFill>
                    <a:srgbClr val="1154CC"/>
                  </a:solidFill>
                </a:uFill>
                <a:latin typeface="Lucida Sans Unicode"/>
                <a:cs typeface="Lucida Sans Unicode"/>
                <a:hlinkClick r:id="rId9"/>
              </a:rPr>
              <a:t>Security</a:t>
            </a:r>
            <a:r>
              <a:rPr sz="1200" u="sng" spc="-85" dirty="0">
                <a:solidFill>
                  <a:srgbClr val="3E5FBE"/>
                </a:solidFill>
                <a:uFill>
                  <a:solidFill>
                    <a:srgbClr val="1154CC"/>
                  </a:solidFill>
                </a:uFill>
                <a:latin typeface="Lucida Sans Unicode"/>
                <a:cs typeface="Lucida Sans Unicode"/>
                <a:hlinkClick r:id="rId9"/>
              </a:rPr>
              <a:t> </a:t>
            </a:r>
            <a:r>
              <a:rPr sz="1200" u="sng" spc="-114" dirty="0">
                <a:solidFill>
                  <a:srgbClr val="3E5FBE"/>
                </a:solidFill>
                <a:uFill>
                  <a:solidFill>
                    <a:srgbClr val="1154CC"/>
                  </a:solidFill>
                </a:uFill>
                <a:latin typeface="Lucida Sans Unicode"/>
                <a:cs typeface="Lucida Sans Unicode"/>
                <a:hlinkClick r:id="rId9"/>
              </a:rPr>
              <a:t>Technology,</a:t>
            </a:r>
            <a:r>
              <a:rPr sz="1200" u="sng" spc="-75" dirty="0">
                <a:solidFill>
                  <a:srgbClr val="3E5FBE"/>
                </a:solidFill>
                <a:uFill>
                  <a:solidFill>
                    <a:srgbClr val="1154CC"/>
                  </a:solidFill>
                </a:uFill>
                <a:latin typeface="Lucida Sans Unicode"/>
                <a:cs typeface="Lucida Sans Unicode"/>
                <a:hlinkClick r:id="rId9"/>
              </a:rPr>
              <a:t> </a:t>
            </a:r>
            <a:r>
              <a:rPr sz="1200" u="sng" spc="-120" dirty="0">
                <a:solidFill>
                  <a:srgbClr val="3E5FBE"/>
                </a:solidFill>
                <a:uFill>
                  <a:solidFill>
                    <a:srgbClr val="1154CC"/>
                  </a:solidFill>
                </a:uFill>
                <a:latin typeface="Lucida Sans Unicode"/>
                <a:cs typeface="Lucida Sans Unicode"/>
                <a:hlinkClick r:id="rId9"/>
              </a:rPr>
              <a:t>1:3-</a:t>
            </a:r>
            <a:r>
              <a:rPr sz="1200" u="sng" spc="-114" dirty="0">
                <a:solidFill>
                  <a:srgbClr val="3E5FBE"/>
                </a:solidFill>
                <a:uFill>
                  <a:solidFill>
                    <a:srgbClr val="1154CC"/>
                  </a:solidFill>
                </a:uFill>
                <a:latin typeface="Lucida Sans Unicode"/>
                <a:cs typeface="Lucida Sans Unicode"/>
                <a:hlinkClick r:id="rId9"/>
              </a:rPr>
              <a:t>4,</a:t>
            </a:r>
            <a:r>
              <a:rPr sz="1200" u="sng" spc="-70" dirty="0">
                <a:solidFill>
                  <a:srgbClr val="3E5FBE"/>
                </a:solidFill>
                <a:uFill>
                  <a:solidFill>
                    <a:srgbClr val="1154CC"/>
                  </a:solidFill>
                </a:uFill>
                <a:latin typeface="Lucida Sans Unicode"/>
                <a:cs typeface="Lucida Sans Unicode"/>
                <a:hlinkClick r:id="rId9"/>
              </a:rPr>
              <a:t> </a:t>
            </a:r>
            <a:r>
              <a:rPr sz="1200" u="sng" spc="-114" dirty="0">
                <a:solidFill>
                  <a:srgbClr val="3E5FBE"/>
                </a:solidFill>
                <a:uFill>
                  <a:solidFill>
                    <a:srgbClr val="1154CC"/>
                  </a:solidFill>
                </a:uFill>
                <a:latin typeface="Lucida Sans Unicode"/>
                <a:cs typeface="Lucida Sans Unicode"/>
                <a:hlinkClick r:id="rId9"/>
              </a:rPr>
              <a:t>187-</a:t>
            </a:r>
            <a:r>
              <a:rPr sz="1200" u="sng" spc="-105" dirty="0">
                <a:solidFill>
                  <a:srgbClr val="3E5FBE"/>
                </a:solidFill>
                <a:uFill>
                  <a:solidFill>
                    <a:srgbClr val="1154CC"/>
                  </a:solidFill>
                </a:uFill>
                <a:latin typeface="Lucida Sans Unicode"/>
                <a:cs typeface="Lucida Sans Unicode"/>
                <a:hlinkClick r:id="rId9"/>
              </a:rPr>
              <a:t>201,</a:t>
            </a:r>
            <a:r>
              <a:rPr sz="1200" u="sng" spc="-65" dirty="0">
                <a:solidFill>
                  <a:srgbClr val="3E5FBE"/>
                </a:solidFill>
                <a:uFill>
                  <a:solidFill>
                    <a:srgbClr val="1154CC"/>
                  </a:solidFill>
                </a:uFill>
                <a:latin typeface="Lucida Sans Unicode"/>
                <a:cs typeface="Lucida Sans Unicode"/>
                <a:hlinkClick r:id="rId9"/>
              </a:rPr>
              <a:t> </a:t>
            </a:r>
            <a:r>
              <a:rPr sz="1200" u="sng" spc="-20" dirty="0">
                <a:solidFill>
                  <a:srgbClr val="3E5FBE"/>
                </a:solidFill>
                <a:uFill>
                  <a:solidFill>
                    <a:srgbClr val="1154CC"/>
                  </a:solidFill>
                </a:uFill>
                <a:latin typeface="Lucida Sans Unicode"/>
                <a:cs typeface="Lucida Sans Unicode"/>
                <a:hlinkClick r:id="rId9"/>
              </a:rPr>
              <a:t>DOI:</a:t>
            </a:r>
            <a:r>
              <a:rPr sz="1200" spc="-20" dirty="0">
                <a:solidFill>
                  <a:srgbClr val="3E5FBE"/>
                </a:solidFill>
                <a:latin typeface="Lucida Sans Unicode"/>
                <a:cs typeface="Lucida Sans Unicode"/>
              </a:rPr>
              <a:t> </a:t>
            </a:r>
            <a:r>
              <a:rPr sz="1200" u="sng" spc="-70" dirty="0">
                <a:solidFill>
                  <a:srgbClr val="3E5FBE"/>
                </a:solidFill>
                <a:uFill>
                  <a:solidFill>
                    <a:srgbClr val="1154CC"/>
                  </a:solidFill>
                </a:uFill>
                <a:latin typeface="Lucida Sans Unicode"/>
                <a:cs typeface="Lucida Sans Unicode"/>
                <a:hlinkClick r:id="rId9"/>
              </a:rPr>
              <a:t>10.1080/23742917.2017.1384917</a:t>
            </a:r>
            <a:endParaRPr sz="1200">
              <a:latin typeface="Lucida Sans Unicode"/>
              <a:cs typeface="Lucida Sans Unicode"/>
            </a:endParaRPr>
          </a:p>
          <a:p>
            <a:pPr marL="281305" indent="-268605">
              <a:lnSpc>
                <a:spcPct val="100000"/>
              </a:lnSpc>
              <a:spcBef>
                <a:spcPts val="930"/>
              </a:spcBef>
              <a:buSzPct val="87500"/>
              <a:buAutoNum type="arabicPlain" startAt="11"/>
              <a:tabLst>
                <a:tab pos="281305" algn="l"/>
              </a:tabLst>
            </a:pPr>
            <a:r>
              <a:rPr sz="1200" u="sng" spc="-90" dirty="0">
                <a:solidFill>
                  <a:srgbClr val="3E5FBE"/>
                </a:solidFill>
                <a:uFill>
                  <a:solidFill>
                    <a:srgbClr val="1154CC"/>
                  </a:solidFill>
                </a:uFill>
                <a:latin typeface="Lucida Sans Unicode"/>
                <a:cs typeface="Lucida Sans Unicode"/>
                <a:hlinkClick r:id="rId9"/>
              </a:rPr>
              <a:t> </a:t>
            </a:r>
            <a:r>
              <a:rPr sz="1200" u="sng" spc="-100" dirty="0">
                <a:solidFill>
                  <a:srgbClr val="3E5FBE"/>
                </a:solidFill>
                <a:uFill>
                  <a:solidFill>
                    <a:srgbClr val="1154CC"/>
                  </a:solidFill>
                </a:uFill>
                <a:latin typeface="Lucida Sans Unicode"/>
                <a:cs typeface="Lucida Sans Unicode"/>
                <a:hlinkClick r:id="rId9"/>
              </a:rPr>
              <a:t>DDoS</a:t>
            </a:r>
            <a:r>
              <a:rPr sz="1200" u="sng" spc="-105" dirty="0">
                <a:solidFill>
                  <a:srgbClr val="3E5FBE"/>
                </a:solidFill>
                <a:uFill>
                  <a:solidFill>
                    <a:srgbClr val="1154CC"/>
                  </a:solidFill>
                </a:uFill>
                <a:latin typeface="Lucida Sans Unicode"/>
                <a:cs typeface="Lucida Sans Unicode"/>
                <a:hlinkClick r:id="rId9"/>
              </a:rPr>
              <a:t> </a:t>
            </a:r>
            <a:r>
              <a:rPr sz="1200" u="sng" spc="-114" dirty="0">
                <a:solidFill>
                  <a:srgbClr val="3E5FBE"/>
                </a:solidFill>
                <a:uFill>
                  <a:solidFill>
                    <a:srgbClr val="1154CC"/>
                  </a:solidFill>
                </a:uFill>
                <a:latin typeface="Lucida Sans Unicode"/>
                <a:cs typeface="Lucida Sans Unicode"/>
                <a:hlinkClick r:id="rId9"/>
              </a:rPr>
              <a:t>in</a:t>
            </a:r>
            <a:r>
              <a:rPr sz="1200" u="sng" spc="-95" dirty="0">
                <a:solidFill>
                  <a:srgbClr val="3E5FBE"/>
                </a:solidFill>
                <a:uFill>
                  <a:solidFill>
                    <a:srgbClr val="1154CC"/>
                  </a:solidFill>
                </a:uFill>
                <a:latin typeface="Lucida Sans Unicode"/>
                <a:cs typeface="Lucida Sans Unicode"/>
                <a:hlinkClick r:id="rId9"/>
              </a:rPr>
              <a:t> </a:t>
            </a:r>
            <a:r>
              <a:rPr sz="1200" u="sng" spc="-75" dirty="0">
                <a:solidFill>
                  <a:srgbClr val="3E5FBE"/>
                </a:solidFill>
                <a:uFill>
                  <a:solidFill>
                    <a:srgbClr val="1154CC"/>
                  </a:solidFill>
                </a:uFill>
                <a:latin typeface="Lucida Sans Unicode"/>
                <a:cs typeface="Lucida Sans Unicode"/>
                <a:hlinkClick r:id="rId9"/>
              </a:rPr>
              <a:t>the</a:t>
            </a:r>
            <a:r>
              <a:rPr sz="1200" u="sng" spc="-114" dirty="0">
                <a:solidFill>
                  <a:srgbClr val="3E5FBE"/>
                </a:solidFill>
                <a:uFill>
                  <a:solidFill>
                    <a:srgbClr val="1154CC"/>
                  </a:solidFill>
                </a:uFill>
                <a:latin typeface="Lucida Sans Unicode"/>
                <a:cs typeface="Lucida Sans Unicode"/>
                <a:hlinkClick r:id="rId9"/>
              </a:rPr>
              <a:t> IoT:</a:t>
            </a:r>
            <a:r>
              <a:rPr sz="1200" u="sng" spc="-95" dirty="0">
                <a:solidFill>
                  <a:srgbClr val="3E5FBE"/>
                </a:solidFill>
                <a:uFill>
                  <a:solidFill>
                    <a:srgbClr val="1154CC"/>
                  </a:solidFill>
                </a:uFill>
                <a:latin typeface="Lucida Sans Unicode"/>
                <a:cs typeface="Lucida Sans Unicode"/>
                <a:hlinkClick r:id="rId9"/>
              </a:rPr>
              <a:t> </a:t>
            </a:r>
            <a:r>
              <a:rPr sz="1200" u="sng" spc="-85" dirty="0">
                <a:solidFill>
                  <a:srgbClr val="3E5FBE"/>
                </a:solidFill>
                <a:uFill>
                  <a:solidFill>
                    <a:srgbClr val="1154CC"/>
                  </a:solidFill>
                </a:uFill>
                <a:latin typeface="Lucida Sans Unicode"/>
                <a:cs typeface="Lucida Sans Unicode"/>
                <a:hlinkClick r:id="rId9"/>
              </a:rPr>
              <a:t>Mirai</a:t>
            </a:r>
            <a:r>
              <a:rPr sz="1200" u="sng" spc="-90" dirty="0">
                <a:solidFill>
                  <a:srgbClr val="3E5FBE"/>
                </a:solidFill>
                <a:uFill>
                  <a:solidFill>
                    <a:srgbClr val="1154CC"/>
                  </a:solidFill>
                </a:uFill>
                <a:latin typeface="Lucida Sans Unicode"/>
                <a:cs typeface="Lucida Sans Unicode"/>
                <a:hlinkClick r:id="rId9"/>
              </a:rPr>
              <a:t> </a:t>
            </a:r>
            <a:r>
              <a:rPr sz="1200" u="sng" spc="-110" dirty="0">
                <a:solidFill>
                  <a:srgbClr val="3E5FBE"/>
                </a:solidFill>
                <a:uFill>
                  <a:solidFill>
                    <a:srgbClr val="1154CC"/>
                  </a:solidFill>
                </a:uFill>
                <a:latin typeface="Lucida Sans Unicode"/>
                <a:cs typeface="Lucida Sans Unicode"/>
                <a:hlinkClick r:id="rId9"/>
              </a:rPr>
              <a:t>and</a:t>
            </a:r>
            <a:r>
              <a:rPr sz="1200" u="sng" spc="-100" dirty="0">
                <a:solidFill>
                  <a:srgbClr val="3E5FBE"/>
                </a:solidFill>
                <a:uFill>
                  <a:solidFill>
                    <a:srgbClr val="1154CC"/>
                  </a:solidFill>
                </a:uFill>
                <a:latin typeface="Lucida Sans Unicode"/>
                <a:cs typeface="Lucida Sans Unicode"/>
                <a:hlinkClick r:id="rId9"/>
              </a:rPr>
              <a:t> </a:t>
            </a:r>
            <a:r>
              <a:rPr sz="1200" u="sng" spc="-90" dirty="0">
                <a:solidFill>
                  <a:srgbClr val="3E5FBE"/>
                </a:solidFill>
                <a:uFill>
                  <a:solidFill>
                    <a:srgbClr val="1154CC"/>
                  </a:solidFill>
                </a:uFill>
                <a:latin typeface="Lucida Sans Unicode"/>
                <a:cs typeface="Lucida Sans Unicode"/>
                <a:hlinkClick r:id="rId9"/>
              </a:rPr>
              <a:t>other</a:t>
            </a:r>
            <a:r>
              <a:rPr sz="1200" u="sng" spc="-100" dirty="0">
                <a:solidFill>
                  <a:srgbClr val="3E5FBE"/>
                </a:solidFill>
                <a:uFill>
                  <a:solidFill>
                    <a:srgbClr val="1154CC"/>
                  </a:solidFill>
                </a:uFill>
                <a:latin typeface="Lucida Sans Unicode"/>
                <a:cs typeface="Lucida Sans Unicode"/>
                <a:hlinkClick r:id="rId9"/>
              </a:rPr>
              <a:t> </a:t>
            </a:r>
            <a:r>
              <a:rPr sz="1200" u="sng" spc="-10" dirty="0">
                <a:solidFill>
                  <a:srgbClr val="3E5FBE"/>
                </a:solidFill>
                <a:uFill>
                  <a:solidFill>
                    <a:srgbClr val="1154CC"/>
                  </a:solidFill>
                </a:uFill>
                <a:latin typeface="Lucida Sans Unicode"/>
                <a:cs typeface="Lucida Sans Unicode"/>
                <a:hlinkClick r:id="rId9"/>
              </a:rPr>
              <a:t>Botnets</a:t>
            </a:r>
            <a:endParaRPr sz="1200">
              <a:latin typeface="Lucida Sans Unicode"/>
              <a:cs typeface="Lucida Sans Unicode"/>
            </a:endParaRPr>
          </a:p>
          <a:p>
            <a:pPr marL="281305" indent="-268605">
              <a:lnSpc>
                <a:spcPct val="100000"/>
              </a:lnSpc>
              <a:spcBef>
                <a:spcPts val="960"/>
              </a:spcBef>
              <a:buSzPct val="87500"/>
              <a:buAutoNum type="arabicPlain" startAt="11"/>
              <a:tabLst>
                <a:tab pos="281305" algn="l"/>
              </a:tabLst>
            </a:pPr>
            <a:r>
              <a:rPr sz="1200" u="sng" spc="-55" dirty="0">
                <a:solidFill>
                  <a:srgbClr val="3E5FBE"/>
                </a:solidFill>
                <a:uFill>
                  <a:solidFill>
                    <a:srgbClr val="1154CC"/>
                  </a:solidFill>
                </a:uFill>
                <a:latin typeface="Lucida Sans Unicode"/>
                <a:cs typeface="Lucida Sans Unicode"/>
                <a:hlinkClick r:id="rId9"/>
              </a:rPr>
              <a:t> </a:t>
            </a:r>
            <a:r>
              <a:rPr sz="1200" u="sng" spc="-70" dirty="0">
                <a:solidFill>
                  <a:srgbClr val="3E5FBE"/>
                </a:solidFill>
                <a:uFill>
                  <a:solidFill>
                    <a:srgbClr val="1154CC"/>
                  </a:solidFill>
                </a:uFill>
                <a:latin typeface="Lucida Sans Unicode"/>
                <a:cs typeface="Lucida Sans Unicode"/>
                <a:hlinkClick r:id="rId9"/>
              </a:rPr>
              <a:t>ARM</a:t>
            </a:r>
            <a:r>
              <a:rPr sz="1200" u="sng" spc="-65" dirty="0">
                <a:solidFill>
                  <a:srgbClr val="3E5FBE"/>
                </a:solidFill>
                <a:uFill>
                  <a:solidFill>
                    <a:srgbClr val="1154CC"/>
                  </a:solidFill>
                </a:uFill>
                <a:latin typeface="Lucida Sans Unicode"/>
                <a:cs typeface="Lucida Sans Unicode"/>
                <a:hlinkClick r:id="rId9"/>
              </a:rPr>
              <a:t> </a:t>
            </a:r>
            <a:r>
              <a:rPr sz="1200" u="sng" spc="-75" dirty="0">
                <a:solidFill>
                  <a:srgbClr val="3E5FBE"/>
                </a:solidFill>
                <a:uFill>
                  <a:solidFill>
                    <a:srgbClr val="1154CC"/>
                  </a:solidFill>
                </a:uFill>
                <a:latin typeface="Lucida Sans Unicode"/>
                <a:cs typeface="Lucida Sans Unicode"/>
                <a:hlinkClick r:id="rId9"/>
              </a:rPr>
              <a:t>Platform</a:t>
            </a:r>
            <a:r>
              <a:rPr sz="1200" u="sng" spc="-60" dirty="0">
                <a:solidFill>
                  <a:srgbClr val="3E5FBE"/>
                </a:solidFill>
                <a:uFill>
                  <a:solidFill>
                    <a:srgbClr val="1154CC"/>
                  </a:solidFill>
                </a:uFill>
                <a:latin typeface="Lucida Sans Unicode"/>
                <a:cs typeface="Lucida Sans Unicode"/>
                <a:hlinkClick r:id="rId9"/>
              </a:rPr>
              <a:t> </a:t>
            </a:r>
            <a:r>
              <a:rPr sz="1200" u="sng" spc="-80" dirty="0">
                <a:solidFill>
                  <a:srgbClr val="3E5FBE"/>
                </a:solidFill>
                <a:uFill>
                  <a:solidFill>
                    <a:srgbClr val="1154CC"/>
                  </a:solidFill>
                </a:uFill>
                <a:latin typeface="Lucida Sans Unicode"/>
                <a:cs typeface="Lucida Sans Unicode"/>
                <a:hlinkClick r:id="rId9"/>
              </a:rPr>
              <a:t>Security</a:t>
            </a:r>
            <a:r>
              <a:rPr sz="1200" u="sng" spc="-75" dirty="0">
                <a:solidFill>
                  <a:srgbClr val="3E5FBE"/>
                </a:solidFill>
                <a:uFill>
                  <a:solidFill>
                    <a:srgbClr val="1154CC"/>
                  </a:solidFill>
                </a:uFill>
                <a:latin typeface="Lucida Sans Unicode"/>
                <a:cs typeface="Lucida Sans Unicode"/>
                <a:hlinkClick r:id="rId9"/>
              </a:rPr>
              <a:t> </a:t>
            </a:r>
            <a:r>
              <a:rPr sz="1200" u="sng" spc="-95" dirty="0">
                <a:solidFill>
                  <a:srgbClr val="3E5FBE"/>
                </a:solidFill>
                <a:uFill>
                  <a:solidFill>
                    <a:srgbClr val="1154CC"/>
                  </a:solidFill>
                </a:uFill>
                <a:latin typeface="Lucida Sans Unicode"/>
                <a:cs typeface="Lucida Sans Unicode"/>
                <a:hlinkClick r:id="rId9"/>
              </a:rPr>
              <a:t>Architecture</a:t>
            </a:r>
            <a:r>
              <a:rPr sz="1200" u="sng" spc="-60" dirty="0">
                <a:solidFill>
                  <a:srgbClr val="3E5FBE"/>
                </a:solidFill>
                <a:uFill>
                  <a:solidFill>
                    <a:srgbClr val="1154CC"/>
                  </a:solidFill>
                </a:uFill>
                <a:latin typeface="Lucida Sans Unicode"/>
                <a:cs typeface="Lucida Sans Unicode"/>
                <a:hlinkClick r:id="rId9"/>
              </a:rPr>
              <a:t> </a:t>
            </a:r>
            <a:r>
              <a:rPr sz="1200" u="sng" spc="-85" dirty="0">
                <a:solidFill>
                  <a:srgbClr val="3E5FBE"/>
                </a:solidFill>
                <a:uFill>
                  <a:solidFill>
                    <a:srgbClr val="1154CC"/>
                  </a:solidFill>
                </a:uFill>
                <a:latin typeface="Lucida Sans Unicode"/>
                <a:cs typeface="Lucida Sans Unicode"/>
                <a:hlinkClick r:id="rId9"/>
              </a:rPr>
              <a:t>Overview</a:t>
            </a:r>
            <a:r>
              <a:rPr sz="1200" u="sng" spc="-45" dirty="0">
                <a:solidFill>
                  <a:srgbClr val="3E5FBE"/>
                </a:solidFill>
                <a:uFill>
                  <a:solidFill>
                    <a:srgbClr val="1154CC"/>
                  </a:solidFill>
                </a:uFill>
                <a:latin typeface="Lucida Sans Unicode"/>
                <a:cs typeface="Lucida Sans Unicode"/>
                <a:hlinkClick r:id="rId9"/>
              </a:rPr>
              <a:t> </a:t>
            </a:r>
            <a:r>
              <a:rPr sz="1200" u="sng" spc="-10" dirty="0">
                <a:solidFill>
                  <a:srgbClr val="3E5FBE"/>
                </a:solidFill>
                <a:uFill>
                  <a:solidFill>
                    <a:srgbClr val="1154CC"/>
                  </a:solidFill>
                </a:uFill>
                <a:latin typeface="Lucida Sans Unicode"/>
                <a:cs typeface="Lucida Sans Unicode"/>
                <a:hlinkClick r:id="rId9"/>
              </a:rPr>
              <a:t>Whitepaper</a:t>
            </a:r>
            <a:endParaRPr sz="120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4025900" cy="635000"/>
          </a:xfrm>
          <a:prstGeom prst="rect">
            <a:avLst/>
          </a:prstGeom>
        </p:spPr>
        <p:txBody>
          <a:bodyPr vert="horz" wrap="square" lIns="0" tIns="12065" rIns="0" bIns="0" rtlCol="0">
            <a:spAutoFit/>
          </a:bodyPr>
          <a:lstStyle/>
          <a:p>
            <a:pPr marL="12700">
              <a:lnSpc>
                <a:spcPct val="100000"/>
              </a:lnSpc>
              <a:spcBef>
                <a:spcPts val="95"/>
              </a:spcBef>
            </a:pPr>
            <a:r>
              <a:rPr spc="85" dirty="0"/>
              <a:t>What</a:t>
            </a:r>
            <a:r>
              <a:rPr spc="-5" dirty="0"/>
              <a:t> </a:t>
            </a:r>
            <a:r>
              <a:rPr dirty="0"/>
              <a:t>is</a:t>
            </a:r>
            <a:r>
              <a:rPr spc="-5" dirty="0"/>
              <a:t> </a:t>
            </a:r>
            <a:r>
              <a:rPr spc="100" dirty="0"/>
              <a:t>internet?</a:t>
            </a:r>
          </a:p>
        </p:txBody>
      </p:sp>
      <p:sp>
        <p:nvSpPr>
          <p:cNvPr id="3" name="object 3"/>
          <p:cNvSpPr txBox="1"/>
          <p:nvPr/>
        </p:nvSpPr>
        <p:spPr>
          <a:xfrm>
            <a:off x="688340" y="1126505"/>
            <a:ext cx="8628380" cy="5078730"/>
          </a:xfrm>
          <a:prstGeom prst="rect">
            <a:avLst/>
          </a:prstGeom>
        </p:spPr>
        <p:txBody>
          <a:bodyPr vert="horz" wrap="square" lIns="0" tIns="123825" rIns="0" bIns="0" rtlCol="0">
            <a:spAutoFit/>
          </a:bodyPr>
          <a:lstStyle/>
          <a:p>
            <a:pPr marL="12700">
              <a:lnSpc>
                <a:spcPct val="100000"/>
              </a:lnSpc>
              <a:spcBef>
                <a:spcPts val="975"/>
              </a:spcBef>
            </a:pPr>
            <a:r>
              <a:rPr sz="2000" dirty="0">
                <a:latin typeface="Tahoma"/>
                <a:cs typeface="Tahoma"/>
              </a:rPr>
              <a:t>What</a:t>
            </a:r>
            <a:r>
              <a:rPr sz="2000" spc="-40" dirty="0">
                <a:latin typeface="Tahoma"/>
                <a:cs typeface="Tahoma"/>
              </a:rPr>
              <a:t> </a:t>
            </a:r>
            <a:r>
              <a:rPr sz="2000" dirty="0">
                <a:latin typeface="Tahoma"/>
                <a:cs typeface="Tahoma"/>
              </a:rPr>
              <a:t>is</a:t>
            </a:r>
            <a:r>
              <a:rPr sz="2000" spc="-50" dirty="0">
                <a:latin typeface="Tahoma"/>
                <a:cs typeface="Tahoma"/>
              </a:rPr>
              <a:t> </a:t>
            </a:r>
            <a:r>
              <a:rPr sz="2000" spc="-10" dirty="0">
                <a:latin typeface="Tahoma"/>
                <a:cs typeface="Tahoma"/>
              </a:rPr>
              <a:t>Internet?</a:t>
            </a:r>
            <a:endParaRPr sz="2000" dirty="0">
              <a:latin typeface="Tahoma"/>
              <a:cs typeface="Tahoma"/>
            </a:endParaRPr>
          </a:p>
          <a:p>
            <a:pPr marL="436245" marR="2929255">
              <a:lnSpc>
                <a:spcPct val="100000"/>
              </a:lnSpc>
              <a:spcBef>
                <a:spcPts val="1055"/>
              </a:spcBef>
            </a:pPr>
            <a:r>
              <a:rPr sz="2400" spc="240" dirty="0">
                <a:latin typeface="Tahoma"/>
                <a:cs typeface="Tahoma"/>
              </a:rPr>
              <a:t>A</a:t>
            </a:r>
            <a:r>
              <a:rPr sz="2400" spc="-145" dirty="0">
                <a:latin typeface="Tahoma"/>
                <a:cs typeface="Tahoma"/>
              </a:rPr>
              <a:t> </a:t>
            </a:r>
            <a:r>
              <a:rPr sz="2400" spc="105" dirty="0">
                <a:latin typeface="Tahoma"/>
                <a:cs typeface="Tahoma"/>
              </a:rPr>
              <a:t>global</a:t>
            </a:r>
            <a:r>
              <a:rPr sz="2400" spc="-80" dirty="0">
                <a:latin typeface="Tahoma"/>
                <a:cs typeface="Tahoma"/>
              </a:rPr>
              <a:t> </a:t>
            </a:r>
            <a:r>
              <a:rPr sz="2400" dirty="0">
                <a:latin typeface="Tahoma"/>
                <a:cs typeface="Tahoma"/>
              </a:rPr>
              <a:t>network</a:t>
            </a:r>
            <a:r>
              <a:rPr sz="2400" spc="-55" dirty="0">
                <a:latin typeface="Tahoma"/>
                <a:cs typeface="Tahoma"/>
              </a:rPr>
              <a:t> </a:t>
            </a:r>
            <a:r>
              <a:rPr sz="2400" spc="50" dirty="0">
                <a:latin typeface="Tahoma"/>
                <a:cs typeface="Tahoma"/>
              </a:rPr>
              <a:t>of</a:t>
            </a:r>
            <a:r>
              <a:rPr sz="2400" spc="-15" dirty="0">
                <a:latin typeface="Tahoma"/>
                <a:cs typeface="Tahoma"/>
              </a:rPr>
              <a:t> </a:t>
            </a:r>
            <a:r>
              <a:rPr sz="2400" b="1" u="sng" spc="-10" dirty="0">
                <a:solidFill>
                  <a:srgbClr val="FF0000"/>
                </a:solidFill>
                <a:uFill>
                  <a:solidFill>
                    <a:srgbClr val="FF0000"/>
                  </a:solidFill>
                </a:uFill>
                <a:latin typeface="Tahoma"/>
                <a:cs typeface="Tahoma"/>
              </a:rPr>
              <a:t>computers</a:t>
            </a:r>
            <a:r>
              <a:rPr sz="2400" b="1" spc="-10" dirty="0">
                <a:solidFill>
                  <a:srgbClr val="FF0000"/>
                </a:solidFill>
                <a:latin typeface="Tahoma"/>
                <a:cs typeface="Tahoma"/>
              </a:rPr>
              <a:t> </a:t>
            </a:r>
            <a:r>
              <a:rPr sz="2400" spc="90" dirty="0">
                <a:latin typeface="Tahoma"/>
                <a:cs typeface="Tahoma"/>
              </a:rPr>
              <a:t>providing</a:t>
            </a:r>
            <a:r>
              <a:rPr sz="2400" spc="-50" dirty="0">
                <a:latin typeface="Tahoma"/>
                <a:cs typeface="Tahoma"/>
              </a:rPr>
              <a:t> </a:t>
            </a:r>
            <a:r>
              <a:rPr sz="2400" dirty="0">
                <a:latin typeface="Tahoma"/>
                <a:cs typeface="Tahoma"/>
              </a:rPr>
              <a:t>a</a:t>
            </a:r>
            <a:r>
              <a:rPr sz="2400" spc="-55" dirty="0">
                <a:latin typeface="Tahoma"/>
                <a:cs typeface="Tahoma"/>
              </a:rPr>
              <a:t> </a:t>
            </a:r>
            <a:r>
              <a:rPr sz="2400" dirty="0">
                <a:latin typeface="Tahoma"/>
                <a:cs typeface="Tahoma"/>
              </a:rPr>
              <a:t>variety</a:t>
            </a:r>
            <a:r>
              <a:rPr sz="2400" spc="-35" dirty="0">
                <a:latin typeface="Tahoma"/>
                <a:cs typeface="Tahoma"/>
              </a:rPr>
              <a:t> </a:t>
            </a:r>
            <a:r>
              <a:rPr sz="2400" spc="50" dirty="0">
                <a:latin typeface="Tahoma"/>
                <a:cs typeface="Tahoma"/>
              </a:rPr>
              <a:t>of</a:t>
            </a:r>
            <a:r>
              <a:rPr sz="2400" spc="15" dirty="0">
                <a:latin typeface="Tahoma"/>
                <a:cs typeface="Tahoma"/>
              </a:rPr>
              <a:t> </a:t>
            </a:r>
            <a:r>
              <a:rPr sz="2400" dirty="0">
                <a:latin typeface="Tahoma"/>
                <a:cs typeface="Tahoma"/>
              </a:rPr>
              <a:t>information</a:t>
            </a:r>
            <a:r>
              <a:rPr sz="2400" spc="-15" dirty="0">
                <a:latin typeface="Tahoma"/>
                <a:cs typeface="Tahoma"/>
              </a:rPr>
              <a:t> </a:t>
            </a:r>
            <a:r>
              <a:rPr sz="2400" spc="60" dirty="0">
                <a:latin typeface="Tahoma"/>
                <a:cs typeface="Tahoma"/>
              </a:rPr>
              <a:t>and communication</a:t>
            </a:r>
            <a:r>
              <a:rPr sz="2400" spc="-50" dirty="0">
                <a:latin typeface="Tahoma"/>
                <a:cs typeface="Tahoma"/>
              </a:rPr>
              <a:t> </a:t>
            </a:r>
            <a:r>
              <a:rPr sz="2400" dirty="0">
                <a:latin typeface="Tahoma"/>
                <a:cs typeface="Tahoma"/>
              </a:rPr>
              <a:t>facilities,</a:t>
            </a:r>
            <a:r>
              <a:rPr sz="2400" spc="-145" dirty="0">
                <a:latin typeface="Tahoma"/>
                <a:cs typeface="Tahoma"/>
              </a:rPr>
              <a:t> </a:t>
            </a:r>
            <a:r>
              <a:rPr sz="2400" spc="50" dirty="0">
                <a:latin typeface="Tahoma"/>
                <a:cs typeface="Tahoma"/>
              </a:rPr>
              <a:t>consisting</a:t>
            </a:r>
            <a:r>
              <a:rPr sz="2400" spc="-80" dirty="0">
                <a:latin typeface="Tahoma"/>
                <a:cs typeface="Tahoma"/>
              </a:rPr>
              <a:t> </a:t>
            </a:r>
            <a:r>
              <a:rPr sz="2400" spc="25" dirty="0">
                <a:latin typeface="Tahoma"/>
                <a:cs typeface="Tahoma"/>
              </a:rPr>
              <a:t>of </a:t>
            </a:r>
            <a:r>
              <a:rPr sz="2400" spc="60" dirty="0">
                <a:latin typeface="Tahoma"/>
                <a:cs typeface="Tahoma"/>
              </a:rPr>
              <a:t>interconnected</a:t>
            </a:r>
            <a:r>
              <a:rPr sz="2400" spc="25" dirty="0">
                <a:latin typeface="Tahoma"/>
                <a:cs typeface="Tahoma"/>
              </a:rPr>
              <a:t> </a:t>
            </a:r>
            <a:r>
              <a:rPr sz="2400" dirty="0">
                <a:latin typeface="Tahoma"/>
                <a:cs typeface="Tahoma"/>
              </a:rPr>
              <a:t>networks</a:t>
            </a:r>
            <a:r>
              <a:rPr sz="2400" spc="-15" dirty="0">
                <a:latin typeface="Tahoma"/>
                <a:cs typeface="Tahoma"/>
              </a:rPr>
              <a:t> </a:t>
            </a:r>
            <a:r>
              <a:rPr sz="2400" spc="55" dirty="0">
                <a:latin typeface="Tahoma"/>
                <a:cs typeface="Tahoma"/>
              </a:rPr>
              <a:t>using </a:t>
            </a:r>
            <a:r>
              <a:rPr sz="2400" b="1" spc="-45" dirty="0">
                <a:solidFill>
                  <a:srgbClr val="FF0000"/>
                </a:solidFill>
                <a:latin typeface="Tahoma"/>
                <a:cs typeface="Tahoma"/>
              </a:rPr>
              <a:t>standardized</a:t>
            </a:r>
            <a:r>
              <a:rPr sz="2400" b="1" spc="-95" dirty="0">
                <a:solidFill>
                  <a:srgbClr val="FF0000"/>
                </a:solidFill>
                <a:latin typeface="Tahoma"/>
                <a:cs typeface="Tahoma"/>
              </a:rPr>
              <a:t> </a:t>
            </a:r>
            <a:r>
              <a:rPr sz="2400" b="1" spc="-10" dirty="0">
                <a:solidFill>
                  <a:srgbClr val="FF0000"/>
                </a:solidFill>
                <a:latin typeface="Tahoma"/>
                <a:cs typeface="Tahoma"/>
              </a:rPr>
              <a:t>communication protocols</a:t>
            </a:r>
            <a:r>
              <a:rPr sz="2400" spc="-10" dirty="0">
                <a:latin typeface="Tahoma"/>
                <a:cs typeface="Tahoma"/>
              </a:rPr>
              <a:t>.</a:t>
            </a:r>
            <a:endParaRPr sz="2400" dirty="0">
              <a:latin typeface="Tahoma"/>
              <a:cs typeface="Tahoma"/>
            </a:endParaRPr>
          </a:p>
          <a:p>
            <a:pPr>
              <a:lnSpc>
                <a:spcPct val="100000"/>
              </a:lnSpc>
            </a:pPr>
            <a:endParaRPr sz="2400" dirty="0">
              <a:latin typeface="Tahoma"/>
              <a:cs typeface="Tahoma"/>
            </a:endParaRPr>
          </a:p>
          <a:p>
            <a:pPr>
              <a:lnSpc>
                <a:spcPct val="100000"/>
              </a:lnSpc>
              <a:spcBef>
                <a:spcPts val="860"/>
              </a:spcBef>
            </a:pPr>
            <a:endParaRPr sz="2400" dirty="0">
              <a:latin typeface="Tahoma"/>
              <a:cs typeface="Tahoma"/>
            </a:endParaRPr>
          </a:p>
          <a:p>
            <a:pPr marL="124460" marR="5080">
              <a:lnSpc>
                <a:spcPct val="100000"/>
              </a:lnSpc>
            </a:pPr>
            <a:r>
              <a:rPr sz="2400" u="sng" spc="90" dirty="0">
                <a:solidFill>
                  <a:srgbClr val="3E5FBE"/>
                </a:solidFill>
                <a:uFill>
                  <a:solidFill>
                    <a:srgbClr val="3E5FBE"/>
                  </a:solidFill>
                </a:uFill>
                <a:latin typeface="Tahoma"/>
                <a:cs typeface="Tahoma"/>
                <a:hlinkClick r:id="rId2"/>
              </a:rPr>
              <a:t>World</a:t>
            </a:r>
            <a:r>
              <a:rPr sz="2400" u="sng" spc="-170" dirty="0">
                <a:solidFill>
                  <a:srgbClr val="3E5FBE"/>
                </a:solidFill>
                <a:uFill>
                  <a:solidFill>
                    <a:srgbClr val="3E5FBE"/>
                  </a:solidFill>
                </a:uFill>
                <a:latin typeface="Tahoma"/>
                <a:cs typeface="Tahoma"/>
                <a:hlinkClick r:id="rId2"/>
              </a:rPr>
              <a:t> </a:t>
            </a:r>
            <a:r>
              <a:rPr sz="2400" u="sng" spc="114" dirty="0">
                <a:solidFill>
                  <a:srgbClr val="3E5FBE"/>
                </a:solidFill>
                <a:uFill>
                  <a:solidFill>
                    <a:srgbClr val="3E5FBE"/>
                  </a:solidFill>
                </a:uFill>
                <a:latin typeface="Tahoma"/>
                <a:cs typeface="Tahoma"/>
                <a:hlinkClick r:id="rId2"/>
              </a:rPr>
              <a:t>Wide</a:t>
            </a:r>
            <a:r>
              <a:rPr sz="2400" u="sng" spc="-155" dirty="0">
                <a:solidFill>
                  <a:srgbClr val="3E5FBE"/>
                </a:solidFill>
                <a:uFill>
                  <a:solidFill>
                    <a:srgbClr val="3E5FBE"/>
                  </a:solidFill>
                </a:uFill>
                <a:latin typeface="Tahoma"/>
                <a:cs typeface="Tahoma"/>
                <a:hlinkClick r:id="rId2"/>
              </a:rPr>
              <a:t> </a:t>
            </a:r>
            <a:r>
              <a:rPr sz="2400" u="sng" spc="120" dirty="0">
                <a:solidFill>
                  <a:srgbClr val="3E5FBE"/>
                </a:solidFill>
                <a:uFill>
                  <a:solidFill>
                    <a:srgbClr val="3E5FBE"/>
                  </a:solidFill>
                </a:uFill>
                <a:latin typeface="Tahoma"/>
                <a:cs typeface="Tahoma"/>
                <a:hlinkClick r:id="rId2"/>
              </a:rPr>
              <a:t>Web</a:t>
            </a:r>
            <a:r>
              <a:rPr sz="2400" spc="-130" dirty="0">
                <a:solidFill>
                  <a:srgbClr val="3E5FBE"/>
                </a:solidFill>
                <a:latin typeface="Tahoma"/>
                <a:cs typeface="Tahoma"/>
              </a:rPr>
              <a:t> </a:t>
            </a:r>
            <a:r>
              <a:rPr sz="2400" spc="70" dirty="0">
                <a:latin typeface="Tahoma"/>
                <a:cs typeface="Tahoma"/>
              </a:rPr>
              <a:t>or</a:t>
            </a:r>
            <a:r>
              <a:rPr sz="2400" spc="-135" dirty="0">
                <a:latin typeface="Tahoma"/>
                <a:cs typeface="Tahoma"/>
              </a:rPr>
              <a:t> </a:t>
            </a:r>
            <a:r>
              <a:rPr sz="2400" i="1" spc="-160" dirty="0">
                <a:latin typeface="Verdana"/>
                <a:cs typeface="Verdana"/>
              </a:rPr>
              <a:t>the</a:t>
            </a:r>
            <a:r>
              <a:rPr sz="2400" i="1" spc="-245" dirty="0">
                <a:latin typeface="Verdana"/>
                <a:cs typeface="Verdana"/>
              </a:rPr>
              <a:t> </a:t>
            </a:r>
            <a:r>
              <a:rPr sz="2400" i="1" spc="-75" dirty="0">
                <a:latin typeface="Verdana"/>
                <a:cs typeface="Verdana"/>
              </a:rPr>
              <a:t>Web</a:t>
            </a:r>
            <a:r>
              <a:rPr sz="2400" i="1" spc="-215" dirty="0">
                <a:latin typeface="Verdana"/>
                <a:cs typeface="Verdana"/>
              </a:rPr>
              <a:t> </a:t>
            </a:r>
            <a:r>
              <a:rPr sz="2400" dirty="0">
                <a:latin typeface="Tahoma"/>
                <a:cs typeface="Tahoma"/>
              </a:rPr>
              <a:t>is</a:t>
            </a:r>
            <a:r>
              <a:rPr sz="2400" spc="-145" dirty="0">
                <a:latin typeface="Tahoma"/>
                <a:cs typeface="Tahoma"/>
              </a:rPr>
              <a:t> </a:t>
            </a:r>
            <a:r>
              <a:rPr sz="2400" spc="50" dirty="0">
                <a:latin typeface="Tahoma"/>
                <a:cs typeface="Tahoma"/>
              </a:rPr>
              <a:t>only</a:t>
            </a:r>
            <a:r>
              <a:rPr sz="2400" spc="-125" dirty="0">
                <a:latin typeface="Tahoma"/>
                <a:cs typeface="Tahoma"/>
              </a:rPr>
              <a:t> </a:t>
            </a:r>
            <a:r>
              <a:rPr sz="2400" spc="100" dirty="0">
                <a:latin typeface="Tahoma"/>
                <a:cs typeface="Tahoma"/>
              </a:rPr>
              <a:t>one</a:t>
            </a:r>
            <a:r>
              <a:rPr sz="2400" spc="-135" dirty="0">
                <a:latin typeface="Tahoma"/>
                <a:cs typeface="Tahoma"/>
              </a:rPr>
              <a:t> </a:t>
            </a:r>
            <a:r>
              <a:rPr sz="2400" spc="50" dirty="0">
                <a:latin typeface="Tahoma"/>
                <a:cs typeface="Tahoma"/>
              </a:rPr>
              <a:t>of</a:t>
            </a:r>
            <a:r>
              <a:rPr sz="2400" spc="-75" dirty="0">
                <a:latin typeface="Tahoma"/>
                <a:cs typeface="Tahoma"/>
              </a:rPr>
              <a:t> </a:t>
            </a:r>
            <a:r>
              <a:rPr sz="2400" dirty="0">
                <a:latin typeface="Tahoma"/>
                <a:cs typeface="Tahoma"/>
              </a:rPr>
              <a:t>a</a:t>
            </a:r>
            <a:r>
              <a:rPr sz="2400" spc="-140" dirty="0">
                <a:latin typeface="Tahoma"/>
                <a:cs typeface="Tahoma"/>
              </a:rPr>
              <a:t> </a:t>
            </a:r>
            <a:r>
              <a:rPr sz="2400" spc="55" dirty="0">
                <a:latin typeface="Tahoma"/>
                <a:cs typeface="Tahoma"/>
              </a:rPr>
              <a:t>large</a:t>
            </a:r>
            <a:r>
              <a:rPr sz="2400" spc="-135" dirty="0">
                <a:latin typeface="Tahoma"/>
                <a:cs typeface="Tahoma"/>
              </a:rPr>
              <a:t> </a:t>
            </a:r>
            <a:r>
              <a:rPr sz="2400" spc="80" dirty="0">
                <a:latin typeface="Tahoma"/>
                <a:cs typeface="Tahoma"/>
              </a:rPr>
              <a:t>number</a:t>
            </a:r>
            <a:r>
              <a:rPr sz="2400" spc="-114" dirty="0">
                <a:latin typeface="Tahoma"/>
                <a:cs typeface="Tahoma"/>
              </a:rPr>
              <a:t> </a:t>
            </a:r>
            <a:r>
              <a:rPr sz="2400" spc="25" dirty="0">
                <a:latin typeface="Tahoma"/>
                <a:cs typeface="Tahoma"/>
              </a:rPr>
              <a:t>of </a:t>
            </a:r>
            <a:r>
              <a:rPr sz="2400" spc="-10" dirty="0">
                <a:latin typeface="Tahoma"/>
                <a:cs typeface="Tahoma"/>
              </a:rPr>
              <a:t>Internet</a:t>
            </a:r>
            <a:r>
              <a:rPr sz="2400" spc="-75" dirty="0">
                <a:latin typeface="Tahoma"/>
                <a:cs typeface="Tahoma"/>
              </a:rPr>
              <a:t> </a:t>
            </a:r>
            <a:r>
              <a:rPr sz="2400" dirty="0">
                <a:latin typeface="Tahoma"/>
                <a:cs typeface="Tahoma"/>
              </a:rPr>
              <a:t>services.</a:t>
            </a:r>
            <a:r>
              <a:rPr sz="2400" spc="-254" dirty="0">
                <a:latin typeface="Tahoma"/>
                <a:cs typeface="Tahoma"/>
              </a:rPr>
              <a:t> </a:t>
            </a:r>
            <a:r>
              <a:rPr sz="2400" dirty="0">
                <a:latin typeface="Tahoma"/>
                <a:cs typeface="Tahoma"/>
              </a:rPr>
              <a:t>The</a:t>
            </a:r>
            <a:r>
              <a:rPr sz="2400" spc="-140" dirty="0">
                <a:latin typeface="Tahoma"/>
                <a:cs typeface="Tahoma"/>
              </a:rPr>
              <a:t> </a:t>
            </a:r>
            <a:r>
              <a:rPr sz="2400" spc="120" dirty="0">
                <a:latin typeface="Tahoma"/>
                <a:cs typeface="Tahoma"/>
              </a:rPr>
              <a:t>Web</a:t>
            </a:r>
            <a:r>
              <a:rPr sz="2400" spc="-114" dirty="0">
                <a:latin typeface="Tahoma"/>
                <a:cs typeface="Tahoma"/>
              </a:rPr>
              <a:t> </a:t>
            </a:r>
            <a:r>
              <a:rPr sz="2400" dirty="0">
                <a:latin typeface="Tahoma"/>
                <a:cs typeface="Tahoma"/>
              </a:rPr>
              <a:t>is</a:t>
            </a:r>
            <a:r>
              <a:rPr sz="2400" spc="-125" dirty="0">
                <a:latin typeface="Tahoma"/>
                <a:cs typeface="Tahoma"/>
              </a:rPr>
              <a:t> </a:t>
            </a:r>
            <a:r>
              <a:rPr sz="2400" dirty="0">
                <a:latin typeface="Tahoma"/>
                <a:cs typeface="Tahoma"/>
              </a:rPr>
              <a:t>a</a:t>
            </a:r>
            <a:r>
              <a:rPr sz="2400" spc="-100" dirty="0">
                <a:latin typeface="Tahoma"/>
                <a:cs typeface="Tahoma"/>
              </a:rPr>
              <a:t> </a:t>
            </a:r>
            <a:r>
              <a:rPr sz="2400" spc="70" dirty="0">
                <a:latin typeface="Tahoma"/>
                <a:cs typeface="Tahoma"/>
              </a:rPr>
              <a:t>collection</a:t>
            </a:r>
            <a:r>
              <a:rPr sz="2400" spc="-114" dirty="0">
                <a:latin typeface="Tahoma"/>
                <a:cs typeface="Tahoma"/>
              </a:rPr>
              <a:t> </a:t>
            </a:r>
            <a:r>
              <a:rPr sz="2400" spc="50" dirty="0">
                <a:latin typeface="Tahoma"/>
                <a:cs typeface="Tahoma"/>
              </a:rPr>
              <a:t>of</a:t>
            </a:r>
            <a:r>
              <a:rPr sz="2400" spc="-55" dirty="0">
                <a:latin typeface="Tahoma"/>
                <a:cs typeface="Tahoma"/>
              </a:rPr>
              <a:t> </a:t>
            </a:r>
            <a:r>
              <a:rPr sz="2400" spc="50" dirty="0">
                <a:latin typeface="Tahoma"/>
                <a:cs typeface="Tahoma"/>
              </a:rPr>
              <a:t>interconnected </a:t>
            </a:r>
            <a:r>
              <a:rPr sz="2400" spc="75" dirty="0">
                <a:latin typeface="Tahoma"/>
                <a:cs typeface="Tahoma"/>
              </a:rPr>
              <a:t>documents</a:t>
            </a:r>
            <a:r>
              <a:rPr sz="2400" spc="-40" dirty="0">
                <a:latin typeface="Tahoma"/>
                <a:cs typeface="Tahoma"/>
              </a:rPr>
              <a:t> </a:t>
            </a:r>
            <a:r>
              <a:rPr sz="2400" dirty="0">
                <a:latin typeface="Tahoma"/>
                <a:cs typeface="Tahoma"/>
              </a:rPr>
              <a:t>(web</a:t>
            </a:r>
            <a:r>
              <a:rPr sz="2400" spc="-60" dirty="0">
                <a:latin typeface="Tahoma"/>
                <a:cs typeface="Tahoma"/>
              </a:rPr>
              <a:t> </a:t>
            </a:r>
            <a:r>
              <a:rPr sz="2400" dirty="0">
                <a:latin typeface="Tahoma"/>
                <a:cs typeface="Tahoma"/>
              </a:rPr>
              <a:t>pages)</a:t>
            </a:r>
            <a:r>
              <a:rPr sz="2400" spc="-55" dirty="0">
                <a:latin typeface="Tahoma"/>
                <a:cs typeface="Tahoma"/>
              </a:rPr>
              <a:t> </a:t>
            </a:r>
            <a:r>
              <a:rPr sz="2400" spc="85" dirty="0">
                <a:latin typeface="Tahoma"/>
                <a:cs typeface="Tahoma"/>
              </a:rPr>
              <a:t>and</a:t>
            </a:r>
            <a:r>
              <a:rPr sz="2400" spc="-60" dirty="0">
                <a:latin typeface="Tahoma"/>
                <a:cs typeface="Tahoma"/>
              </a:rPr>
              <a:t> </a:t>
            </a:r>
            <a:r>
              <a:rPr sz="2400" spc="50" dirty="0">
                <a:latin typeface="Tahoma"/>
                <a:cs typeface="Tahoma"/>
              </a:rPr>
              <a:t>other</a:t>
            </a:r>
            <a:r>
              <a:rPr sz="2400" spc="-30" dirty="0">
                <a:latin typeface="Tahoma"/>
                <a:cs typeface="Tahoma"/>
              </a:rPr>
              <a:t> </a:t>
            </a:r>
            <a:r>
              <a:rPr sz="2400" u="sng" spc="90" dirty="0">
                <a:solidFill>
                  <a:srgbClr val="3E5FBE"/>
                </a:solidFill>
                <a:uFill>
                  <a:solidFill>
                    <a:srgbClr val="3E5FBE"/>
                  </a:solidFill>
                </a:uFill>
                <a:latin typeface="Tahoma"/>
                <a:cs typeface="Tahoma"/>
                <a:hlinkClick r:id="rId3"/>
              </a:rPr>
              <a:t>web</a:t>
            </a:r>
            <a:r>
              <a:rPr sz="2400" u="sng" spc="-65" dirty="0">
                <a:solidFill>
                  <a:srgbClr val="3E5FBE"/>
                </a:solidFill>
                <a:uFill>
                  <a:solidFill>
                    <a:srgbClr val="3E5FBE"/>
                  </a:solidFill>
                </a:uFill>
                <a:latin typeface="Tahoma"/>
                <a:cs typeface="Tahoma"/>
                <a:hlinkClick r:id="rId3"/>
              </a:rPr>
              <a:t> </a:t>
            </a:r>
            <a:r>
              <a:rPr sz="2400" u="sng" dirty="0">
                <a:solidFill>
                  <a:srgbClr val="3E5FBE"/>
                </a:solidFill>
                <a:uFill>
                  <a:solidFill>
                    <a:srgbClr val="3E5FBE"/>
                  </a:solidFill>
                </a:uFill>
                <a:latin typeface="Tahoma"/>
                <a:cs typeface="Tahoma"/>
                <a:hlinkClick r:id="rId3"/>
              </a:rPr>
              <a:t>resources</a:t>
            </a:r>
            <a:r>
              <a:rPr sz="2400" dirty="0">
                <a:latin typeface="Tahoma"/>
                <a:cs typeface="Tahoma"/>
              </a:rPr>
              <a:t>,</a:t>
            </a:r>
            <a:r>
              <a:rPr sz="2400" spc="-120" dirty="0">
                <a:latin typeface="Tahoma"/>
                <a:cs typeface="Tahoma"/>
              </a:rPr>
              <a:t> </a:t>
            </a:r>
            <a:r>
              <a:rPr sz="2400" spc="60" dirty="0">
                <a:latin typeface="Tahoma"/>
                <a:cs typeface="Tahoma"/>
              </a:rPr>
              <a:t>linked</a:t>
            </a:r>
            <a:endParaRPr sz="2400" dirty="0">
              <a:latin typeface="Tahoma"/>
              <a:cs typeface="Tahoma"/>
            </a:endParaRPr>
          </a:p>
          <a:p>
            <a:pPr marL="124460">
              <a:lnSpc>
                <a:spcPct val="100000"/>
              </a:lnSpc>
            </a:pPr>
            <a:r>
              <a:rPr sz="2400" spc="70" dirty="0">
                <a:latin typeface="Tahoma"/>
                <a:cs typeface="Tahoma"/>
              </a:rPr>
              <a:t>by</a:t>
            </a:r>
            <a:r>
              <a:rPr sz="2400" spc="10" dirty="0">
                <a:latin typeface="Tahoma"/>
                <a:cs typeface="Tahoma"/>
              </a:rPr>
              <a:t> </a:t>
            </a:r>
            <a:r>
              <a:rPr sz="2400" u="sng" dirty="0">
                <a:solidFill>
                  <a:srgbClr val="3E5FBE"/>
                </a:solidFill>
                <a:uFill>
                  <a:solidFill>
                    <a:srgbClr val="3E5FBE"/>
                  </a:solidFill>
                </a:uFill>
                <a:latin typeface="Tahoma"/>
                <a:cs typeface="Tahoma"/>
                <a:hlinkClick r:id="rId4"/>
              </a:rPr>
              <a:t>hyperlinks</a:t>
            </a:r>
            <a:r>
              <a:rPr sz="2400" spc="15" dirty="0">
                <a:solidFill>
                  <a:srgbClr val="3E5FBE"/>
                </a:solidFill>
                <a:latin typeface="Tahoma"/>
                <a:cs typeface="Tahoma"/>
              </a:rPr>
              <a:t> </a:t>
            </a:r>
            <a:r>
              <a:rPr sz="2400" spc="85" dirty="0">
                <a:latin typeface="Tahoma"/>
                <a:cs typeface="Tahoma"/>
              </a:rPr>
              <a:t>and</a:t>
            </a:r>
            <a:r>
              <a:rPr sz="2400" spc="20" dirty="0">
                <a:latin typeface="Tahoma"/>
                <a:cs typeface="Tahoma"/>
              </a:rPr>
              <a:t> </a:t>
            </a:r>
            <a:r>
              <a:rPr sz="2400" u="sng" spc="-10" dirty="0">
                <a:solidFill>
                  <a:srgbClr val="3E5FBE"/>
                </a:solidFill>
                <a:uFill>
                  <a:solidFill>
                    <a:srgbClr val="3E5FBE"/>
                  </a:solidFill>
                </a:uFill>
                <a:latin typeface="Tahoma"/>
                <a:cs typeface="Tahoma"/>
                <a:hlinkClick r:id="rId5"/>
              </a:rPr>
              <a:t>URLs</a:t>
            </a:r>
            <a:r>
              <a:rPr sz="2400" spc="-10" dirty="0">
                <a:latin typeface="Tahoma"/>
                <a:cs typeface="Tahoma"/>
              </a:rPr>
              <a:t>.</a:t>
            </a:r>
            <a:endParaRPr sz="2400" dirty="0">
              <a:latin typeface="Tahoma"/>
              <a:cs typeface="Tahoma"/>
            </a:endParaRPr>
          </a:p>
        </p:txBody>
      </p:sp>
      <p:pic>
        <p:nvPicPr>
          <p:cNvPr id="4" name="object 4"/>
          <p:cNvPicPr/>
          <p:nvPr/>
        </p:nvPicPr>
        <p:blipFill>
          <a:blip r:embed="rId6" cstate="print"/>
          <a:stretch>
            <a:fillRect/>
          </a:stretch>
        </p:blipFill>
        <p:spPr>
          <a:xfrm>
            <a:off x="6509004" y="1536191"/>
            <a:ext cx="5682996" cy="3191255"/>
          </a:xfrm>
          <a:prstGeom prst="rect">
            <a:avLst/>
          </a:prstGeom>
        </p:spPr>
      </p:pic>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a:t>
            </a:r>
            <a:r>
              <a:rPr spc="-5" dirty="0"/>
              <a:t> </a:t>
            </a:r>
            <a:r>
              <a:rPr dirty="0"/>
              <a:t>things</a:t>
            </a:r>
            <a:r>
              <a:rPr spc="-30" dirty="0"/>
              <a:t> </a:t>
            </a:r>
            <a:r>
              <a:rPr dirty="0"/>
              <a:t>Security</a:t>
            </a:r>
            <a:r>
              <a:rPr spc="-20" dirty="0"/>
              <a:t> </a:t>
            </a:r>
            <a:r>
              <a:rPr spc="-165" dirty="0"/>
              <a:t>©</a:t>
            </a:r>
            <a:r>
              <a:rPr spc="-35" dirty="0"/>
              <a:t> </a:t>
            </a:r>
            <a:r>
              <a:rPr spc="50" dirty="0"/>
              <a:t>Mehmoona</a:t>
            </a:r>
            <a:r>
              <a:rPr spc="-30" dirty="0"/>
              <a:t> </a:t>
            </a:r>
            <a:r>
              <a:rPr spc="-10" dirty="0"/>
              <a:t>Jabeen</a:t>
            </a:r>
          </a:p>
        </p:txBody>
      </p:sp>
      <p:sp>
        <p:nvSpPr>
          <p:cNvPr id="6" name="object 6"/>
          <p:cNvSpPr txBox="1">
            <a:spLocks noGrp="1"/>
          </p:cNvSpPr>
          <p:nvPr>
            <p:ph type="sldNum" sz="quarter" idx="7"/>
          </p:nvPr>
        </p:nvSpPr>
        <p:spPr>
          <a:prstGeom prst="rect">
            <a:avLst/>
          </a:prstGeom>
        </p:spPr>
        <p:txBody>
          <a:bodyPr vert="horz" wrap="square" lIns="0" tIns="9525" rIns="0" bIns="0" rtlCol="0">
            <a:spAutoFit/>
          </a:bodyPr>
          <a:lstStyle/>
          <a:p>
            <a:pPr marL="97790">
              <a:lnSpc>
                <a:spcPct val="100000"/>
              </a:lnSpc>
              <a:spcBef>
                <a:spcPts val="7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25" dirty="0"/>
              <a:t>Internet</a:t>
            </a:r>
            <a:r>
              <a:rPr spc="-30" dirty="0"/>
              <a:t> </a:t>
            </a:r>
            <a:r>
              <a:rPr spc="229" dirty="0"/>
              <a:t>of</a:t>
            </a:r>
            <a:r>
              <a:rPr spc="-15" dirty="0"/>
              <a:t> </a:t>
            </a:r>
            <a:r>
              <a:rPr spc="70" dirty="0"/>
              <a:t>things</a:t>
            </a:r>
          </a:p>
        </p:txBody>
      </p:sp>
      <p:sp>
        <p:nvSpPr>
          <p:cNvPr id="3" name="object 3"/>
          <p:cNvSpPr txBox="1"/>
          <p:nvPr/>
        </p:nvSpPr>
        <p:spPr>
          <a:xfrm>
            <a:off x="688340" y="1195552"/>
            <a:ext cx="5339080" cy="3159760"/>
          </a:xfrm>
          <a:prstGeom prst="rect">
            <a:avLst/>
          </a:prstGeom>
        </p:spPr>
        <p:txBody>
          <a:bodyPr vert="horz" wrap="square" lIns="0" tIns="55244" rIns="0" bIns="0" rtlCol="0">
            <a:spAutoFit/>
          </a:bodyPr>
          <a:lstStyle/>
          <a:p>
            <a:pPr marL="354965" indent="-342265">
              <a:lnSpc>
                <a:spcPct val="100000"/>
              </a:lnSpc>
              <a:spcBef>
                <a:spcPts val="434"/>
              </a:spcBef>
              <a:buClr>
                <a:srgbClr val="3779D9"/>
              </a:buClr>
              <a:buFont typeface="Arial MT"/>
              <a:buChar char="•"/>
              <a:tabLst>
                <a:tab pos="354965" algn="l"/>
              </a:tabLst>
            </a:pPr>
            <a:r>
              <a:rPr sz="2000" spc="35" dirty="0">
                <a:latin typeface="Tahoma"/>
                <a:cs typeface="Tahoma"/>
              </a:rPr>
              <a:t>Elaboration</a:t>
            </a:r>
            <a:endParaRPr sz="2000" dirty="0">
              <a:latin typeface="Tahoma"/>
              <a:cs typeface="Tahoma"/>
            </a:endParaRPr>
          </a:p>
          <a:p>
            <a:pPr marL="12700" marR="5080">
              <a:lnSpc>
                <a:spcPct val="100000"/>
              </a:lnSpc>
              <a:spcBef>
                <a:spcPts val="335"/>
              </a:spcBef>
            </a:pPr>
            <a:r>
              <a:rPr sz="2000" dirty="0">
                <a:latin typeface="Tahoma"/>
                <a:cs typeface="Tahoma"/>
              </a:rPr>
              <a:t>The</a:t>
            </a:r>
            <a:r>
              <a:rPr sz="2000" spc="-110" dirty="0">
                <a:latin typeface="Tahoma"/>
                <a:cs typeface="Tahoma"/>
              </a:rPr>
              <a:t> </a:t>
            </a:r>
            <a:r>
              <a:rPr sz="2000" b="1" spc="-100" dirty="0">
                <a:latin typeface="Tahoma"/>
                <a:cs typeface="Tahoma"/>
              </a:rPr>
              <a:t>Internet</a:t>
            </a:r>
            <a:r>
              <a:rPr sz="2000" b="1" spc="-60" dirty="0">
                <a:latin typeface="Tahoma"/>
                <a:cs typeface="Tahoma"/>
              </a:rPr>
              <a:t> </a:t>
            </a:r>
            <a:r>
              <a:rPr sz="2000" b="1" dirty="0">
                <a:latin typeface="Tahoma"/>
                <a:cs typeface="Tahoma"/>
              </a:rPr>
              <a:t>of</a:t>
            </a:r>
            <a:r>
              <a:rPr sz="2000" b="1" spc="-65" dirty="0">
                <a:latin typeface="Tahoma"/>
                <a:cs typeface="Tahoma"/>
              </a:rPr>
              <a:t> </a:t>
            </a:r>
            <a:r>
              <a:rPr sz="2000" b="1" spc="-35" dirty="0">
                <a:latin typeface="Tahoma"/>
                <a:cs typeface="Tahoma"/>
              </a:rPr>
              <a:t>Things</a:t>
            </a:r>
            <a:r>
              <a:rPr sz="2000" b="1" spc="-40" dirty="0">
                <a:latin typeface="Tahoma"/>
                <a:cs typeface="Tahoma"/>
              </a:rPr>
              <a:t> </a:t>
            </a:r>
            <a:r>
              <a:rPr sz="2000" spc="-150" dirty="0">
                <a:latin typeface="Tahoma"/>
                <a:cs typeface="Tahoma"/>
              </a:rPr>
              <a:t>(</a:t>
            </a:r>
            <a:r>
              <a:rPr sz="2000" b="1" spc="-150" dirty="0">
                <a:latin typeface="Tahoma"/>
                <a:cs typeface="Tahoma"/>
              </a:rPr>
              <a:t>IoT</a:t>
            </a:r>
            <a:r>
              <a:rPr sz="2000" spc="-150" dirty="0">
                <a:latin typeface="Tahoma"/>
                <a:cs typeface="Tahoma"/>
              </a:rPr>
              <a:t>)</a:t>
            </a:r>
            <a:r>
              <a:rPr sz="2000" spc="-95" dirty="0">
                <a:latin typeface="Tahoma"/>
                <a:cs typeface="Tahoma"/>
              </a:rPr>
              <a:t> </a:t>
            </a:r>
            <a:r>
              <a:rPr sz="2000" dirty="0">
                <a:latin typeface="Tahoma"/>
                <a:cs typeface="Tahoma"/>
              </a:rPr>
              <a:t>is</a:t>
            </a:r>
            <a:r>
              <a:rPr sz="2000" spc="-100" dirty="0">
                <a:latin typeface="Tahoma"/>
                <a:cs typeface="Tahoma"/>
              </a:rPr>
              <a:t> </a:t>
            </a:r>
            <a:r>
              <a:rPr sz="2000" dirty="0">
                <a:latin typeface="Tahoma"/>
                <a:cs typeface="Tahoma"/>
              </a:rPr>
              <a:t>the</a:t>
            </a:r>
            <a:r>
              <a:rPr sz="2000" spc="-105" dirty="0">
                <a:latin typeface="Tahoma"/>
                <a:cs typeface="Tahoma"/>
              </a:rPr>
              <a:t> </a:t>
            </a:r>
            <a:r>
              <a:rPr sz="2000" u="sng" spc="-10" dirty="0">
                <a:solidFill>
                  <a:srgbClr val="3E5FBE"/>
                </a:solidFill>
                <a:uFill>
                  <a:solidFill>
                    <a:srgbClr val="3E5FBE"/>
                  </a:solidFill>
                </a:uFill>
                <a:latin typeface="Tahoma"/>
                <a:cs typeface="Tahoma"/>
                <a:hlinkClick r:id="rId2"/>
              </a:rPr>
              <a:t>inter-</a:t>
            </a:r>
            <a:r>
              <a:rPr sz="2000" spc="-10" dirty="0">
                <a:solidFill>
                  <a:srgbClr val="3E5FBE"/>
                </a:solidFill>
                <a:latin typeface="Tahoma"/>
                <a:cs typeface="Tahoma"/>
              </a:rPr>
              <a:t> </a:t>
            </a:r>
            <a:r>
              <a:rPr sz="2000" u="sng" dirty="0">
                <a:solidFill>
                  <a:srgbClr val="3E5FBE"/>
                </a:solidFill>
                <a:uFill>
                  <a:solidFill>
                    <a:srgbClr val="3E5FBE"/>
                  </a:solidFill>
                </a:uFill>
                <a:latin typeface="Tahoma"/>
                <a:cs typeface="Tahoma"/>
                <a:hlinkClick r:id="rId2"/>
              </a:rPr>
              <a:t>networking</a:t>
            </a:r>
            <a:r>
              <a:rPr sz="2000" spc="175" dirty="0">
                <a:solidFill>
                  <a:srgbClr val="3E5FBE"/>
                </a:solidFill>
                <a:latin typeface="Tahoma"/>
                <a:cs typeface="Tahoma"/>
              </a:rPr>
              <a:t> </a:t>
            </a:r>
            <a:r>
              <a:rPr sz="2000" dirty="0">
                <a:latin typeface="Tahoma"/>
                <a:cs typeface="Tahoma"/>
              </a:rPr>
              <a:t>of</a:t>
            </a:r>
            <a:r>
              <a:rPr sz="2000" spc="265" dirty="0">
                <a:latin typeface="Tahoma"/>
                <a:cs typeface="Tahoma"/>
              </a:rPr>
              <a:t> </a:t>
            </a:r>
            <a:r>
              <a:rPr sz="2000" dirty="0">
                <a:latin typeface="Tahoma"/>
                <a:cs typeface="Tahoma"/>
              </a:rPr>
              <a:t>physical</a:t>
            </a:r>
            <a:r>
              <a:rPr sz="2000" spc="160" dirty="0">
                <a:latin typeface="Tahoma"/>
                <a:cs typeface="Tahoma"/>
              </a:rPr>
              <a:t> </a:t>
            </a:r>
            <a:r>
              <a:rPr sz="2000" dirty="0">
                <a:latin typeface="Tahoma"/>
                <a:cs typeface="Tahoma"/>
              </a:rPr>
              <a:t>devices,</a:t>
            </a:r>
            <a:r>
              <a:rPr sz="2000" spc="85" dirty="0">
                <a:latin typeface="Tahoma"/>
                <a:cs typeface="Tahoma"/>
              </a:rPr>
              <a:t> </a:t>
            </a:r>
            <a:r>
              <a:rPr sz="2000" dirty="0">
                <a:latin typeface="Tahoma"/>
                <a:cs typeface="Tahoma"/>
              </a:rPr>
              <a:t>vehicles</a:t>
            </a:r>
            <a:r>
              <a:rPr sz="2000" spc="160" dirty="0">
                <a:latin typeface="Tahoma"/>
                <a:cs typeface="Tahoma"/>
              </a:rPr>
              <a:t> </a:t>
            </a:r>
            <a:r>
              <a:rPr sz="2000" spc="-10" dirty="0">
                <a:latin typeface="Tahoma"/>
                <a:cs typeface="Tahoma"/>
              </a:rPr>
              <a:t>(also </a:t>
            </a:r>
            <a:r>
              <a:rPr sz="2000" dirty="0">
                <a:latin typeface="Tahoma"/>
                <a:cs typeface="Tahoma"/>
              </a:rPr>
              <a:t>referred</a:t>
            </a:r>
            <a:r>
              <a:rPr sz="2000" spc="-60" dirty="0">
                <a:latin typeface="Tahoma"/>
                <a:cs typeface="Tahoma"/>
              </a:rPr>
              <a:t> </a:t>
            </a:r>
            <a:r>
              <a:rPr sz="2000" dirty="0">
                <a:latin typeface="Tahoma"/>
                <a:cs typeface="Tahoma"/>
              </a:rPr>
              <a:t>to</a:t>
            </a:r>
            <a:r>
              <a:rPr sz="2000" spc="-55" dirty="0">
                <a:latin typeface="Tahoma"/>
                <a:cs typeface="Tahoma"/>
              </a:rPr>
              <a:t> </a:t>
            </a:r>
            <a:r>
              <a:rPr sz="2000" dirty="0">
                <a:latin typeface="Tahoma"/>
                <a:cs typeface="Tahoma"/>
              </a:rPr>
              <a:t>as</a:t>
            </a:r>
            <a:r>
              <a:rPr sz="2000" spc="-50" dirty="0">
                <a:latin typeface="Tahoma"/>
                <a:cs typeface="Tahoma"/>
              </a:rPr>
              <a:t> </a:t>
            </a:r>
            <a:r>
              <a:rPr sz="2000" spc="65" dirty="0">
                <a:latin typeface="Tahoma"/>
                <a:cs typeface="Tahoma"/>
              </a:rPr>
              <a:t>"connected</a:t>
            </a:r>
            <a:r>
              <a:rPr sz="2000" spc="-105" dirty="0">
                <a:latin typeface="Tahoma"/>
                <a:cs typeface="Tahoma"/>
              </a:rPr>
              <a:t> </a:t>
            </a:r>
            <a:r>
              <a:rPr sz="2000" spc="50" dirty="0">
                <a:latin typeface="Tahoma"/>
                <a:cs typeface="Tahoma"/>
              </a:rPr>
              <a:t>devices"</a:t>
            </a:r>
            <a:r>
              <a:rPr sz="2000" spc="-65" dirty="0">
                <a:latin typeface="Tahoma"/>
                <a:cs typeface="Tahoma"/>
              </a:rPr>
              <a:t> </a:t>
            </a:r>
            <a:r>
              <a:rPr sz="2000" spc="70" dirty="0">
                <a:latin typeface="Tahoma"/>
                <a:cs typeface="Tahoma"/>
              </a:rPr>
              <a:t>and</a:t>
            </a:r>
            <a:r>
              <a:rPr sz="2000" spc="-80" dirty="0">
                <a:latin typeface="Tahoma"/>
                <a:cs typeface="Tahoma"/>
              </a:rPr>
              <a:t> </a:t>
            </a:r>
            <a:r>
              <a:rPr sz="2000" spc="-10" dirty="0">
                <a:latin typeface="Tahoma"/>
                <a:cs typeface="Tahoma"/>
              </a:rPr>
              <a:t>"</a:t>
            </a:r>
            <a:r>
              <a:rPr sz="2000" u="sng" spc="-10" dirty="0">
                <a:solidFill>
                  <a:srgbClr val="3E5FBE"/>
                </a:solidFill>
                <a:uFill>
                  <a:solidFill>
                    <a:srgbClr val="3E5FBE"/>
                  </a:solidFill>
                </a:uFill>
                <a:latin typeface="Tahoma"/>
                <a:cs typeface="Tahoma"/>
                <a:hlinkClick r:id="rId3"/>
              </a:rPr>
              <a:t>smart</a:t>
            </a:r>
            <a:r>
              <a:rPr sz="2000" spc="-10" dirty="0">
                <a:solidFill>
                  <a:srgbClr val="3E5FBE"/>
                </a:solidFill>
                <a:latin typeface="Tahoma"/>
                <a:cs typeface="Tahoma"/>
              </a:rPr>
              <a:t> </a:t>
            </a:r>
            <a:r>
              <a:rPr sz="2000" u="sng" dirty="0">
                <a:solidFill>
                  <a:srgbClr val="3E5FBE"/>
                </a:solidFill>
                <a:uFill>
                  <a:solidFill>
                    <a:srgbClr val="3E5FBE"/>
                  </a:solidFill>
                </a:uFill>
                <a:latin typeface="Tahoma"/>
                <a:cs typeface="Tahoma"/>
                <a:hlinkClick r:id="rId3"/>
              </a:rPr>
              <a:t>devices</a:t>
            </a:r>
            <a:r>
              <a:rPr sz="2000" dirty="0">
                <a:latin typeface="Tahoma"/>
                <a:cs typeface="Tahoma"/>
              </a:rPr>
              <a:t>"),</a:t>
            </a:r>
            <a:r>
              <a:rPr sz="2000" spc="-95" dirty="0">
                <a:latin typeface="Tahoma"/>
                <a:cs typeface="Tahoma"/>
              </a:rPr>
              <a:t> </a:t>
            </a:r>
            <a:r>
              <a:rPr sz="2000" spc="55" dirty="0">
                <a:latin typeface="Tahoma"/>
                <a:cs typeface="Tahoma"/>
              </a:rPr>
              <a:t>buildings,</a:t>
            </a:r>
            <a:r>
              <a:rPr sz="2000" spc="-95" dirty="0">
                <a:latin typeface="Tahoma"/>
                <a:cs typeface="Tahoma"/>
              </a:rPr>
              <a:t> </a:t>
            </a:r>
            <a:r>
              <a:rPr sz="2000" spc="70" dirty="0">
                <a:latin typeface="Tahoma"/>
                <a:cs typeface="Tahoma"/>
              </a:rPr>
              <a:t>and</a:t>
            </a:r>
            <a:r>
              <a:rPr sz="2000" spc="-20" dirty="0">
                <a:latin typeface="Tahoma"/>
                <a:cs typeface="Tahoma"/>
              </a:rPr>
              <a:t> </a:t>
            </a:r>
            <a:r>
              <a:rPr sz="2000" dirty="0">
                <a:latin typeface="Tahoma"/>
                <a:cs typeface="Tahoma"/>
              </a:rPr>
              <a:t>other</a:t>
            </a:r>
            <a:r>
              <a:rPr sz="2000" spc="-5" dirty="0">
                <a:latin typeface="Tahoma"/>
                <a:cs typeface="Tahoma"/>
              </a:rPr>
              <a:t> </a:t>
            </a:r>
            <a:r>
              <a:rPr sz="2000" spc="-10" dirty="0">
                <a:latin typeface="Tahoma"/>
                <a:cs typeface="Tahoma"/>
              </a:rPr>
              <a:t>items </a:t>
            </a:r>
            <a:r>
              <a:rPr sz="2000" spc="120" dirty="0">
                <a:latin typeface="Tahoma"/>
                <a:cs typeface="Tahoma"/>
              </a:rPr>
              <a:t>embedded</a:t>
            </a:r>
            <a:r>
              <a:rPr sz="2000" spc="-95" dirty="0">
                <a:latin typeface="Tahoma"/>
                <a:cs typeface="Tahoma"/>
              </a:rPr>
              <a:t> </a:t>
            </a:r>
            <a:r>
              <a:rPr sz="2000" spc="-20" dirty="0">
                <a:latin typeface="Tahoma"/>
                <a:cs typeface="Tahoma"/>
              </a:rPr>
              <a:t>with</a:t>
            </a:r>
            <a:r>
              <a:rPr lang="en-US" sz="2000" spc="-20" dirty="0">
                <a:latin typeface="Tahoma"/>
                <a:cs typeface="Tahoma"/>
              </a:rPr>
              <a:t> </a:t>
            </a:r>
            <a:r>
              <a:rPr sz="2000" dirty="0">
                <a:latin typeface="Tahoma"/>
                <a:cs typeface="Tahoma"/>
              </a:rPr>
              <a:t>electronics,</a:t>
            </a:r>
            <a:r>
              <a:rPr sz="2000" spc="5" dirty="0">
                <a:latin typeface="Tahoma"/>
                <a:cs typeface="Tahoma"/>
              </a:rPr>
              <a:t> </a:t>
            </a:r>
            <a:r>
              <a:rPr sz="2000" u="sng" spc="-10" dirty="0">
                <a:solidFill>
                  <a:srgbClr val="3E5FBE"/>
                </a:solidFill>
                <a:uFill>
                  <a:solidFill>
                    <a:srgbClr val="3E5FBE"/>
                  </a:solidFill>
                </a:uFill>
                <a:latin typeface="Tahoma"/>
                <a:cs typeface="Tahoma"/>
                <a:hlinkClick r:id="rId4"/>
              </a:rPr>
              <a:t>software</a:t>
            </a:r>
            <a:r>
              <a:rPr sz="2000" spc="-10" dirty="0">
                <a:latin typeface="Tahoma"/>
                <a:cs typeface="Tahoma"/>
              </a:rPr>
              <a:t>,</a:t>
            </a:r>
            <a:r>
              <a:rPr sz="2000" spc="25" dirty="0">
                <a:latin typeface="Tahoma"/>
                <a:cs typeface="Tahoma"/>
              </a:rPr>
              <a:t> </a:t>
            </a:r>
            <a:r>
              <a:rPr sz="2000" u="sng" dirty="0">
                <a:solidFill>
                  <a:srgbClr val="3E5FBE"/>
                </a:solidFill>
                <a:uFill>
                  <a:solidFill>
                    <a:srgbClr val="3E5FBE"/>
                  </a:solidFill>
                </a:uFill>
                <a:latin typeface="Tahoma"/>
                <a:cs typeface="Tahoma"/>
                <a:hlinkClick r:id="rId5"/>
              </a:rPr>
              <a:t>sensors</a:t>
            </a:r>
            <a:r>
              <a:rPr sz="2000" dirty="0">
                <a:latin typeface="Tahoma"/>
                <a:cs typeface="Tahoma"/>
              </a:rPr>
              <a:t>,</a:t>
            </a:r>
            <a:r>
              <a:rPr sz="2000" spc="30" dirty="0">
                <a:latin typeface="Tahoma"/>
                <a:cs typeface="Tahoma"/>
              </a:rPr>
              <a:t> </a:t>
            </a:r>
            <a:r>
              <a:rPr sz="2000" u="sng" spc="-10" dirty="0" err="1">
                <a:solidFill>
                  <a:srgbClr val="3E5FBE"/>
                </a:solidFill>
                <a:uFill>
                  <a:solidFill>
                    <a:srgbClr val="3E5FBE"/>
                  </a:solidFill>
                </a:uFill>
                <a:latin typeface="Tahoma"/>
                <a:cs typeface="Tahoma"/>
                <a:hlinkClick r:id="rId6"/>
              </a:rPr>
              <a:t>actuators</a:t>
            </a:r>
            <a:r>
              <a:rPr sz="2000" spc="-10" dirty="0" err="1">
                <a:latin typeface="Tahoma"/>
                <a:cs typeface="Tahoma"/>
              </a:rPr>
              <a:t>,</a:t>
            </a:r>
            <a:r>
              <a:rPr sz="2000" spc="70" dirty="0" err="1">
                <a:latin typeface="Tahoma"/>
                <a:cs typeface="Tahoma"/>
              </a:rPr>
              <a:t>and</a:t>
            </a:r>
            <a:r>
              <a:rPr sz="2000" spc="25" dirty="0">
                <a:latin typeface="Tahoma"/>
                <a:cs typeface="Tahoma"/>
              </a:rPr>
              <a:t> </a:t>
            </a:r>
            <a:r>
              <a:rPr sz="2000" u="sng" dirty="0">
                <a:solidFill>
                  <a:srgbClr val="3E5FBE"/>
                </a:solidFill>
                <a:uFill>
                  <a:solidFill>
                    <a:srgbClr val="3E5FBE"/>
                  </a:solidFill>
                </a:uFill>
                <a:latin typeface="Tahoma"/>
                <a:cs typeface="Tahoma"/>
                <a:hlinkClick r:id="rId7"/>
              </a:rPr>
              <a:t>network</a:t>
            </a:r>
            <a:r>
              <a:rPr sz="2000" u="sng" spc="45" dirty="0">
                <a:solidFill>
                  <a:srgbClr val="3E5FBE"/>
                </a:solidFill>
                <a:uFill>
                  <a:solidFill>
                    <a:srgbClr val="3E5FBE"/>
                  </a:solidFill>
                </a:uFill>
                <a:latin typeface="Tahoma"/>
                <a:cs typeface="Tahoma"/>
                <a:hlinkClick r:id="rId7"/>
              </a:rPr>
              <a:t> </a:t>
            </a:r>
            <a:r>
              <a:rPr sz="2000" u="sng" dirty="0">
                <a:solidFill>
                  <a:srgbClr val="3E5FBE"/>
                </a:solidFill>
                <a:uFill>
                  <a:solidFill>
                    <a:srgbClr val="3E5FBE"/>
                  </a:solidFill>
                </a:uFill>
                <a:latin typeface="Tahoma"/>
                <a:cs typeface="Tahoma"/>
                <a:hlinkClick r:id="rId7"/>
              </a:rPr>
              <a:t>connectivity</a:t>
            </a:r>
            <a:r>
              <a:rPr sz="2000" spc="15" dirty="0">
                <a:solidFill>
                  <a:srgbClr val="3E5FBE"/>
                </a:solidFill>
                <a:latin typeface="Tahoma"/>
                <a:cs typeface="Tahoma"/>
              </a:rPr>
              <a:t> </a:t>
            </a:r>
            <a:r>
              <a:rPr sz="2000" dirty="0">
                <a:latin typeface="Tahoma"/>
                <a:cs typeface="Tahoma"/>
              </a:rPr>
              <a:t>which</a:t>
            </a:r>
            <a:r>
              <a:rPr sz="2000" spc="-5" dirty="0">
                <a:latin typeface="Tahoma"/>
                <a:cs typeface="Tahoma"/>
              </a:rPr>
              <a:t> </a:t>
            </a:r>
            <a:r>
              <a:rPr sz="2000" spc="70" dirty="0">
                <a:latin typeface="Tahoma"/>
                <a:cs typeface="Tahoma"/>
              </a:rPr>
              <a:t>enable</a:t>
            </a:r>
            <a:r>
              <a:rPr sz="2000" spc="25" dirty="0">
                <a:latin typeface="Tahoma"/>
                <a:cs typeface="Tahoma"/>
              </a:rPr>
              <a:t> </a:t>
            </a:r>
            <a:r>
              <a:rPr sz="2000" spc="-10" dirty="0">
                <a:latin typeface="Tahoma"/>
                <a:cs typeface="Tahoma"/>
              </a:rPr>
              <a:t>these</a:t>
            </a:r>
            <a:r>
              <a:rPr lang="en-US" sz="2000" dirty="0">
                <a:latin typeface="Tahoma"/>
                <a:cs typeface="Tahoma"/>
              </a:rPr>
              <a:t> </a:t>
            </a:r>
            <a:r>
              <a:rPr sz="2000" spc="45" dirty="0">
                <a:latin typeface="Tahoma"/>
                <a:cs typeface="Tahoma"/>
              </a:rPr>
              <a:t>objects</a:t>
            </a:r>
            <a:r>
              <a:rPr sz="2000" spc="-110" dirty="0">
                <a:latin typeface="Tahoma"/>
                <a:cs typeface="Tahoma"/>
              </a:rPr>
              <a:t> </a:t>
            </a:r>
            <a:r>
              <a:rPr sz="2000" dirty="0">
                <a:latin typeface="Tahoma"/>
                <a:cs typeface="Tahoma"/>
              </a:rPr>
              <a:t>to</a:t>
            </a:r>
            <a:r>
              <a:rPr sz="2000" spc="-100" dirty="0">
                <a:latin typeface="Tahoma"/>
                <a:cs typeface="Tahoma"/>
              </a:rPr>
              <a:t> </a:t>
            </a:r>
            <a:r>
              <a:rPr sz="2000" spc="60" dirty="0">
                <a:latin typeface="Tahoma"/>
                <a:cs typeface="Tahoma"/>
              </a:rPr>
              <a:t>collect</a:t>
            </a:r>
            <a:r>
              <a:rPr sz="2000" spc="-130" dirty="0">
                <a:latin typeface="Tahoma"/>
                <a:cs typeface="Tahoma"/>
              </a:rPr>
              <a:t> </a:t>
            </a:r>
            <a:r>
              <a:rPr sz="2000" spc="70" dirty="0">
                <a:latin typeface="Tahoma"/>
                <a:cs typeface="Tahoma"/>
              </a:rPr>
              <a:t>and</a:t>
            </a:r>
            <a:r>
              <a:rPr sz="2000" spc="-114" dirty="0">
                <a:latin typeface="Tahoma"/>
                <a:cs typeface="Tahoma"/>
              </a:rPr>
              <a:t> </a:t>
            </a:r>
            <a:r>
              <a:rPr sz="2000" spc="60" dirty="0">
                <a:latin typeface="Tahoma"/>
                <a:cs typeface="Tahoma"/>
              </a:rPr>
              <a:t>exchange</a:t>
            </a:r>
            <a:r>
              <a:rPr sz="2000" spc="-150" dirty="0">
                <a:latin typeface="Tahoma"/>
                <a:cs typeface="Tahoma"/>
              </a:rPr>
              <a:t> </a:t>
            </a:r>
            <a:r>
              <a:rPr sz="2000" u="sng" spc="-10" dirty="0">
                <a:solidFill>
                  <a:srgbClr val="3E5FBE"/>
                </a:solidFill>
                <a:uFill>
                  <a:solidFill>
                    <a:srgbClr val="3E5FBE"/>
                  </a:solidFill>
                </a:uFill>
                <a:latin typeface="Tahoma"/>
                <a:cs typeface="Tahoma"/>
                <a:hlinkClick r:id="rId8"/>
              </a:rPr>
              <a:t>data</a:t>
            </a:r>
            <a:r>
              <a:rPr sz="2000" spc="-10" dirty="0">
                <a:latin typeface="Tahoma"/>
                <a:cs typeface="Tahoma"/>
              </a:rPr>
              <a:t>.</a:t>
            </a:r>
            <a:endParaRPr sz="2000" dirty="0">
              <a:latin typeface="Tahoma"/>
              <a:cs typeface="Tahoma"/>
            </a:endParaRPr>
          </a:p>
          <a:p>
            <a:pPr marL="12700">
              <a:lnSpc>
                <a:spcPct val="100000"/>
              </a:lnSpc>
              <a:spcBef>
                <a:spcPts val="5"/>
              </a:spcBef>
            </a:pPr>
            <a:r>
              <a:rPr sz="2000" spc="-20" dirty="0">
                <a:latin typeface="Tahoma"/>
                <a:cs typeface="Tahoma"/>
              </a:rPr>
              <a:t>Src:</a:t>
            </a:r>
            <a:r>
              <a:rPr sz="2000" spc="-130" dirty="0">
                <a:latin typeface="Tahoma"/>
                <a:cs typeface="Tahoma"/>
              </a:rPr>
              <a:t> </a:t>
            </a:r>
            <a:r>
              <a:rPr sz="1600" spc="45" dirty="0">
                <a:latin typeface="Tahoma"/>
                <a:cs typeface="Tahoma"/>
              </a:rPr>
              <a:t>Wikipedia</a:t>
            </a:r>
            <a:endParaRPr sz="1600" dirty="0">
              <a:latin typeface="Tahoma"/>
              <a:cs typeface="Tahoma"/>
            </a:endParaRPr>
          </a:p>
        </p:txBody>
      </p:sp>
      <p:pic>
        <p:nvPicPr>
          <p:cNvPr id="4" name="object 4"/>
          <p:cNvPicPr/>
          <p:nvPr/>
        </p:nvPicPr>
        <p:blipFill>
          <a:blip r:embed="rId9" cstate="print"/>
          <a:stretch>
            <a:fillRect/>
          </a:stretch>
        </p:blipFill>
        <p:spPr>
          <a:xfrm>
            <a:off x="6153911" y="1495044"/>
            <a:ext cx="5970348" cy="3867911"/>
          </a:xfrm>
          <a:prstGeom prst="rect">
            <a:avLst/>
          </a:prstGeom>
        </p:spPr>
      </p:pic>
      <p:sp>
        <p:nvSpPr>
          <p:cNvPr id="5" name="object 5"/>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6" name="object 6"/>
          <p:cNvSpPr txBox="1"/>
          <p:nvPr/>
        </p:nvSpPr>
        <p:spPr>
          <a:xfrm>
            <a:off x="11307571" y="6465650"/>
            <a:ext cx="196215" cy="149860"/>
          </a:xfrm>
          <a:prstGeom prst="rect">
            <a:avLst/>
          </a:prstGeom>
        </p:spPr>
        <p:txBody>
          <a:bodyPr vert="horz" wrap="square" lIns="0" tIns="9525" rIns="0" bIns="0" rtlCol="0">
            <a:spAutoFit/>
          </a:bodyPr>
          <a:lstStyle/>
          <a:p>
            <a:pPr marL="12700">
              <a:lnSpc>
                <a:spcPct val="100000"/>
              </a:lnSpc>
              <a:spcBef>
                <a:spcPts val="75"/>
              </a:spcBef>
            </a:pPr>
            <a:r>
              <a:rPr sz="800" spc="100" dirty="0">
                <a:solidFill>
                  <a:srgbClr val="3779D9"/>
                </a:solidFill>
                <a:latin typeface="Tahoma"/>
                <a:cs typeface="Tahoma"/>
              </a:rPr>
              <a:t>10 </a:t>
            </a:r>
            <a:endParaRPr sz="8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7215505" cy="635000"/>
          </a:xfrm>
          <a:prstGeom prst="rect">
            <a:avLst/>
          </a:prstGeom>
        </p:spPr>
        <p:txBody>
          <a:bodyPr vert="horz" wrap="square" lIns="0" tIns="12065" rIns="0" bIns="0" rtlCol="0">
            <a:spAutoFit/>
          </a:bodyPr>
          <a:lstStyle/>
          <a:p>
            <a:pPr marL="12700">
              <a:lnSpc>
                <a:spcPct val="100000"/>
              </a:lnSpc>
              <a:spcBef>
                <a:spcPts val="95"/>
              </a:spcBef>
            </a:pPr>
            <a:r>
              <a:rPr spc="125" dirty="0"/>
              <a:t>Internet</a:t>
            </a:r>
            <a:r>
              <a:rPr spc="70" dirty="0"/>
              <a:t> </a:t>
            </a:r>
            <a:r>
              <a:rPr spc="229" dirty="0"/>
              <a:t>of</a:t>
            </a:r>
            <a:r>
              <a:rPr spc="85" dirty="0"/>
              <a:t> </a:t>
            </a:r>
            <a:r>
              <a:rPr dirty="0"/>
              <a:t>things:</a:t>
            </a:r>
            <a:r>
              <a:rPr spc="75" dirty="0"/>
              <a:t> </a:t>
            </a:r>
            <a:r>
              <a:rPr spc="145" dirty="0"/>
              <a:t>introduction</a:t>
            </a:r>
          </a:p>
        </p:txBody>
      </p:sp>
      <p:sp>
        <p:nvSpPr>
          <p:cNvPr id="4" name="object 4"/>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5" name="object 5"/>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1</a:t>
            </a:r>
            <a:r>
              <a:rPr dirty="0"/>
              <a:t> </a:t>
            </a:r>
          </a:p>
        </p:txBody>
      </p:sp>
      <p:sp>
        <p:nvSpPr>
          <p:cNvPr id="3" name="object 3"/>
          <p:cNvSpPr txBox="1"/>
          <p:nvPr/>
        </p:nvSpPr>
        <p:spPr>
          <a:xfrm>
            <a:off x="688340" y="1087569"/>
            <a:ext cx="7447280" cy="2211070"/>
          </a:xfrm>
          <a:prstGeom prst="rect">
            <a:avLst/>
          </a:prstGeom>
        </p:spPr>
        <p:txBody>
          <a:bodyPr vert="horz" wrap="square" lIns="0" tIns="161925" rIns="0" bIns="0" rtlCol="0">
            <a:spAutoFit/>
          </a:bodyPr>
          <a:lstStyle/>
          <a:p>
            <a:pPr marL="12700">
              <a:lnSpc>
                <a:spcPct val="100000"/>
              </a:lnSpc>
              <a:spcBef>
                <a:spcPts val="1275"/>
              </a:spcBef>
            </a:pPr>
            <a:r>
              <a:rPr sz="2800" dirty="0">
                <a:latin typeface="Tahoma"/>
                <a:cs typeface="Tahoma"/>
              </a:rPr>
              <a:t>The</a:t>
            </a:r>
            <a:r>
              <a:rPr sz="2800" spc="-125" dirty="0">
                <a:latin typeface="Tahoma"/>
                <a:cs typeface="Tahoma"/>
              </a:rPr>
              <a:t> </a:t>
            </a:r>
            <a:r>
              <a:rPr sz="2800" spc="-70" dirty="0">
                <a:latin typeface="Tahoma"/>
                <a:cs typeface="Tahoma"/>
              </a:rPr>
              <a:t>IoT</a:t>
            </a:r>
            <a:r>
              <a:rPr sz="2800" spc="-195" dirty="0">
                <a:latin typeface="Tahoma"/>
                <a:cs typeface="Tahoma"/>
              </a:rPr>
              <a:t> </a:t>
            </a:r>
            <a:r>
              <a:rPr sz="2800" dirty="0">
                <a:latin typeface="Tahoma"/>
                <a:cs typeface="Tahoma"/>
              </a:rPr>
              <a:t>has</a:t>
            </a:r>
            <a:r>
              <a:rPr sz="2800" spc="-110" dirty="0">
                <a:latin typeface="Tahoma"/>
                <a:cs typeface="Tahoma"/>
              </a:rPr>
              <a:t> </a:t>
            </a:r>
            <a:r>
              <a:rPr sz="2800" dirty="0">
                <a:latin typeface="Tahoma"/>
                <a:cs typeface="Tahoma"/>
              </a:rPr>
              <a:t>four</a:t>
            </a:r>
            <a:r>
              <a:rPr sz="2800" spc="-105" dirty="0">
                <a:latin typeface="Tahoma"/>
                <a:cs typeface="Tahoma"/>
              </a:rPr>
              <a:t> </a:t>
            </a:r>
            <a:r>
              <a:rPr sz="2800" spc="45" dirty="0">
                <a:latin typeface="Tahoma"/>
                <a:cs typeface="Tahoma"/>
              </a:rPr>
              <a:t>fundamental</a:t>
            </a:r>
            <a:r>
              <a:rPr sz="2800" spc="-80" dirty="0">
                <a:latin typeface="Tahoma"/>
                <a:cs typeface="Tahoma"/>
              </a:rPr>
              <a:t> </a:t>
            </a:r>
            <a:r>
              <a:rPr sz="2800" spc="110" dirty="0">
                <a:latin typeface="Tahoma"/>
                <a:cs typeface="Tahoma"/>
              </a:rPr>
              <a:t>building</a:t>
            </a:r>
            <a:r>
              <a:rPr sz="2800" spc="-80" dirty="0">
                <a:latin typeface="Tahoma"/>
                <a:cs typeface="Tahoma"/>
              </a:rPr>
              <a:t> </a:t>
            </a:r>
            <a:r>
              <a:rPr sz="2800" spc="40" dirty="0">
                <a:latin typeface="Tahoma"/>
                <a:cs typeface="Tahoma"/>
              </a:rPr>
              <a:t>blocks;</a:t>
            </a:r>
            <a:endParaRPr sz="2800" dirty="0">
              <a:latin typeface="Tahoma"/>
              <a:cs typeface="Tahoma"/>
            </a:endParaRPr>
          </a:p>
          <a:p>
            <a:pPr marL="757555" indent="-571500">
              <a:lnSpc>
                <a:spcPct val="100000"/>
              </a:lnSpc>
              <a:spcBef>
                <a:spcPts val="850"/>
              </a:spcBef>
              <a:buClr>
                <a:srgbClr val="3779D9"/>
              </a:buClr>
              <a:buAutoNum type="romanLcPeriod"/>
              <a:tabLst>
                <a:tab pos="757555" algn="l"/>
              </a:tabLst>
            </a:pPr>
            <a:r>
              <a:rPr sz="2000" spc="125" dirty="0">
                <a:latin typeface="Tahoma"/>
                <a:cs typeface="Tahoma"/>
              </a:rPr>
              <a:t>be</a:t>
            </a:r>
            <a:r>
              <a:rPr sz="2000" spc="65" dirty="0">
                <a:latin typeface="Tahoma"/>
                <a:cs typeface="Tahoma"/>
              </a:rPr>
              <a:t> </a:t>
            </a:r>
            <a:r>
              <a:rPr sz="2000" spc="10" dirty="0">
                <a:latin typeface="Tahoma"/>
                <a:cs typeface="Tahoma"/>
              </a:rPr>
              <a:t>identifiable</a:t>
            </a:r>
            <a:r>
              <a:rPr sz="2000" spc="35" dirty="0">
                <a:latin typeface="Tahoma"/>
                <a:cs typeface="Tahoma"/>
              </a:rPr>
              <a:t> </a:t>
            </a:r>
            <a:r>
              <a:rPr sz="2000" spc="10" dirty="0">
                <a:latin typeface="Tahoma"/>
                <a:cs typeface="Tahoma"/>
              </a:rPr>
              <a:t>(</a:t>
            </a:r>
            <a:r>
              <a:rPr lang="en-US" sz="2000" spc="10" dirty="0">
                <a:latin typeface="Tahoma"/>
                <a:cs typeface="Tahoma"/>
              </a:rPr>
              <a:t>Recognizing Things)</a:t>
            </a:r>
            <a:r>
              <a:rPr sz="2000" spc="-10" dirty="0">
                <a:latin typeface="Tahoma"/>
                <a:cs typeface="Tahoma"/>
              </a:rPr>
              <a:t>),</a:t>
            </a:r>
            <a:endParaRPr sz="2000" dirty="0">
              <a:latin typeface="Tahoma"/>
              <a:cs typeface="Tahoma"/>
            </a:endParaRPr>
          </a:p>
          <a:p>
            <a:pPr marL="757555" indent="-571500">
              <a:lnSpc>
                <a:spcPct val="100000"/>
              </a:lnSpc>
              <a:spcBef>
                <a:spcPts val="735"/>
              </a:spcBef>
              <a:buClr>
                <a:srgbClr val="3779D9"/>
              </a:buClr>
              <a:buAutoNum type="romanLcPeriod"/>
              <a:tabLst>
                <a:tab pos="757555" algn="l"/>
              </a:tabLst>
            </a:pPr>
            <a:r>
              <a:rPr sz="2000" spc="-50" dirty="0">
                <a:latin typeface="Tahoma"/>
                <a:cs typeface="Tahoma"/>
              </a:rPr>
              <a:t>To</a:t>
            </a:r>
            <a:r>
              <a:rPr sz="2000" spc="-120" dirty="0">
                <a:latin typeface="Tahoma"/>
                <a:cs typeface="Tahoma"/>
              </a:rPr>
              <a:t> </a:t>
            </a:r>
            <a:r>
              <a:rPr sz="2000" spc="55" dirty="0">
                <a:latin typeface="Tahoma"/>
                <a:cs typeface="Tahoma"/>
              </a:rPr>
              <a:t>process</a:t>
            </a:r>
            <a:r>
              <a:rPr sz="2000" spc="-105" dirty="0">
                <a:latin typeface="Tahoma"/>
                <a:cs typeface="Tahoma"/>
              </a:rPr>
              <a:t> </a:t>
            </a:r>
            <a:r>
              <a:rPr sz="2000" spc="90" dirty="0">
                <a:latin typeface="Tahoma"/>
                <a:cs typeface="Tahoma"/>
              </a:rPr>
              <a:t>(</a:t>
            </a:r>
            <a:r>
              <a:rPr lang="en-US" sz="2000" spc="90" dirty="0">
                <a:latin typeface="Tahoma"/>
                <a:cs typeface="Tahoma"/>
              </a:rPr>
              <a:t>Think and Decide</a:t>
            </a:r>
            <a:r>
              <a:rPr sz="2000" spc="45" dirty="0">
                <a:latin typeface="Tahoma"/>
                <a:cs typeface="Tahoma"/>
              </a:rPr>
              <a:t>)</a:t>
            </a:r>
            <a:endParaRPr sz="2000" dirty="0">
              <a:latin typeface="Tahoma"/>
              <a:cs typeface="Tahoma"/>
            </a:endParaRPr>
          </a:p>
          <a:p>
            <a:pPr marL="757555" indent="-571500">
              <a:lnSpc>
                <a:spcPct val="100000"/>
              </a:lnSpc>
              <a:spcBef>
                <a:spcPts val="740"/>
              </a:spcBef>
              <a:buClr>
                <a:srgbClr val="3779D9"/>
              </a:buClr>
              <a:buAutoNum type="romanLcPeriod"/>
              <a:tabLst>
                <a:tab pos="757555" algn="l"/>
              </a:tabLst>
            </a:pPr>
            <a:r>
              <a:rPr sz="2000" dirty="0">
                <a:latin typeface="Tahoma"/>
                <a:cs typeface="Tahoma"/>
              </a:rPr>
              <a:t>to</a:t>
            </a:r>
            <a:r>
              <a:rPr sz="2000" spc="-40" dirty="0">
                <a:latin typeface="Tahoma"/>
                <a:cs typeface="Tahoma"/>
              </a:rPr>
              <a:t> </a:t>
            </a:r>
            <a:r>
              <a:rPr sz="2000" spc="55" dirty="0">
                <a:latin typeface="Tahoma"/>
                <a:cs typeface="Tahoma"/>
              </a:rPr>
              <a:t>communicate</a:t>
            </a:r>
            <a:r>
              <a:rPr sz="2000" spc="-85" dirty="0">
                <a:latin typeface="Tahoma"/>
                <a:cs typeface="Tahoma"/>
              </a:rPr>
              <a:t> </a:t>
            </a:r>
            <a:r>
              <a:rPr sz="2000" dirty="0">
                <a:latin typeface="Tahoma"/>
                <a:cs typeface="Tahoma"/>
              </a:rPr>
              <a:t>(</a:t>
            </a:r>
            <a:r>
              <a:rPr lang="en-US" sz="2000" dirty="0">
                <a:latin typeface="Tahoma"/>
                <a:cs typeface="Tahoma"/>
              </a:rPr>
              <a:t>Talk to Other Devices</a:t>
            </a:r>
            <a:r>
              <a:rPr sz="2000" spc="-10" dirty="0">
                <a:latin typeface="Tahoma"/>
                <a:cs typeface="Tahoma"/>
              </a:rPr>
              <a:t>)</a:t>
            </a:r>
            <a:endParaRPr sz="2000" dirty="0">
              <a:latin typeface="Tahoma"/>
              <a:cs typeface="Tahoma"/>
            </a:endParaRPr>
          </a:p>
          <a:p>
            <a:pPr marL="757555" indent="-571500">
              <a:lnSpc>
                <a:spcPct val="100000"/>
              </a:lnSpc>
              <a:spcBef>
                <a:spcPts val="745"/>
              </a:spcBef>
              <a:buClr>
                <a:srgbClr val="3779D9"/>
              </a:buClr>
              <a:buAutoNum type="romanLcPeriod"/>
              <a:tabLst>
                <a:tab pos="757555" algn="l"/>
              </a:tabLst>
            </a:pPr>
            <a:r>
              <a:rPr sz="2000" dirty="0">
                <a:latin typeface="Tahoma"/>
                <a:cs typeface="Tahoma"/>
              </a:rPr>
              <a:t>to</a:t>
            </a:r>
            <a:r>
              <a:rPr sz="2000" spc="-5" dirty="0">
                <a:latin typeface="Tahoma"/>
                <a:cs typeface="Tahoma"/>
              </a:rPr>
              <a:t> </a:t>
            </a:r>
            <a:r>
              <a:rPr sz="2000" dirty="0">
                <a:latin typeface="Tahoma"/>
                <a:cs typeface="Tahoma"/>
              </a:rPr>
              <a:t>interact</a:t>
            </a:r>
            <a:r>
              <a:rPr sz="2000" spc="-25" dirty="0">
                <a:latin typeface="Tahoma"/>
                <a:cs typeface="Tahoma"/>
              </a:rPr>
              <a:t> </a:t>
            </a:r>
            <a:r>
              <a:rPr sz="2000" dirty="0">
                <a:latin typeface="Tahoma"/>
                <a:cs typeface="Tahoma"/>
              </a:rPr>
              <a:t>(</a:t>
            </a:r>
            <a:r>
              <a:rPr lang="en-US" sz="2000" dirty="0">
                <a:latin typeface="Tahoma"/>
                <a:cs typeface="Tahoma"/>
              </a:rPr>
              <a:t>Take Action Based on Data</a:t>
            </a:r>
            <a:r>
              <a:rPr sz="2000" spc="-10" dirty="0">
                <a:latin typeface="Tahoma"/>
                <a:cs typeface="Tahoma"/>
              </a:rPr>
              <a:t>)</a:t>
            </a:r>
            <a:endParaRPr sz="20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1893" y="509142"/>
            <a:ext cx="4770120" cy="635000"/>
          </a:xfrm>
          <a:prstGeom prst="rect">
            <a:avLst/>
          </a:prstGeom>
        </p:spPr>
        <p:txBody>
          <a:bodyPr vert="horz" wrap="square" lIns="0" tIns="12065" rIns="0" bIns="0" rtlCol="0">
            <a:spAutoFit/>
          </a:bodyPr>
          <a:lstStyle/>
          <a:p>
            <a:pPr marL="12700">
              <a:lnSpc>
                <a:spcPct val="100000"/>
              </a:lnSpc>
              <a:spcBef>
                <a:spcPts val="95"/>
              </a:spcBef>
            </a:pPr>
            <a:r>
              <a:rPr spc="155" dirty="0"/>
              <a:t>Other</a:t>
            </a:r>
            <a:r>
              <a:rPr spc="-10" dirty="0"/>
              <a:t> </a:t>
            </a:r>
            <a:r>
              <a:rPr spc="90" dirty="0"/>
              <a:t>terminologies</a:t>
            </a:r>
          </a:p>
        </p:txBody>
      </p:sp>
      <p:sp>
        <p:nvSpPr>
          <p:cNvPr id="3" name="object 3"/>
          <p:cNvSpPr txBox="1"/>
          <p:nvPr/>
        </p:nvSpPr>
        <p:spPr>
          <a:xfrm>
            <a:off x="688340" y="1081743"/>
            <a:ext cx="5285740" cy="1412240"/>
          </a:xfrm>
          <a:prstGeom prst="rect">
            <a:avLst/>
          </a:prstGeom>
        </p:spPr>
        <p:txBody>
          <a:bodyPr vert="horz" wrap="square" lIns="0" tIns="168910" rIns="0" bIns="0" rtlCol="0">
            <a:spAutoFit/>
          </a:bodyPr>
          <a:lstStyle/>
          <a:p>
            <a:pPr marL="12700">
              <a:lnSpc>
                <a:spcPct val="100000"/>
              </a:lnSpc>
              <a:spcBef>
                <a:spcPts val="1330"/>
              </a:spcBef>
            </a:pPr>
            <a:r>
              <a:rPr sz="2000" spc="45" dirty="0">
                <a:solidFill>
                  <a:srgbClr val="3779D9"/>
                </a:solidFill>
                <a:latin typeface="Courier New"/>
                <a:cs typeface="Courier New"/>
              </a:rPr>
              <a:t>o</a:t>
            </a:r>
            <a:r>
              <a:rPr sz="2000" spc="45" dirty="0">
                <a:latin typeface="Tahoma"/>
                <a:cs typeface="Tahoma"/>
              </a:rPr>
              <a:t>Machine-</a:t>
            </a:r>
            <a:r>
              <a:rPr sz="2000" spc="-10" dirty="0">
                <a:latin typeface="Tahoma"/>
                <a:cs typeface="Tahoma"/>
              </a:rPr>
              <a:t>to-</a:t>
            </a:r>
            <a:r>
              <a:rPr sz="2000" spc="70" dirty="0">
                <a:latin typeface="Tahoma"/>
                <a:cs typeface="Tahoma"/>
              </a:rPr>
              <a:t>Machine</a:t>
            </a:r>
            <a:r>
              <a:rPr sz="2000" spc="-140" dirty="0">
                <a:latin typeface="Tahoma"/>
                <a:cs typeface="Tahoma"/>
              </a:rPr>
              <a:t> </a:t>
            </a:r>
            <a:r>
              <a:rPr sz="2000" spc="65" dirty="0">
                <a:latin typeface="Tahoma"/>
                <a:cs typeface="Tahoma"/>
              </a:rPr>
              <a:t>Communication</a:t>
            </a:r>
            <a:r>
              <a:rPr sz="2000" spc="-100" dirty="0">
                <a:latin typeface="Tahoma"/>
                <a:cs typeface="Tahoma"/>
              </a:rPr>
              <a:t> </a:t>
            </a:r>
            <a:r>
              <a:rPr sz="2000" spc="-10" dirty="0">
                <a:latin typeface="Tahoma"/>
                <a:cs typeface="Tahoma"/>
              </a:rPr>
              <a:t>(M2M)</a:t>
            </a:r>
            <a:endParaRPr sz="2000" dirty="0">
              <a:latin typeface="Tahoma"/>
              <a:cs typeface="Tahoma"/>
            </a:endParaRPr>
          </a:p>
          <a:p>
            <a:pPr marL="12700">
              <a:lnSpc>
                <a:spcPct val="100000"/>
              </a:lnSpc>
              <a:spcBef>
                <a:spcPts val="1235"/>
              </a:spcBef>
            </a:pPr>
            <a:r>
              <a:rPr sz="2000" spc="65" dirty="0">
                <a:solidFill>
                  <a:srgbClr val="3779D9"/>
                </a:solidFill>
                <a:latin typeface="Courier New"/>
                <a:cs typeface="Courier New"/>
              </a:rPr>
              <a:t>o</a:t>
            </a:r>
            <a:r>
              <a:rPr sz="2000" spc="65" dirty="0">
                <a:latin typeface="Tahoma"/>
                <a:cs typeface="Tahoma"/>
              </a:rPr>
              <a:t>Cyber</a:t>
            </a:r>
            <a:r>
              <a:rPr sz="2000" spc="-25" dirty="0">
                <a:latin typeface="Tahoma"/>
                <a:cs typeface="Tahoma"/>
              </a:rPr>
              <a:t> </a:t>
            </a:r>
            <a:r>
              <a:rPr sz="2000" dirty="0">
                <a:latin typeface="Tahoma"/>
                <a:cs typeface="Tahoma"/>
              </a:rPr>
              <a:t>Physical</a:t>
            </a:r>
            <a:r>
              <a:rPr sz="2000" spc="-50" dirty="0">
                <a:latin typeface="Tahoma"/>
                <a:cs typeface="Tahoma"/>
              </a:rPr>
              <a:t> </a:t>
            </a:r>
            <a:r>
              <a:rPr sz="2000" dirty="0">
                <a:latin typeface="Tahoma"/>
                <a:cs typeface="Tahoma"/>
              </a:rPr>
              <a:t>System</a:t>
            </a:r>
            <a:r>
              <a:rPr sz="2000" spc="-40" dirty="0">
                <a:latin typeface="Tahoma"/>
                <a:cs typeface="Tahoma"/>
              </a:rPr>
              <a:t> </a:t>
            </a:r>
            <a:r>
              <a:rPr sz="2000" spc="-10" dirty="0">
                <a:latin typeface="Tahoma"/>
                <a:cs typeface="Tahoma"/>
              </a:rPr>
              <a:t>(CPS)</a:t>
            </a:r>
            <a:endParaRPr sz="2000" dirty="0">
              <a:latin typeface="Tahoma"/>
              <a:cs typeface="Tahoma"/>
            </a:endParaRPr>
          </a:p>
          <a:p>
            <a:pPr marL="12700">
              <a:lnSpc>
                <a:spcPct val="100000"/>
              </a:lnSpc>
              <a:spcBef>
                <a:spcPts val="1250"/>
              </a:spcBef>
            </a:pPr>
            <a:r>
              <a:rPr sz="2000" spc="-10" dirty="0">
                <a:solidFill>
                  <a:srgbClr val="3779D9"/>
                </a:solidFill>
                <a:latin typeface="Courier New"/>
                <a:cs typeface="Courier New"/>
              </a:rPr>
              <a:t>o</a:t>
            </a:r>
            <a:r>
              <a:rPr sz="2000" spc="-10" dirty="0">
                <a:latin typeface="Tahoma"/>
                <a:cs typeface="Tahoma"/>
              </a:rPr>
              <a:t>Internet</a:t>
            </a:r>
            <a:r>
              <a:rPr sz="2000" dirty="0">
                <a:latin typeface="Tahoma"/>
                <a:cs typeface="Tahoma"/>
              </a:rPr>
              <a:t> of</a:t>
            </a:r>
            <a:r>
              <a:rPr sz="2000" spc="55" dirty="0">
                <a:latin typeface="Tahoma"/>
                <a:cs typeface="Tahoma"/>
              </a:rPr>
              <a:t> </a:t>
            </a:r>
            <a:r>
              <a:rPr sz="2000" dirty="0">
                <a:latin typeface="Tahoma"/>
                <a:cs typeface="Tahoma"/>
              </a:rPr>
              <a:t>Everything </a:t>
            </a:r>
            <a:r>
              <a:rPr sz="2000" spc="-10" dirty="0">
                <a:latin typeface="Tahoma"/>
                <a:cs typeface="Tahoma"/>
              </a:rPr>
              <a:t>(IoE)</a:t>
            </a:r>
            <a:endParaRPr sz="2000" dirty="0">
              <a:latin typeface="Tahoma"/>
              <a:cs typeface="Tahoma"/>
            </a:endParaRPr>
          </a:p>
        </p:txBody>
      </p:sp>
      <p:pic>
        <p:nvPicPr>
          <p:cNvPr id="4" name="object 4"/>
          <p:cNvPicPr/>
          <p:nvPr/>
        </p:nvPicPr>
        <p:blipFill>
          <a:blip r:embed="rId2" cstate="print"/>
          <a:stretch>
            <a:fillRect/>
          </a:stretch>
        </p:blipFill>
        <p:spPr>
          <a:xfrm>
            <a:off x="1382267" y="3550920"/>
            <a:ext cx="3421379" cy="2570987"/>
          </a:xfrm>
          <a:prstGeom prst="rect">
            <a:avLst/>
          </a:prstGeom>
        </p:spPr>
      </p:pic>
      <p:grpSp>
        <p:nvGrpSpPr>
          <p:cNvPr id="5" name="object 5"/>
          <p:cNvGrpSpPr/>
          <p:nvPr/>
        </p:nvGrpSpPr>
        <p:grpSpPr>
          <a:xfrm>
            <a:off x="4920805" y="3483384"/>
            <a:ext cx="6500495" cy="2803525"/>
            <a:chOff x="4920805" y="3483384"/>
            <a:chExt cx="6500495" cy="2803525"/>
          </a:xfrm>
        </p:grpSpPr>
        <p:pic>
          <p:nvPicPr>
            <p:cNvPr id="6" name="object 6"/>
            <p:cNvPicPr/>
            <p:nvPr/>
          </p:nvPicPr>
          <p:blipFill>
            <a:blip r:embed="rId3" cstate="print"/>
            <a:stretch>
              <a:fillRect/>
            </a:stretch>
          </p:blipFill>
          <p:spPr>
            <a:xfrm>
              <a:off x="8546906" y="3483384"/>
              <a:ext cx="2874378" cy="2803166"/>
            </a:xfrm>
            <a:prstGeom prst="rect">
              <a:avLst/>
            </a:prstGeom>
          </p:spPr>
        </p:pic>
        <p:sp>
          <p:nvSpPr>
            <p:cNvPr id="7" name="object 7"/>
            <p:cNvSpPr/>
            <p:nvPr/>
          </p:nvSpPr>
          <p:spPr>
            <a:xfrm>
              <a:off x="4925567" y="4187952"/>
              <a:ext cx="3657600" cy="1297305"/>
            </a:xfrm>
            <a:custGeom>
              <a:avLst/>
              <a:gdLst/>
              <a:ahLst/>
              <a:cxnLst/>
              <a:rect l="l" t="t" r="r" b="b"/>
              <a:pathLst>
                <a:path w="3657600" h="1297304">
                  <a:moveTo>
                    <a:pt x="3009518" y="0"/>
                  </a:moveTo>
                  <a:lnTo>
                    <a:pt x="3009518" y="324231"/>
                  </a:lnTo>
                  <a:lnTo>
                    <a:pt x="0" y="324231"/>
                  </a:lnTo>
                  <a:lnTo>
                    <a:pt x="0" y="972693"/>
                  </a:lnTo>
                  <a:lnTo>
                    <a:pt x="3009518" y="972693"/>
                  </a:lnTo>
                  <a:lnTo>
                    <a:pt x="3009518" y="1296924"/>
                  </a:lnTo>
                  <a:lnTo>
                    <a:pt x="3657600" y="648462"/>
                  </a:lnTo>
                  <a:lnTo>
                    <a:pt x="3009518" y="0"/>
                  </a:lnTo>
                  <a:close/>
                </a:path>
              </a:pathLst>
            </a:custGeom>
            <a:solidFill>
              <a:srgbClr val="FFFF00"/>
            </a:solidFill>
          </p:spPr>
          <p:txBody>
            <a:bodyPr wrap="square" lIns="0" tIns="0" rIns="0" bIns="0" rtlCol="0"/>
            <a:lstStyle/>
            <a:p>
              <a:endParaRPr/>
            </a:p>
          </p:txBody>
        </p:sp>
        <p:sp>
          <p:nvSpPr>
            <p:cNvPr id="8" name="object 8"/>
            <p:cNvSpPr/>
            <p:nvPr/>
          </p:nvSpPr>
          <p:spPr>
            <a:xfrm>
              <a:off x="4925567" y="4187952"/>
              <a:ext cx="3657600" cy="1297305"/>
            </a:xfrm>
            <a:custGeom>
              <a:avLst/>
              <a:gdLst/>
              <a:ahLst/>
              <a:cxnLst/>
              <a:rect l="l" t="t" r="r" b="b"/>
              <a:pathLst>
                <a:path w="3657600" h="1297304">
                  <a:moveTo>
                    <a:pt x="0" y="324231"/>
                  </a:moveTo>
                  <a:lnTo>
                    <a:pt x="3009518" y="324231"/>
                  </a:lnTo>
                  <a:lnTo>
                    <a:pt x="3009518" y="0"/>
                  </a:lnTo>
                  <a:lnTo>
                    <a:pt x="3657600" y="648462"/>
                  </a:lnTo>
                  <a:lnTo>
                    <a:pt x="3009518" y="1296924"/>
                  </a:lnTo>
                  <a:lnTo>
                    <a:pt x="3009518" y="972693"/>
                  </a:lnTo>
                  <a:lnTo>
                    <a:pt x="0" y="972693"/>
                  </a:lnTo>
                  <a:lnTo>
                    <a:pt x="0" y="324231"/>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5005578" y="4536694"/>
            <a:ext cx="3071495" cy="438150"/>
          </a:xfrm>
          <a:prstGeom prst="rect">
            <a:avLst/>
          </a:prstGeom>
        </p:spPr>
        <p:txBody>
          <a:bodyPr vert="horz" wrap="square" lIns="0" tIns="13335" rIns="0" bIns="0" rtlCol="0">
            <a:spAutoFit/>
          </a:bodyPr>
          <a:lstStyle/>
          <a:p>
            <a:pPr marL="12700" marR="5080">
              <a:lnSpc>
                <a:spcPct val="100000"/>
              </a:lnSpc>
              <a:spcBef>
                <a:spcPts val="105"/>
              </a:spcBef>
            </a:pPr>
            <a:r>
              <a:rPr sz="1350" dirty="0">
                <a:solidFill>
                  <a:srgbClr val="001F5F"/>
                </a:solidFill>
                <a:latin typeface="Tahoma"/>
                <a:cs typeface="Tahoma"/>
              </a:rPr>
              <a:t>Things</a:t>
            </a:r>
            <a:r>
              <a:rPr sz="1350" spc="15" dirty="0">
                <a:solidFill>
                  <a:srgbClr val="001F5F"/>
                </a:solidFill>
                <a:latin typeface="Tahoma"/>
                <a:cs typeface="Tahoma"/>
              </a:rPr>
              <a:t> </a:t>
            </a:r>
            <a:r>
              <a:rPr sz="1350" spc="55" dirty="0">
                <a:solidFill>
                  <a:srgbClr val="001F5F"/>
                </a:solidFill>
                <a:latin typeface="Tahoma"/>
                <a:cs typeface="Tahoma"/>
              </a:rPr>
              <a:t>develop</a:t>
            </a:r>
            <a:r>
              <a:rPr sz="1350" spc="15" dirty="0">
                <a:solidFill>
                  <a:srgbClr val="001F5F"/>
                </a:solidFill>
                <a:latin typeface="Tahoma"/>
                <a:cs typeface="Tahoma"/>
              </a:rPr>
              <a:t> </a:t>
            </a:r>
            <a:r>
              <a:rPr sz="1350" dirty="0">
                <a:solidFill>
                  <a:srgbClr val="001F5F"/>
                </a:solidFill>
                <a:latin typeface="Tahoma"/>
                <a:cs typeface="Tahoma"/>
              </a:rPr>
              <a:t>into</a:t>
            </a:r>
            <a:r>
              <a:rPr sz="1350" spc="10" dirty="0">
                <a:solidFill>
                  <a:srgbClr val="001F5F"/>
                </a:solidFill>
                <a:latin typeface="Tahoma"/>
                <a:cs typeface="Tahoma"/>
              </a:rPr>
              <a:t> </a:t>
            </a:r>
            <a:r>
              <a:rPr sz="1350" dirty="0">
                <a:solidFill>
                  <a:srgbClr val="001F5F"/>
                </a:solidFill>
                <a:latin typeface="Tahoma"/>
                <a:cs typeface="Tahoma"/>
              </a:rPr>
              <a:t>human</a:t>
            </a:r>
            <a:r>
              <a:rPr sz="1350" spc="-10" dirty="0">
                <a:solidFill>
                  <a:srgbClr val="001F5F"/>
                </a:solidFill>
                <a:latin typeface="Tahoma"/>
                <a:cs typeface="Tahoma"/>
              </a:rPr>
              <a:t> </a:t>
            </a:r>
            <a:r>
              <a:rPr sz="1350" dirty="0">
                <a:solidFill>
                  <a:srgbClr val="001F5F"/>
                </a:solidFill>
                <a:latin typeface="Tahoma"/>
                <a:cs typeface="Tahoma"/>
              </a:rPr>
              <a:t>like</a:t>
            </a:r>
            <a:r>
              <a:rPr sz="1350" spc="35" dirty="0">
                <a:solidFill>
                  <a:srgbClr val="001F5F"/>
                </a:solidFill>
                <a:latin typeface="Tahoma"/>
                <a:cs typeface="Tahoma"/>
              </a:rPr>
              <a:t> </a:t>
            </a:r>
            <a:r>
              <a:rPr sz="1350" spc="-10" dirty="0">
                <a:solidFill>
                  <a:srgbClr val="001F5F"/>
                </a:solidFill>
                <a:latin typeface="Tahoma"/>
                <a:cs typeface="Tahoma"/>
              </a:rPr>
              <a:t>society </a:t>
            </a:r>
            <a:r>
              <a:rPr sz="1350" spc="50" dirty="0">
                <a:solidFill>
                  <a:srgbClr val="001F5F"/>
                </a:solidFill>
                <a:latin typeface="Tahoma"/>
                <a:cs typeface="Tahoma"/>
              </a:rPr>
              <a:t>and</a:t>
            </a:r>
            <a:r>
              <a:rPr sz="1350" spc="-10" dirty="0">
                <a:solidFill>
                  <a:srgbClr val="001F5F"/>
                </a:solidFill>
                <a:latin typeface="Tahoma"/>
                <a:cs typeface="Tahoma"/>
              </a:rPr>
              <a:t> </a:t>
            </a:r>
            <a:r>
              <a:rPr sz="1350" dirty="0">
                <a:solidFill>
                  <a:srgbClr val="001F5F"/>
                </a:solidFill>
                <a:latin typeface="Tahoma"/>
                <a:cs typeface="Tahoma"/>
              </a:rPr>
              <a:t>co-</a:t>
            </a:r>
            <a:r>
              <a:rPr sz="1350" spc="-20" dirty="0">
                <a:solidFill>
                  <a:srgbClr val="001F5F"/>
                </a:solidFill>
                <a:latin typeface="Tahoma"/>
                <a:cs typeface="Tahoma"/>
              </a:rPr>
              <a:t>work</a:t>
            </a:r>
            <a:endParaRPr sz="1350">
              <a:latin typeface="Tahoma"/>
              <a:cs typeface="Tahoma"/>
            </a:endParaRPr>
          </a:p>
        </p:txBody>
      </p:sp>
      <p:sp>
        <p:nvSpPr>
          <p:cNvPr id="10" name="object 10"/>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0" dirty="0"/>
              <a:t>Internet</a:t>
            </a:r>
            <a:r>
              <a:rPr spc="-35" dirty="0"/>
              <a:t> </a:t>
            </a:r>
            <a:r>
              <a:rPr dirty="0"/>
              <a:t>of things</a:t>
            </a:r>
            <a:r>
              <a:rPr spc="-35" dirty="0"/>
              <a:t> </a:t>
            </a:r>
            <a:r>
              <a:rPr dirty="0"/>
              <a:t>Security</a:t>
            </a:r>
            <a:r>
              <a:rPr spc="-20" dirty="0"/>
              <a:t> </a:t>
            </a:r>
            <a:r>
              <a:rPr spc="-165" dirty="0"/>
              <a:t>©</a:t>
            </a:r>
            <a:r>
              <a:rPr spc="-30" dirty="0"/>
              <a:t> </a:t>
            </a:r>
            <a:r>
              <a:rPr spc="50" dirty="0"/>
              <a:t>Mehmoona</a:t>
            </a:r>
            <a:r>
              <a:rPr spc="-30" dirty="0"/>
              <a:t> </a:t>
            </a:r>
            <a:r>
              <a:rPr spc="-10" dirty="0"/>
              <a:t>Jabeen</a:t>
            </a:r>
          </a:p>
        </p:txBody>
      </p:sp>
      <p:sp>
        <p:nvSpPr>
          <p:cNvPr id="11" name="object 11"/>
          <p:cNvSpPr txBox="1">
            <a:spLocks noGrp="1"/>
          </p:cNvSpPr>
          <p:nvPr>
            <p:ph type="sldNum" sz="quarter" idx="7"/>
          </p:nvPr>
        </p:nvSpPr>
        <p:spPr>
          <a:prstGeom prst="rect">
            <a:avLst/>
          </a:prstGeom>
        </p:spPr>
        <p:txBody>
          <a:bodyPr vert="horz" wrap="square" lIns="0" tIns="9525" rIns="0" bIns="0" rtlCol="0">
            <a:spAutoFit/>
          </a:bodyPr>
          <a:lstStyle/>
          <a:p>
            <a:pPr marL="12700">
              <a:lnSpc>
                <a:spcPct val="100000"/>
              </a:lnSpc>
              <a:spcBef>
                <a:spcPts val="75"/>
              </a:spcBef>
            </a:pPr>
            <a:r>
              <a:rPr dirty="0"/>
              <a:t>1</a:t>
            </a:r>
            <a:r>
              <a:rPr spc="-20" dirty="0"/>
              <a:t> </a:t>
            </a:r>
            <a:r>
              <a:rPr spc="-50" dirty="0"/>
              <a:t>2</a:t>
            </a:r>
            <a:r>
              <a:rPr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5FB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4214</Words>
  <Application>Microsoft Office PowerPoint</Application>
  <PresentationFormat>Widescreen</PresentationFormat>
  <Paragraphs>580</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MT</vt:lpstr>
      <vt:lpstr>Courier New</vt:lpstr>
      <vt:lpstr>Lucida Sans Unicode</vt:lpstr>
      <vt:lpstr>Tahoma</vt:lpstr>
      <vt:lpstr>Times New Roman</vt:lpstr>
      <vt:lpstr>Verdana</vt:lpstr>
      <vt:lpstr>Wingdings</vt:lpstr>
      <vt:lpstr>Office Theme</vt:lpstr>
      <vt:lpstr>Internet of Things Security</vt:lpstr>
      <vt:lpstr>Course Outlines</vt:lpstr>
      <vt:lpstr>Readings</vt:lpstr>
      <vt:lpstr>Class Information</vt:lpstr>
      <vt:lpstr>Lecture Outlines</vt:lpstr>
      <vt:lpstr>What is internet?</vt:lpstr>
      <vt:lpstr>Internet of things</vt:lpstr>
      <vt:lpstr>Internet of things: introduction</vt:lpstr>
      <vt:lpstr>Other terminologies</vt:lpstr>
      <vt:lpstr>IoT Growth Path</vt:lpstr>
      <vt:lpstr>Enabling Technologies</vt:lpstr>
      <vt:lpstr>Pervasive sensing/computing</vt:lpstr>
      <vt:lpstr>PowerPoint Presentation</vt:lpstr>
      <vt:lpstr>Internet of Things (IoT): Evolution</vt:lpstr>
      <vt:lpstr>First IoT device oCoke Machine Introduced in 1982 by Carnegie Mellon University students Mike Kazar, David Nichols, John Zsarnay and Ivor Durham, in the Computer Science department</vt:lpstr>
      <vt:lpstr>BUT: The amount of Internet connected things is about to EXPLODE</vt:lpstr>
      <vt:lpstr>Why is it Now?</vt:lpstr>
      <vt:lpstr>Network capacity</vt:lpstr>
      <vt:lpstr>Why is it Now?</vt:lpstr>
      <vt:lpstr>Why is it Now?</vt:lpstr>
      <vt:lpstr>Why is it now?</vt:lpstr>
      <vt:lpstr>Convergence of technologies</vt:lpstr>
      <vt:lpstr>Convergence of technologies</vt:lpstr>
      <vt:lpstr>Technologies: Sensors</vt:lpstr>
      <vt:lpstr>Technologies: networking</vt:lpstr>
      <vt:lpstr>Cloud storage/analytics platforms</vt:lpstr>
      <vt:lpstr>Whats IoT Security</vt:lpstr>
      <vt:lpstr>IoT Attack Surfaces</vt:lpstr>
      <vt:lpstr>OWASP Attack Surfaces and Vulnerabilities</vt:lpstr>
      <vt:lpstr>OWASP Attack Surfaces and Vulnerabilities</vt:lpstr>
      <vt:lpstr>IoT Vulnerability Reports</vt:lpstr>
      <vt:lpstr>IoT Vulnerability Reports</vt:lpstr>
      <vt:lpstr>IoT Vulnerability Reports</vt:lpstr>
      <vt:lpstr>IoT Vulnerability Reports</vt:lpstr>
      <vt:lpstr>Exploiting Vulnerabilities in IoT</vt:lpstr>
      <vt:lpstr>Principle abuses of IoT Devices</vt:lpstr>
      <vt:lpstr>One of the first cases observed</vt:lpstr>
      <vt:lpstr>A Linux worm designed to target IoT devices</vt:lpstr>
      <vt:lpstr>Spike botnet runs DDoS from IoT devices</vt:lpstr>
      <vt:lpstr>Hacking Wearable devices</vt:lpstr>
      <vt:lpstr>Hacking Smart Meters</vt:lpstr>
      <vt:lpstr>More Attacks</vt:lpstr>
      <vt:lpstr>Securing IoT</vt:lpstr>
      <vt:lpstr>Using Existing Internet Security in IoT</vt:lpstr>
      <vt:lpstr>Challenges in IoT Security</vt:lpstr>
      <vt:lpstr>ARM Platform Security Architecture (PSA)</vt:lpstr>
      <vt:lpstr>Traditional Security and IoT</vt:lpstr>
      <vt:lpstr>Tool 1: IoT Traffic Generator Tool</vt:lpstr>
      <vt:lpstr>IoT Traffic Generator Tool Screens</vt:lpstr>
      <vt:lpstr>IoT Traffic Generator Tool Screens</vt:lpstr>
      <vt:lpstr>IoT Healthcare System Dataset</vt:lpstr>
      <vt:lpstr>Tool 2: IoT Firewall The traditional security mechanisms are deployed at two levels i.e. network level or host level. IoT  devices  are  resource  constrained,  so  the  host  level  security  mechanisms  cannot  be deployed on them.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Security  Lecture 0: Course Introduction</dc:title>
  <dc:creator>Ghalib A. Shah</dc:creator>
  <cp:lastModifiedBy>AU</cp:lastModifiedBy>
  <cp:revision>6</cp:revision>
  <dcterms:created xsi:type="dcterms:W3CDTF">2025-02-18T17:43:51Z</dcterms:created>
  <dcterms:modified xsi:type="dcterms:W3CDTF">2025-02-19T09:29:15Z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2024-02-14T00:00:00Z</vt:filetime>
  </property>
  <property fmtid="{D5CDD505-2E9C-101B-9397-08002B2CF9AE}" pid="3" name="Creator">
    <vt:lpwstr>Microsoft® PowerPoint® for Microsoft 365</vt:lpwstr>
  </property>
  <property fmtid="{D5CDD505-2E9C-101B-9397-08002B2CF9AE}" pid="4" name="LastSaved">
    <vt:filetime>2025-02-18T00:00:00Z</vt:filetime>
  </property>
  <property fmtid="{D5CDD505-2E9C-101B-9397-08002B2CF9AE}" pid="5" name="Producer">
    <vt:lpwstr>Microsoft® PowerPoint® for Microsoft 365</vt:lpwstr>
  </property>
</Properties>
</file>