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74" r:id="rId29"/>
    <p:sldId id="275" r:id="rId30"/>
    <p:sldId id="276" r:id="rId31"/>
    <p:sldId id="277" r:id="rId32"/>
    <p:sldId id="278" r:id="rId33"/>
    <p:sldId id="280" r:id="rId34"/>
    <p:sldId id="28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7F769-46A7-4D9E-B2F1-913135778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3E65AC-9606-4205-B8DB-905267AE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20582-B2B6-43C6-B1BC-32EBECB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EB115-D0E2-4653-B599-05E2C50C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E8C35-844A-47CE-97C7-3D6D95E6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22EE0-8033-4682-8D4C-7FF3752A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C8916-3C3A-4B2C-9214-BF111D55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64E9-1BBF-499C-B346-6769C06A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1AB36-DAE3-4CCC-8A76-0ED1C84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06FDF-FEC9-4EC9-9F36-4F92CD46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A284FE-A146-49E4-A681-F607E374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46193-E82D-4BFF-8C17-7042DD2B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4A42B-3756-49F9-AB1E-11DF162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86303-0A87-4D38-B236-F0DA0F06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4BBBE-7108-4379-B396-3B934D20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45021-8A84-4968-BB64-D8B1A9B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F3DCC-58BF-4DD6-8840-08AB0F91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93430-2348-47D3-99A3-C20924F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04D77-CBC5-4546-BE6C-D9E7D202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A463B-D8F1-446E-BE68-5CBCB1A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167A-5DB2-4456-AA29-09E682F1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60F7F-1036-4347-8F71-64AB1CCB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B0969-808F-406F-896F-6B3294F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F9249-94E4-4E1D-9F5F-38310EB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B4925-AACF-4809-97D8-9AA2FCE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5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F7B8-2980-4973-97EF-339A98AA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EBF50-9F42-41E3-B463-CEBB081F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5B71B-E9A4-44EB-BC70-3003541D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A9F84-11FB-4F3F-B822-D6424861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7F69A-6541-4ECA-8C7D-EC087FEA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C6190-9651-4B22-912B-0D613A08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7DE7C-D3AB-4514-872F-923C081F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456F6-2988-4A56-A453-CF676775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96C46-D85F-42C7-8214-049A5E6BA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9B0E1-0018-4A57-A050-CB6673E04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C46E6-95F6-4578-8C32-89D8A13F4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452A4-77C9-45A1-9506-B6A84FFE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B9FB68-5376-45A6-8F56-F58512B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DA39F3-2B19-443C-BD67-170F5C0E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9EA19-EFE3-4AA5-B866-12FE9F9E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274506-06F7-483D-891D-E4CBB51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C0D132-3806-4E6D-8A53-6F5A1C7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9950B-7D46-46AC-BE1D-4D21E4DB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37C36-96B1-49BC-986E-3AD869D4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0CC90-EB5A-41A2-A845-C867B2E5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F109A9-9583-4260-AF8F-F9134B7D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D56F8-29BD-4C58-A37D-78A4EE18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7E215-CF97-44D8-B7EA-49A95ECC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2F621-3E32-44D1-9055-60482007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C5041-3E83-430B-ADF5-DC805520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CA0EE-57E3-4877-A3F2-64EC0E12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4EF18-7855-4714-8C14-F608E1A5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3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768A8-FB92-43CD-B574-0C91815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5F3C9-9740-46D3-9D0F-49B91AB79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44D2D-ED4A-482E-A36D-37848E41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FEF43-EDF3-4094-A370-C040FBEC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B8910-BB6F-4503-9F5D-29220937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C7C60-E665-4992-AAB4-D69F6C12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1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FECDB7-24CC-49D5-9137-300BA34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FDDAF-90DB-4248-9A00-5FD36FF1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E41F4-05F8-43AE-9ABB-B2A37741A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820A-B92A-4379-8D2D-7A74841582FF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3769C-D2F9-4731-9F66-449D3E01D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5C636-D1A6-48A8-A640-978F370D6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4367-23DA-464C-AE5C-C1DC27233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4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AC450-0D55-4735-8795-B90EDE455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 概率分布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7FD9F-0075-4427-8646-D46E5A113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731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汇报人：何昱</a:t>
            </a:r>
          </a:p>
        </p:txBody>
      </p:sp>
    </p:spTree>
    <p:extLst>
      <p:ext uri="{BB962C8B-B14F-4D97-AF65-F5344CB8AC3E}">
        <p14:creationId xmlns:p14="http://schemas.microsoft.com/office/powerpoint/2010/main" val="278243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9A71ED8-63F2-4EC9-94A0-7DB0FFB7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/>
          <a:stretch/>
        </p:blipFill>
        <p:spPr>
          <a:xfrm>
            <a:off x="1844168" y="919370"/>
            <a:ext cx="8503663" cy="5676806"/>
          </a:xfrm>
        </p:spPr>
      </p:pic>
    </p:spTree>
    <p:extLst>
      <p:ext uri="{BB962C8B-B14F-4D97-AF65-F5344CB8AC3E}">
        <p14:creationId xmlns:p14="http://schemas.microsoft.com/office/powerpoint/2010/main" val="251325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B0F2AD0-1B12-4D6D-A899-47953FB7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7" y="154202"/>
            <a:ext cx="8931684" cy="4910958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371CCE-E1C2-4739-A4DE-265FC12C5FA4}"/>
              </a:ext>
            </a:extLst>
          </p:cNvPr>
          <p:cNvSpPr txBox="1"/>
          <p:nvPr/>
        </p:nvSpPr>
        <p:spPr>
          <a:xfrm>
            <a:off x="1448480" y="5274945"/>
            <a:ext cx="9295039" cy="1428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从先验概率到后验概率，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的值变⼤了</a:t>
            </a:r>
            <a:r>
              <a:rPr lang="en-US" altLang="zh-CN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的值变⼤了</a:t>
            </a:r>
            <a:r>
              <a:rPr lang="en-US" altLang="zh-CN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。这让我们可以简单地把先验概率中的超参数</a:t>
            </a:r>
            <a:r>
              <a:rPr lang="en-US" altLang="zh-CN" sz="2000" b="0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分别看成</a:t>
            </a:r>
            <a:r>
              <a:rPr lang="en-US" altLang="zh-CN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1</a:t>
            </a:r>
            <a:r>
              <a:rPr lang="zh-CN" altLang="en-US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0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的有效观测数。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再进行新的观测，这里的后验又变成下次观测的先验。</a:t>
            </a:r>
          </a:p>
        </p:txBody>
      </p:sp>
    </p:spTree>
    <p:extLst>
      <p:ext uri="{BB962C8B-B14F-4D97-AF65-F5344CB8AC3E}">
        <p14:creationId xmlns:p14="http://schemas.microsoft.com/office/powerpoint/2010/main" val="365782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50E28-BEA1-4277-A902-700AF5E9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65"/>
            <a:ext cx="10515600" cy="5880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贝叶斯顺序推断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每次有新数据，用更新过的先验来处理就可以，不需要之前的数据</a:t>
            </a:r>
            <a:endParaRPr lang="en-US" altLang="zh-CN" sz="20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贝叶斯后验和最大似然结果在数据趋近于无穷的情况会统一（不仅仅在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分布下成立，在其他分布也有这样性质）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对于有限规模的数据集，后验均值总是位于先验均值和的最⼤似然估计之间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4DEC7C-94C8-4840-8410-353BBBD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8369"/>
            <a:ext cx="10900790" cy="26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9ED0D3-4982-453E-9490-A952E3AB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9" y="0"/>
            <a:ext cx="6008861" cy="4686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0A74B-C56B-4254-8D76-3DC22539249E}"/>
              </a:ext>
            </a:extLst>
          </p:cNvPr>
          <p:cNvSpPr txBox="1"/>
          <p:nvPr/>
        </p:nvSpPr>
        <p:spPr>
          <a:xfrm>
            <a:off x="802821" y="5241471"/>
            <a:ext cx="1013732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在图中，当观测数量增多，后验分布更尖了。给出的方差也可以看，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趋近于无穷的时候，方差就趋于零。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观测点增加，后验的不确定性下降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6F43BC-A83F-49B1-8754-285F8E3E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86" y="1985771"/>
            <a:ext cx="4844142" cy="11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0809-A6C5-4C33-94E9-5D524FE7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6D07F3-6C8E-4BB7-A382-1F46A93CC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0531"/>
                <a:ext cx="10515600" cy="4351338"/>
              </a:xfrm>
            </p:spPr>
            <p:txBody>
              <a:bodyPr/>
              <a:lstStyle/>
              <a:p>
                <a:pPr algn="l"/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遇到可以取</a:t>
                </a:r>
                <a:r>
                  <a:rPr lang="en-US" altLang="zh-CN" sz="1800" b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个互斥状态中的某⼀种的离散变量</a:t>
                </a:r>
                <a:endParaRPr lang="en-US" altLang="zh-CN" sz="1800" b="0" i="0" u="none" strike="noStrike" baseline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l">
                  <a:buNone/>
                </a:pPr>
                <a:endParaRPr lang="en-US" altLang="zh-CN" sz="1800" b="0" i="0" u="none" strike="noStrike" baseline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变量被表示成⼀个</a:t>
                </a:r>
                <a:r>
                  <a:rPr lang="en-US" altLang="zh-CN" sz="1600" b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维向量</a:t>
                </a:r>
                <a:r>
                  <a:rPr lang="en-US" altLang="zh-CN" sz="160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，向量中的⼀个元素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</a:t>
                </a:r>
                <a:r>
                  <a:rPr lang="en-US" altLang="zh-CN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，剩余的元素等于</a:t>
                </a:r>
                <a:r>
                  <a:rPr lang="en-US" altLang="zh-CN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。例如，如果我们有⼀个能够取</a:t>
                </a:r>
                <a:r>
                  <a:rPr lang="en-US" altLang="zh-CN" sz="1600" b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K=6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种状态的变量，这个变量的某次特定的观测恰好对应于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的状态，那么</a:t>
                </a:r>
                <a:r>
                  <a:rPr lang="en-US" altLang="zh-CN" sz="160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就可以表示为</a:t>
                </a:r>
                <a:r>
                  <a:rPr lang="en-US" altLang="zh-CN" sz="1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6D07F3-6C8E-4BB7-A382-1F46A93CC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0531"/>
                <a:ext cx="10515600" cy="4351338"/>
              </a:xfrm>
              <a:blipFill>
                <a:blip r:embed="rId4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33CE92E-78F5-4154-9074-8703523EAE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80" b="13804"/>
          <a:stretch/>
        </p:blipFill>
        <p:spPr>
          <a:xfrm>
            <a:off x="4181421" y="2311436"/>
            <a:ext cx="3459535" cy="456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58295-621C-4857-B694-8DC528033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32" y="2829657"/>
            <a:ext cx="11282735" cy="33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8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842224-101D-4A62-8FD7-8840375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28" y="230988"/>
            <a:ext cx="7995943" cy="23344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3C088A-1563-4E50-970D-383E36E39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1" b="23660"/>
          <a:stretch/>
        </p:blipFill>
        <p:spPr>
          <a:xfrm>
            <a:off x="2098028" y="2565400"/>
            <a:ext cx="2617478" cy="781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8EB414-F89D-4C9A-BA50-B80A3C12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028" y="3428999"/>
            <a:ext cx="7396846" cy="33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67DDC-B873-4BF1-BBAA-2ECD1F6E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74"/>
            <a:ext cx="10515600" cy="11057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狄利克雷分布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692779-3502-4471-A515-FB55F5EA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44" y="1296674"/>
            <a:ext cx="10207651" cy="121211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A4A605-8D02-406B-A88E-B7DC54C8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47" y="232474"/>
            <a:ext cx="1765391" cy="1485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55F2AF-A986-4BE1-AEE2-46764349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71" y="2794555"/>
            <a:ext cx="5121699" cy="10456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7455A7-8027-4E94-89EF-9C918A7AA435}"/>
              </a:ext>
            </a:extLst>
          </p:cNvPr>
          <p:cNvSpPr txBox="1"/>
          <p:nvPr/>
        </p:nvSpPr>
        <p:spPr>
          <a:xfrm>
            <a:off x="6096000" y="3159611"/>
            <a:ext cx="22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狄利克雷分布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5B1B93-0D56-4DFF-8966-6BEA7B48E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883"/>
          <a:stretch/>
        </p:blipFill>
        <p:spPr>
          <a:xfrm>
            <a:off x="838200" y="3781871"/>
            <a:ext cx="6532873" cy="9552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D29D44-C571-4651-B51E-429188F28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85" y="4657060"/>
            <a:ext cx="7270787" cy="20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BBEEC-E9CD-4D8E-8186-A7A6917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2"/>
            <a:ext cx="10515600" cy="9852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7DF82C-548A-4FDC-B4AD-F288F2DBE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58" y="1638139"/>
            <a:ext cx="10496798" cy="3581721"/>
          </a:xfrm>
        </p:spPr>
      </p:pic>
    </p:spTree>
    <p:extLst>
      <p:ext uri="{BB962C8B-B14F-4D97-AF65-F5344CB8AC3E}">
        <p14:creationId xmlns:p14="http://schemas.microsoft.com/office/powerpoint/2010/main" val="85834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68D044-9F6B-4B32-9E9B-D59E5439B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7"/>
          <a:stretch/>
        </p:blipFill>
        <p:spPr>
          <a:xfrm>
            <a:off x="664347" y="520996"/>
            <a:ext cx="4620036" cy="4621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BB43B9-683A-488F-8312-4CC3234E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59" y="2450014"/>
            <a:ext cx="8366846" cy="19579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F7833A-B7F3-47A3-B05D-8209A2E83028}"/>
              </a:ext>
            </a:extLst>
          </p:cNvPr>
          <p:cNvSpPr txBox="1"/>
          <p:nvPr/>
        </p:nvSpPr>
        <p:spPr>
          <a:xfrm>
            <a:off x="816659" y="1347246"/>
            <a:ext cx="10446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一组随机变量，概率分布随着项（随机变量个数）增加趋近于高斯分布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09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FD023F-00AD-4B4D-A2DA-62162CB7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6" y="1101787"/>
            <a:ext cx="6026460" cy="4076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3D9867-C8F6-4DB9-8BAA-1F5AAC25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24" y="781979"/>
            <a:ext cx="5309276" cy="52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702D5-C6C6-40A8-93DD-A00FEC79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1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239AB-3AAE-4285-85C4-59488FCB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20" y="1237980"/>
            <a:ext cx="5624245" cy="51936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二元变量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1.1Beta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多项式变量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狄利克雷分布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条件高斯分布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边缘高斯分布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高斯变量的贝叶斯定理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高斯分布的最大似然估计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顺序估计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高斯分布的贝叶斯推断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328198-4402-4B12-8CA6-EE6DAF4FD691}"/>
              </a:ext>
            </a:extLst>
          </p:cNvPr>
          <p:cNvSpPr txBox="1"/>
          <p:nvPr/>
        </p:nvSpPr>
        <p:spPr>
          <a:xfrm>
            <a:off x="6534365" y="1237980"/>
            <a:ext cx="391873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周期变量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混合高斯模型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指数族分布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最大似然与充分统计量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共辄先验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4.3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无信息先验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非参数化方法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核密度估计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90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09C2-10E0-485D-94B4-C5A26040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指数族分布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7A7DC7-F93A-411D-8703-8BDC98977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50" y="2133968"/>
            <a:ext cx="11116905" cy="2590064"/>
          </a:xfrm>
        </p:spPr>
      </p:pic>
    </p:spTree>
    <p:extLst>
      <p:ext uri="{BB962C8B-B14F-4D97-AF65-F5344CB8AC3E}">
        <p14:creationId xmlns:p14="http://schemas.microsoft.com/office/powerpoint/2010/main" val="247219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C1E30E-7CD0-467A-884E-CBC13DB3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6" y="88892"/>
            <a:ext cx="1898748" cy="3048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9C7DFA-E7B7-4DF3-8A49-B4295386E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"/>
          <a:stretch/>
        </p:blipFill>
        <p:spPr>
          <a:xfrm>
            <a:off x="720676" y="393708"/>
            <a:ext cx="6363028" cy="389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25AEC8-8438-4B29-8908-E72C6599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76" y="4343283"/>
            <a:ext cx="8395131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011A01-262B-495C-85AB-91F44106AF08}"/>
              </a:ext>
            </a:extLst>
          </p:cNvPr>
          <p:cNvSpPr txBox="1"/>
          <p:nvPr/>
        </p:nvSpPr>
        <p:spPr>
          <a:xfrm>
            <a:off x="666750" y="560780"/>
            <a:ext cx="172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B56161-50E8-4EA6-8E88-C574EB4F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6" y="996148"/>
            <a:ext cx="4038808" cy="8572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9BBA3F-6997-4F18-A286-A841FD39A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22"/>
          <a:stretch/>
        </p:blipFill>
        <p:spPr>
          <a:xfrm>
            <a:off x="603250" y="2679700"/>
            <a:ext cx="5950256" cy="2635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018F8B-302A-44B7-B6C8-49A7C9654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5"/>
          <a:stretch/>
        </p:blipFill>
        <p:spPr>
          <a:xfrm>
            <a:off x="981010" y="1943405"/>
            <a:ext cx="2521080" cy="646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1763E3-2805-4909-A4A4-5BE45375E979}"/>
              </a:ext>
            </a:extLst>
          </p:cNvPr>
          <p:cNvSpPr txBox="1"/>
          <p:nvPr/>
        </p:nvSpPr>
        <p:spPr>
          <a:xfrm>
            <a:off x="603250" y="3446343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高斯分布同理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E69589-3DC2-4DEA-B7EE-5ACA28B3607E}"/>
              </a:ext>
            </a:extLst>
          </p:cNvPr>
          <p:cNvSpPr txBox="1"/>
          <p:nvPr/>
        </p:nvSpPr>
        <p:spPr>
          <a:xfrm>
            <a:off x="698500" y="190500"/>
            <a:ext cx="374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最大似然与充分估计量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114EF-40DF-41BD-88F9-EC648E0D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4" y="590610"/>
            <a:ext cx="9747751" cy="2870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0EE5A3-2DFB-4766-ABF1-F9DFEF1F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00" y="3625773"/>
            <a:ext cx="9665197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6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B6E13B-6831-498C-A758-FEF26C031078}"/>
              </a:ext>
            </a:extLst>
          </p:cNvPr>
          <p:cNvSpPr txBox="1"/>
          <p:nvPr/>
        </p:nvSpPr>
        <p:spPr>
          <a:xfrm>
            <a:off x="717550" y="641350"/>
            <a:ext cx="292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共轭先验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656573-006B-4AC6-98B3-8FEC355F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25" y="2035116"/>
            <a:ext cx="9722350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83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0AB47F-BA4B-40AC-87E0-AB84482BF898}"/>
              </a:ext>
            </a:extLst>
          </p:cNvPr>
          <p:cNvSpPr txBox="1"/>
          <p:nvPr/>
        </p:nvSpPr>
        <p:spPr>
          <a:xfrm>
            <a:off x="565150" y="285750"/>
            <a:ext cx="270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无信息先验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C581B-A7FC-4491-A992-6890CA248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"/>
          <a:stretch/>
        </p:blipFill>
        <p:spPr>
          <a:xfrm>
            <a:off x="565150" y="850880"/>
            <a:ext cx="11191241" cy="882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26F863-96E6-4C91-9F57-3C428F95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4" y="2070020"/>
            <a:ext cx="11126471" cy="40831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1750F-89AA-47D5-B748-CDD52BE0B2D4}"/>
              </a:ext>
            </a:extLst>
          </p:cNvPr>
          <p:cNvSpPr txBox="1"/>
          <p:nvPr/>
        </p:nvSpPr>
        <p:spPr>
          <a:xfrm>
            <a:off x="1625600" y="2979210"/>
            <a:ext cx="9436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u="none" strike="noStrike" baseline="0" dirty="0">
                <a:latin typeface="STSongti-SC-Regular"/>
              </a:rPr>
              <a:t>实际应⽤中，如果对应的后验分布是正常的，即它可以正确地被归⼀化，那么可以使⽤反常先验分布。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537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BEDD5C-5774-4623-9B1F-A0BECB67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3" y="680971"/>
            <a:ext cx="10244813" cy="54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9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ACA21B-2E46-428E-80C6-DC749587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05" y="0"/>
            <a:ext cx="8483846" cy="3763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3B1BE3-950A-4FFF-9858-AE7B816F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50" y="3899009"/>
            <a:ext cx="8629899" cy="25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4C21-19BF-409C-81DE-0F12B852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非参数化方法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2BD50-CBCA-4F43-A110-3C92B212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参数化方法：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概率分布都有具体的函数形式，并由少量参数控制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参数由数据集确定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局限性：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所选概率密度可能是生成数据分布的一个较差的拟合，导致较差的预测。例子：数据是多峰，高斯单峰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A2B2E"/>
                </a:solidFill>
                <a:latin typeface="PingFang SC"/>
              </a:rPr>
              <a:t>非参数化方法：</a:t>
            </a:r>
            <a:br>
              <a:rPr lang="en-US" altLang="zh-CN" dirty="0">
                <a:solidFill>
                  <a:srgbClr val="2A2B2E"/>
                </a:solidFill>
                <a:latin typeface="PingFang SC"/>
              </a:rPr>
            </a:br>
            <a:r>
              <a:rPr lang="zh-CN" altLang="en-US" dirty="0">
                <a:solidFill>
                  <a:srgbClr val="2A2B2E"/>
                </a:solidFill>
                <a:latin typeface="PingFang SC"/>
              </a:rPr>
              <a:t>对概率分布形式进行很少的假设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65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AF902-5316-4D0B-9CA0-FF5E3087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直方图密度估计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FC51B6-FF4E-4022-B969-BB9D73835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5897"/>
            <a:ext cx="10674640" cy="132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45AFAF-1A34-40E9-B044-F726A1D2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8156"/>
            <a:ext cx="3280606" cy="25493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772337-AA53-4634-87C8-AB76F40B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170" y="2677386"/>
            <a:ext cx="6959958" cy="971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CFFA13-609E-4BE6-AE13-D116250A8E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21"/>
          <a:stretch/>
        </p:blipFill>
        <p:spPr>
          <a:xfrm>
            <a:off x="4232170" y="3648987"/>
            <a:ext cx="6198370" cy="2177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2A6CCB-64E5-4DDF-8863-241E04DCA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94" y="5908463"/>
            <a:ext cx="9616504" cy="7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7BAD-A040-459E-9D46-51A6595D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64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89386-E4B1-45E4-97A3-55979772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7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在有限观测下，对随机变量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的概率分布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p(x)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进行建模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密度估计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假设：数据点独立同分布的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参数估计：假设数据服从某个分布，少量可调参数控制整个概率分布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频率派最优化似然函数之类的确定参数。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贝叶斯派引入参数的先验，来计算后验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例子：离散随机变量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二项分布和多项式分布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连续随机变量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高斯分布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78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72D0-82E6-406D-A5CE-CAE593B6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192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核密度估计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59F9CE-C5F9-4C3C-930E-76A8EB3EF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761926"/>
            <a:ext cx="7758679" cy="5213423"/>
          </a:xfrm>
        </p:spPr>
      </p:pic>
    </p:spTree>
    <p:extLst>
      <p:ext uri="{BB962C8B-B14F-4D97-AF65-F5344CB8AC3E}">
        <p14:creationId xmlns:p14="http://schemas.microsoft.com/office/powerpoint/2010/main" val="184451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F83E4F-CD15-4241-BFDC-EE973016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35" y="102730"/>
            <a:ext cx="1632249" cy="691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3F5A5F-F5C6-4826-9961-4A7EEFE0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16" y="177800"/>
            <a:ext cx="9080967" cy="2146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2497C9-90B6-4FA8-9A3B-B5595E4D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66" y="2298753"/>
            <a:ext cx="6382078" cy="11176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098FAFF-6EA8-41D8-A1CE-1365531E0212}"/>
              </a:ext>
            </a:extLst>
          </p:cNvPr>
          <p:cNvSpPr/>
          <p:nvPr/>
        </p:nvSpPr>
        <p:spPr>
          <a:xfrm>
            <a:off x="10134834" y="1485900"/>
            <a:ext cx="1326916" cy="18224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21603A6-CC38-4E35-B9CC-771A10ECB76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798292" y="2397125"/>
            <a:ext cx="66345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42ED9F8-0193-4EA7-B55A-7863F59C565A}"/>
                  </a:ext>
                </a:extLst>
              </p:cNvPr>
              <p:cNvSpPr/>
              <p:nvPr/>
            </p:nvSpPr>
            <p:spPr>
              <a:xfrm>
                <a:off x="10556992" y="2009887"/>
                <a:ext cx="482600" cy="314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42ED9F8-0193-4EA7-B55A-7863F59C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992" y="2009887"/>
                <a:ext cx="482600" cy="314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083E52-81D6-48E0-B0AE-B924854A9A4E}"/>
                  </a:ext>
                </a:extLst>
              </p:cNvPr>
              <p:cNvSpPr/>
              <p:nvPr/>
            </p:nvSpPr>
            <p:spPr>
              <a:xfrm>
                <a:off x="11431529" y="2046344"/>
                <a:ext cx="482600" cy="314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083E52-81D6-48E0-B0AE-B924854A9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529" y="2046344"/>
                <a:ext cx="482600" cy="314323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>
            <a:extLst>
              <a:ext uri="{FF2B5EF4-FFF2-40B4-BE49-F238E27FC236}">
                <a16:creationId xmlns:a16="http://schemas.microsoft.com/office/drawing/2014/main" id="{1CC2B166-8A59-4A16-A606-F257C7C70A76}"/>
              </a:ext>
            </a:extLst>
          </p:cNvPr>
          <p:cNvSpPr/>
          <p:nvPr/>
        </p:nvSpPr>
        <p:spPr>
          <a:xfrm rot="5400000">
            <a:off x="10706885" y="658121"/>
            <a:ext cx="182813" cy="1326916"/>
          </a:xfrm>
          <a:prstGeom prst="leftBrace">
            <a:avLst>
              <a:gd name="adj1" fmla="val 8333"/>
              <a:gd name="adj2" fmla="val 5148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4ABA2A-E138-4564-8153-A4E88F6872FC}"/>
                  </a:ext>
                </a:extLst>
              </p:cNvPr>
              <p:cNvSpPr txBox="1"/>
              <p:nvPr/>
            </p:nvSpPr>
            <p:spPr>
              <a:xfrm>
                <a:off x="10569692" y="834187"/>
                <a:ext cx="46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4ABA2A-E138-4564-8153-A4E88F68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692" y="834187"/>
                <a:ext cx="469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381507B-DD0D-4114-963E-30775113EAE2}"/>
              </a:ext>
            </a:extLst>
          </p:cNvPr>
          <p:cNvSpPr txBox="1"/>
          <p:nvPr/>
        </p:nvSpPr>
        <p:spPr>
          <a:xfrm>
            <a:off x="501416" y="3670985"/>
            <a:ext cx="9877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跟直方图一样，非连续性（不是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这个是由密度估计中立方体的边界带来的。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0A18FB-73FB-47BF-A00A-9447F9B99F6E}"/>
              </a:ext>
            </a:extLst>
          </p:cNvPr>
          <p:cNvSpPr txBox="1"/>
          <p:nvPr/>
        </p:nvSpPr>
        <p:spPr>
          <a:xfrm>
            <a:off x="501416" y="4233337"/>
            <a:ext cx="1000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选择⼀个平滑的核函数，就可以得到⼀个更加光滑的模型。⼀个常见的选择是高斯核函数。使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用高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斯核函数，可以得到下面的核概率密度模型：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FE613E9-4D94-4490-B3F2-9166B7B64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305" y="4692631"/>
            <a:ext cx="4095961" cy="73663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2F899D9-D75F-4415-998B-3D79D4319258}"/>
              </a:ext>
            </a:extLst>
          </p:cNvPr>
          <p:cNvSpPr txBox="1"/>
          <p:nvPr/>
        </p:nvSpPr>
        <p:spPr>
          <a:xfrm>
            <a:off x="501416" y="539753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b="0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表示高斯分布的标准差。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029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702468-0F1F-496D-9C93-FA9964BC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1" y="431465"/>
            <a:ext cx="3371979" cy="28156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6CA9AA-597E-4727-81A7-B22AB000EA6B}"/>
              </a:ext>
            </a:extLst>
          </p:cNvPr>
          <p:cNvSpPr txBox="1"/>
          <p:nvPr/>
        </p:nvSpPr>
        <p:spPr>
          <a:xfrm>
            <a:off x="3879850" y="832058"/>
            <a:ext cx="7029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b="0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对平滑参数起着重要的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0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会造成模型对噪声过于敏感，而大的</a:t>
            </a:r>
            <a:r>
              <a:rPr lang="en-US" altLang="zh-CN" sz="1600" b="0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会造成过度平滑，因此要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⼀个折中。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2A05C3-71B5-4190-B762-FE832F54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1471237"/>
            <a:ext cx="7029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同样的，对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的优化是一个模型复杂度的问题，类似于直方图密度估计中对于箱子宽度的选择，也类似于曲线拟合问题中的多项式阶数。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33D1E5-0C3F-41B2-BC51-923B8A348E95}"/>
              </a:ext>
            </a:extLst>
          </p:cNvPr>
          <p:cNvSpPr txBox="1"/>
          <p:nvPr/>
        </p:nvSpPr>
        <p:spPr>
          <a:xfrm>
            <a:off x="3048000" y="360137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可以选择任何的核函数，只要满足条件：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824AA-BC93-4744-9572-959064861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06"/>
          <a:stretch/>
        </p:blipFill>
        <p:spPr>
          <a:xfrm>
            <a:off x="6930988" y="3438107"/>
            <a:ext cx="1441524" cy="6840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0CB2AA-9EA4-40D0-A684-29C043CAA89D}"/>
              </a:ext>
            </a:extLst>
          </p:cNvPr>
          <p:cNvSpPr txBox="1"/>
          <p:nvPr/>
        </p:nvSpPr>
        <p:spPr>
          <a:xfrm>
            <a:off x="698500" y="4971264"/>
            <a:ext cx="10699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这被称为核密度估计，或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Parzen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估计。它的一个很大的优点是：因为“训练”阶段只需要存储训练集即可，所以它不需要进行“训练”阶段的计算（只需要写个方程）。然而，这也是一个巨大的缺点，因为密度估计的计算代价随着数据集的规模线性增长（每个点都参与了计算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128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4F43-84C9-4840-8A9C-420692D4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19075"/>
            <a:ext cx="10515600" cy="7334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近邻方法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E696F3-8CEF-4725-A4E5-89629AFFC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96497"/>
            <a:ext cx="1037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方法的一个问题是控制核宽度的参数h对于所有核都是固定的。在高数据密度区域，大的h值可能会导致过于平滑，且破坏了本应从数据中提取出的结构。但是，减小h的值可能导致数据空间中低密度区域估计的噪声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48AE29-1699-4F35-ADC4-999BFCBE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062"/>
            <a:ext cx="80041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与之前固定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然后从数据中确定K的值不同，我们考虑固定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的值然后使用数据来确定合适的V值。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28A83C-4A92-4B20-AAAE-C17C5AFA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79525"/>
            <a:ext cx="1037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考虑一个以点x为中心的小球体，我们希望估计密度p(x)，且允许球体的半径可以自由增加，直到它精确地包含K个数据点。概率密度p(x)的估计就由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给出，其中V等于得到的球体的体积。这就是K近邻算法。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5B2ADF-2299-4637-AC0B-FAAEC8E5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357" y="2942737"/>
            <a:ext cx="1359199" cy="576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D046B8-F2E7-4246-BDEC-B3460013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3" y="3813931"/>
            <a:ext cx="3076707" cy="2407858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DDF6D3A5-99DE-4962-9A39-E19CC6E8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1" y="4513819"/>
            <a:ext cx="5429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K的值控制了光滑的程度，且与之前一样，K的最优选择既不能太大也不能太小。注意，由于对所有空间的积分是发散的，所以K近邻算法产生的模型不是真正的密度模型。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747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45D11B-23C4-48B1-A8F7-D50D18E8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2" y="1288956"/>
            <a:ext cx="9709649" cy="363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3892F9-FA7D-4356-88EE-CE999E50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72" y="4921343"/>
            <a:ext cx="9760452" cy="5524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33DC2B-1568-48DB-BF94-1F07F88D7348}"/>
              </a:ext>
            </a:extLst>
          </p:cNvPr>
          <p:cNvSpPr txBox="1"/>
          <p:nvPr/>
        </p:nvSpPr>
        <p:spPr>
          <a:xfrm>
            <a:off x="971550" y="6604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6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F9113-9BC2-478B-8FD2-A8477FDCE71E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共轭先验：后验概率和先验概率分布相同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非参数估计：分布形式依赖于数据集规模，参数控制模型的复杂度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例子：直方图、最邻近、核函数</a:t>
            </a:r>
          </a:p>
        </p:txBody>
      </p:sp>
    </p:spTree>
    <p:extLst>
      <p:ext uri="{BB962C8B-B14F-4D97-AF65-F5344CB8AC3E}">
        <p14:creationId xmlns:p14="http://schemas.microsoft.com/office/powerpoint/2010/main" val="94559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FC0AE2-0631-4900-A813-AD490AE9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11" y="128239"/>
            <a:ext cx="7081847" cy="42112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1B713-E280-4FD8-B5FE-029BE96E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08" y="4339447"/>
            <a:ext cx="7085931" cy="2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C1526-5D16-41A6-B10D-4895BE1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二元变量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23BC5E-C554-4F69-9E6F-090F6BD6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179" y="1533429"/>
            <a:ext cx="7437641" cy="42863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EA54E1-C6A5-41A7-8AF7-D74B63EC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" t="4895" r="-2332" b="24204"/>
          <a:stretch/>
        </p:blipFill>
        <p:spPr>
          <a:xfrm>
            <a:off x="4161842" y="1964684"/>
            <a:ext cx="3338592" cy="7444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ADA0FC-B25E-48D3-8ACD-51F86ADE4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15" b="27080"/>
          <a:stretch/>
        </p:blipFill>
        <p:spPr>
          <a:xfrm>
            <a:off x="3805267" y="3580333"/>
            <a:ext cx="4461717" cy="4680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298C16-4AC0-4F43-BB3D-3BB4A6CD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719" y="4493759"/>
            <a:ext cx="3251028" cy="12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8119A3-5A91-44EA-80FA-74B16523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8" y="526815"/>
            <a:ext cx="10626903" cy="58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6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EACC74-289A-4F2F-A46E-D15DCFF9951F}"/>
                  </a:ext>
                </a:extLst>
              </p:cNvPr>
              <p:cNvSpPr txBox="1"/>
              <p:nvPr/>
            </p:nvSpPr>
            <p:spPr>
              <a:xfrm>
                <a:off x="1213206" y="432589"/>
                <a:ext cx="9362327" cy="2127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现在假设我们扔⼀个硬币</a:t>
                </a:r>
                <a:r>
                  <a:rPr lang="en-US" altLang="zh-CN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次，碰巧</a:t>
                </a:r>
                <a:r>
                  <a:rPr lang="en-US" altLang="zh-CN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次都是正⾯朝上。那么</a:t>
                </a:r>
                <a:r>
                  <a:rPr lang="en-US" altLang="zh-CN" sz="1800" b="0" i="1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en-US" altLang="zh-CN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:r>
                  <a:rPr lang="en-US" altLang="zh-CN" sz="1800" b="0" i="1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</a:t>
                </a:r>
                <a:r>
                  <a:rPr lang="en-US" altLang="zh-CN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3</a:t>
                </a: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u="none" strike="noStrike" baseline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0" i="1" u="none" strike="noStrike" baseline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u="none" strike="noStrike" baseline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𝑀𝐿</m:t>
                        </m:r>
                      </m:sub>
                    </m:sSub>
                    <m:r>
                      <a:rPr lang="en-US" altLang="zh-CN" b="0" i="1" u="none" strike="noStrike" baseline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1</a:t>
                </a: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。这种情况下，最大似然的结果会预测所有未来的观测值都是正面向上。</a:t>
                </a:r>
                <a:endParaRPr lang="en-US" altLang="zh-CN" sz="1800" b="0" i="0" u="none" strike="noStrike" baseline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8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常识告诉我们这个是不合理的。事实上，这是最大似然中过拟合现象的⼀个极端例子</a:t>
                </a:r>
                <a:r>
                  <a:rPr lang="zh-CN" altLang="en-US" sz="1800" b="0" i="0" u="none" strike="noStrike" baseline="0" dirty="0">
                    <a:latin typeface="STSongti-SC-Regular"/>
                  </a:rPr>
                  <a:t>。</a:t>
                </a:r>
                <a:endParaRPr lang="en-US" altLang="zh-CN" sz="1800" b="0" i="0" u="none" strike="noStrike" baseline="0" dirty="0">
                  <a:latin typeface="STSongti-SC-Regular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一般引入先验来解决。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EACC74-289A-4F2F-A46E-D15DCFF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6" y="432589"/>
                <a:ext cx="9362327" cy="2127634"/>
              </a:xfrm>
              <a:prstGeom prst="rect">
                <a:avLst/>
              </a:prstGeom>
              <a:blipFill>
                <a:blip r:embed="rId6"/>
                <a:stretch>
                  <a:fillRect l="-521" b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75E036B-75D6-46DF-825C-A7DF2E8BAB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440"/>
          <a:stretch/>
        </p:blipFill>
        <p:spPr>
          <a:xfrm>
            <a:off x="1062394" y="2791282"/>
            <a:ext cx="9889188" cy="34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817E8-3CF9-4B47-BEAF-6F51CE71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57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0BCBDF-7C61-4D3F-B528-EA061B43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568"/>
            <a:ext cx="10515600" cy="335053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共轭性：</a:t>
            </a:r>
            <a:r>
              <a:rPr lang="zh-CN" altLang="en-US" sz="3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选择⼀个正比于似然函数的先验概率分布，那么后验概率分布（正比于先验和似然函数的乘积）就会有着与先验分布相同的函数形式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0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9661</TotalTime>
  <Words>1182</Words>
  <Application>Microsoft Office PowerPoint</Application>
  <PresentationFormat>宽屏</PresentationFormat>
  <Paragraphs>93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PingFang SC</vt:lpstr>
      <vt:lpstr>STSongti-SC-Regular</vt:lpstr>
      <vt:lpstr>等线</vt:lpstr>
      <vt:lpstr>等线 Light</vt:lpstr>
      <vt:lpstr>微软雅黑</vt:lpstr>
      <vt:lpstr>Arial</vt:lpstr>
      <vt:lpstr>Cambria Math</vt:lpstr>
      <vt:lpstr>Office 主题​​</vt:lpstr>
      <vt:lpstr>第二章 概率分布</vt:lpstr>
      <vt:lpstr>目录</vt:lpstr>
      <vt:lpstr>概率分布</vt:lpstr>
      <vt:lpstr>PowerPoint 演示文稿</vt:lpstr>
      <vt:lpstr>PowerPoint 演示文稿</vt:lpstr>
      <vt:lpstr>二元变量</vt:lpstr>
      <vt:lpstr>PowerPoint 演示文稿</vt:lpstr>
      <vt:lpstr>PowerPoint 演示文稿</vt:lpstr>
      <vt:lpstr>Beta分布</vt:lpstr>
      <vt:lpstr>PowerPoint 演示文稿</vt:lpstr>
      <vt:lpstr>PowerPoint 演示文稿</vt:lpstr>
      <vt:lpstr>PowerPoint 演示文稿</vt:lpstr>
      <vt:lpstr>PowerPoint 演示文稿</vt:lpstr>
      <vt:lpstr>多项式变量</vt:lpstr>
      <vt:lpstr>PowerPoint 演示文稿</vt:lpstr>
      <vt:lpstr>狄利克雷分布</vt:lpstr>
      <vt:lpstr>高斯分布</vt:lpstr>
      <vt:lpstr>PowerPoint 演示文稿</vt:lpstr>
      <vt:lpstr>PowerPoint 演示文稿</vt:lpstr>
      <vt:lpstr>指数族分布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非参数化方法</vt:lpstr>
      <vt:lpstr>直方图密度估计</vt:lpstr>
      <vt:lpstr>核密度估计</vt:lpstr>
      <vt:lpstr>PowerPoint 演示文稿</vt:lpstr>
      <vt:lpstr>PowerPoint 演示文稿</vt:lpstr>
      <vt:lpstr>近邻方法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概率分布</dc:title>
  <dc:creator>Messi Lionel</dc:creator>
  <cp:lastModifiedBy>Messi Lionel</cp:lastModifiedBy>
  <cp:revision>66</cp:revision>
  <dcterms:created xsi:type="dcterms:W3CDTF">2022-07-10T13:50:02Z</dcterms:created>
  <dcterms:modified xsi:type="dcterms:W3CDTF">2022-07-17T13:11:49Z</dcterms:modified>
</cp:coreProperties>
</file>