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3" r:id="rId6"/>
    <p:sldId id="284" r:id="rId7"/>
    <p:sldId id="260" r:id="rId8"/>
    <p:sldId id="271" r:id="rId9"/>
    <p:sldId id="282" r:id="rId10"/>
    <p:sldId id="261" r:id="rId11"/>
    <p:sldId id="265" r:id="rId12"/>
    <p:sldId id="262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755" autoAdjust="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65156-EE31-4D76-B21E-E2F7C5B78D39}" type="datetimeFigureOut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9B646-F9AD-47D0-B81D-4DCE3C1A0F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B646-F9AD-47D0-B81D-4DCE3C1A0F6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进行解释，归因。为什么能产生这个收益。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B646-F9AD-47D0-B81D-4DCE3C1A0F6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Beta</a:t>
            </a:r>
            <a:r>
              <a:rPr lang="zh-CN" altLang="en-US" dirty="0" smtClean="0"/>
              <a:t>是很奇怪，但大家都加了而且证明挺有效的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B646-F9AD-47D0-B81D-4DCE3C1A0F6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动量，估值水平，一致预期；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B646-F9AD-47D0-B81D-4DCE3C1A0F6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换手</a:t>
            </a:r>
            <a:r>
              <a:rPr lang="en-US" altLang="zh-CN" dirty="0" smtClean="0"/>
              <a:t>279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B646-F9AD-47D0-B81D-4DCE3C1A0F6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换手</a:t>
            </a:r>
            <a:r>
              <a:rPr lang="en-US" altLang="zh-CN" dirty="0" smtClean="0"/>
              <a:t>737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B646-F9AD-47D0-B81D-4DCE3C1A0F6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换手</a:t>
            </a:r>
            <a:r>
              <a:rPr lang="en-US" altLang="zh-CN" dirty="0" smtClean="0"/>
              <a:t>354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9B646-F9AD-47D0-B81D-4DCE3C1A0F6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3CBC-E98C-455C-AE24-99CF8386FD9E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6F0-3E9B-4B5A-B805-05D279729067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049-A7B2-4827-A3FC-BBF088BA8A55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1813-0ECA-4C54-8EF7-06E27A6D85E2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60-D4C3-400F-A872-A47F5FAE612E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7AF0-45BE-4F4A-9F77-3B8C3889A30E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436-D0DB-4A41-9274-7327FBBB27CA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0AB-6F0C-4550-A0C9-B621E55A5C44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C123-E4A4-4E85-BED6-B26474A89CAA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9F94-67D0-441A-9C7D-FCA1EA7D6475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77E9-B37D-429E-ACBB-3CA30A3497C2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275C-DB2C-4BDB-BBA1-9347BA457A9F}" type="datetime1">
              <a:rPr lang="zh-CN" altLang="en-US" smtClean="0"/>
              <a:pPr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多因子选股模型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以及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风险中性组合构建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4643446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何彦涛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收益分解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搜索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alpha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因子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截面回归法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单因子回归或全因子回归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Simpson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 悖论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分组回测法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等分或聚类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打分与数据标准化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市值因素剔除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中间值混乱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在本轮行情中表现异常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Alpha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动量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29002"/>
            <a:ext cx="7128572" cy="562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Alpha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因子（反向）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波动率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15" y="1142984"/>
            <a:ext cx="7364239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不稳定因子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关注热度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14422"/>
            <a:ext cx="8143577" cy="534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基于多因子框架的绝对收益组合构建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多头：股票（在沪深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300+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中证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500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中选）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空头：股指期货（按照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800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指数中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300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500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配比配置空头，目标为模拟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800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指数）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多头组合权重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风险敞口的限制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现金中性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因子载荷中性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行业中性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Alpha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因子适度暴露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是标准化数据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权重优化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优化目标：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预测收益最大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预测风险最小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参数调控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三月加权平滑预测，不尽如人意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股指水平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财务指标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估值水平组合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276930"/>
            <a:ext cx="7040022" cy="558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动量组合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142984"/>
            <a:ext cx="7586304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动量、一致预期、估值水平组合</a:t>
            </a:r>
            <a:endParaRPr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058144"/>
            <a:ext cx="7572396" cy="57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多因子模型理论基础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CAPM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模型与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APT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原理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2571744"/>
            <a:ext cx="4286280" cy="659428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214818"/>
            <a:ext cx="6991733" cy="642918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模型缺陷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因子解释力度欠缺，不稳定因素多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因子共线性严重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使用因子预测仍旧有困难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模型优化可能花费极大时间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优化模型不够现实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困难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数据量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数据清洗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因子发掘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对冲策略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行业中性难以保证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改进方案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增加因子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Alpha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因子的使用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预测方法的改进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优化方法的选择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现阶段工作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尝试优化目标中风险与收益的配比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用多因子回归进行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Simpson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谬误检验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因子的理论筛选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宏观经济，市场情绪等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传统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beta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的拆分（风格）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基本面因子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技术分析因子（动量与反转）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可能的稳定收益因子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(alpha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多因子模型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1785926"/>
            <a:ext cx="3360970" cy="542926"/>
          </a:xfrm>
          <a:prstGeom prst="rect">
            <a:avLst/>
          </a:prstGeom>
          <a:noFill/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2636912"/>
            <a:ext cx="3503127" cy="542920"/>
          </a:xfrm>
          <a:prstGeom prst="rect">
            <a:avLst/>
          </a:prstGeom>
          <a:noFill/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3571876"/>
            <a:ext cx="4844176" cy="571504"/>
          </a:xfrm>
          <a:prstGeom prst="rect">
            <a:avLst/>
          </a:prstGeom>
          <a:noFill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4357694"/>
            <a:ext cx="3505663" cy="642960"/>
          </a:xfrm>
          <a:prstGeom prst="rect">
            <a:avLst/>
          </a:prstGeom>
          <a:noFill/>
        </p:spPr>
      </p:pic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0" y="1714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-142908" y="2357430"/>
            <a:ext cx="92869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-357222" y="3429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79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5214950"/>
            <a:ext cx="2071702" cy="464061"/>
          </a:xfrm>
          <a:prstGeom prst="rect">
            <a:avLst/>
          </a:prstGeom>
          <a:noFill/>
        </p:spPr>
      </p:pic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2708920"/>
            <a:ext cx="1480980" cy="367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因子库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28728" y="1000108"/>
          <a:ext cx="607223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115"/>
                <a:gridCol w="30361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风格因子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与指数走势相关性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市值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大盘还是小盘</a:t>
                      </a:r>
                      <a:endParaRPr lang="zh-CN" altLang="en-US" dirty="0"/>
                    </a:p>
                  </a:txBody>
                  <a:tcPr/>
                </a:tc>
              </a:tr>
              <a:tr h="359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成长股或价值股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包含在了财务因子中</a:t>
                      </a:r>
                      <a:endParaRPr lang="zh-CN" altLang="en-US" dirty="0"/>
                    </a:p>
                  </a:txBody>
                  <a:tcPr/>
                </a:tc>
              </a:tr>
              <a:tr h="359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行业类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中信一级分类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28728" y="2928934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254280"/>
                <a:gridCol w="1809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基本面因子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成长性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净利润增长率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净收入增长率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Roe</a:t>
                      </a:r>
                      <a:r>
                        <a:rPr lang="zh-CN" altLang="en-US" dirty="0" smtClean="0"/>
                        <a:t>增长率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主营业务收入增长率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估值水平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市净率</a:t>
                      </a:r>
                      <a:r>
                        <a:rPr lang="en-US" altLang="zh-CN" dirty="0" err="1" smtClean="0"/>
                        <a:t>pb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采用倒数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杠杆率（增长潜力）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长期负债比长期资本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当期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长期负债比总资本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当期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净负债比净资产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当期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资产负债率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当期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96" y="357166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技术分析因子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过去一百周年化收益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日数据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成交情况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过去一百周日收益波动率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日数据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换手率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上月各交易日换手率加总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7" y="2357430"/>
          <a:ext cx="8286807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69"/>
                <a:gridCol w="2762269"/>
                <a:gridCol w="2762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可能的超额收益因子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关注热度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关注人数增加比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在雪球财经关注此股票人数的相比上周增加比率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讨论人数增加比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在雪球财经讨论此股票人数的相比上周增加比率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共享人数增加比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在雪球财经分享此股票人数的相比上周增加比率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每户平均持股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反映散户持仓比例</a:t>
                      </a: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一致预期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预期</a:t>
                      </a:r>
                      <a:r>
                        <a:rPr lang="en-US" altLang="zh-CN" dirty="0" err="1" smtClean="0"/>
                        <a:t>eps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万得一致预期，反映大多数分析师意见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预期</a:t>
                      </a:r>
                      <a:r>
                        <a:rPr lang="en-US" altLang="zh-CN" dirty="0" smtClean="0"/>
                        <a:t>roe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同上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平均得分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同上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多因子模型优势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收益分解，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风险分解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数据的不足与矩阵的缩小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序列平稳性与预测准确率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因子轮动的周期相对长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长期超额收益因子的存在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风险分解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1928802"/>
            <a:ext cx="2357454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股票协方差矩阵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428992" y="2714620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00562" y="257174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因子载荷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57950" y="2500306"/>
            <a:ext cx="85725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因子协方差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29520" y="1857364"/>
            <a:ext cx="928694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因子载荷</a:t>
            </a:r>
            <a:endParaRPr lang="zh-CN" altLang="en-US" dirty="0"/>
          </a:p>
        </p:txBody>
      </p:sp>
      <p:sp>
        <p:nvSpPr>
          <p:cNvPr id="9" name="加号 8"/>
          <p:cNvSpPr/>
          <p:nvPr/>
        </p:nvSpPr>
        <p:spPr>
          <a:xfrm>
            <a:off x="4214810" y="4429132"/>
            <a:ext cx="785818" cy="78581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29256" y="4143380"/>
            <a:ext cx="2071702" cy="207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流程图: 数据 12"/>
          <p:cNvSpPr/>
          <p:nvPr/>
        </p:nvSpPr>
        <p:spPr>
          <a:xfrm rot="18977785">
            <a:off x="6178157" y="3532592"/>
            <a:ext cx="497850" cy="3293277"/>
          </a:xfrm>
          <a:prstGeom prst="flowChartInputOutp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86446" y="5000636"/>
            <a:ext cx="1428760" cy="428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特质因子</a:t>
            </a:r>
            <a:endParaRPr lang="zh-CN" altLang="en-US" dirty="0"/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多因子模型优势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收益分解，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风险分解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数据的不足与矩阵的缩小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序列平稳性与预测准确率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因子轮动的周期相对长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长期超额收益因子的存在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648</Words>
  <Application>Microsoft Office PowerPoint</Application>
  <PresentationFormat>全屏显示(4:3)</PresentationFormat>
  <Paragraphs>180</Paragraphs>
  <Slides>23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多因子选股模型 以及 风险中性组合构建</vt:lpstr>
      <vt:lpstr>多因子模型理论基础</vt:lpstr>
      <vt:lpstr>因子的理论筛选</vt:lpstr>
      <vt:lpstr>多因子模型</vt:lpstr>
      <vt:lpstr>因子库</vt:lpstr>
      <vt:lpstr>幻灯片 6</vt:lpstr>
      <vt:lpstr>多因子模型优势</vt:lpstr>
      <vt:lpstr>风险分解</vt:lpstr>
      <vt:lpstr>多因子模型优势</vt:lpstr>
      <vt:lpstr>收益分解-搜索alpha因子</vt:lpstr>
      <vt:lpstr>Alpha因子-动量</vt:lpstr>
      <vt:lpstr>Alpha因子（反向）-波动率</vt:lpstr>
      <vt:lpstr>不稳定因子-关注热度</vt:lpstr>
      <vt:lpstr>基于多因子框架的绝对收益组合构建</vt:lpstr>
      <vt:lpstr>多头组合权重</vt:lpstr>
      <vt:lpstr>权重优化</vt:lpstr>
      <vt:lpstr>估值水平组合</vt:lpstr>
      <vt:lpstr>动量组合</vt:lpstr>
      <vt:lpstr>动量、一致预期、估值水平组合</vt:lpstr>
      <vt:lpstr>模型缺陷</vt:lpstr>
      <vt:lpstr>困难</vt:lpstr>
      <vt:lpstr>改进方案</vt:lpstr>
      <vt:lpstr>现阶段工作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多因子选股模型 以及 风险中性组合构建</dc:title>
  <dc:creator>实习生19(研究部)何彦涛</dc:creator>
  <cp:lastModifiedBy>shixi19</cp:lastModifiedBy>
  <cp:revision>27</cp:revision>
  <dcterms:created xsi:type="dcterms:W3CDTF">2015-09-29T01:28:35Z</dcterms:created>
  <dcterms:modified xsi:type="dcterms:W3CDTF">2015-10-09T00:47:33Z</dcterms:modified>
</cp:coreProperties>
</file>