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59" r:id="rId10"/>
    <p:sldId id="267" r:id="rId11"/>
    <p:sldId id="263" r:id="rId12"/>
    <p:sldId id="264" r:id="rId13"/>
    <p:sldId id="261" r:id="rId14"/>
    <p:sldId id="262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绝对收益策略简介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何彦涛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包含的因子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提供超额收益的因子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29002"/>
            <a:ext cx="7128572" cy="562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带来风险的因子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8143577" cy="534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基于多因子的风险中性的绝对收益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对于那些造成风险的因子，利用空头把它对冲</a:t>
            </a:r>
            <a:endParaRPr lang="en-US" altLang="zh-CN" dirty="0" smtClean="0"/>
          </a:p>
          <a:p>
            <a:r>
              <a:rPr lang="zh-CN" altLang="en-US" dirty="0" smtClean="0"/>
              <a:t>只留下那些产生收益的部分不去对冲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优点：避免主观性误判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58144"/>
            <a:ext cx="7572396" cy="57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绝对收益策略弊端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资金需求较大（需要较大的组合来分散风险）</a:t>
            </a:r>
            <a:endParaRPr lang="en-US" altLang="zh-CN" dirty="0" smtClean="0"/>
          </a:p>
          <a:p>
            <a:r>
              <a:rPr lang="zh-CN" altLang="en-US" dirty="0" smtClean="0"/>
              <a:t>当前股指期货市场流动性不足</a:t>
            </a:r>
            <a:endParaRPr lang="en-US" altLang="zh-CN" dirty="0" smtClean="0"/>
          </a:p>
          <a:p>
            <a:r>
              <a:rPr lang="zh-CN" altLang="en-US" dirty="0" smtClean="0"/>
              <a:t>在单边牛市行情下容易表现不佳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绝对收益是什么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绝对收益利用多头与空头组合剔除市场整体表现的影响，利用比较优势获利</a:t>
            </a:r>
            <a:endParaRPr lang="en-US" altLang="zh-CN" dirty="0" smtClean="0"/>
          </a:p>
          <a:p>
            <a:r>
              <a:rPr lang="zh-CN" altLang="en-US" dirty="0" smtClean="0"/>
              <a:t>完美的绝对收益策略表现不受市场行情影响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对比传统多头策略，绝对收益策略的盈利逻辑是找到表现优于市场平均的标的</a:t>
            </a:r>
            <a:endParaRPr lang="en-US" altLang="zh-CN" dirty="0" smtClean="0"/>
          </a:p>
          <a:p>
            <a:r>
              <a:rPr lang="zh-CN" altLang="en-US" dirty="0" smtClean="0"/>
              <a:t>市场跌，不要紧，我选的票跌的比大盘跌得少，就获利</a:t>
            </a:r>
            <a:endParaRPr lang="en-US" altLang="zh-CN" dirty="0" smtClean="0"/>
          </a:p>
          <a:p>
            <a:r>
              <a:rPr lang="zh-CN" altLang="en-US" dirty="0" smtClean="0"/>
              <a:t>比如在上轮暴跌之中持有银行股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如何实现绝对收益</a:t>
            </a:r>
            <a:r>
              <a:rPr lang="en-US" altLang="zh-CN" dirty="0" smtClean="0"/>
              <a:t>-</a:t>
            </a:r>
            <a:r>
              <a:rPr lang="zh-CN" altLang="en-US" sz="3200" dirty="0" smtClean="0"/>
              <a:t>基于</a:t>
            </a:r>
            <a:r>
              <a:rPr lang="zh-CN" altLang="en-US" sz="3200" dirty="0" smtClean="0"/>
              <a:t>多</a:t>
            </a:r>
            <a:r>
              <a:rPr lang="zh-CN" altLang="en-US" sz="3200" dirty="0" smtClean="0"/>
              <a:t>因子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找出那些可能涨的比大盘多或者跌得比大盘少的标的</a:t>
            </a:r>
            <a:endParaRPr lang="en-US" altLang="zh-CN" dirty="0" smtClean="0"/>
          </a:p>
          <a:p>
            <a:r>
              <a:rPr lang="zh-CN" altLang="en-US" dirty="0" smtClean="0"/>
              <a:t>利用因子的框架分析，进行收益归因与风险归因</a:t>
            </a:r>
            <a:endParaRPr lang="en-US" altLang="zh-CN" dirty="0" smtClean="0"/>
          </a:p>
          <a:p>
            <a:r>
              <a:rPr lang="zh-CN" altLang="en-US" dirty="0" smtClean="0"/>
              <a:t>找出提供收益的因子</a:t>
            </a:r>
            <a:endParaRPr lang="en-US" altLang="zh-CN" dirty="0" smtClean="0"/>
          </a:p>
          <a:p>
            <a:r>
              <a:rPr lang="zh-CN" altLang="en-US" dirty="0" smtClean="0"/>
              <a:t>超配那些在收益因子上载荷大的标的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179388" y="2282826"/>
            <a:ext cx="2036762" cy="2663824"/>
          </a:xfrm>
          <a:prstGeom prst="chevron">
            <a:avLst>
              <a:gd name="adj" fmla="val 1738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gray">
          <a:xfrm>
            <a:off x="37383" y="1419226"/>
            <a:ext cx="2176575" cy="50165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构建因子库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blackWhite">
          <a:xfrm>
            <a:off x="468313" y="2427288"/>
            <a:ext cx="1546225" cy="2536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 基本面因子：</a:t>
            </a: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</a:rPr>
              <a:t>  收入增长、毛利率、负债率等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 估值因子：</a:t>
            </a: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PE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PB</a:t>
            </a:r>
            <a:endParaRPr lang="zh-CN" altLang="en-US" sz="16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 技术因子：</a:t>
            </a: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</a:rPr>
              <a:t>  市值、动量、</a:t>
            </a:r>
            <a:r>
              <a:rPr lang="en-US" altLang="zh-CN" sz="1600" dirty="0">
                <a:solidFill>
                  <a:schemeClr val="bg1"/>
                </a:solidFill>
              </a:rPr>
              <a:t>MACD</a:t>
            </a:r>
            <a:r>
              <a:rPr lang="zh-CN" altLang="en-US" sz="1600" dirty="0">
                <a:solidFill>
                  <a:schemeClr val="bg1"/>
                </a:solidFill>
              </a:rPr>
              <a:t>、一致预期数据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gray">
          <a:xfrm>
            <a:off x="2305050" y="2282826"/>
            <a:ext cx="2087563" cy="2663824"/>
          </a:xfrm>
          <a:prstGeom prst="chevron">
            <a:avLst>
              <a:gd name="adj" fmla="val 1738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gray">
          <a:xfrm>
            <a:off x="2305515" y="1419225"/>
            <a:ext cx="2066055" cy="5016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因子筛选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blackWhite">
          <a:xfrm>
            <a:off x="2520950" y="2427288"/>
            <a:ext cx="1584325" cy="2536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历史数据检验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chemeClr val="bg1"/>
                </a:solidFill>
              </a:rPr>
              <a:t>股票未来收益与因子的相关性 </a:t>
            </a:r>
          </a:p>
          <a:p>
            <a:pPr>
              <a:spcBef>
                <a:spcPct val="0"/>
              </a:spcBef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显著性和相关性阀值设置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因子数量控制</a:t>
            </a:r>
          </a:p>
          <a:p>
            <a:pPr algn="l"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gray">
          <a:xfrm>
            <a:off x="4643438" y="2282826"/>
            <a:ext cx="2087562" cy="2663824"/>
          </a:xfrm>
          <a:prstGeom prst="chevron">
            <a:avLst>
              <a:gd name="adj" fmla="val 1738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4418462" y="1406525"/>
            <a:ext cx="2253450" cy="5016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因子打分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blackWhite">
          <a:xfrm>
            <a:off x="4932363" y="2427288"/>
            <a:ext cx="1584325" cy="1069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优选指标打分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平均得分排序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gray">
          <a:xfrm>
            <a:off x="6877050" y="2282826"/>
            <a:ext cx="2087563" cy="2663824"/>
          </a:xfrm>
          <a:prstGeom prst="chevron">
            <a:avLst>
              <a:gd name="adj" fmla="val 17384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gray">
          <a:xfrm>
            <a:off x="6774789" y="1406525"/>
            <a:ext cx="2309768" cy="5016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构建组合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blackWhite">
          <a:xfrm>
            <a:off x="7021513" y="2427288"/>
            <a:ext cx="1584325" cy="2292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优选</a:t>
            </a:r>
            <a:r>
              <a:rPr lang="en-US" altLang="zh-CN" sz="1600">
                <a:solidFill>
                  <a:schemeClr val="bg1"/>
                </a:solidFill>
              </a:rPr>
              <a:t>10%</a:t>
            </a:r>
            <a:r>
              <a:rPr lang="zh-CN" altLang="en-US" sz="1600">
                <a:solidFill>
                  <a:schemeClr val="bg1"/>
                </a:solidFill>
              </a:rPr>
              <a:t>、</a:t>
            </a:r>
            <a:r>
              <a:rPr lang="en-US" altLang="zh-CN" sz="1600">
                <a:solidFill>
                  <a:schemeClr val="bg1"/>
                </a:solidFill>
              </a:rPr>
              <a:t>20%</a:t>
            </a:r>
            <a:r>
              <a:rPr lang="zh-CN" altLang="en-US" sz="1600">
                <a:solidFill>
                  <a:schemeClr val="bg1"/>
                </a:solidFill>
              </a:rPr>
              <a:t>股票构建</a:t>
            </a:r>
            <a:r>
              <a:rPr lang="en-US" altLang="zh-CN" sz="1600">
                <a:solidFill>
                  <a:schemeClr val="bg1"/>
                </a:solidFill>
              </a:rPr>
              <a:t>TOP</a:t>
            </a:r>
            <a:r>
              <a:rPr lang="zh-CN" altLang="en-US" sz="1600">
                <a:solidFill>
                  <a:schemeClr val="bg1"/>
                </a:solidFill>
              </a:rPr>
              <a:t>组合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 市值和等权重加权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因子库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28" y="1000108"/>
          <a:ext cx="60722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115"/>
                <a:gridCol w="30361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风格因子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与指数走势相关性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市值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大盘还是小盘</a:t>
                      </a:r>
                      <a:endParaRPr lang="zh-CN" altLang="en-US" dirty="0"/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成长股或价值股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包含在了财务因子中</a:t>
                      </a:r>
                      <a:endParaRPr lang="zh-CN" altLang="en-US" dirty="0"/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行业类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中信一级分类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28" y="2928934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54280"/>
                <a:gridCol w="1809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基本面因子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净利润增长率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净收入增长率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Roe</a:t>
                      </a:r>
                      <a:r>
                        <a:rPr lang="zh-CN" altLang="en-US" dirty="0" smtClean="0"/>
                        <a:t>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主营业务收入增长率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估值水平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市净率</a:t>
                      </a:r>
                      <a:r>
                        <a:rPr lang="en-US" altLang="zh-CN" dirty="0" err="1" smtClean="0"/>
                        <a:t>pb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采用倒数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杠杆率（增长潜力）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长期负债比长期资本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长期负债比总资本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净负债比净资产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资产负债率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当期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35716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技术分析因子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过去一百周年化收益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成交情况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过去一百周日收益波动率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换手率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上月各交易日换手率加总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7" y="2357430"/>
          <a:ext cx="8286807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9"/>
                <a:gridCol w="2762269"/>
                <a:gridCol w="2762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可能的超额收益因子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关注热度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在雪球财经关注此股票人数的相比上周增加比率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讨论人数增加比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在雪球财经讨论此股票人数的相比上周增加比率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共享人数增加比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在雪球财经分享此股票人数的相比上周增加比率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每户平均持股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反映散户持仓比例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一致预期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</a:t>
                      </a:r>
                      <a:r>
                        <a:rPr lang="en-US" altLang="zh-CN" dirty="0" err="1" smtClean="0"/>
                        <a:t>eps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万得一致预期，反映大多数分析师意见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</a:t>
                      </a:r>
                      <a:r>
                        <a:rPr lang="en-US" altLang="zh-CN" dirty="0" smtClean="0"/>
                        <a:t>roe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同上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平均得分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判定因子性质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收益来源</a:t>
            </a:r>
            <a:r>
              <a:rPr lang="en-US" altLang="zh-CN" sz="2700" dirty="0" smtClean="0"/>
              <a:t>or</a:t>
            </a:r>
            <a:r>
              <a:rPr lang="zh-CN" altLang="en-US" sz="2700" dirty="0" smtClean="0"/>
              <a:t>风险来源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截面回归法：以因子大小解释超额收益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1500166" y="2428868"/>
          <a:ext cx="600079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000264"/>
                <a:gridCol w="2000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风格因子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因子性质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因子方向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存在轮动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市值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存在轮动</a:t>
                      </a:r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成长股或价值股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存在轮动</a:t>
                      </a:r>
                    </a:p>
                  </a:txBody>
                  <a:tcPr/>
                </a:tc>
              </a:tr>
              <a:tr h="359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行业类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存在轮动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85984" y="4500570"/>
          <a:ext cx="4572033" cy="220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11"/>
                <a:gridCol w="1524011"/>
                <a:gridCol w="1524011"/>
              </a:tblGrid>
              <a:tr h="302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基本面因子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因子性质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因子方向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65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成长性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11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估值水平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65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杠杆率（增长潜力）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不确定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绝对收益策略的优势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在单边熊市之中，是极少数仍旧盈利的策略</a:t>
            </a:r>
            <a:endParaRPr lang="en-US" altLang="zh-CN" dirty="0" smtClean="0"/>
          </a:p>
          <a:p>
            <a:r>
              <a:rPr lang="zh-CN" altLang="en-US" dirty="0" smtClean="0"/>
              <a:t>在震荡市之中，比纯多头或空头策略稳定</a:t>
            </a:r>
            <a:endParaRPr lang="en-US" altLang="zh-CN" dirty="0" smtClean="0"/>
          </a:p>
          <a:p>
            <a:r>
              <a:rPr lang="zh-CN" altLang="en-US" dirty="0" smtClean="0"/>
              <a:t>通过风险敞口的限制，可以有效减小回撤</a:t>
            </a:r>
            <a:endParaRPr lang="en-US" altLang="zh-CN" dirty="0" smtClean="0"/>
          </a:p>
          <a:p>
            <a:r>
              <a:rPr lang="zh-CN" altLang="en-US" dirty="0" smtClean="0"/>
              <a:t>非常适合养老金以及开放式基金等资产，在不出现大幅损失的情况下，提供高于无风险的收益</a:t>
            </a:r>
            <a:endParaRPr lang="en-US" altLang="zh-CN" dirty="0" smtClean="0"/>
          </a:p>
          <a:p>
            <a:r>
              <a:rPr lang="zh-CN" altLang="en-US" dirty="0" smtClean="0"/>
              <a:t>通过参数调整，方便地改变风险偏好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670</Words>
  <PresentationFormat>全屏显示(4:3)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绝对收益策略简介</vt:lpstr>
      <vt:lpstr>绝对收益是什么</vt:lpstr>
      <vt:lpstr>一个例子</vt:lpstr>
      <vt:lpstr>如何实现绝对收益-基于多因子</vt:lpstr>
      <vt:lpstr>幻灯片 5</vt:lpstr>
      <vt:lpstr>因子库</vt:lpstr>
      <vt:lpstr>幻灯片 7</vt:lpstr>
      <vt:lpstr>判定因子性质-收益来源or风险来源</vt:lpstr>
      <vt:lpstr>绝对收益策略的优势</vt:lpstr>
      <vt:lpstr>包含的因子</vt:lpstr>
      <vt:lpstr>提供超额收益的因子</vt:lpstr>
      <vt:lpstr>带来风险的因子</vt:lpstr>
      <vt:lpstr>基于多因子的风险中性的绝对收益</vt:lpstr>
      <vt:lpstr>策略表现</vt:lpstr>
      <vt:lpstr>绝对收益策略弊端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绝对收益策略简介</dc:title>
  <dc:creator>实习生19(研究部)何彦涛</dc:creator>
  <cp:lastModifiedBy>shixi19</cp:lastModifiedBy>
  <cp:revision>11</cp:revision>
  <dcterms:created xsi:type="dcterms:W3CDTF">2015-09-30T01:27:21Z</dcterms:created>
  <dcterms:modified xsi:type="dcterms:W3CDTF">2015-09-30T03:24:35Z</dcterms:modified>
</cp:coreProperties>
</file>