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4" r:id="rId4"/>
    <p:sldId id="283" r:id="rId5"/>
    <p:sldId id="278" r:id="rId6"/>
    <p:sldId id="280" r:id="rId7"/>
    <p:sldId id="295" r:id="rId8"/>
    <p:sldId id="293" r:id="rId9"/>
    <p:sldId id="291" r:id="rId10"/>
    <p:sldId id="296" r:id="rId11"/>
    <p:sldId id="292" r:id="rId12"/>
    <p:sldId id="294" r:id="rId13"/>
    <p:sldId id="284" r:id="rId14"/>
    <p:sldId id="279" r:id="rId15"/>
    <p:sldId id="281" r:id="rId16"/>
    <p:sldId id="285" r:id="rId17"/>
    <p:sldId id="288" r:id="rId18"/>
    <p:sldId id="290" r:id="rId19"/>
    <p:sldId id="260" r:id="rId20"/>
    <p:sldId id="2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2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A792-BEEA-4B79-96AD-EB3F9E0C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7982B-5166-48B3-A0F9-E5C66CAB6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8A28C-B544-40C9-9C87-BDF7EBFB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15BE-92DF-47D2-9752-51E393A0019A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BE224-586A-4A49-A5D8-E0E051C6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C95A1-4ECF-4794-B583-06800593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2654-2015-4B09-8DBF-287EAFD8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26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77DC-D53D-418A-AFA6-E97E0CD2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C3D5F-0EAA-42D9-8D25-22457AB1E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38B37-203A-4152-B90D-0CAE6F76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15BE-92DF-47D2-9752-51E393A0019A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FA612-7A6A-4822-B44D-CF8D2A2B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7E09D-640C-4E21-935E-139D2CA2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2654-2015-4B09-8DBF-287EAFD8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13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A64CE-5427-4074-819B-745726FBB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0B8BE-1577-44C3-8E2F-0AB2F7ABA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B16B1-1C6E-487F-A775-69C01E10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15BE-92DF-47D2-9752-51E393A0019A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D680-2889-46B3-9B21-1C9E583D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4B666-523A-428F-A828-6BBBC70E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2654-2015-4B09-8DBF-287EAFD8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21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BBEE-2FB2-4970-8902-7C86DB39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049A4-D884-49CB-8B9A-E40D4EFA5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C2DBD-BA6E-46E5-B845-6B5F8C48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15BE-92DF-47D2-9752-51E393A0019A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AFFEA-98BB-4399-9F86-FC882D36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D3407-0BC6-4529-ABDC-76C2E4FE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2654-2015-4B09-8DBF-287EAFD8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6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3CAE-AACE-48F1-AE19-B60AF05E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85E4E-B2BC-46FC-ADE3-1B542D331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37836-BE5E-4F42-B77C-CFC29030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15BE-92DF-47D2-9752-51E393A0019A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ADFF-B0BB-4884-B404-F0BC3494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652B0-0CA6-442D-96DA-B3BFB83D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2654-2015-4B09-8DBF-287EAFD8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65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6787-243F-43FE-AF6C-FEB2266D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C8383-6A35-4369-87E6-44969A93D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2FBF7-B93F-4CEF-8AE8-D5FF15492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7EBBA-1083-4F10-8F4E-254C50EA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15BE-92DF-47D2-9752-51E393A0019A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F394B-6A73-446C-B3E8-35E2299B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A2287-4398-4E21-BD46-742EDC7A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2654-2015-4B09-8DBF-287EAFD8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21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E0AD-97FB-41D3-BF16-161CFB7F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DFC31-FD3E-48A5-BC24-FBD3905E1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2D07E-C273-4EE0-A136-6AF2F0D6C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D0FF1-AE99-4012-B615-54484D1CA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ECC39-EA27-46EA-9571-2F8BB7D5B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0C0AA-4ADC-4487-977B-057730D3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15BE-92DF-47D2-9752-51E393A0019A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05CD5-C722-4F6F-8CD0-22D2E8C9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1209F-5226-410F-B08C-16F077C4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2654-2015-4B09-8DBF-287EAFD8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6F40-2C9F-4946-BA22-DA1B3243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C64E4-A620-45E6-AB81-9C829178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15BE-92DF-47D2-9752-51E393A0019A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AFD75-4832-4915-9484-939FC25C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325A8-59B5-4357-98AA-F4B8881B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2654-2015-4B09-8DBF-287EAFD8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68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8CE92-39A0-4DB0-9748-267DED56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15BE-92DF-47D2-9752-51E393A0019A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284FC-2A89-4A28-BA5D-6EE50255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58693-24FF-44EF-BF64-AA52358E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2654-2015-4B09-8DBF-287EAFD8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19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E3DF-F868-4C77-BB46-CF38C3FC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0F4D-6F1B-4B2B-97D9-06963E894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7457C-3104-4E4D-9641-97961845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BD02F-5948-41DE-853C-D901618C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15BE-92DF-47D2-9752-51E393A0019A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2C633-D8F4-4991-8924-DE259D09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A4B85-5BAE-46B3-9501-F3BA54D4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2654-2015-4B09-8DBF-287EAFD8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06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F531-53CB-4883-8E68-913853FD6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5B7CB-51A6-4FAA-95EA-226CF9358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BDAA0-BAED-451A-B654-BBF5ECDB0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AD969-B0CE-47D4-A00F-59289325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15BE-92DF-47D2-9752-51E393A0019A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4A0E2-218A-4768-A261-A962BC58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7B254-980D-40A6-9AA4-06DA78B0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2654-2015-4B09-8DBF-287EAFD8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79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750B8-FF88-439A-8D04-9320C059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24951-2ABF-4180-A972-00EE934C8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C7A5F-4A99-4531-8661-26A503F8A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115BE-92DF-47D2-9752-51E393A0019A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95EB3-2992-4F35-9B44-BAB39D743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B4383-EEAF-422A-A612-A5B8D744C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12654-2015-4B09-8DBF-287EAFD8B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14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ADBD-5964-4D38-94B3-A4FAE91F0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Networked Data Lab</a:t>
            </a:r>
            <a:br>
              <a:rPr lang="en-GB" dirty="0"/>
            </a:br>
            <a:r>
              <a:rPr lang="en-GB" dirty="0"/>
              <a:t>Interim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0B00F-87A8-45C9-8C3C-4B0CE87B0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5600" dirty="0"/>
              <a:t>Mental Health Prescribing</a:t>
            </a:r>
          </a:p>
        </p:txBody>
      </p:sp>
    </p:spTree>
    <p:extLst>
      <p:ext uri="{BB962C8B-B14F-4D97-AF65-F5344CB8AC3E}">
        <p14:creationId xmlns:p14="http://schemas.microsoft.com/office/powerpoint/2010/main" val="95487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4B30-6BDC-4F39-96E6-B1C432FD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Patterns by Sex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36A00F0-B8F3-4DE6-83F0-51C718761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7"/>
          <a:stretch/>
        </p:blipFill>
        <p:spPr>
          <a:xfrm>
            <a:off x="2949946" y="1770421"/>
            <a:ext cx="6108156" cy="442800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41EC80CC-987B-47C0-B125-8231F88F67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56" t="39977" b="44098"/>
          <a:stretch/>
        </p:blipFill>
        <p:spPr>
          <a:xfrm>
            <a:off x="5595117" y="490578"/>
            <a:ext cx="1001765" cy="10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1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C9DA-5289-42DE-9E06-E1DE026B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Patterns by Sex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1D2F8D-FE4A-48AF-9E4F-B7E8C0FFBBDA}"/>
              </a:ext>
            </a:extLst>
          </p:cNvPr>
          <p:cNvGrpSpPr>
            <a:grpSpLocks noChangeAspect="1"/>
          </p:cNvGrpSpPr>
          <p:nvPr/>
        </p:nvGrpSpPr>
        <p:grpSpPr>
          <a:xfrm>
            <a:off x="84908" y="1460220"/>
            <a:ext cx="12022184" cy="5256000"/>
            <a:chOff x="0" y="2604685"/>
            <a:chExt cx="8944179" cy="3888190"/>
          </a:xfrm>
        </p:grpSpPr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243369A6-B380-44D8-97C3-949C2962F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04685"/>
              <a:ext cx="8944179" cy="38881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17291C4-C9F2-4878-8E0E-E997B88EB1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660" t="46615" b="44800"/>
            <a:stretch/>
          </p:blipFill>
          <p:spPr>
            <a:xfrm>
              <a:off x="6418979" y="5271788"/>
              <a:ext cx="529087" cy="44857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0933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4B30-6BDC-4F39-96E6-B1C432FD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Patterns by Sex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2E15F8C-A4D9-450D-8D34-8FE1318BA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89"/>
          <a:stretch/>
        </p:blipFill>
        <p:spPr>
          <a:xfrm>
            <a:off x="2701637" y="1816141"/>
            <a:ext cx="6060225" cy="435600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41EC80CC-987B-47C0-B125-8231F88F67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56" t="39977" b="44098"/>
          <a:stretch/>
        </p:blipFill>
        <p:spPr>
          <a:xfrm>
            <a:off x="5595117" y="490578"/>
            <a:ext cx="1001765" cy="10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4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C9DA-5289-42DE-9E06-E1DE026B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Top Medications – Number of Prescriptions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46DCB5-9839-47F7-B7A2-983A29C21317}"/>
              </a:ext>
            </a:extLst>
          </p:cNvPr>
          <p:cNvSpPr txBox="1"/>
          <p:nvPr/>
        </p:nvSpPr>
        <p:spPr>
          <a:xfrm>
            <a:off x="1863754" y="2136338"/>
            <a:ext cx="84644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1. Methylphenidate Hydrochloride                                 112,951    </a:t>
            </a:r>
          </a:p>
          <a:p>
            <a:endParaRPr lang="en-GB" sz="2400" dirty="0"/>
          </a:p>
          <a:p>
            <a:r>
              <a:rPr lang="en-GB" sz="2400" dirty="0"/>
              <a:t>2. Sertraline                                                                         89,230</a:t>
            </a:r>
          </a:p>
          <a:p>
            <a:endParaRPr lang="en-GB" sz="2400" dirty="0"/>
          </a:p>
          <a:p>
            <a:r>
              <a:rPr lang="en-GB" sz="2400" dirty="0"/>
              <a:t>3. Fluoxetine                                                                        64,570</a:t>
            </a:r>
          </a:p>
          <a:p>
            <a:endParaRPr lang="en-GB" sz="2400" dirty="0"/>
          </a:p>
          <a:p>
            <a:r>
              <a:rPr lang="en-GB" sz="2400" dirty="0"/>
              <a:t>4. Melatonin                                                                        61,719</a:t>
            </a:r>
          </a:p>
          <a:p>
            <a:endParaRPr lang="en-GB" sz="2400" dirty="0"/>
          </a:p>
          <a:p>
            <a:r>
              <a:rPr lang="en-GB" sz="2400" dirty="0"/>
              <a:t>5. Citalopram                                                                       49,035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118A2E-69C3-40E1-887E-9B0148592227}"/>
              </a:ext>
            </a:extLst>
          </p:cNvPr>
          <p:cNvSpPr/>
          <p:nvPr/>
        </p:nvSpPr>
        <p:spPr>
          <a:xfrm>
            <a:off x="2256639" y="2136338"/>
            <a:ext cx="4152550" cy="341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92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C9DA-5289-42DE-9E06-E1DE026B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Top Medications – Number of Prescriptions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46DCB5-9839-47F7-B7A2-983A29C21317}"/>
              </a:ext>
            </a:extLst>
          </p:cNvPr>
          <p:cNvSpPr txBox="1"/>
          <p:nvPr/>
        </p:nvSpPr>
        <p:spPr>
          <a:xfrm>
            <a:off x="1863754" y="2136338"/>
            <a:ext cx="84644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1. Methylphenidate Hydrochloride                                 112,951    </a:t>
            </a:r>
          </a:p>
          <a:p>
            <a:endParaRPr lang="en-GB" sz="2400" dirty="0"/>
          </a:p>
          <a:p>
            <a:r>
              <a:rPr lang="en-GB" sz="2400" dirty="0"/>
              <a:t>2. Sertraline                                                                         89,230</a:t>
            </a:r>
          </a:p>
          <a:p>
            <a:endParaRPr lang="en-GB" sz="2400" dirty="0"/>
          </a:p>
          <a:p>
            <a:r>
              <a:rPr lang="en-GB" sz="2400" dirty="0"/>
              <a:t>3. Fluoxetine                                                                        64,570</a:t>
            </a:r>
          </a:p>
          <a:p>
            <a:endParaRPr lang="en-GB" sz="2400" dirty="0"/>
          </a:p>
          <a:p>
            <a:r>
              <a:rPr lang="en-GB" sz="2400" dirty="0"/>
              <a:t>4. Melatonin                                                                        61,719</a:t>
            </a:r>
          </a:p>
          <a:p>
            <a:endParaRPr lang="en-GB" sz="2400" dirty="0"/>
          </a:p>
          <a:p>
            <a:r>
              <a:rPr lang="en-GB" sz="2400" dirty="0"/>
              <a:t>5. Citalopram                                                                       49,035</a:t>
            </a:r>
          </a:p>
        </p:txBody>
      </p:sp>
    </p:spTree>
    <p:extLst>
      <p:ext uri="{BB962C8B-B14F-4D97-AF65-F5344CB8AC3E}">
        <p14:creationId xmlns:p14="http://schemas.microsoft.com/office/powerpoint/2010/main" val="966692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C9DA-5289-42DE-9E06-E1DE026B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Top Medications – Number of Individuals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46DCB5-9839-47F7-B7A2-983A29C21317}"/>
              </a:ext>
            </a:extLst>
          </p:cNvPr>
          <p:cNvSpPr txBox="1"/>
          <p:nvPr/>
        </p:nvSpPr>
        <p:spPr>
          <a:xfrm>
            <a:off x="1863754" y="2136338"/>
            <a:ext cx="84644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1. Sertraline                                                              11,605</a:t>
            </a:r>
          </a:p>
          <a:p>
            <a:endParaRPr lang="en-GB" sz="2400" dirty="0"/>
          </a:p>
          <a:p>
            <a:r>
              <a:rPr lang="en-GB" sz="2400" dirty="0"/>
              <a:t>2. Fluoxetine                                                             10,196</a:t>
            </a:r>
          </a:p>
          <a:p>
            <a:endParaRPr lang="en-GB" sz="2400" dirty="0"/>
          </a:p>
          <a:p>
            <a:r>
              <a:rPr lang="en-GB" sz="2400" dirty="0"/>
              <a:t>3. Citalopram                                                            7,873</a:t>
            </a:r>
          </a:p>
          <a:p>
            <a:endParaRPr lang="en-GB" sz="2400" dirty="0"/>
          </a:p>
          <a:p>
            <a:r>
              <a:rPr lang="en-GB" sz="2400" dirty="0"/>
              <a:t>4. Diazepam                                                              5,920</a:t>
            </a:r>
          </a:p>
          <a:p>
            <a:endParaRPr lang="en-GB" sz="2400" dirty="0"/>
          </a:p>
          <a:p>
            <a:r>
              <a:rPr lang="en-GB" sz="2400" dirty="0"/>
              <a:t>5. Zopiclone                                                              4,860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724BFD-9CF9-4863-8E4F-0463A40EF58A}"/>
              </a:ext>
            </a:extLst>
          </p:cNvPr>
          <p:cNvSpPr/>
          <p:nvPr/>
        </p:nvSpPr>
        <p:spPr>
          <a:xfrm>
            <a:off x="2214694" y="2197916"/>
            <a:ext cx="1837189" cy="3354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285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C9DA-5289-42DE-9E06-E1DE026B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Top Medications – Number of Individuals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46DCB5-9839-47F7-B7A2-983A29C21317}"/>
              </a:ext>
            </a:extLst>
          </p:cNvPr>
          <p:cNvSpPr txBox="1"/>
          <p:nvPr/>
        </p:nvSpPr>
        <p:spPr>
          <a:xfrm>
            <a:off x="1863754" y="2136338"/>
            <a:ext cx="84644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1. Sertraline                                                              11,605</a:t>
            </a:r>
          </a:p>
          <a:p>
            <a:endParaRPr lang="en-GB" sz="2400" dirty="0"/>
          </a:p>
          <a:p>
            <a:r>
              <a:rPr lang="en-GB" sz="2400" dirty="0"/>
              <a:t>2. Fluoxetine                                                             10,196</a:t>
            </a:r>
          </a:p>
          <a:p>
            <a:endParaRPr lang="en-GB" sz="2400" dirty="0"/>
          </a:p>
          <a:p>
            <a:r>
              <a:rPr lang="en-GB" sz="2400" dirty="0"/>
              <a:t>3. Citalopram                                                            7,873</a:t>
            </a:r>
          </a:p>
          <a:p>
            <a:endParaRPr lang="en-GB" sz="2400" dirty="0"/>
          </a:p>
          <a:p>
            <a:r>
              <a:rPr lang="en-GB" sz="2400" dirty="0"/>
              <a:t>4. Diazepam                                                              5,920</a:t>
            </a:r>
          </a:p>
          <a:p>
            <a:endParaRPr lang="en-GB" sz="2400" dirty="0"/>
          </a:p>
          <a:p>
            <a:r>
              <a:rPr lang="en-GB" sz="2400" dirty="0"/>
              <a:t>5. Zopiclone                                                              4,860</a:t>
            </a:r>
          </a:p>
        </p:txBody>
      </p:sp>
    </p:spTree>
    <p:extLst>
      <p:ext uri="{BB962C8B-B14F-4D97-AF65-F5344CB8AC3E}">
        <p14:creationId xmlns:p14="http://schemas.microsoft.com/office/powerpoint/2010/main" val="2509087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4D74C04-8763-4868-BBE6-16B7BE2B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4" y="0"/>
            <a:ext cx="10515600" cy="1325563"/>
          </a:xfrm>
        </p:spPr>
        <p:txBody>
          <a:bodyPr/>
          <a:lstStyle/>
          <a:p>
            <a:r>
              <a:rPr lang="en-GB" b="1" dirty="0"/>
              <a:t>Area Deprivation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47AD8-60B2-4B34-A4B3-5E27D24674B2}"/>
              </a:ext>
            </a:extLst>
          </p:cNvPr>
          <p:cNvSpPr/>
          <p:nvPr/>
        </p:nvSpPr>
        <p:spPr>
          <a:xfrm>
            <a:off x="12071758" y="989901"/>
            <a:ext cx="50334" cy="5494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A996D9-60EB-4B4D-BB1E-4D6CFBA81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262" y="1691656"/>
            <a:ext cx="5344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every 100 people (aged 0-24) living in the </a:t>
            </a:r>
            <a:r>
              <a:rPr lang="en-GB" b="1" dirty="0"/>
              <a:t>most deprived areas</a:t>
            </a:r>
            <a:r>
              <a:rPr lang="en-GB" dirty="0"/>
              <a:t>, there are on average </a:t>
            </a:r>
            <a:r>
              <a:rPr lang="en-GB" b="1" dirty="0"/>
              <a:t>62 MH prescriptions </a:t>
            </a:r>
            <a:r>
              <a:rPr lang="en-GB" dirty="0"/>
              <a:t>per year.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every 100 people (aged 0-24) living in the </a:t>
            </a:r>
            <a:r>
              <a:rPr lang="en-GB" b="1" dirty="0"/>
              <a:t>least deprived areas</a:t>
            </a:r>
            <a:r>
              <a:rPr lang="en-GB" dirty="0"/>
              <a:t>, there are on average </a:t>
            </a:r>
            <a:r>
              <a:rPr lang="en-GB" b="1" dirty="0"/>
              <a:t>26 MH prescriptions </a:t>
            </a:r>
            <a:r>
              <a:rPr lang="en-GB" dirty="0"/>
              <a:t>per year.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D83E1-4DF6-42F2-991B-EE625B8B716E}"/>
              </a:ext>
            </a:extLst>
          </p:cNvPr>
          <p:cNvSpPr/>
          <p:nvPr/>
        </p:nvSpPr>
        <p:spPr>
          <a:xfrm>
            <a:off x="847288" y="1325563"/>
            <a:ext cx="2189527" cy="480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997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F6E496E-BA8C-4635-88CC-9071B04FA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2" t="206" r="33153" b="5729"/>
          <a:stretch/>
        </p:blipFill>
        <p:spPr>
          <a:xfrm>
            <a:off x="3096602" y="1147439"/>
            <a:ext cx="5840136" cy="575212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4D74C04-8763-4868-BBE6-16B7BE2B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4" y="0"/>
            <a:ext cx="10515600" cy="1325563"/>
          </a:xfrm>
        </p:spPr>
        <p:txBody>
          <a:bodyPr/>
          <a:lstStyle/>
          <a:p>
            <a:r>
              <a:rPr lang="en-GB" b="1" dirty="0"/>
              <a:t>Area Deprivation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47AD8-60B2-4B34-A4B3-5E27D24674B2}"/>
              </a:ext>
            </a:extLst>
          </p:cNvPr>
          <p:cNvSpPr/>
          <p:nvPr/>
        </p:nvSpPr>
        <p:spPr>
          <a:xfrm>
            <a:off x="12071758" y="989901"/>
            <a:ext cx="50334" cy="5494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055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E5F033-E90F-4AC6-B78B-7BDDA9E527FD}"/>
              </a:ext>
            </a:extLst>
          </p:cNvPr>
          <p:cNvSpPr txBox="1"/>
          <p:nvPr/>
        </p:nvSpPr>
        <p:spPr>
          <a:xfrm>
            <a:off x="1196479" y="554104"/>
            <a:ext cx="979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Average annual counts &amp; rates of prescriptions by deprivation for 2012-2020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4B389D-71B6-45E6-AAE1-C972AC8B5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377208"/>
              </p:ext>
            </p:extLst>
          </p:nvPr>
        </p:nvGraphicFramePr>
        <p:xfrm>
          <a:off x="2035377" y="1483880"/>
          <a:ext cx="8121242" cy="4370193"/>
        </p:xfrm>
        <a:graphic>
          <a:graphicData uri="http://schemas.openxmlformats.org/drawingml/2006/table">
            <a:tbl>
              <a:tblPr firstRow="1" bandCol="1">
                <a:tableStyleId>{7DF18680-E054-41AD-8BC1-D1AEF772440D}</a:tableStyleId>
              </a:tblPr>
              <a:tblGrid>
                <a:gridCol w="982211">
                  <a:extLst>
                    <a:ext uri="{9D8B030D-6E8A-4147-A177-3AD203B41FA5}">
                      <a16:colId xmlns:a16="http://schemas.microsoft.com/office/drawing/2014/main" val="2596053305"/>
                    </a:ext>
                  </a:extLst>
                </a:gridCol>
                <a:gridCol w="1073791">
                  <a:extLst>
                    <a:ext uri="{9D8B030D-6E8A-4147-A177-3AD203B41FA5}">
                      <a16:colId xmlns:a16="http://schemas.microsoft.com/office/drawing/2014/main" val="3822169828"/>
                    </a:ext>
                  </a:extLst>
                </a:gridCol>
                <a:gridCol w="899605">
                  <a:extLst>
                    <a:ext uri="{9D8B030D-6E8A-4147-A177-3AD203B41FA5}">
                      <a16:colId xmlns:a16="http://schemas.microsoft.com/office/drawing/2014/main" val="844333139"/>
                    </a:ext>
                  </a:extLst>
                </a:gridCol>
                <a:gridCol w="945898">
                  <a:extLst>
                    <a:ext uri="{9D8B030D-6E8A-4147-A177-3AD203B41FA5}">
                      <a16:colId xmlns:a16="http://schemas.microsoft.com/office/drawing/2014/main" val="2528978316"/>
                    </a:ext>
                  </a:extLst>
                </a:gridCol>
                <a:gridCol w="961532">
                  <a:extLst>
                    <a:ext uri="{9D8B030D-6E8A-4147-A177-3AD203B41FA5}">
                      <a16:colId xmlns:a16="http://schemas.microsoft.com/office/drawing/2014/main" val="202653709"/>
                    </a:ext>
                  </a:extLst>
                </a:gridCol>
                <a:gridCol w="1093846">
                  <a:extLst>
                    <a:ext uri="{9D8B030D-6E8A-4147-A177-3AD203B41FA5}">
                      <a16:colId xmlns:a16="http://schemas.microsoft.com/office/drawing/2014/main" val="2542842756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3475804934"/>
                    </a:ext>
                  </a:extLst>
                </a:gridCol>
                <a:gridCol w="1258348">
                  <a:extLst>
                    <a:ext uri="{9D8B030D-6E8A-4147-A177-3AD203B41FA5}">
                      <a16:colId xmlns:a16="http://schemas.microsoft.com/office/drawing/2014/main" val="1893385891"/>
                    </a:ext>
                  </a:extLst>
                </a:gridCol>
              </a:tblGrid>
              <a:tr h="72145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Deprivation Decile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 Prescriptions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 Individuals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 Population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 Individual Rate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 Individual Rate per 100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 Population Rate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 Population Rate per 100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7283607"/>
                  </a:ext>
                </a:extLst>
              </a:tr>
              <a:tr h="3648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1 - Most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1,411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1,212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2,285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116.5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61.7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6571624"/>
                  </a:ext>
                </a:extLst>
              </a:tr>
              <a:tr h="3648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4,410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3,725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7,809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118.4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56.5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4459756"/>
                  </a:ext>
                </a:extLst>
              </a:tr>
              <a:tr h="3648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5,333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4,474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10,230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119.2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52.1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761403"/>
                  </a:ext>
                </a:extLst>
              </a:tr>
              <a:tr h="3648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7,632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6,397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15,589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119.3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49.0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905728"/>
                  </a:ext>
                </a:extLst>
              </a:tr>
              <a:tr h="3648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6,077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5,103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13,284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119.1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45.7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4009317"/>
                  </a:ext>
                </a:extLst>
              </a:tr>
              <a:tr h="3648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7,820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6,650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20,647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117.6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37.9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612163"/>
                  </a:ext>
                </a:extLst>
              </a:tr>
              <a:tr h="3648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6,794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5,744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19,331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118.3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35.1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795103"/>
                  </a:ext>
                </a:extLst>
              </a:tr>
              <a:tr h="3648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7,886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6,693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26,464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117.8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29.8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3644220"/>
                  </a:ext>
                </a:extLst>
              </a:tr>
              <a:tr h="3648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6,889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5,878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24,961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117.2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27.6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2085171"/>
                  </a:ext>
                </a:extLst>
              </a:tr>
              <a:tr h="3648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10 - Least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6,223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5,369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23,509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115.9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26.5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David" panose="020B0604020202020204" pitchFamily="34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6588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64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1E37-4DC0-442D-A811-7EA5510E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NDL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94690-A1D7-4168-BEED-AC4D388B6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947102"/>
          </a:xfrm>
        </p:spPr>
        <p:txBody>
          <a:bodyPr>
            <a:normAutofit/>
          </a:bodyPr>
          <a:lstStyle/>
          <a:p>
            <a:r>
              <a:rPr lang="en-GB" dirty="0"/>
              <a:t>5 partner sites around Great Britain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Shared problems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Phase 2 (2021): Children &amp; Young People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B3C0F-8EBC-405B-9C5F-73362FB8A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002" y="2194112"/>
            <a:ext cx="3809524" cy="3809524"/>
          </a:xfrm>
          <a:prstGeom prst="rect">
            <a:avLst/>
          </a:prstGeom>
        </p:spPr>
      </p:pic>
      <p:pic>
        <p:nvPicPr>
          <p:cNvPr id="6" name="Picture 2" descr="Home | The Health Foundation">
            <a:extLst>
              <a:ext uri="{FF2B5EF4-FFF2-40B4-BE49-F238E27FC236}">
                <a16:creationId xmlns:a16="http://schemas.microsoft.com/office/drawing/2014/main" id="{AEFE0D26-A843-4CDB-9FF0-952607A6A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389" y="641537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070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4D74C04-8763-4868-BBE6-16B7BE2B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148" y="2177934"/>
            <a:ext cx="8042448" cy="132556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Is this useful?</a:t>
            </a:r>
            <a:br>
              <a:rPr lang="en-GB" b="1" dirty="0"/>
            </a:br>
            <a:r>
              <a:rPr lang="en-GB" b="1" dirty="0"/>
              <a:t>What else would you like to see?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Contact William.Ball@abdn.ac.uk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47AD8-60B2-4B34-A4B3-5E27D24674B2}"/>
              </a:ext>
            </a:extLst>
          </p:cNvPr>
          <p:cNvSpPr/>
          <p:nvPr/>
        </p:nvSpPr>
        <p:spPr>
          <a:xfrm>
            <a:off x="12071758" y="989901"/>
            <a:ext cx="50334" cy="5494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8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1E37-4DC0-442D-A811-7EA5510E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Aberdeen/Grampian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94690-A1D7-4168-BEED-AC4D388B6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6534"/>
            <a:ext cx="5950527" cy="394710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Understand who is seeking help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Describe and quantify inequalities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Crisis Outcomes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D8B41C-8BF5-41FB-BC58-0C481697D369}"/>
              </a:ext>
            </a:extLst>
          </p:cNvPr>
          <p:cNvSpPr txBox="1">
            <a:spLocks/>
          </p:cNvSpPr>
          <p:nvPr/>
        </p:nvSpPr>
        <p:spPr>
          <a:xfrm>
            <a:off x="6394191" y="4933245"/>
            <a:ext cx="5504873" cy="1416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000" b="1" dirty="0">
                <a:solidFill>
                  <a:srgbClr val="FF0000"/>
                </a:solidFill>
              </a:rPr>
              <a:t>Interim Analysis:</a:t>
            </a:r>
          </a:p>
          <a:p>
            <a:pPr marL="0" indent="0" algn="ctr">
              <a:buNone/>
            </a:pPr>
            <a:r>
              <a:rPr lang="en-GB" sz="4000" dirty="0">
                <a:solidFill>
                  <a:srgbClr val="FF0000"/>
                </a:solidFill>
              </a:rPr>
              <a:t>MH Prescribing</a:t>
            </a: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F862EAD7-4C2C-4BA3-A81A-48807B1F6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628" y="75739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4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2C1C-7316-4976-A439-4DCA9F52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Mental Health Prescriptions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9FD9-A8EF-434D-9651-64D49F2D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From Scotland’s Prescribing Information System (PIS) dataset</a:t>
            </a:r>
          </a:p>
          <a:p>
            <a:pPr marL="0" indent="0">
              <a:buNone/>
            </a:pPr>
            <a:r>
              <a:rPr lang="en-GB" dirty="0"/>
              <a:t>All prescriptions filled in the community (i.e. outside hospitals)</a:t>
            </a:r>
          </a:p>
          <a:p>
            <a:pPr marL="0" indent="0">
              <a:buNone/>
            </a:pPr>
            <a:r>
              <a:rPr lang="en-GB" dirty="0"/>
              <a:t>For all of Grampian</a:t>
            </a:r>
          </a:p>
          <a:p>
            <a:pPr marL="0" indent="0">
              <a:buNone/>
            </a:pPr>
            <a:r>
              <a:rPr lang="en-GB" dirty="0"/>
              <a:t>Jan 2012 – May 2021</a:t>
            </a:r>
          </a:p>
          <a:p>
            <a:pPr marL="0" indent="0">
              <a:buNone/>
            </a:pPr>
            <a:r>
              <a:rPr lang="en-GB" dirty="0"/>
              <a:t>Aged 0 – 24</a:t>
            </a:r>
          </a:p>
          <a:p>
            <a:pPr marL="0" indent="0">
              <a:buNone/>
            </a:pPr>
            <a:r>
              <a:rPr lang="en-GB" dirty="0"/>
              <a:t>Subset of BNF Chapter 4 medications</a:t>
            </a:r>
          </a:p>
          <a:p>
            <a:pPr marL="914400" lvl="2" indent="0">
              <a:buNone/>
            </a:pPr>
            <a:r>
              <a:rPr lang="en-GB" sz="2400" dirty="0">
                <a:highlight>
                  <a:srgbClr val="FFFF00"/>
                </a:highlight>
              </a:rPr>
              <a:t>Hypnotics &amp; Anxiolytics</a:t>
            </a:r>
          </a:p>
          <a:p>
            <a:pPr marL="914400" lvl="2" indent="0">
              <a:buNone/>
            </a:pPr>
            <a:r>
              <a:rPr lang="en-GB" sz="2400" dirty="0">
                <a:highlight>
                  <a:srgbClr val="FFFF00"/>
                </a:highlight>
              </a:rPr>
              <a:t>Drugs used in psychoses and related disorders</a:t>
            </a:r>
          </a:p>
          <a:p>
            <a:pPr marL="914400" lvl="2" indent="0">
              <a:buNone/>
            </a:pPr>
            <a:r>
              <a:rPr lang="en-GB" sz="2400" dirty="0">
                <a:highlight>
                  <a:srgbClr val="FFFF00"/>
                </a:highlight>
              </a:rPr>
              <a:t>Antidepressant drugs</a:t>
            </a:r>
          </a:p>
          <a:p>
            <a:pPr marL="914400" lvl="2" indent="0">
              <a:buNone/>
            </a:pPr>
            <a:r>
              <a:rPr lang="en-GB" sz="2400" dirty="0">
                <a:highlight>
                  <a:srgbClr val="FFFF00"/>
                </a:highlight>
              </a:rPr>
              <a:t>CNS Stimulants and drugs used for ADHD</a:t>
            </a:r>
          </a:p>
          <a:p>
            <a:pPr marL="914400" lvl="2" indent="0">
              <a:buNone/>
            </a:pPr>
            <a:r>
              <a:rPr lang="en-GB" sz="2400" dirty="0">
                <a:highlight>
                  <a:srgbClr val="FFFF00"/>
                </a:highlight>
              </a:rPr>
              <a:t>Drugs used in substance dependence</a:t>
            </a:r>
          </a:p>
        </p:txBody>
      </p:sp>
    </p:spTree>
    <p:extLst>
      <p:ext uri="{BB962C8B-B14F-4D97-AF65-F5344CB8AC3E}">
        <p14:creationId xmlns:p14="http://schemas.microsoft.com/office/powerpoint/2010/main" val="346498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C9DA-5289-42DE-9E06-E1DE026B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Who receives MH Prescriptions?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384037-4D4A-4426-8F16-E1479A8CB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655143"/>
              </p:ext>
            </p:extLst>
          </p:nvPr>
        </p:nvGraphicFramePr>
        <p:xfrm>
          <a:off x="1148773" y="1690688"/>
          <a:ext cx="9894454" cy="3849373"/>
        </p:xfrm>
        <a:graphic>
          <a:graphicData uri="http://schemas.openxmlformats.org/drawingml/2006/table">
            <a:tbl>
              <a:tblPr firstRow="1" bandCol="1">
                <a:tableStyleId>{7DF18680-E054-41AD-8BC1-D1AEF772440D}</a:tableStyleId>
              </a:tblPr>
              <a:tblGrid>
                <a:gridCol w="611632">
                  <a:extLst>
                    <a:ext uri="{9D8B030D-6E8A-4147-A177-3AD203B41FA5}">
                      <a16:colId xmlns:a16="http://schemas.microsoft.com/office/drawing/2014/main" val="1254635424"/>
                    </a:ext>
                  </a:extLst>
                </a:gridCol>
                <a:gridCol w="1188313">
                  <a:extLst>
                    <a:ext uri="{9D8B030D-6E8A-4147-A177-3AD203B41FA5}">
                      <a16:colId xmlns:a16="http://schemas.microsoft.com/office/drawing/2014/main" val="2078702394"/>
                    </a:ext>
                  </a:extLst>
                </a:gridCol>
                <a:gridCol w="978611">
                  <a:extLst>
                    <a:ext uri="{9D8B030D-6E8A-4147-A177-3AD203B41FA5}">
                      <a16:colId xmlns:a16="http://schemas.microsoft.com/office/drawing/2014/main" val="644380378"/>
                    </a:ext>
                  </a:extLst>
                </a:gridCol>
                <a:gridCol w="1370054">
                  <a:extLst>
                    <a:ext uri="{9D8B030D-6E8A-4147-A177-3AD203B41FA5}">
                      <a16:colId xmlns:a16="http://schemas.microsoft.com/office/drawing/2014/main" val="1433479640"/>
                    </a:ext>
                  </a:extLst>
                </a:gridCol>
                <a:gridCol w="1831400">
                  <a:extLst>
                    <a:ext uri="{9D8B030D-6E8A-4147-A177-3AD203B41FA5}">
                      <a16:colId xmlns:a16="http://schemas.microsoft.com/office/drawing/2014/main" val="874602475"/>
                    </a:ext>
                  </a:extLst>
                </a:gridCol>
                <a:gridCol w="1509856">
                  <a:extLst>
                    <a:ext uri="{9D8B030D-6E8A-4147-A177-3AD203B41FA5}">
                      <a16:colId xmlns:a16="http://schemas.microsoft.com/office/drawing/2014/main" val="3213483208"/>
                    </a:ext>
                  </a:extLst>
                </a:gridCol>
                <a:gridCol w="2404588">
                  <a:extLst>
                    <a:ext uri="{9D8B030D-6E8A-4147-A177-3AD203B41FA5}">
                      <a16:colId xmlns:a16="http://schemas.microsoft.com/office/drawing/2014/main" val="3954316650"/>
                    </a:ext>
                  </a:extLst>
                </a:gridCol>
              </a:tblGrid>
              <a:tr h="36945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Year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Prescriptions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Individuals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Individual Rate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Population Estimate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Population Rate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Prescriptions per month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908278"/>
                  </a:ext>
                </a:extLst>
              </a:tr>
              <a:tr h="3479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41,093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7,884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167,271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3,424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4280038"/>
                  </a:ext>
                </a:extLst>
              </a:tr>
              <a:tr h="3479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45,854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8,335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167,830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3,821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9437169"/>
                  </a:ext>
                </a:extLst>
              </a:tr>
              <a:tr h="3479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52,330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9,039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5.8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168,034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4,361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2311537"/>
                  </a:ext>
                </a:extLst>
              </a:tr>
              <a:tr h="3479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60,598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9,984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6.1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167,630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5,050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5248651"/>
                  </a:ext>
                </a:extLst>
              </a:tr>
              <a:tr h="3479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66,739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10,391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6.4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165,507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5,562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5170457"/>
                  </a:ext>
                </a:extLst>
              </a:tr>
              <a:tr h="3479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70,861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10,489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6.8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162,513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5,905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0686490"/>
                  </a:ext>
                </a:extLst>
              </a:tr>
              <a:tr h="3479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73,267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10,278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7.1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160,341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6,106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3597418"/>
                  </a:ext>
                </a:extLst>
              </a:tr>
              <a:tr h="3479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68,423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10,222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6.7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159,572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5,702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500505"/>
                  </a:ext>
                </a:extLst>
              </a:tr>
              <a:tr h="3479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65,119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9,359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158,282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5,427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7520900"/>
                  </a:ext>
                </a:extLst>
              </a:tr>
              <a:tr h="3479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2021*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35,122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7,977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*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*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7,024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46237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8A773E-81A1-4A90-BF13-A639B42E61E0}"/>
              </a:ext>
            </a:extLst>
          </p:cNvPr>
          <p:cNvSpPr txBox="1"/>
          <p:nvPr/>
        </p:nvSpPr>
        <p:spPr>
          <a:xfrm>
            <a:off x="1148773" y="5540061"/>
            <a:ext cx="9894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* Data for 2021 is incomplete and there are no published population estimates for this year.</a:t>
            </a:r>
          </a:p>
        </p:txBody>
      </p:sp>
    </p:spTree>
    <p:extLst>
      <p:ext uri="{BB962C8B-B14F-4D97-AF65-F5344CB8AC3E}">
        <p14:creationId xmlns:p14="http://schemas.microsoft.com/office/powerpoint/2010/main" val="18164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C9DA-5289-42DE-9E06-E1DE026B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Patterns by Age Group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83AB3A7-716A-46E6-B423-D8DD5857C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681645"/>
              </p:ext>
            </p:extLst>
          </p:nvPr>
        </p:nvGraphicFramePr>
        <p:xfrm>
          <a:off x="4235450" y="2166286"/>
          <a:ext cx="3721100" cy="2525428"/>
        </p:xfrm>
        <a:graphic>
          <a:graphicData uri="http://schemas.openxmlformats.org/drawingml/2006/table">
            <a:tbl>
              <a:tblPr firstRow="1" lastRow="1" bandCol="1">
                <a:tableStyleId>{7DF18680-E054-41AD-8BC1-D1AEF772440D}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230066482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02198460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671437119"/>
                    </a:ext>
                  </a:extLst>
                </a:gridCol>
              </a:tblGrid>
              <a:tr h="367448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Age Group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Prescriptions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9336703"/>
                  </a:ext>
                </a:extLst>
              </a:tr>
              <a:tr h="4530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Pre-School &amp; Lower Primary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u="none" strike="noStrike" dirty="0">
                          <a:effectLst/>
                        </a:rPr>
                        <a:t>27,111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u="none" strike="noStrike">
                          <a:effectLst/>
                        </a:rPr>
                        <a:t>5%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7777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Upper Primary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u="none" strike="noStrike" dirty="0">
                          <a:effectLst/>
                        </a:rPr>
                        <a:t>73,144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u="none" strike="noStrike" dirty="0">
                          <a:effectLst/>
                        </a:rPr>
                        <a:t>13%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8631218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Lower Secondary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u="none" strike="noStrike" dirty="0">
                          <a:effectLst/>
                        </a:rPr>
                        <a:t>80,368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u="none" strike="noStrike">
                          <a:effectLst/>
                        </a:rPr>
                        <a:t>14%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551002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Upper Secondary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u="none" strike="noStrike" dirty="0">
                          <a:effectLst/>
                        </a:rPr>
                        <a:t>81,442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u="none" strike="noStrike">
                          <a:effectLst/>
                        </a:rPr>
                        <a:t>14%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430941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School Leavers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u="none" strike="noStrike" dirty="0">
                          <a:effectLst/>
                        </a:rPr>
                        <a:t>317,341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u="none" strike="noStrike" dirty="0">
                          <a:effectLst/>
                        </a:rPr>
                        <a:t>55%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43966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i="1" u="none" strike="noStrike" dirty="0">
                          <a:effectLst/>
                        </a:rPr>
                        <a:t>Total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i="1" u="none" strike="noStrike" dirty="0">
                          <a:effectLst/>
                        </a:rPr>
                        <a:t>579,406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i="1" u="none" strike="noStrike" dirty="0">
                          <a:effectLst/>
                        </a:rPr>
                        <a:t>100%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361018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0FB07A-5384-4FC0-A274-4A8F8B9AA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08289"/>
              </p:ext>
            </p:extLst>
          </p:nvPr>
        </p:nvGraphicFramePr>
        <p:xfrm>
          <a:off x="2546350" y="2544716"/>
          <a:ext cx="1689100" cy="19103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328565212"/>
                    </a:ext>
                  </a:extLst>
                </a:gridCol>
              </a:tblGrid>
              <a:tr h="4530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0 - 7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7577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8 - 11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2020628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12 - 15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45863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16 - 18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13578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u="none" strike="noStrike" dirty="0">
                          <a:effectLst/>
                        </a:rPr>
                        <a:t>19 - 24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4049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8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C9DA-5289-42DE-9E06-E1DE026B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Patterns by Age Group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695A592-2043-4377-9492-75DA80A1F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" r="38772" b="-31"/>
          <a:stretch/>
        </p:blipFill>
        <p:spPr>
          <a:xfrm>
            <a:off x="2972167" y="1748877"/>
            <a:ext cx="5843218" cy="457200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9452F772-77F0-4A7B-ACF7-518B1EC410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58" t="29796" b="35073"/>
          <a:stretch/>
        </p:blipFill>
        <p:spPr>
          <a:xfrm>
            <a:off x="7650760" y="365125"/>
            <a:ext cx="2751590" cy="12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3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C9DA-5289-42DE-9E06-E1DE026B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Patterns by Age Group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18E37AF-0569-4034-8A47-560B4ABA16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86"/>
          <a:stretch/>
        </p:blipFill>
        <p:spPr>
          <a:xfrm>
            <a:off x="2593570" y="1807066"/>
            <a:ext cx="5889935" cy="457200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9452F772-77F0-4A7B-ACF7-518B1EC410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58" t="29796" b="35073"/>
          <a:stretch/>
        </p:blipFill>
        <p:spPr>
          <a:xfrm>
            <a:off x="7650760" y="365125"/>
            <a:ext cx="2751590" cy="12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5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4B30-6BDC-4F39-96E6-B1C432FD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Patterns by Sex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1C2EAC-C9DF-4779-874C-7B48EE1F7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390677"/>
              </p:ext>
            </p:extLst>
          </p:nvPr>
        </p:nvGraphicFramePr>
        <p:xfrm>
          <a:off x="7419713" y="2811914"/>
          <a:ext cx="2759628" cy="1486764"/>
        </p:xfrm>
        <a:graphic>
          <a:graphicData uri="http://schemas.openxmlformats.org/drawingml/2006/table">
            <a:tbl>
              <a:tblPr firstRow="1" lastRow="1" bandCol="1">
                <a:tableStyleId>{7DF18680-E054-41AD-8BC1-D1AEF772440D}</a:tableStyleId>
              </a:tblPr>
              <a:tblGrid>
                <a:gridCol w="910555">
                  <a:extLst>
                    <a:ext uri="{9D8B030D-6E8A-4147-A177-3AD203B41FA5}">
                      <a16:colId xmlns:a16="http://schemas.microsoft.com/office/drawing/2014/main" val="783772113"/>
                    </a:ext>
                  </a:extLst>
                </a:gridCol>
                <a:gridCol w="1031405">
                  <a:extLst>
                    <a:ext uri="{9D8B030D-6E8A-4147-A177-3AD203B41FA5}">
                      <a16:colId xmlns:a16="http://schemas.microsoft.com/office/drawing/2014/main" val="2037512133"/>
                    </a:ext>
                  </a:extLst>
                </a:gridCol>
                <a:gridCol w="817668">
                  <a:extLst>
                    <a:ext uri="{9D8B030D-6E8A-4147-A177-3AD203B41FA5}">
                      <a16:colId xmlns:a16="http://schemas.microsoft.com/office/drawing/2014/main" val="1852780830"/>
                    </a:ext>
                  </a:extLst>
                </a:gridCol>
              </a:tblGrid>
              <a:tr h="37169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Sex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Individuals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6704231"/>
                  </a:ext>
                </a:extLst>
              </a:tr>
              <a:tr h="3716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Female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21,388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58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7240983"/>
                  </a:ext>
                </a:extLst>
              </a:tr>
              <a:tr h="3716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Male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15,763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2779658"/>
                  </a:ext>
                </a:extLst>
              </a:tr>
              <a:tr h="3716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GB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37,151</a:t>
                      </a:r>
                      <a:endParaRPr lang="en-GB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GB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35351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E8676C-176D-458C-8C93-77845016A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94741"/>
              </p:ext>
            </p:extLst>
          </p:nvPr>
        </p:nvGraphicFramePr>
        <p:xfrm>
          <a:off x="1775320" y="2811914"/>
          <a:ext cx="2759628" cy="1486764"/>
        </p:xfrm>
        <a:graphic>
          <a:graphicData uri="http://schemas.openxmlformats.org/drawingml/2006/table">
            <a:tbl>
              <a:tblPr firstRow="1" lastRow="1" bandCol="1">
                <a:tableStyleId>{7DF18680-E054-41AD-8BC1-D1AEF772440D}</a:tableStyleId>
              </a:tblPr>
              <a:tblGrid>
                <a:gridCol w="909157">
                  <a:extLst>
                    <a:ext uri="{9D8B030D-6E8A-4147-A177-3AD203B41FA5}">
                      <a16:colId xmlns:a16="http://schemas.microsoft.com/office/drawing/2014/main" val="783772113"/>
                    </a:ext>
                  </a:extLst>
                </a:gridCol>
                <a:gridCol w="1032803">
                  <a:extLst>
                    <a:ext uri="{9D8B030D-6E8A-4147-A177-3AD203B41FA5}">
                      <a16:colId xmlns:a16="http://schemas.microsoft.com/office/drawing/2014/main" val="2037512133"/>
                    </a:ext>
                  </a:extLst>
                </a:gridCol>
                <a:gridCol w="817668">
                  <a:extLst>
                    <a:ext uri="{9D8B030D-6E8A-4147-A177-3AD203B41FA5}">
                      <a16:colId xmlns:a16="http://schemas.microsoft.com/office/drawing/2014/main" val="1852780830"/>
                    </a:ext>
                  </a:extLst>
                </a:gridCol>
              </a:tblGrid>
              <a:tr h="37169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Sex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Prescriptions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6704231"/>
                  </a:ext>
                </a:extLst>
              </a:tr>
              <a:tr h="3716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Female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276,071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7240983"/>
                  </a:ext>
                </a:extLst>
              </a:tr>
              <a:tr h="3716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Male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303,335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2779658"/>
                  </a:ext>
                </a:extLst>
              </a:tr>
              <a:tr h="3716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GB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579,406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GB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3535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13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6368</TotalTime>
  <Words>624</Words>
  <Application>Microsoft Office PowerPoint</Application>
  <PresentationFormat>Widescreen</PresentationFormat>
  <Paragraphs>304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Source Sans Pro</vt:lpstr>
      <vt:lpstr>Office Theme</vt:lpstr>
      <vt:lpstr>Networked Data Lab Interim Analysis</vt:lpstr>
      <vt:lpstr>NDL Overview</vt:lpstr>
      <vt:lpstr>Aberdeen/Grampian</vt:lpstr>
      <vt:lpstr>Mental Health Prescriptions</vt:lpstr>
      <vt:lpstr>Who receives MH Prescriptions?</vt:lpstr>
      <vt:lpstr>Patterns by Age Group</vt:lpstr>
      <vt:lpstr>Patterns by Age Group</vt:lpstr>
      <vt:lpstr>Patterns by Age Group</vt:lpstr>
      <vt:lpstr>Patterns by Sex</vt:lpstr>
      <vt:lpstr>Patterns by Sex</vt:lpstr>
      <vt:lpstr>Patterns by Sex</vt:lpstr>
      <vt:lpstr>Patterns by Sex</vt:lpstr>
      <vt:lpstr>Top Medications – Number of Prescriptions</vt:lpstr>
      <vt:lpstr>Top Medications – Number of Prescriptions</vt:lpstr>
      <vt:lpstr>Top Medications – Number of Individuals</vt:lpstr>
      <vt:lpstr>Top Medications – Number of Individuals</vt:lpstr>
      <vt:lpstr>Area Deprivation</vt:lpstr>
      <vt:lpstr>Area Deprivation</vt:lpstr>
      <vt:lpstr>PowerPoint Presentation</vt:lpstr>
      <vt:lpstr>Is this useful? What else would you like to see?  Contact William.Ball@abdn.ac.uk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Ball, William</dc:creator>
  <cp:lastModifiedBy>Butler, Jessica</cp:lastModifiedBy>
  <cp:revision>24</cp:revision>
  <dcterms:created xsi:type="dcterms:W3CDTF">2021-11-11T11:55:19Z</dcterms:created>
  <dcterms:modified xsi:type="dcterms:W3CDTF">2021-11-22T11:13:55Z</dcterms:modified>
</cp:coreProperties>
</file>