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11" r:id="rId3"/>
    <p:sldId id="312" r:id="rId4"/>
    <p:sldId id="306" r:id="rId5"/>
    <p:sldId id="307" r:id="rId6"/>
    <p:sldId id="305" r:id="rId7"/>
    <p:sldId id="310" r:id="rId8"/>
    <p:sldId id="335" r:id="rId9"/>
    <p:sldId id="331" r:id="rId10"/>
    <p:sldId id="295" r:id="rId11"/>
    <p:sldId id="297" r:id="rId12"/>
    <p:sldId id="336" r:id="rId13"/>
    <p:sldId id="291" r:id="rId14"/>
    <p:sldId id="293" r:id="rId15"/>
    <p:sldId id="339" r:id="rId16"/>
    <p:sldId id="332" r:id="rId17"/>
    <p:sldId id="319" r:id="rId18"/>
    <p:sldId id="318" r:id="rId19"/>
    <p:sldId id="320" r:id="rId20"/>
    <p:sldId id="333" r:id="rId21"/>
    <p:sldId id="296" r:id="rId22"/>
    <p:sldId id="299" r:id="rId23"/>
    <p:sldId id="322" r:id="rId24"/>
    <p:sldId id="298" r:id="rId25"/>
    <p:sldId id="340" r:id="rId26"/>
    <p:sldId id="334" r:id="rId27"/>
    <p:sldId id="325" r:id="rId28"/>
    <p:sldId id="301" r:id="rId29"/>
    <p:sldId id="341" r:id="rId30"/>
    <p:sldId id="342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33CCCC"/>
    <a:srgbClr val="FF5050"/>
    <a:srgbClr val="FF00FF"/>
    <a:srgbClr val="FF6600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DD30-7519-4413-894A-BB5071E8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301CB-D41B-47B7-A2DF-91A812CD5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159C-F5AD-49CC-8174-06483F9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F6D3-9C30-40C5-9B24-0CBB095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05FB-B9D2-4C40-9522-74413276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5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742D-4A81-47EB-A02F-3D71C244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1209-AEA7-43C0-8984-44DFF8E2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CCF0-4E3D-4893-B4F5-E7BB3FA6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78B8-78C9-4D4F-9AE4-C10FB6B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6781-B06D-4596-B1D6-8DDAE52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3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E0588-0C28-4A15-AF46-19536040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7307C-97CF-46F1-BEB8-1DB92975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6AE4-3A50-42FA-8028-4989F76B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9F81-3F47-45DB-9EFF-63A98216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F1F8-7CF5-4A2A-9676-5074143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64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5DE-AE93-405D-9A3A-CE84E2B4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4CE9-EA5D-45C1-81E7-64820AE5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DBB2-97AC-4D81-8853-1B6D2CA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0290-351F-40EE-A64E-2537C050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47A4-2B88-4AAB-B75B-54CBAAE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37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A156-270A-47FF-BE47-BC9FDBEA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6D8A-6B41-45C7-9788-AC8D6EE4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3BA6-E248-4944-B112-E1EC3E7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957B-911F-4E55-9E6F-FAC9547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13CB-E73E-4D07-ADC7-C0FE423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8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E104-EFF2-4F88-910C-2E63BF17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2F95-6813-4A38-B3A0-D62CB5E0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DD1-2A8B-4DD9-B2BE-FC168927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5DA9F-9A61-47A3-A5DB-049EFFB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789B-2856-4D71-A788-3F90A3AE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59A-5079-400E-A6CA-AD594B71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0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4405-F955-499B-9EB3-64A6AD1E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2544-FFFA-409C-AF08-F7916BBA5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E5B44-C184-49C8-BC59-042AE194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1C8FD-BB46-4C7F-B480-4784D8212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856A9-6367-451C-8EC9-EA7CFE24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305F-847B-4689-A4AD-F1B8A35F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F6DA-5991-41E6-9A62-A58D108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741FC-E98C-4C81-B15A-ADDF7A53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0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92C3-CBF9-47FF-A52E-19DF2A0B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41624-F87D-46F2-BBA1-40FE270D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CC79B-F76A-45BF-8428-511EF55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A80A-E8AE-4B39-B18C-B8214D24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2FD7-EDB1-4F78-8896-9425984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7F12-B8CA-4F19-886D-650E825C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7AF3-9A59-4A41-948D-00BCD6E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9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2602-B69D-4D13-80F4-551673F1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CB37-E209-443D-AE99-497CF7F7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E6C80-B7D1-4E2C-8906-00045F5D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23A5-183B-4E08-902D-B8D6A11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2CF5-36D8-4646-B0B4-11AFBB2E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B216-B02C-4472-8BEA-8A449594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8D3E-FDBC-4110-9D57-9328081F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7494-3922-4E55-9F73-C33FADE44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31D70-2E3F-421D-A718-FE4F0EEF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6BE3-3F85-4968-BAB2-0B198AD4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D2BE-C028-404C-A8CD-A3892086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94DF-2093-4097-8C09-9787BD8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C692F-3C9E-495F-8BDC-75F154E4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A417-7A64-4D65-B6AD-5C9008E1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630E-532A-4DDF-A9DF-493E27D78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6635-2638-4AA0-BA57-3669C0E162FD}" type="datetimeFigureOut">
              <a:rPr lang="en-GB" smtClean="0"/>
              <a:t>12/01/2022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E7AF-115D-48B3-A1C2-1582E92BF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E142-5B8C-4D6F-905E-86110360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C5BE-DAD4-4DED-85AD-44CA6C8638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41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41069" y="262723"/>
            <a:ext cx="103807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latin typeface="+mj-lt"/>
              </a:rPr>
              <a:t>Referrals to Children’s Mental Health Services</a:t>
            </a:r>
          </a:p>
          <a:p>
            <a:endParaRPr lang="en-GB" sz="3800" dirty="0">
              <a:latin typeface="+mj-lt"/>
            </a:endParaRPr>
          </a:p>
          <a:p>
            <a:pPr lvl="2"/>
            <a:r>
              <a:rPr lang="en-GB" sz="3800" dirty="0">
                <a:latin typeface="+mj-lt"/>
              </a:rPr>
              <a:t>	Children age 2 through 17</a:t>
            </a:r>
          </a:p>
          <a:p>
            <a:pPr lvl="2"/>
            <a:r>
              <a:rPr lang="en-GB" sz="3800" dirty="0">
                <a:latin typeface="+mj-lt"/>
              </a:rPr>
              <a:t>	Resident in Grampian</a:t>
            </a:r>
          </a:p>
          <a:p>
            <a:pPr lvl="2"/>
            <a:r>
              <a:rPr lang="en-GB" sz="3800" dirty="0">
                <a:latin typeface="+mj-lt"/>
              </a:rPr>
              <a:t>	Referred to CAMHS </a:t>
            </a:r>
          </a:p>
          <a:p>
            <a:pPr lvl="2"/>
            <a:r>
              <a:rPr lang="en-GB" sz="3800" dirty="0">
                <a:latin typeface="+mj-lt"/>
              </a:rPr>
              <a:t>	Including rejected referrals</a:t>
            </a:r>
          </a:p>
          <a:p>
            <a:pPr lvl="2"/>
            <a:r>
              <a:rPr lang="en-GB" sz="3800" dirty="0">
                <a:latin typeface="+mj-lt"/>
              </a:rPr>
              <a:t>	From 1 January 2015 and 31 October 2021</a:t>
            </a:r>
          </a:p>
        </p:txBody>
      </p:sp>
    </p:spTree>
    <p:extLst>
      <p:ext uri="{BB962C8B-B14F-4D97-AF65-F5344CB8AC3E}">
        <p14:creationId xmlns:p14="http://schemas.microsoft.com/office/powerpoint/2010/main" val="150479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A2BE37-AB4C-40B1-8D7E-ED844F8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06" y="1384808"/>
            <a:ext cx="8817659" cy="54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29A8F-4389-44EA-AC01-794E7807F779}"/>
              </a:ext>
            </a:extLst>
          </p:cNvPr>
          <p:cNvSpPr txBox="1"/>
          <p:nvPr/>
        </p:nvSpPr>
        <p:spPr>
          <a:xfrm>
            <a:off x="241069" y="262723"/>
            <a:ext cx="95200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 rate was steady with a seasonal pattern</a:t>
            </a:r>
          </a:p>
        </p:txBody>
      </p:sp>
      <p:sp>
        <p:nvSpPr>
          <p:cNvPr id="7" name="AutoShape 2" descr="http://127.0.0.1:21234/chunk_output/21095E3274984918/43D445E3/cp0hzwzkr0kpf/000003.png">
            <a:extLst>
              <a:ext uri="{FF2B5EF4-FFF2-40B4-BE49-F238E27FC236}">
                <a16:creationId xmlns:a16="http://schemas.microsoft.com/office/drawing/2014/main" id="{A1D7E982-BCB5-4C87-8FFE-F680C7C8A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F3406-5860-456E-A465-E171CE0F3E8C}"/>
              </a:ext>
            </a:extLst>
          </p:cNvPr>
          <p:cNvSpPr/>
          <p:nvPr/>
        </p:nvSpPr>
        <p:spPr>
          <a:xfrm>
            <a:off x="8121535" y="1504604"/>
            <a:ext cx="1903613" cy="470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B7FEAC-28C0-47BB-B9A9-099AC821D1F4}"/>
              </a:ext>
            </a:extLst>
          </p:cNvPr>
          <p:cNvSpPr/>
          <p:nvPr/>
        </p:nvSpPr>
        <p:spPr>
          <a:xfrm>
            <a:off x="9761111" y="6476487"/>
            <a:ext cx="24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referrals_by_quarter.csv</a:t>
            </a:r>
          </a:p>
        </p:txBody>
      </p:sp>
    </p:spTree>
    <p:extLst>
      <p:ext uri="{BB962C8B-B14F-4D97-AF65-F5344CB8AC3E}">
        <p14:creationId xmlns:p14="http://schemas.microsoft.com/office/powerpoint/2010/main" val="98902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629A8F-4389-44EA-AC01-794E7807F779}"/>
              </a:ext>
            </a:extLst>
          </p:cNvPr>
          <p:cNvSpPr txBox="1"/>
          <p:nvPr/>
        </p:nvSpPr>
        <p:spPr>
          <a:xfrm>
            <a:off x="241069" y="262723"/>
            <a:ext cx="101251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Referrals have risen about 20% since October 2020</a:t>
            </a:r>
          </a:p>
        </p:txBody>
      </p:sp>
      <p:sp>
        <p:nvSpPr>
          <p:cNvPr id="7" name="AutoShape 2" descr="http://127.0.0.1:21234/chunk_output/21095E3274984918/43D445E3/cp0hzwzkr0kpf/000003.png">
            <a:extLst>
              <a:ext uri="{FF2B5EF4-FFF2-40B4-BE49-F238E27FC236}">
                <a16:creationId xmlns:a16="http://schemas.microsoft.com/office/drawing/2014/main" id="{A1D7E982-BCB5-4C87-8FFE-F680C7C8A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A19D-B505-47DD-9C68-5F0BF432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70" y="1309989"/>
            <a:ext cx="8817659" cy="544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8CD77D-24B5-4882-B8D4-12418BBB0A46}"/>
              </a:ext>
            </a:extLst>
          </p:cNvPr>
          <p:cNvSpPr/>
          <p:nvPr/>
        </p:nvSpPr>
        <p:spPr>
          <a:xfrm>
            <a:off x="9761111" y="6476487"/>
            <a:ext cx="24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referrals_by_quarter.csv</a:t>
            </a:r>
          </a:p>
        </p:txBody>
      </p:sp>
    </p:spTree>
    <p:extLst>
      <p:ext uri="{BB962C8B-B14F-4D97-AF65-F5344CB8AC3E}">
        <p14:creationId xmlns:p14="http://schemas.microsoft.com/office/powerpoint/2010/main" val="127672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21597-1B53-4114-8AAD-7F61F16A0FE5}"/>
              </a:ext>
            </a:extLst>
          </p:cNvPr>
          <p:cNvSpPr txBox="1"/>
          <p:nvPr/>
        </p:nvSpPr>
        <p:spPr>
          <a:xfrm>
            <a:off x="241069" y="262723"/>
            <a:ext cx="112308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Referrals for the youngest children have dropped steeply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A1B84-40D8-4545-B473-59AE23DE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74" y="2097852"/>
            <a:ext cx="5290596" cy="3265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15758F-1F77-4E5C-88B1-BBAC19E1514B}"/>
              </a:ext>
            </a:extLst>
          </p:cNvPr>
          <p:cNvSpPr/>
          <p:nvPr/>
        </p:nvSpPr>
        <p:spPr>
          <a:xfrm>
            <a:off x="8914236" y="6410611"/>
            <a:ext cx="319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referrals_by_quarter_school.csv</a:t>
            </a:r>
          </a:p>
        </p:txBody>
      </p:sp>
    </p:spTree>
    <p:extLst>
      <p:ext uri="{BB962C8B-B14F-4D97-AF65-F5344CB8AC3E}">
        <p14:creationId xmlns:p14="http://schemas.microsoft.com/office/powerpoint/2010/main" val="166891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1F25B-5109-489B-9E61-F76015D8C116}"/>
              </a:ext>
            </a:extLst>
          </p:cNvPr>
          <p:cNvSpPr txBox="1"/>
          <p:nvPr/>
        </p:nvSpPr>
        <p:spPr>
          <a:xfrm>
            <a:off x="241069" y="262723"/>
            <a:ext cx="113625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Referrals for secondary school children have risen steeply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C330E-CCFC-4626-ABFF-5355111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0" y="1338888"/>
            <a:ext cx="10450559" cy="41802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27D4FB-3C03-423F-9DE5-8FD049CC290F}"/>
              </a:ext>
            </a:extLst>
          </p:cNvPr>
          <p:cNvSpPr/>
          <p:nvPr/>
        </p:nvSpPr>
        <p:spPr>
          <a:xfrm>
            <a:off x="8914236" y="6410611"/>
            <a:ext cx="319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referrals_by_quarter_school.csv</a:t>
            </a:r>
          </a:p>
        </p:txBody>
      </p:sp>
    </p:spTree>
    <p:extLst>
      <p:ext uri="{BB962C8B-B14F-4D97-AF65-F5344CB8AC3E}">
        <p14:creationId xmlns:p14="http://schemas.microsoft.com/office/powerpoint/2010/main" val="306148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B8E8E-7371-49F9-B83F-2BB8780648DF}"/>
              </a:ext>
            </a:extLst>
          </p:cNvPr>
          <p:cNvSpPr txBox="1"/>
          <p:nvPr/>
        </p:nvSpPr>
        <p:spPr>
          <a:xfrm>
            <a:off x="95790" y="117444"/>
            <a:ext cx="116710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Pre-school decrease due to fewer </a:t>
            </a:r>
            <a:r>
              <a:rPr lang="en-GB" sz="3800" b="1" dirty="0">
                <a:solidFill>
                  <a:srgbClr val="33CCCC"/>
                </a:solidFill>
                <a:latin typeface="+mj-lt"/>
              </a:rPr>
              <a:t>boys</a:t>
            </a:r>
            <a:r>
              <a:rPr lang="en-GB" sz="3800" dirty="0">
                <a:latin typeface="+mj-lt"/>
              </a:rPr>
              <a:t> referred</a:t>
            </a:r>
          </a:p>
          <a:p>
            <a:r>
              <a:rPr lang="en-GB" sz="3800" dirty="0">
                <a:latin typeface="+mj-lt"/>
              </a:rPr>
              <a:t>Secondary school increase due to many more </a:t>
            </a:r>
            <a:r>
              <a:rPr lang="en-GB" sz="3800" b="1" dirty="0">
                <a:solidFill>
                  <a:srgbClr val="FF7C80"/>
                </a:solidFill>
                <a:latin typeface="+mj-lt"/>
              </a:rPr>
              <a:t>girls </a:t>
            </a:r>
            <a:r>
              <a:rPr lang="en-GB" sz="3800" dirty="0">
                <a:latin typeface="+mj-lt"/>
              </a:rPr>
              <a:t>referred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34707-2325-435D-B660-EF3BCB71AF4E}"/>
              </a:ext>
            </a:extLst>
          </p:cNvPr>
          <p:cNvSpPr/>
          <p:nvPr/>
        </p:nvSpPr>
        <p:spPr>
          <a:xfrm>
            <a:off x="8443146" y="6371224"/>
            <a:ext cx="3668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referrals_by_halfyear_school_sex.csv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6B41F-AAA7-4C45-9554-A8254A39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0" y="1338888"/>
            <a:ext cx="10450559" cy="41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C9F282-7A61-45E9-A483-DB990E55BCE4}"/>
              </a:ext>
            </a:extLst>
          </p:cNvPr>
          <p:cNvSpPr txBox="1"/>
          <p:nvPr/>
        </p:nvSpPr>
        <p:spPr>
          <a:xfrm>
            <a:off x="241069" y="262723"/>
            <a:ext cx="120693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 rates are consistently lower among the less deprived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7D4D3-8B54-439C-A1ED-2EE48F1C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03" y="1671396"/>
            <a:ext cx="8360447" cy="418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8AB5DE-F106-4578-80C9-89C5F8FC4433}"/>
              </a:ext>
            </a:extLst>
          </p:cNvPr>
          <p:cNvSpPr/>
          <p:nvPr/>
        </p:nvSpPr>
        <p:spPr>
          <a:xfrm>
            <a:off x="9368958" y="6311731"/>
            <a:ext cx="271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referrals_by_simd_year.csv</a:t>
            </a:r>
          </a:p>
        </p:txBody>
      </p:sp>
    </p:spTree>
    <p:extLst>
      <p:ext uri="{BB962C8B-B14F-4D97-AF65-F5344CB8AC3E}">
        <p14:creationId xmlns:p14="http://schemas.microsoft.com/office/powerpoint/2010/main" val="136747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3314373" y="1069057"/>
            <a:ext cx="556325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>
                <a:latin typeface="+mj-lt"/>
              </a:rPr>
              <a:t>Section 3</a:t>
            </a:r>
          </a:p>
          <a:p>
            <a:pPr algn="ctr"/>
            <a:endParaRPr lang="en-GB" sz="1200" dirty="0">
              <a:latin typeface="+mj-lt"/>
            </a:endParaRPr>
          </a:p>
          <a:p>
            <a:pPr algn="ctr"/>
            <a:r>
              <a:rPr lang="en-GB" sz="6600" dirty="0">
                <a:latin typeface="+mj-lt"/>
              </a:rPr>
              <a:t>Whose referrals</a:t>
            </a:r>
          </a:p>
          <a:p>
            <a:pPr algn="ctr"/>
            <a:r>
              <a:rPr lang="en-GB" sz="6600" dirty="0">
                <a:latin typeface="+mj-lt"/>
              </a:rPr>
              <a:t>get rejected?</a:t>
            </a:r>
          </a:p>
        </p:txBody>
      </p:sp>
    </p:spTree>
    <p:extLst>
      <p:ext uri="{BB962C8B-B14F-4D97-AF65-F5344CB8AC3E}">
        <p14:creationId xmlns:p14="http://schemas.microsoft.com/office/powerpoint/2010/main" val="35899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C89E6-C516-4D72-8911-EAABD25D46AD}"/>
              </a:ext>
            </a:extLst>
          </p:cNvPr>
          <p:cNvSpPr txBox="1"/>
          <p:nvPr/>
        </p:nvSpPr>
        <p:spPr>
          <a:xfrm>
            <a:off x="198340" y="127155"/>
            <a:ext cx="101522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7C80"/>
                </a:solidFill>
              </a:rPr>
              <a:t>Girls</a:t>
            </a:r>
            <a:r>
              <a:rPr lang="en-GB" sz="3800" dirty="0">
                <a:latin typeface="+mj-lt"/>
              </a:rPr>
              <a:t> are rejected much more when they are young</a:t>
            </a:r>
          </a:p>
          <a:p>
            <a:r>
              <a:rPr lang="en-GB" sz="3800" b="1" dirty="0">
                <a:solidFill>
                  <a:srgbClr val="33CCCC"/>
                </a:solidFill>
              </a:rPr>
              <a:t>Boys</a:t>
            </a:r>
            <a:r>
              <a:rPr lang="en-GB" sz="3800" dirty="0">
                <a:latin typeface="+mj-lt"/>
              </a:rPr>
              <a:t> are rejected more from age 13 to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DBF23-E453-4B0D-86B8-D8ECE252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76" y="1807630"/>
            <a:ext cx="7808652" cy="4812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63719D-2F0E-4730-B554-FA7E40097624}"/>
              </a:ext>
            </a:extLst>
          </p:cNvPr>
          <p:cNvSpPr/>
          <p:nvPr/>
        </p:nvSpPr>
        <p:spPr>
          <a:xfrm>
            <a:off x="9532489" y="6435589"/>
            <a:ext cx="265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rejections_by_age_sex.csv</a:t>
            </a:r>
          </a:p>
        </p:txBody>
      </p:sp>
    </p:spTree>
    <p:extLst>
      <p:ext uri="{BB962C8B-B14F-4D97-AF65-F5344CB8AC3E}">
        <p14:creationId xmlns:p14="http://schemas.microsoft.com/office/powerpoint/2010/main" val="154690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13FE3-09E3-4219-A4AB-55E47B89C42E}"/>
              </a:ext>
            </a:extLst>
          </p:cNvPr>
          <p:cNvSpPr txBox="1"/>
          <p:nvPr/>
        </p:nvSpPr>
        <p:spPr>
          <a:xfrm>
            <a:off x="198340" y="127155"/>
            <a:ext cx="95313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Younger </a:t>
            </a:r>
            <a:r>
              <a:rPr lang="en-GB" sz="3800" b="1" dirty="0">
                <a:solidFill>
                  <a:srgbClr val="FF7C80"/>
                </a:solidFill>
                <a:latin typeface="+mj-lt"/>
              </a:rPr>
              <a:t>girls</a:t>
            </a:r>
            <a:r>
              <a:rPr lang="en-GB" sz="3800" dirty="0">
                <a:latin typeface="+mj-lt"/>
              </a:rPr>
              <a:t> are rejected much more than boys</a:t>
            </a:r>
          </a:p>
          <a:p>
            <a:r>
              <a:rPr lang="en-GB" sz="3800" dirty="0">
                <a:latin typeface="+mj-lt"/>
              </a:rPr>
              <a:t>Older </a:t>
            </a:r>
            <a:r>
              <a:rPr lang="en-GB" sz="3800" b="1" dirty="0">
                <a:solidFill>
                  <a:srgbClr val="33CCCC"/>
                </a:solidFill>
                <a:latin typeface="+mj-lt"/>
              </a:rPr>
              <a:t>boys</a:t>
            </a:r>
            <a:r>
              <a:rPr lang="en-GB" sz="3800" dirty="0">
                <a:latin typeface="+mj-lt"/>
              </a:rPr>
              <a:t> are rejected much more girls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7F82B-7BDE-478F-81A8-33E11255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7" y="2121408"/>
            <a:ext cx="7104095" cy="43852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60428A-DBA0-43BD-9829-72B92323E775}"/>
              </a:ext>
            </a:extLst>
          </p:cNvPr>
          <p:cNvSpPr/>
          <p:nvPr/>
        </p:nvSpPr>
        <p:spPr>
          <a:xfrm>
            <a:off x="9532489" y="6506652"/>
            <a:ext cx="265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rejections_by_age_sex.csv</a:t>
            </a:r>
          </a:p>
        </p:txBody>
      </p:sp>
    </p:spTree>
    <p:extLst>
      <p:ext uri="{BB962C8B-B14F-4D97-AF65-F5344CB8AC3E}">
        <p14:creationId xmlns:p14="http://schemas.microsoft.com/office/powerpoint/2010/main" val="428285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0E8FDB-223F-4B24-A426-BE246ED25F95}"/>
              </a:ext>
            </a:extLst>
          </p:cNvPr>
          <p:cNvSpPr txBox="1"/>
          <p:nvPr/>
        </p:nvSpPr>
        <p:spPr>
          <a:xfrm>
            <a:off x="198340" y="85591"/>
            <a:ext cx="113709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Those living in the most deprived areas are rejected most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FE553-33C2-463A-A368-0DD2D255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7" y="2029968"/>
            <a:ext cx="6613245" cy="4082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3E0F0C-C44E-480D-9B03-574FA797BF16}"/>
              </a:ext>
            </a:extLst>
          </p:cNvPr>
          <p:cNvSpPr/>
          <p:nvPr/>
        </p:nvSpPr>
        <p:spPr>
          <a:xfrm>
            <a:off x="9738020" y="6403077"/>
            <a:ext cx="235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rejections_by_simd.csv</a:t>
            </a:r>
          </a:p>
        </p:txBody>
      </p:sp>
    </p:spTree>
    <p:extLst>
      <p:ext uri="{BB962C8B-B14F-4D97-AF65-F5344CB8AC3E}">
        <p14:creationId xmlns:p14="http://schemas.microsoft.com/office/powerpoint/2010/main" val="25873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818015" y="2167392"/>
            <a:ext cx="562404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GB" sz="3800" dirty="0">
                <a:latin typeface="+mj-lt"/>
              </a:rPr>
              <a:t>22,000 referrals</a:t>
            </a:r>
          </a:p>
          <a:p>
            <a:pPr lvl="2"/>
            <a:r>
              <a:rPr lang="en-GB" sz="3800" dirty="0">
                <a:latin typeface="+mj-lt"/>
              </a:rPr>
              <a:t>15,000 people referred</a:t>
            </a:r>
          </a:p>
        </p:txBody>
      </p:sp>
    </p:spTree>
    <p:extLst>
      <p:ext uri="{BB962C8B-B14F-4D97-AF65-F5344CB8AC3E}">
        <p14:creationId xmlns:p14="http://schemas.microsoft.com/office/powerpoint/2010/main" val="155958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636880" y="1576133"/>
            <a:ext cx="706879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>
                <a:latin typeface="+mj-lt"/>
              </a:rPr>
              <a:t>Section 4</a:t>
            </a:r>
          </a:p>
          <a:p>
            <a:pPr algn="ctr"/>
            <a:endParaRPr lang="en-GB" sz="1200" dirty="0">
              <a:latin typeface="+mj-lt"/>
            </a:endParaRPr>
          </a:p>
          <a:p>
            <a:pPr algn="ctr"/>
            <a:r>
              <a:rPr lang="en-GB" sz="6600" dirty="0">
                <a:latin typeface="+mj-lt"/>
              </a:rPr>
              <a:t>How have rejections</a:t>
            </a:r>
          </a:p>
          <a:p>
            <a:pPr algn="ctr"/>
            <a:r>
              <a:rPr lang="en-GB" sz="6600" dirty="0">
                <a:latin typeface="+mj-lt"/>
              </a:rPr>
              <a:t>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305270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AD2331-BE9A-4F58-AB0E-69CE2197A31C}"/>
              </a:ext>
            </a:extLst>
          </p:cNvPr>
          <p:cNvSpPr txBox="1"/>
          <p:nvPr/>
        </p:nvSpPr>
        <p:spPr>
          <a:xfrm>
            <a:off x="241069" y="179595"/>
            <a:ext cx="52532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Rejections have risen 70%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C9242-4E55-456E-B4AE-6E684B63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03" y="1360126"/>
            <a:ext cx="8308238" cy="5128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667399-7D79-4BBE-BB59-BC40503B254B}"/>
              </a:ext>
            </a:extLst>
          </p:cNvPr>
          <p:cNvSpPr/>
          <p:nvPr/>
        </p:nvSpPr>
        <p:spPr>
          <a:xfrm>
            <a:off x="9657460" y="6488668"/>
            <a:ext cx="253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rejections_by_month.csv</a:t>
            </a:r>
          </a:p>
        </p:txBody>
      </p:sp>
    </p:spTree>
    <p:extLst>
      <p:ext uri="{BB962C8B-B14F-4D97-AF65-F5344CB8AC3E}">
        <p14:creationId xmlns:p14="http://schemas.microsoft.com/office/powerpoint/2010/main" val="42360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E42AC7-A577-4A49-957B-B5EADDAC88F0}"/>
              </a:ext>
            </a:extLst>
          </p:cNvPr>
          <p:cNvSpPr txBox="1"/>
          <p:nvPr/>
        </p:nvSpPr>
        <p:spPr>
          <a:xfrm>
            <a:off x="241069" y="179595"/>
            <a:ext cx="90317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33CCCC"/>
                </a:solidFill>
                <a:latin typeface="+mj-lt"/>
              </a:rPr>
              <a:t>Boys</a:t>
            </a:r>
            <a:r>
              <a:rPr lang="en-GB" sz="3800" dirty="0">
                <a:latin typeface="+mj-lt"/>
              </a:rPr>
              <a:t> are now rejected much more than </a:t>
            </a:r>
            <a:r>
              <a:rPr lang="en-GB" sz="3800" b="1" dirty="0">
                <a:solidFill>
                  <a:srgbClr val="FF7C80"/>
                </a:solidFill>
                <a:latin typeface="+mj-lt"/>
              </a:rPr>
              <a:t>girls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558A1-268D-4F11-A7FA-2775C239DDBB}"/>
              </a:ext>
            </a:extLst>
          </p:cNvPr>
          <p:cNvSpPr/>
          <p:nvPr/>
        </p:nvSpPr>
        <p:spPr>
          <a:xfrm>
            <a:off x="9107058" y="6440513"/>
            <a:ext cx="3030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rejections_by_quarter_sex.csv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CFAD4-F896-41CE-92E7-0B3A5F69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683" y="1605595"/>
            <a:ext cx="7388871" cy="4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484071-6EF4-4F50-BA2D-8CC02FAEEB90}"/>
              </a:ext>
            </a:extLst>
          </p:cNvPr>
          <p:cNvSpPr txBox="1"/>
          <p:nvPr/>
        </p:nvSpPr>
        <p:spPr>
          <a:xfrm>
            <a:off x="241069" y="221159"/>
            <a:ext cx="109775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Rejections have increased steeply for children under 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6D5E2-6849-41D9-A85A-2910739B15C1}"/>
              </a:ext>
            </a:extLst>
          </p:cNvPr>
          <p:cNvSpPr/>
          <p:nvPr/>
        </p:nvSpPr>
        <p:spPr>
          <a:xfrm>
            <a:off x="8707545" y="6378571"/>
            <a:ext cx="339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rejections_by_halfyear_school.csv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BCD22-DC76-47B7-8583-0EEA997C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0" y="1338888"/>
            <a:ext cx="10450559" cy="41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5965F7-517D-4286-AA55-A550D3DD6B72}"/>
              </a:ext>
            </a:extLst>
          </p:cNvPr>
          <p:cNvSpPr txBox="1"/>
          <p:nvPr/>
        </p:nvSpPr>
        <p:spPr>
          <a:xfrm>
            <a:off x="241069" y="221159"/>
            <a:ext cx="120320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Younger </a:t>
            </a:r>
            <a:r>
              <a:rPr lang="en-GB" sz="3800" b="1" dirty="0">
                <a:solidFill>
                  <a:srgbClr val="FF7C80"/>
                </a:solidFill>
                <a:latin typeface="+mj-lt"/>
              </a:rPr>
              <a:t>girls</a:t>
            </a:r>
            <a:r>
              <a:rPr lang="en-GB" sz="3800" dirty="0">
                <a:latin typeface="+mj-lt"/>
              </a:rPr>
              <a:t> used to be rejected more – now rejected less</a:t>
            </a:r>
          </a:p>
          <a:p>
            <a:r>
              <a:rPr lang="en-GB" sz="3800" dirty="0">
                <a:latin typeface="+mj-lt"/>
              </a:rPr>
              <a:t>Secondary school </a:t>
            </a:r>
            <a:r>
              <a:rPr lang="en-GB" sz="3800" b="1" dirty="0">
                <a:solidFill>
                  <a:srgbClr val="33CCCC"/>
                </a:solidFill>
                <a:latin typeface="+mj-lt"/>
              </a:rPr>
              <a:t>boys</a:t>
            </a:r>
            <a:r>
              <a:rPr lang="en-GB" sz="3800" dirty="0">
                <a:latin typeface="+mj-lt"/>
              </a:rPr>
              <a:t> have consistently been rejected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A5540-83EB-4ECC-B79C-E4CC594C0B79}"/>
              </a:ext>
            </a:extLst>
          </p:cNvPr>
          <p:cNvSpPr/>
          <p:nvPr/>
        </p:nvSpPr>
        <p:spPr>
          <a:xfrm>
            <a:off x="8382904" y="6488668"/>
            <a:ext cx="34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rejections_by_year_school_sex.csv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D5541-DDE8-4C35-A844-DE6CBB10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9" y="2070408"/>
            <a:ext cx="10450559" cy="41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9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472A41-C7D6-42E4-BE45-1186F083E253}"/>
              </a:ext>
            </a:extLst>
          </p:cNvPr>
          <p:cNvSpPr txBox="1"/>
          <p:nvPr/>
        </p:nvSpPr>
        <p:spPr>
          <a:xfrm>
            <a:off x="241069" y="262723"/>
            <a:ext cx="117591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Rejections have risen steeply across all levels of deprivation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C43E7-159C-4AC1-AFA7-754A266A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03" y="1646459"/>
            <a:ext cx="8360447" cy="41802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676BF7-35E8-48A6-AB42-19B1AA93EC3E}"/>
              </a:ext>
            </a:extLst>
          </p:cNvPr>
          <p:cNvSpPr/>
          <p:nvPr/>
        </p:nvSpPr>
        <p:spPr>
          <a:xfrm>
            <a:off x="9333525" y="6410611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rejections_by_simd_year.csv</a:t>
            </a:r>
          </a:p>
        </p:txBody>
      </p:sp>
    </p:spTree>
    <p:extLst>
      <p:ext uri="{BB962C8B-B14F-4D97-AF65-F5344CB8AC3E}">
        <p14:creationId xmlns:p14="http://schemas.microsoft.com/office/powerpoint/2010/main" val="384827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090838" y="2216213"/>
            <a:ext cx="8160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>
                <a:latin typeface="+mj-lt"/>
              </a:rPr>
              <a:t>Who is getting treated?</a:t>
            </a:r>
          </a:p>
        </p:txBody>
      </p:sp>
    </p:spTree>
    <p:extLst>
      <p:ext uri="{BB962C8B-B14F-4D97-AF65-F5344CB8AC3E}">
        <p14:creationId xmlns:p14="http://schemas.microsoft.com/office/powerpoint/2010/main" val="344902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300AC1-DB0A-4A5D-9D5F-A50A56F28AD9}"/>
              </a:ext>
            </a:extLst>
          </p:cNvPr>
          <p:cNvSpPr txBox="1"/>
          <p:nvPr/>
        </p:nvSpPr>
        <p:spPr>
          <a:xfrm>
            <a:off x="198340" y="127155"/>
            <a:ext cx="1167140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Younger children are being referred less and rejected more,</a:t>
            </a:r>
          </a:p>
          <a:p>
            <a:r>
              <a:rPr lang="en-GB" sz="3800" dirty="0">
                <a:latin typeface="+mj-lt"/>
              </a:rPr>
              <a:t>	creating a </a:t>
            </a:r>
            <a:r>
              <a:rPr lang="en-GB" sz="3800" b="1" dirty="0">
                <a:latin typeface="+mj-lt"/>
              </a:rPr>
              <a:t>strong</a:t>
            </a:r>
            <a:r>
              <a:rPr lang="en-GB" sz="3800" dirty="0">
                <a:latin typeface="+mj-lt"/>
              </a:rPr>
              <a:t> </a:t>
            </a:r>
            <a:r>
              <a:rPr lang="en-GB" sz="3800" b="1" dirty="0">
                <a:latin typeface="+mj-lt"/>
              </a:rPr>
              <a:t>trend to treat older children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386EF5-2AEE-47F3-BC6F-E8ECA9CB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18" y="1832145"/>
            <a:ext cx="7935894" cy="489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9AB92-576A-4DD7-88BB-3EFE852BE4C4}"/>
              </a:ext>
            </a:extLst>
          </p:cNvPr>
          <p:cNvSpPr/>
          <p:nvPr/>
        </p:nvSpPr>
        <p:spPr>
          <a:xfrm>
            <a:off x="9278382" y="6488668"/>
            <a:ext cx="291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age_accepted_by_month.csv</a:t>
            </a:r>
          </a:p>
        </p:txBody>
      </p:sp>
    </p:spTree>
    <p:extLst>
      <p:ext uri="{BB962C8B-B14F-4D97-AF65-F5344CB8AC3E}">
        <p14:creationId xmlns:p14="http://schemas.microsoft.com/office/powerpoint/2010/main" val="193700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E74795-D6F7-43CE-B102-27064BD4D29B}"/>
              </a:ext>
            </a:extLst>
          </p:cNvPr>
          <p:cNvSpPr txBox="1"/>
          <p:nvPr/>
        </p:nvSpPr>
        <p:spPr>
          <a:xfrm>
            <a:off x="198340" y="127155"/>
            <a:ext cx="952017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Boys are being referred less and rejected more, </a:t>
            </a:r>
          </a:p>
          <a:p>
            <a:r>
              <a:rPr lang="en-GB" sz="3800" dirty="0">
                <a:latin typeface="+mj-lt"/>
              </a:rPr>
              <a:t>	creating a </a:t>
            </a:r>
            <a:r>
              <a:rPr lang="en-GB" sz="3800" b="1" dirty="0">
                <a:latin typeface="+mj-lt"/>
              </a:rPr>
              <a:t>strong trend to treat more girls</a:t>
            </a:r>
            <a:endParaRPr lang="en-GB" sz="3800" b="1" dirty="0">
              <a:solidFill>
                <a:srgbClr val="FF7C8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A1FE0-59D0-4920-9FA4-0C10C7A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3" y="1905828"/>
            <a:ext cx="7444801" cy="45955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8E1863-2662-49C7-AEE2-5FB4DBBA69E7}"/>
              </a:ext>
            </a:extLst>
          </p:cNvPr>
          <p:cNvSpPr/>
          <p:nvPr/>
        </p:nvSpPr>
        <p:spPr>
          <a:xfrm>
            <a:off x="8719426" y="6488668"/>
            <a:ext cx="338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girls_accepted_by_month_sex.csv</a:t>
            </a:r>
          </a:p>
        </p:txBody>
      </p:sp>
    </p:spTree>
    <p:extLst>
      <p:ext uri="{BB962C8B-B14F-4D97-AF65-F5344CB8AC3E}">
        <p14:creationId xmlns:p14="http://schemas.microsoft.com/office/powerpoint/2010/main" val="201970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6C951-CBB0-4F24-A4C4-4211003F290D}"/>
              </a:ext>
            </a:extLst>
          </p:cNvPr>
          <p:cNvSpPr txBox="1"/>
          <p:nvPr/>
        </p:nvSpPr>
        <p:spPr>
          <a:xfrm>
            <a:off x="0" y="168719"/>
            <a:ext cx="1226162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latin typeface="+mj-lt"/>
              </a:rPr>
              <a:t>The most deprived </a:t>
            </a:r>
            <a:r>
              <a:rPr lang="en-GB" sz="3800" dirty="0">
                <a:latin typeface="+mj-lt"/>
              </a:rPr>
              <a:t>are referred much more,</a:t>
            </a:r>
          </a:p>
          <a:p>
            <a:r>
              <a:rPr lang="en-GB" sz="3800" dirty="0">
                <a:latin typeface="+mj-lt"/>
              </a:rPr>
              <a:t>	and despite a higher rejection rate, </a:t>
            </a:r>
            <a:r>
              <a:rPr lang="en-GB" sz="3800" b="1" dirty="0">
                <a:latin typeface="+mj-lt"/>
              </a:rPr>
              <a:t>remain highly treated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14F64-9956-465A-8A8D-38C33F29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87" y="2095156"/>
            <a:ext cx="7198366" cy="44360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2A4C8-F5E2-414A-B411-AE5AE7882807}"/>
              </a:ext>
            </a:extLst>
          </p:cNvPr>
          <p:cNvSpPr/>
          <p:nvPr/>
        </p:nvSpPr>
        <p:spPr>
          <a:xfrm>
            <a:off x="9402967" y="6488668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simd_accepted_by_year.csv</a:t>
            </a:r>
          </a:p>
        </p:txBody>
      </p:sp>
    </p:spTree>
    <p:extLst>
      <p:ext uri="{BB962C8B-B14F-4D97-AF65-F5344CB8AC3E}">
        <p14:creationId xmlns:p14="http://schemas.microsoft.com/office/powerpoint/2010/main" val="18841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607457" y="1235311"/>
            <a:ext cx="676095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>
                <a:latin typeface="+mj-lt"/>
              </a:rPr>
              <a:t>Section 1</a:t>
            </a:r>
          </a:p>
          <a:p>
            <a:pPr algn="ctr"/>
            <a:endParaRPr lang="en-GB" sz="2000" dirty="0">
              <a:latin typeface="+mj-lt"/>
            </a:endParaRPr>
          </a:p>
          <a:p>
            <a:pPr algn="ctr"/>
            <a:r>
              <a:rPr lang="en-GB" sz="6600" dirty="0">
                <a:latin typeface="+mj-lt"/>
              </a:rPr>
              <a:t>Who gets referred?</a:t>
            </a:r>
          </a:p>
        </p:txBody>
      </p:sp>
    </p:spTree>
    <p:extLst>
      <p:ext uri="{BB962C8B-B14F-4D97-AF65-F5344CB8AC3E}">
        <p14:creationId xmlns:p14="http://schemas.microsoft.com/office/powerpoint/2010/main" val="1919297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E13BC-935D-4770-9F01-A1E6CA51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8" y="902326"/>
            <a:ext cx="7826829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3CD7A-BEAA-404E-B2A3-4F36A6B95719}"/>
              </a:ext>
            </a:extLst>
          </p:cNvPr>
          <p:cNvSpPr txBox="1"/>
          <p:nvPr/>
        </p:nvSpPr>
        <p:spPr>
          <a:xfrm>
            <a:off x="241069" y="179595"/>
            <a:ext cx="93785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Changes over 5 years to the treated population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AA1A9-2D5E-42B1-A9E9-A7B6D402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552700"/>
            <a:ext cx="9134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540375-39BE-44D7-BFA8-54790629AC81}"/>
              </a:ext>
            </a:extLst>
          </p:cNvPr>
          <p:cNvSpPr txBox="1"/>
          <p:nvPr/>
        </p:nvSpPr>
        <p:spPr>
          <a:xfrm>
            <a:off x="241069" y="262723"/>
            <a:ext cx="90879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Referrals rise steeply during secondary school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B0E9E-0EBC-4A32-96A5-02BB53B8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3" y="1470148"/>
            <a:ext cx="8298397" cy="512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61ABD-C021-4265-8865-B349C4AA3336}"/>
              </a:ext>
            </a:extLst>
          </p:cNvPr>
          <p:cNvSpPr txBox="1"/>
          <p:nvPr/>
        </p:nvSpPr>
        <p:spPr>
          <a:xfrm>
            <a:off x="9839499" y="6488668"/>
            <a:ext cx="23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referrals_by_age.csv</a:t>
            </a:r>
          </a:p>
        </p:txBody>
      </p:sp>
    </p:spTree>
    <p:extLst>
      <p:ext uri="{BB962C8B-B14F-4D97-AF65-F5344CB8AC3E}">
        <p14:creationId xmlns:p14="http://schemas.microsoft.com/office/powerpoint/2010/main" val="28517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363E77-3C55-4239-AB2D-A3F0391521F8}"/>
              </a:ext>
            </a:extLst>
          </p:cNvPr>
          <p:cNvSpPr txBox="1"/>
          <p:nvPr/>
        </p:nvSpPr>
        <p:spPr>
          <a:xfrm>
            <a:off x="232756" y="226395"/>
            <a:ext cx="112367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7C80"/>
                </a:solidFill>
              </a:rPr>
              <a:t>Girls </a:t>
            </a:r>
            <a:r>
              <a:rPr lang="en-GB" sz="3800" dirty="0">
                <a:latin typeface="+mj-lt"/>
              </a:rPr>
              <a:t>referred much more often than </a:t>
            </a:r>
            <a:r>
              <a:rPr lang="en-GB" sz="3800" b="1" dirty="0">
                <a:solidFill>
                  <a:srgbClr val="33CCCC"/>
                </a:solidFill>
              </a:rPr>
              <a:t>boys</a:t>
            </a:r>
            <a:r>
              <a:rPr lang="en-GB" sz="3800" dirty="0">
                <a:latin typeface="+mj-lt"/>
              </a:rPr>
              <a:t> in secondary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4350F-CF1D-4CD1-97AF-6C89A696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29" y="1858348"/>
            <a:ext cx="7543997" cy="465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23961-5A17-4680-A5AB-2D78421227C2}"/>
              </a:ext>
            </a:extLst>
          </p:cNvPr>
          <p:cNvSpPr txBox="1"/>
          <p:nvPr/>
        </p:nvSpPr>
        <p:spPr>
          <a:xfrm>
            <a:off x="9601201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referrals_by_age_sex.csv</a:t>
            </a:r>
          </a:p>
        </p:txBody>
      </p:sp>
    </p:spTree>
    <p:extLst>
      <p:ext uri="{BB962C8B-B14F-4D97-AF65-F5344CB8AC3E}">
        <p14:creationId xmlns:p14="http://schemas.microsoft.com/office/powerpoint/2010/main" val="3366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8096B1-99C1-48DF-906C-9EF78DB3AE0D}"/>
              </a:ext>
            </a:extLst>
          </p:cNvPr>
          <p:cNvSpPr txBox="1"/>
          <p:nvPr/>
        </p:nvSpPr>
        <p:spPr>
          <a:xfrm>
            <a:off x="241069" y="262723"/>
            <a:ext cx="10427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33CCCC"/>
                </a:solidFill>
              </a:rPr>
              <a:t>Boys</a:t>
            </a:r>
            <a:r>
              <a:rPr lang="en-GB" sz="3800" dirty="0">
                <a:latin typeface="+mj-lt"/>
              </a:rPr>
              <a:t> referred much more often than </a:t>
            </a:r>
            <a:r>
              <a:rPr lang="en-GB" sz="3800" b="1" dirty="0">
                <a:solidFill>
                  <a:srgbClr val="FF7C80"/>
                </a:solidFill>
              </a:rPr>
              <a:t>girls </a:t>
            </a:r>
            <a:r>
              <a:rPr lang="en-GB" sz="3800" dirty="0">
                <a:latin typeface="+mj-lt"/>
              </a:rPr>
              <a:t>in primary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F65C7-F982-4A1F-AC1F-F5FD6B33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37" y="1812628"/>
            <a:ext cx="7543997" cy="465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3F60D-C5D1-4681-9FCB-66A5AC5B8BC5}"/>
              </a:ext>
            </a:extLst>
          </p:cNvPr>
          <p:cNvSpPr txBox="1"/>
          <p:nvPr/>
        </p:nvSpPr>
        <p:spPr>
          <a:xfrm>
            <a:off x="9601201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referrals_by_age_sex.csv</a:t>
            </a:r>
          </a:p>
        </p:txBody>
      </p:sp>
    </p:spTree>
    <p:extLst>
      <p:ext uri="{BB962C8B-B14F-4D97-AF65-F5344CB8AC3E}">
        <p14:creationId xmlns:p14="http://schemas.microsoft.com/office/powerpoint/2010/main" val="385937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68B16-B32B-4A85-A7FB-54C59A13DC71}"/>
              </a:ext>
            </a:extLst>
          </p:cNvPr>
          <p:cNvSpPr txBox="1"/>
          <p:nvPr/>
        </p:nvSpPr>
        <p:spPr>
          <a:xfrm>
            <a:off x="241069" y="262723"/>
            <a:ext cx="119327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Referrals rise steeply as socioeconomic deprivation increases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4E64F1-73BF-4384-BC60-23F82675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17" y="1730332"/>
            <a:ext cx="7543997" cy="465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8C9EF-5C06-4FD3-8466-F838F2B33C26}"/>
              </a:ext>
            </a:extLst>
          </p:cNvPr>
          <p:cNvSpPr txBox="1"/>
          <p:nvPr/>
        </p:nvSpPr>
        <p:spPr>
          <a:xfrm>
            <a:off x="9601201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referrals_by_simd.csv</a:t>
            </a:r>
          </a:p>
        </p:txBody>
      </p:sp>
    </p:spTree>
    <p:extLst>
      <p:ext uri="{BB962C8B-B14F-4D97-AF65-F5344CB8AC3E}">
        <p14:creationId xmlns:p14="http://schemas.microsoft.com/office/powerpoint/2010/main" val="327921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DE217-2B09-4F31-95EC-CC685823691C}"/>
              </a:ext>
            </a:extLst>
          </p:cNvPr>
          <p:cNvSpPr txBox="1"/>
          <p:nvPr/>
        </p:nvSpPr>
        <p:spPr>
          <a:xfrm>
            <a:off x="241069" y="262723"/>
            <a:ext cx="119866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latin typeface="+mj-lt"/>
              </a:rPr>
              <a:t>Children from deprived areas are younger when first referred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59020-8516-4FA2-A981-1B29F30D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41" y="1611460"/>
            <a:ext cx="7543997" cy="465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FFC9D-23B5-46B3-A329-ABCEB164CBFC}"/>
              </a:ext>
            </a:extLst>
          </p:cNvPr>
          <p:cNvSpPr txBox="1"/>
          <p:nvPr/>
        </p:nvSpPr>
        <p:spPr>
          <a:xfrm>
            <a:off x="9502238" y="6488668"/>
            <a:ext cx="268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referrals_by_simd_age.csv</a:t>
            </a:r>
          </a:p>
        </p:txBody>
      </p:sp>
    </p:spTree>
    <p:extLst>
      <p:ext uri="{BB962C8B-B14F-4D97-AF65-F5344CB8AC3E}">
        <p14:creationId xmlns:p14="http://schemas.microsoft.com/office/powerpoint/2010/main" val="158427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7376A-1204-4B84-B446-B68C0612CDFF}"/>
              </a:ext>
            </a:extLst>
          </p:cNvPr>
          <p:cNvSpPr txBox="1"/>
          <p:nvPr/>
        </p:nvSpPr>
        <p:spPr>
          <a:xfrm>
            <a:off x="2732149" y="1243624"/>
            <a:ext cx="691150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dirty="0">
                <a:latin typeface="+mj-lt"/>
              </a:rPr>
              <a:t>Section 2</a:t>
            </a:r>
          </a:p>
          <a:p>
            <a:pPr algn="ctr"/>
            <a:endParaRPr lang="en-GB" sz="1200" dirty="0">
              <a:latin typeface="+mj-lt"/>
            </a:endParaRPr>
          </a:p>
          <a:p>
            <a:pPr algn="ctr"/>
            <a:r>
              <a:rPr lang="en-GB" sz="6600" dirty="0">
                <a:latin typeface="+mj-lt"/>
              </a:rPr>
              <a:t>How have referrals</a:t>
            </a:r>
          </a:p>
          <a:p>
            <a:pPr algn="ctr"/>
            <a:r>
              <a:rPr lang="en-GB" sz="6600" dirty="0">
                <a:latin typeface="+mj-lt"/>
              </a:rPr>
              <a:t>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40492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520</Words>
  <Application>Microsoft Office PowerPoint</Application>
  <PresentationFormat>Widescreen</PresentationFormat>
  <Paragraphs>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Butler, Jessica</dc:creator>
  <cp:lastModifiedBy>Butler, Jessica</cp:lastModifiedBy>
  <cp:revision>460</cp:revision>
  <dcterms:created xsi:type="dcterms:W3CDTF">2021-11-24T12:31:32Z</dcterms:created>
  <dcterms:modified xsi:type="dcterms:W3CDTF">2022-01-12T15:13:57Z</dcterms:modified>
</cp:coreProperties>
</file>