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31"/>
  </p:notesMasterIdLst>
  <p:handoutMasterIdLst>
    <p:handoutMasterId r:id="rId32"/>
  </p:handoutMasterIdLst>
  <p:sldIdLst>
    <p:sldId id="256" r:id="rId2"/>
    <p:sldId id="257" r:id="rId3"/>
    <p:sldId id="278" r:id="rId4"/>
    <p:sldId id="309" r:id="rId5"/>
    <p:sldId id="310" r:id="rId6"/>
    <p:sldId id="287" r:id="rId7"/>
    <p:sldId id="327" r:id="rId8"/>
    <p:sldId id="311" r:id="rId9"/>
    <p:sldId id="314" r:id="rId10"/>
    <p:sldId id="324" r:id="rId11"/>
    <p:sldId id="318" r:id="rId12"/>
    <p:sldId id="323" r:id="rId13"/>
    <p:sldId id="316" r:id="rId14"/>
    <p:sldId id="322" r:id="rId15"/>
    <p:sldId id="345" r:id="rId16"/>
    <p:sldId id="312" r:id="rId17"/>
    <p:sldId id="313" r:id="rId18"/>
    <p:sldId id="336" r:id="rId19"/>
    <p:sldId id="337" r:id="rId20"/>
    <p:sldId id="329" r:id="rId21"/>
    <p:sldId id="334" r:id="rId22"/>
    <p:sldId id="330" r:id="rId23"/>
    <p:sldId id="315" r:id="rId24"/>
    <p:sldId id="285" r:id="rId25"/>
    <p:sldId id="338" r:id="rId26"/>
    <p:sldId id="341" r:id="rId27"/>
    <p:sldId id="342" r:id="rId28"/>
    <p:sldId id="343" r:id="rId29"/>
    <p:sldId id="344" r:id="rId30"/>
  </p:sldIdLst>
  <p:sldSz cx="9144000" cy="6858000" type="screen4x3"/>
  <p:notesSz cx="7104063" cy="10234613"/>
  <p:defaultTextStyle>
    <a:defPPr>
      <a:defRPr lang="en-GB"/>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86" autoAdjust="0"/>
  </p:normalViewPr>
  <p:slideViewPr>
    <p:cSldViewPr>
      <p:cViewPr varScale="1">
        <p:scale>
          <a:sx n="52" d="100"/>
          <a:sy n="52" d="100"/>
        </p:scale>
        <p:origin x="812"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8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78427" cy="511731"/>
          </a:xfrm>
          <a:prstGeom prst="rect">
            <a:avLst/>
          </a:prstGeom>
        </p:spPr>
        <p:txBody>
          <a:bodyPr vert="horz" lIns="96659" tIns="48330" rIns="96659" bIns="48330" rtlCol="0"/>
          <a:lstStyle>
            <a:lvl1pPr algn="l">
              <a:defRPr sz="1200"/>
            </a:lvl1pPr>
          </a:lstStyle>
          <a:p>
            <a:r>
              <a:rPr lang="en-US" smtClean="0"/>
              <a:t>Master Class UWV</a:t>
            </a:r>
            <a:endParaRPr lang="en-US"/>
          </a:p>
        </p:txBody>
      </p:sp>
      <p:sp>
        <p:nvSpPr>
          <p:cNvPr id="3" name="Date Placeholder 2"/>
          <p:cNvSpPr>
            <a:spLocks noGrp="1"/>
          </p:cNvSpPr>
          <p:nvPr>
            <p:ph type="dt" sz="quarter" idx="1"/>
          </p:nvPr>
        </p:nvSpPr>
        <p:spPr>
          <a:xfrm>
            <a:off x="4023993" y="2"/>
            <a:ext cx="3078427" cy="511731"/>
          </a:xfrm>
          <a:prstGeom prst="rect">
            <a:avLst/>
          </a:prstGeom>
        </p:spPr>
        <p:txBody>
          <a:bodyPr vert="horz" lIns="96659" tIns="48330" rIns="96659" bIns="48330" rtlCol="0"/>
          <a:lstStyle>
            <a:lvl1pPr algn="r">
              <a:defRPr sz="1200"/>
            </a:lvl1pPr>
          </a:lstStyle>
          <a:p>
            <a:r>
              <a:rPr lang="nl-NL" smtClean="0"/>
              <a:t>25-5-2010</a:t>
            </a:r>
            <a:endParaRPr lang="en-US"/>
          </a:p>
        </p:txBody>
      </p:sp>
      <p:sp>
        <p:nvSpPr>
          <p:cNvPr id="4" name="Footer Placeholder 3"/>
          <p:cNvSpPr>
            <a:spLocks noGrp="1"/>
          </p:cNvSpPr>
          <p:nvPr>
            <p:ph type="ftr" sz="quarter" idx="2"/>
          </p:nvPr>
        </p:nvSpPr>
        <p:spPr>
          <a:xfrm>
            <a:off x="0" y="9721107"/>
            <a:ext cx="3078427" cy="511731"/>
          </a:xfrm>
          <a:prstGeom prst="rect">
            <a:avLst/>
          </a:prstGeom>
        </p:spPr>
        <p:txBody>
          <a:bodyPr vert="horz" lIns="96659" tIns="48330" rIns="96659" bIns="48330" rtlCol="0" anchor="b"/>
          <a:lstStyle>
            <a:lvl1pPr algn="l">
              <a:defRPr sz="1200"/>
            </a:lvl1pPr>
          </a:lstStyle>
          <a:p>
            <a:r>
              <a:rPr lang="en-US" smtClean="0"/>
              <a:t>Confidential</a:t>
            </a:r>
            <a:endParaRPr lang="en-US"/>
          </a:p>
        </p:txBody>
      </p:sp>
      <p:sp>
        <p:nvSpPr>
          <p:cNvPr id="5" name="Slide Number Placeholder 4"/>
          <p:cNvSpPr>
            <a:spLocks noGrp="1"/>
          </p:cNvSpPr>
          <p:nvPr>
            <p:ph type="sldNum" sz="quarter" idx="3"/>
          </p:nvPr>
        </p:nvSpPr>
        <p:spPr>
          <a:xfrm>
            <a:off x="4023993" y="9721107"/>
            <a:ext cx="3078427" cy="511731"/>
          </a:xfrm>
          <a:prstGeom prst="rect">
            <a:avLst/>
          </a:prstGeom>
        </p:spPr>
        <p:txBody>
          <a:bodyPr vert="horz" lIns="96659" tIns="48330" rIns="96659" bIns="48330" rtlCol="0" anchor="b"/>
          <a:lstStyle>
            <a:lvl1pPr algn="r">
              <a:defRPr sz="1200"/>
            </a:lvl1pPr>
          </a:lstStyle>
          <a:p>
            <a:fld id="{3D5A773C-4332-44D6-B461-7A19D66B61A2}" type="slidenum">
              <a:rPr lang="en-US" smtClean="0"/>
              <a:pPr/>
              <a:t>‹#›</a:t>
            </a:fld>
            <a:endParaRPr lang="en-US"/>
          </a:p>
        </p:txBody>
      </p:sp>
    </p:spTree>
    <p:extLst>
      <p:ext uri="{BB962C8B-B14F-4D97-AF65-F5344CB8AC3E}">
        <p14:creationId xmlns:p14="http://schemas.microsoft.com/office/powerpoint/2010/main" val="201881306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2"/>
            <a:ext cx="3078427" cy="511731"/>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lvl1pPr eaLnBrk="1" hangingPunct="1">
              <a:defRPr sz="1200">
                <a:latin typeface="Times New Roman" pitchFamily="18" charset="0"/>
              </a:defRPr>
            </a:lvl1pPr>
          </a:lstStyle>
          <a:p>
            <a:r>
              <a:rPr lang="en-US" smtClean="0"/>
              <a:t>Master Class UWV</a:t>
            </a:r>
            <a:endParaRPr lang="en-US"/>
          </a:p>
        </p:txBody>
      </p:sp>
      <p:sp>
        <p:nvSpPr>
          <p:cNvPr id="43011" name="Rectangle 3"/>
          <p:cNvSpPr>
            <a:spLocks noGrp="1" noChangeArrowheads="1"/>
          </p:cNvSpPr>
          <p:nvPr>
            <p:ph type="dt" idx="1"/>
          </p:nvPr>
        </p:nvSpPr>
        <p:spPr bwMode="auto">
          <a:xfrm>
            <a:off x="4023993" y="2"/>
            <a:ext cx="3078427" cy="511731"/>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lvl1pPr algn="r" eaLnBrk="1" hangingPunct="1">
              <a:defRPr sz="1200">
                <a:latin typeface="Times New Roman" pitchFamily="18" charset="0"/>
              </a:defRPr>
            </a:lvl1pPr>
          </a:lstStyle>
          <a:p>
            <a:r>
              <a:rPr lang="nl-NL" smtClean="0"/>
              <a:t>25-5-2010</a:t>
            </a:r>
            <a:endParaRPr lang="en-US"/>
          </a:p>
        </p:txBody>
      </p:sp>
      <p:sp>
        <p:nvSpPr>
          <p:cNvPr id="43012" name="Rectangle 4"/>
          <p:cNvSpPr>
            <a:spLocks noGrp="1" noRot="1" noChangeAspect="1" noChangeArrowheads="1" noTextEdit="1"/>
          </p:cNvSpPr>
          <p:nvPr>
            <p:ph type="sldImg" idx="2"/>
          </p:nvPr>
        </p:nvSpPr>
        <p:spPr bwMode="auto">
          <a:xfrm>
            <a:off x="993775" y="768350"/>
            <a:ext cx="5116513" cy="3836988"/>
          </a:xfrm>
          <a:prstGeom prst="rect">
            <a:avLst/>
          </a:prstGeom>
          <a:noFill/>
          <a:ln w="9525">
            <a:solidFill>
              <a:srgbClr val="000000"/>
            </a:solidFill>
            <a:miter lim="800000"/>
            <a:headEnd/>
            <a:tailEnd/>
          </a:ln>
          <a:effectLst/>
        </p:spPr>
      </p:sp>
      <p:sp>
        <p:nvSpPr>
          <p:cNvPr id="43013" name="Rectangle 5"/>
          <p:cNvSpPr>
            <a:spLocks noGrp="1" noChangeArrowheads="1"/>
          </p:cNvSpPr>
          <p:nvPr>
            <p:ph type="body" sz="quarter" idx="3"/>
          </p:nvPr>
        </p:nvSpPr>
        <p:spPr bwMode="auto">
          <a:xfrm>
            <a:off x="710408" y="4861441"/>
            <a:ext cx="5683250" cy="4605576"/>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3014" name="Rectangle 6"/>
          <p:cNvSpPr>
            <a:spLocks noGrp="1" noChangeArrowheads="1"/>
          </p:cNvSpPr>
          <p:nvPr>
            <p:ph type="ftr" sz="quarter" idx="4"/>
          </p:nvPr>
        </p:nvSpPr>
        <p:spPr bwMode="auto">
          <a:xfrm>
            <a:off x="0" y="9721107"/>
            <a:ext cx="3078427" cy="511731"/>
          </a:xfrm>
          <a:prstGeom prst="rect">
            <a:avLst/>
          </a:prstGeom>
          <a:noFill/>
          <a:ln w="9525">
            <a:noFill/>
            <a:miter lim="800000"/>
            <a:headEnd/>
            <a:tailEnd/>
          </a:ln>
          <a:effectLst/>
        </p:spPr>
        <p:txBody>
          <a:bodyPr vert="horz" wrap="square" lIns="96659" tIns="48330" rIns="96659" bIns="48330" numCol="1" anchor="b" anchorCtr="0" compatLnSpc="1">
            <a:prstTxWarp prst="textNoShape">
              <a:avLst/>
            </a:prstTxWarp>
          </a:bodyPr>
          <a:lstStyle>
            <a:lvl1pPr eaLnBrk="1" hangingPunct="1">
              <a:defRPr sz="1200">
                <a:latin typeface="Times New Roman" pitchFamily="18" charset="0"/>
              </a:defRPr>
            </a:lvl1pPr>
          </a:lstStyle>
          <a:p>
            <a:r>
              <a:rPr lang="en-US" smtClean="0"/>
              <a:t>Confidential</a:t>
            </a:r>
            <a:endParaRPr lang="en-US"/>
          </a:p>
        </p:txBody>
      </p:sp>
      <p:sp>
        <p:nvSpPr>
          <p:cNvPr id="43015" name="Rectangle 7"/>
          <p:cNvSpPr>
            <a:spLocks noGrp="1" noChangeArrowheads="1"/>
          </p:cNvSpPr>
          <p:nvPr>
            <p:ph type="sldNum" sz="quarter" idx="5"/>
          </p:nvPr>
        </p:nvSpPr>
        <p:spPr bwMode="auto">
          <a:xfrm>
            <a:off x="4023993" y="9721107"/>
            <a:ext cx="3078427" cy="511731"/>
          </a:xfrm>
          <a:prstGeom prst="rect">
            <a:avLst/>
          </a:prstGeom>
          <a:noFill/>
          <a:ln w="9525">
            <a:noFill/>
            <a:miter lim="800000"/>
            <a:headEnd/>
            <a:tailEnd/>
          </a:ln>
          <a:effectLst/>
        </p:spPr>
        <p:txBody>
          <a:bodyPr vert="horz" wrap="square" lIns="96659" tIns="48330" rIns="96659" bIns="48330" numCol="1" anchor="b" anchorCtr="0" compatLnSpc="1">
            <a:prstTxWarp prst="textNoShape">
              <a:avLst/>
            </a:prstTxWarp>
          </a:bodyPr>
          <a:lstStyle>
            <a:lvl1pPr algn="r" eaLnBrk="1" hangingPunct="1">
              <a:defRPr sz="1200">
                <a:latin typeface="Times New Roman" pitchFamily="18" charset="0"/>
              </a:defRPr>
            </a:lvl1pPr>
          </a:lstStyle>
          <a:p>
            <a:fld id="{77335B6C-97C4-4885-852F-06B0D433F817}" type="slidenum">
              <a:rPr lang="en-US"/>
              <a:pPr/>
              <a:t>‹#›</a:t>
            </a:fld>
            <a:endParaRPr lang="en-US"/>
          </a:p>
        </p:txBody>
      </p:sp>
    </p:spTree>
    <p:extLst>
      <p:ext uri="{BB962C8B-B14F-4D97-AF65-F5344CB8AC3E}">
        <p14:creationId xmlns:p14="http://schemas.microsoft.com/office/powerpoint/2010/main" val="233328860"/>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87288D-C3A5-4C34-AE13-0B5F58C026D2}" type="slidenum">
              <a:rPr lang="en-US"/>
              <a:pPr/>
              <a:t>1</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
        <p:nvSpPr>
          <p:cNvPr id="8" name="Footer Placeholder 7"/>
          <p:cNvSpPr>
            <a:spLocks noGrp="1"/>
          </p:cNvSpPr>
          <p:nvPr>
            <p:ph type="ftr" sz="quarter" idx="10"/>
          </p:nvPr>
        </p:nvSpPr>
        <p:spPr/>
        <p:txBody>
          <a:bodyPr/>
          <a:lstStyle/>
          <a:p>
            <a:r>
              <a:rPr lang="en-US" smtClean="0"/>
              <a:t>Confidential</a:t>
            </a:r>
            <a:endParaRPr lang="en-US"/>
          </a:p>
        </p:txBody>
      </p:sp>
      <p:sp>
        <p:nvSpPr>
          <p:cNvPr id="9" name="Header Placeholder 8"/>
          <p:cNvSpPr>
            <a:spLocks noGrp="1"/>
          </p:cNvSpPr>
          <p:nvPr>
            <p:ph type="hdr" sz="quarter" idx="11"/>
          </p:nvPr>
        </p:nvSpPr>
        <p:spPr/>
        <p:txBody>
          <a:bodyPr/>
          <a:lstStyle/>
          <a:p>
            <a:r>
              <a:rPr lang="en-US" smtClean="0"/>
              <a:t>Master Class UWV</a:t>
            </a:r>
            <a:endParaRPr lang="en-US"/>
          </a:p>
        </p:txBody>
      </p:sp>
      <p:sp>
        <p:nvSpPr>
          <p:cNvPr id="12" name="Tijdelijke aanduiding voor datum 11"/>
          <p:cNvSpPr>
            <a:spLocks noGrp="1"/>
          </p:cNvSpPr>
          <p:nvPr>
            <p:ph type="dt" idx="12"/>
          </p:nvPr>
        </p:nvSpPr>
        <p:spPr/>
        <p:txBody>
          <a:bodyPr/>
          <a:lstStyle/>
          <a:p>
            <a:r>
              <a:rPr lang="nl-NL" smtClean="0"/>
              <a:t>25-5-2010</a:t>
            </a:r>
            <a:endParaRPr lang="en-US"/>
          </a:p>
        </p:txBody>
      </p:sp>
    </p:spTree>
    <p:extLst>
      <p:ext uri="{BB962C8B-B14F-4D97-AF65-F5344CB8AC3E}">
        <p14:creationId xmlns:p14="http://schemas.microsoft.com/office/powerpoint/2010/main" val="3331063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bwMode="auto">
          <a:xfrm>
            <a:off x="1019175" y="788988"/>
            <a:ext cx="5127625" cy="3846512"/>
          </a:xfrm>
          <a:prstGeom prst="rect">
            <a:avLst/>
          </a:prstGeom>
          <a:noFill/>
          <a:ln w="12700">
            <a:solidFill>
              <a:srgbClr val="000000"/>
            </a:solidFill>
            <a:miter lim="800000"/>
            <a:headEnd/>
            <a:tailEnd/>
          </a:ln>
        </p:spPr>
      </p:sp>
      <p:sp>
        <p:nvSpPr>
          <p:cNvPr id="207875" name="Rectangle 3"/>
          <p:cNvSpPr>
            <a:spLocks noGrp="1" noChangeArrowheads="1"/>
          </p:cNvSpPr>
          <p:nvPr>
            <p:ph type="body" idx="1"/>
          </p:nvPr>
        </p:nvSpPr>
        <p:spPr bwMode="auto">
          <a:xfrm>
            <a:off x="965848" y="4872038"/>
            <a:ext cx="5226379" cy="4635500"/>
          </a:xfrm>
          <a:prstGeom prst="rect">
            <a:avLst/>
          </a:prstGeom>
          <a:noFill/>
          <a:ln>
            <a:miter lim="800000"/>
            <a:headEnd/>
            <a:tailEnd/>
          </a:ln>
        </p:spPr>
        <p:txBody>
          <a:bodyPr lIns="95383" tIns="47692" rIns="95383" bIns="47692"/>
          <a:lstStyle/>
          <a:p>
            <a:pPr defTabSz="971550" latinLnBrk="1">
              <a:spcBef>
                <a:spcPct val="0"/>
              </a:spcBef>
            </a:pPr>
            <a:endParaRPr lang="nl-NL" sz="2600">
              <a:latin typeface="Times New Roman" pitchFamily="18" charset="0"/>
            </a:endParaRPr>
          </a:p>
        </p:txBody>
      </p:sp>
    </p:spTree>
    <p:extLst>
      <p:ext uri="{BB962C8B-B14F-4D97-AF65-F5344CB8AC3E}">
        <p14:creationId xmlns:p14="http://schemas.microsoft.com/office/powerpoint/2010/main" val="324583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bwMode="auto">
          <a:xfrm>
            <a:off x="1019175" y="788988"/>
            <a:ext cx="5127625" cy="3846512"/>
          </a:xfrm>
          <a:prstGeom prst="rect">
            <a:avLst/>
          </a:prstGeom>
          <a:noFill/>
          <a:ln w="12700">
            <a:solidFill>
              <a:srgbClr val="000000"/>
            </a:solidFill>
            <a:miter lim="800000"/>
            <a:headEnd/>
            <a:tailEnd/>
          </a:ln>
        </p:spPr>
      </p:sp>
      <p:sp>
        <p:nvSpPr>
          <p:cNvPr id="207875" name="Rectangle 3"/>
          <p:cNvSpPr>
            <a:spLocks noGrp="1" noChangeArrowheads="1"/>
          </p:cNvSpPr>
          <p:nvPr>
            <p:ph type="body" idx="1"/>
          </p:nvPr>
        </p:nvSpPr>
        <p:spPr bwMode="auto">
          <a:xfrm>
            <a:off x="965848" y="4872038"/>
            <a:ext cx="5226379" cy="4635500"/>
          </a:xfrm>
          <a:prstGeom prst="rect">
            <a:avLst/>
          </a:prstGeom>
          <a:noFill/>
          <a:ln>
            <a:miter lim="800000"/>
            <a:headEnd/>
            <a:tailEnd/>
          </a:ln>
        </p:spPr>
        <p:txBody>
          <a:bodyPr lIns="95383" tIns="47692" rIns="95383" bIns="47692"/>
          <a:lstStyle/>
          <a:p>
            <a:pPr defTabSz="971550" latinLnBrk="1">
              <a:spcBef>
                <a:spcPct val="0"/>
              </a:spcBef>
            </a:pPr>
            <a:endParaRPr lang="nl-NL" sz="2600">
              <a:latin typeface="Times New Roman" pitchFamily="18" charset="0"/>
            </a:endParaRPr>
          </a:p>
        </p:txBody>
      </p:sp>
    </p:spTree>
    <p:extLst>
      <p:ext uri="{BB962C8B-B14F-4D97-AF65-F5344CB8AC3E}">
        <p14:creationId xmlns:p14="http://schemas.microsoft.com/office/powerpoint/2010/main" val="84783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xfrm>
            <a:off x="1019175" y="788988"/>
            <a:ext cx="5127625" cy="3846512"/>
          </a:xfrm>
          <a:prstGeom prst="rect">
            <a:avLst/>
          </a:prstGeom>
          <a:noFill/>
          <a:ln w="12700">
            <a:solidFill>
              <a:srgbClr val="000000"/>
            </a:solidFill>
            <a:miter lim="800000"/>
            <a:headEnd/>
            <a:tailEnd/>
          </a:ln>
        </p:spPr>
      </p:sp>
      <p:sp>
        <p:nvSpPr>
          <p:cNvPr id="24579" name="Rectangle 3"/>
          <p:cNvSpPr>
            <a:spLocks noGrp="1" noChangeArrowheads="1"/>
          </p:cNvSpPr>
          <p:nvPr>
            <p:ph type="body" idx="1"/>
          </p:nvPr>
        </p:nvSpPr>
        <p:spPr bwMode="auto">
          <a:xfrm>
            <a:off x="965848" y="4872038"/>
            <a:ext cx="5226379" cy="4635500"/>
          </a:xfrm>
          <a:prstGeom prst="rect">
            <a:avLst/>
          </a:prstGeom>
          <a:noFill/>
          <a:ln>
            <a:miter lim="800000"/>
            <a:headEnd/>
            <a:tailEnd/>
          </a:ln>
        </p:spPr>
        <p:txBody>
          <a:bodyPr lIns="95383" tIns="47692" rIns="95383" bIns="47692"/>
          <a:lstStyle/>
          <a:p>
            <a:pPr defTabSz="971550" latinLnBrk="1">
              <a:spcBef>
                <a:spcPct val="0"/>
              </a:spcBef>
            </a:pPr>
            <a:endParaRPr lang="nl-NL" sz="2600" smtClean="0">
              <a:latin typeface="Times New Roman" pitchFamily="18" charset="0"/>
            </a:endParaRPr>
          </a:p>
        </p:txBody>
      </p:sp>
    </p:spTree>
    <p:extLst>
      <p:ext uri="{BB962C8B-B14F-4D97-AF65-F5344CB8AC3E}">
        <p14:creationId xmlns:p14="http://schemas.microsoft.com/office/powerpoint/2010/main" val="3139489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4096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40964" name="Rectangle 4"/>
          <p:cNvSpPr>
            <a:spLocks noGrp="1" noChangeArrowheads="1"/>
          </p:cNvSpPr>
          <p:nvPr>
            <p:ph type="dt" sz="half" idx="2"/>
          </p:nvPr>
        </p:nvSpPr>
        <p:spPr>
          <a:xfrm>
            <a:off x="685800" y="6248400"/>
            <a:ext cx="1905000" cy="457200"/>
          </a:xfrm>
        </p:spPr>
        <p:txBody>
          <a:bodyPr/>
          <a:lstStyle>
            <a:lvl1pPr>
              <a:defRPr/>
            </a:lvl1pPr>
          </a:lstStyle>
          <a:p>
            <a:endParaRPr lang="en-US"/>
          </a:p>
        </p:txBody>
      </p:sp>
      <p:sp>
        <p:nvSpPr>
          <p:cNvPr id="40965" name="Rectangle 5"/>
          <p:cNvSpPr>
            <a:spLocks noGrp="1" noChangeArrowheads="1"/>
          </p:cNvSpPr>
          <p:nvPr>
            <p:ph type="ftr" sz="quarter" idx="3"/>
          </p:nvPr>
        </p:nvSpPr>
        <p:spPr>
          <a:xfrm>
            <a:off x="3124200" y="6248400"/>
            <a:ext cx="2895600" cy="457200"/>
          </a:xfrm>
        </p:spPr>
        <p:txBody>
          <a:bodyPr/>
          <a:lstStyle>
            <a:lvl1pPr>
              <a:defRPr/>
            </a:lvl1pPr>
          </a:lstStyle>
          <a:p>
            <a:endParaRPr lang="en-US"/>
          </a:p>
        </p:txBody>
      </p:sp>
      <p:sp>
        <p:nvSpPr>
          <p:cNvPr id="40966" name="Rectangle 6"/>
          <p:cNvSpPr>
            <a:spLocks noGrp="1" noChangeArrowheads="1"/>
          </p:cNvSpPr>
          <p:nvPr>
            <p:ph type="sldNum" sz="quarter" idx="4"/>
          </p:nvPr>
        </p:nvSpPr>
        <p:spPr>
          <a:xfrm>
            <a:off x="6553200" y="6248400"/>
            <a:ext cx="1905000" cy="457200"/>
          </a:xfrm>
        </p:spPr>
        <p:txBody>
          <a:bodyPr/>
          <a:lstStyle>
            <a:lvl1pPr>
              <a:defRPr/>
            </a:lvl1pPr>
          </a:lstStyle>
          <a:p>
            <a:fld id="{BBABDC45-68A1-43C9-92AA-FD6EE4F96F58}" type="slidenum">
              <a:rPr lang="en-US"/>
              <a:pPr/>
              <a:t>‹#›</a:t>
            </a:fld>
            <a:endParaRPr lang="en-US"/>
          </a:p>
        </p:txBody>
      </p:sp>
      <p:sp>
        <p:nvSpPr>
          <p:cNvPr id="40967"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endParaRPr lang="en-US" sz="2400">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2F8C572-5BAF-4213-B2D7-A56C7E4068E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92D8B44-7BF3-459E-9249-012A41F6113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E556716-0E08-41A3-B3AE-0AE06560F17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A325FAA-F7D6-4C82-8A4E-AD8F0C3FFE8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5ADFB29-7855-4FC5-A917-84073F38360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6D1F18C-9B69-4821-82D8-19904FF4F23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29D4AE5-6AE0-448D-BBF8-9D43A8B6E5C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E8B1280-D029-4383-BB24-53E153A7CE9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B29E3ED-C6B3-4EEA-BCB0-ACE08F4D884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46D4764-C5E9-4C81-AAFB-3155D01D7FC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9939"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9940"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endParaRPr lang="en-US" sz="2400">
              <a:latin typeface="Times New Roman" pitchFamily="18" charset="0"/>
            </a:endParaRPr>
          </a:p>
        </p:txBody>
      </p:sp>
      <p:sp>
        <p:nvSpPr>
          <p:cNvPr id="3994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endParaRPr lang="en-US"/>
          </a:p>
        </p:txBody>
      </p:sp>
      <p:sp>
        <p:nvSpPr>
          <p:cNvPr id="3994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3994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vl1pPr>
          </a:lstStyle>
          <a:p>
            <a:endParaRPr lang="en-US"/>
          </a:p>
        </p:txBody>
      </p:sp>
      <p:sp>
        <p:nvSpPr>
          <p:cNvPr id="3994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fld id="{215B3A1D-A8A1-4E8B-A9DC-B79519F2F72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iming>
    <p:tnLst>
      <p:par>
        <p:cTn id="1" dur="indefinite" restart="never" nodeType="tmRoot"/>
      </p:par>
    </p:tnLst>
  </p:timing>
  <p:hf hdr="0" ftr="0" dt="0"/>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itchFamily="34" charset="0"/>
        </a:defRPr>
      </a:lvl2pPr>
      <a:lvl3pPr algn="l" rtl="0" fontAlgn="base">
        <a:spcBef>
          <a:spcPct val="0"/>
        </a:spcBef>
        <a:spcAft>
          <a:spcPct val="0"/>
        </a:spcAft>
        <a:defRPr sz="3800">
          <a:solidFill>
            <a:schemeClr val="tx2"/>
          </a:solidFill>
          <a:latin typeface="Verdana" pitchFamily="34" charset="0"/>
        </a:defRPr>
      </a:lvl3pPr>
      <a:lvl4pPr algn="l" rtl="0" fontAlgn="base">
        <a:spcBef>
          <a:spcPct val="0"/>
        </a:spcBef>
        <a:spcAft>
          <a:spcPct val="0"/>
        </a:spcAft>
        <a:defRPr sz="3800">
          <a:solidFill>
            <a:schemeClr val="tx2"/>
          </a:solidFill>
          <a:latin typeface="Verdana" pitchFamily="34" charset="0"/>
        </a:defRPr>
      </a:lvl4pPr>
      <a:lvl5pPr algn="l" rtl="0" fontAlgn="base">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j.kowalczyk@liacs.leidenuniv.n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AdWords" TargetMode="External"/><Relationship Id="rId2" Type="http://schemas.openxmlformats.org/officeDocument/2006/relationships/hyperlink" Target="http://en.wikipedia.org/wiki/Googl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rel.liacs.nl/labs/dslab" TargetMode="External"/><Relationship Id="rId2" Type="http://schemas.openxmlformats.org/officeDocument/2006/relationships/hyperlink" Target="http://rel.liacs.nl/labs/hpclab"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martinhilbert.net/wp-content/uploads/2015/03/HMI-Review_Hilbert2015.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mmds.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135063"/>
            <a:ext cx="7772400" cy="1066800"/>
          </a:xfrm>
        </p:spPr>
        <p:txBody>
          <a:bodyPr/>
          <a:lstStyle/>
          <a:p>
            <a:r>
              <a:rPr lang="en-US" sz="3600" dirty="0" smtClean="0"/>
              <a:t>Advances in Data Mining 2020</a:t>
            </a:r>
            <a:endParaRPr lang="en-GB" sz="3600" dirty="0"/>
          </a:p>
        </p:txBody>
      </p:sp>
      <p:sp>
        <p:nvSpPr>
          <p:cNvPr id="2051" name="Rectangle 3"/>
          <p:cNvSpPr>
            <a:spLocks noGrp="1" noChangeArrowheads="1"/>
          </p:cNvSpPr>
          <p:nvPr>
            <p:ph type="subTitle" idx="1"/>
          </p:nvPr>
        </p:nvSpPr>
        <p:spPr/>
        <p:txBody>
          <a:bodyPr/>
          <a:lstStyle/>
          <a:p>
            <a:endParaRPr lang="en-US" sz="2400" dirty="0"/>
          </a:p>
          <a:p>
            <a:r>
              <a:rPr lang="en-US" sz="2400" dirty="0"/>
              <a:t>Wojtek </a:t>
            </a:r>
            <a:r>
              <a:rPr lang="en-US" sz="2400" dirty="0" smtClean="0"/>
              <a:t>Kowalczyk</a:t>
            </a:r>
            <a:r>
              <a:rPr lang="en-US" sz="2400" i="1" dirty="0" smtClean="0"/>
              <a:t/>
            </a:r>
            <a:br>
              <a:rPr lang="en-US" sz="2400" i="1" dirty="0" smtClean="0"/>
            </a:br>
            <a:r>
              <a:rPr lang="en-US" sz="2400" i="1" dirty="0">
                <a:hlinkClick r:id="rId3"/>
              </a:rPr>
              <a:t>w.j.kowalczyk@liacs.leidenuniv.nl</a:t>
            </a:r>
            <a:r>
              <a:rPr lang="en-US" sz="2400" i="1" dirty="0" smtClean="0"/>
              <a:t/>
            </a:r>
            <a:br>
              <a:rPr lang="en-US" sz="2400" i="1" dirty="0" smtClean="0"/>
            </a:br>
            <a:endParaRPr lang="en-GB" sz="2400" i="1" dirty="0"/>
          </a:p>
        </p:txBody>
      </p:sp>
      <p:pic>
        <p:nvPicPr>
          <p:cNvPr id="5" name="Picture 6" descr="Leiden University"/>
          <p:cNvPicPr>
            <a:picLocks noChangeAspect="1" noChangeArrowheads="1"/>
          </p:cNvPicPr>
          <p:nvPr/>
        </p:nvPicPr>
        <p:blipFill>
          <a:blip r:embed="rId4" cstate="print"/>
          <a:srcRect/>
          <a:stretch>
            <a:fillRect/>
          </a:stretch>
        </p:blipFill>
        <p:spPr bwMode="auto">
          <a:xfrm>
            <a:off x="7162800" y="5257800"/>
            <a:ext cx="1752600" cy="1384300"/>
          </a:xfrm>
          <a:prstGeom prst="rect">
            <a:avLst/>
          </a:prstGeom>
          <a:noFill/>
          <a:ln w="9525">
            <a:noFill/>
            <a:miter lim="800000"/>
            <a:headEnd/>
            <a:tailEnd/>
          </a:ln>
        </p:spPr>
      </p:pic>
      <p:sp>
        <p:nvSpPr>
          <p:cNvPr id="6" name="Tekstvak 5"/>
          <p:cNvSpPr txBox="1"/>
          <p:nvPr/>
        </p:nvSpPr>
        <p:spPr>
          <a:xfrm>
            <a:off x="609600" y="6400800"/>
            <a:ext cx="1608133" cy="369332"/>
          </a:xfrm>
          <a:prstGeom prst="rect">
            <a:avLst/>
          </a:prstGeom>
          <a:noFill/>
        </p:spPr>
        <p:txBody>
          <a:bodyPr wrap="none" rtlCol="0">
            <a:spAutoFit/>
          </a:bodyPr>
          <a:lstStyle/>
          <a:p>
            <a:r>
              <a:rPr lang="en-US" dirty="0" smtClean="0"/>
              <a:t>Introduction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Practicals</a:t>
            </a:r>
            <a:endParaRPr lang="en-US" dirty="0"/>
          </a:p>
        </p:txBody>
      </p:sp>
      <p:sp>
        <p:nvSpPr>
          <p:cNvPr id="3" name="Content Placeholder 2"/>
          <p:cNvSpPr>
            <a:spLocks noGrp="1"/>
          </p:cNvSpPr>
          <p:nvPr>
            <p:ph idx="1"/>
          </p:nvPr>
        </p:nvSpPr>
        <p:spPr/>
        <p:txBody>
          <a:bodyPr>
            <a:normAutofit fontScale="92500" lnSpcReduction="20000"/>
          </a:bodyPr>
          <a:lstStyle/>
          <a:p>
            <a:pPr>
              <a:buNone/>
            </a:pPr>
            <a:endParaRPr lang="en-US" sz="2000" b="1" dirty="0" smtClean="0">
              <a:solidFill>
                <a:srgbClr val="0070C0"/>
              </a:solidFill>
            </a:endParaRPr>
          </a:p>
          <a:p>
            <a:r>
              <a:rPr lang="en-US" sz="2000" b="1" dirty="0" smtClean="0">
                <a:solidFill>
                  <a:schemeClr val="tx2"/>
                </a:solidFill>
              </a:rPr>
              <a:t>TA’s avaliable both on-line and in Snellius labs (your preferences?) </a:t>
            </a:r>
          </a:p>
          <a:p>
            <a:endParaRPr lang="en-US" sz="2000" dirty="0" smtClean="0"/>
          </a:p>
          <a:p>
            <a:r>
              <a:rPr lang="en-US" sz="2000" b="1" dirty="0" smtClean="0"/>
              <a:t>Work in couples</a:t>
            </a:r>
            <a:r>
              <a:rPr lang="en-US" sz="2000" dirty="0" smtClean="0"/>
              <a:t>, preferably Computer Science + Statistical Science</a:t>
            </a:r>
            <a:endParaRPr lang="en-US" sz="1600" dirty="0" smtClean="0"/>
          </a:p>
          <a:p>
            <a:pPr>
              <a:buNone/>
            </a:pPr>
            <a:endParaRPr lang="en-US" sz="2000" dirty="0" smtClean="0"/>
          </a:p>
          <a:p>
            <a:r>
              <a:rPr lang="en-US" sz="2000" b="1" dirty="0" smtClean="0"/>
              <a:t>Presence not compulsory </a:t>
            </a:r>
            <a:r>
              <a:rPr lang="en-US" sz="2000" dirty="0" smtClean="0"/>
              <a:t>(the same applies to lectures)</a:t>
            </a:r>
          </a:p>
          <a:p>
            <a:endParaRPr lang="en-US" sz="2000" dirty="0" smtClean="0"/>
          </a:p>
          <a:p>
            <a:r>
              <a:rPr lang="en-US" sz="2000" b="1" dirty="0" smtClean="0"/>
              <a:t>Programming (Python 3.x) + </a:t>
            </a:r>
            <a:r>
              <a:rPr lang="en-US" sz="2000" b="1" dirty="0" err="1" smtClean="0"/>
              <a:t>Jupyter</a:t>
            </a:r>
            <a:r>
              <a:rPr lang="en-US" sz="2000" b="1" dirty="0" smtClean="0"/>
              <a:t> Notebook  (</a:t>
            </a:r>
            <a:r>
              <a:rPr lang="en-US" sz="2000" b="1" i="1" dirty="0" smtClean="0">
                <a:solidFill>
                  <a:srgbClr val="FF0000"/>
                </a:solidFill>
              </a:rPr>
              <a:t>no additional reports!</a:t>
            </a:r>
            <a:r>
              <a:rPr lang="en-US" sz="2000" b="1" dirty="0" smtClean="0"/>
              <a:t>)</a:t>
            </a:r>
          </a:p>
          <a:p>
            <a:endParaRPr lang="en-US" sz="2000" dirty="0" smtClean="0"/>
          </a:p>
          <a:p>
            <a:r>
              <a:rPr lang="en-US" sz="2000" b="1" dirty="0" smtClean="0"/>
              <a:t>Assignments: solve a problem: </a:t>
            </a:r>
            <a:r>
              <a:rPr lang="en-US" sz="2000" dirty="0" smtClean="0"/>
              <a:t>implement</a:t>
            </a:r>
            <a:r>
              <a:rPr lang="en-US" sz="2000" b="1" dirty="0" smtClean="0"/>
              <a:t> </a:t>
            </a:r>
            <a:r>
              <a:rPr lang="en-US" sz="2000" dirty="0" smtClean="0"/>
              <a:t>an algorithm(s), try it on some data, deliver a self-contained notebook</a:t>
            </a:r>
          </a:p>
          <a:p>
            <a:endParaRPr lang="en-US" sz="2000" dirty="0" smtClean="0"/>
          </a:p>
          <a:p>
            <a:r>
              <a:rPr lang="en-US" sz="2000" b="1" i="1" dirty="0" smtClean="0">
                <a:solidFill>
                  <a:srgbClr val="0070C0"/>
                </a:solidFill>
              </a:rPr>
              <a:t>The notebook should be a combination of a documented code, </a:t>
            </a:r>
            <a:br>
              <a:rPr lang="en-US" sz="2000" b="1" i="1" dirty="0" smtClean="0">
                <a:solidFill>
                  <a:srgbClr val="0070C0"/>
                </a:solidFill>
              </a:rPr>
            </a:br>
            <a:r>
              <a:rPr lang="en-US" sz="2000" b="1" i="1" dirty="0" smtClean="0">
                <a:solidFill>
                  <a:srgbClr val="0070C0"/>
                </a:solidFill>
              </a:rPr>
              <a:t>results, plots, tables, reflection on results, conclusions</a:t>
            </a:r>
          </a:p>
          <a:p>
            <a:endParaRPr lang="en-US" sz="2000" dirty="0" smtClean="0"/>
          </a:p>
          <a:p>
            <a:endParaRPr lang="en-US" sz="2000" dirty="0" smtClean="0"/>
          </a:p>
        </p:txBody>
      </p:sp>
      <p:sp>
        <p:nvSpPr>
          <p:cNvPr id="5" name="Tijdelijke aanduiding voor dianummer 4"/>
          <p:cNvSpPr>
            <a:spLocks noGrp="1"/>
          </p:cNvSpPr>
          <p:nvPr>
            <p:ph type="sldNum" sz="quarter" idx="12"/>
          </p:nvPr>
        </p:nvSpPr>
        <p:spPr/>
        <p:txBody>
          <a:bodyPr/>
          <a:lstStyle/>
          <a:p>
            <a:fld id="{EE556716-0E08-41A3-B3AE-0AE06560F17D}"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wipe(down)">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wipe(down)">
                                      <p:cBhvr>
                                        <p:cTn id="3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Recommender Systems</a:t>
            </a:r>
            <a:endParaRPr lang="en-US" dirty="0"/>
          </a:p>
        </p:txBody>
      </p:sp>
      <p:sp>
        <p:nvSpPr>
          <p:cNvPr id="3" name="Content Placeholder 2"/>
          <p:cNvSpPr>
            <a:spLocks noGrp="1"/>
          </p:cNvSpPr>
          <p:nvPr>
            <p:ph idx="1"/>
          </p:nvPr>
        </p:nvSpPr>
        <p:spPr/>
        <p:txBody>
          <a:bodyPr/>
          <a:lstStyle/>
          <a:p>
            <a:r>
              <a:rPr lang="en-US" sz="2000" dirty="0" smtClean="0"/>
              <a:t>Given a few </a:t>
            </a:r>
            <a:r>
              <a:rPr lang="en-US" sz="2000" dirty="0" err="1" smtClean="0"/>
              <a:t>petabytes</a:t>
            </a:r>
            <a:r>
              <a:rPr lang="en-US" sz="2000" dirty="0" smtClean="0"/>
              <a:t> of sales data from </a:t>
            </a:r>
            <a:r>
              <a:rPr lang="en-US" sz="2000" dirty="0" smtClean="0">
                <a:solidFill>
                  <a:srgbClr val="0070C0"/>
                </a:solidFill>
              </a:rPr>
              <a:t>Amazon.com</a:t>
            </a:r>
            <a:r>
              <a:rPr lang="en-US" sz="2000" dirty="0" smtClean="0"/>
              <a:t> in the form:</a:t>
            </a:r>
            <a:endParaRPr lang="en-US" sz="1600" dirty="0" smtClean="0"/>
          </a:p>
          <a:p>
            <a:pPr>
              <a:buNone/>
            </a:pPr>
            <a:r>
              <a:rPr lang="en-US" sz="1600" dirty="0" smtClean="0"/>
              <a:t>	</a:t>
            </a:r>
            <a:r>
              <a:rPr lang="en-US" sz="1600" dirty="0" smtClean="0">
                <a:solidFill>
                  <a:srgbClr val="0070C0"/>
                </a:solidFill>
              </a:rPr>
              <a:t>	</a:t>
            </a:r>
            <a:r>
              <a:rPr lang="en-US" sz="2000" dirty="0" smtClean="0">
                <a:solidFill>
                  <a:srgbClr val="0070C0"/>
                </a:solidFill>
              </a:rPr>
              <a:t>&lt;</a:t>
            </a:r>
            <a:r>
              <a:rPr lang="en-US" sz="2000" dirty="0" err="1" smtClean="0">
                <a:solidFill>
                  <a:srgbClr val="0070C0"/>
                </a:solidFill>
              </a:rPr>
              <a:t>user_id</a:t>
            </a:r>
            <a:r>
              <a:rPr lang="en-US" sz="2000" dirty="0" smtClean="0">
                <a:solidFill>
                  <a:srgbClr val="0070C0"/>
                </a:solidFill>
              </a:rPr>
              <a:t>, </a:t>
            </a:r>
            <a:r>
              <a:rPr lang="en-US" sz="2000" dirty="0" err="1" smtClean="0">
                <a:solidFill>
                  <a:srgbClr val="0070C0"/>
                </a:solidFill>
              </a:rPr>
              <a:t>item_id</a:t>
            </a:r>
            <a:r>
              <a:rPr lang="en-US" sz="2000" dirty="0" smtClean="0">
                <a:solidFill>
                  <a:srgbClr val="0070C0"/>
                </a:solidFill>
              </a:rPr>
              <a:t>&gt;</a:t>
            </a:r>
            <a:endParaRPr lang="en-US" sz="2000" dirty="0" smtClean="0"/>
          </a:p>
          <a:p>
            <a:pPr>
              <a:buNone/>
            </a:pPr>
            <a:r>
              <a:rPr lang="en-US" sz="2000" dirty="0" smtClean="0"/>
              <a:t>	what item would you recommend to the current visitor, </a:t>
            </a:r>
            <a:r>
              <a:rPr lang="en-US" sz="2000" dirty="0" err="1" smtClean="0">
                <a:solidFill>
                  <a:srgbClr val="0070C0"/>
                </a:solidFill>
              </a:rPr>
              <a:t>current_visitor_id</a:t>
            </a:r>
            <a:r>
              <a:rPr lang="en-US" sz="2000" dirty="0" smtClean="0"/>
              <a:t>, that is currently visiting Amazon.com and just clicked (or bought) a </a:t>
            </a:r>
            <a:r>
              <a:rPr lang="en-US" sz="2000" dirty="0" err="1" smtClean="0">
                <a:solidFill>
                  <a:srgbClr val="0070C0"/>
                </a:solidFill>
              </a:rPr>
              <a:t>current_item_id</a:t>
            </a:r>
            <a:r>
              <a:rPr lang="en-US" sz="2000" dirty="0" smtClean="0"/>
              <a:t>? </a:t>
            </a:r>
          </a:p>
          <a:p>
            <a:pPr>
              <a:buNone/>
            </a:pPr>
            <a:r>
              <a:rPr lang="en-US" sz="2000" dirty="0" smtClean="0"/>
              <a:t>	You have just a few milliseconds for it!</a:t>
            </a:r>
          </a:p>
          <a:p>
            <a:pPr>
              <a:buNone/>
            </a:pPr>
            <a:endParaRPr lang="en-US" sz="2000" dirty="0" smtClean="0"/>
          </a:p>
          <a:p>
            <a:r>
              <a:rPr lang="en-US" sz="2000" dirty="0" smtClean="0"/>
              <a:t>Given a few terabytes of data collected by </a:t>
            </a:r>
            <a:r>
              <a:rPr lang="en-US" sz="2000" dirty="0" smtClean="0">
                <a:solidFill>
                  <a:srgbClr val="0070C0"/>
                </a:solidFill>
              </a:rPr>
              <a:t>Netflix.com</a:t>
            </a:r>
            <a:r>
              <a:rPr lang="en-US" sz="2000" dirty="0" smtClean="0"/>
              <a:t> in the form:</a:t>
            </a:r>
            <a:endParaRPr lang="en-US" sz="1600" dirty="0" smtClean="0"/>
          </a:p>
          <a:p>
            <a:pPr>
              <a:buNone/>
            </a:pPr>
            <a:r>
              <a:rPr lang="en-US" sz="1600" dirty="0" smtClean="0"/>
              <a:t>	</a:t>
            </a:r>
            <a:r>
              <a:rPr lang="en-US" sz="1600" dirty="0" smtClean="0">
                <a:solidFill>
                  <a:srgbClr val="0070C0"/>
                </a:solidFill>
              </a:rPr>
              <a:t>	</a:t>
            </a:r>
            <a:r>
              <a:rPr lang="en-US" sz="2000" dirty="0" smtClean="0">
                <a:solidFill>
                  <a:srgbClr val="0070C0"/>
                </a:solidFill>
              </a:rPr>
              <a:t>&lt;</a:t>
            </a:r>
            <a:r>
              <a:rPr lang="en-US" sz="2000" dirty="0" err="1" smtClean="0">
                <a:solidFill>
                  <a:srgbClr val="0070C0"/>
                </a:solidFill>
              </a:rPr>
              <a:t>user_id</a:t>
            </a:r>
            <a:r>
              <a:rPr lang="en-US" sz="2000" dirty="0" smtClean="0">
                <a:solidFill>
                  <a:srgbClr val="0070C0"/>
                </a:solidFill>
              </a:rPr>
              <a:t>, </a:t>
            </a:r>
            <a:r>
              <a:rPr lang="en-US" sz="2000" dirty="0" err="1" smtClean="0">
                <a:solidFill>
                  <a:srgbClr val="0070C0"/>
                </a:solidFill>
              </a:rPr>
              <a:t>movie_id</a:t>
            </a:r>
            <a:r>
              <a:rPr lang="en-US" sz="2000" dirty="0" smtClean="0">
                <a:solidFill>
                  <a:srgbClr val="0070C0"/>
                </a:solidFill>
              </a:rPr>
              <a:t>, </a:t>
            </a:r>
            <a:r>
              <a:rPr lang="en-US" sz="2000" b="1" i="1" dirty="0" smtClean="0">
                <a:solidFill>
                  <a:srgbClr val="0070C0"/>
                </a:solidFill>
              </a:rPr>
              <a:t>rating</a:t>
            </a:r>
            <a:r>
              <a:rPr lang="en-US" sz="2000" dirty="0" smtClean="0">
                <a:solidFill>
                  <a:srgbClr val="0070C0"/>
                </a:solidFill>
              </a:rPr>
              <a:t>&gt;</a:t>
            </a:r>
            <a:endParaRPr lang="en-US" sz="2000" dirty="0" smtClean="0"/>
          </a:p>
          <a:p>
            <a:pPr>
              <a:buNone/>
            </a:pPr>
            <a:r>
              <a:rPr lang="en-US" sz="2000" dirty="0" smtClean="0"/>
              <a:t>	what movie would you recommend to the current visitor of Netflix.com, </a:t>
            </a:r>
            <a:r>
              <a:rPr lang="en-US" sz="2000" dirty="0" err="1" smtClean="0">
                <a:solidFill>
                  <a:srgbClr val="0070C0"/>
                </a:solidFill>
              </a:rPr>
              <a:t>current_visitor_id</a:t>
            </a:r>
            <a:r>
              <a:rPr lang="en-US" sz="2000" dirty="0" smtClean="0"/>
              <a:t>? </a:t>
            </a:r>
          </a:p>
          <a:p>
            <a:pPr>
              <a:buNone/>
            </a:pPr>
            <a:r>
              <a:rPr lang="en-US" sz="2000" dirty="0" smtClean="0"/>
              <a:t>	Again, you have just a few milliseconds for it!</a:t>
            </a:r>
          </a:p>
          <a:p>
            <a:pPr lvl="1"/>
            <a:endParaRPr lang="en-US" sz="2000" dirty="0" smtClean="0"/>
          </a:p>
        </p:txBody>
      </p:sp>
      <p:sp>
        <p:nvSpPr>
          <p:cNvPr id="5" name="Tijdelijke aanduiding voor dianummer 4"/>
          <p:cNvSpPr>
            <a:spLocks noGrp="1"/>
          </p:cNvSpPr>
          <p:nvPr>
            <p:ph type="sldNum" sz="quarter" idx="12"/>
          </p:nvPr>
        </p:nvSpPr>
        <p:spPr/>
        <p:txBody>
          <a:bodyPr/>
          <a:lstStyle/>
          <a:p>
            <a:fld id="{EE556716-0E08-41A3-B3AE-0AE06560F17D}"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Recommender Systems</a:t>
            </a:r>
            <a:endParaRPr lang="en-US" dirty="0"/>
          </a:p>
        </p:txBody>
      </p:sp>
      <p:sp>
        <p:nvSpPr>
          <p:cNvPr id="3" name="Content Placeholder 2"/>
          <p:cNvSpPr>
            <a:spLocks noGrp="1"/>
          </p:cNvSpPr>
          <p:nvPr>
            <p:ph idx="1"/>
          </p:nvPr>
        </p:nvSpPr>
        <p:spPr/>
        <p:txBody>
          <a:bodyPr/>
          <a:lstStyle/>
          <a:p>
            <a:r>
              <a:rPr lang="en-US" sz="2000" dirty="0" smtClean="0"/>
              <a:t>Recommendation algorithms can be split into:</a:t>
            </a:r>
          </a:p>
          <a:p>
            <a:pPr lvl="1"/>
            <a:r>
              <a:rPr lang="en-US" sz="1600" dirty="0" smtClean="0"/>
              <a:t>Content-based: they use “features” of items or users</a:t>
            </a:r>
          </a:p>
          <a:p>
            <a:pPr lvl="1"/>
            <a:r>
              <a:rPr lang="en-US" sz="1600" dirty="0" smtClean="0"/>
              <a:t>Collaborative filtering: they use data date links users to items (sales, ratings, reviews, …)</a:t>
            </a:r>
          </a:p>
          <a:p>
            <a:endParaRPr lang="en-US" sz="2000" dirty="0" smtClean="0"/>
          </a:p>
          <a:p>
            <a:r>
              <a:rPr lang="en-US" sz="2000" dirty="0" smtClean="0"/>
              <a:t>Further, they can be split into:</a:t>
            </a:r>
          </a:p>
          <a:p>
            <a:pPr lvl="1"/>
            <a:r>
              <a:rPr lang="en-US" sz="1600" dirty="0" smtClean="0"/>
              <a:t>“classical”: decision trees, logistic regression, etc.</a:t>
            </a:r>
          </a:p>
          <a:p>
            <a:pPr lvl="1"/>
            <a:r>
              <a:rPr lang="en-US" sz="1600" dirty="0" smtClean="0"/>
              <a:t>distance/similarity based algorithms</a:t>
            </a:r>
          </a:p>
          <a:p>
            <a:pPr lvl="1"/>
            <a:r>
              <a:rPr lang="en-US" sz="1600" dirty="0" smtClean="0"/>
              <a:t>matrix factorization based algorithms</a:t>
            </a:r>
          </a:p>
          <a:p>
            <a:endParaRPr lang="en-US" sz="2000" dirty="0" smtClean="0"/>
          </a:p>
          <a:p>
            <a:r>
              <a:rPr lang="en-US" sz="2000" dirty="0" smtClean="0"/>
              <a:t>We will discuss a few of the most successful algorithms in depth</a:t>
            </a:r>
          </a:p>
          <a:p>
            <a:r>
              <a:rPr lang="en-US" sz="2000" dirty="0" smtClean="0"/>
              <a:t>Netflix Challenge: $1.000.000 for the best recommender system</a:t>
            </a:r>
          </a:p>
          <a:p>
            <a:pPr lvl="1"/>
            <a:endParaRPr lang="en-US" sz="2000" dirty="0" smtClean="0"/>
          </a:p>
        </p:txBody>
      </p:sp>
      <p:sp>
        <p:nvSpPr>
          <p:cNvPr id="5" name="Tijdelijke aanduiding voor dianummer 4"/>
          <p:cNvSpPr>
            <a:spLocks noGrp="1"/>
          </p:cNvSpPr>
          <p:nvPr>
            <p:ph type="sldNum" sz="quarter" idx="12"/>
          </p:nvPr>
        </p:nvSpPr>
        <p:spPr/>
        <p:txBody>
          <a:bodyPr/>
          <a:lstStyle/>
          <a:p>
            <a:fld id="{EE556716-0E08-41A3-B3AE-0AE06560F17D}"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Mining Data Streams</a:t>
            </a:r>
            <a:endParaRPr lang="en-US" dirty="0"/>
          </a:p>
        </p:txBody>
      </p:sp>
      <p:sp>
        <p:nvSpPr>
          <p:cNvPr id="3" name="Content Placeholder 2"/>
          <p:cNvSpPr>
            <a:spLocks noGrp="1"/>
          </p:cNvSpPr>
          <p:nvPr>
            <p:ph idx="1"/>
          </p:nvPr>
        </p:nvSpPr>
        <p:spPr/>
        <p:txBody>
          <a:bodyPr/>
          <a:lstStyle/>
          <a:p>
            <a:r>
              <a:rPr lang="en-US" sz="2000" dirty="0" smtClean="0"/>
              <a:t>In some situations the incoming stream of data is too fast/too big to be stored – it has to be analyzed “on-the-fly” in very limited memory…</a:t>
            </a:r>
          </a:p>
          <a:p>
            <a:pPr lvl="1"/>
            <a:r>
              <a:rPr lang="en-US" sz="1600" dirty="0" smtClean="0"/>
              <a:t>Detecting fraud with electronic transactions</a:t>
            </a:r>
          </a:p>
          <a:p>
            <a:pPr lvl="1"/>
            <a:r>
              <a:rPr lang="en-US" sz="1600" dirty="0" smtClean="0"/>
              <a:t>Placing “the right Ad at the right place at the right moment” in response to a click </a:t>
            </a:r>
          </a:p>
          <a:p>
            <a:pPr lvl="1"/>
            <a:r>
              <a:rPr lang="en-US" sz="1600" dirty="0" smtClean="0"/>
              <a:t>Prognostic health monitoring of a fighter jet (JSF: a few TB/hour)</a:t>
            </a:r>
          </a:p>
          <a:p>
            <a:pPr lvl="1"/>
            <a:r>
              <a:rPr lang="en-US" sz="1600" dirty="0" smtClean="0"/>
              <a:t>Detection of </a:t>
            </a:r>
            <a:r>
              <a:rPr lang="en-US" sz="1600" dirty="0" err="1" smtClean="0"/>
              <a:t>DoS</a:t>
            </a:r>
            <a:r>
              <a:rPr lang="en-US" sz="1600" dirty="0" smtClean="0"/>
              <a:t> Attacks</a:t>
            </a:r>
          </a:p>
          <a:p>
            <a:pPr lvl="1"/>
            <a:r>
              <a:rPr lang="en-US" sz="1600" dirty="0" smtClean="0"/>
              <a:t>Answering questions like: “top 10 most frequent news items on Twitter in the last 10 seconds”, “top 10 products with the most rapidly increasing sales rate”, etc.</a:t>
            </a:r>
          </a:p>
          <a:p>
            <a:r>
              <a:rPr lang="en-US" sz="2000" dirty="0" smtClean="0"/>
              <a:t>A number of algorithms/building blocks have been invented:</a:t>
            </a:r>
          </a:p>
          <a:p>
            <a:pPr lvl="1"/>
            <a:r>
              <a:rPr lang="en-US" sz="1600" dirty="0" smtClean="0"/>
              <a:t>Data stream sampling</a:t>
            </a:r>
          </a:p>
          <a:p>
            <a:pPr lvl="1"/>
            <a:r>
              <a:rPr lang="en-US" sz="1600" dirty="0" smtClean="0"/>
              <a:t>Selective Filtering</a:t>
            </a:r>
          </a:p>
          <a:p>
            <a:pPr lvl="1"/>
            <a:r>
              <a:rPr lang="en-US" sz="1600" dirty="0" smtClean="0"/>
              <a:t>Counting distinct elements in a stream</a:t>
            </a:r>
          </a:p>
          <a:p>
            <a:pPr lvl="1"/>
            <a:r>
              <a:rPr lang="en-US" sz="1600" dirty="0" smtClean="0"/>
              <a:t>Real-time advertising (electronic auctions/Google Ads Machine)</a:t>
            </a:r>
          </a:p>
        </p:txBody>
      </p:sp>
      <p:sp>
        <p:nvSpPr>
          <p:cNvPr id="5" name="Tijdelijke aanduiding voor dianummer 4"/>
          <p:cNvSpPr>
            <a:spLocks noGrp="1"/>
          </p:cNvSpPr>
          <p:nvPr>
            <p:ph type="sldNum" sz="quarter" idx="12"/>
          </p:nvPr>
        </p:nvSpPr>
        <p:spPr/>
        <p:txBody>
          <a:bodyPr/>
          <a:lstStyle/>
          <a:p>
            <a:fld id="{EE556716-0E08-41A3-B3AE-0AE06560F17D}"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down)">
                                      <p:cBhvr>
                                        <p:cTn id="33" dur="500"/>
                                        <p:tgtEl>
                                          <p:spTgt spid="3">
                                            <p:txEl>
                                              <p:pRg st="8" end="8"/>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down)">
                                      <p:cBhvr>
                                        <p:cTn id="36" dur="500"/>
                                        <p:tgtEl>
                                          <p:spTgt spid="3">
                                            <p:txEl>
                                              <p:pRg st="9" end="9"/>
                                            </p:tx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wipe(down)">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Mining Data Streams: </a:t>
            </a:r>
            <a:br>
              <a:rPr lang="en-US" dirty="0" smtClean="0"/>
            </a:br>
            <a:r>
              <a:rPr lang="en-US" sz="4000" dirty="0" smtClean="0">
                <a:solidFill>
                  <a:srgbClr val="0070C0"/>
                </a:solidFill>
              </a:rPr>
              <a:t>Counting Distinct Elements</a:t>
            </a:r>
            <a:endParaRPr lang="en-US" dirty="0"/>
          </a:p>
        </p:txBody>
      </p:sp>
      <p:sp>
        <p:nvSpPr>
          <p:cNvPr id="3" name="Content Placeholder 2"/>
          <p:cNvSpPr>
            <a:spLocks noGrp="1"/>
          </p:cNvSpPr>
          <p:nvPr>
            <p:ph idx="1"/>
          </p:nvPr>
        </p:nvSpPr>
        <p:spPr/>
        <p:txBody>
          <a:bodyPr>
            <a:normAutofit fontScale="92500" lnSpcReduction="10000"/>
          </a:bodyPr>
          <a:lstStyle/>
          <a:p>
            <a:pPr>
              <a:buNone/>
            </a:pPr>
            <a:endParaRPr lang="en-US" sz="2000" b="1" dirty="0" smtClean="0">
              <a:solidFill>
                <a:srgbClr val="0070C0"/>
              </a:solidFill>
            </a:endParaRPr>
          </a:p>
          <a:p>
            <a:r>
              <a:rPr lang="en-US" sz="2400" dirty="0" smtClean="0"/>
              <a:t>Given a stream of IP-addresses, or user names, or documents, images, etc., answer, at any moment: </a:t>
            </a:r>
            <a:br>
              <a:rPr lang="en-US" sz="2400" dirty="0" smtClean="0"/>
            </a:br>
            <a:r>
              <a:rPr lang="en-US" sz="2400" b="1" dirty="0" smtClean="0"/>
              <a:t>how many distinct elements have you seen so far?</a:t>
            </a:r>
          </a:p>
          <a:p>
            <a:endParaRPr lang="en-US" sz="2400" dirty="0" smtClean="0"/>
          </a:p>
          <a:p>
            <a:r>
              <a:rPr lang="en-US" sz="2400" dirty="0" smtClean="0"/>
              <a:t> </a:t>
            </a:r>
            <a:r>
              <a:rPr lang="en-US" sz="2400" b="1" dirty="0" smtClean="0">
                <a:solidFill>
                  <a:srgbClr val="0070C0"/>
                </a:solidFill>
              </a:rPr>
              <a:t>Naïve approach</a:t>
            </a:r>
            <a:r>
              <a:rPr lang="en-US" sz="2400" dirty="0" smtClean="0"/>
              <a:t>: keep a hash table and keep track of the number of elements in the table: constant time, </a:t>
            </a:r>
            <a:br>
              <a:rPr lang="en-US" sz="2400" dirty="0" smtClean="0"/>
            </a:br>
            <a:r>
              <a:rPr lang="en-US" sz="2400" dirty="0" smtClean="0"/>
              <a:t> </a:t>
            </a:r>
            <a:r>
              <a:rPr lang="en-US" sz="2400" b="1" dirty="0" smtClean="0"/>
              <a:t>O(N) memory </a:t>
            </a:r>
            <a:r>
              <a:rPr lang="en-US" sz="2400" dirty="0" smtClean="0"/>
              <a:t>– might be prohibitively big!!!</a:t>
            </a:r>
          </a:p>
          <a:p>
            <a:endParaRPr lang="en-US" sz="2400" dirty="0" smtClean="0"/>
          </a:p>
          <a:p>
            <a:r>
              <a:rPr lang="en-US" sz="2400" b="1" dirty="0" err="1" smtClean="0">
                <a:solidFill>
                  <a:srgbClr val="0070C0"/>
                </a:solidFill>
              </a:rPr>
              <a:t>Flajolet</a:t>
            </a:r>
            <a:r>
              <a:rPr lang="en-US" sz="2400" b="1" dirty="0" smtClean="0">
                <a:solidFill>
                  <a:srgbClr val="0070C0"/>
                </a:solidFill>
              </a:rPr>
              <a:t>-Martin algorithm</a:t>
            </a:r>
            <a:r>
              <a:rPr lang="en-US" sz="2400" dirty="0" smtClean="0"/>
              <a:t>: </a:t>
            </a:r>
            <a:r>
              <a:rPr lang="en-US" sz="2400" b="1" dirty="0" smtClean="0"/>
              <a:t>a few bytes of memory (O(log(log(N)))) </a:t>
            </a:r>
            <a:r>
              <a:rPr lang="en-US" sz="2400" dirty="0" smtClean="0"/>
              <a:t>and several hash functions  do the trick (approximately …)</a:t>
            </a:r>
          </a:p>
        </p:txBody>
      </p:sp>
      <p:sp>
        <p:nvSpPr>
          <p:cNvPr id="5" name="Tijdelijke aanduiding voor dianummer 4"/>
          <p:cNvSpPr>
            <a:spLocks noGrp="1"/>
          </p:cNvSpPr>
          <p:nvPr>
            <p:ph type="sldNum" sz="quarter" idx="12"/>
          </p:nvPr>
        </p:nvSpPr>
        <p:spPr/>
        <p:txBody>
          <a:bodyPr/>
          <a:lstStyle/>
          <a:p>
            <a:fld id="{EE556716-0E08-41A3-B3AE-0AE06560F17D}"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Web Advertising: </a:t>
            </a:r>
            <a:r>
              <a:rPr lang="en-US" dirty="0" smtClean="0">
                <a:solidFill>
                  <a:srgbClr val="0070C0"/>
                </a:solidFill>
              </a:rPr>
              <a:t>AdWords</a:t>
            </a:r>
            <a:endParaRPr lang="en-US" dirty="0">
              <a:solidFill>
                <a:srgbClr val="0070C0"/>
              </a:solidFill>
            </a:endParaRPr>
          </a:p>
        </p:txBody>
      </p:sp>
      <p:sp>
        <p:nvSpPr>
          <p:cNvPr id="3" name="Content Placeholder 2"/>
          <p:cNvSpPr>
            <a:spLocks noGrp="1"/>
          </p:cNvSpPr>
          <p:nvPr>
            <p:ph idx="1"/>
          </p:nvPr>
        </p:nvSpPr>
        <p:spPr/>
        <p:txBody>
          <a:bodyPr>
            <a:normAutofit fontScale="85000" lnSpcReduction="20000"/>
          </a:bodyPr>
          <a:lstStyle/>
          <a:p>
            <a:r>
              <a:rPr lang="en-US" sz="2200" b="1" dirty="0" smtClean="0"/>
              <a:t>Google </a:t>
            </a:r>
            <a:r>
              <a:rPr lang="en-US" sz="2200" b="1" dirty="0" err="1" smtClean="0"/>
              <a:t>AdWords</a:t>
            </a:r>
            <a:r>
              <a:rPr lang="en-US" sz="2200" dirty="0" smtClean="0"/>
              <a:t> is </a:t>
            </a:r>
            <a:r>
              <a:rPr lang="en-US" sz="2200" dirty="0" smtClean="0">
                <a:hlinkClick r:id="rId2" tooltip="Google"/>
              </a:rPr>
              <a:t>Google</a:t>
            </a:r>
            <a:r>
              <a:rPr lang="en-US" sz="2200" dirty="0" smtClean="0"/>
              <a:t>'s main advertising product and main source of revenue. Google's total advertising revenues were </a:t>
            </a:r>
            <a:br>
              <a:rPr lang="en-US" sz="2200" dirty="0" smtClean="0"/>
            </a:br>
            <a:r>
              <a:rPr lang="en-US" sz="2200" b="1" u="sng" dirty="0" smtClean="0">
                <a:solidFill>
                  <a:schemeClr val="accent2">
                    <a:lumMod val="75000"/>
                  </a:schemeClr>
                </a:solidFill>
              </a:rPr>
              <a:t>USD$43</a:t>
            </a:r>
            <a:r>
              <a:rPr lang="en-US" sz="2200" u="sng" dirty="0" smtClean="0">
                <a:solidFill>
                  <a:schemeClr val="accent2">
                    <a:lumMod val="75000"/>
                  </a:schemeClr>
                </a:solidFill>
              </a:rPr>
              <a:t> </a:t>
            </a:r>
            <a:r>
              <a:rPr lang="en-US" sz="2200" b="1" u="sng" dirty="0" smtClean="0">
                <a:solidFill>
                  <a:schemeClr val="accent2">
                    <a:lumMod val="75000"/>
                  </a:schemeClr>
                </a:solidFill>
              </a:rPr>
              <a:t>billion</a:t>
            </a:r>
            <a:r>
              <a:rPr lang="en-US" sz="2200" u="sng" dirty="0" smtClean="0">
                <a:solidFill>
                  <a:schemeClr val="accent2">
                    <a:lumMod val="75000"/>
                  </a:schemeClr>
                </a:solidFill>
              </a:rPr>
              <a:t> </a:t>
            </a:r>
            <a:r>
              <a:rPr lang="en-US" sz="2200" dirty="0" smtClean="0"/>
              <a:t>in 2012 (</a:t>
            </a:r>
            <a:r>
              <a:rPr lang="en-US" sz="2200" dirty="0" smtClean="0">
                <a:hlinkClick r:id="rId3"/>
              </a:rPr>
              <a:t>http://en.wikipedia.org/wiki/AdWords</a:t>
            </a:r>
            <a:r>
              <a:rPr lang="en-US" sz="2200" dirty="0" smtClean="0"/>
              <a:t>)</a:t>
            </a:r>
          </a:p>
          <a:p>
            <a:pPr>
              <a:buNone/>
            </a:pPr>
            <a:endParaRPr lang="en-US" sz="2200" dirty="0" smtClean="0"/>
          </a:p>
          <a:p>
            <a:r>
              <a:rPr lang="en-US" sz="2200" dirty="0" smtClean="0"/>
              <a:t>A masterpiece of: data mining, optimalisation, real-time decisioning, engineering</a:t>
            </a:r>
          </a:p>
          <a:p>
            <a:endParaRPr lang="en-US" sz="2200" dirty="0" smtClean="0"/>
          </a:p>
          <a:p>
            <a:r>
              <a:rPr lang="en-US" sz="2200" dirty="0" smtClean="0"/>
              <a:t>How does it work? </a:t>
            </a:r>
          </a:p>
          <a:p>
            <a:pPr lvl="1"/>
            <a:r>
              <a:rPr lang="en-US" sz="1700" dirty="0" smtClean="0"/>
              <a:t>Companies “offer to pay a price” for displaying their ads (per impression, per click, per banner, …) when a user enters specific words in Google search window; e.g. “Amsterdam London”</a:t>
            </a:r>
          </a:p>
          <a:p>
            <a:pPr lvl="1">
              <a:buNone/>
            </a:pPr>
            <a:endParaRPr lang="en-US" sz="1700" dirty="0" smtClean="0"/>
          </a:p>
          <a:p>
            <a:pPr lvl="1"/>
            <a:r>
              <a:rPr lang="en-US" sz="1700" dirty="0" smtClean="0"/>
              <a:t>Usually there are several companies who compete for the same </a:t>
            </a:r>
            <a:r>
              <a:rPr lang="en-US" sz="1700" dirty="0" err="1" smtClean="0"/>
              <a:t>AdWords</a:t>
            </a:r>
            <a:r>
              <a:rPr lang="en-US" sz="1700" dirty="0" smtClean="0"/>
              <a:t>; they </a:t>
            </a:r>
            <a:r>
              <a:rPr lang="en-US" sz="1700" b="1" dirty="0" smtClean="0">
                <a:solidFill>
                  <a:srgbClr val="0070C0"/>
                </a:solidFill>
              </a:rPr>
              <a:t>bid</a:t>
            </a:r>
            <a:r>
              <a:rPr lang="en-US" sz="1700" dirty="0" smtClean="0"/>
              <a:t> for these words. </a:t>
            </a:r>
            <a:r>
              <a:rPr lang="en-US" sz="1700" u="sng" dirty="0" smtClean="0"/>
              <a:t>Not always the highest bid wins!</a:t>
            </a:r>
          </a:p>
          <a:p>
            <a:pPr lvl="1"/>
            <a:endParaRPr lang="en-US" sz="1700" dirty="0" smtClean="0"/>
          </a:p>
          <a:p>
            <a:pPr lvl="1"/>
            <a:r>
              <a:rPr lang="en-US" sz="1700" dirty="0" smtClean="0"/>
              <a:t>Google estimates the chance of “click-through” for all bidding parties and chooses the one which </a:t>
            </a:r>
            <a:r>
              <a:rPr lang="en-US" sz="1700" u="sng" dirty="0" smtClean="0"/>
              <a:t>maximizes Google profit </a:t>
            </a:r>
            <a:r>
              <a:rPr lang="en-US" sz="1700" dirty="0" smtClean="0"/>
              <a:t>!</a:t>
            </a:r>
          </a:p>
          <a:p>
            <a:pPr lvl="1">
              <a:buNone/>
            </a:pPr>
            <a:endParaRPr lang="en-US" sz="1700" dirty="0" smtClean="0"/>
          </a:p>
          <a:p>
            <a:pPr lvl="1"/>
            <a:r>
              <a:rPr lang="en-US" sz="1700" dirty="0" smtClean="0"/>
              <a:t>On their site, companies may </a:t>
            </a:r>
            <a:r>
              <a:rPr lang="en-US" sz="1700" u="sng" dirty="0" smtClean="0"/>
              <a:t>change their bidding strategies</a:t>
            </a:r>
            <a:r>
              <a:rPr lang="en-US" sz="1700" dirty="0" smtClean="0"/>
              <a:t>; </a:t>
            </a:r>
            <a:r>
              <a:rPr lang="en-US" sz="2100" b="1" i="1" dirty="0" smtClean="0">
                <a:solidFill>
                  <a:srgbClr val="0070C0"/>
                </a:solidFill>
              </a:rPr>
              <a:t>how should they do it?</a:t>
            </a:r>
            <a:endParaRPr lang="en-US" sz="1700" b="1" i="1" dirty="0" smtClean="0">
              <a:solidFill>
                <a:srgbClr val="0070C0"/>
              </a:solidFill>
            </a:endParaRPr>
          </a:p>
        </p:txBody>
      </p:sp>
      <p:sp>
        <p:nvSpPr>
          <p:cNvPr id="5" name="Tijdelijke aanduiding voor dianummer 4"/>
          <p:cNvSpPr>
            <a:spLocks noGrp="1"/>
          </p:cNvSpPr>
          <p:nvPr>
            <p:ph type="sldNum" sz="quarter" idx="12"/>
          </p:nvPr>
        </p:nvSpPr>
        <p:spPr/>
        <p:txBody>
          <a:bodyPr/>
          <a:lstStyle/>
          <a:p>
            <a:fld id="{EE556716-0E08-41A3-B3AE-0AE06560F17D}" type="slidenum">
              <a:rPr lang="en-US" smtClean="0"/>
              <a:pPr/>
              <a:t>15</a:t>
            </a:fld>
            <a:endParaRPr lang="en-US"/>
          </a:p>
        </p:txBody>
      </p:sp>
    </p:spTree>
    <p:extLst>
      <p:ext uri="{BB962C8B-B14F-4D97-AF65-F5344CB8AC3E}">
        <p14:creationId xmlns:p14="http://schemas.microsoft.com/office/powerpoint/2010/main" val="351716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down)">
                                      <p:cBhvr>
                                        <p:cTn id="20" dur="500"/>
                                        <p:tgtEl>
                                          <p:spTgt spid="3">
                                            <p:txEl>
                                              <p:pRg st="5" end="5"/>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wipe(down)">
                                      <p:cBhvr>
                                        <p:cTn id="23" dur="500"/>
                                        <p:tgtEl>
                                          <p:spTgt spid="3">
                                            <p:txEl>
                                              <p:pRg st="7" end="7"/>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wipe(down)">
                                      <p:cBhvr>
                                        <p:cTn id="26" dur="500"/>
                                        <p:tgtEl>
                                          <p:spTgt spid="3">
                                            <p:txEl>
                                              <p:pRg st="9" end="9"/>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Effect transition="in" filter="wipe(down)">
                                      <p:cBhvr>
                                        <p:cTn id="2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Similar Items</a:t>
            </a:r>
            <a:endParaRPr lang="en-US" dirty="0"/>
          </a:p>
        </p:txBody>
      </p:sp>
      <p:sp>
        <p:nvSpPr>
          <p:cNvPr id="3" name="Content Placeholder 2"/>
          <p:cNvSpPr>
            <a:spLocks noGrp="1"/>
          </p:cNvSpPr>
          <p:nvPr>
            <p:ph idx="1"/>
          </p:nvPr>
        </p:nvSpPr>
        <p:spPr/>
        <p:txBody>
          <a:bodyPr>
            <a:normAutofit fontScale="92500" lnSpcReduction="20000"/>
          </a:bodyPr>
          <a:lstStyle/>
          <a:p>
            <a:r>
              <a:rPr lang="en-US" sz="2000" dirty="0" smtClean="0"/>
              <a:t>Imagine a huge collection of “digital items”, </a:t>
            </a:r>
            <a:r>
              <a:rPr lang="en-US" sz="2000" dirty="0" err="1" smtClean="0"/>
              <a:t>eg</a:t>
            </a:r>
            <a:r>
              <a:rPr lang="en-US" sz="2000" dirty="0" smtClean="0"/>
              <a:t>.:</a:t>
            </a:r>
          </a:p>
          <a:p>
            <a:pPr lvl="1"/>
            <a:r>
              <a:rPr lang="en-US" sz="1600" dirty="0" smtClean="0"/>
              <a:t>Wikipedia articles</a:t>
            </a:r>
          </a:p>
          <a:p>
            <a:pPr lvl="1"/>
            <a:r>
              <a:rPr lang="en-US" sz="1600" dirty="0" smtClean="0"/>
              <a:t>Photos</a:t>
            </a:r>
          </a:p>
          <a:p>
            <a:pPr lvl="1"/>
            <a:r>
              <a:rPr lang="en-US" sz="1600" dirty="0" smtClean="0"/>
              <a:t>Fingerprints</a:t>
            </a:r>
          </a:p>
          <a:p>
            <a:pPr lvl="1"/>
            <a:r>
              <a:rPr lang="en-US" sz="1600" dirty="0" smtClean="0"/>
              <a:t>Sales data from Amazon.com (for each user a set of items he bought)</a:t>
            </a:r>
          </a:p>
          <a:p>
            <a:pPr>
              <a:buNone/>
            </a:pPr>
            <a:r>
              <a:rPr lang="en-US" sz="2000" dirty="0" smtClean="0"/>
              <a:t>	and a similarity measure s(o1, o2) -&gt;[0,1] </a:t>
            </a:r>
          </a:p>
          <a:p>
            <a:pPr>
              <a:buNone/>
            </a:pPr>
            <a:endParaRPr lang="en-US" sz="2000" dirty="0" smtClean="0"/>
          </a:p>
          <a:p>
            <a:r>
              <a:rPr lang="en-US" sz="2000" dirty="0" smtClean="0"/>
              <a:t>How much time would you need to find, for a new item, all items that are very similar to it? [We assume there are not so many such items]	O(N)? or O(log(N))? </a:t>
            </a:r>
            <a:r>
              <a:rPr lang="en-US" sz="2000" b="1" dirty="0" smtClean="0">
                <a:solidFill>
                  <a:srgbClr val="0070C0"/>
                </a:solidFill>
              </a:rPr>
              <a:t>or O(1)??? </a:t>
            </a:r>
          </a:p>
          <a:p>
            <a:endParaRPr lang="en-US" sz="2000" b="1" dirty="0" smtClean="0">
              <a:solidFill>
                <a:srgbClr val="0070C0"/>
              </a:solidFill>
            </a:endParaRPr>
          </a:p>
          <a:p>
            <a:r>
              <a:rPr lang="en-US" sz="2000" dirty="0" smtClean="0"/>
              <a:t>How much time would you need to find all pairs of items with high similarity? [We assume that there are only a few such pairs]</a:t>
            </a:r>
            <a:br>
              <a:rPr lang="en-US" sz="2000" dirty="0" smtClean="0"/>
            </a:br>
            <a:r>
              <a:rPr lang="en-US" sz="2000" dirty="0" smtClean="0"/>
              <a:t>	O(N</a:t>
            </a:r>
            <a:r>
              <a:rPr lang="en-US" sz="2000" baseline="30000" dirty="0" smtClean="0"/>
              <a:t>2</a:t>
            </a:r>
            <a:r>
              <a:rPr lang="en-US" sz="2000" dirty="0" smtClean="0"/>
              <a:t>)? or O(N log(N))? </a:t>
            </a:r>
            <a:r>
              <a:rPr lang="en-US" sz="2000" b="1" dirty="0" smtClean="0">
                <a:solidFill>
                  <a:srgbClr val="0070C0"/>
                </a:solidFill>
              </a:rPr>
              <a:t>or O(N)???</a:t>
            </a:r>
          </a:p>
          <a:p>
            <a:endParaRPr lang="en-US" sz="2000" b="1" dirty="0" smtClean="0">
              <a:solidFill>
                <a:srgbClr val="0070C0"/>
              </a:solidFill>
            </a:endParaRPr>
          </a:p>
          <a:p>
            <a:r>
              <a:rPr lang="en-US" sz="2000" b="1" dirty="0" smtClean="0">
                <a:solidFill>
                  <a:srgbClr val="0070C0"/>
                </a:solidFill>
              </a:rPr>
              <a:t>LSH: Locality Sensitive Hashing </a:t>
            </a:r>
            <a:r>
              <a:rPr lang="en-US" sz="2000" dirty="0" smtClean="0">
                <a:solidFill>
                  <a:srgbClr val="0070C0"/>
                </a:solidFill>
              </a:rPr>
              <a:t>(random; small errors possible)</a:t>
            </a:r>
          </a:p>
          <a:p>
            <a:pPr lvl="1"/>
            <a:endParaRPr lang="en-US" sz="2000" dirty="0" smtClean="0"/>
          </a:p>
        </p:txBody>
      </p:sp>
      <p:sp>
        <p:nvSpPr>
          <p:cNvPr id="5" name="Tijdelijke aanduiding voor dianummer 4"/>
          <p:cNvSpPr>
            <a:spLocks noGrp="1"/>
          </p:cNvSpPr>
          <p:nvPr>
            <p:ph type="sldNum" sz="quarter" idx="12"/>
          </p:nvPr>
        </p:nvSpPr>
        <p:spPr/>
        <p:txBody>
          <a:bodyPr/>
          <a:lstStyle/>
          <a:p>
            <a:fld id="{EE556716-0E08-41A3-B3AE-0AE06560F17D}"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wipe(down)">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wipe(down)">
                                      <p:cBhvr>
                                        <p:cTn id="3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sz="4000" dirty="0" smtClean="0">
                <a:solidFill>
                  <a:srgbClr val="0070C0"/>
                </a:solidFill>
              </a:rPr>
              <a:t>Locality Sensitive Hashing (LSH)</a:t>
            </a:r>
            <a:endParaRPr lang="en-US" dirty="0"/>
          </a:p>
        </p:txBody>
      </p:sp>
      <p:sp>
        <p:nvSpPr>
          <p:cNvPr id="3" name="Content Placeholder 2"/>
          <p:cNvSpPr>
            <a:spLocks noGrp="1"/>
          </p:cNvSpPr>
          <p:nvPr>
            <p:ph idx="1"/>
          </p:nvPr>
        </p:nvSpPr>
        <p:spPr/>
        <p:txBody>
          <a:bodyPr>
            <a:normAutofit lnSpcReduction="10000"/>
          </a:bodyPr>
          <a:lstStyle/>
          <a:p>
            <a:pPr>
              <a:buNone/>
            </a:pPr>
            <a:endParaRPr lang="en-US" sz="2000" b="1" dirty="0" smtClean="0">
              <a:solidFill>
                <a:srgbClr val="0070C0"/>
              </a:solidFill>
            </a:endParaRPr>
          </a:p>
          <a:p>
            <a:r>
              <a:rPr lang="en-US" sz="2000" dirty="0" smtClean="0"/>
              <a:t>A general technique for “translating” the original set of objects into a set of multiple (hundreds)  of hashes, and then hashing these hashes in a special way … so the similar objects fall into the same bucket (with high probability) and non-similar objects fall into different buckets (also, with high probability) </a:t>
            </a:r>
          </a:p>
          <a:p>
            <a:endParaRPr lang="en-US" sz="2000" dirty="0" smtClean="0"/>
          </a:p>
          <a:p>
            <a:r>
              <a:rPr lang="en-US" sz="2000" dirty="0" smtClean="0"/>
              <a:t> The technique is generic and can be used with various similarity measure, such as: </a:t>
            </a:r>
            <a:r>
              <a:rPr lang="en-US" sz="2000" i="1" dirty="0" err="1" smtClean="0">
                <a:solidFill>
                  <a:srgbClr val="0070C0"/>
                </a:solidFill>
              </a:rPr>
              <a:t>Jaccard</a:t>
            </a:r>
            <a:r>
              <a:rPr lang="en-US" sz="2000" i="1" dirty="0" smtClean="0">
                <a:solidFill>
                  <a:srgbClr val="0070C0"/>
                </a:solidFill>
              </a:rPr>
              <a:t> similarity, Euclidean Distance, Hamming Distance, Cosine Distance, Edit Distance, … </a:t>
            </a:r>
          </a:p>
          <a:p>
            <a:endParaRPr lang="en-US" sz="2000" dirty="0" smtClean="0"/>
          </a:p>
          <a:p>
            <a:r>
              <a:rPr lang="en-US" sz="2000" dirty="0" smtClean="0"/>
              <a:t>Keywords: hash function, universal family of hash functions, random projections, </a:t>
            </a:r>
            <a:r>
              <a:rPr lang="en-US" sz="2000" dirty="0" err="1" smtClean="0"/>
              <a:t>minhashing</a:t>
            </a:r>
            <a:r>
              <a:rPr lang="en-US" sz="2000" dirty="0" smtClean="0"/>
              <a:t>, signature, randomness and probability</a:t>
            </a:r>
          </a:p>
        </p:txBody>
      </p:sp>
      <p:sp>
        <p:nvSpPr>
          <p:cNvPr id="5" name="Tijdelijke aanduiding voor dianummer 4"/>
          <p:cNvSpPr>
            <a:spLocks noGrp="1"/>
          </p:cNvSpPr>
          <p:nvPr>
            <p:ph type="sldNum" sz="quarter" idx="12"/>
          </p:nvPr>
        </p:nvSpPr>
        <p:spPr/>
        <p:txBody>
          <a:bodyPr/>
          <a:lstStyle/>
          <a:p>
            <a:fld id="{EE556716-0E08-41A3-B3AE-0AE06560F17D}" type="slidenum">
              <a:rPr lang="en-US" smtClean="0"/>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dianummer 5"/>
          <p:cNvSpPr>
            <a:spLocks noGrp="1"/>
          </p:cNvSpPr>
          <p:nvPr>
            <p:ph type="sldNum" sz="quarter" idx="12"/>
          </p:nvPr>
        </p:nvSpPr>
        <p:spPr/>
        <p:txBody>
          <a:bodyPr/>
          <a:lstStyle/>
          <a:p>
            <a:fld id="{D668EB2C-EAED-4893-B8D4-53A4167727A8}" type="slidenum">
              <a:rPr lang="en-US"/>
              <a:pPr/>
              <a:t>18</a:t>
            </a:fld>
            <a:endParaRPr lang="en-US"/>
          </a:p>
        </p:txBody>
      </p:sp>
      <p:sp>
        <p:nvSpPr>
          <p:cNvPr id="206850" name="Rectangle 2"/>
          <p:cNvSpPr>
            <a:spLocks noGrp="1" noChangeArrowheads="1"/>
          </p:cNvSpPr>
          <p:nvPr>
            <p:ph type="title"/>
          </p:nvPr>
        </p:nvSpPr>
        <p:spPr>
          <a:xfrm>
            <a:off x="685800" y="152400"/>
            <a:ext cx="7772400" cy="1143000"/>
          </a:xfrm>
          <a:noFill/>
          <a:ln/>
        </p:spPr>
        <p:txBody>
          <a:bodyPr/>
          <a:lstStyle/>
          <a:p>
            <a:r>
              <a:rPr lang="en-US" sz="3200" b="1" dirty="0" smtClean="0">
                <a:solidFill>
                  <a:srgbClr val="CC3300"/>
                </a:solidFill>
              </a:rPr>
              <a:t>The </a:t>
            </a:r>
            <a:r>
              <a:rPr lang="en-US" sz="3200" b="1" dirty="0" err="1" smtClean="0">
                <a:solidFill>
                  <a:srgbClr val="CC3300"/>
                </a:solidFill>
              </a:rPr>
              <a:t>PageRank</a:t>
            </a:r>
            <a:r>
              <a:rPr lang="en-US" sz="3200" b="1" dirty="0" smtClean="0">
                <a:solidFill>
                  <a:srgbClr val="CC3300"/>
                </a:solidFill>
              </a:rPr>
              <a:t> Algorithm</a:t>
            </a:r>
            <a:endParaRPr lang="en-US" b="1" dirty="0">
              <a:solidFill>
                <a:srgbClr val="CC3300"/>
              </a:solidFill>
            </a:endParaRPr>
          </a:p>
        </p:txBody>
      </p:sp>
      <p:sp>
        <p:nvSpPr>
          <p:cNvPr id="206852" name="Rectangle 4"/>
          <p:cNvSpPr>
            <a:spLocks noGrp="1" noChangeArrowheads="1"/>
          </p:cNvSpPr>
          <p:nvPr>
            <p:ph idx="1"/>
          </p:nvPr>
        </p:nvSpPr>
        <p:spPr>
          <a:xfrm>
            <a:off x="457200" y="1905000"/>
            <a:ext cx="8229600" cy="4114800"/>
          </a:xfrm>
        </p:spPr>
        <p:txBody>
          <a:bodyPr>
            <a:normAutofit fontScale="70000" lnSpcReduction="20000"/>
          </a:bodyPr>
          <a:lstStyle/>
          <a:p>
            <a:pPr>
              <a:spcBef>
                <a:spcPct val="50000"/>
              </a:spcBef>
            </a:pPr>
            <a:r>
              <a:rPr lang="en-US" sz="2800" dirty="0" smtClean="0">
                <a:solidFill>
                  <a:schemeClr val="tx2"/>
                </a:solidFill>
              </a:rPr>
              <a:t>How Google determines the importance of a page? </a:t>
            </a:r>
          </a:p>
          <a:p>
            <a:pPr>
              <a:spcBef>
                <a:spcPct val="50000"/>
              </a:spcBef>
            </a:pPr>
            <a:r>
              <a:rPr lang="en-US" sz="2800" dirty="0" smtClean="0">
                <a:solidFill>
                  <a:schemeClr val="tx2"/>
                </a:solidFill>
              </a:rPr>
              <a:t>A “random surfer” model: </a:t>
            </a:r>
          </a:p>
          <a:p>
            <a:pPr lvl="1">
              <a:spcBef>
                <a:spcPct val="50000"/>
              </a:spcBef>
            </a:pPr>
            <a:r>
              <a:rPr lang="en-US" sz="2400" dirty="0" smtClean="0">
                <a:solidFill>
                  <a:schemeClr val="tx2"/>
                </a:solidFill>
              </a:rPr>
              <a:t>visitors start their session at random pages</a:t>
            </a:r>
          </a:p>
          <a:p>
            <a:pPr lvl="1">
              <a:spcBef>
                <a:spcPct val="50000"/>
              </a:spcBef>
            </a:pPr>
            <a:r>
              <a:rPr lang="en-US" sz="2400" dirty="0" smtClean="0">
                <a:solidFill>
                  <a:schemeClr val="tx2"/>
                </a:solidFill>
              </a:rPr>
              <a:t>visitors walk along links at random</a:t>
            </a:r>
          </a:p>
          <a:p>
            <a:pPr lvl="1">
              <a:spcBef>
                <a:spcPct val="50000"/>
              </a:spcBef>
            </a:pPr>
            <a:r>
              <a:rPr lang="en-US" sz="2400" dirty="0" smtClean="0">
                <a:solidFill>
                  <a:schemeClr val="tx2"/>
                </a:solidFill>
              </a:rPr>
              <a:t>choices are made uniformly (each outgoing link has the same chance)</a:t>
            </a:r>
          </a:p>
          <a:p>
            <a:pPr lvl="1">
              <a:spcBef>
                <a:spcPct val="50000"/>
              </a:spcBef>
            </a:pPr>
            <a:r>
              <a:rPr lang="en-US" sz="2400" dirty="0" smtClean="0">
                <a:solidFill>
                  <a:srgbClr val="0070C0"/>
                </a:solidFill>
              </a:rPr>
              <a:t>“page importance” =  “probability the surfer visits the page”</a:t>
            </a:r>
            <a:endParaRPr lang="en-US" sz="2800" dirty="0" smtClean="0">
              <a:solidFill>
                <a:srgbClr val="0070C0"/>
              </a:solidFill>
            </a:endParaRPr>
          </a:p>
          <a:p>
            <a:pPr>
              <a:spcBef>
                <a:spcPct val="50000"/>
              </a:spcBef>
            </a:pPr>
            <a:r>
              <a:rPr lang="en-US" sz="2800" dirty="0" smtClean="0">
                <a:solidFill>
                  <a:schemeClr val="tx2"/>
                </a:solidFill>
              </a:rPr>
              <a:t>It can be modeled by a Markov Process</a:t>
            </a:r>
          </a:p>
          <a:p>
            <a:pPr lvl="1">
              <a:spcBef>
                <a:spcPct val="50000"/>
              </a:spcBef>
            </a:pPr>
            <a:r>
              <a:rPr lang="en-US" sz="2400" dirty="0" smtClean="0">
                <a:solidFill>
                  <a:schemeClr val="tx2"/>
                </a:solidFill>
              </a:rPr>
              <a:t>transition matrix</a:t>
            </a:r>
          </a:p>
          <a:p>
            <a:pPr lvl="1">
              <a:spcBef>
                <a:spcPct val="50000"/>
              </a:spcBef>
            </a:pPr>
            <a:r>
              <a:rPr lang="en-US" sz="2400" dirty="0" smtClean="0">
                <a:solidFill>
                  <a:schemeClr val="tx2"/>
                </a:solidFill>
              </a:rPr>
              <a:t>iterative calculation of page probability distribution</a:t>
            </a:r>
          </a:p>
          <a:p>
            <a:pPr lvl="1">
              <a:spcBef>
                <a:spcPct val="50000"/>
              </a:spcBef>
            </a:pPr>
            <a:r>
              <a:rPr lang="en-US" sz="2400" dirty="0" smtClean="0">
                <a:solidFill>
                  <a:srgbClr val="0070C0"/>
                </a:solidFill>
              </a:rPr>
              <a:t>solution = principal </a:t>
            </a:r>
            <a:r>
              <a:rPr lang="en-US" sz="2400" dirty="0" err="1" smtClean="0">
                <a:solidFill>
                  <a:srgbClr val="0070C0"/>
                </a:solidFill>
              </a:rPr>
              <a:t>eigen</a:t>
            </a:r>
            <a:r>
              <a:rPr lang="en-US" sz="2400" dirty="0" smtClean="0">
                <a:solidFill>
                  <a:srgbClr val="0070C0"/>
                </a:solidFill>
              </a:rPr>
              <a:t> vector of the transition matrix </a:t>
            </a:r>
          </a:p>
          <a:p>
            <a:pPr>
              <a:spcBef>
                <a:spcPct val="50000"/>
              </a:spcBef>
            </a:pPr>
            <a:r>
              <a:rPr lang="en-US" sz="2800" dirty="0" smtClean="0">
                <a:solidFill>
                  <a:schemeClr val="tx2"/>
                </a:solidFill>
              </a:rPr>
              <a:t>Nowadays a much more sophisticated model is used …</a:t>
            </a:r>
            <a:endParaRPr lang="en-US" sz="2400" dirty="0" smtClean="0">
              <a:solidFill>
                <a:schemeClr val="tx2"/>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dianummer 5"/>
          <p:cNvSpPr>
            <a:spLocks noGrp="1"/>
          </p:cNvSpPr>
          <p:nvPr>
            <p:ph type="sldNum" sz="quarter" idx="12"/>
          </p:nvPr>
        </p:nvSpPr>
        <p:spPr/>
        <p:txBody>
          <a:bodyPr/>
          <a:lstStyle/>
          <a:p>
            <a:fld id="{D668EB2C-EAED-4893-B8D4-53A4167727A8}" type="slidenum">
              <a:rPr lang="en-US"/>
              <a:pPr/>
              <a:t>19</a:t>
            </a:fld>
            <a:endParaRPr lang="en-US"/>
          </a:p>
        </p:txBody>
      </p:sp>
      <p:sp>
        <p:nvSpPr>
          <p:cNvPr id="206850" name="Rectangle 2"/>
          <p:cNvSpPr>
            <a:spLocks noGrp="1" noChangeArrowheads="1"/>
          </p:cNvSpPr>
          <p:nvPr>
            <p:ph type="title"/>
          </p:nvPr>
        </p:nvSpPr>
        <p:spPr>
          <a:xfrm>
            <a:off x="685800" y="152400"/>
            <a:ext cx="7772400" cy="1143000"/>
          </a:xfrm>
          <a:noFill/>
          <a:ln/>
        </p:spPr>
        <p:txBody>
          <a:bodyPr/>
          <a:lstStyle/>
          <a:p>
            <a:r>
              <a:rPr lang="en-US" sz="3200" b="1" dirty="0" smtClean="0">
                <a:solidFill>
                  <a:srgbClr val="CC3300"/>
                </a:solidFill>
              </a:rPr>
              <a:t>Implementation of </a:t>
            </a:r>
            <a:r>
              <a:rPr lang="en-US" sz="3200" b="1" dirty="0" err="1" smtClean="0">
                <a:solidFill>
                  <a:srgbClr val="CC3300"/>
                </a:solidFill>
              </a:rPr>
              <a:t>PageRank</a:t>
            </a:r>
            <a:endParaRPr lang="en-US" b="1" dirty="0">
              <a:solidFill>
                <a:srgbClr val="CC3300"/>
              </a:solidFill>
            </a:endParaRPr>
          </a:p>
        </p:txBody>
      </p:sp>
      <p:sp>
        <p:nvSpPr>
          <p:cNvPr id="206852" name="Rectangle 4"/>
          <p:cNvSpPr>
            <a:spLocks noGrp="1" noChangeArrowheads="1"/>
          </p:cNvSpPr>
          <p:nvPr>
            <p:ph idx="1"/>
          </p:nvPr>
        </p:nvSpPr>
        <p:spPr>
          <a:xfrm>
            <a:off x="457200" y="1676400"/>
            <a:ext cx="8229600" cy="4343400"/>
          </a:xfrm>
        </p:spPr>
        <p:txBody>
          <a:bodyPr>
            <a:normAutofit fontScale="77500" lnSpcReduction="20000"/>
          </a:bodyPr>
          <a:lstStyle/>
          <a:p>
            <a:pPr>
              <a:spcBef>
                <a:spcPct val="50000"/>
              </a:spcBef>
            </a:pPr>
            <a:r>
              <a:rPr lang="en-US" sz="2800" dirty="0" smtClean="0">
                <a:solidFill>
                  <a:schemeClr val="tx2"/>
                </a:solidFill>
              </a:rPr>
              <a:t>Key ideas:</a:t>
            </a:r>
          </a:p>
          <a:p>
            <a:pPr lvl="1">
              <a:spcBef>
                <a:spcPct val="50000"/>
              </a:spcBef>
            </a:pPr>
            <a:r>
              <a:rPr lang="en-US" sz="2400" dirty="0" smtClean="0">
                <a:solidFill>
                  <a:schemeClr val="tx2"/>
                </a:solidFill>
              </a:rPr>
              <a:t>M is very sparse: say 10 links per page =&gt; 10 non-zeros in a column</a:t>
            </a:r>
          </a:p>
          <a:p>
            <a:pPr lvl="1">
              <a:spcBef>
                <a:spcPct val="50000"/>
              </a:spcBef>
            </a:pPr>
            <a:r>
              <a:rPr lang="en-US" sz="2400" dirty="0" smtClean="0">
                <a:solidFill>
                  <a:schemeClr val="tx2"/>
                </a:solidFill>
              </a:rPr>
              <a:t>keep on M on a </a:t>
            </a:r>
            <a:r>
              <a:rPr lang="en-US" sz="2400" dirty="0" err="1" smtClean="0">
                <a:solidFill>
                  <a:schemeClr val="tx2"/>
                </a:solidFill>
              </a:rPr>
              <a:t>harddisk</a:t>
            </a:r>
            <a:endParaRPr lang="en-US" sz="2400" dirty="0" smtClean="0">
              <a:solidFill>
                <a:schemeClr val="tx2"/>
              </a:solidFill>
            </a:endParaRPr>
          </a:p>
          <a:p>
            <a:pPr lvl="1">
              <a:spcBef>
                <a:spcPct val="50000"/>
              </a:spcBef>
            </a:pPr>
            <a:r>
              <a:rPr lang="en-US" sz="2400" dirty="0" smtClean="0">
                <a:solidFill>
                  <a:schemeClr val="tx2"/>
                </a:solidFill>
              </a:rPr>
              <a:t>keep in RAM only the </a:t>
            </a:r>
            <a:r>
              <a:rPr lang="en-US" sz="2400" dirty="0" err="1" smtClean="0">
                <a:solidFill>
                  <a:schemeClr val="tx2"/>
                </a:solidFill>
              </a:rPr>
              <a:t>PageRank</a:t>
            </a:r>
            <a:r>
              <a:rPr lang="en-US" sz="2400" dirty="0" smtClean="0">
                <a:solidFill>
                  <a:schemeClr val="tx2"/>
                </a:solidFill>
              </a:rPr>
              <a:t> vector</a:t>
            </a:r>
          </a:p>
          <a:p>
            <a:pPr lvl="1">
              <a:spcBef>
                <a:spcPct val="50000"/>
              </a:spcBef>
            </a:pPr>
            <a:r>
              <a:rPr lang="en-US" sz="2400" dirty="0" smtClean="0">
                <a:solidFill>
                  <a:schemeClr val="tx2"/>
                </a:solidFill>
              </a:rPr>
              <a:t>in every iteration scan the whole matrix M, updating </a:t>
            </a:r>
            <a:r>
              <a:rPr lang="en-US" sz="2400" dirty="0" err="1" smtClean="0">
                <a:solidFill>
                  <a:schemeClr val="tx2"/>
                </a:solidFill>
              </a:rPr>
              <a:t>PageRank</a:t>
            </a:r>
            <a:r>
              <a:rPr lang="en-US" sz="2400" dirty="0" smtClean="0">
                <a:solidFill>
                  <a:schemeClr val="tx2"/>
                </a:solidFill>
              </a:rPr>
              <a:t> vector</a:t>
            </a:r>
          </a:p>
          <a:p>
            <a:pPr>
              <a:spcBef>
                <a:spcPct val="50000"/>
              </a:spcBef>
            </a:pPr>
            <a:r>
              <a:rPr lang="en-US" sz="2800" dirty="0" smtClean="0">
                <a:solidFill>
                  <a:schemeClr val="tx2"/>
                </a:solidFill>
              </a:rPr>
              <a:t>Some numbers:</a:t>
            </a:r>
          </a:p>
          <a:p>
            <a:pPr lvl="1">
              <a:spcBef>
                <a:spcPct val="50000"/>
              </a:spcBef>
            </a:pPr>
            <a:r>
              <a:rPr lang="en-US" sz="2400" dirty="0" smtClean="0">
                <a:solidFill>
                  <a:schemeClr val="tx2"/>
                </a:solidFill>
              </a:rPr>
              <a:t>n=1.000.000.000 (1 billion nodes)</a:t>
            </a:r>
          </a:p>
          <a:p>
            <a:pPr lvl="1">
              <a:spcBef>
                <a:spcPct val="50000"/>
              </a:spcBef>
            </a:pPr>
            <a:r>
              <a:rPr lang="en-US" sz="2400" dirty="0" smtClean="0">
                <a:solidFill>
                  <a:schemeClr val="tx2"/>
                </a:solidFill>
              </a:rPr>
              <a:t>RAM needed: 4GB (32bits per node)</a:t>
            </a:r>
          </a:p>
          <a:p>
            <a:pPr lvl="1">
              <a:spcBef>
                <a:spcPct val="50000"/>
              </a:spcBef>
            </a:pPr>
            <a:r>
              <a:rPr lang="en-US" sz="2400" dirty="0" err="1" smtClean="0">
                <a:solidFill>
                  <a:schemeClr val="tx2"/>
                </a:solidFill>
              </a:rPr>
              <a:t>harddisk</a:t>
            </a:r>
            <a:r>
              <a:rPr lang="en-US" sz="2400" dirty="0" smtClean="0">
                <a:solidFill>
                  <a:schemeClr val="tx2"/>
                </a:solidFill>
              </a:rPr>
              <a:t>: about 40GB (10xRAM)</a:t>
            </a:r>
          </a:p>
          <a:p>
            <a:pPr lvl="1">
              <a:spcBef>
                <a:spcPct val="50000"/>
              </a:spcBef>
            </a:pPr>
            <a:r>
              <a:rPr lang="en-US" sz="2400" dirty="0" smtClean="0">
                <a:solidFill>
                  <a:schemeClr val="tx2"/>
                </a:solidFill>
              </a:rPr>
              <a:t>a single scan: about 2-3 minutes</a:t>
            </a:r>
          </a:p>
          <a:p>
            <a:pPr lvl="1">
              <a:spcBef>
                <a:spcPct val="50000"/>
              </a:spcBef>
            </a:pPr>
            <a:r>
              <a:rPr lang="en-US" sz="2400" dirty="0" smtClean="0">
                <a:solidFill>
                  <a:schemeClr val="tx2"/>
                </a:solidFill>
              </a:rPr>
              <a:t>50 iterations =&gt; 2-3 hours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sz="3600" dirty="0"/>
              <a:t>Agenda</a:t>
            </a:r>
            <a:endParaRPr lang="en-GB" sz="3600" dirty="0"/>
          </a:p>
        </p:txBody>
      </p:sp>
      <p:sp>
        <p:nvSpPr>
          <p:cNvPr id="3075" name="Rectangle 3"/>
          <p:cNvSpPr>
            <a:spLocks noGrp="1" noChangeArrowheads="1"/>
          </p:cNvSpPr>
          <p:nvPr>
            <p:ph idx="1"/>
          </p:nvPr>
        </p:nvSpPr>
        <p:spPr/>
        <p:txBody>
          <a:bodyPr/>
          <a:lstStyle/>
          <a:p>
            <a:pPr marL="0" indent="0">
              <a:buNone/>
            </a:pPr>
            <a:endParaRPr lang="en-US" sz="2400" dirty="0">
              <a:solidFill>
                <a:schemeClr val="tx1"/>
              </a:solidFill>
              <a:latin typeface="+mn-lt"/>
              <a:ea typeface="+mn-ea"/>
              <a:cs typeface="+mn-cs"/>
            </a:endParaRPr>
          </a:p>
          <a:p>
            <a:r>
              <a:rPr lang="en-US" sz="2400" dirty="0" smtClean="0">
                <a:solidFill>
                  <a:schemeClr val="tx1"/>
                </a:solidFill>
                <a:latin typeface="+mn-lt"/>
                <a:ea typeface="+mn-ea"/>
                <a:cs typeface="+mn-cs"/>
              </a:rPr>
              <a:t>Course Motivation</a:t>
            </a:r>
          </a:p>
          <a:p>
            <a:endParaRPr lang="en-US" sz="2400" dirty="0" smtClean="0"/>
          </a:p>
          <a:p>
            <a:r>
              <a:rPr lang="en-US" sz="2400" dirty="0" smtClean="0">
                <a:solidFill>
                  <a:schemeClr val="tx1"/>
                </a:solidFill>
                <a:latin typeface="+mn-lt"/>
                <a:ea typeface="+mn-ea"/>
                <a:cs typeface="+mn-cs"/>
              </a:rPr>
              <a:t>Course Organization</a:t>
            </a:r>
          </a:p>
          <a:p>
            <a:endParaRPr lang="en-US" sz="2400" dirty="0">
              <a:solidFill>
                <a:schemeClr val="tx1"/>
              </a:solidFill>
              <a:latin typeface="+mn-lt"/>
              <a:ea typeface="+mn-ea"/>
              <a:cs typeface="+mn-cs"/>
            </a:endParaRPr>
          </a:p>
          <a:p>
            <a:r>
              <a:rPr lang="en-US" sz="2400" dirty="0" smtClean="0">
                <a:solidFill>
                  <a:schemeClr val="tx1"/>
                </a:solidFill>
                <a:latin typeface="+mn-lt"/>
                <a:ea typeface="+mn-ea"/>
                <a:cs typeface="+mn-cs"/>
              </a:rPr>
              <a:t>Course Overview</a:t>
            </a:r>
          </a:p>
          <a:p>
            <a:pPr>
              <a:buNone/>
            </a:pPr>
            <a:endParaRPr lang="en-US" sz="2400" dirty="0">
              <a:solidFill>
                <a:schemeClr val="tx1"/>
              </a:solidFill>
              <a:latin typeface="+mn-lt"/>
              <a:ea typeface="+mn-ea"/>
              <a:cs typeface="+mn-cs"/>
            </a:endParaRPr>
          </a:p>
          <a:p>
            <a:r>
              <a:rPr lang="en-US" sz="2400" dirty="0" smtClean="0"/>
              <a:t>Hash functions, hash tables, Bloom filter</a:t>
            </a:r>
            <a:endParaRPr lang="en-US" sz="2400" dirty="0">
              <a:solidFill>
                <a:schemeClr val="tx1"/>
              </a:solidFill>
              <a:latin typeface="+mn-lt"/>
              <a:ea typeface="+mn-ea"/>
              <a:cs typeface="+mn-cs"/>
            </a:endParaRPr>
          </a:p>
        </p:txBody>
      </p:sp>
      <p:sp>
        <p:nvSpPr>
          <p:cNvPr id="5" name="Tijdelijke aanduiding voor dianummer 4"/>
          <p:cNvSpPr>
            <a:spLocks noGrp="1"/>
          </p:cNvSpPr>
          <p:nvPr>
            <p:ph type="sldNum" sz="quarter" idx="12"/>
          </p:nvPr>
        </p:nvSpPr>
        <p:spPr/>
        <p:txBody>
          <a:bodyPr/>
          <a:lstStyle/>
          <a:p>
            <a:fld id="{EE556716-0E08-41A3-B3AE-0AE06560F17D}"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Data Mining</a:t>
            </a:r>
            <a:endParaRPr lang="en-US" dirty="0"/>
          </a:p>
        </p:txBody>
      </p:sp>
      <p:sp>
        <p:nvSpPr>
          <p:cNvPr id="3" name="Content Placeholder 2"/>
          <p:cNvSpPr>
            <a:spLocks noGrp="1"/>
          </p:cNvSpPr>
          <p:nvPr>
            <p:ph idx="1"/>
          </p:nvPr>
        </p:nvSpPr>
        <p:spPr/>
        <p:txBody>
          <a:bodyPr>
            <a:normAutofit fontScale="77500" lnSpcReduction="20000"/>
          </a:bodyPr>
          <a:lstStyle/>
          <a:p>
            <a:pPr>
              <a:buNone/>
            </a:pPr>
            <a:endParaRPr lang="en-US" sz="2000" b="1" dirty="0" smtClean="0">
              <a:solidFill>
                <a:srgbClr val="0070C0"/>
              </a:solidFill>
            </a:endParaRPr>
          </a:p>
          <a:p>
            <a:r>
              <a:rPr lang="en-US" dirty="0" smtClean="0"/>
              <a:t>Web data sets can be very large (and distributed)</a:t>
            </a:r>
          </a:p>
          <a:p>
            <a:pPr lvl="1"/>
            <a:r>
              <a:rPr lang="en-US" dirty="0" smtClean="0"/>
              <a:t>Tens to hundreds of terabytes (or </a:t>
            </a:r>
            <a:r>
              <a:rPr lang="en-US" dirty="0" err="1" smtClean="0"/>
              <a:t>petabytes</a:t>
            </a:r>
            <a:r>
              <a:rPr lang="en-US" dirty="0" smtClean="0"/>
              <a:t>)</a:t>
            </a:r>
          </a:p>
          <a:p>
            <a:pPr lvl="1"/>
            <a:endParaRPr lang="en-US" dirty="0" smtClean="0"/>
          </a:p>
          <a:p>
            <a:r>
              <a:rPr lang="en-US" dirty="0" smtClean="0"/>
              <a:t>Cannot mine on a single server</a:t>
            </a:r>
          </a:p>
          <a:p>
            <a:endParaRPr lang="en-US" dirty="0" smtClean="0"/>
          </a:p>
          <a:p>
            <a:r>
              <a:rPr lang="en-US" dirty="0" smtClean="0"/>
              <a:t>Standard architecture emerging:</a:t>
            </a:r>
          </a:p>
          <a:p>
            <a:pPr lvl="1"/>
            <a:r>
              <a:rPr lang="en-US" dirty="0" smtClean="0"/>
              <a:t>Clusters of commodity Linux nodes</a:t>
            </a:r>
          </a:p>
          <a:p>
            <a:pPr lvl="1"/>
            <a:r>
              <a:rPr lang="en-US" dirty="0" smtClean="0"/>
              <a:t>Gigabit </a:t>
            </a:r>
            <a:r>
              <a:rPr lang="en-US" dirty="0" err="1" smtClean="0"/>
              <a:t>ethernet</a:t>
            </a:r>
            <a:r>
              <a:rPr lang="en-US" dirty="0" smtClean="0"/>
              <a:t> interconnect (or fiberglass)</a:t>
            </a:r>
          </a:p>
          <a:p>
            <a:pPr lvl="1"/>
            <a:endParaRPr lang="en-US" dirty="0" smtClean="0"/>
          </a:p>
          <a:p>
            <a:r>
              <a:rPr lang="en-US" dirty="0" smtClean="0"/>
              <a:t>How to handle node failures? </a:t>
            </a:r>
          </a:p>
          <a:p>
            <a:endParaRPr lang="en-US" dirty="0" smtClean="0"/>
          </a:p>
          <a:p>
            <a:r>
              <a:rPr lang="en-US" dirty="0" smtClean="0"/>
              <a:t>How to organize computations on this architecture?</a:t>
            </a:r>
          </a:p>
          <a:p>
            <a:pPr>
              <a:buNone/>
            </a:pPr>
            <a:endParaRPr lang="en-US" dirty="0" smtClean="0"/>
          </a:p>
          <a:p>
            <a:pPr>
              <a:buNone/>
            </a:pPr>
            <a:endParaRPr lang="en-US" sz="2000" dirty="0" smtClean="0"/>
          </a:p>
        </p:txBody>
      </p:sp>
      <p:sp>
        <p:nvSpPr>
          <p:cNvPr id="5" name="Tijdelijke aanduiding voor dianummer 4"/>
          <p:cNvSpPr>
            <a:spLocks noGrp="1"/>
          </p:cNvSpPr>
          <p:nvPr>
            <p:ph type="sldNum" sz="quarter" idx="12"/>
          </p:nvPr>
        </p:nvSpPr>
        <p:spPr/>
        <p:txBody>
          <a:bodyPr/>
          <a:lstStyle/>
          <a:p>
            <a:fld id="{EE556716-0E08-41A3-B3AE-0AE06560F17D}"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jdelijke aanduiding voor dianummer 4"/>
          <p:cNvSpPr>
            <a:spLocks noGrp="1"/>
          </p:cNvSpPr>
          <p:nvPr>
            <p:ph type="sldNum" sz="quarter" idx="12"/>
          </p:nvPr>
        </p:nvSpPr>
        <p:spPr>
          <a:noFill/>
        </p:spPr>
        <p:txBody>
          <a:bodyPr/>
          <a:lstStyle/>
          <a:p>
            <a:pPr defTabSz="762000"/>
            <a:fld id="{8FE8FDF8-1C03-4CE3-9741-92CD89B097D6}" type="slidenum">
              <a:rPr lang="en-US" smtClean="0"/>
              <a:pPr defTabSz="762000"/>
              <a:t>21</a:t>
            </a:fld>
            <a:endParaRPr lang="en-US" smtClean="0"/>
          </a:p>
        </p:txBody>
      </p:sp>
      <p:sp>
        <p:nvSpPr>
          <p:cNvPr id="2052" name="Rectangle 2"/>
          <p:cNvSpPr>
            <a:spLocks noGrp="1" noChangeArrowheads="1"/>
          </p:cNvSpPr>
          <p:nvPr>
            <p:ph type="title"/>
          </p:nvPr>
        </p:nvSpPr>
        <p:spPr>
          <a:xfrm>
            <a:off x="533400" y="381000"/>
            <a:ext cx="7772400" cy="1143000"/>
          </a:xfrm>
          <a:noFill/>
        </p:spPr>
        <p:txBody>
          <a:bodyPr/>
          <a:lstStyle/>
          <a:p>
            <a:r>
              <a:rPr lang="en-US" sz="3600" dirty="0" smtClean="0">
                <a:solidFill>
                  <a:schemeClr val="tx1"/>
                </a:solidFill>
              </a:rPr>
              <a:t>Hadoop and MapReduce</a:t>
            </a:r>
          </a:p>
        </p:txBody>
      </p:sp>
      <p:sp>
        <p:nvSpPr>
          <p:cNvPr id="2053" name="Rectangle 4"/>
          <p:cNvSpPr>
            <a:spLocks noChangeArrowheads="1"/>
          </p:cNvSpPr>
          <p:nvPr/>
        </p:nvSpPr>
        <p:spPr bwMode="auto">
          <a:xfrm>
            <a:off x="685800" y="1752600"/>
            <a:ext cx="8001000" cy="4494180"/>
          </a:xfrm>
          <a:prstGeom prst="rect">
            <a:avLst/>
          </a:prstGeom>
          <a:noFill/>
          <a:ln w="9525">
            <a:noFill/>
            <a:miter lim="800000"/>
            <a:headEnd/>
            <a:tailEnd/>
          </a:ln>
        </p:spPr>
        <p:txBody>
          <a:bodyPr lIns="92075" tIns="46038" rIns="92075" bIns="46038">
            <a:spAutoFit/>
          </a:bodyPr>
          <a:lstStyle/>
          <a:p>
            <a:pPr defTabSz="762000">
              <a:lnSpc>
                <a:spcPct val="130000"/>
              </a:lnSpc>
              <a:spcBef>
                <a:spcPct val="0"/>
              </a:spcBef>
              <a:buSzPct val="130000"/>
              <a:buFont typeface="Arial" pitchFamily="34" charset="0"/>
              <a:buChar char="•"/>
            </a:pPr>
            <a:r>
              <a:rPr lang="en-US" sz="2800" dirty="0" smtClean="0">
                <a:latin typeface="Arial" pitchFamily="34" charset="0"/>
              </a:rPr>
              <a:t> </a:t>
            </a:r>
            <a:r>
              <a:rPr lang="en-US" sz="2400" b="1" dirty="0" err="1" smtClean="0">
                <a:latin typeface="Arial" pitchFamily="34" charset="0"/>
              </a:rPr>
              <a:t>Hadoop</a:t>
            </a:r>
            <a:r>
              <a:rPr lang="en-US" sz="2400" b="1" dirty="0" smtClean="0">
                <a:latin typeface="Arial" pitchFamily="34" charset="0"/>
              </a:rPr>
              <a:t> Distributed File System (</a:t>
            </a:r>
            <a:r>
              <a:rPr lang="en-US" sz="2400" b="1" dirty="0" err="1" smtClean="0">
                <a:latin typeface="Arial" pitchFamily="34" charset="0"/>
              </a:rPr>
              <a:t>hdfs</a:t>
            </a:r>
            <a:r>
              <a:rPr lang="en-US" sz="2400" b="1" dirty="0" smtClean="0">
                <a:latin typeface="Arial" pitchFamily="34" charset="0"/>
              </a:rPr>
              <a:t>)</a:t>
            </a:r>
          </a:p>
          <a:p>
            <a:pPr lvl="1" defTabSz="762000">
              <a:lnSpc>
                <a:spcPct val="130000"/>
              </a:lnSpc>
              <a:buSzPct val="130000"/>
              <a:buFont typeface="Arial" pitchFamily="34" charset="0"/>
              <a:buChar char="•"/>
            </a:pPr>
            <a:r>
              <a:rPr lang="en-US" sz="2400" dirty="0" smtClean="0">
                <a:latin typeface="Arial" pitchFamily="34" charset="0"/>
              </a:rPr>
              <a:t> chunks, replicas, “read-only”, “write/append once”</a:t>
            </a:r>
          </a:p>
          <a:p>
            <a:pPr lvl="1" defTabSz="762000">
              <a:lnSpc>
                <a:spcPct val="130000"/>
              </a:lnSpc>
              <a:buSzPct val="130000"/>
              <a:buFont typeface="Arial" pitchFamily="34" charset="0"/>
              <a:buChar char="•"/>
            </a:pPr>
            <a:r>
              <a:rPr lang="en-US" sz="2400" dirty="0" smtClean="0">
                <a:latin typeface="Arial" pitchFamily="34" charset="0"/>
              </a:rPr>
              <a:t> unlimited scalability (million of nodes)</a:t>
            </a:r>
          </a:p>
          <a:p>
            <a:pPr lvl="1" defTabSz="762000">
              <a:lnSpc>
                <a:spcPct val="130000"/>
              </a:lnSpc>
              <a:buSzPct val="130000"/>
              <a:buFont typeface="Arial" pitchFamily="34" charset="0"/>
              <a:buChar char="•"/>
            </a:pPr>
            <a:r>
              <a:rPr lang="en-US" sz="2400" dirty="0" smtClean="0">
                <a:latin typeface="Arial" pitchFamily="34" charset="0"/>
              </a:rPr>
              <a:t> very robust, can run on a cluster/grid/WAN</a:t>
            </a:r>
          </a:p>
          <a:p>
            <a:pPr defTabSz="762000">
              <a:lnSpc>
                <a:spcPct val="130000"/>
              </a:lnSpc>
              <a:spcBef>
                <a:spcPct val="0"/>
              </a:spcBef>
              <a:buSzPct val="130000"/>
            </a:pPr>
            <a:endParaRPr lang="en-US" sz="2400" dirty="0" smtClean="0">
              <a:latin typeface="Arial" pitchFamily="34" charset="0"/>
            </a:endParaRPr>
          </a:p>
          <a:p>
            <a:pPr defTabSz="762000">
              <a:lnSpc>
                <a:spcPct val="130000"/>
              </a:lnSpc>
              <a:spcBef>
                <a:spcPct val="0"/>
              </a:spcBef>
              <a:buSzPct val="130000"/>
              <a:buFont typeface="Arial" pitchFamily="34" charset="0"/>
              <a:buChar char="•"/>
            </a:pPr>
            <a:r>
              <a:rPr lang="en-US" sz="2400" b="1" dirty="0" err="1" smtClean="0">
                <a:latin typeface="Arial" pitchFamily="34" charset="0"/>
              </a:rPr>
              <a:t>MapReduce</a:t>
            </a:r>
            <a:r>
              <a:rPr lang="en-US" sz="2400" b="1" dirty="0" smtClean="0">
                <a:latin typeface="Arial" pitchFamily="34" charset="0"/>
              </a:rPr>
              <a:t>:</a:t>
            </a:r>
          </a:p>
          <a:p>
            <a:pPr lvl="1" defTabSz="762000">
              <a:lnSpc>
                <a:spcPct val="130000"/>
              </a:lnSpc>
              <a:buSzPct val="130000"/>
              <a:buFont typeface="Arial" pitchFamily="34" charset="0"/>
              <a:buChar char="•"/>
            </a:pPr>
            <a:r>
              <a:rPr lang="en-US" sz="2400" dirty="0" smtClean="0">
                <a:latin typeface="Arial" pitchFamily="34" charset="0"/>
              </a:rPr>
              <a:t> </a:t>
            </a:r>
            <a:r>
              <a:rPr lang="en-US" sz="2400" b="1" dirty="0" smtClean="0">
                <a:latin typeface="Arial" pitchFamily="34" charset="0"/>
              </a:rPr>
              <a:t>Map</a:t>
            </a:r>
            <a:r>
              <a:rPr lang="en-US" sz="2400" dirty="0" smtClean="0">
                <a:latin typeface="Arial" pitchFamily="34" charset="0"/>
              </a:rPr>
              <a:t>: “process chunks of data”</a:t>
            </a:r>
          </a:p>
          <a:p>
            <a:pPr lvl="1" defTabSz="762000">
              <a:lnSpc>
                <a:spcPct val="130000"/>
              </a:lnSpc>
              <a:buSzPct val="130000"/>
              <a:buFont typeface="Arial" pitchFamily="34" charset="0"/>
              <a:buChar char="•"/>
            </a:pPr>
            <a:r>
              <a:rPr lang="en-US" sz="2400" dirty="0" smtClean="0">
                <a:latin typeface="Arial" pitchFamily="34" charset="0"/>
              </a:rPr>
              <a:t> </a:t>
            </a:r>
            <a:r>
              <a:rPr lang="en-US" sz="2400" i="1" dirty="0" smtClean="0">
                <a:solidFill>
                  <a:srgbClr val="0070C0"/>
                </a:solidFill>
                <a:latin typeface="Arial" pitchFamily="34" charset="0"/>
              </a:rPr>
              <a:t>shuffle and sort (implicit, pre-programmed)</a:t>
            </a:r>
          </a:p>
          <a:p>
            <a:pPr lvl="1" defTabSz="762000">
              <a:lnSpc>
                <a:spcPct val="130000"/>
              </a:lnSpc>
              <a:buSzPct val="130000"/>
              <a:buFont typeface="Arial" pitchFamily="34" charset="0"/>
              <a:buChar char="•"/>
            </a:pPr>
            <a:r>
              <a:rPr lang="en-US" sz="2400" dirty="0" smtClean="0">
                <a:latin typeface="Arial" pitchFamily="34" charset="0"/>
              </a:rPr>
              <a:t> </a:t>
            </a:r>
            <a:r>
              <a:rPr lang="en-US" sz="2400" b="1" dirty="0" smtClean="0">
                <a:latin typeface="Arial" pitchFamily="34" charset="0"/>
              </a:rPr>
              <a:t>Reduce</a:t>
            </a:r>
            <a:r>
              <a:rPr lang="en-US" sz="2400" dirty="0" smtClean="0">
                <a:latin typeface="Arial" pitchFamily="34" charset="0"/>
              </a:rPr>
              <a:t>: “aggregate partial results”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and PySpark</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endParaRPr lang="en-US" sz="2400" dirty="0" smtClean="0"/>
          </a:p>
          <a:p>
            <a:r>
              <a:rPr lang="en-US" sz="2400" dirty="0" smtClean="0"/>
              <a:t>Modern (Python-based) systems for processing huge data on distributed platforms</a:t>
            </a:r>
            <a:endParaRPr lang="en-US" sz="2400" b="1" dirty="0" smtClean="0">
              <a:solidFill>
                <a:srgbClr val="0070C0"/>
              </a:solidFill>
            </a:endParaRPr>
          </a:p>
          <a:p>
            <a:endParaRPr lang="en-US" sz="2400" dirty="0" smtClean="0"/>
          </a:p>
          <a:p>
            <a:r>
              <a:rPr lang="en-US" sz="2400" i="1" dirty="0" smtClean="0"/>
              <a:t>Distributed </a:t>
            </a:r>
            <a:r>
              <a:rPr lang="en-US" sz="2400" i="1" dirty="0"/>
              <a:t>Data </a:t>
            </a:r>
            <a:r>
              <a:rPr lang="en-US" sz="2400" i="1" dirty="0" smtClean="0"/>
              <a:t>Mining at LIACS</a:t>
            </a:r>
          </a:p>
          <a:p>
            <a:pPr lvl="1"/>
            <a:r>
              <a:rPr lang="en-US" sz="2000" i="1" dirty="0" smtClean="0"/>
              <a:t>High Performance Computing Lab:</a:t>
            </a:r>
            <a:br>
              <a:rPr lang="en-US" sz="2000" i="1" dirty="0" smtClean="0"/>
            </a:br>
            <a:r>
              <a:rPr lang="en-US" sz="2000" i="1" dirty="0" smtClean="0"/>
              <a:t>Clusters with hundreds </a:t>
            </a:r>
            <a:r>
              <a:rPr lang="en-US" sz="2000" i="1" dirty="0"/>
              <a:t>of cores, TB of RAM, hundreds of TB disk </a:t>
            </a:r>
            <a:r>
              <a:rPr lang="en-GB" sz="2400" dirty="0" smtClean="0">
                <a:hlinkClick r:id="rId2"/>
              </a:rPr>
              <a:t>http</a:t>
            </a:r>
            <a:r>
              <a:rPr lang="en-GB" sz="2400" dirty="0">
                <a:hlinkClick r:id="rId2"/>
              </a:rPr>
              <a:t>://</a:t>
            </a:r>
            <a:r>
              <a:rPr lang="en-GB" sz="2400" dirty="0" smtClean="0">
                <a:hlinkClick r:id="rId2"/>
              </a:rPr>
              <a:t>rel.liacs.nl/labs/hpclab</a:t>
            </a:r>
            <a:r>
              <a:rPr lang="en-GB" sz="2400" dirty="0" smtClean="0"/>
              <a:t/>
            </a:r>
            <a:br>
              <a:rPr lang="en-GB" sz="2400" dirty="0" smtClean="0"/>
            </a:br>
            <a:endParaRPr lang="en-GB" sz="2400" dirty="0" smtClean="0"/>
          </a:p>
          <a:p>
            <a:pPr lvl="1"/>
            <a:r>
              <a:rPr lang="en-US" sz="2400" i="1" dirty="0" smtClean="0"/>
              <a:t>Data Science Lab with a few big computers with </a:t>
            </a:r>
            <a:br>
              <a:rPr lang="en-US" sz="2400" i="1" dirty="0" smtClean="0"/>
            </a:br>
            <a:r>
              <a:rPr lang="en-US" sz="2400" i="1" dirty="0" smtClean="0"/>
              <a:t>TBs RAM and/or many processors</a:t>
            </a:r>
            <a:br>
              <a:rPr lang="en-US" sz="2400" i="1" dirty="0" smtClean="0"/>
            </a:br>
            <a:r>
              <a:rPr lang="en-GB" sz="2400" dirty="0" smtClean="0">
                <a:hlinkClick r:id="rId3"/>
              </a:rPr>
              <a:t>http</a:t>
            </a:r>
            <a:r>
              <a:rPr lang="en-GB" sz="2400" dirty="0">
                <a:hlinkClick r:id="rId3"/>
              </a:rPr>
              <a:t>://</a:t>
            </a:r>
            <a:r>
              <a:rPr lang="en-GB" sz="2400" dirty="0" smtClean="0">
                <a:hlinkClick r:id="rId3"/>
              </a:rPr>
              <a:t>rel.liacs.nl/labs/dslab</a:t>
            </a:r>
            <a:endParaRPr lang="en-GB" sz="2400" dirty="0" smtClean="0"/>
          </a:p>
          <a:p>
            <a:endParaRPr lang="en-US" sz="2400" i="1" dirty="0" smtClean="0"/>
          </a:p>
          <a:p>
            <a:endParaRPr lang="en-US" sz="2400" dirty="0" smtClean="0"/>
          </a:p>
          <a:p>
            <a:pPr>
              <a:buNone/>
            </a:pPr>
            <a:endParaRPr lang="en-US" sz="2000" dirty="0" smtClean="0"/>
          </a:p>
        </p:txBody>
      </p:sp>
      <p:sp>
        <p:nvSpPr>
          <p:cNvPr id="5" name="Tijdelijke aanduiding voor dianummer 4"/>
          <p:cNvSpPr>
            <a:spLocks noGrp="1"/>
          </p:cNvSpPr>
          <p:nvPr>
            <p:ph type="sldNum" sz="quarter" idx="12"/>
          </p:nvPr>
        </p:nvSpPr>
        <p:spPr/>
        <p:txBody>
          <a:bodyPr/>
          <a:lstStyle/>
          <a:p>
            <a:fld id="{EE556716-0E08-41A3-B3AE-0AE06560F17D}" type="slidenum">
              <a:rPr lang="en-US" smtClean="0"/>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down)">
                                      <p:cBhvr>
                                        <p:cTn id="15" dur="500"/>
                                        <p:tgtEl>
                                          <p:spTgt spid="3">
                                            <p:txEl>
                                              <p:pRg st="4" end="4"/>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down)">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smtClean="0"/>
              <a:t>Hash Functions, Hash Tables</a:t>
            </a:r>
            <a:endParaRPr lang="en-US" dirty="0"/>
          </a:p>
        </p:txBody>
      </p:sp>
      <p:sp>
        <p:nvSpPr>
          <p:cNvPr id="7" name="Tijdelijke aanduiding voor inhoud 6"/>
          <p:cNvSpPr>
            <a:spLocks noGrp="1"/>
          </p:cNvSpPr>
          <p:nvPr>
            <p:ph idx="1"/>
          </p:nvPr>
        </p:nvSpPr>
        <p:spPr/>
        <p:txBody>
          <a:bodyPr>
            <a:normAutofit fontScale="92500" lnSpcReduction="10000"/>
          </a:bodyPr>
          <a:lstStyle/>
          <a:p>
            <a:r>
              <a:rPr lang="en-US" sz="2000" dirty="0" smtClean="0"/>
              <a:t>A </a:t>
            </a:r>
            <a:r>
              <a:rPr lang="en-US" sz="2000" i="1" dirty="0" smtClean="0">
                <a:solidFill>
                  <a:srgbClr val="0070C0"/>
                </a:solidFill>
              </a:rPr>
              <a:t>hash function </a:t>
            </a:r>
            <a:r>
              <a:rPr lang="en-US" sz="2000" dirty="0" smtClean="0"/>
              <a:t>is a function which maps objects from a universe U (numbers, strings, documents, etc.) into integers {0, 1, …, N-1} (“buckets”), in a uniform way (more or less), i.e., each bucket contains more or less the same number of objects.</a:t>
            </a:r>
          </a:p>
          <a:p>
            <a:endParaRPr lang="en-US" sz="2000" dirty="0" smtClean="0"/>
          </a:p>
          <a:p>
            <a:r>
              <a:rPr lang="en-US" sz="2000" i="1" dirty="0" smtClean="0"/>
              <a:t>We will work with </a:t>
            </a:r>
            <a:r>
              <a:rPr lang="en-US" sz="2000" i="1" dirty="0" smtClean="0">
                <a:solidFill>
                  <a:srgbClr val="0070C0"/>
                </a:solidFill>
              </a:rPr>
              <a:t>families of hash functions</a:t>
            </a:r>
            <a:r>
              <a:rPr lang="en-US" sz="2000" i="1" dirty="0" smtClean="0"/>
              <a:t>: f</a:t>
            </a:r>
            <a:r>
              <a:rPr lang="en-US" sz="2000" i="1" baseline="-25000" dirty="0" smtClean="0"/>
              <a:t>1</a:t>
            </a:r>
            <a:r>
              <a:rPr lang="en-US" sz="2000" i="1" dirty="0" smtClean="0"/>
              <a:t>, f</a:t>
            </a:r>
            <a:r>
              <a:rPr lang="en-US" sz="2000" i="1" baseline="-25000" dirty="0" smtClean="0"/>
              <a:t>2</a:t>
            </a:r>
            <a:r>
              <a:rPr lang="en-US" sz="2000" i="1" dirty="0" smtClean="0"/>
              <a:t>, …. </a:t>
            </a:r>
            <a:br>
              <a:rPr lang="en-US" sz="2000" i="1" dirty="0" smtClean="0"/>
            </a:br>
            <a:r>
              <a:rPr lang="en-US" sz="2000" i="1" dirty="0" smtClean="0"/>
              <a:t>We assume there is a </a:t>
            </a:r>
            <a:r>
              <a:rPr lang="en-US" sz="2000" i="1" dirty="0" smtClean="0">
                <a:solidFill>
                  <a:srgbClr val="0070C0"/>
                </a:solidFill>
              </a:rPr>
              <a:t>universal hash </a:t>
            </a:r>
            <a:r>
              <a:rPr lang="en-US" sz="2000" i="1" dirty="0" smtClean="0"/>
              <a:t>function f(</a:t>
            </a:r>
            <a:r>
              <a:rPr lang="en-US" sz="2000" i="1" dirty="0" err="1" smtClean="0"/>
              <a:t>i,x</a:t>
            </a:r>
            <a:r>
              <a:rPr lang="en-US" sz="2000" i="1" dirty="0" smtClean="0"/>
              <a:t>), such that </a:t>
            </a:r>
            <a:r>
              <a:rPr lang="en-US" sz="2000" i="1" dirty="0" err="1" smtClean="0"/>
              <a:t>f</a:t>
            </a:r>
            <a:r>
              <a:rPr lang="en-US" sz="2000" baseline="-25000" dirty="0" err="1" smtClean="0"/>
              <a:t>i</a:t>
            </a:r>
            <a:r>
              <a:rPr lang="en-US" sz="2000" i="1" dirty="0" smtClean="0"/>
              <a:t>(x)=f(</a:t>
            </a:r>
            <a:r>
              <a:rPr lang="en-US" sz="2000" i="1" dirty="0" err="1" smtClean="0"/>
              <a:t>i,x</a:t>
            </a:r>
            <a:r>
              <a:rPr lang="en-US" sz="2000" i="1" smtClean="0"/>
              <a:t>).</a:t>
            </a:r>
            <a:endParaRPr lang="en-US" sz="2000" i="1" dirty="0" smtClean="0"/>
          </a:p>
          <a:p>
            <a:endParaRPr lang="en-US" sz="2000" i="1" dirty="0" smtClean="0"/>
          </a:p>
          <a:p>
            <a:r>
              <a:rPr lang="en-US" sz="2000" i="1" dirty="0" smtClean="0"/>
              <a:t>There is a huge body of literature on hashing. During the course we will simply assume that hash functions are available, have nice properties (“random uniformity” and “independence”) and can be computed in linear time (in the input size).</a:t>
            </a:r>
          </a:p>
          <a:p>
            <a:pPr>
              <a:buNone/>
            </a:pPr>
            <a:endParaRPr lang="en-US" sz="2000" i="1" dirty="0" smtClean="0"/>
          </a:p>
          <a:p>
            <a:r>
              <a:rPr lang="en-US" sz="2000" i="1" dirty="0" smtClean="0"/>
              <a:t>To learn more check </a:t>
            </a:r>
            <a:r>
              <a:rPr lang="en-US" sz="2000" i="1" dirty="0" smtClean="0">
                <a:solidFill>
                  <a:srgbClr val="0070C0"/>
                </a:solidFill>
              </a:rPr>
              <a:t>hash function </a:t>
            </a:r>
            <a:r>
              <a:rPr lang="en-US" sz="2000" i="1" dirty="0" smtClean="0"/>
              <a:t>and </a:t>
            </a:r>
            <a:r>
              <a:rPr lang="en-US" sz="2000" i="1" dirty="0" smtClean="0">
                <a:solidFill>
                  <a:srgbClr val="0070C0"/>
                </a:solidFill>
              </a:rPr>
              <a:t>universal hashing</a:t>
            </a:r>
            <a:r>
              <a:rPr lang="en-US" sz="2000" i="1" dirty="0" smtClean="0"/>
              <a:t> on Wikipedia</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Tables/Dictionaries</a:t>
            </a:r>
            <a:endParaRPr lang="en-US" dirty="0"/>
          </a:p>
        </p:txBody>
      </p:sp>
      <p:sp>
        <p:nvSpPr>
          <p:cNvPr id="3" name="Content Placeholder 2"/>
          <p:cNvSpPr>
            <a:spLocks noGrp="1"/>
          </p:cNvSpPr>
          <p:nvPr>
            <p:ph idx="1"/>
          </p:nvPr>
        </p:nvSpPr>
        <p:spPr/>
        <p:txBody>
          <a:bodyPr/>
          <a:lstStyle/>
          <a:p>
            <a:r>
              <a:rPr lang="en-US" sz="2000" dirty="0" smtClean="0"/>
              <a:t>A </a:t>
            </a:r>
            <a:r>
              <a:rPr lang="en-US" sz="2000" i="1" dirty="0" smtClean="0">
                <a:solidFill>
                  <a:srgbClr val="0070C0"/>
                </a:solidFill>
              </a:rPr>
              <a:t>hash table </a:t>
            </a:r>
            <a:r>
              <a:rPr lang="en-US" sz="2000" dirty="0" smtClean="0"/>
              <a:t>is a data structure which can store objects from a universe U, such that the expected cost of inserting, deleting and searching a single element takes O(1) steps.</a:t>
            </a:r>
          </a:p>
          <a:p>
            <a:r>
              <a:rPr lang="en-US" sz="2000" dirty="0" smtClean="0"/>
              <a:t>A </a:t>
            </a:r>
            <a:r>
              <a:rPr lang="en-US" sz="2000" i="1" dirty="0" smtClean="0">
                <a:solidFill>
                  <a:srgbClr val="0070C0"/>
                </a:solidFill>
              </a:rPr>
              <a:t>load factor </a:t>
            </a:r>
            <a:r>
              <a:rPr lang="en-US" sz="2000" dirty="0" smtClean="0"/>
              <a:t>is the ratio K/N, where K is the size of the universe, N is the number of bins.</a:t>
            </a:r>
          </a:p>
          <a:p>
            <a:endParaRPr lang="en-US" sz="2000" dirty="0" smtClean="0"/>
          </a:p>
        </p:txBody>
      </p:sp>
      <p:sp>
        <p:nvSpPr>
          <p:cNvPr id="5" name="Tijdelijke aanduiding voor dianummer 4"/>
          <p:cNvSpPr>
            <a:spLocks noGrp="1"/>
          </p:cNvSpPr>
          <p:nvPr>
            <p:ph type="sldNum" sz="quarter" idx="12"/>
          </p:nvPr>
        </p:nvSpPr>
        <p:spPr/>
        <p:txBody>
          <a:bodyPr/>
          <a:lstStyle/>
          <a:p>
            <a:fld id="{EE556716-0E08-41A3-B3AE-0AE06560F17D}" type="slidenum">
              <a:rPr lang="en-US" smtClean="0"/>
              <a:pPr/>
              <a:t>24</a:t>
            </a:fld>
            <a:endParaRPr lang="en-US"/>
          </a:p>
        </p:txBody>
      </p:sp>
      <p:pic>
        <p:nvPicPr>
          <p:cNvPr id="38914" name="Picture 2" descr="http://upload.wikimedia.org/wikipedia/commons/thumb/d/d0/Hash_table_5_0_1_1_1_1_1_LL.svg/450px-Hash_table_5_0_1_1_1_1_1_LL.svg.png"/>
          <p:cNvPicPr>
            <a:picLocks noChangeAspect="1" noChangeArrowheads="1"/>
          </p:cNvPicPr>
          <p:nvPr/>
        </p:nvPicPr>
        <p:blipFill>
          <a:blip r:embed="rId2" cstate="print"/>
          <a:srcRect/>
          <a:stretch>
            <a:fillRect/>
          </a:stretch>
        </p:blipFill>
        <p:spPr bwMode="auto">
          <a:xfrm>
            <a:off x="381000" y="3124200"/>
            <a:ext cx="4286250" cy="2952751"/>
          </a:xfrm>
          <a:prstGeom prst="rect">
            <a:avLst/>
          </a:prstGeom>
          <a:noFill/>
        </p:spPr>
      </p:pic>
      <p:pic>
        <p:nvPicPr>
          <p:cNvPr id="38916" name="Picture 4" descr="http://upload.wikimedia.org/wikipedia/commons/thumb/1/1c/Hash_table_average_insertion_time.png/362px-Hash_table_average_insertion_time.png"/>
          <p:cNvPicPr>
            <a:picLocks noChangeAspect="1" noChangeArrowheads="1"/>
          </p:cNvPicPr>
          <p:nvPr/>
        </p:nvPicPr>
        <p:blipFill>
          <a:blip r:embed="rId3" cstate="print"/>
          <a:srcRect/>
          <a:stretch>
            <a:fillRect/>
          </a:stretch>
        </p:blipFill>
        <p:spPr bwMode="auto">
          <a:xfrm>
            <a:off x="5029200" y="3733800"/>
            <a:ext cx="3448050" cy="2238376"/>
          </a:xfrm>
          <a:prstGeom prst="rect">
            <a:avLst/>
          </a:prstGeom>
          <a:noFill/>
        </p:spPr>
      </p:pic>
      <p:sp>
        <p:nvSpPr>
          <p:cNvPr id="4" name="Rectangle 3"/>
          <p:cNvSpPr/>
          <p:nvPr/>
        </p:nvSpPr>
        <p:spPr>
          <a:xfrm>
            <a:off x="4320969" y="3244334"/>
            <a:ext cx="502061" cy="369332"/>
          </a:xfrm>
          <a:prstGeom prst="rect">
            <a:avLst/>
          </a:prstGeom>
        </p:spPr>
        <p:txBody>
          <a:bodyPr wrap="none">
            <a:spAutoFit/>
          </a:bodyPr>
          <a:lstStyle/>
          <a:p>
            <a:r>
              <a:rPr lang="en-US" b="1" baseline="30000" dirty="0"/>
              <a:t>1/k</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important sequence</a:t>
            </a:r>
            <a:endParaRPr lang="en-US" i="1" dirty="0">
              <a:solidFill>
                <a:srgbClr val="0070C0"/>
              </a:solidFill>
            </a:endParaRPr>
          </a:p>
        </p:txBody>
      </p:sp>
      <p:sp>
        <p:nvSpPr>
          <p:cNvPr id="3" name="Content Placeholder 2"/>
          <p:cNvSpPr>
            <a:spLocks noGrp="1"/>
          </p:cNvSpPr>
          <p:nvPr>
            <p:ph idx="1"/>
          </p:nvPr>
        </p:nvSpPr>
        <p:spPr/>
        <p:txBody>
          <a:bodyPr/>
          <a:lstStyle/>
          <a:p>
            <a:r>
              <a:rPr lang="en-US" sz="2400" dirty="0" smtClean="0"/>
              <a:t>The </a:t>
            </a:r>
            <a:r>
              <a:rPr lang="en-US" sz="2400" dirty="0"/>
              <a:t>sequence </a:t>
            </a:r>
            <a:r>
              <a:rPr lang="en-US" sz="2400" b="1" dirty="0"/>
              <a:t>(1+1/n)</a:t>
            </a:r>
            <a:r>
              <a:rPr lang="en-US" sz="2400" b="1" baseline="30000" dirty="0"/>
              <a:t>n</a:t>
            </a:r>
            <a:r>
              <a:rPr lang="en-US" sz="2400" b="1" dirty="0"/>
              <a:t> </a:t>
            </a:r>
            <a:r>
              <a:rPr lang="en-US" sz="2400" dirty="0" smtClean="0"/>
              <a:t>is increasing and </a:t>
            </a:r>
            <a:r>
              <a:rPr lang="en-US" sz="2400" u="sng" dirty="0" smtClean="0"/>
              <a:t>slowly</a:t>
            </a:r>
            <a:r>
              <a:rPr lang="en-US" sz="2400" dirty="0" smtClean="0"/>
              <a:t> converges to</a:t>
            </a:r>
            <a:br>
              <a:rPr lang="en-US" sz="2400" dirty="0" smtClean="0"/>
            </a:br>
            <a:r>
              <a:rPr lang="en-US" sz="2400" dirty="0" smtClean="0"/>
              <a:t> </a:t>
            </a:r>
            <a:r>
              <a:rPr lang="en-US" sz="2400" b="1" i="1" dirty="0" smtClean="0"/>
              <a:t>e </a:t>
            </a:r>
            <a:r>
              <a:rPr lang="en-US" sz="2400" b="1" i="1" dirty="0" smtClean="0">
                <a:sym typeface="Symbol" panose="05050102010706020507" pitchFamily="18" charset="2"/>
              </a:rPr>
              <a:t></a:t>
            </a:r>
            <a:r>
              <a:rPr lang="en-GB" sz="2400" b="1" i="1" dirty="0" smtClean="0"/>
              <a:t> 2.7182818…</a:t>
            </a:r>
          </a:p>
          <a:p>
            <a:endParaRPr lang="en-US" sz="2400" b="1" i="1" dirty="0" smtClean="0"/>
          </a:p>
          <a:p>
            <a:r>
              <a:rPr lang="en-US" sz="2400" dirty="0"/>
              <a:t>T</a:t>
            </a:r>
            <a:r>
              <a:rPr lang="en-US" sz="2400" dirty="0" smtClean="0"/>
              <a:t>he sequence</a:t>
            </a:r>
            <a:r>
              <a:rPr lang="en-US" sz="2400" dirty="0"/>
              <a:t> </a:t>
            </a:r>
            <a:r>
              <a:rPr lang="en-US" sz="2400" dirty="0" smtClean="0"/>
              <a:t> </a:t>
            </a:r>
            <a:r>
              <a:rPr lang="en-US" sz="2400" b="1" dirty="0" smtClean="0"/>
              <a:t>(1-1/n)</a:t>
            </a:r>
            <a:r>
              <a:rPr lang="en-US" sz="2400" b="1" baseline="30000" dirty="0" smtClean="0"/>
              <a:t>n</a:t>
            </a:r>
            <a:r>
              <a:rPr lang="en-US" sz="2400" b="1" dirty="0" smtClean="0"/>
              <a:t>  </a:t>
            </a:r>
            <a:r>
              <a:rPr lang="en-US" sz="2400" dirty="0" smtClean="0"/>
              <a:t>converges to </a:t>
            </a:r>
            <a:r>
              <a:rPr lang="en-US" sz="2400" b="1" dirty="0" smtClean="0"/>
              <a:t>1/e </a:t>
            </a:r>
          </a:p>
          <a:p>
            <a:endParaRPr lang="en-US" sz="2400" dirty="0"/>
          </a:p>
          <a:p>
            <a:r>
              <a:rPr lang="en-US" sz="2400" dirty="0" smtClean="0"/>
              <a:t>The sequence </a:t>
            </a:r>
            <a:r>
              <a:rPr lang="en-US" sz="2400" b="1" dirty="0" smtClean="0"/>
              <a:t>(1-1/</a:t>
            </a:r>
            <a:r>
              <a:rPr lang="en-US" sz="2400" b="1" dirty="0" err="1" smtClean="0"/>
              <a:t>kn</a:t>
            </a:r>
            <a:r>
              <a:rPr lang="en-US" sz="2400" b="1" dirty="0" smtClean="0"/>
              <a:t>)</a:t>
            </a:r>
            <a:r>
              <a:rPr lang="en-US" sz="2400" b="1" baseline="30000" dirty="0" smtClean="0"/>
              <a:t>n</a:t>
            </a:r>
            <a:r>
              <a:rPr lang="en-US" sz="2400" b="1" dirty="0" smtClean="0"/>
              <a:t>  = </a:t>
            </a:r>
            <a:r>
              <a:rPr lang="en-US" sz="2400" b="1" dirty="0"/>
              <a:t>(</a:t>
            </a:r>
            <a:r>
              <a:rPr lang="en-US" sz="2400" b="1" dirty="0" smtClean="0"/>
              <a:t>1-1/</a:t>
            </a:r>
            <a:r>
              <a:rPr lang="en-US" sz="2400" b="1" dirty="0" err="1" smtClean="0"/>
              <a:t>kn</a:t>
            </a:r>
            <a:r>
              <a:rPr lang="en-US" sz="2400" b="1" dirty="0" smtClean="0"/>
              <a:t>)</a:t>
            </a:r>
            <a:r>
              <a:rPr lang="en-US" sz="2400" b="1" baseline="30000" dirty="0" err="1" smtClean="0"/>
              <a:t>kn</a:t>
            </a:r>
            <a:r>
              <a:rPr lang="en-US" sz="2400" b="1" baseline="30000" dirty="0" smtClean="0"/>
              <a:t>/k</a:t>
            </a:r>
            <a:r>
              <a:rPr lang="en-US" sz="2400" b="1" dirty="0" smtClean="0"/>
              <a:t> = ( </a:t>
            </a:r>
            <a:r>
              <a:rPr lang="en-US" sz="2400" b="1" dirty="0"/>
              <a:t>(</a:t>
            </a:r>
            <a:r>
              <a:rPr lang="en-US" sz="2400" b="1" dirty="0" smtClean="0"/>
              <a:t>1-1/</a:t>
            </a:r>
            <a:r>
              <a:rPr lang="en-US" sz="2400" b="1" dirty="0" err="1" smtClean="0"/>
              <a:t>kn</a:t>
            </a:r>
            <a:r>
              <a:rPr lang="en-US" sz="2400" b="1" dirty="0" smtClean="0"/>
              <a:t>)</a:t>
            </a:r>
            <a:r>
              <a:rPr lang="en-US" sz="2400" b="1" baseline="30000" dirty="0" err="1" smtClean="0"/>
              <a:t>kn</a:t>
            </a:r>
            <a:r>
              <a:rPr lang="en-US" sz="2400" b="1" dirty="0" smtClean="0"/>
              <a:t>)</a:t>
            </a:r>
            <a:r>
              <a:rPr lang="en-US" sz="2400" b="1" baseline="30000" dirty="0"/>
              <a:t> </a:t>
            </a:r>
            <a:r>
              <a:rPr lang="en-US" sz="2400" b="1" baseline="30000" dirty="0" smtClean="0"/>
              <a:t>1/k</a:t>
            </a:r>
            <a:r>
              <a:rPr lang="en-US" sz="2400" b="1" dirty="0" smtClean="0"/>
              <a:t>  </a:t>
            </a:r>
            <a:br>
              <a:rPr lang="en-US" sz="2400" b="1" dirty="0" smtClean="0"/>
            </a:br>
            <a:r>
              <a:rPr lang="en-US" sz="2400" dirty="0" smtClean="0"/>
              <a:t>converges </a:t>
            </a:r>
            <a:r>
              <a:rPr lang="en-US" sz="2400" dirty="0"/>
              <a:t>to </a:t>
            </a:r>
            <a:r>
              <a:rPr lang="en-US" sz="2400" b="1" dirty="0" smtClean="0"/>
              <a:t>(1/e)</a:t>
            </a:r>
            <a:r>
              <a:rPr lang="en-US" sz="2400" b="1" baseline="30000" dirty="0" smtClean="0"/>
              <a:t> </a:t>
            </a:r>
            <a:r>
              <a:rPr lang="en-US" sz="2400" b="1" baseline="30000" dirty="0"/>
              <a:t>1/k</a:t>
            </a:r>
            <a:endParaRPr lang="en-US" sz="2400" b="1" dirty="0"/>
          </a:p>
          <a:p>
            <a:pPr marL="0" indent="0">
              <a:buNone/>
            </a:pPr>
            <a:endParaRPr lang="en-US" sz="2400" b="1" dirty="0" smtClean="0"/>
          </a:p>
          <a:p>
            <a:r>
              <a:rPr lang="en-US" sz="2400" b="1" dirty="0" smtClean="0">
                <a:solidFill>
                  <a:srgbClr val="0070C0"/>
                </a:solidFill>
              </a:rPr>
              <a:t>Study section 1.3.5 (The base of natural logarithms) </a:t>
            </a:r>
            <a:br>
              <a:rPr lang="en-US" sz="2400" b="1" dirty="0" smtClean="0">
                <a:solidFill>
                  <a:srgbClr val="0070C0"/>
                </a:solidFill>
              </a:rPr>
            </a:br>
            <a:r>
              <a:rPr lang="en-US" sz="2400" b="1" dirty="0" smtClean="0">
                <a:solidFill>
                  <a:srgbClr val="0070C0"/>
                </a:solidFill>
              </a:rPr>
              <a:t>of the textbook – we will need it frequently!</a:t>
            </a:r>
          </a:p>
          <a:p>
            <a:endParaRPr lang="en-US" sz="2400" dirty="0" smtClean="0"/>
          </a:p>
        </p:txBody>
      </p:sp>
      <p:sp>
        <p:nvSpPr>
          <p:cNvPr id="5" name="Tijdelijke aanduiding voor dianummer 4"/>
          <p:cNvSpPr>
            <a:spLocks noGrp="1"/>
          </p:cNvSpPr>
          <p:nvPr>
            <p:ph type="sldNum" sz="quarter" idx="12"/>
          </p:nvPr>
        </p:nvSpPr>
        <p:spPr/>
        <p:txBody>
          <a:bodyPr/>
          <a:lstStyle/>
          <a:p>
            <a:fld id="{EE556716-0E08-41A3-B3AE-0AE06560F17D}" type="slidenum">
              <a:rPr lang="en-US" smtClean="0"/>
              <a:pPr/>
              <a:t>25</a:t>
            </a:fld>
            <a:endParaRPr lang="en-US"/>
          </a:p>
        </p:txBody>
      </p:sp>
    </p:spTree>
    <p:extLst>
      <p:ext uri="{BB962C8B-B14F-4D97-AF65-F5344CB8AC3E}">
        <p14:creationId xmlns:p14="http://schemas.microsoft.com/office/powerpoint/2010/main" val="411104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A0: Experiments with random integers</a:t>
            </a:r>
            <a:endParaRPr lang="en-US" i="1" dirty="0">
              <a:solidFill>
                <a:srgbClr val="0070C0"/>
              </a:solidFill>
            </a:endParaRPr>
          </a:p>
        </p:txBody>
      </p:sp>
      <p:sp>
        <p:nvSpPr>
          <p:cNvPr id="3" name="Content Placeholder 2"/>
          <p:cNvSpPr>
            <a:spLocks noGrp="1"/>
          </p:cNvSpPr>
          <p:nvPr>
            <p:ph idx="1"/>
          </p:nvPr>
        </p:nvSpPr>
        <p:spPr/>
        <p:txBody>
          <a:bodyPr/>
          <a:lstStyle/>
          <a:p>
            <a:pPr marL="0" indent="0">
              <a:buNone/>
            </a:pPr>
            <a:r>
              <a:rPr lang="en-GB" sz="2400" dirty="0" smtClean="0">
                <a:solidFill>
                  <a:srgbClr val="C00000"/>
                </a:solidFill>
              </a:rPr>
              <a:t>Theory:</a:t>
            </a:r>
            <a:r>
              <a:rPr lang="en-GB" sz="2400" dirty="0" smtClean="0"/>
              <a:t> </a:t>
            </a:r>
            <a:br>
              <a:rPr lang="en-GB" sz="2400" dirty="0" smtClean="0"/>
            </a:br>
            <a:r>
              <a:rPr lang="en-GB" sz="2400" dirty="0" smtClean="0"/>
              <a:t>Suppose you generate </a:t>
            </a:r>
            <a:r>
              <a:rPr lang="en-GB" sz="2400" i="1" dirty="0" smtClean="0"/>
              <a:t>n</a:t>
            </a:r>
            <a:r>
              <a:rPr lang="en-GB" sz="2400" dirty="0" smtClean="0"/>
              <a:t> random integers between </a:t>
            </a:r>
            <a:r>
              <a:rPr lang="en-GB" sz="2400" i="1" dirty="0" smtClean="0"/>
              <a:t>0</a:t>
            </a:r>
            <a:r>
              <a:rPr lang="en-GB" sz="2400" dirty="0" smtClean="0"/>
              <a:t> and </a:t>
            </a:r>
            <a:r>
              <a:rPr lang="en-GB" sz="2400" i="1" dirty="0" smtClean="0"/>
              <a:t>N</a:t>
            </a:r>
            <a:r>
              <a:rPr lang="en-GB" sz="2400" dirty="0" smtClean="0"/>
              <a:t>;</a:t>
            </a:r>
            <a:br>
              <a:rPr lang="en-GB" sz="2400" dirty="0" smtClean="0"/>
            </a:br>
            <a:r>
              <a:rPr lang="en-GB" sz="2400" dirty="0" smtClean="0"/>
              <a:t/>
            </a:r>
            <a:br>
              <a:rPr lang="en-GB" sz="2400" dirty="0" smtClean="0"/>
            </a:br>
            <a:r>
              <a:rPr lang="en-GB" sz="2400" dirty="0" smtClean="0"/>
              <a:t> </a:t>
            </a:r>
            <a:r>
              <a:rPr lang="en-GB" sz="2400" dirty="0" smtClean="0">
                <a:solidFill>
                  <a:srgbClr val="00B050"/>
                </a:solidFill>
              </a:rPr>
              <a:t>(</a:t>
            </a:r>
            <a:r>
              <a:rPr lang="en-GB" sz="2400" dirty="0" err="1" smtClean="0">
                <a:solidFill>
                  <a:srgbClr val="00B050"/>
                </a:solidFill>
              </a:rPr>
              <a:t>eg</a:t>
            </a:r>
            <a:r>
              <a:rPr lang="en-GB" sz="2400" dirty="0" smtClean="0">
                <a:solidFill>
                  <a:srgbClr val="00B050"/>
                </a:solidFill>
              </a:rPr>
              <a:t>., the </a:t>
            </a:r>
            <a:r>
              <a:rPr lang="en-GB" sz="2400" dirty="0" err="1" smtClean="0">
                <a:solidFill>
                  <a:srgbClr val="00B050"/>
                </a:solidFill>
              </a:rPr>
              <a:t>numpy</a:t>
            </a:r>
            <a:r>
              <a:rPr lang="en-GB" sz="2400" dirty="0" smtClean="0">
                <a:solidFill>
                  <a:srgbClr val="00B050"/>
                </a:solidFill>
              </a:rPr>
              <a:t> random number generator:</a:t>
            </a:r>
          </a:p>
          <a:p>
            <a:pPr marL="0" indent="0">
              <a:buNone/>
            </a:pPr>
            <a:r>
              <a:rPr lang="en-GB" sz="2400" i="1" dirty="0" smtClean="0">
                <a:solidFill>
                  <a:srgbClr val="00B050"/>
                </a:solidFill>
              </a:rPr>
              <a:t> 	r=</a:t>
            </a:r>
            <a:r>
              <a:rPr lang="en-GB" sz="2400" i="1" dirty="0" err="1" smtClean="0">
                <a:solidFill>
                  <a:srgbClr val="00B050"/>
                </a:solidFill>
              </a:rPr>
              <a:t>np.random.randint</a:t>
            </a:r>
            <a:r>
              <a:rPr lang="en-GB" sz="2400" i="1" dirty="0" smtClean="0">
                <a:solidFill>
                  <a:srgbClr val="00B050"/>
                </a:solidFill>
              </a:rPr>
              <a:t>(0</a:t>
            </a:r>
            <a:r>
              <a:rPr lang="en-GB" sz="2400" i="1" dirty="0">
                <a:solidFill>
                  <a:srgbClr val="00B050"/>
                </a:solidFill>
              </a:rPr>
              <a:t>, </a:t>
            </a:r>
            <a:r>
              <a:rPr lang="en-GB" sz="2400" i="1" dirty="0" smtClean="0">
                <a:solidFill>
                  <a:srgbClr val="00B050"/>
                </a:solidFill>
              </a:rPr>
              <a:t>high=1000000, size=10000)</a:t>
            </a:r>
            <a:endParaRPr lang="en-GB" sz="2400" dirty="0" smtClean="0">
              <a:solidFill>
                <a:srgbClr val="00B050"/>
              </a:solidFill>
            </a:endParaRPr>
          </a:p>
          <a:p>
            <a:pPr marL="0" indent="0">
              <a:buNone/>
            </a:pPr>
            <a:r>
              <a:rPr lang="en-GB" sz="2400" dirty="0" smtClean="0">
                <a:solidFill>
                  <a:srgbClr val="00B050"/>
                </a:solidFill>
              </a:rPr>
              <a:t>generates n=10.000 integers smaller than N=1.000.000)</a:t>
            </a:r>
          </a:p>
          <a:p>
            <a:pPr marL="0" indent="0">
              <a:buNone/>
            </a:pPr>
            <a:r>
              <a:rPr lang="en-GB" sz="2400" dirty="0" smtClean="0"/>
              <a:t/>
            </a:r>
            <a:br>
              <a:rPr lang="en-GB" sz="2400" dirty="0" smtClean="0"/>
            </a:br>
            <a:r>
              <a:rPr lang="en-GB" sz="2400" dirty="0" smtClean="0"/>
              <a:t>How many </a:t>
            </a:r>
            <a:r>
              <a:rPr lang="en-GB" sz="2400" i="1" u="sng" dirty="0" smtClean="0"/>
              <a:t>unique</a:t>
            </a:r>
            <a:r>
              <a:rPr lang="en-GB" sz="2400" dirty="0" smtClean="0"/>
              <a:t> values do you expect? 10.000? Less!!! </a:t>
            </a:r>
            <a:br>
              <a:rPr lang="en-GB" sz="2400" dirty="0" smtClean="0"/>
            </a:br>
            <a:r>
              <a:rPr lang="en-GB" sz="2400" dirty="0" smtClean="0"/>
              <a:t>(Your random numbers might repeat!) </a:t>
            </a:r>
            <a:br>
              <a:rPr lang="en-GB" sz="2400" dirty="0" smtClean="0"/>
            </a:br>
            <a:r>
              <a:rPr lang="en-GB" sz="2400" dirty="0" smtClean="0">
                <a:solidFill>
                  <a:srgbClr val="C00000"/>
                </a:solidFill>
              </a:rPr>
              <a:t>Find a formula that expresses this number: </a:t>
            </a:r>
          </a:p>
          <a:p>
            <a:pPr marL="0" indent="0">
              <a:buNone/>
            </a:pPr>
            <a:r>
              <a:rPr lang="en-GB" sz="2400" dirty="0">
                <a:solidFill>
                  <a:srgbClr val="C00000"/>
                </a:solidFill>
              </a:rPr>
              <a:t>	</a:t>
            </a:r>
            <a:r>
              <a:rPr lang="en-GB" sz="2400" dirty="0" err="1" smtClean="0">
                <a:solidFill>
                  <a:srgbClr val="C00000"/>
                </a:solidFill>
              </a:rPr>
              <a:t>unique_values</a:t>
            </a:r>
            <a:r>
              <a:rPr lang="en-GB" sz="2400" dirty="0" smtClean="0">
                <a:solidFill>
                  <a:srgbClr val="C00000"/>
                </a:solidFill>
              </a:rPr>
              <a:t>(</a:t>
            </a:r>
            <a:r>
              <a:rPr lang="en-GB" sz="2400" dirty="0" err="1" smtClean="0">
                <a:solidFill>
                  <a:srgbClr val="C00000"/>
                </a:solidFill>
              </a:rPr>
              <a:t>n,N</a:t>
            </a:r>
            <a:r>
              <a:rPr lang="en-GB" sz="2400" dirty="0" smtClean="0">
                <a:solidFill>
                  <a:srgbClr val="C00000"/>
                </a:solidFill>
              </a:rPr>
              <a:t>) = ???</a:t>
            </a:r>
            <a:endParaRPr lang="en-GB" sz="2400" b="1" i="1" dirty="0" smtClean="0">
              <a:solidFill>
                <a:srgbClr val="C00000"/>
              </a:solidFill>
            </a:endParaRPr>
          </a:p>
          <a:p>
            <a:endParaRPr lang="en-US" sz="2400" b="1" i="1" dirty="0" smtClean="0"/>
          </a:p>
          <a:p>
            <a:endParaRPr lang="en-US" sz="2400" b="1" dirty="0" smtClean="0"/>
          </a:p>
        </p:txBody>
      </p:sp>
      <p:sp>
        <p:nvSpPr>
          <p:cNvPr id="5" name="Tijdelijke aanduiding voor dianummer 4"/>
          <p:cNvSpPr>
            <a:spLocks noGrp="1"/>
          </p:cNvSpPr>
          <p:nvPr>
            <p:ph type="sldNum" sz="quarter" idx="12"/>
          </p:nvPr>
        </p:nvSpPr>
        <p:spPr/>
        <p:txBody>
          <a:bodyPr/>
          <a:lstStyle/>
          <a:p>
            <a:fld id="{EE556716-0E08-41A3-B3AE-0AE06560F17D}" type="slidenum">
              <a:rPr lang="en-US" smtClean="0"/>
              <a:pPr/>
              <a:t>26</a:t>
            </a:fld>
            <a:endParaRPr lang="en-US"/>
          </a:p>
        </p:txBody>
      </p:sp>
    </p:spTree>
    <p:extLst>
      <p:ext uri="{BB962C8B-B14F-4D97-AF65-F5344CB8AC3E}">
        <p14:creationId xmlns:p14="http://schemas.microsoft.com/office/powerpoint/2010/main" val="1802302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A0</a:t>
            </a:r>
            <a:r>
              <a:rPr lang="en-US" dirty="0"/>
              <a:t>: Experiments with random integers</a:t>
            </a:r>
            <a:endParaRPr lang="en-US" i="1" dirty="0">
              <a:solidFill>
                <a:srgbClr val="0070C0"/>
              </a:solidFill>
            </a:endParaRPr>
          </a:p>
        </p:txBody>
      </p:sp>
      <p:sp>
        <p:nvSpPr>
          <p:cNvPr id="3" name="Content Placeholder 2"/>
          <p:cNvSpPr>
            <a:spLocks noGrp="1"/>
          </p:cNvSpPr>
          <p:nvPr>
            <p:ph idx="1"/>
          </p:nvPr>
        </p:nvSpPr>
        <p:spPr/>
        <p:txBody>
          <a:bodyPr/>
          <a:lstStyle/>
          <a:p>
            <a:pPr marL="0" indent="0">
              <a:buNone/>
            </a:pPr>
            <a:r>
              <a:rPr lang="en-GB" sz="2400" dirty="0" smtClean="0">
                <a:solidFill>
                  <a:srgbClr val="C00000"/>
                </a:solidFill>
              </a:rPr>
              <a:t>Practice:</a:t>
            </a:r>
            <a:r>
              <a:rPr lang="en-GB" sz="2400" dirty="0" smtClean="0"/>
              <a:t> </a:t>
            </a:r>
            <a:br>
              <a:rPr lang="en-GB" sz="2400" dirty="0" smtClean="0"/>
            </a:br>
            <a:r>
              <a:rPr lang="en-GB" sz="2400" dirty="0" smtClean="0"/>
              <a:t>Experiment with various values of n and N, e.g., </a:t>
            </a:r>
          </a:p>
          <a:p>
            <a:pPr marL="0" indent="0">
              <a:buNone/>
            </a:pPr>
            <a:r>
              <a:rPr lang="en-GB" sz="2400" dirty="0" smtClean="0">
                <a:solidFill>
                  <a:srgbClr val="0070C0"/>
                </a:solidFill>
              </a:rPr>
              <a:t>	n=1000, 10000;</a:t>
            </a:r>
          </a:p>
          <a:p>
            <a:pPr marL="0" indent="0">
              <a:buNone/>
            </a:pPr>
            <a:r>
              <a:rPr lang="en-GB" sz="2400" dirty="0" smtClean="0">
                <a:solidFill>
                  <a:srgbClr val="0070C0"/>
                </a:solidFill>
              </a:rPr>
              <a:t>	N=n, 2n, 4n, 8n, …, 64n;  </a:t>
            </a:r>
          </a:p>
          <a:p>
            <a:pPr marL="0" indent="0">
              <a:buNone/>
            </a:pPr>
            <a:r>
              <a:rPr lang="en-GB" sz="2400" dirty="0"/>
              <a:t>R</a:t>
            </a:r>
            <a:r>
              <a:rPr lang="en-GB" sz="2400" dirty="0" smtClean="0"/>
              <a:t>epeat each experiment several times (with different random seeds) to get a more reliable estimates of the number of unique numbers you’ve generated. </a:t>
            </a:r>
            <a:r>
              <a:rPr lang="en-GB" sz="2400" dirty="0" smtClean="0">
                <a:solidFill>
                  <a:srgbClr val="0070C0"/>
                </a:solidFill>
              </a:rPr>
              <a:t/>
            </a:r>
            <a:br>
              <a:rPr lang="en-GB" sz="2400" dirty="0" smtClean="0">
                <a:solidFill>
                  <a:srgbClr val="0070C0"/>
                </a:solidFill>
              </a:rPr>
            </a:br>
            <a:endParaRPr lang="en-GB" sz="2400" dirty="0" smtClean="0">
              <a:solidFill>
                <a:srgbClr val="0070C0"/>
              </a:solidFill>
            </a:endParaRPr>
          </a:p>
          <a:p>
            <a:pPr marL="0" indent="0">
              <a:buNone/>
            </a:pPr>
            <a:r>
              <a:rPr lang="en-GB" sz="2400" dirty="0" smtClean="0">
                <a:solidFill>
                  <a:srgbClr val="C00000"/>
                </a:solidFill>
              </a:rPr>
              <a:t>Analysis: </a:t>
            </a:r>
          </a:p>
          <a:p>
            <a:pPr marL="0" indent="0">
              <a:buNone/>
            </a:pPr>
            <a:r>
              <a:rPr lang="en-GB" sz="2400" dirty="0" smtClean="0">
                <a:solidFill>
                  <a:srgbClr val="0070C0"/>
                </a:solidFill>
              </a:rPr>
              <a:t>Are the results of experiments consistent with your formula?</a:t>
            </a:r>
            <a:endParaRPr lang="en-GB" sz="2400" dirty="0" smtClean="0"/>
          </a:p>
          <a:p>
            <a:pPr marL="0" indent="0">
              <a:buNone/>
            </a:pPr>
            <a:r>
              <a:rPr lang="en-GB" sz="2400" dirty="0"/>
              <a:t>	</a:t>
            </a:r>
            <a:endParaRPr lang="en-US" sz="2400" b="1" i="1" dirty="0" smtClean="0"/>
          </a:p>
          <a:p>
            <a:endParaRPr lang="en-US" sz="2400" b="1" dirty="0" smtClean="0"/>
          </a:p>
          <a:p>
            <a:endParaRPr lang="en-US" sz="2400" dirty="0"/>
          </a:p>
        </p:txBody>
      </p:sp>
      <p:sp>
        <p:nvSpPr>
          <p:cNvPr id="5" name="Tijdelijke aanduiding voor dianummer 4"/>
          <p:cNvSpPr>
            <a:spLocks noGrp="1"/>
          </p:cNvSpPr>
          <p:nvPr>
            <p:ph type="sldNum" sz="quarter" idx="12"/>
          </p:nvPr>
        </p:nvSpPr>
        <p:spPr/>
        <p:txBody>
          <a:bodyPr/>
          <a:lstStyle/>
          <a:p>
            <a:fld id="{EE556716-0E08-41A3-B3AE-0AE06560F17D}" type="slidenum">
              <a:rPr lang="en-US" smtClean="0"/>
              <a:pPr/>
              <a:t>27</a:t>
            </a:fld>
            <a:endParaRPr lang="en-US"/>
          </a:p>
        </p:txBody>
      </p:sp>
    </p:spTree>
    <p:extLst>
      <p:ext uri="{BB962C8B-B14F-4D97-AF65-F5344CB8AC3E}">
        <p14:creationId xmlns:p14="http://schemas.microsoft.com/office/powerpoint/2010/main" val="279176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A0</a:t>
            </a:r>
            <a:r>
              <a:rPr lang="en-US" dirty="0"/>
              <a:t>: Experiments with random integers</a:t>
            </a:r>
            <a:endParaRPr lang="en-US" i="1" dirty="0">
              <a:solidFill>
                <a:srgbClr val="0070C0"/>
              </a:solidFill>
            </a:endParaRPr>
          </a:p>
        </p:txBody>
      </p:sp>
      <p:sp>
        <p:nvSpPr>
          <p:cNvPr id="3" name="Content Placeholder 2"/>
          <p:cNvSpPr>
            <a:spLocks noGrp="1"/>
          </p:cNvSpPr>
          <p:nvPr>
            <p:ph idx="1"/>
          </p:nvPr>
        </p:nvSpPr>
        <p:spPr/>
        <p:txBody>
          <a:bodyPr/>
          <a:lstStyle/>
          <a:p>
            <a:pPr marL="0" indent="0">
              <a:buNone/>
            </a:pPr>
            <a:r>
              <a:rPr lang="en-GB" sz="2400" dirty="0" smtClean="0">
                <a:solidFill>
                  <a:srgbClr val="C00000"/>
                </a:solidFill>
              </a:rPr>
              <a:t>Deliver:</a:t>
            </a:r>
            <a:r>
              <a:rPr lang="en-GB" sz="2400" dirty="0" smtClean="0"/>
              <a:t> </a:t>
            </a:r>
            <a:br>
              <a:rPr lang="en-GB" sz="2400" dirty="0" smtClean="0"/>
            </a:br>
            <a:r>
              <a:rPr lang="en-GB" sz="2400" dirty="0" smtClean="0"/>
              <a:t>a single Jupyter notebook (in Python 3.x) that documents your theoretical considerations, experiments and conclusions.</a:t>
            </a:r>
          </a:p>
          <a:p>
            <a:pPr marL="0" indent="0">
              <a:buNone/>
            </a:pPr>
            <a:endParaRPr lang="en-GB" sz="2400" dirty="0" smtClean="0"/>
          </a:p>
          <a:p>
            <a:r>
              <a:rPr lang="en-GB" sz="2400" b="1" i="1" dirty="0" smtClean="0"/>
              <a:t>Not obligatory!</a:t>
            </a:r>
          </a:p>
          <a:p>
            <a:r>
              <a:rPr lang="en-GB" sz="2400" b="1" i="1" dirty="0" smtClean="0"/>
              <a:t>Easy deadline (3 weeks)</a:t>
            </a:r>
          </a:p>
          <a:p>
            <a:r>
              <a:rPr lang="en-GB" sz="2400" b="1" i="1" u="sng" dirty="0" smtClean="0">
                <a:solidFill>
                  <a:srgbClr val="0070C0"/>
                </a:solidFill>
              </a:rPr>
              <a:t>Reward:</a:t>
            </a:r>
            <a:r>
              <a:rPr lang="en-GB" sz="2400" b="1" i="1" dirty="0" smtClean="0"/>
              <a:t> feedback + grade </a:t>
            </a:r>
            <a:br>
              <a:rPr lang="en-GB" sz="2400" b="1" i="1" dirty="0" smtClean="0"/>
            </a:br>
            <a:r>
              <a:rPr lang="en-GB" sz="2000" b="1" i="1" dirty="0" smtClean="0"/>
              <a:t>(which will not count, but will give you an idea of what we expect from you in the future) </a:t>
            </a:r>
            <a:endParaRPr lang="en-US" sz="2000" b="1" i="1" dirty="0" smtClean="0"/>
          </a:p>
          <a:p>
            <a:r>
              <a:rPr lang="en-US" sz="2400" b="1" i="1" dirty="0" smtClean="0"/>
              <a:t>“fluency with Brightspace”</a:t>
            </a:r>
            <a:r>
              <a:rPr lang="en-US" sz="2400" b="1" i="1" dirty="0" smtClean="0">
                <a:solidFill>
                  <a:srgbClr val="00B050"/>
                </a:solidFill>
              </a:rPr>
              <a:t> </a:t>
            </a:r>
            <a:r>
              <a:rPr lang="en-US" sz="2400" b="1" i="1" dirty="0" smtClean="0">
                <a:solidFill>
                  <a:srgbClr val="0070C0"/>
                </a:solidFill>
              </a:rPr>
              <a:t>(both for you and TA’s)</a:t>
            </a:r>
          </a:p>
          <a:p>
            <a:endParaRPr lang="en-US" sz="2400" dirty="0"/>
          </a:p>
        </p:txBody>
      </p:sp>
      <p:sp>
        <p:nvSpPr>
          <p:cNvPr id="5" name="Tijdelijke aanduiding voor dianummer 4"/>
          <p:cNvSpPr>
            <a:spLocks noGrp="1"/>
          </p:cNvSpPr>
          <p:nvPr>
            <p:ph type="sldNum" sz="quarter" idx="12"/>
          </p:nvPr>
        </p:nvSpPr>
        <p:spPr/>
        <p:txBody>
          <a:bodyPr/>
          <a:lstStyle/>
          <a:p>
            <a:fld id="{EE556716-0E08-41A3-B3AE-0AE06560F17D}" type="slidenum">
              <a:rPr lang="en-US" smtClean="0"/>
              <a:pPr/>
              <a:t>28</a:t>
            </a:fld>
            <a:endParaRPr lang="en-US"/>
          </a:p>
        </p:txBody>
      </p:sp>
    </p:spTree>
    <p:extLst>
      <p:ext uri="{BB962C8B-B14F-4D97-AF65-F5344CB8AC3E}">
        <p14:creationId xmlns:p14="http://schemas.microsoft.com/office/powerpoint/2010/main" val="335326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A0: Experiments with hash functions</a:t>
            </a:r>
            <a:endParaRPr lang="en-US" i="1" dirty="0">
              <a:solidFill>
                <a:srgbClr val="0070C0"/>
              </a:solidFill>
            </a:endParaRPr>
          </a:p>
        </p:txBody>
      </p:sp>
      <p:sp>
        <p:nvSpPr>
          <p:cNvPr id="3" name="Content Placeholder 2"/>
          <p:cNvSpPr>
            <a:spLocks noGrp="1"/>
          </p:cNvSpPr>
          <p:nvPr>
            <p:ph idx="1"/>
          </p:nvPr>
        </p:nvSpPr>
        <p:spPr/>
        <p:txBody>
          <a:bodyPr/>
          <a:lstStyle/>
          <a:p>
            <a:pPr marL="0" indent="0">
              <a:buNone/>
            </a:pPr>
            <a:r>
              <a:rPr lang="en-GB" sz="2400" dirty="0" smtClean="0">
                <a:solidFill>
                  <a:srgbClr val="C00000"/>
                </a:solidFill>
              </a:rPr>
              <a:t>Why do we play with random integers? </a:t>
            </a:r>
            <a:br>
              <a:rPr lang="en-GB" sz="2400" dirty="0" smtClean="0">
                <a:solidFill>
                  <a:srgbClr val="C00000"/>
                </a:solidFill>
              </a:rPr>
            </a:br>
            <a:r>
              <a:rPr lang="en-GB" sz="2400" dirty="0" smtClean="0"/>
              <a:t>This is exactly what we expect from “real” hash functions: when applied to “digital objects” (e.g., strings, images, numbers, etc.) they return integer values (in a pre-specified range) that should look like random integers (e.g., two similar object should be mapped into two different integers!).</a:t>
            </a:r>
            <a:endParaRPr lang="en-US" sz="2400" b="1" i="1" dirty="0" smtClean="0"/>
          </a:p>
          <a:p>
            <a:pPr marL="0" indent="0">
              <a:buNone/>
            </a:pPr>
            <a:r>
              <a:rPr lang="en-GB" sz="2400" dirty="0" smtClean="0">
                <a:solidFill>
                  <a:srgbClr val="C00000"/>
                </a:solidFill>
              </a:rPr>
              <a:t>Bonus task:</a:t>
            </a:r>
            <a:r>
              <a:rPr lang="en-GB" sz="2400" dirty="0">
                <a:solidFill>
                  <a:srgbClr val="C00000"/>
                </a:solidFill>
              </a:rPr>
              <a:t/>
            </a:r>
            <a:br>
              <a:rPr lang="en-GB" sz="2400" dirty="0">
                <a:solidFill>
                  <a:srgbClr val="C00000"/>
                </a:solidFill>
              </a:rPr>
            </a:br>
            <a:r>
              <a:rPr lang="en-GB" sz="2400" dirty="0" smtClean="0"/>
              <a:t>Design, implement</a:t>
            </a:r>
            <a:r>
              <a:rPr lang="en-GB" sz="2400" dirty="0" smtClean="0">
                <a:solidFill>
                  <a:srgbClr val="0070C0"/>
                </a:solidFill>
              </a:rPr>
              <a:t>*</a:t>
            </a:r>
            <a:r>
              <a:rPr lang="en-GB" sz="2400" dirty="0" smtClean="0"/>
              <a:t> and test any hash function that can be applied to strings (e.g., words), returning 32bit unsigned integers (uint32).</a:t>
            </a:r>
            <a:br>
              <a:rPr lang="en-GB" sz="2400" dirty="0" smtClean="0"/>
            </a:br>
            <a:r>
              <a:rPr lang="en-GB" sz="2400" i="1" dirty="0" smtClean="0">
                <a:solidFill>
                  <a:srgbClr val="0070C0"/>
                </a:solidFill>
              </a:rPr>
              <a:t> *or just find such a function somewhere!</a:t>
            </a:r>
            <a:endParaRPr lang="en-US" sz="2400" b="1" i="1" dirty="0" smtClean="0">
              <a:solidFill>
                <a:srgbClr val="0070C0"/>
              </a:solidFill>
            </a:endParaRPr>
          </a:p>
          <a:p>
            <a:endParaRPr lang="en-US" sz="2400" dirty="0"/>
          </a:p>
        </p:txBody>
      </p:sp>
      <p:sp>
        <p:nvSpPr>
          <p:cNvPr id="5" name="Tijdelijke aanduiding voor dianummer 4"/>
          <p:cNvSpPr>
            <a:spLocks noGrp="1"/>
          </p:cNvSpPr>
          <p:nvPr>
            <p:ph type="sldNum" sz="quarter" idx="12"/>
          </p:nvPr>
        </p:nvSpPr>
        <p:spPr/>
        <p:txBody>
          <a:bodyPr/>
          <a:lstStyle/>
          <a:p>
            <a:fld id="{EE556716-0E08-41A3-B3AE-0AE06560F17D}" type="slidenum">
              <a:rPr lang="en-US" smtClean="0"/>
              <a:pPr/>
              <a:t>29</a:t>
            </a:fld>
            <a:endParaRPr lang="en-US"/>
          </a:p>
        </p:txBody>
      </p:sp>
    </p:spTree>
    <p:extLst>
      <p:ext uri="{BB962C8B-B14F-4D97-AF65-F5344CB8AC3E}">
        <p14:creationId xmlns:p14="http://schemas.microsoft.com/office/powerpoint/2010/main" val="285338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sz="3600" dirty="0" smtClean="0"/>
              <a:t>Motivation behind the course</a:t>
            </a:r>
            <a:endParaRPr lang="en-GB" sz="3600" dirty="0"/>
          </a:p>
        </p:txBody>
      </p:sp>
      <p:sp>
        <p:nvSpPr>
          <p:cNvPr id="3075" name="Rectangle 3"/>
          <p:cNvSpPr>
            <a:spLocks noGrp="1" noChangeArrowheads="1"/>
          </p:cNvSpPr>
          <p:nvPr>
            <p:ph idx="1"/>
          </p:nvPr>
        </p:nvSpPr>
        <p:spPr/>
        <p:txBody>
          <a:bodyPr/>
          <a:lstStyle/>
          <a:p>
            <a:r>
              <a:rPr lang="en-US" sz="2400" dirty="0" smtClean="0"/>
              <a:t>“Classical” data mining (classification, regression, clustering) doesn’t really develop anymore:</a:t>
            </a:r>
            <a:br>
              <a:rPr lang="en-US" sz="2400" dirty="0" smtClean="0"/>
            </a:br>
            <a:r>
              <a:rPr lang="en-US" sz="2400" dirty="0" smtClean="0"/>
              <a:t>SVM, RF, GBDT, t-SNE… </a:t>
            </a:r>
            <a:r>
              <a:rPr lang="en-US" sz="2400" b="1" dirty="0" smtClean="0"/>
              <a:t>more than 10 years old</a:t>
            </a:r>
            <a:r>
              <a:rPr lang="en-US" sz="2400" dirty="0" smtClean="0"/>
              <a:t>! (?)</a:t>
            </a:r>
          </a:p>
          <a:p>
            <a:pPr>
              <a:buNone/>
            </a:pPr>
            <a:endParaRPr lang="en-US" sz="2000" dirty="0" smtClean="0"/>
          </a:p>
          <a:p>
            <a:r>
              <a:rPr lang="en-US" sz="2400" dirty="0" smtClean="0"/>
              <a:t>BigData revolution : Internet, Telecom, tablets, smartphones (tweets, emails, text, location, voice, image, video), Bioinformatics, RFIDs, Sensors, … </a:t>
            </a:r>
            <a:br>
              <a:rPr lang="en-US" sz="2400" dirty="0" smtClean="0"/>
            </a:br>
            <a:r>
              <a:rPr lang="en-US" sz="2400" dirty="0" smtClean="0"/>
              <a:t>=&gt; </a:t>
            </a:r>
            <a:r>
              <a:rPr lang="en-US" sz="2400" b="1" dirty="0" smtClean="0"/>
              <a:t>new problems, new challenges</a:t>
            </a:r>
          </a:p>
          <a:p>
            <a:pPr>
              <a:buNone/>
            </a:pPr>
            <a:endParaRPr lang="en-US" sz="2400" dirty="0" smtClean="0"/>
          </a:p>
          <a:p>
            <a:r>
              <a:rPr lang="en-US" sz="2400" dirty="0" smtClean="0"/>
              <a:t>Exponential growth of the gap between available data and data processing capabilities =&gt; </a:t>
            </a:r>
            <a:r>
              <a:rPr lang="en-US" sz="2400" b="1" dirty="0" smtClean="0"/>
              <a:t>need for faster algorithms</a:t>
            </a:r>
          </a:p>
          <a:p>
            <a:pPr>
              <a:buNone/>
            </a:pPr>
            <a:endParaRPr lang="en-US" dirty="0" smtClean="0"/>
          </a:p>
          <a:p>
            <a:pPr>
              <a:buNone/>
            </a:pPr>
            <a:endParaRPr lang="en-US" dirty="0"/>
          </a:p>
        </p:txBody>
      </p:sp>
      <p:sp>
        <p:nvSpPr>
          <p:cNvPr id="5" name="Tijdelijke aanduiding voor dianummer 4"/>
          <p:cNvSpPr>
            <a:spLocks noGrp="1"/>
          </p:cNvSpPr>
          <p:nvPr>
            <p:ph type="sldNum" sz="quarter" idx="12"/>
          </p:nvPr>
        </p:nvSpPr>
        <p:spPr/>
        <p:txBody>
          <a:bodyPr/>
          <a:lstStyle/>
          <a:p>
            <a:fld id="{EE556716-0E08-41A3-B3AE-0AE06560F17D}" type="slidenum">
              <a:rPr lang="en-US" smtClean="0"/>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additive="base">
                                        <p:cTn id="7"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5">
                                            <p:txEl>
                                              <p:pRg st="2" end="2"/>
                                            </p:txEl>
                                          </p:spTgt>
                                        </p:tgtEl>
                                        <p:attrNameLst>
                                          <p:attrName>style.visibility</p:attrName>
                                        </p:attrNameLst>
                                      </p:cBhvr>
                                      <p:to>
                                        <p:strVal val="visible"/>
                                      </p:to>
                                    </p:set>
                                    <p:anim calcmode="lin" valueType="num">
                                      <p:cBhvr additive="base">
                                        <p:cTn id="13" dur="500" fill="hold"/>
                                        <p:tgtEl>
                                          <p:spTgt spid="30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5">
                                            <p:txEl>
                                              <p:pRg st="4" end="4"/>
                                            </p:txEl>
                                          </p:spTgt>
                                        </p:tgtEl>
                                        <p:attrNameLst>
                                          <p:attrName>style.visibility</p:attrName>
                                        </p:attrNameLst>
                                      </p:cBhvr>
                                      <p:to>
                                        <p:strVal val="visible"/>
                                      </p:to>
                                    </p:set>
                                    <p:anim calcmode="lin" valueType="num">
                                      <p:cBhvr additive="base">
                                        <p:cTn id="19" dur="500" fill="hold"/>
                                        <p:tgtEl>
                                          <p:spTgt spid="307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sz="3600" dirty="0" smtClean="0"/>
              <a:t>Exponential “data flood”</a:t>
            </a:r>
            <a:endParaRPr lang="en-GB" sz="3600" dirty="0"/>
          </a:p>
        </p:txBody>
      </p:sp>
      <p:sp>
        <p:nvSpPr>
          <p:cNvPr id="3075" name="Rectangle 3"/>
          <p:cNvSpPr>
            <a:spLocks noGrp="1" noChangeArrowheads="1"/>
          </p:cNvSpPr>
          <p:nvPr>
            <p:ph idx="1"/>
          </p:nvPr>
        </p:nvSpPr>
        <p:spPr>
          <a:xfrm>
            <a:off x="566738" y="1752600"/>
            <a:ext cx="8120062" cy="4267200"/>
          </a:xfrm>
        </p:spPr>
        <p:txBody>
          <a:bodyPr/>
          <a:lstStyle/>
          <a:p>
            <a:r>
              <a:rPr lang="en-US" sz="2400" dirty="0" smtClean="0"/>
              <a:t>Moore’s Law: “processing speed doubles every </a:t>
            </a:r>
            <a:r>
              <a:rPr lang="en-US" sz="2400" b="1" dirty="0" smtClean="0"/>
              <a:t>18</a:t>
            </a:r>
            <a:r>
              <a:rPr lang="en-US" sz="2400" dirty="0" smtClean="0"/>
              <a:t> months”</a:t>
            </a:r>
          </a:p>
          <a:p>
            <a:r>
              <a:rPr lang="en-US" sz="2400" dirty="0" err="1" smtClean="0"/>
              <a:t>Kryder’s</a:t>
            </a:r>
            <a:r>
              <a:rPr lang="en-US" sz="2400" dirty="0" smtClean="0"/>
              <a:t> Law: “hard disk capacity doubles every </a:t>
            </a:r>
            <a:r>
              <a:rPr lang="en-US" sz="2400" b="1" dirty="0" smtClean="0"/>
              <a:t>12</a:t>
            </a:r>
            <a:r>
              <a:rPr lang="en-US" sz="2400" dirty="0" smtClean="0"/>
              <a:t> months”</a:t>
            </a:r>
          </a:p>
          <a:p>
            <a:r>
              <a:rPr lang="en-US" sz="2400" dirty="0" smtClean="0"/>
              <a:t>Lyman &amp; Varian (</a:t>
            </a:r>
            <a:r>
              <a:rPr lang="en-US" sz="2400" dirty="0" err="1" smtClean="0"/>
              <a:t>Berkely</a:t>
            </a:r>
            <a:r>
              <a:rPr lang="en-US" sz="2400" dirty="0" smtClean="0"/>
              <a:t>, 2003): </a:t>
            </a:r>
            <a:br>
              <a:rPr lang="en-US" sz="2400" dirty="0" smtClean="0"/>
            </a:br>
            <a:r>
              <a:rPr lang="en-US" sz="2400" b="1" dirty="0" smtClean="0"/>
              <a:t>“the amount of collected data doubles every year”</a:t>
            </a:r>
            <a:r>
              <a:rPr lang="en-US" sz="2000" i="1" dirty="0" smtClean="0"/>
              <a:t/>
            </a:r>
            <a:br>
              <a:rPr lang="en-US" sz="2000" i="1" dirty="0" smtClean="0"/>
            </a:br>
            <a:r>
              <a:rPr lang="en-US" sz="2000" i="1" dirty="0" smtClean="0"/>
              <a:t>Also check: </a:t>
            </a:r>
            <a:br>
              <a:rPr lang="en-US" sz="2000" i="1" dirty="0" smtClean="0"/>
            </a:br>
            <a:r>
              <a:rPr lang="en-US" sz="2000" i="1" dirty="0" smtClean="0">
                <a:hlinkClick r:id="rId2"/>
              </a:rPr>
              <a:t>www.martinhilbert.net/wp-content/uploads/2015/03/HMI-Review_Hilbert2015.pdf</a:t>
            </a:r>
            <a:endParaRPr lang="en-US" sz="2000" i="1" dirty="0" smtClean="0"/>
          </a:p>
          <a:p>
            <a:endParaRPr lang="en-US" sz="2400" dirty="0" smtClean="0"/>
          </a:p>
          <a:p>
            <a:r>
              <a:rPr lang="en-US" sz="2400" dirty="0" smtClean="0"/>
              <a:t>Therefore every 3 years processing speed increases 4 times, while the amount of available data increases 8 times</a:t>
            </a:r>
            <a:br>
              <a:rPr lang="en-US" sz="2400" dirty="0" smtClean="0"/>
            </a:br>
            <a:r>
              <a:rPr lang="en-US" sz="2400" dirty="0" smtClean="0"/>
              <a:t>=&gt; the </a:t>
            </a:r>
            <a:r>
              <a:rPr lang="en-US" sz="2400" b="1" dirty="0" smtClean="0"/>
              <a:t>“data flood” is doubling every 3 years!!!</a:t>
            </a:r>
          </a:p>
          <a:p>
            <a:pPr>
              <a:buNone/>
            </a:pPr>
            <a:endParaRPr lang="en-US" dirty="0" smtClean="0"/>
          </a:p>
          <a:p>
            <a:pPr>
              <a:buNone/>
            </a:pPr>
            <a:endParaRPr lang="en-US" dirty="0"/>
          </a:p>
        </p:txBody>
      </p:sp>
      <p:sp>
        <p:nvSpPr>
          <p:cNvPr id="5" name="Tijdelijke aanduiding voor dianummer 4"/>
          <p:cNvSpPr>
            <a:spLocks noGrp="1"/>
          </p:cNvSpPr>
          <p:nvPr>
            <p:ph type="sldNum" sz="quarter" idx="12"/>
          </p:nvPr>
        </p:nvSpPr>
        <p:spPr/>
        <p:txBody>
          <a:bodyPr/>
          <a:lstStyle/>
          <a:p>
            <a:fld id="{EE556716-0E08-41A3-B3AE-0AE06560F17D}"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additive="base">
                                        <p:cTn id="7"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5">
                                            <p:txEl>
                                              <p:pRg st="1" end="1"/>
                                            </p:txEl>
                                          </p:spTgt>
                                        </p:tgtEl>
                                        <p:attrNameLst>
                                          <p:attrName>style.visibility</p:attrName>
                                        </p:attrNameLst>
                                      </p:cBhvr>
                                      <p:to>
                                        <p:strVal val="visible"/>
                                      </p:to>
                                    </p:set>
                                    <p:anim calcmode="lin" valueType="num">
                                      <p:cBhvr additive="base">
                                        <p:cTn id="13" dur="500" fill="hold"/>
                                        <p:tgtEl>
                                          <p:spTgt spid="30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5">
                                            <p:txEl>
                                              <p:pRg st="2" end="2"/>
                                            </p:txEl>
                                          </p:spTgt>
                                        </p:tgtEl>
                                        <p:attrNameLst>
                                          <p:attrName>style.visibility</p:attrName>
                                        </p:attrNameLst>
                                      </p:cBhvr>
                                      <p:to>
                                        <p:strVal val="visible"/>
                                      </p:to>
                                    </p:set>
                                    <p:anim calcmode="lin" valueType="num">
                                      <p:cBhvr additive="base">
                                        <p:cTn id="19" dur="500" fill="hold"/>
                                        <p:tgtEl>
                                          <p:spTgt spid="30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75">
                                            <p:txEl>
                                              <p:pRg st="4" end="4"/>
                                            </p:txEl>
                                          </p:spTgt>
                                        </p:tgtEl>
                                        <p:attrNameLst>
                                          <p:attrName>style.visibility</p:attrName>
                                        </p:attrNameLst>
                                      </p:cBhvr>
                                      <p:to>
                                        <p:strVal val="visible"/>
                                      </p:to>
                                    </p:set>
                                    <p:anim calcmode="lin" valueType="num">
                                      <p:cBhvr additive="base">
                                        <p:cTn id="25" dur="500" fill="hold"/>
                                        <p:tgtEl>
                                          <p:spTgt spid="307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sz="3600" dirty="0" smtClean="0"/>
              <a:t>The three “V” of big data (ibm.com):</a:t>
            </a:r>
            <a:endParaRPr lang="en-GB" sz="3600" dirty="0"/>
          </a:p>
        </p:txBody>
      </p:sp>
      <p:sp>
        <p:nvSpPr>
          <p:cNvPr id="3075" name="Rectangle 3"/>
          <p:cNvSpPr>
            <a:spLocks noGrp="1" noChangeArrowheads="1"/>
          </p:cNvSpPr>
          <p:nvPr>
            <p:ph idx="1"/>
          </p:nvPr>
        </p:nvSpPr>
        <p:spPr/>
        <p:txBody>
          <a:bodyPr>
            <a:normAutofit fontScale="77500" lnSpcReduction="20000"/>
          </a:bodyPr>
          <a:lstStyle/>
          <a:p>
            <a:r>
              <a:rPr lang="en-US" sz="2400" b="1" dirty="0" smtClean="0"/>
              <a:t>Volume:</a:t>
            </a:r>
            <a:r>
              <a:rPr lang="en-US" sz="2400" dirty="0" smtClean="0"/>
              <a:t> Enterprises are awash with ever-growing data of all types, easily amassing terabytes—even </a:t>
            </a:r>
            <a:r>
              <a:rPr lang="en-US" sz="2400" dirty="0" err="1" smtClean="0"/>
              <a:t>petabytes</a:t>
            </a:r>
            <a:r>
              <a:rPr lang="en-US" sz="2400" dirty="0" smtClean="0"/>
              <a:t>—of information. </a:t>
            </a:r>
          </a:p>
          <a:p>
            <a:pPr lvl="1"/>
            <a:r>
              <a:rPr lang="en-US" sz="2000" dirty="0" smtClean="0"/>
              <a:t>Turn 12 terabytes of Tweets created each day into improved product sentiment analysis</a:t>
            </a:r>
          </a:p>
          <a:p>
            <a:pPr lvl="1"/>
            <a:r>
              <a:rPr lang="en-US" sz="2000" dirty="0" smtClean="0"/>
              <a:t>Convert 350 billion annual meter readings to better predict power consumption</a:t>
            </a:r>
          </a:p>
          <a:p>
            <a:pPr lvl="1"/>
            <a:endParaRPr lang="en-US" sz="2000" dirty="0" smtClean="0"/>
          </a:p>
          <a:p>
            <a:r>
              <a:rPr lang="en-US" sz="2400" b="1" dirty="0" smtClean="0"/>
              <a:t>Velocity: </a:t>
            </a:r>
            <a:r>
              <a:rPr lang="en-US" sz="2400" dirty="0" smtClean="0"/>
              <a:t>Sometimes 2 minutes is too late. </a:t>
            </a:r>
          </a:p>
          <a:p>
            <a:pPr lvl="1"/>
            <a:r>
              <a:rPr lang="en-US" sz="2000" dirty="0" smtClean="0"/>
              <a:t>Scrutinize 5 million trade events created each day to identify potential fraud</a:t>
            </a:r>
          </a:p>
          <a:p>
            <a:pPr lvl="1"/>
            <a:r>
              <a:rPr lang="en-US" sz="2000" dirty="0" smtClean="0"/>
              <a:t>Analyze 500 million daily call detail records in real-time to predict customer churn faster</a:t>
            </a:r>
          </a:p>
          <a:p>
            <a:pPr lvl="1"/>
            <a:endParaRPr lang="en-US" sz="2000" dirty="0" smtClean="0"/>
          </a:p>
          <a:p>
            <a:r>
              <a:rPr lang="en-US" sz="2400" b="1" dirty="0" smtClean="0"/>
              <a:t>Variety:</a:t>
            </a:r>
            <a:r>
              <a:rPr lang="en-US" sz="2400" dirty="0" smtClean="0"/>
              <a:t> Big data is any type of data - structured and unstructured data such as text, sensor data, audio, video, click streams, log files and more. </a:t>
            </a:r>
          </a:p>
          <a:p>
            <a:pPr lvl="1"/>
            <a:r>
              <a:rPr lang="en-US" sz="2000" dirty="0" smtClean="0"/>
              <a:t>Monitor 100’s of live video feeds from surveillance cameras to target points of interest</a:t>
            </a:r>
          </a:p>
          <a:p>
            <a:pPr lvl="1"/>
            <a:r>
              <a:rPr lang="en-US" sz="2000" dirty="0" smtClean="0"/>
              <a:t>Exploit the 80% data growth in images, video and documents to improve customer satisfaction</a:t>
            </a:r>
          </a:p>
          <a:p>
            <a:pPr>
              <a:buNone/>
            </a:pPr>
            <a:endParaRPr lang="en-US" dirty="0" smtClean="0"/>
          </a:p>
          <a:p>
            <a:pPr>
              <a:buNone/>
            </a:pPr>
            <a:endParaRPr lang="en-US" dirty="0"/>
          </a:p>
        </p:txBody>
      </p:sp>
      <p:sp>
        <p:nvSpPr>
          <p:cNvPr id="5" name="Tijdelijke aanduiding voor dianummer 4"/>
          <p:cNvSpPr>
            <a:spLocks noGrp="1"/>
          </p:cNvSpPr>
          <p:nvPr>
            <p:ph type="sldNum" sz="quarter" idx="12"/>
          </p:nvPr>
        </p:nvSpPr>
        <p:spPr/>
        <p:txBody>
          <a:bodyPr/>
          <a:lstStyle/>
          <a:p>
            <a:fld id="{EE556716-0E08-41A3-B3AE-0AE06560F17D}"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sz="3600" dirty="0" smtClean="0"/>
              <a:t>What do we need ?</a:t>
            </a:r>
            <a:endParaRPr lang="en-GB" sz="3600" dirty="0"/>
          </a:p>
        </p:txBody>
      </p:sp>
      <p:sp>
        <p:nvSpPr>
          <p:cNvPr id="3075" name="Rectangle 3"/>
          <p:cNvSpPr>
            <a:spLocks noGrp="1" noChangeArrowheads="1"/>
          </p:cNvSpPr>
          <p:nvPr>
            <p:ph idx="1"/>
          </p:nvPr>
        </p:nvSpPr>
        <p:spPr/>
        <p:txBody>
          <a:bodyPr/>
          <a:lstStyle/>
          <a:p>
            <a:r>
              <a:rPr lang="en-US" sz="2000" dirty="0" smtClean="0"/>
              <a:t>We need algorithms to address completely new data mining problems such as:</a:t>
            </a:r>
          </a:p>
          <a:p>
            <a:pPr lvl="1"/>
            <a:r>
              <a:rPr lang="en-US" sz="1600" dirty="0" smtClean="0"/>
              <a:t>Finding similar items (photos, documents, sets/sequences of items,…)</a:t>
            </a:r>
          </a:p>
          <a:p>
            <a:pPr lvl="1"/>
            <a:r>
              <a:rPr lang="en-US" sz="1600" dirty="0" smtClean="0"/>
              <a:t>Recommending items to users  </a:t>
            </a:r>
          </a:p>
          <a:p>
            <a:pPr lvl="1"/>
            <a:r>
              <a:rPr lang="en-US" sz="1600" dirty="0" smtClean="0"/>
              <a:t>Detecting anomalies (fraud, cyber attacks, …) in streams of transactions</a:t>
            </a:r>
          </a:p>
          <a:p>
            <a:pPr lvl="1"/>
            <a:r>
              <a:rPr lang="en-US" sz="1600" dirty="0" smtClean="0"/>
              <a:t>Analyzing social networks (communities, influence, connectivity dynamics, …)</a:t>
            </a:r>
          </a:p>
          <a:p>
            <a:pPr lvl="1"/>
            <a:r>
              <a:rPr lang="en-US" sz="1600" dirty="0" smtClean="0"/>
              <a:t>Detecting changing sentiment in short messages (SMS, Tweets, e-mails)</a:t>
            </a:r>
          </a:p>
          <a:p>
            <a:pPr lvl="1"/>
            <a:r>
              <a:rPr lang="en-US" sz="1600" dirty="0" smtClean="0"/>
              <a:t>Discovering some patterns in (dynamic) location data</a:t>
            </a:r>
          </a:p>
          <a:p>
            <a:pPr lvl="1"/>
            <a:r>
              <a:rPr lang="en-US" sz="1600" dirty="0" smtClean="0"/>
              <a:t>“Understanding” images/movies </a:t>
            </a:r>
          </a:p>
          <a:p>
            <a:pPr lvl="1"/>
            <a:r>
              <a:rPr lang="en-US" sz="1600" dirty="0" smtClean="0"/>
              <a:t>…</a:t>
            </a:r>
          </a:p>
          <a:p>
            <a:r>
              <a:rPr lang="en-US" sz="2000" dirty="0" smtClean="0"/>
              <a:t>The algorithms should operate on huge volumes of data </a:t>
            </a:r>
            <a:br>
              <a:rPr lang="en-US" sz="2000" dirty="0" smtClean="0"/>
            </a:br>
            <a:r>
              <a:rPr lang="en-US" sz="2000" dirty="0" smtClean="0"/>
              <a:t>(or huge data streams) </a:t>
            </a:r>
            <a:r>
              <a:rPr lang="en-US" sz="2000" i="1" u="sng" dirty="0" smtClean="0"/>
              <a:t>on distributed systems</a:t>
            </a:r>
          </a:p>
          <a:p>
            <a:r>
              <a:rPr lang="en-US" sz="2000" dirty="0" smtClean="0"/>
              <a:t>They should be fast – “time is money” - preferably real-time !!!</a:t>
            </a:r>
          </a:p>
          <a:p>
            <a:endParaRPr lang="en-US" sz="2000" dirty="0" smtClean="0"/>
          </a:p>
          <a:p>
            <a:endParaRPr lang="en-US" dirty="0"/>
          </a:p>
        </p:txBody>
      </p:sp>
      <p:sp>
        <p:nvSpPr>
          <p:cNvPr id="5" name="Tijdelijke aanduiding voor dianummer 4"/>
          <p:cNvSpPr>
            <a:spLocks noGrp="1"/>
          </p:cNvSpPr>
          <p:nvPr>
            <p:ph type="sldNum" sz="quarter" idx="12"/>
          </p:nvPr>
        </p:nvSpPr>
        <p:spPr/>
        <p:txBody>
          <a:bodyPr/>
          <a:lstStyle/>
          <a:p>
            <a:fld id="{EE556716-0E08-41A3-B3AE-0AE06560F17D}"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sz="3600" dirty="0" smtClean="0"/>
              <a:t>Textbook:  </a:t>
            </a:r>
            <a:r>
              <a:rPr lang="en-US" sz="3600" dirty="0" smtClean="0">
                <a:hlinkClick r:id="rId2"/>
              </a:rPr>
              <a:t>http://www.mmds.org/</a:t>
            </a:r>
            <a:endParaRPr lang="en-GB" sz="3600" dirty="0"/>
          </a:p>
        </p:txBody>
      </p:sp>
      <p:sp>
        <p:nvSpPr>
          <p:cNvPr id="3075" name="Rectangle 3"/>
          <p:cNvSpPr>
            <a:spLocks noGrp="1" noChangeArrowheads="1"/>
          </p:cNvSpPr>
          <p:nvPr>
            <p:ph idx="1"/>
          </p:nvPr>
        </p:nvSpPr>
        <p:spPr/>
        <p:txBody>
          <a:bodyPr/>
          <a:lstStyle/>
          <a:p>
            <a:pPr>
              <a:buNone/>
            </a:pPr>
            <a:r>
              <a:rPr lang="en-US" sz="2400" b="1" dirty="0" smtClean="0"/>
              <a:t>Mining of Massive Datasets (</a:t>
            </a:r>
            <a:r>
              <a:rPr lang="en-US" sz="2400" b="1" dirty="0" err="1" smtClean="0"/>
              <a:t>Leskovec</a:t>
            </a:r>
            <a:r>
              <a:rPr lang="en-US" sz="2400" b="1" dirty="0" smtClean="0"/>
              <a:t>, </a:t>
            </a:r>
            <a:r>
              <a:rPr lang="en-US" sz="2400" b="1" dirty="0" err="1" smtClean="0"/>
              <a:t>Rajaraman</a:t>
            </a:r>
            <a:r>
              <a:rPr lang="en-US" sz="2400" b="1" dirty="0" smtClean="0"/>
              <a:t>, </a:t>
            </a:r>
            <a:r>
              <a:rPr lang="en-US" sz="2400" b="1" dirty="0" err="1" smtClean="0"/>
              <a:t>Ullman</a:t>
            </a:r>
            <a:r>
              <a:rPr lang="en-US" sz="2400" b="1" dirty="0" smtClean="0"/>
              <a:t>)</a:t>
            </a:r>
          </a:p>
          <a:p>
            <a:pPr>
              <a:buNone/>
            </a:pPr>
            <a:endParaRPr lang="en-US" sz="2000" dirty="0" smtClean="0"/>
          </a:p>
          <a:p>
            <a:endParaRPr lang="en-US" dirty="0"/>
          </a:p>
        </p:txBody>
      </p:sp>
      <p:sp>
        <p:nvSpPr>
          <p:cNvPr id="5" name="Tijdelijke aanduiding voor dianummer 4"/>
          <p:cNvSpPr>
            <a:spLocks noGrp="1"/>
          </p:cNvSpPr>
          <p:nvPr>
            <p:ph type="sldNum" sz="quarter" idx="12"/>
          </p:nvPr>
        </p:nvSpPr>
        <p:spPr/>
        <p:txBody>
          <a:bodyPr/>
          <a:lstStyle/>
          <a:p>
            <a:fld id="{EE556716-0E08-41A3-B3AE-0AE06560F17D}" type="slidenum">
              <a:rPr lang="en-US" smtClean="0"/>
              <a:pPr/>
              <a:t>7</a:t>
            </a:fld>
            <a:endParaRPr lang="en-US"/>
          </a:p>
        </p:txBody>
      </p:sp>
      <p:pic>
        <p:nvPicPr>
          <p:cNvPr id="1029" name="Picture 5"/>
          <p:cNvPicPr>
            <a:picLocks noChangeAspect="1" noChangeArrowheads="1"/>
          </p:cNvPicPr>
          <p:nvPr/>
        </p:nvPicPr>
        <p:blipFill>
          <a:blip r:embed="rId3" cstate="print"/>
          <a:srcRect/>
          <a:stretch>
            <a:fillRect/>
          </a:stretch>
        </p:blipFill>
        <p:spPr bwMode="auto">
          <a:xfrm>
            <a:off x="609600" y="2286000"/>
            <a:ext cx="7048500" cy="4171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sz="3600" dirty="0" smtClean="0"/>
              <a:t>Course Overview</a:t>
            </a:r>
            <a:endParaRPr lang="en-GB" sz="3600" dirty="0"/>
          </a:p>
        </p:txBody>
      </p:sp>
      <p:sp>
        <p:nvSpPr>
          <p:cNvPr id="3075" name="Rectangle 3"/>
          <p:cNvSpPr>
            <a:spLocks noGrp="1" noChangeArrowheads="1"/>
          </p:cNvSpPr>
          <p:nvPr>
            <p:ph idx="1"/>
          </p:nvPr>
        </p:nvSpPr>
        <p:spPr>
          <a:xfrm>
            <a:off x="566738" y="1752600"/>
            <a:ext cx="8577262" cy="4267200"/>
          </a:xfrm>
        </p:spPr>
        <p:txBody>
          <a:bodyPr>
            <a:normAutofit fontScale="85000" lnSpcReduction="20000"/>
          </a:bodyPr>
          <a:lstStyle/>
          <a:p>
            <a:r>
              <a:rPr lang="en-US" sz="2000" b="1" i="1" u="sng" dirty="0" smtClean="0">
                <a:solidFill>
                  <a:srgbClr val="0070C0"/>
                </a:solidFill>
              </a:rPr>
              <a:t>Introduction </a:t>
            </a:r>
            <a:r>
              <a:rPr lang="en-US" sz="2000" b="1" i="1" dirty="0" smtClean="0">
                <a:solidFill>
                  <a:srgbClr val="0070C0"/>
                </a:solidFill>
              </a:rPr>
              <a:t>                    (1 lecture; A0 = </a:t>
            </a:r>
            <a:r>
              <a:rPr lang="en-US" sz="2000" b="1" i="1" dirty="0" err="1" smtClean="0">
                <a:solidFill>
                  <a:srgbClr val="0070C0"/>
                </a:solidFill>
              </a:rPr>
              <a:t>WarmingUp</a:t>
            </a:r>
            <a:r>
              <a:rPr lang="en-US" sz="2000" b="1" i="1" dirty="0" smtClean="0">
                <a:solidFill>
                  <a:srgbClr val="0070C0"/>
                </a:solidFill>
              </a:rPr>
              <a:t> Assignment)</a:t>
            </a:r>
          </a:p>
          <a:p>
            <a:endParaRPr lang="en-US" sz="2000" b="1" dirty="0" smtClean="0"/>
          </a:p>
          <a:p>
            <a:r>
              <a:rPr lang="en-US" sz="2000" b="1" i="1" u="sng" dirty="0" smtClean="0">
                <a:solidFill>
                  <a:srgbClr val="0070C0"/>
                </a:solidFill>
              </a:rPr>
              <a:t>Recommender Systems:</a:t>
            </a:r>
            <a:r>
              <a:rPr lang="en-US" sz="2000" b="1" i="1" dirty="0" smtClean="0">
                <a:solidFill>
                  <a:srgbClr val="0070C0"/>
                </a:solidFill>
              </a:rPr>
              <a:t> Collaborative Filtering, </a:t>
            </a:r>
            <a:r>
              <a:rPr lang="en-US" sz="2000" b="1" i="1" u="sng" dirty="0" err="1" smtClean="0">
                <a:solidFill>
                  <a:srgbClr val="0070C0"/>
                </a:solidFill>
              </a:rPr>
              <a:t>MatrixFactorization</a:t>
            </a:r>
            <a:r>
              <a:rPr lang="en-US" sz="2000" b="1" i="1" dirty="0" smtClean="0">
                <a:solidFill>
                  <a:srgbClr val="0070C0"/>
                </a:solidFill>
              </a:rPr>
              <a:t>, ALS (2 lectures)</a:t>
            </a:r>
          </a:p>
          <a:p>
            <a:r>
              <a:rPr lang="en-US" sz="2000" b="1" i="1" dirty="0" smtClean="0">
                <a:solidFill>
                  <a:srgbClr val="00B050"/>
                </a:solidFill>
              </a:rPr>
              <a:t>Assignment 1: build a simple recommender system</a:t>
            </a:r>
          </a:p>
          <a:p>
            <a:pPr marL="0" indent="0">
              <a:buNone/>
            </a:pPr>
            <a:endParaRPr lang="en-US" sz="2000" b="1" i="1" u="sng" dirty="0" smtClean="0">
              <a:solidFill>
                <a:srgbClr val="0070C0"/>
              </a:solidFill>
            </a:endParaRPr>
          </a:p>
          <a:p>
            <a:r>
              <a:rPr lang="en-US" sz="2000" b="1" i="1" u="sng" dirty="0">
                <a:solidFill>
                  <a:srgbClr val="0070C0"/>
                </a:solidFill>
              </a:rPr>
              <a:t>Finding Similar Items:</a:t>
            </a:r>
            <a:r>
              <a:rPr lang="en-US" sz="2000" b="1" i="1" dirty="0">
                <a:solidFill>
                  <a:srgbClr val="0070C0"/>
                </a:solidFill>
              </a:rPr>
              <a:t> LSH, </a:t>
            </a:r>
            <a:r>
              <a:rPr lang="en-US" sz="2000" b="1" i="1" dirty="0" err="1">
                <a:solidFill>
                  <a:srgbClr val="0070C0"/>
                </a:solidFill>
              </a:rPr>
              <a:t>Minhashing</a:t>
            </a:r>
            <a:r>
              <a:rPr lang="en-US" sz="2000" b="1" i="1" dirty="0">
                <a:solidFill>
                  <a:srgbClr val="0070C0"/>
                </a:solidFill>
              </a:rPr>
              <a:t>, Sketches </a:t>
            </a:r>
            <a:r>
              <a:rPr lang="en-US" sz="2000" b="1" i="1" dirty="0" smtClean="0">
                <a:solidFill>
                  <a:srgbClr val="0070C0"/>
                </a:solidFill>
              </a:rPr>
              <a:t>(2 </a:t>
            </a:r>
            <a:r>
              <a:rPr lang="en-US" sz="2000" b="1" i="1" dirty="0">
                <a:solidFill>
                  <a:srgbClr val="0070C0"/>
                </a:solidFill>
              </a:rPr>
              <a:t>lectures)</a:t>
            </a:r>
          </a:p>
          <a:p>
            <a:r>
              <a:rPr lang="en-US" sz="2000" b="1" i="1" dirty="0">
                <a:solidFill>
                  <a:srgbClr val="00B050"/>
                </a:solidFill>
              </a:rPr>
              <a:t>Assignment </a:t>
            </a:r>
            <a:r>
              <a:rPr lang="en-US" sz="2000" b="1" i="1" dirty="0" smtClean="0">
                <a:solidFill>
                  <a:srgbClr val="00B050"/>
                </a:solidFill>
              </a:rPr>
              <a:t>2: </a:t>
            </a:r>
            <a:r>
              <a:rPr lang="en-US" sz="2000" b="1" i="1" dirty="0">
                <a:solidFill>
                  <a:srgbClr val="00B050"/>
                </a:solidFill>
              </a:rPr>
              <a:t>finding pairs of similar </a:t>
            </a:r>
            <a:r>
              <a:rPr lang="en-US" sz="2000" b="1" i="1" dirty="0" smtClean="0">
                <a:solidFill>
                  <a:srgbClr val="00B050"/>
                </a:solidFill>
              </a:rPr>
              <a:t>objects</a:t>
            </a:r>
            <a:endParaRPr lang="en-US" sz="2000" b="1" i="1" dirty="0">
              <a:solidFill>
                <a:srgbClr val="00B050"/>
              </a:solidFill>
            </a:endParaRPr>
          </a:p>
          <a:p>
            <a:endParaRPr lang="en-US" sz="2000" b="1" i="1" dirty="0">
              <a:solidFill>
                <a:srgbClr val="00B050"/>
              </a:solidFill>
            </a:endParaRPr>
          </a:p>
          <a:p>
            <a:r>
              <a:rPr lang="en-US" sz="2000" b="1" i="1" u="sng" dirty="0" smtClean="0">
                <a:solidFill>
                  <a:srgbClr val="0070C0"/>
                </a:solidFill>
              </a:rPr>
              <a:t>Mining Data Streams:</a:t>
            </a:r>
            <a:r>
              <a:rPr lang="en-US" sz="2000" b="1" i="1" dirty="0" smtClean="0">
                <a:solidFill>
                  <a:srgbClr val="0070C0"/>
                </a:solidFill>
              </a:rPr>
              <a:t> sampling, filtering, counting; on-line marketing (3 lectures)</a:t>
            </a:r>
          </a:p>
          <a:p>
            <a:endParaRPr lang="en-US" sz="2000" b="1" i="1" dirty="0" smtClean="0"/>
          </a:p>
          <a:p>
            <a:r>
              <a:rPr lang="en-US" sz="2000" b="1" i="1" u="sng" dirty="0" smtClean="0">
                <a:solidFill>
                  <a:srgbClr val="0070C0"/>
                </a:solidFill>
              </a:rPr>
              <a:t>Link Analysis:</a:t>
            </a:r>
            <a:r>
              <a:rPr lang="en-US" sz="2000" b="1" i="1" dirty="0" smtClean="0">
                <a:solidFill>
                  <a:srgbClr val="0070C0"/>
                </a:solidFill>
              </a:rPr>
              <a:t> </a:t>
            </a:r>
            <a:r>
              <a:rPr lang="en-US" sz="2000" b="1" i="1" dirty="0">
                <a:solidFill>
                  <a:srgbClr val="0070C0"/>
                </a:solidFill>
              </a:rPr>
              <a:t>PageRank Algorithm</a:t>
            </a:r>
            <a:r>
              <a:rPr lang="en-US" sz="2000" b="1" i="1" dirty="0" smtClean="0">
                <a:solidFill>
                  <a:srgbClr val="0070C0"/>
                </a:solidFill>
              </a:rPr>
              <a:t>   (</a:t>
            </a:r>
            <a:r>
              <a:rPr lang="en-US" sz="2000" b="1" i="1" dirty="0">
                <a:solidFill>
                  <a:srgbClr val="0070C0"/>
                </a:solidFill>
              </a:rPr>
              <a:t>1 </a:t>
            </a:r>
            <a:r>
              <a:rPr lang="en-US" sz="2000" b="1" i="1" dirty="0" smtClean="0">
                <a:solidFill>
                  <a:srgbClr val="0070C0"/>
                </a:solidFill>
              </a:rPr>
              <a:t>lecture) </a:t>
            </a:r>
            <a:r>
              <a:rPr lang="en-US" sz="2000" b="1" i="1" dirty="0" smtClean="0">
                <a:solidFill>
                  <a:srgbClr val="00B050"/>
                </a:solidFill>
              </a:rPr>
              <a:t>Assignment </a:t>
            </a:r>
            <a:r>
              <a:rPr lang="en-US" sz="2000" b="1" i="1" dirty="0">
                <a:solidFill>
                  <a:srgbClr val="00B050"/>
                </a:solidFill>
              </a:rPr>
              <a:t>3</a:t>
            </a:r>
            <a:r>
              <a:rPr lang="en-US" sz="2000" b="1" i="1" dirty="0" smtClean="0">
                <a:solidFill>
                  <a:srgbClr val="00B050"/>
                </a:solidFill>
              </a:rPr>
              <a:t>:?</a:t>
            </a:r>
            <a:endParaRPr lang="en-US" sz="2000" b="1" i="1" dirty="0">
              <a:solidFill>
                <a:srgbClr val="00B050"/>
              </a:solidFill>
            </a:endParaRPr>
          </a:p>
          <a:p>
            <a:pPr marL="0" indent="0">
              <a:buNone/>
            </a:pPr>
            <a:r>
              <a:rPr lang="en-US" sz="2000" b="1" dirty="0" smtClean="0"/>
              <a:t>	</a:t>
            </a:r>
            <a:endParaRPr lang="en-US" sz="2000" b="1" i="1" dirty="0" smtClean="0">
              <a:solidFill>
                <a:srgbClr val="0070C0"/>
              </a:solidFill>
            </a:endParaRPr>
          </a:p>
          <a:p>
            <a:r>
              <a:rPr lang="en-US" sz="2000" b="1" i="1" u="sng" dirty="0" smtClean="0">
                <a:solidFill>
                  <a:srgbClr val="0070C0"/>
                </a:solidFill>
              </a:rPr>
              <a:t>Distributed Processing Massive Data: Hadoop, MapReduce, Spark</a:t>
            </a:r>
            <a:r>
              <a:rPr lang="en-US" sz="2000" b="1" i="1" dirty="0" smtClean="0">
                <a:solidFill>
                  <a:srgbClr val="0070C0"/>
                </a:solidFill>
              </a:rPr>
              <a:t> (2 lectures)</a:t>
            </a:r>
          </a:p>
          <a:p>
            <a:endParaRPr lang="en-US" sz="2000" b="1" i="1" dirty="0" smtClean="0">
              <a:solidFill>
                <a:srgbClr val="0070C0"/>
              </a:solidFill>
            </a:endParaRPr>
          </a:p>
          <a:p>
            <a:r>
              <a:rPr lang="en-US" sz="2000" b="1" i="1" u="sng" dirty="0">
                <a:solidFill>
                  <a:srgbClr val="0070C0"/>
                </a:solidFill>
              </a:rPr>
              <a:t>O</a:t>
            </a:r>
            <a:r>
              <a:rPr lang="en-US" sz="2000" b="1" i="1" u="sng" dirty="0" smtClean="0">
                <a:solidFill>
                  <a:srgbClr val="0070C0"/>
                </a:solidFill>
              </a:rPr>
              <a:t>ptional</a:t>
            </a:r>
            <a:r>
              <a:rPr lang="en-US" sz="2000" b="1" i="1" dirty="0" smtClean="0">
                <a:solidFill>
                  <a:srgbClr val="0070C0"/>
                </a:solidFill>
              </a:rPr>
              <a:t>: SVM, RF, XGBoost, t-SNE,… (</a:t>
            </a:r>
            <a:r>
              <a:rPr lang="en-US" sz="2000" b="1" i="1" dirty="0" smtClean="0">
                <a:solidFill>
                  <a:srgbClr val="00B050"/>
                </a:solidFill>
              </a:rPr>
              <a:t>state-of-the-art since 10-20 years ;-) </a:t>
            </a:r>
            <a:r>
              <a:rPr lang="en-US" sz="2000" b="1" i="1" dirty="0" smtClean="0">
                <a:solidFill>
                  <a:srgbClr val="0070C0"/>
                </a:solidFill>
              </a:rPr>
              <a:t>)</a:t>
            </a:r>
          </a:p>
          <a:p>
            <a:endParaRPr lang="en-US" sz="2000" b="1" i="1" dirty="0" smtClean="0">
              <a:solidFill>
                <a:srgbClr val="0070C0"/>
              </a:solidFill>
            </a:endParaRPr>
          </a:p>
        </p:txBody>
      </p:sp>
      <p:sp>
        <p:nvSpPr>
          <p:cNvPr id="5" name="Tijdelijke aanduiding voor dianummer 4"/>
          <p:cNvSpPr>
            <a:spLocks noGrp="1"/>
          </p:cNvSpPr>
          <p:nvPr>
            <p:ph type="sldNum" sz="quarter" idx="12"/>
          </p:nvPr>
        </p:nvSpPr>
        <p:spPr/>
        <p:txBody>
          <a:bodyPr/>
          <a:lstStyle/>
          <a:p>
            <a:fld id="{EE556716-0E08-41A3-B3AE-0AE06560F17D}"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Organization</a:t>
            </a:r>
            <a:endParaRPr lang="en-US" dirty="0"/>
          </a:p>
        </p:txBody>
      </p:sp>
      <p:sp>
        <p:nvSpPr>
          <p:cNvPr id="3" name="Content Placeholder 2"/>
          <p:cNvSpPr>
            <a:spLocks noGrp="1"/>
          </p:cNvSpPr>
          <p:nvPr>
            <p:ph idx="1"/>
          </p:nvPr>
        </p:nvSpPr>
        <p:spPr/>
        <p:txBody>
          <a:bodyPr>
            <a:normAutofit fontScale="92500"/>
          </a:bodyPr>
          <a:lstStyle/>
          <a:p>
            <a:pPr>
              <a:buNone/>
            </a:pPr>
            <a:endParaRPr lang="en-US" sz="2000" b="1" dirty="0" smtClean="0">
              <a:solidFill>
                <a:srgbClr val="0070C0"/>
              </a:solidFill>
            </a:endParaRPr>
          </a:p>
          <a:p>
            <a:r>
              <a:rPr lang="en-US" sz="2000" dirty="0" smtClean="0"/>
              <a:t>Registration via the uSis system (done?)</a:t>
            </a:r>
            <a:endParaRPr lang="en-US" sz="1800" dirty="0" smtClean="0"/>
          </a:p>
          <a:p>
            <a:endParaRPr lang="en-US" sz="2000" dirty="0" smtClean="0"/>
          </a:p>
          <a:p>
            <a:r>
              <a:rPr lang="en-US" sz="2000" dirty="0" smtClean="0"/>
              <a:t>Announcements, Slides, Instructions, etc. on the Brightspace</a:t>
            </a:r>
          </a:p>
          <a:p>
            <a:endParaRPr lang="en-US" sz="2000" dirty="0" smtClean="0"/>
          </a:p>
          <a:p>
            <a:r>
              <a:rPr lang="en-US" sz="2000" dirty="0" smtClean="0"/>
              <a:t>Course is worth 6 ECTS = 6*28h = 168h </a:t>
            </a:r>
            <a:r>
              <a:rPr lang="en-US" sz="2000" b="1" u="sng" dirty="0" smtClean="0"/>
              <a:t>= about 12 hours per week</a:t>
            </a:r>
          </a:p>
          <a:p>
            <a:endParaRPr lang="en-US" sz="2000" dirty="0" smtClean="0"/>
          </a:p>
          <a:p>
            <a:r>
              <a:rPr lang="en-US" sz="2000" b="1" dirty="0" smtClean="0"/>
              <a:t>Three Assignments </a:t>
            </a:r>
            <a:r>
              <a:rPr lang="en-US" sz="2000" dirty="0" smtClean="0"/>
              <a:t>(programming/reporting ): </a:t>
            </a:r>
            <a:r>
              <a:rPr lang="en-US" sz="2000" b="1" dirty="0" smtClean="0">
                <a:solidFill>
                  <a:srgbClr val="C00000"/>
                </a:solidFill>
              </a:rPr>
              <a:t>[60% of the final grade]</a:t>
            </a:r>
          </a:p>
          <a:p>
            <a:pPr>
              <a:buNone/>
            </a:pPr>
            <a:endParaRPr lang="en-US" sz="2000" dirty="0" smtClean="0"/>
          </a:p>
          <a:p>
            <a:r>
              <a:rPr lang="en-US" sz="2000" b="1" dirty="0" smtClean="0"/>
              <a:t>Exam</a:t>
            </a:r>
            <a:r>
              <a:rPr lang="en-US" sz="2000" dirty="0" smtClean="0"/>
              <a:t>: many quiz questions/small problems</a:t>
            </a:r>
            <a:r>
              <a:rPr lang="en-US" sz="1800" b="1" dirty="0" smtClean="0"/>
              <a:t>  </a:t>
            </a:r>
            <a:r>
              <a:rPr lang="en-US" sz="2200" b="1" dirty="0" smtClean="0">
                <a:solidFill>
                  <a:srgbClr val="C00000"/>
                </a:solidFill>
              </a:rPr>
              <a:t>[40% of the final grade]</a:t>
            </a:r>
          </a:p>
          <a:p>
            <a:pPr>
              <a:buNone/>
            </a:pPr>
            <a:r>
              <a:rPr lang="en-US" sz="1900" b="1" i="1" u="sng" dirty="0" smtClean="0"/>
              <a:t/>
            </a:r>
            <a:br>
              <a:rPr lang="en-US" sz="1900" b="1" i="1" u="sng" dirty="0" smtClean="0"/>
            </a:br>
            <a:r>
              <a:rPr lang="en-US" sz="2400" b="1" i="1" u="sng" dirty="0"/>
              <a:t>T</a:t>
            </a:r>
            <a:r>
              <a:rPr lang="en-US" sz="2400" b="1" i="1" u="sng" dirty="0" smtClean="0"/>
              <a:t>o pass the course you must pass the practicals AND the exam! </a:t>
            </a:r>
            <a:endParaRPr lang="en-US" sz="2000" b="1" dirty="0" smtClean="0">
              <a:solidFill>
                <a:srgbClr val="C00000"/>
              </a:solidFill>
            </a:endParaRPr>
          </a:p>
        </p:txBody>
      </p:sp>
      <p:sp>
        <p:nvSpPr>
          <p:cNvPr id="5" name="Tijdelijke aanduiding voor dianummer 4"/>
          <p:cNvSpPr>
            <a:spLocks noGrp="1"/>
          </p:cNvSpPr>
          <p:nvPr>
            <p:ph type="sldNum" sz="quarter" idx="12"/>
          </p:nvPr>
        </p:nvSpPr>
        <p:spPr/>
        <p:txBody>
          <a:bodyPr/>
          <a:lstStyle/>
          <a:p>
            <a:fld id="{EE556716-0E08-41A3-B3AE-0AE06560F17D}" type="slidenum">
              <a:rPr lang="en-US" smtClean="0"/>
              <a:pPr/>
              <a:t>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wipe(down)">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wipe(down)">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5504</TotalTime>
  <Words>1550</Words>
  <Application>Microsoft Office PowerPoint</Application>
  <PresentationFormat>On-screen Show (4:3)</PresentationFormat>
  <Paragraphs>297</Paragraphs>
  <Slides>29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Symbol</vt:lpstr>
      <vt:lpstr>Times New Roman</vt:lpstr>
      <vt:lpstr>Verdana</vt:lpstr>
      <vt:lpstr>Wingdings</vt:lpstr>
      <vt:lpstr>Profile</vt:lpstr>
      <vt:lpstr>Advances in Data Mining 2020</vt:lpstr>
      <vt:lpstr>Agenda</vt:lpstr>
      <vt:lpstr>Motivation behind the course</vt:lpstr>
      <vt:lpstr>Exponential “data flood”</vt:lpstr>
      <vt:lpstr>The three “V” of big data (ibm.com):</vt:lpstr>
      <vt:lpstr>What do we need ?</vt:lpstr>
      <vt:lpstr>Textbook:  http://www.mmds.org/</vt:lpstr>
      <vt:lpstr>Course Overview</vt:lpstr>
      <vt:lpstr>Course Organization</vt:lpstr>
      <vt:lpstr>Practicals</vt:lpstr>
      <vt:lpstr>Recommender Systems</vt:lpstr>
      <vt:lpstr>Recommender Systems</vt:lpstr>
      <vt:lpstr>Mining Data Streams</vt:lpstr>
      <vt:lpstr>Mining Data Streams:  Counting Distinct Elements</vt:lpstr>
      <vt:lpstr>Web Advertising: AdWords</vt:lpstr>
      <vt:lpstr>Finding Similar Items</vt:lpstr>
      <vt:lpstr> Locality Sensitive Hashing (LSH)</vt:lpstr>
      <vt:lpstr>The PageRank Algorithm</vt:lpstr>
      <vt:lpstr>Implementation of PageRank</vt:lpstr>
      <vt:lpstr>Distributed Data Mining</vt:lpstr>
      <vt:lpstr>Hadoop and MapReduce</vt:lpstr>
      <vt:lpstr>Hadoop and PySpark</vt:lpstr>
      <vt:lpstr>Hash Functions, Hash Tables</vt:lpstr>
      <vt:lpstr>Hash Tables/Dictionaries</vt:lpstr>
      <vt:lpstr>An important sequence</vt:lpstr>
      <vt:lpstr>A0: Experiments with random integers</vt:lpstr>
      <vt:lpstr>A0: Experiments with random integers</vt:lpstr>
      <vt:lpstr>A0: Experiments with random integers</vt:lpstr>
      <vt:lpstr>A0: Experiments with hash functions</vt:lpstr>
    </vt:vector>
  </TitlesOfParts>
  <Company>LIACS, Leiden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Advances in Data Mining 2020</dc:title>
  <dc:creator>Wojtek Kowalczyk</dc:creator>
  <cp:lastModifiedBy>wojtek</cp:lastModifiedBy>
  <cp:revision>377</cp:revision>
  <cp:lastPrinted>2019-09-02T18:52:32Z</cp:lastPrinted>
  <dcterms:created xsi:type="dcterms:W3CDTF">2008-12-07T10:25:28Z</dcterms:created>
  <dcterms:modified xsi:type="dcterms:W3CDTF">2020-09-03T08:53:07Z</dcterms:modified>
</cp:coreProperties>
</file>