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61" r:id="rId5"/>
  </p:sldIdLst>
  <p:sldSz cx="9144000" cy="6858000" type="overhead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95"/>
    <p:restoredTop sz="93510"/>
  </p:normalViewPr>
  <p:slideViewPr>
    <p:cSldViewPr snapToGrid="0">
      <p:cViewPr varScale="1">
        <p:scale>
          <a:sx n="64" d="100"/>
          <a:sy n="64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148A-063F-ED44-8084-DA855B90556E}" type="datetimeFigureOut">
              <a:rPr kumimoji="1" lang="zh-TW" altLang="en-US" smtClean="0"/>
              <a:t>2023/2/12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775E-BECE-B947-BC14-BF07361A36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496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148A-063F-ED44-8084-DA855B90556E}" type="datetimeFigureOut">
              <a:rPr kumimoji="1" lang="zh-TW" altLang="en-US" smtClean="0"/>
              <a:t>2023/2/12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775E-BECE-B947-BC14-BF07361A36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990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148A-063F-ED44-8084-DA855B90556E}" type="datetimeFigureOut">
              <a:rPr kumimoji="1" lang="zh-TW" altLang="en-US" smtClean="0"/>
              <a:t>2023/2/12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775E-BECE-B947-BC14-BF07361A36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616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148A-063F-ED44-8084-DA855B90556E}" type="datetimeFigureOut">
              <a:rPr kumimoji="1" lang="zh-TW" altLang="en-US" smtClean="0"/>
              <a:t>2023/2/12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775E-BECE-B947-BC14-BF07361A36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247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148A-063F-ED44-8084-DA855B90556E}" type="datetimeFigureOut">
              <a:rPr kumimoji="1" lang="zh-TW" altLang="en-US" smtClean="0"/>
              <a:t>2023/2/12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775E-BECE-B947-BC14-BF07361A36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749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148A-063F-ED44-8084-DA855B90556E}" type="datetimeFigureOut">
              <a:rPr kumimoji="1" lang="zh-TW" altLang="en-US" smtClean="0"/>
              <a:t>2023/2/12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775E-BECE-B947-BC14-BF07361A36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00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148A-063F-ED44-8084-DA855B90556E}" type="datetimeFigureOut">
              <a:rPr kumimoji="1" lang="zh-TW" altLang="en-US" smtClean="0"/>
              <a:t>2023/2/12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775E-BECE-B947-BC14-BF07361A36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112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148A-063F-ED44-8084-DA855B90556E}" type="datetimeFigureOut">
              <a:rPr kumimoji="1" lang="zh-TW" altLang="en-US" smtClean="0"/>
              <a:t>2023/2/12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775E-BECE-B947-BC14-BF07361A36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0945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148A-063F-ED44-8084-DA855B90556E}" type="datetimeFigureOut">
              <a:rPr kumimoji="1" lang="zh-TW" altLang="en-US" smtClean="0"/>
              <a:t>2023/2/12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775E-BECE-B947-BC14-BF07361A36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491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148A-063F-ED44-8084-DA855B90556E}" type="datetimeFigureOut">
              <a:rPr kumimoji="1" lang="zh-TW" altLang="en-US" smtClean="0"/>
              <a:t>2023/2/12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775E-BECE-B947-BC14-BF07361A36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2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148A-063F-ED44-8084-DA855B90556E}" type="datetimeFigureOut">
              <a:rPr kumimoji="1" lang="zh-TW" altLang="en-US" smtClean="0"/>
              <a:t>2023/2/12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775E-BECE-B947-BC14-BF07361A36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0088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D148A-063F-ED44-8084-DA855B90556E}" type="datetimeFigureOut">
              <a:rPr kumimoji="1" lang="zh-TW" altLang="en-US" smtClean="0"/>
              <a:t>2023/2/12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5775E-BECE-B947-BC14-BF07361A36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1019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C81DA50B-1F83-4D31-739A-94607D102660}"/>
              </a:ext>
            </a:extLst>
          </p:cNvPr>
          <p:cNvGrpSpPr/>
          <p:nvPr/>
        </p:nvGrpSpPr>
        <p:grpSpPr>
          <a:xfrm>
            <a:off x="186743" y="347862"/>
            <a:ext cx="8770513" cy="2103159"/>
            <a:chOff x="186743" y="347862"/>
            <a:chExt cx="8770513" cy="2103159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1D5C8E1-E6B2-ECA8-F337-EAE787950A1A}"/>
                </a:ext>
              </a:extLst>
            </p:cNvPr>
            <p:cNvSpPr/>
            <p:nvPr/>
          </p:nvSpPr>
          <p:spPr>
            <a:xfrm>
              <a:off x="186743" y="681935"/>
              <a:ext cx="8770513" cy="143020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AD767487-342E-2AC8-AC78-03368EDB6D36}"/>
                </a:ext>
              </a:extLst>
            </p:cNvPr>
            <p:cNvGrpSpPr/>
            <p:nvPr/>
          </p:nvGrpSpPr>
          <p:grpSpPr>
            <a:xfrm>
              <a:off x="392627" y="347862"/>
              <a:ext cx="1951327" cy="2103159"/>
              <a:chOff x="392627" y="347862"/>
              <a:chExt cx="1951327" cy="2103159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1812024C-AD28-F011-B5C9-3C6D15B99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44143" y="403627"/>
                <a:ext cx="1861175" cy="1991631"/>
              </a:xfrm>
              <a:prstGeom prst="rect">
                <a:avLst/>
              </a:prstGeom>
            </p:spPr>
          </p:pic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932CA73-4119-64B3-5B7C-61D5FCA12012}"/>
                  </a:ext>
                </a:extLst>
              </p:cNvPr>
              <p:cNvSpPr/>
              <p:nvPr/>
            </p:nvSpPr>
            <p:spPr>
              <a:xfrm>
                <a:off x="392627" y="347862"/>
                <a:ext cx="1951327" cy="2103159"/>
              </a:xfrm>
              <a:prstGeom prst="rect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687AED9-42BD-41E7-05DD-D9C1053ECCC7}"/>
                </a:ext>
              </a:extLst>
            </p:cNvPr>
            <p:cNvSpPr txBox="1"/>
            <p:nvPr/>
          </p:nvSpPr>
          <p:spPr>
            <a:xfrm>
              <a:off x="2395470" y="827359"/>
              <a:ext cx="5506636" cy="1138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Ying-</a:t>
              </a:r>
              <a:r>
                <a:rPr kumimoji="1" lang="en-US" altLang="zh-TW" sz="2800" dirty="0" err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Jie</a:t>
              </a:r>
              <a:r>
                <a:rPr kumimoji="1" lang="en-US" altLang="zh-TW" sz="28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Wang</a:t>
              </a:r>
            </a:p>
            <a:p>
              <a:r>
                <a:rPr kumimoji="1" lang="en-US" altLang="zh-TW" sz="2000" dirty="0">
                  <a:solidFill>
                    <a:schemeClr val="bg1">
                      <a:lumMod val="75000"/>
                    </a:schemeClr>
                  </a:solidFill>
                  <a:latin typeface="+mj-lt"/>
                  <a:cs typeface="Arial" panose="020B0604020202020204" pitchFamily="34" charset="0"/>
                </a:rPr>
                <a:t>Postdoctoral researcher</a:t>
              </a:r>
            </a:p>
            <a:p>
              <a:r>
                <a:rPr kumimoji="1" lang="en-US" altLang="zh-TW" sz="2000" dirty="0">
                  <a:solidFill>
                    <a:schemeClr val="bg1">
                      <a:lumMod val="75000"/>
                    </a:schemeClr>
                  </a:solidFill>
                  <a:latin typeface="+mj-lt"/>
                  <a:cs typeface="Arial" panose="020B0604020202020204" pitchFamily="34" charset="0"/>
                </a:rPr>
                <a:t>Ben-Gurion University of The Negev (2023 March - )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395F2BC-98A4-CC57-0DCD-EC55382A231E}"/>
              </a:ext>
            </a:extLst>
          </p:cNvPr>
          <p:cNvGrpSpPr/>
          <p:nvPr/>
        </p:nvGrpSpPr>
        <p:grpSpPr>
          <a:xfrm>
            <a:off x="392627" y="2859211"/>
            <a:ext cx="3509496" cy="461665"/>
            <a:chOff x="186741" y="2686710"/>
            <a:chExt cx="3509496" cy="461665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74E84645-EDD3-FC69-DDC2-824784D0C112}"/>
                </a:ext>
              </a:extLst>
            </p:cNvPr>
            <p:cNvGrpSpPr/>
            <p:nvPr/>
          </p:nvGrpSpPr>
          <p:grpSpPr>
            <a:xfrm>
              <a:off x="186741" y="2730863"/>
              <a:ext cx="3509496" cy="396986"/>
              <a:chOff x="186741" y="2925549"/>
              <a:chExt cx="3509496" cy="396986"/>
            </a:xfrm>
          </p:grpSpPr>
          <p:sp>
            <p:nvSpPr>
              <p:cNvPr id="13" name="圓角矩形 12">
                <a:extLst>
                  <a:ext uri="{FF2B5EF4-FFF2-40B4-BE49-F238E27FC236}">
                    <a16:creationId xmlns:a16="http://schemas.microsoft.com/office/drawing/2014/main" id="{FBC4FA45-EB89-9E48-D156-1B92DA28A2D7}"/>
                  </a:ext>
                </a:extLst>
              </p:cNvPr>
              <p:cNvSpPr/>
              <p:nvPr/>
            </p:nvSpPr>
            <p:spPr>
              <a:xfrm>
                <a:off x="186743" y="2926546"/>
                <a:ext cx="3509494" cy="395989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2" name="圓角矩形 11">
                <a:extLst>
                  <a:ext uri="{FF2B5EF4-FFF2-40B4-BE49-F238E27FC236}">
                    <a16:creationId xmlns:a16="http://schemas.microsoft.com/office/drawing/2014/main" id="{DFCAE9E3-A12C-33E1-21A2-D48F54043D09}"/>
                  </a:ext>
                </a:extLst>
              </p:cNvPr>
              <p:cNvSpPr/>
              <p:nvPr/>
            </p:nvSpPr>
            <p:spPr>
              <a:xfrm>
                <a:off x="186741" y="2925549"/>
                <a:ext cx="2337516" cy="39598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A6DA56A-9919-B2FC-1FD9-7A5A435C1880}"/>
                </a:ext>
              </a:extLst>
            </p:cNvPr>
            <p:cNvSpPr txBox="1"/>
            <p:nvPr/>
          </p:nvSpPr>
          <p:spPr>
            <a:xfrm>
              <a:off x="224838" y="2686710"/>
              <a:ext cx="22869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dirty="0">
                  <a:solidFill>
                    <a:schemeClr val="bg1"/>
                  </a:solidFill>
                  <a:latin typeface="+mj-lt"/>
                </a:rPr>
                <a:t>Where I am from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4772B90-2228-E36A-D650-A7A8585BF8F5}"/>
                </a:ext>
              </a:extLst>
            </p:cNvPr>
            <p:cNvSpPr txBox="1"/>
            <p:nvPr/>
          </p:nvSpPr>
          <p:spPr>
            <a:xfrm>
              <a:off x="2566933" y="2699588"/>
              <a:ext cx="11164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000" dirty="0">
                  <a:latin typeface="+mj-lt"/>
                </a:rPr>
                <a:t>Taiwan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66053DC-B1D6-479D-0211-19FDB2D44E71}"/>
              </a:ext>
            </a:extLst>
          </p:cNvPr>
          <p:cNvGrpSpPr/>
          <p:nvPr/>
        </p:nvGrpSpPr>
        <p:grpSpPr>
          <a:xfrm>
            <a:off x="392626" y="3686000"/>
            <a:ext cx="8403643" cy="1483014"/>
            <a:chOff x="186743" y="2699134"/>
            <a:chExt cx="3696734" cy="1483014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D4538105-CC17-74A1-A903-7777F0EB16DB}"/>
                </a:ext>
              </a:extLst>
            </p:cNvPr>
            <p:cNvGrpSpPr/>
            <p:nvPr/>
          </p:nvGrpSpPr>
          <p:grpSpPr>
            <a:xfrm>
              <a:off x="186743" y="2731859"/>
              <a:ext cx="3696734" cy="1450289"/>
              <a:chOff x="186743" y="2926545"/>
              <a:chExt cx="3696734" cy="1450289"/>
            </a:xfrm>
          </p:grpSpPr>
          <p:sp>
            <p:nvSpPr>
              <p:cNvPr id="27" name="圓角矩形 26">
                <a:extLst>
                  <a:ext uri="{FF2B5EF4-FFF2-40B4-BE49-F238E27FC236}">
                    <a16:creationId xmlns:a16="http://schemas.microsoft.com/office/drawing/2014/main" id="{AB7E1882-DEBE-18E8-CC40-95DD0528E9B2}"/>
                  </a:ext>
                </a:extLst>
              </p:cNvPr>
              <p:cNvSpPr/>
              <p:nvPr/>
            </p:nvSpPr>
            <p:spPr>
              <a:xfrm>
                <a:off x="186743" y="2926546"/>
                <a:ext cx="3696734" cy="1450288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8" name="圓角矩形 27">
                <a:extLst>
                  <a:ext uri="{FF2B5EF4-FFF2-40B4-BE49-F238E27FC236}">
                    <a16:creationId xmlns:a16="http://schemas.microsoft.com/office/drawing/2014/main" id="{9E587E29-BCB6-73FA-F645-05683D09B82A}"/>
                  </a:ext>
                </a:extLst>
              </p:cNvPr>
              <p:cNvSpPr/>
              <p:nvPr/>
            </p:nvSpPr>
            <p:spPr>
              <a:xfrm>
                <a:off x="186743" y="2926545"/>
                <a:ext cx="2182472" cy="39598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7A8EF28-BD15-1AC6-BD35-FC15AD0AC10D}"/>
                </a:ext>
              </a:extLst>
            </p:cNvPr>
            <p:cNvSpPr txBox="1"/>
            <p:nvPr/>
          </p:nvSpPr>
          <p:spPr>
            <a:xfrm>
              <a:off x="186743" y="2699134"/>
              <a:ext cx="2182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>
                  <a:solidFill>
                    <a:schemeClr val="bg1"/>
                  </a:solidFill>
                  <a:latin typeface="+mj-lt"/>
                </a:rPr>
                <a:t>Where I received my academic training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F7BB34E-5EFC-368B-CD29-C33BCFB274BF}"/>
                </a:ext>
              </a:extLst>
            </p:cNvPr>
            <p:cNvSpPr txBox="1"/>
            <p:nvPr/>
          </p:nvSpPr>
          <p:spPr>
            <a:xfrm>
              <a:off x="203539" y="3166485"/>
              <a:ext cx="367993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dirty="0">
                  <a:latin typeface="+mj-lt"/>
                </a:rPr>
                <a:t>KU Leuven, Belgium (PhD)</a:t>
              </a:r>
            </a:p>
            <a:p>
              <a:r>
                <a:rPr kumimoji="1" lang="en-US" altLang="zh-TW" sz="2000" dirty="0">
                  <a:latin typeface="+mj-lt"/>
                </a:rPr>
                <a:t>National Taiwan University, Taiwan (MSc)</a:t>
              </a:r>
            </a:p>
            <a:p>
              <a:r>
                <a:rPr kumimoji="1" lang="en-US" altLang="zh-TW" sz="2000" dirty="0">
                  <a:latin typeface="+mj-lt"/>
                </a:rPr>
                <a:t>National Taiwan Normal University, Taiwan (BSc)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06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B99B5AD3-E5C0-D6A6-FF74-171C0BEC332A}"/>
              </a:ext>
            </a:extLst>
          </p:cNvPr>
          <p:cNvGrpSpPr/>
          <p:nvPr/>
        </p:nvGrpSpPr>
        <p:grpSpPr>
          <a:xfrm>
            <a:off x="379566" y="2864606"/>
            <a:ext cx="8384866" cy="1175237"/>
            <a:chOff x="186743" y="2699134"/>
            <a:chExt cx="3696734" cy="1175237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B30A5431-E901-1B95-E78E-DED1B0030C65}"/>
                </a:ext>
              </a:extLst>
            </p:cNvPr>
            <p:cNvGrpSpPr/>
            <p:nvPr/>
          </p:nvGrpSpPr>
          <p:grpSpPr>
            <a:xfrm>
              <a:off x="186743" y="2731859"/>
              <a:ext cx="3696734" cy="1142512"/>
              <a:chOff x="186743" y="2926545"/>
              <a:chExt cx="3696734" cy="1142512"/>
            </a:xfrm>
          </p:grpSpPr>
          <p:sp>
            <p:nvSpPr>
              <p:cNvPr id="29" name="圓角矩形 28">
                <a:extLst>
                  <a:ext uri="{FF2B5EF4-FFF2-40B4-BE49-F238E27FC236}">
                    <a16:creationId xmlns:a16="http://schemas.microsoft.com/office/drawing/2014/main" id="{44F26DE4-C0CA-FCA2-1DEA-19AF5ABCDBBA}"/>
                  </a:ext>
                </a:extLst>
              </p:cNvPr>
              <p:cNvSpPr/>
              <p:nvPr/>
            </p:nvSpPr>
            <p:spPr>
              <a:xfrm>
                <a:off x="186743" y="2926546"/>
                <a:ext cx="3696734" cy="1142511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" name="圓角矩形 29">
                <a:extLst>
                  <a:ext uri="{FF2B5EF4-FFF2-40B4-BE49-F238E27FC236}">
                    <a16:creationId xmlns:a16="http://schemas.microsoft.com/office/drawing/2014/main" id="{B422C246-3A7C-BE46-91C3-F0F6AFBFF241}"/>
                  </a:ext>
                </a:extLst>
              </p:cNvPr>
              <p:cNvSpPr/>
              <p:nvPr/>
            </p:nvSpPr>
            <p:spPr>
              <a:xfrm>
                <a:off x="186743" y="2926545"/>
                <a:ext cx="2182472" cy="39598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4A18B77F-D80C-FAFD-4888-7D211FC07909}"/>
                </a:ext>
              </a:extLst>
            </p:cNvPr>
            <p:cNvSpPr txBox="1"/>
            <p:nvPr/>
          </p:nvSpPr>
          <p:spPr>
            <a:xfrm>
              <a:off x="186743" y="2699134"/>
              <a:ext cx="2182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>
                  <a:solidFill>
                    <a:schemeClr val="bg1"/>
                  </a:solidFill>
                  <a:latin typeface="+mj-lt"/>
                </a:rPr>
                <a:t>What my thesis/research is about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31194E1-A6BA-BA77-0865-39C905BEE715}"/>
                </a:ext>
              </a:extLst>
            </p:cNvPr>
            <p:cNvSpPr txBox="1"/>
            <p:nvPr/>
          </p:nvSpPr>
          <p:spPr>
            <a:xfrm>
              <a:off x="203539" y="3166485"/>
              <a:ext cx="36799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dirty="0">
                  <a:latin typeface="+mj-lt"/>
                </a:rPr>
                <a:t>Plasticity &amp; evolution of species &amp; their interactions under global change, </a:t>
              </a:r>
              <a:br>
                <a:rPr kumimoji="1" lang="en-US" altLang="zh-TW" sz="2000" dirty="0">
                  <a:latin typeface="+mj-lt"/>
                </a:rPr>
              </a:br>
              <a:r>
                <a:rPr kumimoji="1" lang="en-US" altLang="zh-TW" sz="2000" dirty="0">
                  <a:latin typeface="+mj-lt"/>
                </a:rPr>
                <a:t>as well as their implications on ecosystem stability &amp; functioning. </a:t>
              </a:r>
            </a:p>
          </p:txBody>
        </p:sp>
      </p:grpSp>
      <p:pic>
        <p:nvPicPr>
          <p:cNvPr id="32" name="圖片 31">
            <a:extLst>
              <a:ext uri="{FF2B5EF4-FFF2-40B4-BE49-F238E27FC236}">
                <a16:creationId xmlns:a16="http://schemas.microsoft.com/office/drawing/2014/main" id="{07C2D4F3-888E-C36E-903F-D0C4A59B2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61" y="4450099"/>
            <a:ext cx="3201232" cy="879677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1700F003-CDFE-309B-9753-C5B87EB53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670" y="4469977"/>
            <a:ext cx="3351586" cy="1431314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91860DEE-E7D7-CFF4-5908-433AB6092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05" y="5462453"/>
            <a:ext cx="4950244" cy="991920"/>
          </a:xfrm>
          <a:prstGeom prst="rect">
            <a:avLst/>
          </a:prstGeom>
        </p:spPr>
      </p:pic>
      <p:grpSp>
        <p:nvGrpSpPr>
          <p:cNvPr id="39" name="群組 38">
            <a:extLst>
              <a:ext uri="{FF2B5EF4-FFF2-40B4-BE49-F238E27FC236}">
                <a16:creationId xmlns:a16="http://schemas.microsoft.com/office/drawing/2014/main" id="{B185EB2D-3816-9C47-C8B2-4F63D56EC4E0}"/>
              </a:ext>
            </a:extLst>
          </p:cNvPr>
          <p:cNvGrpSpPr/>
          <p:nvPr/>
        </p:nvGrpSpPr>
        <p:grpSpPr>
          <a:xfrm>
            <a:off x="186743" y="347862"/>
            <a:ext cx="8770513" cy="2103159"/>
            <a:chOff x="186743" y="347862"/>
            <a:chExt cx="8770513" cy="2103159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233CCD9-A816-4205-3F77-4B9BE6BDF15E}"/>
                </a:ext>
              </a:extLst>
            </p:cNvPr>
            <p:cNvSpPr/>
            <p:nvPr/>
          </p:nvSpPr>
          <p:spPr>
            <a:xfrm>
              <a:off x="186743" y="681935"/>
              <a:ext cx="8770513" cy="143020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C610D2DA-1919-747A-DE46-11B7FF73F7F5}"/>
                </a:ext>
              </a:extLst>
            </p:cNvPr>
            <p:cNvGrpSpPr/>
            <p:nvPr/>
          </p:nvGrpSpPr>
          <p:grpSpPr>
            <a:xfrm>
              <a:off x="392627" y="347862"/>
              <a:ext cx="1951327" cy="2103159"/>
              <a:chOff x="392627" y="347862"/>
              <a:chExt cx="1951327" cy="2103159"/>
            </a:xfrm>
          </p:grpSpPr>
          <p:pic>
            <p:nvPicPr>
              <p:cNvPr id="43" name="圖片 42">
                <a:extLst>
                  <a:ext uri="{FF2B5EF4-FFF2-40B4-BE49-F238E27FC236}">
                    <a16:creationId xmlns:a16="http://schemas.microsoft.com/office/drawing/2014/main" id="{6C9C97CB-011F-B061-AA20-CB2D22163F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4143" y="403627"/>
                <a:ext cx="1861175" cy="1991631"/>
              </a:xfrm>
              <a:prstGeom prst="rect">
                <a:avLst/>
              </a:prstGeom>
            </p:spPr>
          </p:pic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BBDFF81-0278-9FB4-3FED-59E36494D262}"/>
                  </a:ext>
                </a:extLst>
              </p:cNvPr>
              <p:cNvSpPr/>
              <p:nvPr/>
            </p:nvSpPr>
            <p:spPr>
              <a:xfrm>
                <a:off x="392627" y="347862"/>
                <a:ext cx="1951327" cy="2103159"/>
              </a:xfrm>
              <a:prstGeom prst="rect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2726D33A-AB91-D10A-1E99-9EBB104522A9}"/>
                </a:ext>
              </a:extLst>
            </p:cNvPr>
            <p:cNvSpPr txBox="1"/>
            <p:nvPr/>
          </p:nvSpPr>
          <p:spPr>
            <a:xfrm>
              <a:off x="2395470" y="827359"/>
              <a:ext cx="5506636" cy="1138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Ying-</a:t>
              </a:r>
              <a:r>
                <a:rPr kumimoji="1" lang="en-US" altLang="zh-TW" sz="2800" dirty="0" err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Jie</a:t>
              </a:r>
              <a:r>
                <a:rPr kumimoji="1" lang="en-US" altLang="zh-TW" sz="28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Wang</a:t>
              </a:r>
            </a:p>
            <a:p>
              <a:r>
                <a:rPr kumimoji="1" lang="en-US" altLang="zh-TW" sz="2000" dirty="0">
                  <a:solidFill>
                    <a:schemeClr val="bg1">
                      <a:lumMod val="75000"/>
                    </a:schemeClr>
                  </a:solidFill>
                  <a:latin typeface="+mj-lt"/>
                  <a:cs typeface="Arial" panose="020B0604020202020204" pitchFamily="34" charset="0"/>
                </a:rPr>
                <a:t>Postdoctoral researcher</a:t>
              </a:r>
            </a:p>
            <a:p>
              <a:r>
                <a:rPr kumimoji="1" lang="en-US" altLang="zh-TW" sz="2000" dirty="0">
                  <a:solidFill>
                    <a:schemeClr val="bg1">
                      <a:lumMod val="75000"/>
                    </a:schemeClr>
                  </a:solidFill>
                  <a:latin typeface="+mj-lt"/>
                  <a:cs typeface="Arial" panose="020B0604020202020204" pitchFamily="34" charset="0"/>
                </a:rPr>
                <a:t>Ben-Gurion University of The Negev (2023 March -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812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BC8DF5A2-7ADF-267A-4E7D-32F9DAEA6B0E}"/>
              </a:ext>
            </a:extLst>
          </p:cNvPr>
          <p:cNvGrpSpPr/>
          <p:nvPr/>
        </p:nvGrpSpPr>
        <p:grpSpPr>
          <a:xfrm>
            <a:off x="379566" y="2864606"/>
            <a:ext cx="8384866" cy="1233056"/>
            <a:chOff x="186743" y="2699134"/>
            <a:chExt cx="3696734" cy="1233056"/>
          </a:xfrm>
        </p:grpSpPr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390A46F0-0414-047D-6F5D-E2F0EB555221}"/>
                </a:ext>
              </a:extLst>
            </p:cNvPr>
            <p:cNvGrpSpPr/>
            <p:nvPr/>
          </p:nvGrpSpPr>
          <p:grpSpPr>
            <a:xfrm>
              <a:off x="186743" y="2731859"/>
              <a:ext cx="3696734" cy="1200331"/>
              <a:chOff x="186743" y="2926545"/>
              <a:chExt cx="3696734" cy="1200331"/>
            </a:xfrm>
          </p:grpSpPr>
          <p:sp>
            <p:nvSpPr>
              <p:cNvPr id="22" name="圓角矩形 21">
                <a:extLst>
                  <a:ext uri="{FF2B5EF4-FFF2-40B4-BE49-F238E27FC236}">
                    <a16:creationId xmlns:a16="http://schemas.microsoft.com/office/drawing/2014/main" id="{30AEEE82-8BA6-7E96-C7D7-E58AB9D0A85A}"/>
                  </a:ext>
                </a:extLst>
              </p:cNvPr>
              <p:cNvSpPr/>
              <p:nvPr/>
            </p:nvSpPr>
            <p:spPr>
              <a:xfrm>
                <a:off x="186743" y="2926547"/>
                <a:ext cx="3696734" cy="1200329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" name="圓角矩形 22">
                <a:extLst>
                  <a:ext uri="{FF2B5EF4-FFF2-40B4-BE49-F238E27FC236}">
                    <a16:creationId xmlns:a16="http://schemas.microsoft.com/office/drawing/2014/main" id="{2D977126-A7A3-9A67-3048-D8CBCB46BFB6}"/>
                  </a:ext>
                </a:extLst>
              </p:cNvPr>
              <p:cNvSpPr/>
              <p:nvPr/>
            </p:nvSpPr>
            <p:spPr>
              <a:xfrm>
                <a:off x="186743" y="2926545"/>
                <a:ext cx="2182472" cy="39598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2A408735-6DF5-1460-21C5-AD4784666A3E}"/>
                </a:ext>
              </a:extLst>
            </p:cNvPr>
            <p:cNvSpPr txBox="1"/>
            <p:nvPr/>
          </p:nvSpPr>
          <p:spPr>
            <a:xfrm>
              <a:off x="186743" y="2699134"/>
              <a:ext cx="2182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>
                  <a:solidFill>
                    <a:schemeClr val="bg1"/>
                  </a:solidFill>
                  <a:latin typeface="+mj-lt"/>
                </a:rPr>
                <a:t>Expertise - What I know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E622EEA-4BA8-A843-836D-CF2F39B249FD}"/>
                </a:ext>
              </a:extLst>
            </p:cNvPr>
            <p:cNvSpPr txBox="1"/>
            <p:nvPr/>
          </p:nvSpPr>
          <p:spPr>
            <a:xfrm>
              <a:off x="203539" y="3166485"/>
              <a:ext cx="36799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dirty="0">
                  <a:latin typeface="+mj-lt"/>
                </a:rPr>
                <a:t>Behavioral ecology, stress ecology, community ecology, evolutionary ecology </a:t>
              </a:r>
            </a:p>
            <a:p>
              <a:r>
                <a:rPr kumimoji="1" lang="en-US" altLang="zh-TW" sz="2000" dirty="0">
                  <a:latin typeface="+mj-lt"/>
                </a:rPr>
                <a:t>(mainly in simplified trophic systems)  </a:t>
              </a: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54CF0D24-91D6-68DE-AF9F-54CC07CAF0E3}"/>
              </a:ext>
            </a:extLst>
          </p:cNvPr>
          <p:cNvGrpSpPr/>
          <p:nvPr/>
        </p:nvGrpSpPr>
        <p:grpSpPr>
          <a:xfrm>
            <a:off x="379566" y="4459925"/>
            <a:ext cx="8764435" cy="1790790"/>
            <a:chOff x="186743" y="2699134"/>
            <a:chExt cx="3864079" cy="1790790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EA24C55F-8B24-D3A0-5AE7-FA9CE72CFD4C}"/>
                </a:ext>
              </a:extLst>
            </p:cNvPr>
            <p:cNvGrpSpPr/>
            <p:nvPr/>
          </p:nvGrpSpPr>
          <p:grpSpPr>
            <a:xfrm>
              <a:off x="186743" y="2731859"/>
              <a:ext cx="3679939" cy="1758065"/>
              <a:chOff x="186743" y="2926545"/>
              <a:chExt cx="3679939" cy="1758065"/>
            </a:xfrm>
          </p:grpSpPr>
          <p:sp>
            <p:nvSpPr>
              <p:cNvPr id="34" name="圓角矩形 33">
                <a:extLst>
                  <a:ext uri="{FF2B5EF4-FFF2-40B4-BE49-F238E27FC236}">
                    <a16:creationId xmlns:a16="http://schemas.microsoft.com/office/drawing/2014/main" id="{E84C5201-57C0-7843-1A02-4F1E84294CB7}"/>
                  </a:ext>
                </a:extLst>
              </p:cNvPr>
              <p:cNvSpPr/>
              <p:nvPr/>
            </p:nvSpPr>
            <p:spPr>
              <a:xfrm>
                <a:off x="186743" y="2926547"/>
                <a:ext cx="3679939" cy="1758063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35" name="圓角矩形 34">
                <a:extLst>
                  <a:ext uri="{FF2B5EF4-FFF2-40B4-BE49-F238E27FC236}">
                    <a16:creationId xmlns:a16="http://schemas.microsoft.com/office/drawing/2014/main" id="{300A7220-8B44-CC35-C0DA-A1918D983357}"/>
                  </a:ext>
                </a:extLst>
              </p:cNvPr>
              <p:cNvSpPr/>
              <p:nvPr/>
            </p:nvSpPr>
            <p:spPr>
              <a:xfrm>
                <a:off x="186743" y="2926545"/>
                <a:ext cx="2182472" cy="39598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29DB75A-AA9E-3D06-6A02-5B002566A58E}"/>
                </a:ext>
              </a:extLst>
            </p:cNvPr>
            <p:cNvSpPr txBox="1"/>
            <p:nvPr/>
          </p:nvSpPr>
          <p:spPr>
            <a:xfrm>
              <a:off x="186743" y="2699134"/>
              <a:ext cx="2182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>
                  <a:solidFill>
                    <a:schemeClr val="bg1"/>
                  </a:solidFill>
                  <a:latin typeface="+mj-lt"/>
                </a:rPr>
                <a:t>Expertise - What I like &amp; want to do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A76CAF2-3F7C-C7AA-BDD6-E411FAC7B769}"/>
                </a:ext>
              </a:extLst>
            </p:cNvPr>
            <p:cNvSpPr txBox="1"/>
            <p:nvPr/>
          </p:nvSpPr>
          <p:spPr>
            <a:xfrm>
              <a:off x="203539" y="3166485"/>
              <a:ext cx="384728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dirty="0">
                  <a:latin typeface="+mj-lt"/>
                </a:rPr>
                <a:t>Integrate empirical &amp; theoretical approaches</a:t>
              </a:r>
            </a:p>
            <a:p>
              <a:r>
                <a:rPr kumimoji="1" lang="en-US" altLang="zh-TW" sz="2000" dirty="0">
                  <a:latin typeface="+mj-lt"/>
                </a:rPr>
                <a:t>Expand knowledge &amp; skills in developing theories &amp; modeling</a:t>
              </a:r>
            </a:p>
            <a:p>
              <a:r>
                <a:rPr kumimoji="1" lang="en-US" altLang="zh-TW" sz="2000" dirty="0">
                  <a:latin typeface="+mj-lt"/>
                </a:rPr>
                <a:t>Translating results into high-quality publications</a:t>
              </a:r>
            </a:p>
            <a:p>
              <a:r>
                <a:rPr kumimoji="1" lang="en-US" altLang="zh-TW" sz="2000" dirty="0">
                  <a:latin typeface="+mj-lt"/>
                </a:rPr>
                <a:t>Participate in multi-disciplinary research &amp; collaborations</a:t>
              </a: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5AF42AF9-4E5F-3664-F31D-4CDD56E1AA46}"/>
              </a:ext>
            </a:extLst>
          </p:cNvPr>
          <p:cNvGrpSpPr/>
          <p:nvPr/>
        </p:nvGrpSpPr>
        <p:grpSpPr>
          <a:xfrm>
            <a:off x="186743" y="347862"/>
            <a:ext cx="8770513" cy="2103159"/>
            <a:chOff x="186743" y="347862"/>
            <a:chExt cx="8770513" cy="2103159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BD653CC-DF49-864E-BD2B-4DBB55A174CD}"/>
                </a:ext>
              </a:extLst>
            </p:cNvPr>
            <p:cNvSpPr/>
            <p:nvPr/>
          </p:nvSpPr>
          <p:spPr>
            <a:xfrm>
              <a:off x="186743" y="681935"/>
              <a:ext cx="8770513" cy="143020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6F5EA983-6CE8-BA50-D504-47E3F856E31A}"/>
                </a:ext>
              </a:extLst>
            </p:cNvPr>
            <p:cNvGrpSpPr/>
            <p:nvPr/>
          </p:nvGrpSpPr>
          <p:grpSpPr>
            <a:xfrm>
              <a:off x="392627" y="347862"/>
              <a:ext cx="1951327" cy="2103159"/>
              <a:chOff x="392627" y="347862"/>
              <a:chExt cx="1951327" cy="2103159"/>
            </a:xfrm>
          </p:grpSpPr>
          <p:pic>
            <p:nvPicPr>
              <p:cNvPr id="46" name="圖片 45">
                <a:extLst>
                  <a:ext uri="{FF2B5EF4-FFF2-40B4-BE49-F238E27FC236}">
                    <a16:creationId xmlns:a16="http://schemas.microsoft.com/office/drawing/2014/main" id="{56429226-11DD-A9E3-DDAA-60287D7737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44143" y="403627"/>
                <a:ext cx="1861175" cy="1991631"/>
              </a:xfrm>
              <a:prstGeom prst="rect">
                <a:avLst/>
              </a:prstGeom>
            </p:spPr>
          </p:pic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AB84FB38-2AEF-4290-AACE-7633505E9869}"/>
                  </a:ext>
                </a:extLst>
              </p:cNvPr>
              <p:cNvSpPr/>
              <p:nvPr/>
            </p:nvSpPr>
            <p:spPr>
              <a:xfrm>
                <a:off x="392627" y="347862"/>
                <a:ext cx="1951327" cy="2103159"/>
              </a:xfrm>
              <a:prstGeom prst="rect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4BEEDA-4D86-553C-AEDF-C130B572AEC2}"/>
                </a:ext>
              </a:extLst>
            </p:cNvPr>
            <p:cNvSpPr txBox="1"/>
            <p:nvPr/>
          </p:nvSpPr>
          <p:spPr>
            <a:xfrm>
              <a:off x="2395470" y="827359"/>
              <a:ext cx="5506636" cy="1138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Ying-</a:t>
              </a:r>
              <a:r>
                <a:rPr kumimoji="1" lang="en-US" altLang="zh-TW" sz="2800" dirty="0" err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Jie</a:t>
              </a:r>
              <a:r>
                <a:rPr kumimoji="1" lang="en-US" altLang="zh-TW" sz="28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Wang</a:t>
              </a:r>
            </a:p>
            <a:p>
              <a:r>
                <a:rPr kumimoji="1" lang="en-US" altLang="zh-TW" sz="2000" dirty="0">
                  <a:solidFill>
                    <a:schemeClr val="bg1">
                      <a:lumMod val="75000"/>
                    </a:schemeClr>
                  </a:solidFill>
                  <a:latin typeface="+mj-lt"/>
                  <a:cs typeface="Arial" panose="020B0604020202020204" pitchFamily="34" charset="0"/>
                </a:rPr>
                <a:t>Postdoctoral researcher</a:t>
              </a:r>
            </a:p>
            <a:p>
              <a:r>
                <a:rPr kumimoji="1" lang="en-US" altLang="zh-TW" sz="2000" dirty="0">
                  <a:solidFill>
                    <a:schemeClr val="bg1">
                      <a:lumMod val="75000"/>
                    </a:schemeClr>
                  </a:solidFill>
                  <a:latin typeface="+mj-lt"/>
                  <a:cs typeface="Arial" panose="020B0604020202020204" pitchFamily="34" charset="0"/>
                </a:rPr>
                <a:t>Ben-Gurion University of The Negev (2023 March -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431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7C4090CF-E840-B0B4-8953-690718471E9F}"/>
              </a:ext>
            </a:extLst>
          </p:cNvPr>
          <p:cNvGrpSpPr/>
          <p:nvPr/>
        </p:nvGrpSpPr>
        <p:grpSpPr>
          <a:xfrm>
            <a:off x="379566" y="2864606"/>
            <a:ext cx="8384866" cy="1483014"/>
            <a:chOff x="186743" y="2699134"/>
            <a:chExt cx="3696734" cy="1483014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2479BE3B-DFBA-C7CB-5FA5-8255970DB575}"/>
                </a:ext>
              </a:extLst>
            </p:cNvPr>
            <p:cNvGrpSpPr/>
            <p:nvPr/>
          </p:nvGrpSpPr>
          <p:grpSpPr>
            <a:xfrm>
              <a:off x="186743" y="2731859"/>
              <a:ext cx="3696734" cy="1450289"/>
              <a:chOff x="186743" y="2926545"/>
              <a:chExt cx="3696734" cy="1450289"/>
            </a:xfrm>
          </p:grpSpPr>
          <p:sp>
            <p:nvSpPr>
              <p:cNvPr id="23" name="圓角矩形 22">
                <a:extLst>
                  <a:ext uri="{FF2B5EF4-FFF2-40B4-BE49-F238E27FC236}">
                    <a16:creationId xmlns:a16="http://schemas.microsoft.com/office/drawing/2014/main" id="{7D41CAAA-7163-5B23-01C2-0FB553F5AA8A}"/>
                  </a:ext>
                </a:extLst>
              </p:cNvPr>
              <p:cNvSpPr/>
              <p:nvPr/>
            </p:nvSpPr>
            <p:spPr>
              <a:xfrm>
                <a:off x="186743" y="2926546"/>
                <a:ext cx="3696734" cy="1450288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4" name="圓角矩形 23">
                <a:extLst>
                  <a:ext uri="{FF2B5EF4-FFF2-40B4-BE49-F238E27FC236}">
                    <a16:creationId xmlns:a16="http://schemas.microsoft.com/office/drawing/2014/main" id="{B7A8E04F-6F72-6386-D49D-B591F03C7D44}"/>
                  </a:ext>
                </a:extLst>
              </p:cNvPr>
              <p:cNvSpPr/>
              <p:nvPr/>
            </p:nvSpPr>
            <p:spPr>
              <a:xfrm>
                <a:off x="186743" y="2926545"/>
                <a:ext cx="2182472" cy="39598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411DA98-53B7-00EC-CC35-EC22B700000F}"/>
                </a:ext>
              </a:extLst>
            </p:cNvPr>
            <p:cNvSpPr txBox="1"/>
            <p:nvPr/>
          </p:nvSpPr>
          <p:spPr>
            <a:xfrm>
              <a:off x="186743" y="2699134"/>
              <a:ext cx="2182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>
                  <a:solidFill>
                    <a:schemeClr val="bg1"/>
                  </a:solidFill>
                  <a:latin typeface="+mj-lt"/>
                </a:rPr>
                <a:t>What I want to do in the project</a:t>
              </a: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4D4D57D-076D-064A-70D6-98CF71677039}"/>
                </a:ext>
              </a:extLst>
            </p:cNvPr>
            <p:cNvSpPr txBox="1"/>
            <p:nvPr/>
          </p:nvSpPr>
          <p:spPr>
            <a:xfrm>
              <a:off x="203539" y="3166485"/>
              <a:ext cx="367993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dirty="0">
                  <a:latin typeface="+mj-lt"/>
                </a:rPr>
                <a:t>Model eco-evolutionary dynamics of communities</a:t>
              </a:r>
            </a:p>
            <a:p>
              <a:r>
                <a:rPr kumimoji="1" lang="en-US" altLang="zh-TW" sz="2000" dirty="0">
                  <a:latin typeface="+mj-lt"/>
                </a:rPr>
                <a:t>Explore how multilayer networks respond to perturbations</a:t>
              </a:r>
              <a:br>
                <a:rPr kumimoji="1" lang="en-US" altLang="zh-TW" sz="2000" dirty="0">
                  <a:latin typeface="+mj-lt"/>
                </a:rPr>
              </a:br>
              <a:r>
                <a:rPr kumimoji="1" lang="en-US" altLang="zh-TW" sz="2000" dirty="0">
                  <a:latin typeface="+mj-lt"/>
                </a:rPr>
                <a:t>(develop theories, integrate theories with experimental results)</a:t>
              </a: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1F5B83C-C49E-E311-5237-1D5042404ADC}"/>
              </a:ext>
            </a:extLst>
          </p:cNvPr>
          <p:cNvGrpSpPr/>
          <p:nvPr/>
        </p:nvGrpSpPr>
        <p:grpSpPr>
          <a:xfrm>
            <a:off x="379566" y="4685239"/>
            <a:ext cx="8384866" cy="1483014"/>
            <a:chOff x="186743" y="2699134"/>
            <a:chExt cx="3696734" cy="1483014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E7C3E31E-6A7A-C7B5-8843-BBAD6988B05C}"/>
                </a:ext>
              </a:extLst>
            </p:cNvPr>
            <p:cNvGrpSpPr/>
            <p:nvPr/>
          </p:nvGrpSpPr>
          <p:grpSpPr>
            <a:xfrm>
              <a:off x="186743" y="2731859"/>
              <a:ext cx="3696734" cy="1450289"/>
              <a:chOff x="186743" y="2926545"/>
              <a:chExt cx="3696734" cy="1450289"/>
            </a:xfrm>
          </p:grpSpPr>
          <p:sp>
            <p:nvSpPr>
              <p:cNvPr id="29" name="圓角矩形 28">
                <a:extLst>
                  <a:ext uri="{FF2B5EF4-FFF2-40B4-BE49-F238E27FC236}">
                    <a16:creationId xmlns:a16="http://schemas.microsoft.com/office/drawing/2014/main" id="{483D24E9-27FF-313C-75C2-04E68F4D007D}"/>
                  </a:ext>
                </a:extLst>
              </p:cNvPr>
              <p:cNvSpPr/>
              <p:nvPr/>
            </p:nvSpPr>
            <p:spPr>
              <a:xfrm>
                <a:off x="186743" y="2926546"/>
                <a:ext cx="3696734" cy="1450288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" name="圓角矩形 29">
                <a:extLst>
                  <a:ext uri="{FF2B5EF4-FFF2-40B4-BE49-F238E27FC236}">
                    <a16:creationId xmlns:a16="http://schemas.microsoft.com/office/drawing/2014/main" id="{B304129A-DD55-19A5-7459-992388916CB0}"/>
                  </a:ext>
                </a:extLst>
              </p:cNvPr>
              <p:cNvSpPr/>
              <p:nvPr/>
            </p:nvSpPr>
            <p:spPr>
              <a:xfrm>
                <a:off x="186743" y="2926545"/>
                <a:ext cx="2182472" cy="39598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E7200B8-0026-8B9F-4D11-CA32D70E5798}"/>
                </a:ext>
              </a:extLst>
            </p:cNvPr>
            <p:cNvSpPr txBox="1"/>
            <p:nvPr/>
          </p:nvSpPr>
          <p:spPr>
            <a:xfrm>
              <a:off x="186743" y="2699134"/>
              <a:ext cx="2182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>
                  <a:solidFill>
                    <a:schemeClr val="bg1"/>
                  </a:solidFill>
                  <a:latin typeface="+mj-lt"/>
                </a:rPr>
                <a:t>What I expect from the project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F5CF1730-7699-9473-A57C-01208E6EFC1D}"/>
                </a:ext>
              </a:extLst>
            </p:cNvPr>
            <p:cNvSpPr txBox="1"/>
            <p:nvPr/>
          </p:nvSpPr>
          <p:spPr>
            <a:xfrm>
              <a:off x="203539" y="3166485"/>
              <a:ext cx="367993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dirty="0">
                  <a:latin typeface="+mj-lt"/>
                </a:rPr>
                <a:t>+ Expertise in theoretical and computational work </a:t>
              </a:r>
              <a:br>
                <a:rPr kumimoji="1" lang="en-US" altLang="zh-TW" sz="2000" dirty="0">
                  <a:latin typeface="+mj-lt"/>
                </a:rPr>
              </a:br>
              <a:r>
                <a:rPr kumimoji="1" lang="en-US" altLang="zh-TW" sz="2000" dirty="0">
                  <a:latin typeface="+mj-lt"/>
                </a:rPr>
                <a:t>   (ABMs/IBMs, multilayer networks, eco-evolutionary dynamics)</a:t>
              </a:r>
            </a:p>
            <a:p>
              <a:r>
                <a:rPr kumimoji="1" lang="en-US" altLang="zh-TW" sz="2000" dirty="0">
                  <a:latin typeface="+mj-lt"/>
                </a:rPr>
                <a:t>+ Experiences in international &amp; inter-disciplinary collaborations  </a:t>
              </a: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F8D9A18E-ADD0-B5F2-CFEB-0D556E511544}"/>
              </a:ext>
            </a:extLst>
          </p:cNvPr>
          <p:cNvGrpSpPr/>
          <p:nvPr/>
        </p:nvGrpSpPr>
        <p:grpSpPr>
          <a:xfrm>
            <a:off x="186743" y="347862"/>
            <a:ext cx="8770513" cy="2103159"/>
            <a:chOff x="186743" y="347862"/>
            <a:chExt cx="8770513" cy="2103159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3F8BCFB-B38C-B3C3-465E-AA54462E6283}"/>
                </a:ext>
              </a:extLst>
            </p:cNvPr>
            <p:cNvSpPr/>
            <p:nvPr/>
          </p:nvSpPr>
          <p:spPr>
            <a:xfrm>
              <a:off x="186743" y="681935"/>
              <a:ext cx="8770513" cy="143020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3A26BACA-02AC-3DCD-28EC-1D1791A63A6B}"/>
                </a:ext>
              </a:extLst>
            </p:cNvPr>
            <p:cNvGrpSpPr/>
            <p:nvPr/>
          </p:nvGrpSpPr>
          <p:grpSpPr>
            <a:xfrm>
              <a:off x="392627" y="347862"/>
              <a:ext cx="1951327" cy="2103159"/>
              <a:chOff x="392627" y="347862"/>
              <a:chExt cx="1951327" cy="2103159"/>
            </a:xfrm>
          </p:grpSpPr>
          <p:pic>
            <p:nvPicPr>
              <p:cNvPr id="35" name="圖片 34">
                <a:extLst>
                  <a:ext uri="{FF2B5EF4-FFF2-40B4-BE49-F238E27FC236}">
                    <a16:creationId xmlns:a16="http://schemas.microsoft.com/office/drawing/2014/main" id="{237D15F0-BE87-AB61-8824-3C55DD651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44143" y="403627"/>
                <a:ext cx="1861175" cy="1991631"/>
              </a:xfrm>
              <a:prstGeom prst="rect">
                <a:avLst/>
              </a:prstGeom>
            </p:spPr>
          </p:pic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9334B22-559F-8FD2-D390-A822DAFBE594}"/>
                  </a:ext>
                </a:extLst>
              </p:cNvPr>
              <p:cNvSpPr/>
              <p:nvPr/>
            </p:nvSpPr>
            <p:spPr>
              <a:xfrm>
                <a:off x="392627" y="347862"/>
                <a:ext cx="1951327" cy="2103159"/>
              </a:xfrm>
              <a:prstGeom prst="rect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E9C84F86-D0F4-00C3-48A8-0A23DA0D9E73}"/>
                </a:ext>
              </a:extLst>
            </p:cNvPr>
            <p:cNvSpPr txBox="1"/>
            <p:nvPr/>
          </p:nvSpPr>
          <p:spPr>
            <a:xfrm>
              <a:off x="2395470" y="827359"/>
              <a:ext cx="5506636" cy="1138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Ying-</a:t>
              </a:r>
              <a:r>
                <a:rPr kumimoji="1" lang="en-US" altLang="zh-TW" sz="2800" dirty="0" err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Jie</a:t>
              </a:r>
              <a:r>
                <a:rPr kumimoji="1" lang="en-US" altLang="zh-TW" sz="28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Wang</a:t>
              </a:r>
            </a:p>
            <a:p>
              <a:r>
                <a:rPr kumimoji="1" lang="en-US" altLang="zh-TW" sz="2000" dirty="0">
                  <a:solidFill>
                    <a:schemeClr val="bg1">
                      <a:lumMod val="75000"/>
                    </a:schemeClr>
                  </a:solidFill>
                  <a:latin typeface="+mj-lt"/>
                  <a:cs typeface="Arial" panose="020B0604020202020204" pitchFamily="34" charset="0"/>
                </a:rPr>
                <a:t>Postdoctoral researcher</a:t>
              </a:r>
            </a:p>
            <a:p>
              <a:r>
                <a:rPr kumimoji="1" lang="en-US" altLang="zh-TW" sz="2000" dirty="0">
                  <a:solidFill>
                    <a:schemeClr val="bg1">
                      <a:lumMod val="75000"/>
                    </a:schemeClr>
                  </a:solidFill>
                  <a:latin typeface="+mj-lt"/>
                  <a:cs typeface="Arial" panose="020B0604020202020204" pitchFamily="34" charset="0"/>
                </a:rPr>
                <a:t>Ben-Gurion University of The Negev (2023 March -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9295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401</TotalTime>
  <Words>243</Words>
  <Application>Microsoft Macintosh PowerPoint</Application>
  <PresentationFormat>投影片</PresentationFormat>
  <Paragraphs>34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Ying-Jie Wang</dc:creator>
  <cp:lastModifiedBy>Ying-Jie Wang</cp:lastModifiedBy>
  <cp:revision>11</cp:revision>
  <dcterms:created xsi:type="dcterms:W3CDTF">2023-02-12T07:09:05Z</dcterms:created>
  <dcterms:modified xsi:type="dcterms:W3CDTF">2023-02-12T13:54:24Z</dcterms:modified>
</cp:coreProperties>
</file>