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256" r:id="rId3"/>
    <p:sldId id="686" r:id="rId4"/>
    <p:sldId id="702" r:id="rId6"/>
    <p:sldId id="727" r:id="rId7"/>
    <p:sldId id="716" r:id="rId8"/>
    <p:sldId id="717" r:id="rId9"/>
    <p:sldId id="720" r:id="rId10"/>
    <p:sldId id="733" r:id="rId11"/>
    <p:sldId id="704" r:id="rId12"/>
    <p:sldId id="638" r:id="rId13"/>
  </p:sldIdLst>
  <p:sldSz cx="9144000" cy="6480175"/>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5" userDrawn="1">
          <p15:clr>
            <a:srgbClr val="A4A3A4"/>
          </p15:clr>
        </p15:guide>
        <p15:guide id="2" pos="290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nantira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F0000"/>
    <a:srgbClr val="A7252D"/>
    <a:srgbClr val="5A6BFC"/>
    <a:srgbClr val="A7BADE"/>
    <a:srgbClr val="00FB00"/>
    <a:srgbClr val="FE7F7E"/>
    <a:srgbClr val="CDDCEF"/>
    <a:srgbClr val="FF7C8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7910" autoAdjust="0"/>
  </p:normalViewPr>
  <p:slideViewPr>
    <p:cSldViewPr showGuides="1">
      <p:cViewPr varScale="1">
        <p:scale>
          <a:sx n="74" d="100"/>
          <a:sy n="74" d="100"/>
        </p:scale>
        <p:origin x="1448" y="36"/>
      </p:cViewPr>
      <p:guideLst>
        <p:guide orient="horz" pos="1985"/>
        <p:guide pos="2907"/>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0.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lvl1pPr>
          </a:lstStyle>
          <a:p>
            <a:pPr>
              <a:defRPr/>
            </a:pPr>
            <a:fld id="{36409407-683C-4EB8-8666-F531EC477505}" type="datetimeFigureOut">
              <a:rPr lang="zh-CN" altLang="en-US"/>
            </a:fld>
            <a:endParaRPr lang="zh-CN" altLang="en-US"/>
          </a:p>
        </p:txBody>
      </p:sp>
      <p:sp>
        <p:nvSpPr>
          <p:cNvPr id="17412" name="幻灯片图像占位符 3"/>
          <p:cNvSpPr>
            <a:spLocks noGrp="1" noRot="1" noChangeAspect="1" noChangeArrowheads="1"/>
          </p:cNvSpPr>
          <p:nvPr>
            <p:ph type="sldImg" idx="4294967295"/>
          </p:nvPr>
        </p:nvSpPr>
        <p:spPr bwMode="auto">
          <a:xfrm>
            <a:off x="1250950" y="1143000"/>
            <a:ext cx="43561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2053" name="备注占位符 4"/>
          <p:cNvSpPr>
            <a:spLocks noGrp="1" noChangeArrowheads="1"/>
          </p:cNvSpPr>
          <p:nvPr>
            <p:ph type="body" sz="quarter" idx="9"/>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lvl1pPr>
          </a:lstStyle>
          <a:p>
            <a:fld id="{11A21E72-FF9C-4D07-ACE6-489A8F80F149}" type="slidenum">
              <a:rPr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在线评论的特征：评论极性和其他文本特征，这些为客户的决策提供了线索，所以假设其对消费者决策的影响。</a:t>
            </a:r>
            <a:endParaRPr lang="zh-CN" altLang="en-US"/>
          </a:p>
          <a:p>
            <a:r>
              <a:rPr lang="zh-CN" altLang="en-US" sz="1200" b="0" i="0" kern="1200" dirty="0">
                <a:solidFill>
                  <a:schemeClr val="tx1"/>
                </a:solidFill>
                <a:effectLst/>
                <a:latin typeface="+mn-lt"/>
                <a:ea typeface="+mn-ea"/>
                <a:cs typeface="+mn-cs"/>
              </a:rPr>
              <a:t>图</a:t>
            </a:r>
            <a:r>
              <a:rPr lang="en-US" altLang="zh-CN" sz="1200" b="0" i="0" kern="1200" dirty="0">
                <a:solidFill>
                  <a:schemeClr val="tx1"/>
                </a:solidFill>
                <a:effectLst/>
                <a:latin typeface="+mn-lt"/>
                <a:ea typeface="+mn-ea"/>
                <a:cs typeface="+mn-cs"/>
              </a:rPr>
              <a:t>1</a:t>
            </a:r>
            <a:r>
              <a:rPr lang="zh-CN" altLang="en-US">
                <a:sym typeface="+mn-ea"/>
              </a:rPr>
              <a:t>没有解决关系的潜在机制。因此，我们下一步是研究为什么伪评论不同于真实评论对购买意愿的影响。</a:t>
            </a:r>
            <a:endParaRPr lang="zh-CN" altLang="en-US"/>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在线评论的特征：评论极性和其他文本特征，这些为客户的决策提供了线索，所以假设其对消费者决策的影响。</a:t>
            </a:r>
            <a:endParaRPr lang="zh-CN" altLang="en-US"/>
          </a:p>
          <a:p>
            <a:r>
              <a:rPr lang="zh-CN" altLang="en-US" sz="1200" b="0" i="0" kern="1200" dirty="0">
                <a:solidFill>
                  <a:schemeClr val="tx1"/>
                </a:solidFill>
                <a:effectLst/>
                <a:latin typeface="+mn-lt"/>
                <a:ea typeface="+mn-ea"/>
                <a:cs typeface="+mn-cs"/>
              </a:rPr>
              <a:t>图</a:t>
            </a:r>
            <a:r>
              <a:rPr lang="en-US" altLang="zh-CN" sz="1200" b="0" i="0" kern="1200" dirty="0">
                <a:solidFill>
                  <a:schemeClr val="tx1"/>
                </a:solidFill>
                <a:effectLst/>
                <a:latin typeface="+mn-lt"/>
                <a:ea typeface="+mn-ea"/>
                <a:cs typeface="+mn-cs"/>
              </a:rPr>
              <a:t>1</a:t>
            </a:r>
            <a:r>
              <a:rPr lang="zh-CN" altLang="en-US">
                <a:sym typeface="+mn-ea"/>
              </a:rPr>
              <a:t>没有解决关系的潜在机制。因此，我们下一步是研究为什么伪评论不同于真实评论对购买意愿的影响。</a:t>
            </a:r>
            <a:endParaRPr lang="zh-CN" altLang="en-US"/>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我们将双过程框架用于在线评论上下文中，以深入了解人们如何处理伪评论文本特征的机制。</a:t>
            </a:r>
            <a:endParaRPr lang="zh-CN" altLang="en-US">
              <a:sym typeface="+mn-ea"/>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fontAlgn="auto">
              <a:lnSpc>
                <a:spcPct val="100000"/>
              </a:lnSpc>
              <a:spcBef>
                <a:spcPts val="600"/>
              </a:spcBef>
              <a:spcAft>
                <a:spcPts val="600"/>
              </a:spcAft>
              <a:buFont typeface="Wingdings" panose="05000000000000000000" charset="0"/>
              <a:buNone/>
            </a:pPr>
            <a:r>
              <a:rPr lang="zh-CN" altLang="en-US">
                <a:sym typeface="+mn-ea"/>
              </a:rPr>
              <a:t>（</a:t>
            </a:r>
            <a:r>
              <a:rPr lang="en-US" altLang="zh-CN">
                <a:sym typeface="+mn-ea"/>
              </a:rPr>
              <a:t>1</a:t>
            </a:r>
            <a:r>
              <a:rPr lang="zh-CN" altLang="en-US">
                <a:sym typeface="+mn-ea"/>
              </a:rPr>
              <a:t>）单因素方差分析：</a:t>
            </a:r>
            <a:r>
              <a:rPr>
                <a:sym typeface="+mn-ea"/>
              </a:rPr>
              <a:t>伪评论被认为比真实评论更有趣。真实评论被认为比</a:t>
            </a:r>
            <a:r>
              <a:rPr lang="zh-CN">
                <a:sym typeface="+mn-ea"/>
              </a:rPr>
              <a:t>伪</a:t>
            </a:r>
            <a:r>
              <a:rPr>
                <a:sym typeface="+mn-ea"/>
              </a:rPr>
              <a:t>评论更有帮助。</a:t>
            </a:r>
            <a:endParaRPr>
              <a:sym typeface="+mn-ea"/>
            </a:endParaRPr>
          </a:p>
          <a:p>
            <a:pPr indent="0" fontAlgn="auto">
              <a:lnSpc>
                <a:spcPct val="100000"/>
              </a:lnSpc>
              <a:spcBef>
                <a:spcPts val="600"/>
              </a:spcBef>
              <a:spcAft>
                <a:spcPts val="600"/>
              </a:spcAft>
              <a:buFont typeface="Wingdings" panose="05000000000000000000" charset="0"/>
              <a:buNone/>
            </a:pPr>
            <a:r>
              <a:rPr lang="zh-CN" altLang="en-US">
                <a:sym typeface="+mn-ea"/>
              </a:rPr>
              <a:t>（</a:t>
            </a:r>
            <a:r>
              <a:rPr lang="en-US" altLang="zh-CN">
                <a:sym typeface="+mn-ea"/>
              </a:rPr>
              <a:t>2</a:t>
            </a:r>
            <a:r>
              <a:rPr lang="zh-CN" altLang="en-US">
                <a:sym typeface="+mn-ea"/>
              </a:rPr>
              <a:t>）使用SPSS PROCESS宏测试了假设的中介机制：伪评论比真评论增加了不确定性并间接降低了购买意愿。</a:t>
            </a:r>
            <a:r>
              <a:rPr lang="en-US" altLang="zh-CN">
                <a:sym typeface="+mn-ea"/>
              </a:rPr>
              <a:t>        </a:t>
            </a:r>
            <a:endParaRPr lang="en-US" altLang="zh-CN"/>
          </a:p>
          <a:p>
            <a:pPr indent="0" fontAlgn="auto">
              <a:lnSpc>
                <a:spcPct val="100000"/>
              </a:lnSpc>
              <a:spcBef>
                <a:spcPts val="600"/>
              </a:spcBef>
              <a:spcAft>
                <a:spcPts val="600"/>
              </a:spcAft>
              <a:buFont typeface="Wingdings" panose="05000000000000000000" charset="0"/>
              <a:buNone/>
            </a:pPr>
            <a:r>
              <a:rPr lang="zh-CN" altLang="en-US">
                <a:sym typeface="+mn-ea"/>
              </a:rPr>
              <a:t>（</a:t>
            </a:r>
            <a:r>
              <a:rPr lang="en-US" altLang="zh-CN">
                <a:sym typeface="+mn-ea"/>
              </a:rPr>
              <a:t>3</a:t>
            </a:r>
            <a:r>
              <a:rPr lang="zh-CN" altLang="en-US">
                <a:sym typeface="+mn-ea"/>
              </a:rPr>
              <a:t>）伪评论比真评论增加了娱乐性并间接增加了购买意愿。</a:t>
            </a:r>
            <a:endParaRPr lang="zh-CN" altLang="en-US">
              <a:sym typeface="+mn-ea"/>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fontAlgn="auto">
              <a:lnSpc>
                <a:spcPct val="100000"/>
              </a:lnSpc>
              <a:spcBef>
                <a:spcPts val="600"/>
              </a:spcBef>
              <a:spcAft>
                <a:spcPts val="600"/>
              </a:spcAft>
              <a:buFont typeface="Wingdings" panose="05000000000000000000" charset="0"/>
              <a:buNone/>
            </a:pPr>
            <a:r>
              <a:rPr lang="zh-CN" altLang="en-US">
                <a:sym typeface="+mn-ea"/>
              </a:rPr>
              <a:t>（</a:t>
            </a:r>
            <a:r>
              <a:rPr lang="en-US" altLang="zh-CN">
                <a:sym typeface="+mn-ea"/>
              </a:rPr>
              <a:t>1</a:t>
            </a:r>
            <a:r>
              <a:rPr lang="zh-CN" altLang="en-US">
                <a:sym typeface="+mn-ea"/>
              </a:rPr>
              <a:t>）单因素方差分析：</a:t>
            </a:r>
            <a:r>
              <a:rPr>
                <a:sym typeface="+mn-ea"/>
              </a:rPr>
              <a:t>伪评论被认为比真实评论更有趣。真实评论被认为比</a:t>
            </a:r>
            <a:r>
              <a:rPr lang="zh-CN">
                <a:sym typeface="+mn-ea"/>
              </a:rPr>
              <a:t>伪</a:t>
            </a:r>
            <a:r>
              <a:rPr>
                <a:sym typeface="+mn-ea"/>
              </a:rPr>
              <a:t>评论更有帮助。</a:t>
            </a:r>
            <a:endParaRPr>
              <a:sym typeface="+mn-ea"/>
            </a:endParaRPr>
          </a:p>
          <a:p>
            <a:pPr indent="0" fontAlgn="auto">
              <a:lnSpc>
                <a:spcPct val="100000"/>
              </a:lnSpc>
              <a:spcBef>
                <a:spcPts val="600"/>
              </a:spcBef>
              <a:spcAft>
                <a:spcPts val="600"/>
              </a:spcAft>
              <a:buFont typeface="Wingdings" panose="05000000000000000000" charset="0"/>
              <a:buNone/>
            </a:pPr>
            <a:r>
              <a:rPr lang="zh-CN" altLang="en-US">
                <a:sym typeface="+mn-ea"/>
              </a:rPr>
              <a:t>（</a:t>
            </a:r>
            <a:r>
              <a:rPr lang="en-US" altLang="zh-CN">
                <a:sym typeface="+mn-ea"/>
              </a:rPr>
              <a:t>2</a:t>
            </a:r>
            <a:r>
              <a:rPr lang="zh-CN" altLang="en-US">
                <a:sym typeface="+mn-ea"/>
              </a:rPr>
              <a:t>）使用SPSS PROCESS宏测试了假设的中介机制：伪评论比真评论增加了不确定性并间接降低了购买意愿。</a:t>
            </a:r>
            <a:r>
              <a:rPr lang="en-US" altLang="zh-CN">
                <a:sym typeface="+mn-ea"/>
              </a:rPr>
              <a:t>        </a:t>
            </a:r>
            <a:endParaRPr lang="en-US" altLang="zh-CN"/>
          </a:p>
          <a:p>
            <a:pPr indent="0" fontAlgn="auto">
              <a:lnSpc>
                <a:spcPct val="100000"/>
              </a:lnSpc>
              <a:spcBef>
                <a:spcPts val="600"/>
              </a:spcBef>
              <a:spcAft>
                <a:spcPts val="600"/>
              </a:spcAft>
              <a:buFont typeface="Wingdings" panose="05000000000000000000" charset="0"/>
              <a:buNone/>
            </a:pPr>
            <a:r>
              <a:rPr lang="zh-CN" altLang="en-US">
                <a:sym typeface="+mn-ea"/>
              </a:rPr>
              <a:t>（</a:t>
            </a:r>
            <a:r>
              <a:rPr lang="en-US" altLang="zh-CN">
                <a:sym typeface="+mn-ea"/>
              </a:rPr>
              <a:t>3</a:t>
            </a:r>
            <a:r>
              <a:rPr lang="zh-CN" altLang="en-US">
                <a:sym typeface="+mn-ea"/>
              </a:rPr>
              <a:t>）伪评论比真评论增加了娱乐性并间接增加了购买意愿。</a:t>
            </a:r>
            <a:endParaRPr lang="zh-CN" altLang="en-US">
              <a:sym typeface="+mn-ea"/>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0529"/>
            <a:ext cx="7772400" cy="2256061"/>
          </a:xfrm>
        </p:spPr>
        <p:txBody>
          <a:bodyPr anchor="b"/>
          <a:lstStyle>
            <a:lvl1pPr algn="ctr">
              <a:defRPr sz="567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403592"/>
            <a:ext cx="6858000" cy="1564542"/>
          </a:xfrm>
        </p:spPr>
        <p:txBody>
          <a:bodyPr/>
          <a:lstStyle>
            <a:lvl1pPr marL="0" indent="0" algn="ctr">
              <a:buNone/>
              <a:defRPr sz="2270"/>
            </a:lvl1pPr>
            <a:lvl2pPr marL="431800" indent="0" algn="ctr">
              <a:buNone/>
              <a:defRPr sz="1890"/>
            </a:lvl2pPr>
            <a:lvl3pPr marL="864235" indent="0" algn="ctr">
              <a:buNone/>
              <a:defRPr sz="1700"/>
            </a:lvl3pPr>
            <a:lvl4pPr marL="1296035" indent="0" algn="ctr">
              <a:buNone/>
              <a:defRPr sz="1510"/>
            </a:lvl4pPr>
            <a:lvl5pPr marL="1727835" indent="0" algn="ctr">
              <a:buNone/>
              <a:defRPr sz="1510"/>
            </a:lvl5pPr>
            <a:lvl6pPr marL="2160270" indent="0" algn="ctr">
              <a:buNone/>
              <a:defRPr sz="1510"/>
            </a:lvl6pPr>
            <a:lvl7pPr marL="2592070" indent="0" algn="ctr">
              <a:buNone/>
              <a:defRPr sz="1510"/>
            </a:lvl7pPr>
            <a:lvl8pPr marL="3023870" indent="0" algn="ctr">
              <a:buNone/>
              <a:defRPr sz="1510"/>
            </a:lvl8pPr>
            <a:lvl9pPr marL="3456305" indent="0" algn="ctr">
              <a:buNone/>
              <a:defRPr sz="151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94000E0-C2E1-469F-B59A-6B8BBC40A323}" type="slidenum">
              <a:rPr lang="zh-CN" altLang="en-US"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706E94C3-14E5-4C38-9A6C-50B76B283136}"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45009"/>
            <a:ext cx="1971675" cy="549164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1" y="345009"/>
            <a:ext cx="5800725" cy="549164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706E94C3-14E5-4C38-9A6C-50B76B283136}"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78559009-4846-46CA-A5E6-D1E45232DE0F}"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615546"/>
            <a:ext cx="7886700" cy="2695572"/>
          </a:xfrm>
        </p:spPr>
        <p:txBody>
          <a:bodyPr anchor="b"/>
          <a:lstStyle>
            <a:lvl1pPr>
              <a:defRPr sz="567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336619"/>
            <a:ext cx="7886700" cy="1417538"/>
          </a:xfrm>
        </p:spPr>
        <p:txBody>
          <a:bodyPr/>
          <a:lstStyle>
            <a:lvl1pPr marL="0" indent="0">
              <a:buNone/>
              <a:defRPr sz="2270">
                <a:solidFill>
                  <a:schemeClr val="tx1"/>
                </a:solidFill>
              </a:defRPr>
            </a:lvl1pPr>
            <a:lvl2pPr marL="431800" indent="0">
              <a:buNone/>
              <a:defRPr sz="1890">
                <a:solidFill>
                  <a:schemeClr val="tx1">
                    <a:tint val="75000"/>
                  </a:schemeClr>
                </a:solidFill>
              </a:defRPr>
            </a:lvl2pPr>
            <a:lvl3pPr marL="864235" indent="0">
              <a:buNone/>
              <a:defRPr sz="1700">
                <a:solidFill>
                  <a:schemeClr val="tx1">
                    <a:tint val="75000"/>
                  </a:schemeClr>
                </a:solidFill>
              </a:defRPr>
            </a:lvl3pPr>
            <a:lvl4pPr marL="1296035" indent="0">
              <a:buNone/>
              <a:defRPr sz="1510">
                <a:solidFill>
                  <a:schemeClr val="tx1">
                    <a:tint val="75000"/>
                  </a:schemeClr>
                </a:solidFill>
              </a:defRPr>
            </a:lvl4pPr>
            <a:lvl5pPr marL="1727835" indent="0">
              <a:buNone/>
              <a:defRPr sz="1510">
                <a:solidFill>
                  <a:schemeClr val="tx1">
                    <a:tint val="75000"/>
                  </a:schemeClr>
                </a:solidFill>
              </a:defRPr>
            </a:lvl5pPr>
            <a:lvl6pPr marL="2160270" indent="0">
              <a:buNone/>
              <a:defRPr sz="1510">
                <a:solidFill>
                  <a:schemeClr val="tx1">
                    <a:tint val="75000"/>
                  </a:schemeClr>
                </a:solidFill>
              </a:defRPr>
            </a:lvl6pPr>
            <a:lvl7pPr marL="2592070" indent="0">
              <a:buNone/>
              <a:defRPr sz="1510">
                <a:solidFill>
                  <a:schemeClr val="tx1">
                    <a:tint val="75000"/>
                  </a:schemeClr>
                </a:solidFill>
              </a:defRPr>
            </a:lvl7pPr>
            <a:lvl8pPr marL="3023870" indent="0">
              <a:buNone/>
              <a:defRPr sz="1510">
                <a:solidFill>
                  <a:schemeClr val="tx1">
                    <a:tint val="75000"/>
                  </a:schemeClr>
                </a:solidFill>
              </a:defRPr>
            </a:lvl8pPr>
            <a:lvl9pPr marL="3456305" indent="0">
              <a:buNone/>
              <a:defRPr sz="151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F54510E7-3EB9-44B8-B52D-6D3A39BD2241}"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725046"/>
            <a:ext cx="3886200" cy="411161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725046"/>
            <a:ext cx="3886200" cy="411161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706E94C3-14E5-4C38-9A6C-50B76B283136}" type="slidenum">
              <a:rPr lang="zh-CN" altLang="en-US"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45011"/>
            <a:ext cx="7886700" cy="1252534"/>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588543"/>
            <a:ext cx="3868340"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367064"/>
            <a:ext cx="3868340" cy="348159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1" y="1588543"/>
            <a:ext cx="3887391"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1" y="2367064"/>
            <a:ext cx="3887391" cy="348159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ACF87C1A-81B7-4656-B767-FD46BBE1D34A}" type="slidenum">
              <a:rPr lang="zh-CN" altLang="en-US"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CC055C1F-FDB3-40F1-9F38-DDFA917EAECE}" type="slidenum">
              <a:rPr lang="zh-CN" altLang="en-US"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EB8A3CE6-9080-469F-956A-0DD4AF3A5927}"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32012"/>
            <a:ext cx="2949178" cy="1512041"/>
          </a:xfrm>
        </p:spPr>
        <p:txBody>
          <a:bodyPr anchor="b"/>
          <a:lstStyle>
            <a:lvl1pPr>
              <a:defRPr sz="3025"/>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33027"/>
            <a:ext cx="4629150" cy="4605124"/>
          </a:xfrm>
        </p:spPr>
        <p:txBody>
          <a:bodyPr/>
          <a:lstStyle>
            <a:lvl1pPr>
              <a:defRPr sz="3025"/>
            </a:lvl1pPr>
            <a:lvl2pPr>
              <a:defRPr sz="2645"/>
            </a:lvl2pPr>
            <a:lvl3pPr>
              <a:defRPr sz="2270"/>
            </a:lvl3pPr>
            <a:lvl4pPr>
              <a:defRPr sz="1890"/>
            </a:lvl4pPr>
            <a:lvl5pPr>
              <a:defRPr sz="1890"/>
            </a:lvl5pPr>
            <a:lvl6pPr>
              <a:defRPr sz="1890"/>
            </a:lvl6pPr>
            <a:lvl7pPr>
              <a:defRPr sz="1890"/>
            </a:lvl7pPr>
            <a:lvl8pPr>
              <a:defRPr sz="1890"/>
            </a:lvl8pPr>
            <a:lvl9pPr>
              <a:defRPr sz="189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944052"/>
            <a:ext cx="2949178"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3D2B7261-ADD6-4BB9-A42F-B6A2EA70023E}"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32012"/>
            <a:ext cx="2949178" cy="1512041"/>
          </a:xfrm>
        </p:spPr>
        <p:txBody>
          <a:bodyPr anchor="b"/>
          <a:lstStyle>
            <a:lvl1pPr>
              <a:defRPr sz="302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33027"/>
            <a:ext cx="4629150" cy="4605124"/>
          </a:xfrm>
        </p:spPr>
        <p:txBody>
          <a:bodyPr anchor="t"/>
          <a:lstStyle>
            <a:lvl1pPr marL="0" indent="0">
              <a:buNone/>
              <a:defRPr sz="3025"/>
            </a:lvl1pPr>
            <a:lvl2pPr marL="431800" indent="0">
              <a:buNone/>
              <a:defRPr sz="2645"/>
            </a:lvl2pPr>
            <a:lvl3pPr marL="864235" indent="0">
              <a:buNone/>
              <a:defRPr sz="2270"/>
            </a:lvl3pPr>
            <a:lvl4pPr marL="1296035" indent="0">
              <a:buNone/>
              <a:defRPr sz="1890"/>
            </a:lvl4pPr>
            <a:lvl5pPr marL="1727835" indent="0">
              <a:buNone/>
              <a:defRPr sz="1890"/>
            </a:lvl5pPr>
            <a:lvl6pPr marL="2160270" indent="0">
              <a:buNone/>
              <a:defRPr sz="1890"/>
            </a:lvl6pPr>
            <a:lvl7pPr marL="2592070" indent="0">
              <a:buNone/>
              <a:defRPr sz="1890"/>
            </a:lvl7pPr>
            <a:lvl8pPr marL="3023870" indent="0">
              <a:buNone/>
              <a:defRPr sz="1890"/>
            </a:lvl8pPr>
            <a:lvl9pPr marL="3456305" indent="0">
              <a:buNone/>
              <a:defRPr sz="189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944052"/>
            <a:ext cx="2949178"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691D28D-7940-4BA7-A708-4DDB7A149DD8}"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45011"/>
            <a:ext cx="7886700" cy="125253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725046"/>
            <a:ext cx="7886700" cy="4111612"/>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006164"/>
            <a:ext cx="2057400" cy="345009"/>
          </a:xfrm>
          <a:prstGeom prst="rect">
            <a:avLst/>
          </a:prstGeom>
        </p:spPr>
        <p:txBody>
          <a:bodyPr vert="horz" lIns="91440" tIns="45720" rIns="91440" bIns="45720" rtlCol="0" anchor="ctr"/>
          <a:lstStyle>
            <a:lvl1pPr algn="l">
              <a:defRPr sz="1135">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3028950" y="6006164"/>
            <a:ext cx="3086100" cy="345009"/>
          </a:xfrm>
          <a:prstGeom prst="rect">
            <a:avLst/>
          </a:prstGeom>
        </p:spPr>
        <p:txBody>
          <a:bodyPr vert="horz" lIns="91440" tIns="45720" rIns="91440" bIns="45720" rtlCol="0" anchor="ctr"/>
          <a:lstStyle>
            <a:lvl1pPr algn="ctr">
              <a:defRPr sz="1135">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6457950" y="6006164"/>
            <a:ext cx="2057400" cy="345009"/>
          </a:xfrm>
          <a:prstGeom prst="rect">
            <a:avLst/>
          </a:prstGeom>
        </p:spPr>
        <p:txBody>
          <a:bodyPr vert="horz" lIns="91440" tIns="45720" rIns="91440" bIns="45720" rtlCol="0" anchor="ctr"/>
          <a:lstStyle>
            <a:lvl1pPr algn="r">
              <a:defRPr sz="1135">
                <a:solidFill>
                  <a:schemeClr val="tx1">
                    <a:tint val="75000"/>
                  </a:schemeClr>
                </a:solidFill>
              </a:defRPr>
            </a:lvl1pPr>
          </a:lstStyle>
          <a:p>
            <a:fld id="{706E94C3-14E5-4C38-9A6C-50B76B283136}" type="slidenum">
              <a:rPr lang="zh-CN" altLang="en-US" smtClean="0"/>
            </a:fld>
            <a:endParaRPr lang="en-US" altLang="zh-CN"/>
          </a:p>
        </p:txBody>
      </p:sp>
      <p:pic>
        <p:nvPicPr>
          <p:cNvPr id="7" name="Picture 7" descr="065B26PPT模板"/>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938" y="0"/>
            <a:ext cx="9245601" cy="655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864235" rtl="0" eaLnBrk="1" latinLnBrk="0" hangingPunct="1">
        <a:lnSpc>
          <a:spcPct val="90000"/>
        </a:lnSpc>
        <a:spcBef>
          <a:spcPct val="0"/>
        </a:spcBef>
        <a:buNone/>
        <a:defRPr sz="4160" kern="1200">
          <a:solidFill>
            <a:schemeClr val="tx1"/>
          </a:solidFill>
          <a:latin typeface="+mj-lt"/>
          <a:ea typeface="+mj-ea"/>
          <a:cs typeface="+mj-cs"/>
        </a:defRPr>
      </a:lvl1pPr>
    </p:titleStyle>
    <p:bodyStyle>
      <a:lvl1pPr marL="215900" indent="-215900" algn="l" defTabSz="864235" rtl="0" eaLnBrk="1" latinLnBrk="0" hangingPunct="1">
        <a:lnSpc>
          <a:spcPct val="90000"/>
        </a:lnSpc>
        <a:spcBef>
          <a:spcPts val="945"/>
        </a:spcBef>
        <a:buFont typeface="Arial" panose="020B0604020202020204" pitchFamily="34" charset="0"/>
        <a:buChar char="•"/>
        <a:defRPr sz="2645" kern="1200">
          <a:solidFill>
            <a:schemeClr val="tx1"/>
          </a:solidFill>
          <a:latin typeface="+mn-lt"/>
          <a:ea typeface="+mn-ea"/>
          <a:cs typeface="+mn-cs"/>
        </a:defRPr>
      </a:lvl1pPr>
      <a:lvl2pPr marL="647700" indent="-215900" algn="l" defTabSz="864235" rtl="0" eaLnBrk="1" latinLnBrk="0" hangingPunct="1">
        <a:lnSpc>
          <a:spcPct val="90000"/>
        </a:lnSpc>
        <a:spcBef>
          <a:spcPts val="470"/>
        </a:spcBef>
        <a:buFont typeface="Arial" panose="020B0604020202020204" pitchFamily="34" charset="0"/>
        <a:buChar char="•"/>
        <a:defRPr sz="2270" kern="1200">
          <a:solidFill>
            <a:schemeClr val="tx1"/>
          </a:solidFill>
          <a:latin typeface="+mn-lt"/>
          <a:ea typeface="+mn-ea"/>
          <a:cs typeface="+mn-cs"/>
        </a:defRPr>
      </a:lvl2pPr>
      <a:lvl3pPr marL="1080135" indent="-215900" algn="l" defTabSz="864235" rtl="0" eaLnBrk="1" latinLnBrk="0" hangingPunct="1">
        <a:lnSpc>
          <a:spcPct val="90000"/>
        </a:lnSpc>
        <a:spcBef>
          <a:spcPts val="470"/>
        </a:spcBef>
        <a:buFont typeface="Arial" panose="020B0604020202020204" pitchFamily="34" charset="0"/>
        <a:buChar char="•"/>
        <a:defRPr sz="1890" kern="1200">
          <a:solidFill>
            <a:schemeClr val="tx1"/>
          </a:solidFill>
          <a:latin typeface="+mn-lt"/>
          <a:ea typeface="+mn-ea"/>
          <a:cs typeface="+mn-cs"/>
        </a:defRPr>
      </a:lvl3pPr>
      <a:lvl4pPr marL="15119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4pPr>
      <a:lvl5pPr marL="19437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5pPr>
      <a:lvl6pPr marL="23761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6pPr>
      <a:lvl7pPr marL="28079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7pPr>
      <a:lvl8pPr marL="32397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13.xml"/><Relationship Id="rId2" Type="http://schemas.openxmlformats.org/officeDocument/2006/relationships/image" Target="../media/image3.png"/><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15.xml"/><Relationship Id="rId2" Type="http://schemas.openxmlformats.org/officeDocument/2006/relationships/image" Target="../media/image4.png"/><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6688" y="2143984"/>
            <a:ext cx="8910617" cy="1322070"/>
          </a:xfrm>
          <a:prstGeom prst="rect">
            <a:avLst/>
          </a:prstGeom>
          <a:noFill/>
        </p:spPr>
        <p:txBody>
          <a:bodyPr wrap="square" rtlCol="0">
            <a:spAutoFit/>
          </a:bodyPr>
          <a:lstStyle/>
          <a:p>
            <a:pPr algn="ctr">
              <a:lnSpc>
                <a:spcPct val="125000"/>
              </a:lnSpc>
            </a:pPr>
            <a:r>
              <a:rPr lang="zh-CN" altLang="en-US" sz="3200" b="1" dirty="0">
                <a:solidFill>
                  <a:srgbClr val="AB2B2B"/>
                </a:solidFill>
                <a:latin typeface="微软雅黑" panose="020B0503020204020204" pitchFamily="34" charset="-122"/>
                <a:ea typeface="微软雅黑" panose="020B0503020204020204" pitchFamily="34" charset="-122"/>
                <a:cs typeface="Times New Roman" panose="02020603050405020304" pitchFamily="18" charset="0"/>
              </a:rPr>
              <a:t>Computers in Human Behavior</a:t>
            </a:r>
            <a:endParaRPr lang="zh-CN" altLang="en-US" sz="3200" b="1" dirty="0">
              <a:solidFill>
                <a:srgbClr val="AB2B2B"/>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25000"/>
              </a:lnSpc>
            </a:pPr>
            <a:r>
              <a:rPr lang="zh-CN" altLang="en-US" sz="3200" b="1" dirty="0">
                <a:solidFill>
                  <a:srgbClr val="AB2B2B"/>
                </a:solidFill>
                <a:latin typeface="微软雅黑" panose="020B0503020204020204" pitchFamily="34" charset="-122"/>
                <a:ea typeface="微软雅黑" panose="020B0503020204020204" pitchFamily="34" charset="-122"/>
                <a:cs typeface="Times New Roman" panose="02020603050405020304" pitchFamily="18" charset="0"/>
              </a:rPr>
              <a:t> 文献汇报</a:t>
            </a:r>
            <a:endParaRPr lang="zh-CN" altLang="en-US" sz="3200" b="1" dirty="0">
              <a:solidFill>
                <a:srgbClr val="AB2B2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707165" y="4038723"/>
            <a:ext cx="5729667" cy="2529474"/>
          </a:xfrm>
          <a:prstGeom prst="rect">
            <a:avLst/>
          </a:prstGeom>
          <a:blipFill dpi="0" rotWithShape="1">
            <a:blip r:embed="rId1">
              <a:alphaModFix amt="5000"/>
            </a:blip>
            <a:srcRect/>
            <a:stretch>
              <a:fillRect t="-50527" b="1"/>
            </a:stretch>
          </a:blip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p>
        </p:txBody>
      </p:sp>
      <p:sp>
        <p:nvSpPr>
          <p:cNvPr id="7" name="矩形: 圆角 6"/>
          <p:cNvSpPr/>
          <p:nvPr/>
        </p:nvSpPr>
        <p:spPr>
          <a:xfrm>
            <a:off x="3818523" y="4608182"/>
            <a:ext cx="1506953" cy="309683"/>
          </a:xfrm>
          <a:prstGeom prst="roundRect">
            <a:avLst>
              <a:gd name="adj" fmla="val 22713"/>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400" b="1" dirty="0"/>
              <a:t>2024/07/05</a:t>
            </a:r>
            <a:endParaRPr lang="zh-CN" altLang="en-US" sz="1400" b="1" dirty="0"/>
          </a:p>
        </p:txBody>
      </p:sp>
      <p:sp>
        <p:nvSpPr>
          <p:cNvPr id="8" name="文本框 7"/>
          <p:cNvSpPr txBox="1"/>
          <p:nvPr/>
        </p:nvSpPr>
        <p:spPr>
          <a:xfrm>
            <a:off x="3344760" y="3814211"/>
            <a:ext cx="2454471" cy="553085"/>
          </a:xfrm>
          <a:prstGeom prst="rect">
            <a:avLst/>
          </a:prstGeom>
          <a:noFill/>
        </p:spPr>
        <p:txBody>
          <a:bodyPr wrap="square" rtlCol="0">
            <a:spAutoFit/>
          </a:bodyPr>
          <a:lstStyle/>
          <a:p>
            <a:pPr algn="ctr">
              <a:lnSpc>
                <a:spcPct val="125000"/>
              </a:lnSpc>
            </a:pPr>
            <a:r>
              <a:rPr lang="zh-CN" altLang="en-US" sz="2400" b="1" spc="150" dirty="0">
                <a:latin typeface="Microsoft JhengHei" panose="020B0604030504040204" pitchFamily="34" charset="-120"/>
                <a:ea typeface="Microsoft JhengHei" panose="020B0604030504040204" pitchFamily="34" charset="-120"/>
              </a:rPr>
              <a:t>王雨</a:t>
            </a:r>
            <a:endParaRPr lang="zh-CN" altLang="en-US" sz="2400" b="1" spc="150" dirty="0">
              <a:latin typeface="Microsoft JhengHei" panose="020B0604030504040204" pitchFamily="34" charset="-120"/>
              <a:ea typeface="Microsoft JhengHei" panose="020B0604030504040204" pitchFamily="34" charset="-12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07165" y="4038723"/>
            <a:ext cx="5729667" cy="2529474"/>
          </a:xfrm>
          <a:prstGeom prst="rect">
            <a:avLst/>
          </a:prstGeom>
          <a:blipFill dpi="0" rotWithShape="1">
            <a:blip r:embed="rId1">
              <a:alphaModFix amt="5000"/>
            </a:blip>
            <a:srcRect/>
            <a:stretch>
              <a:fillRect t="-50527" b="1"/>
            </a:stretch>
          </a:blip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p>
        </p:txBody>
      </p:sp>
      <p:cxnSp>
        <p:nvCxnSpPr>
          <p:cNvPr id="10" name="直接连接符 9"/>
          <p:cNvCxnSpPr/>
          <p:nvPr/>
        </p:nvCxnSpPr>
        <p:spPr>
          <a:xfrm>
            <a:off x="1547788" y="3672117"/>
            <a:ext cx="6048420" cy="0"/>
          </a:xfrm>
          <a:prstGeom prst="line">
            <a:avLst/>
          </a:prstGeom>
          <a:ln w="38100">
            <a:solidFill>
              <a:srgbClr val="AB2B2B"/>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83316" y="2325023"/>
            <a:ext cx="7721370" cy="1131079"/>
          </a:xfrm>
          <a:prstGeom prst="rect">
            <a:avLst/>
          </a:prstGeom>
          <a:noFill/>
        </p:spPr>
        <p:txBody>
          <a:bodyPr wrap="square" rtlCol="0">
            <a:spAutoFit/>
          </a:bodyPr>
          <a:lstStyle/>
          <a:p>
            <a:pPr algn="ctr">
              <a:lnSpc>
                <a:spcPct val="125000"/>
              </a:lnSpc>
            </a:pPr>
            <a:r>
              <a:rPr lang="en-US" altLang="zh-CN" sz="5400" b="1" spc="150" dirty="0">
                <a:solidFill>
                  <a:srgbClr val="AB2B2B"/>
                </a:solidFill>
                <a:latin typeface="Rage Italic" panose="03070502040507070304" pitchFamily="66" charset="0"/>
                <a:ea typeface="微软雅黑" panose="020B0503020204020204" pitchFamily="34" charset="-122"/>
              </a:rPr>
              <a:t>Thank You for Watching !</a:t>
            </a:r>
            <a:endParaRPr lang="zh-CN" altLang="en-US" sz="5400" b="1" spc="150" dirty="0">
              <a:solidFill>
                <a:srgbClr val="AB2B2B"/>
              </a:solidFill>
              <a:latin typeface="Rage Italic" panose="03070502040507070304" pitchFamily="66" charset="0"/>
              <a:ea typeface="微软雅黑" panose="020B0503020204020204" pitchFamily="34"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fld>
            <a:endParaRPr lang="zh-CN" altLang="en-US" sz="1400" b="1" dirty="0">
              <a:solidFill>
                <a:schemeClr val="bg1"/>
              </a:solidFill>
            </a:endParaRPr>
          </a:p>
        </p:txBody>
      </p:sp>
      <p:sp>
        <p:nvSpPr>
          <p:cNvPr id="7" name="文本框 6"/>
          <p:cNvSpPr txBox="1"/>
          <p:nvPr>
            <p:custDataLst>
              <p:tags r:id="rId1"/>
            </p:custDataLst>
          </p:nvPr>
        </p:nvSpPr>
        <p:spPr>
          <a:xfrm>
            <a:off x="269875" y="864235"/>
            <a:ext cx="8588375" cy="829945"/>
          </a:xfrm>
          <a:prstGeom prst="rect">
            <a:avLst/>
          </a:prstGeom>
          <a:noFill/>
        </p:spPr>
        <p:txBody>
          <a:bodyPr wrap="square" rtlCol="0">
            <a:spAutoFit/>
          </a:bodyPr>
          <a:lstStyle/>
          <a:p>
            <a:pPr indent="0" algn="ctr">
              <a:buFont typeface="Wingdings" panose="05000000000000000000" pitchFamily="2" charset="2"/>
              <a:buNone/>
            </a:pPr>
            <a:r>
              <a:rPr lang="en-US" altLang="zh-CN" sz="2400" b="1">
                <a:solidFill>
                  <a:schemeClr val="tx1"/>
                </a:solidFill>
              </a:rPr>
              <a:t>From hate speech to HateLess. The effectiveness of a prevention program on adolescents’ online hate speech involvement</a:t>
            </a:r>
            <a:endParaRPr lang="en-US" altLang="zh-CN" sz="2400" b="1">
              <a:solidFill>
                <a:schemeClr val="tx1"/>
              </a:solidFill>
            </a:endParaRPr>
          </a:p>
        </p:txBody>
      </p:sp>
      <p:sp>
        <p:nvSpPr>
          <p:cNvPr id="15" name="文本框 14"/>
          <p:cNvSpPr txBox="1"/>
          <p:nvPr>
            <p:custDataLst>
              <p:tags r:id="rId2"/>
            </p:custDataLst>
          </p:nvPr>
        </p:nvSpPr>
        <p:spPr>
          <a:xfrm>
            <a:off x="611505" y="1871345"/>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研究背景：</a:t>
            </a:r>
            <a:endParaRPr lang="zh-CN" altLang="en-US" b="1" dirty="0">
              <a:solidFill>
                <a:srgbClr val="A7252D"/>
              </a:solidFill>
            </a:endParaRPr>
          </a:p>
        </p:txBody>
      </p:sp>
      <p:sp>
        <p:nvSpPr>
          <p:cNvPr id="16" name="文本框 15"/>
          <p:cNvSpPr txBox="1"/>
          <p:nvPr/>
        </p:nvSpPr>
        <p:spPr>
          <a:xfrm>
            <a:off x="923925" y="2239645"/>
            <a:ext cx="7536180" cy="2461260"/>
          </a:xfrm>
          <a:prstGeom prst="rect">
            <a:avLst/>
          </a:prstGeom>
          <a:noFill/>
        </p:spPr>
        <p:txBody>
          <a:bodyPr wrap="square" rtlCol="0">
            <a:spAutoFit/>
          </a:bodyPr>
          <a:lstStyle/>
          <a:p>
            <a:pPr indent="0" fontAlgn="auto">
              <a:lnSpc>
                <a:spcPct val="150000"/>
              </a:lnSpc>
              <a:spcBef>
                <a:spcPts val="600"/>
              </a:spcBef>
              <a:spcAft>
                <a:spcPts val="600"/>
              </a:spcAft>
              <a:buFont typeface="Wingdings" panose="05000000000000000000" charset="0"/>
              <a:buNone/>
            </a:pPr>
            <a:r>
              <a:rPr sz="1600" b="0" i="0" dirty="0">
                <a:solidFill>
                  <a:srgbClr val="000000"/>
                </a:solidFill>
                <a:effectLst/>
                <a:latin typeface="微软雅黑" panose="020B0503020204020204" pitchFamily="34" charset="-122"/>
                <a:ea typeface="微软雅黑" panose="020B0503020204020204" pitchFamily="34" charset="-122"/>
              </a:rPr>
              <a:t>仇恨言论，作为社会的一大祸害，已在现代科技中找到了一个强大的传播途径，加剧了其影响力和冲击力。青少年特别容易受到</a:t>
            </a:r>
            <a:r>
              <a:rPr lang="zh-CN" sz="1600" b="0" i="0" dirty="0">
                <a:solidFill>
                  <a:srgbClr val="000000"/>
                </a:solidFill>
                <a:effectLst/>
                <a:latin typeface="微软雅黑" panose="020B0503020204020204" pitchFamily="34" charset="-122"/>
                <a:ea typeface="微软雅黑" panose="020B0503020204020204" pitchFamily="34" charset="-122"/>
              </a:rPr>
              <a:t>网络</a:t>
            </a:r>
            <a:r>
              <a:rPr sz="1600" b="0" i="0" dirty="0">
                <a:solidFill>
                  <a:srgbClr val="000000"/>
                </a:solidFill>
                <a:effectLst/>
                <a:latin typeface="微软雅黑" panose="020B0503020204020204" pitchFamily="34" charset="-122"/>
                <a:ea typeface="微软雅黑" panose="020B0503020204020204" pitchFamily="34" charset="-122"/>
              </a:rPr>
              <a:t>仇恨言论的恶劣影响，这些言论威胁着他们的</a:t>
            </a:r>
            <a:r>
              <a:rPr lang="zh-CN" sz="1600" b="0" i="0" dirty="0">
                <a:solidFill>
                  <a:srgbClr val="000000"/>
                </a:solidFill>
                <a:effectLst/>
                <a:latin typeface="微软雅黑" panose="020B0503020204020204" pitchFamily="34" charset="-122"/>
                <a:ea typeface="微软雅黑" panose="020B0503020204020204" pitchFamily="34" charset="-122"/>
              </a:rPr>
              <a:t>健康</a:t>
            </a:r>
            <a:r>
              <a:rPr sz="1600" b="0" i="0" dirty="0">
                <a:solidFill>
                  <a:srgbClr val="000000"/>
                </a:solidFill>
                <a:effectLst/>
                <a:latin typeface="微软雅黑" panose="020B0503020204020204" pitchFamily="34" charset="-122"/>
                <a:ea typeface="微软雅黑" panose="020B0503020204020204" pitchFamily="34" charset="-122"/>
              </a:rPr>
              <a:t>和社会凝聚力。</a:t>
            </a:r>
            <a:r>
              <a:rPr sz="1600" dirty="0">
                <a:solidFill>
                  <a:srgbClr val="000000"/>
                </a:solidFill>
                <a:effectLst/>
                <a:latin typeface="微软雅黑" panose="020B0503020204020204" pitchFamily="34" charset="-122"/>
                <a:ea typeface="微软雅黑" panose="020B0503020204020204" pitchFamily="34" charset="-122"/>
                <a:sym typeface="+mn-ea"/>
              </a:rPr>
              <a:t>为了应对</a:t>
            </a:r>
            <a:r>
              <a:rPr lang="zh-CN" sz="1600" dirty="0">
                <a:solidFill>
                  <a:srgbClr val="000000"/>
                </a:solidFill>
                <a:effectLst/>
                <a:latin typeface="微软雅黑" panose="020B0503020204020204" pitchFamily="34" charset="-122"/>
                <a:ea typeface="微软雅黑" panose="020B0503020204020204" pitchFamily="34" charset="-122"/>
                <a:sym typeface="+mn-ea"/>
              </a:rPr>
              <a:t>上述</a:t>
            </a:r>
            <a:r>
              <a:rPr sz="1600" dirty="0">
                <a:solidFill>
                  <a:srgbClr val="000000"/>
                </a:solidFill>
                <a:effectLst/>
                <a:latin typeface="微软雅黑" panose="020B0503020204020204" pitchFamily="34" charset="-122"/>
                <a:ea typeface="微软雅黑" panose="020B0503020204020204" pitchFamily="34" charset="-122"/>
                <a:sym typeface="+mn-ea"/>
              </a:rPr>
              <a:t>问题，本研究</a:t>
            </a:r>
            <a:r>
              <a:rPr lang="zh-CN" sz="1600" dirty="0">
                <a:solidFill>
                  <a:srgbClr val="000000"/>
                </a:solidFill>
                <a:effectLst/>
                <a:latin typeface="微软雅黑" panose="020B0503020204020204" pitchFamily="34" charset="-122"/>
                <a:ea typeface="微软雅黑" panose="020B0503020204020204" pitchFamily="34" charset="-122"/>
                <a:sym typeface="+mn-ea"/>
              </a:rPr>
              <a:t>设计</a:t>
            </a:r>
            <a:r>
              <a:rPr sz="1600" dirty="0">
                <a:solidFill>
                  <a:srgbClr val="000000"/>
                </a:solidFill>
                <a:effectLst/>
                <a:latin typeface="微软雅黑" panose="020B0503020204020204" pitchFamily="34" charset="-122"/>
                <a:ea typeface="微软雅黑" panose="020B0503020204020204" pitchFamily="34" charset="-122"/>
                <a:sym typeface="+mn-ea"/>
              </a:rPr>
              <a:t>实验评估了“</a:t>
            </a:r>
            <a:r>
              <a:rPr lang="en-US" sz="1600" dirty="0">
                <a:solidFill>
                  <a:srgbClr val="000000"/>
                </a:solidFill>
                <a:effectLst/>
                <a:latin typeface="微软雅黑" panose="020B0503020204020204" pitchFamily="34" charset="-122"/>
                <a:ea typeface="微软雅黑" panose="020B0503020204020204" pitchFamily="34" charset="-122"/>
                <a:sym typeface="+mn-ea"/>
              </a:rPr>
              <a:t>HateLess</a:t>
            </a:r>
            <a:r>
              <a:rPr sz="1600" dirty="0">
                <a:solidFill>
                  <a:srgbClr val="000000"/>
                </a:solidFill>
                <a:effectLst/>
                <a:latin typeface="微软雅黑" panose="020B0503020204020204" pitchFamily="34" charset="-122"/>
                <a:ea typeface="微软雅黑" panose="020B0503020204020204" pitchFamily="34" charset="-122"/>
                <a:sym typeface="+mn-ea"/>
              </a:rPr>
              <a:t>”</a:t>
            </a:r>
            <a:r>
              <a:rPr lang="zh-CN" sz="1600" dirty="0">
                <a:solidFill>
                  <a:srgbClr val="000000"/>
                </a:solidFill>
                <a:effectLst/>
                <a:latin typeface="微软雅黑" panose="020B0503020204020204" pitchFamily="34" charset="-122"/>
                <a:ea typeface="微软雅黑" panose="020B0503020204020204" pitchFamily="34" charset="-122"/>
                <a:sym typeface="+mn-ea"/>
              </a:rPr>
              <a:t>项目</a:t>
            </a:r>
            <a:r>
              <a:rPr sz="1600" dirty="0">
                <a:solidFill>
                  <a:srgbClr val="000000"/>
                </a:solidFill>
                <a:effectLst/>
                <a:latin typeface="微软雅黑" panose="020B0503020204020204" pitchFamily="34" charset="-122"/>
                <a:ea typeface="微软雅黑" panose="020B0503020204020204" pitchFamily="34" charset="-122"/>
                <a:sym typeface="+mn-ea"/>
              </a:rPr>
              <a:t>在减少青少年在线仇恨言论施行和受害以及增加对抗仇恨言论方面的有效性。</a:t>
            </a:r>
            <a:endParaRPr lang="zh-CN" altLang="en-US" sz="1600" dirty="0"/>
          </a:p>
          <a:p>
            <a:pPr marL="285750" indent="-285750" fontAlgn="auto">
              <a:lnSpc>
                <a:spcPct val="150000"/>
              </a:lnSpc>
              <a:spcBef>
                <a:spcPts val="600"/>
              </a:spcBef>
              <a:spcAft>
                <a:spcPts val="600"/>
              </a:spcAft>
              <a:buFont typeface="Wingdings" panose="05000000000000000000" charset="0"/>
              <a:buChar char="Ø"/>
            </a:pP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研究内容</a:t>
            </a:r>
            <a:endParaRPr lang="zh-CN" altLang="en-US" sz="28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fld>
            <a:endParaRPr lang="zh-CN" altLang="en-US" sz="1400" b="1" dirty="0">
              <a:solidFill>
                <a:schemeClr val="bg1"/>
              </a:solidFill>
            </a:endParaRPr>
          </a:p>
        </p:txBody>
      </p:sp>
      <p:sp>
        <p:nvSpPr>
          <p:cNvPr id="15" name="文本框 14"/>
          <p:cNvSpPr txBox="1"/>
          <p:nvPr>
            <p:custDataLst>
              <p:tags r:id="rId1"/>
            </p:custDataLst>
          </p:nvPr>
        </p:nvSpPr>
        <p:spPr>
          <a:xfrm>
            <a:off x="611505" y="1871345"/>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rgbClr val="A7252D"/>
                </a:solidFill>
              </a:rPr>
              <a:t>HateLess</a:t>
            </a:r>
            <a:r>
              <a:rPr lang="zh-CN" altLang="en-US" b="1" dirty="0">
                <a:solidFill>
                  <a:srgbClr val="A7252D"/>
                </a:solidFill>
              </a:rPr>
              <a:t>项目：</a:t>
            </a:r>
            <a:endParaRPr lang="zh-CN" altLang="en-US" b="1" dirty="0">
              <a:solidFill>
                <a:srgbClr val="A7252D"/>
              </a:solidFill>
            </a:endParaRPr>
          </a:p>
        </p:txBody>
      </p:sp>
      <p:sp>
        <p:nvSpPr>
          <p:cNvPr id="16" name="文本框 15"/>
          <p:cNvSpPr txBox="1"/>
          <p:nvPr/>
        </p:nvSpPr>
        <p:spPr>
          <a:xfrm>
            <a:off x="828040" y="2232025"/>
            <a:ext cx="8151495" cy="4554220"/>
          </a:xfrm>
          <a:prstGeom prst="rect">
            <a:avLst/>
          </a:prstGeom>
          <a:noFill/>
        </p:spPr>
        <p:txBody>
          <a:bodyPr wrap="square" rtlCol="0">
            <a:spAutoFit/>
          </a:bodyPr>
          <a:lstStyle/>
          <a:p>
            <a:pPr marL="285750" indent="-285750" fontAlgn="auto">
              <a:lnSpc>
                <a:spcPct val="100000"/>
              </a:lnSpc>
              <a:spcBef>
                <a:spcPts val="600"/>
              </a:spcBef>
              <a:spcAft>
                <a:spcPts val="600"/>
              </a:spcAft>
              <a:buFont typeface="Wingdings" panose="05000000000000000000" charset="0"/>
              <a:buChar char="Ø"/>
            </a:pPr>
            <a:r>
              <a:rPr lang="zh-CN" sz="1600"/>
              <a:t>目的（提高</a:t>
            </a:r>
            <a:r>
              <a:rPr lang="en-US" altLang="zh-CN" sz="1600"/>
              <a:t>5</a:t>
            </a:r>
            <a:r>
              <a:rPr lang="zh-CN" altLang="en-US" sz="1600"/>
              <a:t>个能力</a:t>
            </a:r>
            <a:r>
              <a:rPr lang="zh-CN" sz="1600"/>
              <a:t>）：专为 7 至 9 年级的青少年开发，HateLess是一个预防计划，旨在防止青少年参与仇恨言论，包括实施和受害，并教他们有效的技能，帮助他们成为在线下和线上环境中反对仇恨言论的挺身而出者。该计划旨在提高</a:t>
            </a:r>
            <a:r>
              <a:rPr lang="zh-CN" sz="1600" b="1"/>
              <a:t>专业能力</a:t>
            </a:r>
            <a:r>
              <a:rPr lang="zh-CN" sz="1600"/>
              <a:t>（例如，增加对仇恨言论性质的认识）、</a:t>
            </a:r>
            <a:r>
              <a:rPr lang="zh-CN" sz="1600" b="1"/>
              <a:t>自我能力</a:t>
            </a:r>
            <a:r>
              <a:rPr lang="zh-CN" sz="1600"/>
              <a:t>（例如，实施有效的反</a:t>
            </a:r>
            <a:r>
              <a:rPr lang="zh-CN" sz="1600"/>
              <a:t>仇恨言论，培养处理仇恨言论的自我效能感）、</a:t>
            </a:r>
            <a:r>
              <a:rPr lang="zh-CN" sz="1600" b="1"/>
              <a:t>情感能力</a:t>
            </a:r>
            <a:r>
              <a:rPr lang="zh-CN" sz="1600"/>
              <a:t>（例如，提高同理心、增加道德参与）、</a:t>
            </a:r>
            <a:r>
              <a:rPr lang="zh-CN" sz="1600" b="1"/>
              <a:t>社会能力</a:t>
            </a:r>
            <a:r>
              <a:rPr lang="zh-CN" sz="1600"/>
              <a:t>（例如，促进合作）和</a:t>
            </a:r>
            <a:r>
              <a:rPr lang="zh-CN" sz="1600" b="1"/>
              <a:t>方法能力</a:t>
            </a:r>
            <a:r>
              <a:rPr lang="zh-CN" sz="1600"/>
              <a:t>（例如，道德媒体使用）。</a:t>
            </a:r>
            <a:endParaRPr lang="zh-CN" sz="1600"/>
          </a:p>
          <a:p>
            <a:pPr marL="285750" indent="-285750" fontAlgn="auto">
              <a:lnSpc>
                <a:spcPct val="100000"/>
              </a:lnSpc>
              <a:spcBef>
                <a:spcPts val="600"/>
              </a:spcBef>
              <a:spcAft>
                <a:spcPts val="600"/>
              </a:spcAft>
              <a:buFont typeface="Wingdings" panose="05000000000000000000" charset="0"/>
              <a:buChar char="Ø"/>
            </a:pPr>
            <a:r>
              <a:rPr lang="zh-CN" altLang="en-US" sz="1600"/>
              <a:t>教学模块：</a:t>
            </a:r>
            <a:endParaRPr lang="zh-CN" altLang="en-US" sz="1600"/>
          </a:p>
          <a:p>
            <a:pPr lvl="2" algn="l" fontAlgn="auto">
              <a:lnSpc>
                <a:spcPct val="125000"/>
              </a:lnSpc>
              <a:spcBef>
                <a:spcPts val="0"/>
              </a:spcBef>
              <a:spcAft>
                <a:spcPts val="0"/>
              </a:spcAft>
              <a:buClrTx/>
              <a:buSzTx/>
              <a:buFont typeface="Wingdings" panose="05000000000000000000" charset="0"/>
              <a:buNone/>
            </a:pPr>
            <a:r>
              <a:rPr lang="zh-CN" sz="1600"/>
              <a:t>Module 1: “What is hate speech?”</a:t>
            </a:r>
            <a:endParaRPr lang="zh-CN" sz="1600"/>
          </a:p>
          <a:p>
            <a:pPr lvl="2" algn="l" fontAlgn="auto">
              <a:lnSpc>
                <a:spcPct val="125000"/>
              </a:lnSpc>
              <a:spcBef>
                <a:spcPts val="0"/>
              </a:spcBef>
              <a:spcAft>
                <a:spcPts val="0"/>
              </a:spcAft>
              <a:buClrTx/>
              <a:buSzTx/>
              <a:buFont typeface="Wingdings" panose="05000000000000000000" charset="0"/>
              <a:buNone/>
            </a:pPr>
            <a:r>
              <a:rPr lang="zh-CN" sz="1600"/>
              <a:t>Module 2, “Why does hate speech exist?”</a:t>
            </a:r>
            <a:endParaRPr lang="zh-CN" sz="1600"/>
          </a:p>
          <a:p>
            <a:pPr lvl="2" algn="l" fontAlgn="auto">
              <a:lnSpc>
                <a:spcPct val="125000"/>
              </a:lnSpc>
              <a:spcBef>
                <a:spcPts val="0"/>
              </a:spcBef>
              <a:spcAft>
                <a:spcPts val="0"/>
              </a:spcAft>
              <a:buClrTx/>
              <a:buSzTx/>
              <a:buFont typeface="Wingdings" panose="05000000000000000000" charset="0"/>
              <a:buNone/>
            </a:pPr>
            <a:r>
              <a:rPr lang="zh-CN" sz="1600"/>
              <a:t>Module</a:t>
            </a:r>
            <a:r>
              <a:rPr lang="en-US" altLang="zh-CN" sz="1600"/>
              <a:t> </a:t>
            </a:r>
            <a:r>
              <a:rPr lang="zh-CN" sz="1600"/>
              <a:t>3, “Which consequences can hate speech have?”</a:t>
            </a:r>
            <a:endParaRPr lang="zh-CN" sz="1600"/>
          </a:p>
          <a:p>
            <a:pPr lvl="2" algn="l" fontAlgn="auto">
              <a:lnSpc>
                <a:spcPct val="125000"/>
              </a:lnSpc>
              <a:spcBef>
                <a:spcPts val="0"/>
              </a:spcBef>
              <a:spcAft>
                <a:spcPts val="0"/>
              </a:spcAft>
              <a:buClrTx/>
              <a:buSzTx/>
              <a:buFont typeface="Wingdings" panose="05000000000000000000" charset="0"/>
              <a:buNone/>
            </a:pPr>
            <a:r>
              <a:rPr lang="zh-CN" sz="1600"/>
              <a:t>Module 4, “How can we deal with hate speech?”</a:t>
            </a:r>
            <a:endParaRPr lang="zh-CN" sz="1600"/>
          </a:p>
          <a:p>
            <a:pPr lvl="2" algn="l" fontAlgn="auto">
              <a:lnSpc>
                <a:spcPct val="125000"/>
              </a:lnSpc>
              <a:spcBef>
                <a:spcPts val="0"/>
              </a:spcBef>
              <a:spcAft>
                <a:spcPts val="0"/>
              </a:spcAft>
              <a:buClrTx/>
              <a:buSzTx/>
              <a:buFont typeface="Wingdings" panose="05000000000000000000" charset="0"/>
              <a:buNone/>
            </a:pPr>
            <a:r>
              <a:rPr lang="zh-CN" sz="1600"/>
              <a:t>Module 5, “How do we become a HateLess school?”</a:t>
            </a:r>
            <a:endParaRPr lang="zh-CN" sz="1600"/>
          </a:p>
          <a:p>
            <a:pPr marL="285750" indent="-285750" fontAlgn="auto">
              <a:lnSpc>
                <a:spcPct val="150000"/>
              </a:lnSpc>
              <a:spcBef>
                <a:spcPts val="600"/>
              </a:spcBef>
              <a:spcAft>
                <a:spcPts val="600"/>
              </a:spcAft>
              <a:buFont typeface="Wingdings" panose="05000000000000000000" charset="0"/>
              <a:buChar char="Ø"/>
            </a:pPr>
            <a:r>
              <a:rPr lang="zh-CN" sz="1600">
                <a:sym typeface="+mn-ea"/>
              </a:rPr>
              <a:t>教学材料</a:t>
            </a:r>
            <a:r>
              <a:rPr lang="en-US" altLang="zh-CN" sz="1600">
                <a:sym typeface="+mn-ea"/>
              </a:rPr>
              <a:t> </a:t>
            </a:r>
            <a:r>
              <a:rPr lang="zh-CN" altLang="en-US" sz="1600">
                <a:sym typeface="+mn-ea"/>
              </a:rPr>
              <a:t>：</a:t>
            </a:r>
            <a:r>
              <a:rPr sz="1600">
                <a:sym typeface="+mn-ea"/>
              </a:rPr>
              <a:t>讨论、演示、视频、海报</a:t>
            </a:r>
            <a:r>
              <a:rPr lang="zh-CN" sz="1600">
                <a:sym typeface="+mn-ea"/>
              </a:rPr>
              <a:t>、模块化手册</a:t>
            </a:r>
            <a:endParaRPr sz="1600"/>
          </a:p>
          <a:p>
            <a:pPr marL="285750" indent="-285750" fontAlgn="auto">
              <a:lnSpc>
                <a:spcPct val="150000"/>
              </a:lnSpc>
              <a:spcBef>
                <a:spcPts val="600"/>
              </a:spcBef>
              <a:spcAft>
                <a:spcPts val="600"/>
              </a:spcAft>
              <a:buFont typeface="Wingdings" panose="05000000000000000000" charset="0"/>
              <a:buChar char="Ø"/>
            </a:pPr>
            <a:endParaRPr sz="1600"/>
          </a:p>
        </p:txBody>
      </p:sp>
      <p:sp>
        <p:nvSpPr>
          <p:cNvPr id="3" name="文本框 2"/>
          <p:cNvSpPr txBox="1"/>
          <p:nvPr>
            <p:custDataLst>
              <p:tags r:id="rId2"/>
            </p:custDataLst>
          </p:nvPr>
        </p:nvSpPr>
        <p:spPr>
          <a:xfrm>
            <a:off x="438150" y="864235"/>
            <a:ext cx="8541385" cy="829945"/>
          </a:xfrm>
          <a:prstGeom prst="rect">
            <a:avLst/>
          </a:prstGeom>
          <a:noFill/>
        </p:spPr>
        <p:txBody>
          <a:bodyPr wrap="square" rtlCol="0">
            <a:spAutoFit/>
          </a:bodyPr>
          <a:lstStyle/>
          <a:p>
            <a:pPr algn="ctr">
              <a:buClrTx/>
              <a:buSzTx/>
              <a:buFont typeface="Wingdings" panose="05000000000000000000" pitchFamily="2" charset="2"/>
              <a:buNone/>
            </a:pPr>
            <a:r>
              <a:rPr lang="en-US" altLang="zh-CN" sz="2400" b="1">
                <a:sym typeface="+mn-ea"/>
              </a:rPr>
              <a:t>From hate speech to HateLess. The effectiveness of a prevention program on adolescents’ online hate speech involvement</a:t>
            </a:r>
            <a:endParaRPr lang="en-US" altLang="zh-CN" sz="2400" b="1">
              <a:solidFill>
                <a:schemeClr val="tx1"/>
              </a:solidFill>
            </a:endParaRPr>
          </a:p>
        </p:txBody>
      </p:sp>
      <p:sp>
        <p:nvSpPr>
          <p:cNvPr id="6" name="左大括号 5"/>
          <p:cNvSpPr/>
          <p:nvPr/>
        </p:nvSpPr>
        <p:spPr>
          <a:xfrm>
            <a:off x="1254125" y="4319905"/>
            <a:ext cx="254000" cy="136906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研究内容</a:t>
            </a:r>
            <a:endParaRPr lang="zh-CN" altLang="en-US" sz="28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fld>
            <a:endParaRPr lang="zh-CN" altLang="en-US" sz="1400" b="1" dirty="0">
              <a:solidFill>
                <a:schemeClr val="bg1"/>
              </a:solidFill>
            </a:endParaRPr>
          </a:p>
        </p:txBody>
      </p:sp>
      <p:sp>
        <p:nvSpPr>
          <p:cNvPr id="16" name="文本框 15"/>
          <p:cNvSpPr txBox="1"/>
          <p:nvPr/>
        </p:nvSpPr>
        <p:spPr>
          <a:xfrm>
            <a:off x="539750" y="1511935"/>
            <a:ext cx="8151495" cy="4584700"/>
          </a:xfrm>
          <a:prstGeom prst="rect">
            <a:avLst/>
          </a:prstGeom>
          <a:noFill/>
        </p:spPr>
        <p:txBody>
          <a:bodyPr wrap="square" rtlCol="0">
            <a:spAutoFit/>
          </a:bodyPr>
          <a:lstStyle/>
          <a:p>
            <a:pPr marL="285750" indent="-285750" fontAlgn="auto">
              <a:lnSpc>
                <a:spcPct val="100000"/>
              </a:lnSpc>
              <a:spcBef>
                <a:spcPts val="600"/>
              </a:spcBef>
              <a:spcAft>
                <a:spcPts val="600"/>
              </a:spcAft>
              <a:buFont typeface="Wingdings" panose="05000000000000000000" charset="0"/>
              <a:buChar char="Ø"/>
            </a:pPr>
            <a:r>
              <a:rPr sz="1600">
                <a:sym typeface="+mn-ea"/>
              </a:rPr>
              <a:t>初步探究发现Hateless项目可以提高对仇恨言论受害者的同理心，增强处理仇恨言论的自我效能，促进线下对仇恨言论的反抗</a:t>
            </a:r>
            <a:r>
              <a:rPr lang="zh-CN" sz="1600">
                <a:sym typeface="+mn-ea"/>
              </a:rPr>
              <a:t>。</a:t>
            </a:r>
            <a:r>
              <a:rPr sz="1600"/>
              <a:t>参与虚拟反欺凌计划对青少年线下和线上欺凌行为以及他们干预霸凌的意愿的影响完全通过同理心的增加来中介，参与反欺凌角色扮演干预与青少年保护受害同龄人的意愿之间的联系在一定程度上是由他们作为捍卫者的自我效能感所介导的。本研究缩小了目前文献中的空白，旨在更深入地研究这种关系。具体来说，它旨在确定 HateLess对青少年仇恨言论参与的影响是否至少在一定程度上是由他们的同理心和自我效能感水平的变化所介导的。（</a:t>
            </a:r>
            <a:r>
              <a:rPr sz="1600">
                <a:solidFill>
                  <a:srgbClr val="FF0000"/>
                </a:solidFill>
              </a:rPr>
              <a:t>旨在探究具体的关系，正相关、负相关，也就是在变化的时候是怎么变化的</a:t>
            </a:r>
            <a:r>
              <a:rPr sz="1600"/>
              <a:t>）</a:t>
            </a:r>
            <a:endParaRPr sz="1600"/>
          </a:p>
          <a:p>
            <a:pPr marL="742950" lvl="1" indent="-285750" fontAlgn="auto">
              <a:lnSpc>
                <a:spcPct val="100000"/>
              </a:lnSpc>
              <a:spcBef>
                <a:spcPts val="600"/>
              </a:spcBef>
              <a:spcAft>
                <a:spcPts val="600"/>
              </a:spcAft>
              <a:buFont typeface="Wingdings" panose="05000000000000000000" charset="0"/>
              <a:buChar char="Ø"/>
            </a:pPr>
            <a:r>
              <a:rPr sz="1600"/>
              <a:t>同理心的中介作用</a:t>
            </a:r>
            <a:r>
              <a:rPr lang="zh-CN" sz="1600"/>
              <a:t>：同理心作为一种多方面的心理结构，包括理解和分享他人感受的能力，反</a:t>
            </a:r>
            <a:r>
              <a:rPr lang="zh-CN" sz="1600"/>
              <a:t>仇恨言论涉及以积极或纠正性言论回应仇恨言论，旨在中和或减少原始信息的负面影响。可以预期同理心与抵制网络仇恨言论之间存在正相关。</a:t>
            </a:r>
            <a:endParaRPr lang="zh-CN" sz="1600"/>
          </a:p>
          <a:p>
            <a:pPr marL="742950" lvl="1" indent="-285750" fontAlgn="auto">
              <a:lnSpc>
                <a:spcPct val="100000"/>
              </a:lnSpc>
              <a:spcBef>
                <a:spcPts val="600"/>
              </a:spcBef>
              <a:spcAft>
                <a:spcPts val="600"/>
              </a:spcAft>
              <a:buFont typeface="Wingdings" panose="05000000000000000000" charset="0"/>
              <a:buChar char="Ø"/>
            </a:pPr>
            <a:r>
              <a:rPr lang="zh-CN" altLang="en-US" sz="1600"/>
              <a:t>自我效能的中介作用：</a:t>
            </a:r>
            <a:r>
              <a:rPr lang="zh-CN" sz="1600"/>
              <a:t>自我效能，即相信自己有能力在特定情况下取得成功，可能在成为目标的可能性和参与反驳言论的倾向中起关键作用。先前的研究发现，较高水平的自我效能感与较低水平的线下和在线欺凌受害程度有关，因此，可以假设自我效能感与网络仇恨言论受害之间存在负相关关系。相反，自我效能感可能与青少年抵制仇恨言论的可能性呈正相关。相信一个人有能力有效地进行干预，这增加了进行反</a:t>
            </a:r>
            <a:r>
              <a:rPr lang="zh-CN" sz="1600"/>
              <a:t>仇恨言论的可能性。</a:t>
            </a:r>
            <a:endParaRPr lang="zh-CN" sz="1600"/>
          </a:p>
        </p:txBody>
      </p:sp>
      <p:sp>
        <p:nvSpPr>
          <p:cNvPr id="3" name="文本框 2"/>
          <p:cNvSpPr txBox="1"/>
          <p:nvPr/>
        </p:nvSpPr>
        <p:spPr>
          <a:xfrm>
            <a:off x="612140" y="863600"/>
            <a:ext cx="4572000" cy="368300"/>
          </a:xfrm>
          <a:prstGeom prst="rect">
            <a:avLst/>
          </a:prstGeom>
          <a:noFill/>
        </p:spPr>
        <p:txBody>
          <a:bodyPr wrap="square" rtlCol="0" anchor="t">
            <a:spAutoFit/>
          </a:bodyPr>
          <a:p>
            <a:pPr marL="285750" indent="-285750">
              <a:buFont typeface="Wingdings" panose="05000000000000000000" pitchFamily="2" charset="2"/>
              <a:buChar char="p"/>
            </a:pPr>
            <a:r>
              <a:rPr lang="zh-CN" altLang="en-US" b="1" dirty="0">
                <a:solidFill>
                  <a:srgbClr val="A7252D"/>
                </a:solidFill>
                <a:sym typeface="+mn-ea"/>
              </a:rPr>
              <a:t>研究设置：</a:t>
            </a:r>
            <a:endParaRPr lang="zh-CN" altLang="en-US" b="1" dirty="0">
              <a:solidFill>
                <a:srgbClr val="A7252D"/>
              </a:solidFill>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研究内容</a:t>
            </a:r>
            <a:endParaRPr lang="zh-CN" altLang="en-US" sz="28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fld>
            <a:endParaRPr lang="zh-CN" altLang="en-US" sz="1400" b="1" dirty="0">
              <a:solidFill>
                <a:schemeClr val="bg1"/>
              </a:solidFill>
            </a:endParaRPr>
          </a:p>
        </p:txBody>
      </p:sp>
      <p:sp>
        <p:nvSpPr>
          <p:cNvPr id="16" name="文本框 15"/>
          <p:cNvSpPr txBox="1"/>
          <p:nvPr/>
        </p:nvSpPr>
        <p:spPr>
          <a:xfrm>
            <a:off x="755650" y="1224280"/>
            <a:ext cx="8151495" cy="4723130"/>
          </a:xfrm>
          <a:prstGeom prst="rect">
            <a:avLst/>
          </a:prstGeom>
          <a:noFill/>
        </p:spPr>
        <p:txBody>
          <a:bodyPr wrap="square" rtlCol="0">
            <a:spAutoFit/>
          </a:bodyPr>
          <a:lstStyle/>
          <a:p>
            <a:pPr marL="285750" indent="-285750" fontAlgn="auto">
              <a:lnSpc>
                <a:spcPct val="100000"/>
              </a:lnSpc>
              <a:spcBef>
                <a:spcPts val="600"/>
              </a:spcBef>
              <a:spcAft>
                <a:spcPts val="600"/>
              </a:spcAft>
              <a:buFont typeface="Wingdings" panose="05000000000000000000" charset="0"/>
              <a:buChar char="Ø"/>
            </a:pPr>
            <a:r>
              <a:rPr lang="zh-CN" sz="1600"/>
              <a:t>研究目的：</a:t>
            </a:r>
            <a:r>
              <a:rPr sz="1600"/>
              <a:t>这种影响背后机制尚未充分阐明</a:t>
            </a:r>
            <a:r>
              <a:rPr lang="zh-CN" sz="1600"/>
              <a:t>，仍需</a:t>
            </a:r>
            <a:r>
              <a:rPr sz="1600"/>
              <a:t>检验青少年</a:t>
            </a:r>
            <a:r>
              <a:rPr lang="zh-CN" sz="1600"/>
              <a:t>同</a:t>
            </a:r>
            <a:r>
              <a:rPr sz="1600"/>
              <a:t>理心和自我效能的变化是怎么与参与反仇恨言论相关的。</a:t>
            </a:r>
            <a:endParaRPr sz="1600"/>
          </a:p>
          <a:p>
            <a:pPr marL="285750" indent="-285750" fontAlgn="auto">
              <a:lnSpc>
                <a:spcPct val="100000"/>
              </a:lnSpc>
              <a:spcBef>
                <a:spcPts val="600"/>
              </a:spcBef>
              <a:spcAft>
                <a:spcPts val="600"/>
              </a:spcAft>
              <a:buFont typeface="Wingdings" panose="05000000000000000000" charset="0"/>
              <a:buChar char="Ø"/>
            </a:pPr>
            <a:r>
              <a:rPr sz="1600"/>
              <a:t>两个关键假设：</a:t>
            </a:r>
            <a:endParaRPr sz="1600"/>
          </a:p>
          <a:p>
            <a:pPr lvl="1" indent="0" fontAlgn="auto">
              <a:lnSpc>
                <a:spcPct val="100000"/>
              </a:lnSpc>
              <a:spcBef>
                <a:spcPts val="600"/>
              </a:spcBef>
              <a:spcAft>
                <a:spcPts val="600"/>
              </a:spcAft>
              <a:buFont typeface="Wingdings" panose="05000000000000000000" charset="0"/>
              <a:buNone/>
            </a:pPr>
            <a:r>
              <a:rPr sz="1600"/>
              <a:t>（1）参与Hateless预示着更少的在线仇恨言论实施、更高水准的在线仇恨言论反抗、更少的仇恨言论受害者</a:t>
            </a:r>
            <a:endParaRPr sz="1600"/>
          </a:p>
          <a:p>
            <a:pPr lvl="1" indent="0" fontAlgn="auto">
              <a:lnSpc>
                <a:spcPct val="100000"/>
              </a:lnSpc>
              <a:spcBef>
                <a:spcPts val="600"/>
              </a:spcBef>
              <a:spcAft>
                <a:spcPts val="600"/>
              </a:spcAft>
              <a:buFont typeface="Wingdings" panose="05000000000000000000" charset="0"/>
              <a:buNone/>
            </a:pPr>
            <a:r>
              <a:rPr sz="1600"/>
              <a:t>（2）同理心</a:t>
            </a:r>
            <a:r>
              <a:rPr lang="en-US" sz="1600"/>
              <a:t>-&gt;</a:t>
            </a:r>
            <a:r>
              <a:rPr lang="zh-CN" altLang="en-US" sz="1600"/>
              <a:t>网络</a:t>
            </a:r>
            <a:r>
              <a:rPr sz="1600"/>
              <a:t>仇恨言论实施</a:t>
            </a:r>
            <a:r>
              <a:rPr lang="zh-CN" sz="1600"/>
              <a:t>减少</a:t>
            </a:r>
            <a:r>
              <a:rPr sz="1600"/>
              <a:t>、同理心＋自我效能</a:t>
            </a:r>
            <a:r>
              <a:rPr lang="en-US" sz="1600"/>
              <a:t>-&gt;</a:t>
            </a:r>
            <a:r>
              <a:rPr sz="1600"/>
              <a:t>更高水准的在线仇恨言论反抗、自我效能-</a:t>
            </a:r>
            <a:r>
              <a:rPr lang="en-US" sz="1600"/>
              <a:t>&gt;</a:t>
            </a:r>
            <a:r>
              <a:rPr sz="1600"/>
              <a:t>更少的仇恨言论受害者</a:t>
            </a:r>
            <a:r>
              <a:rPr lang="en-US" altLang="zh-CN" sz="1600"/>
              <a:t>     </a:t>
            </a:r>
            <a:endParaRPr lang="zh-CN" sz="1600"/>
          </a:p>
          <a:p>
            <a:pPr marL="285750" indent="-285750" fontAlgn="auto">
              <a:lnSpc>
                <a:spcPct val="150000"/>
              </a:lnSpc>
              <a:spcBef>
                <a:spcPts val="600"/>
              </a:spcBef>
              <a:spcAft>
                <a:spcPts val="600"/>
              </a:spcAft>
              <a:buFont typeface="Wingdings" panose="05000000000000000000" charset="0"/>
              <a:buChar char="Ø"/>
            </a:pPr>
            <a:r>
              <a:rPr lang="zh-CN" sz="1600"/>
              <a:t>数据采集（问卷</a:t>
            </a:r>
            <a:r>
              <a:rPr lang="zh-CN" sz="1600"/>
              <a:t>量表）：</a:t>
            </a:r>
            <a:endParaRPr lang="zh-CN" sz="1600"/>
          </a:p>
          <a:p>
            <a:pPr indent="0" fontAlgn="auto">
              <a:lnSpc>
                <a:spcPct val="125000"/>
              </a:lnSpc>
              <a:spcBef>
                <a:spcPts val="0"/>
              </a:spcBef>
              <a:spcAft>
                <a:spcPts val="0"/>
              </a:spcAft>
              <a:buFont typeface="Wingdings" panose="05000000000000000000" charset="0"/>
              <a:buNone/>
            </a:pPr>
            <a:r>
              <a:rPr lang="zh-CN" sz="1600"/>
              <a:t>Online hate speech involvement（统计参与者在网络仇恨言论中的参与度）</a:t>
            </a:r>
            <a:endParaRPr lang="zh-CN" sz="1600"/>
          </a:p>
          <a:p>
            <a:pPr indent="0" fontAlgn="auto">
              <a:lnSpc>
                <a:spcPct val="125000"/>
              </a:lnSpc>
              <a:spcBef>
                <a:spcPts val="0"/>
              </a:spcBef>
              <a:spcAft>
                <a:spcPts val="0"/>
              </a:spcAft>
              <a:buFont typeface="Wingdings" panose="05000000000000000000" charset="0"/>
              <a:buNone/>
            </a:pPr>
            <a:r>
              <a:rPr lang="zh-CN" sz="1600"/>
              <a:t>Empathy for victims of hate speech（六个项目用于衡量参与者对仇恨言论受害者的同情）Self-efficacy toward intervening in hate speech（三个项目用于衡量参与者干预仇恨言论的自我效能感）</a:t>
            </a:r>
            <a:endParaRPr lang="zh-CN" sz="1600"/>
          </a:p>
          <a:p>
            <a:pPr indent="0" fontAlgn="auto">
              <a:lnSpc>
                <a:spcPct val="125000"/>
              </a:lnSpc>
              <a:spcBef>
                <a:spcPts val="0"/>
              </a:spcBef>
              <a:spcAft>
                <a:spcPts val="0"/>
              </a:spcAft>
              <a:buFont typeface="Wingdings" panose="05000000000000000000" charset="0"/>
              <a:buNone/>
            </a:pPr>
            <a:r>
              <a:rPr lang="zh-CN" sz="1600"/>
              <a:t>Control variables（提供有关其年龄和性别的信息）</a:t>
            </a:r>
            <a:endParaRPr lang="zh-CN" sz="1600"/>
          </a:p>
          <a:p>
            <a:pPr indent="0" fontAlgn="auto">
              <a:lnSpc>
                <a:spcPct val="125000"/>
              </a:lnSpc>
              <a:spcBef>
                <a:spcPts val="0"/>
              </a:spcBef>
              <a:spcAft>
                <a:spcPts val="0"/>
              </a:spcAft>
              <a:buFont typeface="Wingdings" panose="05000000000000000000" charset="0"/>
              <a:buNone/>
            </a:pPr>
            <a:r>
              <a:rPr lang="zh-CN" sz="1600">
                <a:solidFill>
                  <a:srgbClr val="FF0000"/>
                </a:solidFill>
                <a:sym typeface="+mn-ea"/>
              </a:rPr>
              <a:t>样本中各个变量的内部一致性均良好，说明测量工具在该样本中具有较高的可靠性。</a:t>
            </a:r>
            <a:endParaRPr lang="zh-CN" sz="1600">
              <a:solidFill>
                <a:srgbClr val="FF0000"/>
              </a:solidFill>
              <a:sym typeface="+mn-ea"/>
            </a:endParaRPr>
          </a:p>
        </p:txBody>
      </p:sp>
      <p:sp>
        <p:nvSpPr>
          <p:cNvPr id="3" name="文本框 2"/>
          <p:cNvSpPr txBox="1"/>
          <p:nvPr/>
        </p:nvSpPr>
        <p:spPr>
          <a:xfrm>
            <a:off x="612140" y="863600"/>
            <a:ext cx="4572000" cy="368300"/>
          </a:xfrm>
          <a:prstGeom prst="rect">
            <a:avLst/>
          </a:prstGeom>
          <a:noFill/>
        </p:spPr>
        <p:txBody>
          <a:bodyPr wrap="square" rtlCol="0" anchor="t">
            <a:spAutoFit/>
          </a:bodyPr>
          <a:p>
            <a:pPr marL="285750" indent="-285750">
              <a:buFont typeface="Wingdings" panose="05000000000000000000" pitchFamily="2" charset="2"/>
              <a:buChar char="p"/>
            </a:pPr>
            <a:r>
              <a:rPr lang="zh-CN" altLang="en-US" b="1" dirty="0">
                <a:solidFill>
                  <a:srgbClr val="A7252D"/>
                </a:solidFill>
                <a:sym typeface="+mn-ea"/>
              </a:rPr>
              <a:t>研究设置：</a:t>
            </a:r>
            <a:endParaRPr lang="zh-CN" altLang="en-US" b="1" dirty="0">
              <a:solidFill>
                <a:srgbClr val="A7252D"/>
              </a:solidFill>
              <a:sym typeface="+mn-ea"/>
            </a:endParaRPr>
          </a:p>
        </p:txBody>
      </p:sp>
      <p:sp>
        <p:nvSpPr>
          <p:cNvPr id="5" name="左大括号 4"/>
          <p:cNvSpPr/>
          <p:nvPr/>
        </p:nvSpPr>
        <p:spPr>
          <a:xfrm>
            <a:off x="396240" y="3999230"/>
            <a:ext cx="586105" cy="163957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研究内容</a:t>
            </a:r>
            <a:endParaRPr lang="zh-CN" altLang="en-US" sz="28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fld>
            <a:endParaRPr lang="zh-CN" altLang="en-US" sz="1400" b="1" dirty="0">
              <a:solidFill>
                <a:schemeClr val="bg1"/>
              </a:solidFill>
            </a:endParaRPr>
          </a:p>
        </p:txBody>
      </p:sp>
      <p:sp>
        <p:nvSpPr>
          <p:cNvPr id="15" name="文本框 14"/>
          <p:cNvSpPr txBox="1"/>
          <p:nvPr>
            <p:custDataLst>
              <p:tags r:id="rId1"/>
            </p:custDataLst>
          </p:nvPr>
        </p:nvSpPr>
        <p:spPr>
          <a:xfrm>
            <a:off x="611505" y="864235"/>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实验设置：</a:t>
            </a:r>
            <a:endParaRPr lang="zh-CN" altLang="en-US" b="1" dirty="0">
              <a:solidFill>
                <a:srgbClr val="A7252D"/>
              </a:solidFill>
            </a:endParaRPr>
          </a:p>
        </p:txBody>
      </p:sp>
      <p:sp>
        <p:nvSpPr>
          <p:cNvPr id="16" name="文本框 15"/>
          <p:cNvSpPr txBox="1"/>
          <p:nvPr/>
        </p:nvSpPr>
        <p:spPr>
          <a:xfrm>
            <a:off x="755650" y="1296035"/>
            <a:ext cx="8151495" cy="502920"/>
          </a:xfrm>
          <a:prstGeom prst="rect">
            <a:avLst/>
          </a:prstGeom>
          <a:noFill/>
        </p:spPr>
        <p:txBody>
          <a:bodyPr wrap="square" rtlCol="0">
            <a:noAutofit/>
          </a:bodyPr>
          <a:lstStyle/>
          <a:p>
            <a:pPr marL="285750" indent="-285750" fontAlgn="auto">
              <a:lnSpc>
                <a:spcPct val="100000"/>
              </a:lnSpc>
              <a:spcBef>
                <a:spcPts val="600"/>
              </a:spcBef>
              <a:spcAft>
                <a:spcPts val="600"/>
              </a:spcAft>
              <a:buFont typeface="Wingdings" panose="05000000000000000000" charset="0"/>
              <a:buChar char="Ø"/>
            </a:pPr>
            <a:r>
              <a:rPr lang="zh-CN" sz="1600"/>
              <a:t>采集时间</a:t>
            </a:r>
            <a:r>
              <a:rPr lang="zh-CN" altLang="en-US" sz="1600"/>
              <a:t>：</a:t>
            </a:r>
            <a:r>
              <a:rPr sz="1600"/>
              <a:t>数据收集在干预前一周进行（前测;T1）和干预后一个月（后测;T2）</a:t>
            </a:r>
            <a:endParaRPr lang="zh-CN" sz="1600"/>
          </a:p>
          <a:p>
            <a:pPr marL="285750" indent="-285750" fontAlgn="auto">
              <a:lnSpc>
                <a:spcPct val="150000"/>
              </a:lnSpc>
              <a:spcBef>
                <a:spcPts val="600"/>
              </a:spcBef>
              <a:spcAft>
                <a:spcPts val="600"/>
              </a:spcAft>
              <a:buFont typeface="Wingdings" panose="05000000000000000000" charset="0"/>
              <a:buChar char="Ø"/>
            </a:pPr>
            <a:r>
              <a:rPr lang="zh-CN" sz="1600"/>
              <a:t>数据分析：</a:t>
            </a:r>
            <a:endParaRPr lang="zh-CN" sz="1600"/>
          </a:p>
          <a:p>
            <a:pPr marL="742950" lvl="1" indent="-285750" fontAlgn="auto">
              <a:lnSpc>
                <a:spcPct val="150000"/>
              </a:lnSpc>
              <a:spcBef>
                <a:spcPts val="600"/>
              </a:spcBef>
              <a:spcAft>
                <a:spcPts val="600"/>
              </a:spcAft>
              <a:buFont typeface="Wingdings" panose="05000000000000000000" charset="0"/>
              <a:buChar char="Ø"/>
            </a:pPr>
            <a:r>
              <a:rPr lang="zh-CN" sz="1600"/>
              <a:t>预先分析：分析数据缺失情况并</a:t>
            </a:r>
            <a:r>
              <a:rPr lang="zh-CN" sz="1600"/>
              <a:t>采用全信息最大似然（FIML）估计器来处理缺失数据，以确保在分析中获得尽可能准确和可靠的结果；描述性统计分析，双变量相关和独立样本 t 检验，用于评估（T1）和（T2）之间的均值差异。由于在所有检验中都未观察到显著差异，可以认为两个时间点在研究变量上是可比较的。</a:t>
            </a:r>
            <a:endParaRPr lang="zh-CN" sz="1600"/>
          </a:p>
          <a:p>
            <a:pPr marL="742950" lvl="1" indent="-285750" fontAlgn="auto">
              <a:lnSpc>
                <a:spcPct val="150000"/>
              </a:lnSpc>
              <a:spcBef>
                <a:spcPts val="600"/>
              </a:spcBef>
              <a:spcAft>
                <a:spcPts val="600"/>
              </a:spcAft>
              <a:buFont typeface="Wingdings" panose="05000000000000000000" charset="0"/>
              <a:buChar char="Ø"/>
            </a:pPr>
            <a:r>
              <a:rPr lang="zh-CN" sz="1600"/>
              <a:t>主要分析：我们估计了一个多层次的中介模型，该模型考虑了干预组与对照组对 T2 结果的直接影响，例如同理心、自我效能、</a:t>
            </a:r>
            <a:r>
              <a:rPr lang="zh-CN" sz="1600"/>
              <a:t>网络仇恨言论实施、反击和受害</a:t>
            </a:r>
            <a:endParaRPr lang="zh-CN" sz="1600"/>
          </a:p>
          <a:p>
            <a:pPr indent="0" fontAlgn="auto">
              <a:lnSpc>
                <a:spcPct val="150000"/>
              </a:lnSpc>
              <a:spcBef>
                <a:spcPts val="600"/>
              </a:spcBef>
              <a:spcAft>
                <a:spcPts val="600"/>
              </a:spcAft>
              <a:buFont typeface="Wingdings" panose="05000000000000000000" charset="0"/>
              <a:buNone/>
            </a:pPr>
            <a:endParaRPr lang="zh-CN" sz="1600"/>
          </a:p>
          <a:p>
            <a:pPr marL="285750" indent="-285750" fontAlgn="auto">
              <a:lnSpc>
                <a:spcPct val="150000"/>
              </a:lnSpc>
              <a:spcBef>
                <a:spcPts val="600"/>
              </a:spcBef>
              <a:spcAft>
                <a:spcPts val="600"/>
              </a:spcAft>
              <a:buFont typeface="Wingdings" panose="05000000000000000000" charset="0"/>
              <a:buChar char="Ø"/>
            </a:pPr>
            <a:endParaRPr sz="1600"/>
          </a:p>
          <a:p>
            <a:pPr marL="285750" indent="-285750" fontAlgn="auto">
              <a:lnSpc>
                <a:spcPct val="150000"/>
              </a:lnSpc>
              <a:spcBef>
                <a:spcPts val="600"/>
              </a:spcBef>
              <a:spcAft>
                <a:spcPts val="600"/>
              </a:spcAft>
              <a:buFont typeface="Wingdings" panose="05000000000000000000" charset="0"/>
              <a:buChar char="Ø"/>
            </a:pPr>
            <a:endParaRPr sz="160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研究内容</a:t>
            </a:r>
            <a:endParaRPr lang="zh-CN" altLang="en-US" sz="28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fld>
            <a:endParaRPr lang="zh-CN" altLang="en-US" sz="1400" b="1" dirty="0">
              <a:solidFill>
                <a:schemeClr val="bg1"/>
              </a:solidFill>
            </a:endParaRPr>
          </a:p>
        </p:txBody>
      </p:sp>
      <p:sp>
        <p:nvSpPr>
          <p:cNvPr id="15" name="文本框 14"/>
          <p:cNvSpPr txBox="1"/>
          <p:nvPr>
            <p:custDataLst>
              <p:tags r:id="rId1"/>
            </p:custDataLst>
          </p:nvPr>
        </p:nvSpPr>
        <p:spPr>
          <a:xfrm>
            <a:off x="611505" y="864235"/>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实验结果</a:t>
            </a:r>
            <a:endParaRPr lang="zh-CN" altLang="en-US" b="1" dirty="0">
              <a:solidFill>
                <a:srgbClr val="A7252D"/>
              </a:solidFill>
            </a:endParaRPr>
          </a:p>
        </p:txBody>
      </p:sp>
      <p:sp>
        <p:nvSpPr>
          <p:cNvPr id="16" name="文本框 15"/>
          <p:cNvSpPr txBox="1"/>
          <p:nvPr/>
        </p:nvSpPr>
        <p:spPr>
          <a:xfrm>
            <a:off x="755650" y="1296035"/>
            <a:ext cx="8151495" cy="502920"/>
          </a:xfrm>
          <a:prstGeom prst="rect">
            <a:avLst/>
          </a:prstGeom>
          <a:noFill/>
        </p:spPr>
        <p:txBody>
          <a:bodyPr wrap="square" rtlCol="0">
            <a:noAutofit/>
          </a:bodyPr>
          <a:lstStyle/>
          <a:p>
            <a:pPr marL="285750" indent="-285750" fontAlgn="auto">
              <a:lnSpc>
                <a:spcPct val="100000"/>
              </a:lnSpc>
              <a:spcBef>
                <a:spcPts val="600"/>
              </a:spcBef>
              <a:spcAft>
                <a:spcPts val="600"/>
              </a:spcAft>
              <a:buFont typeface="Wingdings" panose="05000000000000000000" charset="0"/>
              <a:buChar char="Ø"/>
            </a:pPr>
            <a:r>
              <a:rPr lang="zh-CN" sz="1600"/>
              <a:t>干预组的结果表明T2时刻青少年移情能力和自我效能感的增加，这进而影响了青少年在T2时刻的</a:t>
            </a:r>
            <a:r>
              <a:rPr lang="zh-CN" sz="1600"/>
              <a:t>网络仇恨言论参与。</a:t>
            </a:r>
            <a:endParaRPr lang="zh-CN" altLang="en-US" sz="1600">
              <a:solidFill>
                <a:srgbClr val="FF0000"/>
              </a:solidFill>
            </a:endParaRPr>
          </a:p>
          <a:p>
            <a:pPr marL="285750" indent="-285750" fontAlgn="auto">
              <a:lnSpc>
                <a:spcPct val="150000"/>
              </a:lnSpc>
              <a:spcBef>
                <a:spcPts val="600"/>
              </a:spcBef>
              <a:spcAft>
                <a:spcPts val="600"/>
              </a:spcAft>
              <a:buFont typeface="Wingdings" panose="05000000000000000000" charset="0"/>
              <a:buChar char="Ø"/>
            </a:pPr>
            <a:endParaRPr lang="zh-CN" sz="1600"/>
          </a:p>
          <a:p>
            <a:pPr marL="285750" indent="-285750" fontAlgn="auto">
              <a:lnSpc>
                <a:spcPct val="150000"/>
              </a:lnSpc>
              <a:spcBef>
                <a:spcPts val="600"/>
              </a:spcBef>
              <a:spcAft>
                <a:spcPts val="600"/>
              </a:spcAft>
              <a:buFont typeface="Wingdings" panose="05000000000000000000" charset="0"/>
              <a:buChar char="Ø"/>
            </a:pPr>
            <a:endParaRPr lang="zh-CN" sz="1600"/>
          </a:p>
          <a:p>
            <a:pPr indent="0" fontAlgn="auto">
              <a:lnSpc>
                <a:spcPct val="150000"/>
              </a:lnSpc>
              <a:spcBef>
                <a:spcPts val="600"/>
              </a:spcBef>
              <a:spcAft>
                <a:spcPts val="600"/>
              </a:spcAft>
              <a:buFont typeface="Wingdings" panose="05000000000000000000" charset="0"/>
              <a:buNone/>
            </a:pPr>
            <a:endParaRPr lang="zh-CN" sz="1600"/>
          </a:p>
          <a:p>
            <a:pPr marL="285750" indent="-285750" fontAlgn="auto">
              <a:lnSpc>
                <a:spcPct val="150000"/>
              </a:lnSpc>
              <a:spcBef>
                <a:spcPts val="600"/>
              </a:spcBef>
              <a:spcAft>
                <a:spcPts val="600"/>
              </a:spcAft>
              <a:buFont typeface="Wingdings" panose="05000000000000000000" charset="0"/>
              <a:buChar char="Ø"/>
            </a:pPr>
            <a:endParaRPr sz="1600"/>
          </a:p>
          <a:p>
            <a:pPr marL="285750" indent="-285750" fontAlgn="auto">
              <a:lnSpc>
                <a:spcPct val="150000"/>
              </a:lnSpc>
              <a:spcBef>
                <a:spcPts val="600"/>
              </a:spcBef>
              <a:spcAft>
                <a:spcPts val="600"/>
              </a:spcAft>
              <a:buFont typeface="Wingdings" panose="05000000000000000000" charset="0"/>
              <a:buChar char="Ø"/>
            </a:pPr>
            <a:endParaRPr sz="1600"/>
          </a:p>
        </p:txBody>
      </p:sp>
      <p:pic>
        <p:nvPicPr>
          <p:cNvPr id="3" name="图片 2"/>
          <p:cNvPicPr>
            <a:picLocks noChangeAspect="1"/>
          </p:cNvPicPr>
          <p:nvPr/>
        </p:nvPicPr>
        <p:blipFill>
          <a:blip r:embed="rId2"/>
          <a:stretch>
            <a:fillRect/>
          </a:stretch>
        </p:blipFill>
        <p:spPr>
          <a:xfrm>
            <a:off x="1764030" y="1943735"/>
            <a:ext cx="5443220" cy="411226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研究内容</a:t>
            </a:r>
            <a:endParaRPr lang="zh-CN" altLang="en-US" sz="28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fld>
            <a:endParaRPr lang="zh-CN" altLang="en-US" sz="1400" b="1" dirty="0">
              <a:solidFill>
                <a:schemeClr val="bg1"/>
              </a:solidFill>
            </a:endParaRPr>
          </a:p>
        </p:txBody>
      </p:sp>
      <p:sp>
        <p:nvSpPr>
          <p:cNvPr id="15" name="文本框 14"/>
          <p:cNvSpPr txBox="1"/>
          <p:nvPr>
            <p:custDataLst>
              <p:tags r:id="rId1"/>
            </p:custDataLst>
          </p:nvPr>
        </p:nvSpPr>
        <p:spPr>
          <a:xfrm>
            <a:off x="611505" y="864235"/>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实验结果</a:t>
            </a:r>
            <a:endParaRPr lang="zh-CN" altLang="en-US" b="1" dirty="0">
              <a:solidFill>
                <a:srgbClr val="A7252D"/>
              </a:solidFill>
            </a:endParaRPr>
          </a:p>
        </p:txBody>
      </p:sp>
      <p:sp>
        <p:nvSpPr>
          <p:cNvPr id="16" name="文本框 15"/>
          <p:cNvSpPr txBox="1"/>
          <p:nvPr/>
        </p:nvSpPr>
        <p:spPr>
          <a:xfrm>
            <a:off x="755650" y="1296035"/>
            <a:ext cx="8151495" cy="502920"/>
          </a:xfrm>
          <a:prstGeom prst="rect">
            <a:avLst/>
          </a:prstGeom>
          <a:noFill/>
        </p:spPr>
        <p:txBody>
          <a:bodyPr wrap="square" rtlCol="0">
            <a:noAutofit/>
          </a:bodyPr>
          <a:lstStyle/>
          <a:p>
            <a:pPr marL="285750" indent="-285750" fontAlgn="auto">
              <a:lnSpc>
                <a:spcPct val="100000"/>
              </a:lnSpc>
              <a:spcBef>
                <a:spcPts val="600"/>
              </a:spcBef>
              <a:spcAft>
                <a:spcPts val="600"/>
              </a:spcAft>
              <a:buFont typeface="Wingdings" panose="05000000000000000000" charset="0"/>
              <a:buChar char="Ø"/>
            </a:pPr>
            <a:r>
              <a:rPr lang="zh-CN" sz="1600"/>
              <a:t>干预组的结果表明T2时刻青少年移情能力和自我效能感的增加，这进而影响了青少年在T2时刻的</a:t>
            </a:r>
            <a:r>
              <a:rPr lang="zh-CN" sz="1600"/>
              <a:t>网络仇恨言论参与。</a:t>
            </a:r>
            <a:endParaRPr lang="zh-CN" altLang="en-US" sz="1600">
              <a:solidFill>
                <a:srgbClr val="FF0000"/>
              </a:solidFill>
            </a:endParaRPr>
          </a:p>
          <a:p>
            <a:pPr marL="285750" indent="-285750" fontAlgn="auto">
              <a:lnSpc>
                <a:spcPct val="150000"/>
              </a:lnSpc>
              <a:spcBef>
                <a:spcPts val="600"/>
              </a:spcBef>
              <a:spcAft>
                <a:spcPts val="600"/>
              </a:spcAft>
              <a:buFont typeface="Wingdings" panose="05000000000000000000" charset="0"/>
              <a:buChar char="Ø"/>
            </a:pPr>
            <a:endParaRPr lang="zh-CN" sz="1600"/>
          </a:p>
          <a:p>
            <a:pPr marL="285750" indent="-285750" fontAlgn="auto">
              <a:lnSpc>
                <a:spcPct val="150000"/>
              </a:lnSpc>
              <a:spcBef>
                <a:spcPts val="600"/>
              </a:spcBef>
              <a:spcAft>
                <a:spcPts val="600"/>
              </a:spcAft>
              <a:buFont typeface="Wingdings" panose="05000000000000000000" charset="0"/>
              <a:buChar char="Ø"/>
            </a:pPr>
            <a:endParaRPr lang="zh-CN" sz="1600"/>
          </a:p>
          <a:p>
            <a:pPr indent="0" fontAlgn="auto">
              <a:lnSpc>
                <a:spcPct val="150000"/>
              </a:lnSpc>
              <a:spcBef>
                <a:spcPts val="600"/>
              </a:spcBef>
              <a:spcAft>
                <a:spcPts val="600"/>
              </a:spcAft>
              <a:buFont typeface="Wingdings" panose="05000000000000000000" charset="0"/>
              <a:buNone/>
            </a:pPr>
            <a:endParaRPr lang="zh-CN" sz="1600"/>
          </a:p>
          <a:p>
            <a:pPr marL="285750" indent="-285750" fontAlgn="auto">
              <a:lnSpc>
                <a:spcPct val="150000"/>
              </a:lnSpc>
              <a:spcBef>
                <a:spcPts val="600"/>
              </a:spcBef>
              <a:spcAft>
                <a:spcPts val="600"/>
              </a:spcAft>
              <a:buFont typeface="Wingdings" panose="05000000000000000000" charset="0"/>
              <a:buChar char="Ø"/>
            </a:pPr>
            <a:endParaRPr sz="1600"/>
          </a:p>
          <a:p>
            <a:pPr marL="285750" indent="-285750" fontAlgn="auto">
              <a:lnSpc>
                <a:spcPct val="150000"/>
              </a:lnSpc>
              <a:spcBef>
                <a:spcPts val="600"/>
              </a:spcBef>
              <a:spcAft>
                <a:spcPts val="600"/>
              </a:spcAft>
              <a:buFont typeface="Wingdings" panose="05000000000000000000" charset="0"/>
              <a:buChar char="Ø"/>
            </a:pPr>
            <a:endParaRPr sz="1600"/>
          </a:p>
        </p:txBody>
      </p:sp>
      <p:pic>
        <p:nvPicPr>
          <p:cNvPr id="11" name="图片 10"/>
          <p:cNvPicPr>
            <a:picLocks noChangeAspect="1"/>
          </p:cNvPicPr>
          <p:nvPr/>
        </p:nvPicPr>
        <p:blipFill>
          <a:blip r:embed="rId2"/>
          <a:stretch>
            <a:fillRect/>
          </a:stretch>
        </p:blipFill>
        <p:spPr>
          <a:xfrm>
            <a:off x="384175" y="2159635"/>
            <a:ext cx="8364220" cy="304927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总结思考</a:t>
            </a:r>
            <a:endParaRPr lang="zh-CN" altLang="en-US" sz="2800" b="1" dirty="0">
              <a:latin typeface="微软雅黑" panose="020B0503020204020204" pitchFamily="34" charset="-122"/>
              <a:ea typeface="微软雅黑" panose="020B0503020204020204" pitchFamily="34" charset="-122"/>
            </a:endParaRPr>
          </a:p>
        </p:txBody>
      </p:sp>
      <p:sp>
        <p:nvSpPr>
          <p:cNvPr id="15" name="文本框 14"/>
          <p:cNvSpPr txBox="1"/>
          <p:nvPr>
            <p:custDataLst>
              <p:tags r:id="rId1"/>
            </p:custDataLst>
          </p:nvPr>
        </p:nvSpPr>
        <p:spPr>
          <a:xfrm>
            <a:off x="539720" y="863608"/>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结果：</a:t>
            </a:r>
            <a:endParaRPr lang="zh-CN" altLang="en-US" b="1" dirty="0">
              <a:solidFill>
                <a:srgbClr val="A7252D"/>
              </a:solidFill>
            </a:endParaRPr>
          </a:p>
        </p:txBody>
      </p:sp>
      <p:sp>
        <p:nvSpPr>
          <p:cNvPr id="16" name="文本框 15"/>
          <p:cNvSpPr txBox="1"/>
          <p:nvPr/>
        </p:nvSpPr>
        <p:spPr>
          <a:xfrm>
            <a:off x="683978" y="4248364"/>
            <a:ext cx="7608518" cy="1568450"/>
          </a:xfrm>
          <a:prstGeom prst="rect">
            <a:avLst/>
          </a:prstGeom>
          <a:noFill/>
        </p:spPr>
        <p:txBody>
          <a:bodyPr wrap="square" rtlCol="0">
            <a:spAutoFit/>
          </a:bodyPr>
          <a:lstStyle/>
          <a:p>
            <a:pPr indent="0" fontAlgn="auto">
              <a:lnSpc>
                <a:spcPct val="150000"/>
              </a:lnSpc>
              <a:spcBef>
                <a:spcPts val="600"/>
              </a:spcBef>
              <a:spcAft>
                <a:spcPts val="600"/>
              </a:spcAft>
              <a:buFont typeface="Wingdings" panose="05000000000000000000" charset="0"/>
              <a:buNone/>
            </a:pPr>
            <a:r>
              <a:rPr lang="zh-CN" sz="1600" b="0" i="0" dirty="0">
                <a:solidFill>
                  <a:srgbClr val="000000"/>
                </a:solidFill>
                <a:effectLst/>
                <a:latin typeface="微软雅黑" panose="020B0503020204020204" pitchFamily="34" charset="-122"/>
                <a:ea typeface="微软雅黑" panose="020B0503020204020204" pitchFamily="34" charset="-122"/>
              </a:rPr>
              <a:t>观察到的网络仇恨言论实施和受害人数的减少以及打击仇恨言论的增加可以部分解释为对仇恨言论后果的认识提高、理解和分享他人感受的能力以及对自己成功干预仇恨言论的能力的信心增加。虽然该研究显示出有希望的短期影响，但必须考虑这些变化的长期可持续性。</a:t>
            </a:r>
            <a:endParaRPr lang="zh-CN" sz="1600" b="0" i="0" dirty="0">
              <a:solidFill>
                <a:srgbClr val="000000"/>
              </a:solidFill>
              <a:effectLst/>
              <a:latin typeface="微软雅黑" panose="020B0503020204020204" pitchFamily="34" charset="-122"/>
              <a:ea typeface="微软雅黑" panose="020B0503020204020204" pitchFamily="34" charset="-122"/>
            </a:endParaRPr>
          </a:p>
        </p:txBody>
      </p:sp>
      <p:sp>
        <p:nvSpPr>
          <p:cNvPr id="3" name="文本框 2"/>
          <p:cNvSpPr txBox="1"/>
          <p:nvPr>
            <p:custDataLst>
              <p:tags r:id="rId2"/>
            </p:custDataLst>
          </p:nvPr>
        </p:nvSpPr>
        <p:spPr>
          <a:xfrm>
            <a:off x="539720" y="3816358"/>
            <a:ext cx="5070475" cy="368300"/>
          </a:xfrm>
          <a:prstGeom prst="rect">
            <a:avLst/>
          </a:prstGeom>
          <a:noFill/>
        </p:spPr>
        <p:txBody>
          <a:bodyPr wrap="square" rtlCol="0">
            <a:spAutoFit/>
          </a:bodyPr>
          <a:p>
            <a:pPr marL="285750" indent="-285750">
              <a:buFont typeface="Wingdings" panose="05000000000000000000" pitchFamily="2" charset="2"/>
              <a:buChar char="p"/>
            </a:pPr>
            <a:r>
              <a:rPr lang="zh-CN" altLang="en-US" b="1" dirty="0">
                <a:solidFill>
                  <a:srgbClr val="A7252D"/>
                </a:solidFill>
              </a:rPr>
              <a:t>结论：</a:t>
            </a:r>
            <a:endParaRPr lang="zh-CN" altLang="en-US" b="1" dirty="0">
              <a:solidFill>
                <a:srgbClr val="A7252D"/>
              </a:solidFill>
            </a:endParaRPr>
          </a:p>
        </p:txBody>
      </p:sp>
      <p:sp>
        <p:nvSpPr>
          <p:cNvPr id="4" name="文本框 3"/>
          <p:cNvSpPr txBox="1"/>
          <p:nvPr/>
        </p:nvSpPr>
        <p:spPr>
          <a:xfrm>
            <a:off x="755650" y="1511935"/>
            <a:ext cx="7451090" cy="2159000"/>
          </a:xfrm>
          <a:prstGeom prst="rect">
            <a:avLst/>
          </a:prstGeom>
          <a:noFill/>
        </p:spPr>
        <p:txBody>
          <a:bodyPr wrap="square" rtlCol="0" anchor="t">
            <a:noAutofit/>
          </a:bodyPr>
          <a:p>
            <a:r>
              <a:rPr lang="zh-CN" sz="1600" dirty="0">
                <a:solidFill>
                  <a:srgbClr val="000000"/>
                </a:solidFill>
                <a:effectLst/>
                <a:latin typeface="微软雅黑" panose="020B0503020204020204" pitchFamily="34" charset="-122"/>
                <a:ea typeface="微软雅黑" panose="020B0503020204020204" pitchFamily="34" charset="-122"/>
              </a:rPr>
              <a:t>该研究的结果证实了我们的第一个假设，即参与 HateLessprogram 与随后在线仇恨言论实施和受害的减少有关，同时在参与一个月后打击在线仇恨言论的人数有所增加。这标志着对研究机构的重大贡献，为HateLess提供了首次实证验证，将其作为有效工具，使青少年能够驾驭和应对在线仇恨言论的挑战</a:t>
            </a:r>
            <a:r>
              <a:rPr lang="zh-CN" altLang="en-US"/>
              <a:t>。</a:t>
            </a:r>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9.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DOC_GUID" val="{4a0e6388-2068-4b7a-b677-de131a30a163}"/>
  <p:tag name="COMMONDATA" val="eyJoZGlkIjoiOTliMTM0ZDdhMjFmNTQ4MDNhNTNkODEwM2FjNjQ3N2YifQ=="/>
  <p:tag name="commondata" val="eyJoZGlkIjoiOGM0N2Y3NmIyYzY0ODVjMjVmYmVhOGI5NGVhMThjMj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8.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9.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2658</Words>
  <Application>WPS 演示</Application>
  <PresentationFormat>自定义</PresentationFormat>
  <Paragraphs>112</Paragraphs>
  <Slides>10</Slides>
  <Notes>15</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微软雅黑</vt:lpstr>
      <vt:lpstr>Times New Roman</vt:lpstr>
      <vt:lpstr>Microsoft JhengHei</vt:lpstr>
      <vt:lpstr>Wingdings</vt:lpstr>
      <vt:lpstr>Rage Italic</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以学生为本，努力开拓学生工作新局面</dc:title>
  <dc:creator>Administrator</dc:creator>
  <cp:lastModifiedBy>小星星</cp:lastModifiedBy>
  <cp:revision>523</cp:revision>
  <dcterms:created xsi:type="dcterms:W3CDTF">2011-11-16T21:06:00Z</dcterms:created>
  <dcterms:modified xsi:type="dcterms:W3CDTF">2024-07-05T02:30:00Z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KSORubyTemplateID">
    <vt:lpwstr>2</vt:lpwstr>
  </property>
  <property fmtid="{D5CDD505-2E9C-101B-9397-08002B2CF9AE}" pid="4" name="ICV">
    <vt:lpwstr>E3294A9A7F6547E5B53385D158E9CFBC_13</vt:lpwstr>
  </property>
</Properties>
</file>