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740-A884-4333-A8BC-F0C894E94B47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E2A2CF-FF3A-4964-8D19-DDE0C864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740-A884-4333-A8BC-F0C894E94B47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E2A2CF-FF3A-4964-8D19-DDE0C864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4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740-A884-4333-A8BC-F0C894E94B47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E2A2CF-FF3A-4964-8D19-DDE0C864B7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641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740-A884-4333-A8BC-F0C894E94B47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E2A2CF-FF3A-4964-8D19-DDE0C864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89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740-A884-4333-A8BC-F0C894E94B47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E2A2CF-FF3A-4964-8D19-DDE0C864B7E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4176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740-A884-4333-A8BC-F0C894E94B47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E2A2CF-FF3A-4964-8D19-DDE0C864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9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740-A884-4333-A8BC-F0C894E94B47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A2CF-FF3A-4964-8D19-DDE0C864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99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740-A884-4333-A8BC-F0C894E94B47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A2CF-FF3A-4964-8D19-DDE0C864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9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740-A884-4333-A8BC-F0C894E94B47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A2CF-FF3A-4964-8D19-DDE0C864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740-A884-4333-A8BC-F0C894E94B47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E2A2CF-FF3A-4964-8D19-DDE0C864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3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740-A884-4333-A8BC-F0C894E94B47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E2A2CF-FF3A-4964-8D19-DDE0C864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4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740-A884-4333-A8BC-F0C894E94B47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E2A2CF-FF3A-4964-8D19-DDE0C864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740-A884-4333-A8BC-F0C894E94B47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A2CF-FF3A-4964-8D19-DDE0C864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740-A884-4333-A8BC-F0C894E94B47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A2CF-FF3A-4964-8D19-DDE0C864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740-A884-4333-A8BC-F0C894E94B47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A2CF-FF3A-4964-8D19-DDE0C864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3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740-A884-4333-A8BC-F0C894E94B47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E2A2CF-FF3A-4964-8D19-DDE0C864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3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A2740-A884-4333-A8BC-F0C894E94B47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E2A2CF-FF3A-4964-8D19-DDE0C864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3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3271" y="1352006"/>
            <a:ext cx="8915399" cy="2262781"/>
          </a:xfrm>
        </p:spPr>
        <p:txBody>
          <a:bodyPr/>
          <a:lstStyle/>
          <a:p>
            <a:pPr algn="ctr"/>
            <a:r>
              <a:rPr lang="en-US" dirty="0" smtClean="0"/>
              <a:t>LeNet-5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3270" y="4006671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fa-IR" sz="3200" dirty="0" smtClean="0">
                <a:cs typeface="B Nazanin" panose="00000400000000000000" pitchFamily="2" charset="-78"/>
              </a:rPr>
              <a:t>ارائه دهنده : امین قربانی</a:t>
            </a:r>
            <a:endParaRPr lang="en-US" sz="3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408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cs typeface="B Titr" panose="00000700000000000000" pitchFamily="2" charset="-78"/>
              </a:rPr>
              <a:t>Fully-connected-layer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این لایه یک حجم ورودی از لایه قبل خود را میگیرد و یک بردار با </a:t>
            </a:r>
            <a:r>
              <a:rPr lang="en-US" sz="2400" dirty="0" smtClean="0">
                <a:cs typeface="B Nazanin" panose="00000400000000000000" pitchFamily="2" charset="-78"/>
              </a:rPr>
              <a:t>N</a:t>
            </a:r>
            <a:r>
              <a:rPr lang="fa-IR" sz="2400" dirty="0" smtClean="0">
                <a:cs typeface="B Nazanin" panose="00000400000000000000" pitchFamily="2" charset="-78"/>
              </a:rPr>
              <a:t> عدد را در خروجی به ما میدهد که </a:t>
            </a:r>
            <a:r>
              <a:rPr lang="en-US" sz="2400" dirty="0" smtClean="0">
                <a:cs typeface="B Nazanin" panose="00000400000000000000" pitchFamily="2" charset="-78"/>
              </a:rPr>
              <a:t>N</a:t>
            </a:r>
            <a:r>
              <a:rPr lang="fa-IR" sz="2400" dirty="0" smtClean="0">
                <a:cs typeface="B Nazanin" panose="00000400000000000000" pitchFamily="2" charset="-78"/>
              </a:rPr>
              <a:t> تعداد کلاس هایی است که میخواهیم از بین آن ها انتخاب کنیم. و هر عدد احتمال کلاس مربوطه را نشان میدهد.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671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Titr" panose="00000700000000000000" pitchFamily="2" charset="-78"/>
              </a:rPr>
              <a:t>دو پارامتر مهم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>
                <a:cs typeface="B Nazanin" panose="00000400000000000000" pitchFamily="2" charset="-78"/>
              </a:rPr>
              <a:t>Stride </a:t>
            </a:r>
            <a:r>
              <a:rPr lang="fa-IR" dirty="0" smtClean="0">
                <a:cs typeface="B Nazanin" panose="00000400000000000000" pitchFamily="2" charset="-78"/>
              </a:rPr>
              <a:t> : کنترل میکند که فیلتر چگونه بر روی ورودی </a:t>
            </a:r>
            <a:r>
              <a:rPr lang="en-US" dirty="0" err="1" smtClean="0">
                <a:cs typeface="B Nazanin" panose="00000400000000000000" pitchFamily="2" charset="-78"/>
              </a:rPr>
              <a:t>conv</a:t>
            </a:r>
            <a:r>
              <a:rPr lang="fa-IR" dirty="0" smtClean="0">
                <a:cs typeface="B Nazanin" panose="00000400000000000000" pitchFamily="2" charset="-78"/>
              </a:rPr>
              <a:t> کند.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برای مثال </a:t>
            </a:r>
            <a:r>
              <a:rPr lang="en-US" dirty="0" smtClean="0">
                <a:cs typeface="B Nazanin" panose="00000400000000000000" pitchFamily="2" charset="-78"/>
              </a:rPr>
              <a:t>Stride=1 </a:t>
            </a:r>
            <a:r>
              <a:rPr lang="fa-IR" dirty="0" smtClean="0">
                <a:cs typeface="B Nazanin" panose="00000400000000000000" pitchFamily="2" charset="-78"/>
              </a:rPr>
              <a:t> یعنی فیلتر یک واحد یک واحد حرکت میکند. 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en-US" dirty="0" smtClean="0">
                <a:cs typeface="B Nazanin" panose="00000400000000000000" pitchFamily="2" charset="-78"/>
              </a:rPr>
              <a:t>Stride</a:t>
            </a:r>
            <a:r>
              <a:rPr lang="fa-IR" dirty="0" smtClean="0">
                <a:cs typeface="B Nazanin" panose="00000400000000000000" pitchFamily="2" charset="-78"/>
              </a:rPr>
              <a:t> به گونه ای انتخاب میشود که خروجی صحیح باشد و نه کسری.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7" y="3563626"/>
            <a:ext cx="5499517" cy="3153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071" y="3515994"/>
            <a:ext cx="5839640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Titr" panose="00000700000000000000" pitchFamily="2" charset="-78"/>
              </a:rPr>
              <a:t>دو پارامتر مهم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Padding</a:t>
            </a:r>
            <a:r>
              <a:rPr lang="fa-IR" dirty="0" smtClean="0"/>
              <a:t> 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41" y="2886571"/>
            <a:ext cx="9078592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Titr" panose="00000700000000000000" pitchFamily="2" charset="-78"/>
              </a:rPr>
              <a:t>دو فرمول مهم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448" y="1801975"/>
            <a:ext cx="2648320" cy="9145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448" y="4276939"/>
            <a:ext cx="2248214" cy="8383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05616" y="3914927"/>
            <a:ext cx="45981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 smtClean="0">
                <a:cs typeface="B Nazanin" panose="00000400000000000000" pitchFamily="2" charset="-78"/>
              </a:rPr>
              <a:t>O</a:t>
            </a:r>
            <a:r>
              <a:rPr lang="fa-IR" dirty="0" smtClean="0">
                <a:cs typeface="B Nazanin" panose="00000400000000000000" pitchFamily="2" charset="-78"/>
              </a:rPr>
              <a:t> : سایز خروجی</a:t>
            </a:r>
          </a:p>
          <a:p>
            <a:pPr algn="r" rtl="1"/>
            <a:r>
              <a:rPr lang="en-US" dirty="0" smtClean="0">
                <a:cs typeface="B Nazanin" panose="00000400000000000000" pitchFamily="2" charset="-78"/>
              </a:rPr>
              <a:t>W</a:t>
            </a:r>
            <a:r>
              <a:rPr lang="fa-IR" dirty="0" smtClean="0">
                <a:cs typeface="B Nazanin" panose="00000400000000000000" pitchFamily="2" charset="-78"/>
              </a:rPr>
              <a:t> : سایز ورودی</a:t>
            </a:r>
          </a:p>
          <a:p>
            <a:pPr algn="r" rtl="1"/>
            <a:r>
              <a:rPr lang="en-US" dirty="0" smtClean="0">
                <a:cs typeface="B Nazanin" panose="00000400000000000000" pitchFamily="2" charset="-78"/>
              </a:rPr>
              <a:t>K</a:t>
            </a:r>
            <a:r>
              <a:rPr lang="fa-IR" dirty="0" smtClean="0">
                <a:cs typeface="B Nazanin" panose="00000400000000000000" pitchFamily="2" charset="-78"/>
              </a:rPr>
              <a:t> : اندازه فیلتر</a:t>
            </a:r>
          </a:p>
          <a:p>
            <a:pPr algn="r" rtl="1"/>
            <a:r>
              <a:rPr lang="en-US" dirty="0" smtClean="0">
                <a:cs typeface="B Nazanin" panose="00000400000000000000" pitchFamily="2" charset="-78"/>
              </a:rPr>
              <a:t>P</a:t>
            </a:r>
            <a:r>
              <a:rPr lang="fa-IR" dirty="0" smtClean="0">
                <a:cs typeface="B Nazanin" panose="00000400000000000000" pitchFamily="2" charset="-78"/>
              </a:rPr>
              <a:t> : </a:t>
            </a:r>
            <a:r>
              <a:rPr lang="en-US" dirty="0" smtClean="0">
                <a:cs typeface="B Nazanin" panose="00000400000000000000" pitchFamily="2" charset="-78"/>
              </a:rPr>
              <a:t>padding</a:t>
            </a:r>
          </a:p>
          <a:p>
            <a:pPr algn="r" rtl="1"/>
            <a:r>
              <a:rPr lang="en-US" dirty="0" smtClean="0">
                <a:cs typeface="B Nazanin" panose="00000400000000000000" pitchFamily="2" charset="-78"/>
              </a:rPr>
              <a:t>S</a:t>
            </a:r>
            <a:r>
              <a:rPr lang="fa-IR" dirty="0" smtClean="0">
                <a:cs typeface="B Nazanin" panose="00000400000000000000" pitchFamily="2" charset="-78"/>
              </a:rPr>
              <a:t> : </a:t>
            </a:r>
            <a:r>
              <a:rPr lang="en-US" dirty="0" smtClean="0">
                <a:cs typeface="B Nazanin" panose="00000400000000000000" pitchFamily="2" charset="-78"/>
              </a:rPr>
              <a:t>Stride</a:t>
            </a:r>
            <a:endParaRPr lang="fa-IR" dirty="0" smtClean="0"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1168" y="1954375"/>
            <a:ext cx="45981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 smtClean="0">
                <a:cs typeface="B Nazanin" panose="00000400000000000000" pitchFamily="2" charset="-78"/>
              </a:rPr>
              <a:t>k</a:t>
            </a:r>
            <a:r>
              <a:rPr lang="fa-IR" dirty="0" smtClean="0">
                <a:cs typeface="B Nazanin" panose="00000400000000000000" pitchFamily="2" charset="-78"/>
              </a:rPr>
              <a:t>: سایز فیلتر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اگر </a:t>
            </a:r>
            <a:r>
              <a:rPr lang="en-US" dirty="0" smtClean="0">
                <a:cs typeface="B Nazanin" panose="00000400000000000000" pitchFamily="2" charset="-78"/>
              </a:rPr>
              <a:t>stride=1</a:t>
            </a:r>
            <a:r>
              <a:rPr lang="fa-IR" dirty="0" smtClean="0">
                <a:cs typeface="B Nazanin" panose="00000400000000000000" pitchFamily="2" charset="-78"/>
              </a:rPr>
              <a:t> باشد و </a:t>
            </a:r>
            <a:r>
              <a:rPr lang="en-US" dirty="0" smtClean="0">
                <a:cs typeface="B Nazanin" panose="00000400000000000000" pitchFamily="2" charset="-78"/>
              </a:rPr>
              <a:t>padding</a:t>
            </a:r>
            <a:r>
              <a:rPr lang="fa-IR" dirty="0" smtClean="0">
                <a:cs typeface="B Nazanin" panose="00000400000000000000" pitchFamily="2" charset="-78"/>
              </a:rPr>
              <a:t> از فرمول مقابل محاسبه شود ابعاد ورودی و خروجی یکسان است.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24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50533"/>
            <a:ext cx="8911687" cy="1280890"/>
          </a:xfrm>
        </p:spPr>
        <p:txBody>
          <a:bodyPr/>
          <a:lstStyle/>
          <a:p>
            <a:r>
              <a:rPr lang="en-US" dirty="0" err="1" smtClean="0"/>
              <a:t>Relu</a:t>
            </a:r>
            <a:r>
              <a:rPr lang="en-US" dirty="0" smtClean="0"/>
              <a:t>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بعد از هر لایه ی </a:t>
            </a:r>
            <a:r>
              <a:rPr lang="en-US" dirty="0" err="1" smtClean="0"/>
              <a:t>Conv</a:t>
            </a:r>
            <a:r>
              <a:rPr lang="fa-IR" dirty="0" smtClean="0"/>
              <a:t> بلافاصله یک لایه ی غیرخطی وجود دارد </a:t>
            </a:r>
          </a:p>
          <a:p>
            <a:pPr marL="0" indent="0" algn="r" rtl="1">
              <a:buNone/>
            </a:pPr>
            <a:r>
              <a:rPr lang="fa-IR" dirty="0" smtClean="0"/>
              <a:t>در گذشته توابع غیر خطی چون </a:t>
            </a:r>
            <a:r>
              <a:rPr lang="en-US" dirty="0" err="1" smtClean="0"/>
              <a:t>tanh</a:t>
            </a:r>
            <a:r>
              <a:rPr lang="fa-IR" dirty="0" smtClean="0"/>
              <a:t> مورد استفاده قرار میگرفت ، اما امروزه از </a:t>
            </a:r>
            <a:r>
              <a:rPr lang="en-US" dirty="0" err="1" smtClean="0"/>
              <a:t>Relu</a:t>
            </a:r>
            <a:r>
              <a:rPr lang="en-US" dirty="0" smtClean="0"/>
              <a:t> layer</a:t>
            </a:r>
            <a:r>
              <a:rPr lang="fa-IR" dirty="0" smtClean="0"/>
              <a:t> ها به جای آن ها استفاده میشود که سرعت یادگیری را بالا میبرند.</a:t>
            </a:r>
            <a:endParaRPr lang="en-US" dirty="0" smtClean="0"/>
          </a:p>
          <a:p>
            <a:pPr marL="0" indent="0" algn="r" rtl="1">
              <a:buNone/>
            </a:pPr>
            <a:endParaRPr lang="fa-IR" dirty="0" smtClean="0"/>
          </a:p>
          <a:p>
            <a:pPr marL="0" indent="0" algn="r" rtl="1">
              <a:buNone/>
            </a:pPr>
            <a:r>
              <a:rPr lang="en-US" dirty="0" err="1" smtClean="0"/>
              <a:t>Relu</a:t>
            </a:r>
            <a:r>
              <a:rPr lang="en-US" dirty="0" smtClean="0"/>
              <a:t> layer</a:t>
            </a:r>
            <a:r>
              <a:rPr lang="fa-IR" dirty="0" smtClean="0"/>
              <a:t> در حقیقت برای تمام مقادیر ورودی تابع </a:t>
            </a:r>
            <a:r>
              <a:rPr lang="en-US" dirty="0" smtClean="0"/>
              <a:t>f(x)=max(x,0)</a:t>
            </a:r>
            <a:r>
              <a:rPr lang="fa-IR" dirty="0" smtClean="0"/>
              <a:t> را صدا میزند که در حقیقت تمام مقادیر منفی را صفر میکند.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گاها بعد از </a:t>
            </a:r>
            <a:r>
              <a:rPr lang="en-US" dirty="0" err="1" smtClean="0"/>
              <a:t>Relu</a:t>
            </a:r>
            <a:r>
              <a:rPr lang="en-US" dirty="0" smtClean="0"/>
              <a:t> layer</a:t>
            </a:r>
            <a:r>
              <a:rPr lang="fa-IR" dirty="0" smtClean="0"/>
              <a:t> ها ما </a:t>
            </a:r>
            <a:r>
              <a:rPr lang="en-US" dirty="0" smtClean="0"/>
              <a:t>pooling layer</a:t>
            </a:r>
            <a:r>
              <a:rPr lang="fa-IR" dirty="0" smtClean="0"/>
              <a:t> یا لایه نمونه برداری داریم ، این لایه ها انواع مختلفی دارند ، یکی از انواع این نوع لایه ها </a:t>
            </a:r>
            <a:r>
              <a:rPr lang="en-US" dirty="0" err="1" smtClean="0"/>
              <a:t>Max_Pooling</a:t>
            </a:r>
            <a:r>
              <a:rPr lang="en-US" dirty="0" smtClean="0"/>
              <a:t> layer</a:t>
            </a:r>
            <a:r>
              <a:rPr lang="fa-IR" dirty="0" smtClean="0"/>
              <a:t> است که دارای فیلترهای2*2 و </a:t>
            </a:r>
            <a:r>
              <a:rPr lang="en-US" dirty="0" smtClean="0"/>
              <a:t>Stride=2</a:t>
            </a:r>
            <a:r>
              <a:rPr lang="fa-IR" dirty="0" smtClean="0"/>
              <a:t> است و در هر بار فقط بزرگترین عضو منطقه را میاورد !!!</a:t>
            </a:r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102" y="3133862"/>
            <a:ext cx="5943910" cy="300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845" y="2557413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Lenet-5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معماری </a:t>
            </a:r>
            <a:r>
              <a:rPr lang="en-US" dirty="0" err="1" smtClean="0">
                <a:cs typeface="B Nazanin" panose="00000400000000000000" pitchFamily="2" charset="-78"/>
              </a:rPr>
              <a:t>LeNet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605" y="1487255"/>
            <a:ext cx="7449590" cy="266737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949132" y="4432663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معماری </a:t>
            </a:r>
            <a:r>
              <a:rPr lang="en-US" sz="2400" dirty="0" smtClean="0">
                <a:cs typeface="B Nazanin" panose="00000400000000000000" pitchFamily="2" charset="-78"/>
              </a:rPr>
              <a:t>lenet-5</a:t>
            </a:r>
            <a:r>
              <a:rPr lang="fa-IR" sz="2400" dirty="0" smtClean="0">
                <a:cs typeface="B Nazanin" panose="00000400000000000000" pitchFamily="2" charset="-78"/>
              </a:rPr>
              <a:t> شامل دو گروه لایه ی </a:t>
            </a:r>
            <a:r>
              <a:rPr lang="en-US" sz="2400" dirty="0" err="1" smtClean="0">
                <a:cs typeface="B Nazanin" panose="00000400000000000000" pitchFamily="2" charset="-78"/>
              </a:rPr>
              <a:t>conv</a:t>
            </a:r>
            <a:r>
              <a:rPr lang="en-US" sz="2400" dirty="0" smtClean="0">
                <a:cs typeface="B Nazanin" panose="00000400000000000000" pitchFamily="2" charset="-78"/>
              </a:rPr>
              <a:t> layer</a:t>
            </a:r>
            <a:r>
              <a:rPr lang="fa-IR" sz="2400" dirty="0" smtClean="0">
                <a:cs typeface="B Nazanin" panose="00000400000000000000" pitchFamily="2" charset="-78"/>
              </a:rPr>
              <a:t> و </a:t>
            </a:r>
            <a:r>
              <a:rPr lang="en-US" sz="2400" dirty="0" smtClean="0">
                <a:cs typeface="B Nazanin" panose="00000400000000000000" pitchFamily="2" charset="-78"/>
              </a:rPr>
              <a:t> average pooling layer</a:t>
            </a:r>
            <a:r>
              <a:rPr lang="fa-IR" sz="2400" dirty="0" smtClean="0">
                <a:cs typeface="B Nazanin" panose="00000400000000000000" pitchFamily="2" charset="-78"/>
              </a:rPr>
              <a:t> است که یک </a:t>
            </a:r>
            <a:r>
              <a:rPr lang="en-US" sz="2400" dirty="0" smtClean="0">
                <a:cs typeface="B Nazanin" panose="00000400000000000000" pitchFamily="2" charset="-78"/>
              </a:rPr>
              <a:t>flattening </a:t>
            </a:r>
            <a:r>
              <a:rPr lang="en-US" sz="2400" dirty="0" err="1" smtClean="0">
                <a:cs typeface="B Nazanin" panose="00000400000000000000" pitchFamily="2" charset="-78"/>
              </a:rPr>
              <a:t>conv</a:t>
            </a:r>
            <a:r>
              <a:rPr lang="en-US" sz="2400" dirty="0" smtClean="0">
                <a:cs typeface="B Nazanin" panose="00000400000000000000" pitchFamily="2" charset="-78"/>
              </a:rPr>
              <a:t> layer</a:t>
            </a:r>
            <a:r>
              <a:rPr lang="fa-IR" sz="2400" dirty="0" smtClean="0">
                <a:cs typeface="B Nazanin" panose="00000400000000000000" pitchFamily="2" charset="-78"/>
              </a:rPr>
              <a:t> ، دو </a:t>
            </a:r>
            <a:r>
              <a:rPr lang="en-US" sz="2400" dirty="0" smtClean="0">
                <a:cs typeface="B Nazanin" panose="00000400000000000000" pitchFamily="2" charset="-78"/>
              </a:rPr>
              <a:t>FC Layer </a:t>
            </a:r>
            <a:r>
              <a:rPr lang="fa-IR" sz="2400" dirty="0" smtClean="0">
                <a:cs typeface="B Nazanin" panose="00000400000000000000" pitchFamily="2" charset="-78"/>
              </a:rPr>
              <a:t> و در پایان یک </a:t>
            </a:r>
            <a:r>
              <a:rPr lang="en-US" sz="2400" dirty="0" err="1" smtClean="0">
                <a:cs typeface="B Nazanin" panose="00000400000000000000" pitchFamily="2" charset="-78"/>
              </a:rPr>
              <a:t>softmax</a:t>
            </a:r>
            <a:r>
              <a:rPr lang="en-US" sz="2400" dirty="0" smtClean="0">
                <a:cs typeface="B Nazanin" panose="00000400000000000000" pitchFamily="2" charset="-78"/>
              </a:rPr>
              <a:t> classifier layer</a:t>
            </a:r>
            <a:r>
              <a:rPr lang="fa-IR" sz="2400" dirty="0" smtClean="0">
                <a:cs typeface="B Nazanin" panose="00000400000000000000" pitchFamily="2" charset="-78"/>
              </a:rPr>
              <a:t> است</a:t>
            </a:r>
          </a:p>
        </p:txBody>
      </p:sp>
    </p:spTree>
    <p:extLst>
      <p:ext uri="{BB962C8B-B14F-4D97-AF65-F5344CB8AC3E}">
        <p14:creationId xmlns:p14="http://schemas.microsoft.com/office/powerpoint/2010/main" val="274280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Titr" panose="00000700000000000000" pitchFamily="2" charset="-78"/>
              </a:rPr>
              <a:t>معماری </a:t>
            </a:r>
            <a:r>
              <a:rPr lang="en-US" dirty="0" err="1" smtClean="0">
                <a:cs typeface="B Titr" panose="00000700000000000000" pitchFamily="2" charset="-78"/>
              </a:rPr>
              <a:t>LeNet</a:t>
            </a:r>
            <a:r>
              <a:rPr lang="fa-IR" dirty="0" smtClean="0">
                <a:cs typeface="B Titr" panose="00000700000000000000" pitchFamily="2" charset="-78"/>
              </a:rPr>
              <a:t> – لایه ی اول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32857"/>
            <a:ext cx="6662933" cy="4094284"/>
          </a:xfrm>
        </p:spPr>
      </p:pic>
    </p:spTree>
    <p:extLst>
      <p:ext uri="{BB962C8B-B14F-4D97-AF65-F5344CB8AC3E}">
        <p14:creationId xmlns:p14="http://schemas.microsoft.com/office/powerpoint/2010/main" val="96202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Titr" panose="00000700000000000000" pitchFamily="2" charset="-78"/>
              </a:rPr>
              <a:t>معماری </a:t>
            </a:r>
            <a:r>
              <a:rPr lang="en-US" dirty="0" err="1" smtClean="0">
                <a:cs typeface="B Titr" panose="00000700000000000000" pitchFamily="2" charset="-78"/>
              </a:rPr>
              <a:t>LeNet</a:t>
            </a:r>
            <a:r>
              <a:rPr lang="fa-IR" dirty="0" smtClean="0">
                <a:cs typeface="B Titr" panose="00000700000000000000" pitchFamily="2" charset="-78"/>
              </a:rPr>
              <a:t> – لایه ی دوم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32" y="1793965"/>
            <a:ext cx="5625395" cy="3778250"/>
          </a:xfrm>
        </p:spPr>
      </p:pic>
    </p:spTree>
    <p:extLst>
      <p:ext uri="{BB962C8B-B14F-4D97-AF65-F5344CB8AC3E}">
        <p14:creationId xmlns:p14="http://schemas.microsoft.com/office/powerpoint/2010/main" val="230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663" y="624110"/>
            <a:ext cx="8911687" cy="1165502"/>
          </a:xfrm>
        </p:spPr>
        <p:txBody>
          <a:bodyPr>
            <a:normAutofit fontScale="90000"/>
          </a:bodyPr>
          <a:lstStyle/>
          <a:p>
            <a:pPr algn="ctr"/>
            <a:r>
              <a:rPr lang="fa-IR" dirty="0" smtClean="0">
                <a:cs typeface="B Titr" panose="00000700000000000000" pitchFamily="2" charset="-78"/>
              </a:rPr>
              <a:t>مقدمه </a:t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>شبکه های عصبی کانولوشن</a:t>
            </a:r>
            <a:endParaRPr lang="fa-IR" dirty="0">
              <a:cs typeface="B Titr" panose="00000700000000000000" pitchFamily="2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شبکه های عصبی کانولشن ترکیبی از زیست شناسی و ریاضی است که نوآوریی در بخش بینایی کامپیوتر </a:t>
            </a:r>
            <a:r>
              <a:rPr lang="fa-IR" sz="2000" dirty="0" smtClean="0">
                <a:latin typeface="Arial Rounded MT Bold" panose="020F0704030504030204" pitchFamily="34" charset="0"/>
                <a:cs typeface="B Nazanin" panose="00000400000000000000" pitchFamily="2" charset="-78"/>
              </a:rPr>
              <a:t>(</a:t>
            </a:r>
            <a:r>
              <a:rPr lang="en-US" sz="2000" dirty="0" smtClean="0">
                <a:latin typeface="Arial Rounded MT Bold" panose="020F0704030504030204" pitchFamily="34" charset="0"/>
                <a:cs typeface="B Nazanin" panose="00000400000000000000" pitchFamily="2" charset="-78"/>
              </a:rPr>
              <a:t>COMPUTER VISION</a:t>
            </a:r>
            <a:r>
              <a:rPr lang="fa-IR" sz="2000" dirty="0" smtClean="0">
                <a:cs typeface="B Nazanin" panose="00000400000000000000" pitchFamily="2" charset="-78"/>
              </a:rPr>
              <a:t>) است.</a:t>
            </a:r>
          </a:p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سال 2012 نقطه عطف پیشرفت شبکه های عصبی بود که در آن </a:t>
            </a:r>
            <a:r>
              <a:rPr lang="en-US" sz="2000" dirty="0" smtClean="0">
                <a:cs typeface="B Nazanin" panose="00000400000000000000" pitchFamily="2" charset="-78"/>
              </a:rPr>
              <a:t>ALEX</a:t>
            </a:r>
            <a:r>
              <a:rPr lang="fa-IR" sz="2000" dirty="0" smtClean="0">
                <a:cs typeface="B Nazanin" panose="00000400000000000000" pitchFamily="2" charset="-78"/>
              </a:rPr>
              <a:t> در رقابت سالانه </a:t>
            </a:r>
            <a:r>
              <a:rPr lang="en-US" sz="2000" dirty="0" smtClean="0">
                <a:cs typeface="B Nazanin" panose="00000400000000000000" pitchFamily="2" charset="-78"/>
              </a:rPr>
              <a:t>ImageNet</a:t>
            </a:r>
            <a:r>
              <a:rPr lang="fa-IR" sz="2000" dirty="0" smtClean="0">
                <a:cs typeface="B Nazanin" panose="00000400000000000000" pitchFamily="2" charset="-78"/>
              </a:rPr>
              <a:t> که المپیک بینایی کامپیوتر است توانست خطای طبقه بندی را از 26 درصد به 15 درصد برساند.</a:t>
            </a:r>
          </a:p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امروزه بسیاری از شرکت ها از شبکه های عصبی کانولشنی استفاده میکنند.</a:t>
            </a:r>
          </a:p>
          <a:p>
            <a:pPr algn="r" rtl="1"/>
            <a:endParaRPr lang="fa-IR" sz="2000" dirty="0" smtClean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02" y="4448141"/>
            <a:ext cx="6526910" cy="21420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Rectangle 10"/>
          <p:cNvSpPr/>
          <p:nvPr/>
        </p:nvSpPr>
        <p:spPr>
          <a:xfrm>
            <a:off x="1332411" y="4652444"/>
            <a:ext cx="185693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 tagging </a:t>
            </a:r>
            <a:r>
              <a:rPr lang="en-US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35679" y="6293564"/>
            <a:ext cx="185693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 search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6727" y="5886979"/>
            <a:ext cx="18569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</a:t>
            </a:r>
            <a:r>
              <a:rPr lang="en-US" sz="1400" dirty="0" smtClean="0"/>
              <a:t>recommendations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46912" y="5924232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 search infrastructure.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Titr" panose="00000700000000000000" pitchFamily="2" charset="-78"/>
              </a:rPr>
              <a:t>معماری </a:t>
            </a:r>
            <a:r>
              <a:rPr lang="en-US" dirty="0" err="1" smtClean="0">
                <a:cs typeface="B Titr" panose="00000700000000000000" pitchFamily="2" charset="-78"/>
              </a:rPr>
              <a:t>LeNet</a:t>
            </a:r>
            <a:r>
              <a:rPr lang="fa-IR" dirty="0" smtClean="0">
                <a:cs typeface="B Titr" panose="00000700000000000000" pitchFamily="2" charset="-78"/>
              </a:rPr>
              <a:t> – لایه ی سوم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14" y="1905000"/>
            <a:ext cx="5553850" cy="3610479"/>
          </a:xfrm>
        </p:spPr>
      </p:pic>
    </p:spTree>
    <p:extLst>
      <p:ext uri="{BB962C8B-B14F-4D97-AF65-F5344CB8AC3E}">
        <p14:creationId xmlns:p14="http://schemas.microsoft.com/office/powerpoint/2010/main" val="21491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Titr" panose="00000700000000000000" pitchFamily="2" charset="-78"/>
              </a:rPr>
              <a:t>معماری </a:t>
            </a:r>
            <a:r>
              <a:rPr lang="en-US" dirty="0" err="1" smtClean="0">
                <a:cs typeface="B Titr" panose="00000700000000000000" pitchFamily="2" charset="-78"/>
              </a:rPr>
              <a:t>LeNet</a:t>
            </a:r>
            <a:r>
              <a:rPr lang="fa-IR" dirty="0" smtClean="0">
                <a:cs typeface="B Titr" panose="00000700000000000000" pitchFamily="2" charset="-78"/>
              </a:rPr>
              <a:t> – لایه ی چهارم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672" y="2203196"/>
            <a:ext cx="5420481" cy="3639058"/>
          </a:xfrm>
        </p:spPr>
      </p:pic>
    </p:spTree>
    <p:extLst>
      <p:ext uri="{BB962C8B-B14F-4D97-AF65-F5344CB8AC3E}">
        <p14:creationId xmlns:p14="http://schemas.microsoft.com/office/powerpoint/2010/main" val="10400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Titr" panose="00000700000000000000" pitchFamily="2" charset="-78"/>
              </a:rPr>
              <a:t>معماری </a:t>
            </a:r>
            <a:r>
              <a:rPr lang="en-US" dirty="0" err="1" smtClean="0">
                <a:cs typeface="B Titr" panose="00000700000000000000" pitchFamily="2" charset="-78"/>
              </a:rPr>
              <a:t>LeNet</a:t>
            </a:r>
            <a:r>
              <a:rPr lang="fa-IR" dirty="0" smtClean="0">
                <a:cs typeface="B Titr" panose="00000700000000000000" pitchFamily="2" charset="-78"/>
              </a:rPr>
              <a:t> – لایه ی پنجم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77" y="2217485"/>
            <a:ext cx="5344271" cy="3610479"/>
          </a:xfrm>
        </p:spPr>
      </p:pic>
    </p:spTree>
    <p:extLst>
      <p:ext uri="{BB962C8B-B14F-4D97-AF65-F5344CB8AC3E}">
        <p14:creationId xmlns:p14="http://schemas.microsoft.com/office/powerpoint/2010/main" val="326700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معماری </a:t>
            </a:r>
            <a:r>
              <a:rPr lang="en-US" dirty="0" err="1" smtClean="0"/>
              <a:t>LeNet</a:t>
            </a:r>
            <a:r>
              <a:rPr lang="fa-IR" dirty="0" smtClean="0"/>
              <a:t> – لایه ی ششم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92" y="2133600"/>
            <a:ext cx="5653242" cy="3778250"/>
          </a:xfrm>
        </p:spPr>
      </p:pic>
    </p:spTree>
    <p:extLst>
      <p:ext uri="{BB962C8B-B14F-4D97-AF65-F5344CB8AC3E}">
        <p14:creationId xmlns:p14="http://schemas.microsoft.com/office/powerpoint/2010/main" val="22038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Titr" panose="00000700000000000000" pitchFamily="2" charset="-78"/>
              </a:rPr>
              <a:t>معماری </a:t>
            </a:r>
            <a:r>
              <a:rPr lang="en-US" dirty="0" err="1" smtClean="0">
                <a:cs typeface="B Titr" panose="00000700000000000000" pitchFamily="2" charset="-78"/>
              </a:rPr>
              <a:t>LeNet</a:t>
            </a:r>
            <a:r>
              <a:rPr lang="fa-IR" dirty="0" smtClean="0">
                <a:cs typeface="B Titr" panose="00000700000000000000" pitchFamily="2" charset="-78"/>
              </a:rPr>
              <a:t> – لایه ی هفتم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791" y="2133600"/>
            <a:ext cx="4974243" cy="3778250"/>
          </a:xfrm>
        </p:spPr>
      </p:pic>
    </p:spTree>
    <p:extLst>
      <p:ext uri="{BB962C8B-B14F-4D97-AF65-F5344CB8AC3E}">
        <p14:creationId xmlns:p14="http://schemas.microsoft.com/office/powerpoint/2010/main" val="26696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  <p:pic>
        <p:nvPicPr>
          <p:cNvPr id="4" name="LeNet-5_Architecture_Explanation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2595" y="1377971"/>
            <a:ext cx="9235439" cy="5173960"/>
          </a:xfrm>
        </p:spPr>
      </p:pic>
    </p:spTree>
    <p:extLst>
      <p:ext uri="{BB962C8B-B14F-4D97-AF65-F5344CB8AC3E}">
        <p14:creationId xmlns:p14="http://schemas.microsoft.com/office/powerpoint/2010/main" val="14886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پیاده سازی نرم افزاری </a:t>
            </a:r>
            <a:r>
              <a:rPr lang="en-US" dirty="0" err="1" smtClean="0">
                <a:cs typeface="B Titr" panose="00000700000000000000" pitchFamily="2" charset="-78"/>
              </a:rPr>
              <a:t>LeNet</a:t>
            </a:r>
            <a:r>
              <a:rPr lang="en-US" dirty="0" smtClean="0">
                <a:cs typeface="B Titr" panose="00000700000000000000" pitchFamily="2" charset="-78"/>
              </a:rPr>
              <a:t>-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4263" y="2930434"/>
            <a:ext cx="8915400" cy="3777622"/>
          </a:xfrm>
        </p:spPr>
        <p:txBody>
          <a:bodyPr>
            <a:normAutofit/>
          </a:bodyPr>
          <a:lstStyle/>
          <a:p>
            <a:pPr algn="ctr" rtl="1"/>
            <a:r>
              <a:rPr lang="fa-IR" sz="2800" dirty="0" smtClean="0">
                <a:cs typeface="B Titr" panose="00000700000000000000" pitchFamily="2" charset="-78"/>
              </a:rPr>
              <a:t>ما برای پیاده سازی </a:t>
            </a:r>
            <a:r>
              <a:rPr lang="en-US" sz="2800" b="1" dirty="0" err="1" smtClean="0">
                <a:cs typeface="B Titr" panose="00000700000000000000" pitchFamily="2" charset="-78"/>
              </a:rPr>
              <a:t>Lenet</a:t>
            </a:r>
            <a:r>
              <a:rPr lang="fa-IR" sz="2800" dirty="0" smtClean="0">
                <a:cs typeface="B Titr" panose="00000700000000000000" pitchFamily="2" charset="-78"/>
              </a:rPr>
              <a:t> از </a:t>
            </a:r>
            <a:r>
              <a:rPr lang="en-US" sz="2800" b="1" dirty="0" err="1" smtClean="0">
                <a:cs typeface="B Titr" panose="00000700000000000000" pitchFamily="2" charset="-78"/>
              </a:rPr>
              <a:t>Tensorflow</a:t>
            </a:r>
            <a:r>
              <a:rPr lang="fa-IR" sz="2800" dirty="0" smtClean="0">
                <a:cs typeface="B Titr" panose="00000700000000000000" pitchFamily="2" charset="-78"/>
              </a:rPr>
              <a:t> استفاده کرده ایم.</a:t>
            </a:r>
          </a:p>
          <a:p>
            <a:pPr algn="ctr" rtl="1"/>
            <a:r>
              <a:rPr lang="en-US" sz="2800" dirty="0" err="1">
                <a:cs typeface="B Titr" panose="00000700000000000000" pitchFamily="2" charset="-78"/>
              </a:rPr>
              <a:t>Lenet</a:t>
            </a:r>
            <a:r>
              <a:rPr lang="fa-IR" sz="2800" dirty="0">
                <a:cs typeface="B Titr" panose="00000700000000000000" pitchFamily="2" charset="-78"/>
              </a:rPr>
              <a:t> برای تشخیص اعداد ساخته شده است</a:t>
            </a:r>
            <a:endParaRPr lang="en-US" sz="2800" dirty="0">
              <a:cs typeface="B Titr" panose="00000700000000000000" pitchFamily="2" charset="-78"/>
            </a:endParaRPr>
          </a:p>
          <a:p>
            <a:pPr algn="ctr" rtl="1"/>
            <a:endParaRPr lang="en-US" sz="28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37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Titr" panose="00000700000000000000" pitchFamily="2" charset="-78"/>
              </a:rPr>
              <a:t>مقدمه</a:t>
            </a:r>
            <a:r>
              <a:rPr lang="en-US" dirty="0" smtClean="0">
                <a:cs typeface="B Titr" panose="00000700000000000000" pitchFamily="2" charset="-78"/>
              </a:rPr>
              <a:t/>
            </a:r>
            <a:br>
              <a:rPr lang="en-US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>مساله چیست	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sz="2000" dirty="0" smtClean="0">
                <a:cs typeface="B Nazanin" panose="00000400000000000000" pitchFamily="2" charset="-78"/>
              </a:rPr>
              <a:t>Classification</a:t>
            </a:r>
            <a:r>
              <a:rPr lang="fa-IR" sz="2000" dirty="0" smtClean="0">
                <a:cs typeface="B Nazanin" panose="00000400000000000000" pitchFamily="2" charset="-78"/>
              </a:rPr>
              <a:t> :  یک </a:t>
            </a:r>
            <a:r>
              <a:rPr lang="en-US" sz="2000" dirty="0" smtClean="0">
                <a:cs typeface="B Nazanin" panose="00000400000000000000" pitchFamily="2" charset="-78"/>
              </a:rPr>
              <a:t>task </a:t>
            </a:r>
            <a:r>
              <a:rPr lang="fa-IR" sz="2000" dirty="0" smtClean="0">
                <a:cs typeface="B Nazanin" panose="00000400000000000000" pitchFamily="2" charset="-78"/>
              </a:rPr>
              <a:t> است که عکسی را به عنوان ورودی میگیرد و نام یک کلاس را در خروجی میدهد </a:t>
            </a:r>
            <a:endParaRPr lang="en-US" sz="2000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86" y="3248127"/>
            <a:ext cx="7669771" cy="289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dirty="0">
                <a:cs typeface="B Titr" panose="00000700000000000000" pitchFamily="2" charset="-78"/>
              </a:rPr>
              <a:t>مقدمه</a:t>
            </a:r>
            <a:r>
              <a:rPr lang="en-US" dirty="0" smtClean="0">
                <a:cs typeface="B Titr" panose="00000700000000000000" pitchFamily="2" charset="-78"/>
              </a:rPr>
              <a:t/>
            </a:r>
            <a:br>
              <a:rPr lang="en-US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>ورودی و خروجی</a:t>
            </a:r>
            <a:r>
              <a:rPr lang="en-US" dirty="0" smtClean="0">
                <a:cs typeface="B Titr" panose="00000700000000000000" pitchFamily="2" charset="-78"/>
              </a:rPr>
              <a:t/>
            </a:r>
            <a:br>
              <a:rPr lang="en-US" dirty="0" smtClean="0">
                <a:cs typeface="B Titr" panose="00000700000000000000" pitchFamily="2" charset="-78"/>
              </a:rPr>
            </a:b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زمانی که کامپیوتر یک عکس را به عنوان ورودی دریافت میکند درواقع آرایه ای از مقادیر پیکسل ها را میبیند برای مثال آرایه 3*32*32 ازاعداد را میبیند (منظور از 3 رنگ های </a:t>
            </a:r>
            <a:r>
              <a:rPr lang="en-US" sz="2400" dirty="0" smtClean="0">
                <a:cs typeface="B Nazanin" panose="00000400000000000000" pitchFamily="2" charset="-78"/>
              </a:rPr>
              <a:t>RGB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است)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کامپیوتر این آرایه ها را دریافت میکند و در خروجی تخمین میزند که این عکس در کدام کلاس قرار دارد ( مثلا 80 درصد گربه ، 15 درصد سگ و...)</a:t>
            </a:r>
          </a:p>
          <a:p>
            <a:pPr algn="r" rtl="1"/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130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Titr" panose="00000700000000000000" pitchFamily="2" charset="-78"/>
              </a:rPr>
              <a:t>دقیقا از کامپیوتر چه میخواهیم ؟؟؟!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635" y="2721429"/>
            <a:ext cx="8915400" cy="3777622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انتظار ما از کامپیوتر این است که توانایی این را داشته باشد تا تفاوت بین تصاویر را متوجه شود و بتواند کلاس هر تصویر را تشخیص دهد که کدام عکس ها مربوط به پرنده ، کدام ها مربوط به گربه یا ... است.</a:t>
            </a:r>
          </a:p>
          <a:p>
            <a:pPr algn="r" rtl="1"/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97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Titr" panose="00000700000000000000" pitchFamily="2" charset="-78"/>
              </a:rPr>
              <a:t>ساختار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2400" dirty="0" smtClean="0">
                <a:cs typeface="B Nazanin" panose="00000400000000000000" pitchFamily="2" charset="-78"/>
              </a:rPr>
              <a:t>زمانی که تصویری به عنوان ورودی دریافت میشود این تصویر برای اینکه منجر به یک خروجی شود از یک سری لایه میگذرد </a:t>
            </a:r>
          </a:p>
          <a:p>
            <a:pPr algn="ctr" rtl="1"/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11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5393" y="232765"/>
            <a:ext cx="8911687" cy="1280890"/>
          </a:xfrm>
        </p:spPr>
        <p:txBody>
          <a:bodyPr/>
          <a:lstStyle/>
          <a:p>
            <a:pPr algn="ctr"/>
            <a:r>
              <a:rPr lang="fa-IR" dirty="0" smtClean="0">
                <a:cs typeface="B Titr" panose="00000700000000000000" pitchFamily="2" charset="-78"/>
              </a:rPr>
              <a:t>لایه اول – لایه ریاضی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862" y="963014"/>
            <a:ext cx="9424747" cy="5894986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اولین لایه در هر  </a:t>
            </a:r>
            <a:r>
              <a:rPr lang="en-US" dirty="0" smtClean="0">
                <a:cs typeface="B Nazanin" panose="00000400000000000000" pitchFamily="2" charset="-78"/>
              </a:rPr>
              <a:t>CNN</a:t>
            </a:r>
            <a:r>
              <a:rPr lang="fa-IR" dirty="0" smtClean="0">
                <a:cs typeface="B Nazanin" panose="00000400000000000000" pitchFamily="2" charset="-78"/>
              </a:rPr>
              <a:t> قطعا لایه ی </a:t>
            </a:r>
            <a:r>
              <a:rPr lang="en-US" dirty="0" smtClean="0">
                <a:cs typeface="B Nazanin" panose="00000400000000000000" pitchFamily="2" charset="-78"/>
              </a:rPr>
              <a:t>CONV</a:t>
            </a:r>
            <a:r>
              <a:rPr lang="fa-IR" dirty="0" smtClean="0">
                <a:cs typeface="B Nazanin" panose="00000400000000000000" pitchFamily="2" charset="-78"/>
              </a:rPr>
              <a:t> است.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فرض : ورودی آرایه ای 3*32*32 از مقادیر پیکسل هاست .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فرض کنید چراغ قوه ای داریم که یک منطقه 5*5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 را روشن میکند و در کل تصویر حرکت میکند، در یادگیری ماشین این چراغ قوه را 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fa-IR" dirty="0" smtClean="0">
                <a:cs typeface="B Nazanin" panose="00000400000000000000" pitchFamily="2" charset="-78"/>
              </a:rPr>
              <a:t>فیلتر یا حتی گاهی نورون میگوییم و قسمتی 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fa-IR" dirty="0" smtClean="0">
                <a:cs typeface="B Nazanin" panose="00000400000000000000" pitchFamily="2" charset="-78"/>
              </a:rPr>
              <a:t>را که روشن شده است </a:t>
            </a:r>
            <a:r>
              <a:rPr lang="en-US" dirty="0" smtClean="0">
                <a:cs typeface="B Nazanin" panose="00000400000000000000" pitchFamily="2" charset="-78"/>
              </a:rPr>
              <a:t>Respective field</a:t>
            </a:r>
            <a:endParaRPr lang="fa-IR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	مینامیم.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این فیلتر هم آرایه ای از اعداد است که به این 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اعداد </a:t>
            </a:r>
            <a:r>
              <a:rPr lang="en-US" dirty="0" smtClean="0">
                <a:cs typeface="B Nazanin" panose="00000400000000000000" pitchFamily="2" charset="-78"/>
              </a:rPr>
              <a:t>weight</a:t>
            </a:r>
            <a:r>
              <a:rPr lang="fa-IR" dirty="0" smtClean="0">
                <a:cs typeface="B Nazanin" panose="00000400000000000000" pitchFamily="2" charset="-78"/>
              </a:rPr>
              <a:t> یا </a:t>
            </a:r>
            <a:r>
              <a:rPr lang="en-US" dirty="0" smtClean="0">
                <a:cs typeface="B Nazanin" panose="00000400000000000000" pitchFamily="2" charset="-78"/>
              </a:rPr>
              <a:t>parameter</a:t>
            </a:r>
            <a:r>
              <a:rPr lang="fa-IR" dirty="0" smtClean="0">
                <a:cs typeface="B Nazanin" panose="00000400000000000000" pitchFamily="2" charset="-78"/>
              </a:rPr>
              <a:t> میگوییم.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نکته مهم : عمق این فیلتر برابر عمق ورودی است.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زمانی که این فیلتر بر روی تصویر حرکت میکند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مقادیر موجود بر روی فیلتر در مقادیر پیکسل ها 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ضرب میشوند و این ضربها با هم جمع میشوند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که در نهایت ما یک عدد داریم..(75 ضرب)</a:t>
            </a:r>
          </a:p>
          <a:p>
            <a:pPr marL="0" indent="0" algn="r" rtl="1">
              <a:buNone/>
            </a:pPr>
            <a:endParaRPr lang="fa-IR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فیلتر در تمام ورودی به صورت یک واحد یک واحد حرکت میکند خروجی :1*28*25 (</a:t>
            </a:r>
            <a:r>
              <a:rPr lang="en-US" dirty="0" smtClean="0">
                <a:cs typeface="B Nazanin" panose="00000400000000000000" pitchFamily="2" charset="-78"/>
              </a:rPr>
              <a:t>(Activation map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اگر دو فیلتر داشتیم خروجی :2*28*25</a:t>
            </a: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19" y="2358094"/>
            <a:ext cx="6386062" cy="31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1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Titr" panose="00000700000000000000" pitchFamily="2" charset="-78"/>
              </a:rPr>
              <a:t>مثال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1732"/>
            <a:ext cx="8915400" cy="3777622"/>
          </a:xfrm>
        </p:spPr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فرض کنید یک فیلتر 3*7*7 برای تشخیص انحنا داریم 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19" y="1356724"/>
            <a:ext cx="3476691" cy="1593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19" y="3185525"/>
            <a:ext cx="4325014" cy="1396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55" y="2362014"/>
            <a:ext cx="5904094" cy="2257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721663"/>
            <a:ext cx="6269353" cy="207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4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Titr" panose="00000700000000000000" pitchFamily="2" charset="-78"/>
              </a:rPr>
              <a:t>سفری به درون </a:t>
            </a:r>
            <a:r>
              <a:rPr lang="en-US" dirty="0" smtClean="0">
                <a:cs typeface="B Titr" panose="00000700000000000000" pitchFamily="2" charset="-78"/>
              </a:rPr>
              <a:t>CNN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درون هر </a:t>
            </a:r>
            <a:r>
              <a:rPr lang="en-US" sz="2400" dirty="0" smtClean="0">
                <a:cs typeface="B Nazanin" panose="00000400000000000000" pitchFamily="2" charset="-78"/>
              </a:rPr>
              <a:t>CNN</a:t>
            </a:r>
            <a:r>
              <a:rPr lang="fa-IR" sz="2400" dirty="0" smtClean="0">
                <a:cs typeface="B Nazanin" panose="00000400000000000000" pitchFamily="2" charset="-78"/>
              </a:rPr>
              <a:t> علاوه بر لایه های </a:t>
            </a:r>
            <a:r>
              <a:rPr lang="en-US" sz="2400" dirty="0" err="1" smtClean="0">
                <a:cs typeface="B Nazanin" panose="00000400000000000000" pitchFamily="2" charset="-78"/>
              </a:rPr>
              <a:t>Conv</a:t>
            </a:r>
            <a:r>
              <a:rPr lang="fa-IR" sz="2400" dirty="0" smtClean="0">
                <a:cs typeface="B Nazanin" panose="00000400000000000000" pitchFamily="2" charset="-78"/>
              </a:rPr>
              <a:t> ، لایه های دیگری هم وجود دارند که بین لایه های </a:t>
            </a:r>
            <a:r>
              <a:rPr lang="en-US" sz="2400" dirty="0" err="1" smtClean="0">
                <a:cs typeface="B Nazanin" panose="00000400000000000000" pitchFamily="2" charset="-78"/>
              </a:rPr>
              <a:t>conv</a:t>
            </a:r>
            <a:r>
              <a:rPr lang="fa-IR" sz="2400" dirty="0" smtClean="0">
                <a:cs typeface="B Nazanin" panose="00000400000000000000" pitchFamily="2" charset="-78"/>
              </a:rPr>
              <a:t> قرار دارند.</a:t>
            </a:r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84" y="2970940"/>
            <a:ext cx="8677028" cy="699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19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</TotalTime>
  <Words>700</Words>
  <Application>Microsoft Office PowerPoint</Application>
  <PresentationFormat>Widescreen</PresentationFormat>
  <Paragraphs>77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Rounded MT Bold</vt:lpstr>
      <vt:lpstr>B Nazanin</vt:lpstr>
      <vt:lpstr>B Titr</vt:lpstr>
      <vt:lpstr>Century Gothic</vt:lpstr>
      <vt:lpstr>Helvetica</vt:lpstr>
      <vt:lpstr>Tahoma</vt:lpstr>
      <vt:lpstr>Wingdings 3</vt:lpstr>
      <vt:lpstr>Wisp</vt:lpstr>
      <vt:lpstr>LeNet-5</vt:lpstr>
      <vt:lpstr>مقدمه  شبکه های عصبی کانولوشن</vt:lpstr>
      <vt:lpstr>مقدمه مساله چیست </vt:lpstr>
      <vt:lpstr>مقدمه ورودی و خروجی </vt:lpstr>
      <vt:lpstr>دقیقا از کامپیوتر چه میخواهیم ؟؟؟!</vt:lpstr>
      <vt:lpstr>ساختار</vt:lpstr>
      <vt:lpstr>لایه اول – لایه ریاضی</vt:lpstr>
      <vt:lpstr>مثال</vt:lpstr>
      <vt:lpstr>سفری به درون CNN</vt:lpstr>
      <vt:lpstr>Fully-connected-layer</vt:lpstr>
      <vt:lpstr>دو پارامتر مهم</vt:lpstr>
      <vt:lpstr>دو پارامتر مهم</vt:lpstr>
      <vt:lpstr>دو فرمول مهم</vt:lpstr>
      <vt:lpstr>Relu layer</vt:lpstr>
      <vt:lpstr>Pooling layer</vt:lpstr>
      <vt:lpstr>Lenet-5</vt:lpstr>
      <vt:lpstr>معماری LeNet</vt:lpstr>
      <vt:lpstr>معماری LeNet – لایه ی اول</vt:lpstr>
      <vt:lpstr>معماری LeNet – لایه ی دوم</vt:lpstr>
      <vt:lpstr>معماری LeNet – لایه ی سوم</vt:lpstr>
      <vt:lpstr>معماری LeNet – لایه ی چهارم</vt:lpstr>
      <vt:lpstr>معماری LeNet – لایه ی پنجم</vt:lpstr>
      <vt:lpstr>معماری LeNet – لایه ی ششم</vt:lpstr>
      <vt:lpstr>معماری LeNet – لایه ی هفتم</vt:lpstr>
      <vt:lpstr>Demo!</vt:lpstr>
      <vt:lpstr>پیاده سازی نرم افزاری LeNet-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LeNet-5</dc:title>
  <dc:creator>Amin</dc:creator>
  <cp:lastModifiedBy>Amin</cp:lastModifiedBy>
  <cp:revision>20</cp:revision>
  <dcterms:created xsi:type="dcterms:W3CDTF">2019-03-06T21:32:25Z</dcterms:created>
  <dcterms:modified xsi:type="dcterms:W3CDTF">2019-07-14T07:50:08Z</dcterms:modified>
</cp:coreProperties>
</file>