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2" r:id="rId2"/>
    <p:sldId id="256" r:id="rId3"/>
    <p:sldId id="257" r:id="rId4"/>
    <p:sldId id="258" r:id="rId5"/>
    <p:sldId id="259" r:id="rId6"/>
    <p:sldId id="266" r:id="rId7"/>
    <p:sldId id="274" r:id="rId8"/>
    <p:sldId id="267" r:id="rId9"/>
    <p:sldId id="263" r:id="rId10"/>
    <p:sldId id="260" r:id="rId11"/>
    <p:sldId id="261" r:id="rId12"/>
    <p:sldId id="269" r:id="rId13"/>
    <p:sldId id="268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>
        <p:scale>
          <a:sx n="80" d="100"/>
          <a:sy n="80" d="100"/>
        </p:scale>
        <p:origin x="-107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479E1-BB65-4492-9B6E-16857C56BA42}" type="datetimeFigureOut">
              <a:rPr lang="fr-FR" smtClean="0"/>
              <a:t>28/04/2017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BAEB0-AB61-47CE-9A6B-089CDBB3F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277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BA560-572F-4260-8C53-0B1E138196D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24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BAEB0-AB61-47CE-9A6B-089CDBB3FDE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856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BA560-572F-4260-8C53-0B1E138196D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24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BA560-572F-4260-8C53-0B1E138196D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24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BA560-572F-4260-8C53-0B1E138196D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24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BA560-572F-4260-8C53-0B1E138196D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24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BA560-572F-4260-8C53-0B1E138196D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24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BA560-572F-4260-8C53-0B1E138196D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24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BAEB0-AB61-47CE-9A6B-089CDBB3FDE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856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BAEB0-AB61-47CE-9A6B-089CDBB3FDE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85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28/04/2017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rgbClr val="C00000"/>
                </a:solidFill>
              </a:rPr>
              <a:t>Objectif de l’étude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1844824"/>
            <a:ext cx="8712968" cy="3888432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fr-FR" sz="2800" dirty="0" smtClean="0">
                <a:solidFill>
                  <a:schemeClr val="tx1"/>
                </a:solidFill>
              </a:rPr>
              <a:t>Comparer les résultats de la nouvelle et l’ancienne approche de </a:t>
            </a:r>
            <a:r>
              <a:rPr lang="fr-FR" sz="2800" dirty="0" err="1" smtClean="0">
                <a:solidFill>
                  <a:schemeClr val="tx1"/>
                </a:solidFill>
              </a:rPr>
              <a:t>ranking</a:t>
            </a:r>
            <a:r>
              <a:rPr lang="fr-FR" sz="2800" dirty="0" smtClean="0">
                <a:solidFill>
                  <a:schemeClr val="tx1"/>
                </a:solidFill>
              </a:rPr>
              <a:t> des clés sur plusieurs </a:t>
            </a:r>
            <a:r>
              <a:rPr lang="fr-FR" sz="2800" dirty="0">
                <a:solidFill>
                  <a:schemeClr val="tx1"/>
                </a:solidFill>
              </a:rPr>
              <a:t>jeux de données</a:t>
            </a:r>
            <a:r>
              <a:rPr lang="fr-FR" sz="2800" dirty="0" smtClean="0">
                <a:solidFill>
                  <a:schemeClr val="tx1"/>
                </a:solidFill>
              </a:rPr>
              <a:t>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fr-FR" sz="2800" dirty="0" smtClean="0">
                <a:solidFill>
                  <a:schemeClr val="tx1"/>
                </a:solidFill>
              </a:rPr>
              <a:t>Le liage utilisé porte uniquement sur des correspondances parfaites puisque l’ancienne approche ne tient pas compte des similarités partielles.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fr-FR" sz="2800" dirty="0" smtClean="0">
                <a:solidFill>
                  <a:schemeClr val="tx1"/>
                </a:solidFill>
              </a:rPr>
              <a:t>Outil : SILK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fr-FR" sz="2800" dirty="0" smtClean="0">
                <a:solidFill>
                  <a:schemeClr val="tx1"/>
                </a:solidFill>
              </a:rPr>
              <a:t>Algorithme : Distance de </a:t>
            </a:r>
            <a:r>
              <a:rPr lang="fr-FR" sz="2800" dirty="0" err="1" smtClean="0">
                <a:solidFill>
                  <a:schemeClr val="tx1"/>
                </a:solidFill>
              </a:rPr>
              <a:t>Levenshtein</a:t>
            </a:r>
            <a:r>
              <a:rPr lang="fr-FR" sz="2800" dirty="0" smtClean="0">
                <a:solidFill>
                  <a:schemeClr val="tx1"/>
                </a:solidFill>
              </a:rPr>
              <a:t> Normalisée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fr-F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92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188640"/>
            <a:ext cx="7772400" cy="794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 smtClean="0"/>
              <a:t>DOREMUS LAST VERSION – HT</a:t>
            </a:r>
          </a:p>
          <a:p>
            <a:r>
              <a:rPr lang="fr-FR" sz="17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Evolution selon le seuil  ------- </a:t>
            </a:r>
            <a:r>
              <a:rPr lang="fr-FR" sz="1700" b="1" dirty="0">
                <a:solidFill>
                  <a:srgbClr val="FF0000"/>
                </a:solidFill>
                <a:latin typeface="Cambria" panose="02040503050406030204" pitchFamily="18" charset="0"/>
              </a:rPr>
              <a:t>Outil : LIMES (</a:t>
            </a:r>
            <a:r>
              <a:rPr lang="fr-FR" sz="1700" b="1" dirty="0" err="1">
                <a:solidFill>
                  <a:srgbClr val="FF0000"/>
                </a:solidFill>
                <a:latin typeface="Cambria" panose="02040503050406030204" pitchFamily="18" charset="0"/>
              </a:rPr>
              <a:t>Trigram</a:t>
            </a:r>
            <a:r>
              <a:rPr lang="fr-FR" sz="1700" b="1" dirty="0">
                <a:solidFill>
                  <a:srgbClr val="FF0000"/>
                </a:solidFill>
                <a:latin typeface="Cambria" panose="02040503050406030204" pitchFamily="18" charset="0"/>
              </a:rPr>
              <a:t>) </a:t>
            </a:r>
            <a:br>
              <a:rPr lang="fr-FR" sz="1700" b="1" dirty="0">
                <a:solidFill>
                  <a:srgbClr val="FF0000"/>
                </a:solidFill>
                <a:latin typeface="Cambria" panose="02040503050406030204" pitchFamily="18" charset="0"/>
              </a:rPr>
            </a:br>
            <a:r>
              <a:rPr lang="en-US" sz="1300" dirty="0" smtClean="0">
                <a:latin typeface="Cambria" panose="02040503050406030204" pitchFamily="18" charset="0"/>
              </a:rPr>
              <a:t>Consists of a pair of datasets containing each 238 musical works which are </a:t>
            </a:r>
            <a:r>
              <a:rPr lang="en-US" sz="1300" dirty="0" err="1" smtClean="0">
                <a:latin typeface="Cambria" panose="02040503050406030204" pitchFamily="18" charset="0"/>
              </a:rPr>
              <a:t>heteregeneous</a:t>
            </a:r>
            <a:r>
              <a:rPr lang="en-US" sz="1300" dirty="0" smtClean="0">
                <a:latin typeface="Cambria" panose="02040503050406030204" pitchFamily="18" charset="0"/>
              </a:rPr>
              <a:t> in their description.</a:t>
            </a:r>
            <a:endParaRPr lang="fr-FR" sz="1300" dirty="0">
              <a:latin typeface="Cambria" panose="02040503050406030204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694413" y="2681210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Seuil = 1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6424570" y="2653500"/>
            <a:ext cx="1047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Seuil = 0,95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1821841" y="4509120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Seuil = 0,90</a:t>
            </a:r>
            <a:endParaRPr lang="fr-FR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6355612" y="4509120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Seuil = 0,85</a:t>
            </a:r>
            <a:endParaRPr lang="fr-FR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2" y="1124744"/>
            <a:ext cx="4441573" cy="15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49151"/>
            <a:ext cx="4355984" cy="1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" y="2972024"/>
            <a:ext cx="4439570" cy="15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383" y="2958209"/>
            <a:ext cx="4370289" cy="159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49" y="4789242"/>
            <a:ext cx="4505010" cy="172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ZoneTexte 17"/>
          <p:cNvSpPr txBox="1"/>
          <p:nvPr/>
        </p:nvSpPr>
        <p:spPr>
          <a:xfrm>
            <a:off x="1777543" y="644221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Seuil = 0,80</a:t>
            </a:r>
            <a:endParaRPr lang="fr-FR" sz="1200" dirty="0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775387"/>
            <a:ext cx="4342664" cy="174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6344490" y="6439481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Seuil = 0,75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23935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188640"/>
            <a:ext cx="7772400" cy="794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 smtClean="0"/>
              <a:t>DOREMUS LAST VERSION – HT</a:t>
            </a:r>
          </a:p>
          <a:p>
            <a:r>
              <a:rPr lang="fr-FR" sz="17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Evolution selon le seuil  ------- </a:t>
            </a:r>
            <a:r>
              <a:rPr lang="fr-FR" sz="1700" b="1" dirty="0">
                <a:solidFill>
                  <a:srgbClr val="FF0000"/>
                </a:solidFill>
                <a:latin typeface="Cambria" panose="02040503050406030204" pitchFamily="18" charset="0"/>
              </a:rPr>
              <a:t>Outil : LIMES (</a:t>
            </a:r>
            <a:r>
              <a:rPr lang="fr-FR" sz="1700" b="1" dirty="0" err="1">
                <a:solidFill>
                  <a:srgbClr val="FF0000"/>
                </a:solidFill>
                <a:latin typeface="Cambria" panose="02040503050406030204" pitchFamily="18" charset="0"/>
              </a:rPr>
              <a:t>Trigram</a:t>
            </a:r>
            <a:r>
              <a:rPr lang="fr-FR" sz="1700" b="1" dirty="0">
                <a:solidFill>
                  <a:srgbClr val="FF0000"/>
                </a:solidFill>
                <a:latin typeface="Cambria" panose="02040503050406030204" pitchFamily="18" charset="0"/>
              </a:rPr>
              <a:t>) </a:t>
            </a:r>
            <a:br>
              <a:rPr lang="fr-FR" sz="1700" b="1" dirty="0">
                <a:solidFill>
                  <a:srgbClr val="FF0000"/>
                </a:solidFill>
                <a:latin typeface="Cambria" panose="02040503050406030204" pitchFamily="18" charset="0"/>
              </a:rPr>
            </a:br>
            <a:r>
              <a:rPr lang="en-US" sz="1300" dirty="0" smtClean="0">
                <a:latin typeface="Cambria" panose="02040503050406030204" pitchFamily="18" charset="0"/>
              </a:rPr>
              <a:t>Consists of a pair of datasets containing each 238 musical works which are </a:t>
            </a:r>
            <a:r>
              <a:rPr lang="en-US" sz="1300" dirty="0" err="1" smtClean="0">
                <a:latin typeface="Cambria" panose="02040503050406030204" pitchFamily="18" charset="0"/>
              </a:rPr>
              <a:t>heteregeneous</a:t>
            </a:r>
            <a:r>
              <a:rPr lang="en-US" sz="1300" dirty="0" smtClean="0">
                <a:latin typeface="Cambria" panose="02040503050406030204" pitchFamily="18" charset="0"/>
              </a:rPr>
              <a:t> in their description.</a:t>
            </a:r>
            <a:endParaRPr lang="fr-FR" sz="1300" dirty="0">
              <a:latin typeface="Cambria" panose="02040503050406030204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49419" y="2719953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Seuil = 0,7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6369978" y="2733601"/>
            <a:ext cx="1047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Seuil = 0,65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2" y="3074116"/>
            <a:ext cx="4442068" cy="15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1759920" y="4630820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Seuil = 0,6</a:t>
            </a:r>
            <a:endParaRPr lang="fr-FR" sz="12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2" y="1149151"/>
            <a:ext cx="4442068" cy="1642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4743"/>
            <a:ext cx="4464496" cy="1667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74116"/>
            <a:ext cx="4464496" cy="15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6344904" y="462322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Seuil = 0,55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840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rgbClr val="C00000"/>
                </a:solidFill>
              </a:rPr>
              <a:t>Objectif de l’étude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1844824"/>
            <a:ext cx="8712968" cy="3888432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fr-FR" sz="2800" dirty="0" smtClean="0">
                <a:solidFill>
                  <a:schemeClr val="tx1"/>
                </a:solidFill>
              </a:rPr>
              <a:t>Combinaison des clés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fr-F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95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4" b="5265"/>
          <a:stretch/>
        </p:blipFill>
        <p:spPr bwMode="auto">
          <a:xfrm>
            <a:off x="179512" y="1351413"/>
            <a:ext cx="8496944" cy="4885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985248" y="3138395"/>
            <a:ext cx="216024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1353672" y="4074499"/>
            <a:ext cx="216024" cy="25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691680" y="4547491"/>
            <a:ext cx="216024" cy="25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2407992" y="5113675"/>
            <a:ext cx="216024" cy="25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218688" y="3093683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CombinedKey</a:t>
            </a:r>
            <a:r>
              <a:rPr lang="fr-FR" dirty="0" smtClean="0"/>
              <a:t> = </a:t>
            </a:r>
            <a:r>
              <a:rPr lang="fr-FR" dirty="0" smtClean="0">
                <a:solidFill>
                  <a:srgbClr val="002060"/>
                </a:solidFill>
              </a:rPr>
              <a:t>K1 * K2 </a:t>
            </a:r>
            <a:r>
              <a:rPr lang="fr-FR" dirty="0">
                <a:solidFill>
                  <a:srgbClr val="002060"/>
                </a:solidFill>
              </a:rPr>
              <a:t>*</a:t>
            </a:r>
            <a:r>
              <a:rPr lang="fr-FR" dirty="0" smtClean="0">
                <a:solidFill>
                  <a:srgbClr val="002060"/>
                </a:solidFill>
              </a:rPr>
              <a:t> K4 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11560" y="260648"/>
            <a:ext cx="7772400" cy="794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smtClean="0"/>
              <a:t>DOREMUS LAST VERSION - FP</a:t>
            </a:r>
            <a:br>
              <a:rPr lang="fr-FR" sz="2400" b="1" smtClean="0"/>
            </a:br>
            <a:r>
              <a:rPr lang="en-US" sz="1300" smtClean="0"/>
              <a:t>Consists of a pair of datasets containing each 33 musical works which are very similar in their description.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264971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9" b="5336"/>
          <a:stretch/>
        </p:blipFill>
        <p:spPr bwMode="auto">
          <a:xfrm>
            <a:off x="251520" y="1445948"/>
            <a:ext cx="8696118" cy="4863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088320" y="3201435"/>
            <a:ext cx="216024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1421912" y="3900835"/>
            <a:ext cx="180000" cy="2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813340" y="4614299"/>
            <a:ext cx="180000" cy="2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331640" y="3102131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CombinedKey</a:t>
            </a:r>
            <a:r>
              <a:rPr lang="fr-FR" dirty="0" smtClean="0"/>
              <a:t> = </a:t>
            </a:r>
            <a:r>
              <a:rPr lang="fr-FR" dirty="0" smtClean="0">
                <a:solidFill>
                  <a:srgbClr val="002060"/>
                </a:solidFill>
              </a:rPr>
              <a:t>K1 * K2 </a:t>
            </a:r>
            <a:r>
              <a:rPr lang="fr-FR" dirty="0">
                <a:solidFill>
                  <a:srgbClr val="002060"/>
                </a:solidFill>
              </a:rPr>
              <a:t>*</a:t>
            </a:r>
            <a:r>
              <a:rPr lang="fr-FR" dirty="0" smtClean="0">
                <a:solidFill>
                  <a:srgbClr val="002060"/>
                </a:solidFill>
              </a:rPr>
              <a:t> K3 * K4 * K5 * K7 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2182088" y="4821291"/>
            <a:ext cx="180000" cy="2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2555776" y="4843971"/>
            <a:ext cx="180000" cy="2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2915816" y="5370411"/>
            <a:ext cx="180000" cy="2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3635896" y="5550107"/>
            <a:ext cx="180000" cy="21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611560" y="260648"/>
            <a:ext cx="7772400" cy="794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smtClean="0"/>
              <a:t>DOREMUS LAST VERSION - HT</a:t>
            </a:r>
            <a:br>
              <a:rPr lang="fr-FR" sz="2400" b="1" smtClean="0"/>
            </a:br>
            <a:r>
              <a:rPr lang="en-US" sz="1300" smtClean="0"/>
              <a:t>Consists of a pair of datasets containing each 238 musical works which are heteregeneous in their description.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17942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3" b="5493"/>
          <a:stretch/>
        </p:blipFill>
        <p:spPr bwMode="auto">
          <a:xfrm>
            <a:off x="206870" y="1468170"/>
            <a:ext cx="8405716" cy="429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039840" y="4404145"/>
            <a:ext cx="178532" cy="19673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1421912" y="4687659"/>
            <a:ext cx="180000" cy="178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187624" y="4283804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CombinedKey</a:t>
            </a:r>
            <a:r>
              <a:rPr lang="fr-FR" dirty="0" smtClean="0"/>
              <a:t> = </a:t>
            </a:r>
            <a:r>
              <a:rPr lang="fr-FR" dirty="0" smtClean="0">
                <a:solidFill>
                  <a:srgbClr val="002060"/>
                </a:solidFill>
              </a:rPr>
              <a:t>K1 * K3 </a:t>
            </a:r>
            <a:r>
              <a:rPr lang="fr-FR" dirty="0">
                <a:solidFill>
                  <a:srgbClr val="002060"/>
                </a:solidFill>
              </a:rPr>
              <a:t>*</a:t>
            </a:r>
            <a:r>
              <a:rPr lang="fr-FR" dirty="0" smtClean="0">
                <a:solidFill>
                  <a:srgbClr val="002060"/>
                </a:solidFill>
              </a:rPr>
              <a:t> K4 * K6 * K8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-324544" y="260648"/>
            <a:ext cx="9468544" cy="794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 smtClean="0"/>
              <a:t>OAEI 2016 – SPIMBENCH SANDBOX</a:t>
            </a:r>
            <a:br>
              <a:rPr lang="fr-FR" sz="2400" b="1" dirty="0" smtClean="0"/>
            </a:br>
            <a:r>
              <a:rPr lang="fr-FR" sz="1400" b="1" dirty="0" smtClean="0"/>
              <a:t>(~2340 INSTANCES, ~14000 TRIPLES)</a:t>
            </a:r>
          </a:p>
          <a:p>
            <a:r>
              <a:rPr lang="fr-FR" sz="1400" b="1" dirty="0" smtClean="0"/>
              <a:t>Restriction sur la classe :&lt;http://www.bbc.co.uk/ontologies/creativework/Programme&gt;</a:t>
            </a:r>
            <a:endParaRPr lang="fr-FR" sz="1400" dirty="0"/>
          </a:p>
        </p:txBody>
      </p:sp>
      <p:sp>
        <p:nvSpPr>
          <p:cNvPr id="15" name="Ellipse 14"/>
          <p:cNvSpPr/>
          <p:nvPr/>
        </p:nvSpPr>
        <p:spPr>
          <a:xfrm>
            <a:off x="2190816" y="4749007"/>
            <a:ext cx="180000" cy="178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2574384" y="4896456"/>
            <a:ext cx="180000" cy="178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3383888" y="5007912"/>
            <a:ext cx="180000" cy="178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4162328" y="5071536"/>
            <a:ext cx="180000" cy="178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14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-324544" y="260648"/>
            <a:ext cx="9468544" cy="794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 smtClean="0"/>
              <a:t>OAEI 2016 – SPIMBENCH SANDBOX</a:t>
            </a:r>
            <a:br>
              <a:rPr lang="fr-FR" sz="2400" b="1" dirty="0" smtClean="0"/>
            </a:br>
            <a:r>
              <a:rPr lang="fr-FR" sz="1400" b="1" dirty="0" smtClean="0"/>
              <a:t>(~2340 INSTANCES, ~14000 TRIPLES)</a:t>
            </a:r>
          </a:p>
          <a:p>
            <a:r>
              <a:rPr lang="fr-FR" sz="1400" b="1" dirty="0" smtClean="0"/>
              <a:t>Restriction sur la classe :&lt;http://www.bbc.co.uk/ontologies/creativework/BlogPost&gt;</a:t>
            </a:r>
            <a:endParaRPr lang="fr-FR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640960" cy="5035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728280" y="4328516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CombinedKey</a:t>
            </a:r>
            <a:r>
              <a:rPr lang="fr-FR" dirty="0" smtClean="0"/>
              <a:t> = </a:t>
            </a:r>
            <a:r>
              <a:rPr lang="fr-FR" dirty="0" smtClean="0">
                <a:solidFill>
                  <a:srgbClr val="002060"/>
                </a:solidFill>
              </a:rPr>
              <a:t>K1 * K3 </a:t>
            </a:r>
            <a:r>
              <a:rPr lang="fr-FR" dirty="0">
                <a:solidFill>
                  <a:srgbClr val="002060"/>
                </a:solidFill>
              </a:rPr>
              <a:t>*</a:t>
            </a:r>
            <a:r>
              <a:rPr lang="fr-FR" dirty="0" smtClean="0">
                <a:solidFill>
                  <a:srgbClr val="002060"/>
                </a:solidFill>
              </a:rPr>
              <a:t> K5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553200" y="4440384"/>
            <a:ext cx="178532" cy="17884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32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794519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DOREMUS LAST VERSION - FP</a:t>
            </a:r>
            <a:br>
              <a:rPr lang="fr-FR" sz="2400" b="1" dirty="0" smtClean="0"/>
            </a:br>
            <a:r>
              <a:rPr lang="en-US" sz="1300" dirty="0"/>
              <a:t>Consists of a pair of datasets containing each 33 musical works which are very similar in their description.</a:t>
            </a:r>
            <a:endParaRPr lang="fr-FR" sz="1300" dirty="0"/>
          </a:p>
        </p:txBody>
      </p:sp>
      <p:sp>
        <p:nvSpPr>
          <p:cNvPr id="3" name="ZoneTexte 2"/>
          <p:cNvSpPr txBox="1"/>
          <p:nvPr/>
        </p:nvSpPr>
        <p:spPr>
          <a:xfrm>
            <a:off x="467544" y="5517232"/>
            <a:ext cx="8964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mbria" panose="02040503050406030204" pitchFamily="18" charset="0"/>
              </a:rPr>
              <a:t>Recherche de correspondance parfaite</a:t>
            </a:r>
          </a:p>
          <a:p>
            <a:r>
              <a:rPr lang="fr-FR" dirty="0">
                <a:solidFill>
                  <a:srgbClr val="00B050"/>
                </a:solidFill>
                <a:latin typeface="Cambria" panose="02040503050406030204" pitchFamily="18" charset="0"/>
              </a:rPr>
              <a:t>Prétraitements : </a:t>
            </a:r>
            <a:r>
              <a:rPr lang="fr-FR" dirty="0" smtClean="0">
                <a:solidFill>
                  <a:srgbClr val="00B050"/>
                </a:solidFill>
                <a:latin typeface="Cambria" panose="02040503050406030204" pitchFamily="18" charset="0"/>
              </a:rPr>
              <a:t>Minusculisation </a:t>
            </a:r>
            <a:r>
              <a:rPr lang="fr-FR" dirty="0">
                <a:solidFill>
                  <a:srgbClr val="00B050"/>
                </a:solidFill>
                <a:latin typeface="Cambria" panose="02040503050406030204" pitchFamily="18" charset="0"/>
              </a:rPr>
              <a:t>&amp; Tri alphabétique &amp; Regroupement des </a:t>
            </a:r>
            <a:r>
              <a:rPr lang="fr-FR" dirty="0" smtClean="0">
                <a:solidFill>
                  <a:srgbClr val="00B050"/>
                </a:solidFill>
                <a:latin typeface="Cambria" panose="02040503050406030204" pitchFamily="18" charset="0"/>
              </a:rPr>
              <a:t>valeurs &amp; Ramener les littéraux à une distance de 1 (Profondeur : 2).</a:t>
            </a:r>
            <a:endParaRPr lang="fr-FR" dirty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r>
              <a:rPr lang="fr-FR" dirty="0" smtClean="0">
                <a:latin typeface="Cambria" panose="02040503050406030204" pitchFamily="18" charset="0"/>
              </a:rPr>
              <a:t>Liage  avec SILK utilisant la </a:t>
            </a:r>
            <a:r>
              <a:rPr lang="fr-FR" dirty="0" err="1" smtClean="0">
                <a:latin typeface="Cambria" panose="02040503050406030204" pitchFamily="18" charset="0"/>
              </a:rPr>
              <a:t>D.N.Levenshtein</a:t>
            </a:r>
            <a:r>
              <a:rPr lang="fr-FR" dirty="0">
                <a:latin typeface="Cambria" panose="02040503050406030204" pitchFamily="18" charset="0"/>
              </a:rPr>
              <a:t> </a:t>
            </a:r>
            <a:r>
              <a:rPr lang="fr-FR" dirty="0" smtClean="0">
                <a:latin typeface="Cambria" panose="02040503050406030204" pitchFamily="18" charset="0"/>
              </a:rPr>
              <a:t>(</a:t>
            </a:r>
            <a:r>
              <a:rPr lang="fr-FR" dirty="0" err="1" smtClean="0">
                <a:latin typeface="Cambria" panose="02040503050406030204" pitchFamily="18" charset="0"/>
              </a:rPr>
              <a:t>Threshold</a:t>
            </a:r>
            <a:r>
              <a:rPr lang="fr-FR" dirty="0" smtClean="0">
                <a:latin typeface="Cambria" panose="02040503050406030204" pitchFamily="18" charset="0"/>
              </a:rPr>
              <a:t>=1, </a:t>
            </a:r>
            <a:r>
              <a:rPr lang="fr-FR" dirty="0" err="1" smtClean="0">
                <a:latin typeface="Cambria" panose="02040503050406030204" pitchFamily="18" charset="0"/>
              </a:rPr>
              <a:t>minConfidence</a:t>
            </a:r>
            <a:r>
              <a:rPr lang="fr-FR" dirty="0" smtClean="0">
                <a:latin typeface="Cambria" panose="02040503050406030204" pitchFamily="18" charset="0"/>
              </a:rPr>
              <a:t>=1)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691680" y="46531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Ancien support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012160" y="46531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Nouveau support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0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Outil : SILK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349" y="1340769"/>
            <a:ext cx="4527155" cy="329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9"/>
            <a:ext cx="4581349" cy="329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39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794519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DOREMUS LAST VERSION - HT</a:t>
            </a:r>
            <a:br>
              <a:rPr lang="fr-FR" sz="2400" b="1" dirty="0" smtClean="0"/>
            </a:br>
            <a:r>
              <a:rPr lang="en-US" sz="1300" dirty="0"/>
              <a:t>Consists of a pair of datasets containing each 238 musical works which are </a:t>
            </a:r>
            <a:r>
              <a:rPr lang="en-US" sz="1300" dirty="0" err="1"/>
              <a:t>heteregeneous</a:t>
            </a:r>
            <a:r>
              <a:rPr lang="en-US" sz="1300" dirty="0"/>
              <a:t> in their description.</a:t>
            </a:r>
            <a:endParaRPr lang="fr-FR" sz="1300" dirty="0"/>
          </a:p>
        </p:txBody>
      </p:sp>
      <p:sp>
        <p:nvSpPr>
          <p:cNvPr id="5" name="ZoneTexte 4"/>
          <p:cNvSpPr txBox="1"/>
          <p:nvPr/>
        </p:nvSpPr>
        <p:spPr>
          <a:xfrm>
            <a:off x="467544" y="5517232"/>
            <a:ext cx="8964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mbria" panose="02040503050406030204" pitchFamily="18" charset="0"/>
              </a:rPr>
              <a:t>Recherche de correspondance parfaite</a:t>
            </a:r>
          </a:p>
          <a:p>
            <a:r>
              <a:rPr lang="fr-FR" dirty="0">
                <a:solidFill>
                  <a:srgbClr val="00B050"/>
                </a:solidFill>
                <a:latin typeface="Cambria" panose="02040503050406030204" pitchFamily="18" charset="0"/>
              </a:rPr>
              <a:t>Prétraitements : </a:t>
            </a:r>
            <a:r>
              <a:rPr lang="fr-FR" dirty="0" smtClean="0">
                <a:solidFill>
                  <a:srgbClr val="00B050"/>
                </a:solidFill>
                <a:latin typeface="Cambria" panose="02040503050406030204" pitchFamily="18" charset="0"/>
              </a:rPr>
              <a:t>Minusculisation </a:t>
            </a:r>
            <a:r>
              <a:rPr lang="fr-FR" dirty="0">
                <a:solidFill>
                  <a:srgbClr val="00B050"/>
                </a:solidFill>
                <a:latin typeface="Cambria" panose="02040503050406030204" pitchFamily="18" charset="0"/>
              </a:rPr>
              <a:t>&amp; Tri alphabétique &amp; Regroupement des </a:t>
            </a:r>
            <a:r>
              <a:rPr lang="fr-FR" dirty="0" smtClean="0">
                <a:solidFill>
                  <a:srgbClr val="00B050"/>
                </a:solidFill>
                <a:latin typeface="Cambria" panose="02040503050406030204" pitchFamily="18" charset="0"/>
              </a:rPr>
              <a:t>valeurs &amp; Ramener les littéraux à une distance de 1 (Profondeur Max : 2).</a:t>
            </a:r>
            <a:endParaRPr lang="fr-FR" dirty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r>
              <a:rPr lang="fr-FR" dirty="0" smtClean="0">
                <a:latin typeface="Cambria" panose="02040503050406030204" pitchFamily="18" charset="0"/>
              </a:rPr>
              <a:t>Liage  avec SILK utilisant la </a:t>
            </a:r>
            <a:r>
              <a:rPr lang="fr-FR" dirty="0" err="1" smtClean="0">
                <a:latin typeface="Cambria" panose="02040503050406030204" pitchFamily="18" charset="0"/>
              </a:rPr>
              <a:t>D.N.Levenshtein</a:t>
            </a:r>
            <a:r>
              <a:rPr lang="fr-FR" dirty="0">
                <a:latin typeface="Cambria" panose="02040503050406030204" pitchFamily="18" charset="0"/>
              </a:rPr>
              <a:t> </a:t>
            </a:r>
            <a:r>
              <a:rPr lang="fr-FR" dirty="0" smtClean="0">
                <a:latin typeface="Cambria" panose="02040503050406030204" pitchFamily="18" charset="0"/>
              </a:rPr>
              <a:t>(</a:t>
            </a:r>
            <a:r>
              <a:rPr lang="fr-FR" dirty="0" err="1" smtClean="0">
                <a:latin typeface="Cambria" panose="02040503050406030204" pitchFamily="18" charset="0"/>
              </a:rPr>
              <a:t>Threshold</a:t>
            </a:r>
            <a:r>
              <a:rPr lang="fr-FR" dirty="0" smtClean="0">
                <a:latin typeface="Cambria" panose="02040503050406030204" pitchFamily="18" charset="0"/>
              </a:rPr>
              <a:t>=1, </a:t>
            </a:r>
            <a:r>
              <a:rPr lang="fr-FR" dirty="0" err="1" smtClean="0">
                <a:latin typeface="Cambria" panose="02040503050406030204" pitchFamily="18" charset="0"/>
              </a:rPr>
              <a:t>minConfidence</a:t>
            </a:r>
            <a:r>
              <a:rPr lang="fr-FR" dirty="0" smtClean="0">
                <a:latin typeface="Cambria" panose="02040503050406030204" pitchFamily="18" charset="0"/>
              </a:rPr>
              <a:t>=1)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547664" y="450731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Ancien support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012160" y="450912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Nouveau support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0" y="0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Outil : SILK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0341"/>
            <a:ext cx="4639785" cy="32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020" y="1210341"/>
            <a:ext cx="4382476" cy="32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42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794519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OAEI - PERSON</a:t>
            </a:r>
            <a:br>
              <a:rPr lang="fr-FR" sz="2400" b="1" dirty="0" smtClean="0"/>
            </a:br>
            <a:r>
              <a:rPr lang="en-US" sz="1300" dirty="0"/>
              <a:t>Both files contain 500 </a:t>
            </a:r>
            <a:r>
              <a:rPr lang="en-US" sz="1300" dirty="0" smtClean="0"/>
              <a:t>records,</a:t>
            </a:r>
            <a:endParaRPr lang="fr-FR" sz="1300" dirty="0"/>
          </a:p>
        </p:txBody>
      </p:sp>
      <p:sp>
        <p:nvSpPr>
          <p:cNvPr id="5" name="ZoneTexte 4"/>
          <p:cNvSpPr txBox="1"/>
          <p:nvPr/>
        </p:nvSpPr>
        <p:spPr>
          <a:xfrm>
            <a:off x="467544" y="5517232"/>
            <a:ext cx="8964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mbria" panose="02040503050406030204" pitchFamily="18" charset="0"/>
              </a:rPr>
              <a:t>Recherche de correspondance parfaite</a:t>
            </a:r>
          </a:p>
          <a:p>
            <a:r>
              <a:rPr lang="fr-FR" dirty="0">
                <a:solidFill>
                  <a:srgbClr val="00B050"/>
                </a:solidFill>
                <a:latin typeface="Cambria" panose="02040503050406030204" pitchFamily="18" charset="0"/>
              </a:rPr>
              <a:t>Prétraitements : </a:t>
            </a:r>
            <a:r>
              <a:rPr lang="fr-FR" dirty="0" smtClean="0">
                <a:solidFill>
                  <a:srgbClr val="00B050"/>
                </a:solidFill>
                <a:latin typeface="Cambria" panose="02040503050406030204" pitchFamily="18" charset="0"/>
              </a:rPr>
              <a:t>Minusculisation </a:t>
            </a:r>
            <a:r>
              <a:rPr lang="fr-FR" dirty="0">
                <a:solidFill>
                  <a:srgbClr val="00B050"/>
                </a:solidFill>
                <a:latin typeface="Cambria" panose="02040503050406030204" pitchFamily="18" charset="0"/>
              </a:rPr>
              <a:t>&amp; Tri alphabétique &amp; Regroupement des </a:t>
            </a:r>
            <a:r>
              <a:rPr lang="fr-FR" dirty="0" smtClean="0">
                <a:solidFill>
                  <a:srgbClr val="00B050"/>
                </a:solidFill>
                <a:latin typeface="Cambria" panose="02040503050406030204" pitchFamily="18" charset="0"/>
              </a:rPr>
              <a:t>valeurs &amp; Ramener les littéraux à une distance de 1 (Profondeur Max : </a:t>
            </a:r>
            <a:r>
              <a:rPr lang="fr-FR" dirty="0">
                <a:solidFill>
                  <a:srgbClr val="00B050"/>
                </a:solidFill>
                <a:latin typeface="Cambria" panose="02040503050406030204" pitchFamily="18" charset="0"/>
              </a:rPr>
              <a:t>2</a:t>
            </a:r>
            <a:r>
              <a:rPr lang="fr-FR" dirty="0" smtClean="0">
                <a:solidFill>
                  <a:srgbClr val="00B050"/>
                </a:solidFill>
                <a:latin typeface="Cambria" panose="02040503050406030204" pitchFamily="18" charset="0"/>
              </a:rPr>
              <a:t>).</a:t>
            </a:r>
            <a:endParaRPr lang="fr-FR" dirty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r>
              <a:rPr lang="fr-FR" dirty="0" smtClean="0">
                <a:latin typeface="Cambria" panose="02040503050406030204" pitchFamily="18" charset="0"/>
              </a:rPr>
              <a:t>Liage  avec SILK utilisant la </a:t>
            </a:r>
            <a:r>
              <a:rPr lang="fr-FR" dirty="0" err="1" smtClean="0">
                <a:latin typeface="Cambria" panose="02040503050406030204" pitchFamily="18" charset="0"/>
              </a:rPr>
              <a:t>D.N.Levenshtein</a:t>
            </a:r>
            <a:r>
              <a:rPr lang="fr-FR" dirty="0">
                <a:latin typeface="Cambria" panose="02040503050406030204" pitchFamily="18" charset="0"/>
              </a:rPr>
              <a:t> </a:t>
            </a:r>
            <a:r>
              <a:rPr lang="fr-FR" dirty="0" smtClean="0">
                <a:latin typeface="Cambria" panose="02040503050406030204" pitchFamily="18" charset="0"/>
              </a:rPr>
              <a:t>(</a:t>
            </a:r>
            <a:r>
              <a:rPr lang="fr-FR" dirty="0" err="1" smtClean="0">
                <a:latin typeface="Cambria" panose="02040503050406030204" pitchFamily="18" charset="0"/>
              </a:rPr>
              <a:t>Threshold</a:t>
            </a:r>
            <a:r>
              <a:rPr lang="fr-FR" dirty="0" smtClean="0">
                <a:latin typeface="Cambria" panose="02040503050406030204" pitchFamily="18" charset="0"/>
              </a:rPr>
              <a:t>=1, </a:t>
            </a:r>
            <a:r>
              <a:rPr lang="fr-FR" dirty="0" err="1" smtClean="0">
                <a:latin typeface="Cambria" panose="02040503050406030204" pitchFamily="18" charset="0"/>
              </a:rPr>
              <a:t>minConfidence</a:t>
            </a:r>
            <a:r>
              <a:rPr lang="fr-FR" dirty="0" smtClean="0">
                <a:latin typeface="Cambria" panose="02040503050406030204" pitchFamily="18" charset="0"/>
              </a:rPr>
              <a:t>=1)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403648" y="45718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Ancien support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796136" y="45718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Nouveau support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0" y="0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Outil : SILK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268760"/>
            <a:ext cx="4536504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4445840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244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794519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OAEI 2016 – UOBM </a:t>
            </a:r>
            <a:r>
              <a:rPr lang="fr-FR" sz="2400" b="1" dirty="0"/>
              <a:t>SANDBOX</a:t>
            </a:r>
            <a:r>
              <a:rPr lang="fr-FR" sz="2400" b="1" dirty="0" smtClean="0"/>
              <a:t/>
            </a:r>
            <a:br>
              <a:rPr lang="fr-FR" sz="2400" b="1" dirty="0" smtClean="0"/>
            </a:br>
            <a:r>
              <a:rPr lang="fr-FR" sz="1400" b="1" dirty="0"/>
              <a:t>(~2340 INSTANCES, ~14000 TRIPLES)</a:t>
            </a:r>
            <a:endParaRPr lang="fr-FR" sz="1300" dirty="0"/>
          </a:p>
        </p:txBody>
      </p:sp>
      <p:sp>
        <p:nvSpPr>
          <p:cNvPr id="5" name="ZoneTexte 4"/>
          <p:cNvSpPr txBox="1"/>
          <p:nvPr/>
        </p:nvSpPr>
        <p:spPr>
          <a:xfrm>
            <a:off x="395536" y="5301208"/>
            <a:ext cx="8964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mbria" panose="02040503050406030204" pitchFamily="18" charset="0"/>
              </a:rPr>
              <a:t>Recherche de correspondance parfaite</a:t>
            </a:r>
          </a:p>
          <a:p>
            <a:r>
              <a:rPr lang="fr-FR" dirty="0" smtClean="0">
                <a:latin typeface="Cambria" panose="02040503050406030204" pitchFamily="18" charset="0"/>
              </a:rPr>
              <a:t>Utilisation des 2-AlmostKeys (Pas de 0-AlmostKeys)</a:t>
            </a:r>
          </a:p>
          <a:p>
            <a:r>
              <a:rPr lang="fr-FR" dirty="0" smtClean="0">
                <a:solidFill>
                  <a:srgbClr val="00B050"/>
                </a:solidFill>
                <a:latin typeface="Cambria" panose="02040503050406030204" pitchFamily="18" charset="0"/>
              </a:rPr>
              <a:t>Prétraitements </a:t>
            </a:r>
            <a:r>
              <a:rPr lang="fr-FR" dirty="0">
                <a:solidFill>
                  <a:srgbClr val="00B050"/>
                </a:solidFill>
                <a:latin typeface="Cambria" panose="02040503050406030204" pitchFamily="18" charset="0"/>
              </a:rPr>
              <a:t>: </a:t>
            </a:r>
            <a:r>
              <a:rPr lang="fr-FR" dirty="0" smtClean="0">
                <a:solidFill>
                  <a:srgbClr val="00B050"/>
                </a:solidFill>
                <a:latin typeface="Cambria" panose="02040503050406030204" pitchFamily="18" charset="0"/>
              </a:rPr>
              <a:t>Minusculisation </a:t>
            </a:r>
            <a:r>
              <a:rPr lang="fr-FR" dirty="0">
                <a:solidFill>
                  <a:srgbClr val="00B050"/>
                </a:solidFill>
                <a:latin typeface="Cambria" panose="02040503050406030204" pitchFamily="18" charset="0"/>
              </a:rPr>
              <a:t>&amp; Tri alphabétique &amp; Regroupement des </a:t>
            </a:r>
            <a:r>
              <a:rPr lang="fr-FR" dirty="0" smtClean="0">
                <a:solidFill>
                  <a:srgbClr val="00B050"/>
                </a:solidFill>
                <a:latin typeface="Cambria" panose="02040503050406030204" pitchFamily="18" charset="0"/>
              </a:rPr>
              <a:t>valeurs &amp; Ramener les littéraux à une distance de 1 (Profondeur Max : 2).</a:t>
            </a:r>
            <a:endParaRPr lang="fr-FR" dirty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r>
              <a:rPr lang="fr-FR" dirty="0" smtClean="0">
                <a:latin typeface="Cambria" panose="02040503050406030204" pitchFamily="18" charset="0"/>
              </a:rPr>
              <a:t>Liage  avec SILK utilisant la </a:t>
            </a:r>
            <a:r>
              <a:rPr lang="fr-FR" dirty="0" err="1" smtClean="0">
                <a:latin typeface="Cambria" panose="02040503050406030204" pitchFamily="18" charset="0"/>
              </a:rPr>
              <a:t>D.N.Levenshtein</a:t>
            </a:r>
            <a:r>
              <a:rPr lang="fr-FR" dirty="0">
                <a:latin typeface="Cambria" panose="02040503050406030204" pitchFamily="18" charset="0"/>
              </a:rPr>
              <a:t> </a:t>
            </a:r>
            <a:r>
              <a:rPr lang="fr-FR" dirty="0" smtClean="0">
                <a:latin typeface="Cambria" panose="02040503050406030204" pitchFamily="18" charset="0"/>
              </a:rPr>
              <a:t>(</a:t>
            </a:r>
            <a:r>
              <a:rPr lang="fr-FR" dirty="0" err="1" smtClean="0">
                <a:latin typeface="Cambria" panose="02040503050406030204" pitchFamily="18" charset="0"/>
              </a:rPr>
              <a:t>Threshold</a:t>
            </a:r>
            <a:r>
              <a:rPr lang="fr-FR" dirty="0" smtClean="0">
                <a:latin typeface="Cambria" panose="02040503050406030204" pitchFamily="18" charset="0"/>
              </a:rPr>
              <a:t>=1, </a:t>
            </a:r>
            <a:r>
              <a:rPr lang="fr-FR" dirty="0" err="1" smtClean="0">
                <a:latin typeface="Cambria" panose="02040503050406030204" pitchFamily="18" charset="0"/>
              </a:rPr>
              <a:t>minConfidence</a:t>
            </a:r>
            <a:r>
              <a:rPr lang="fr-FR" dirty="0" smtClean="0">
                <a:latin typeface="Cambria" panose="02040503050406030204" pitchFamily="18" charset="0"/>
              </a:rPr>
              <a:t>=1)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589229" y="450731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Ancien support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956740" y="450638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Nouveau support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" y="1268760"/>
            <a:ext cx="4320000" cy="3237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68760"/>
            <a:ext cx="4320000" cy="3237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0" y="0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Outil : SILK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7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400" y="260648"/>
            <a:ext cx="9010096" cy="794519"/>
          </a:xfrm>
        </p:spPr>
        <p:txBody>
          <a:bodyPr>
            <a:normAutofit fontScale="90000"/>
          </a:bodyPr>
          <a:lstStyle/>
          <a:p>
            <a:r>
              <a:rPr lang="fr-FR" sz="2400" b="1" dirty="0" smtClean="0"/>
              <a:t>OAEI 2016 – </a:t>
            </a:r>
            <a:r>
              <a:rPr lang="fr-FR" sz="2400" b="1" dirty="0"/>
              <a:t>SPIMBENCH SANDBOX</a:t>
            </a:r>
            <a:r>
              <a:rPr lang="fr-FR" sz="2400" b="1" dirty="0" smtClean="0"/>
              <a:t/>
            </a:r>
            <a:br>
              <a:rPr lang="fr-FR" sz="2400" b="1" dirty="0" smtClean="0"/>
            </a:br>
            <a:r>
              <a:rPr lang="fr-FR" sz="1400" b="1" dirty="0"/>
              <a:t>(~2340 INSTANCES, ~14000 TRIPLES</a:t>
            </a:r>
            <a:r>
              <a:rPr lang="fr-FR" sz="1400" b="1" dirty="0" smtClean="0"/>
              <a:t>) – Restriction sur </a:t>
            </a:r>
            <a:r>
              <a:rPr lang="fr-FR" sz="1400" b="1" dirty="0"/>
              <a:t>la classe : &lt;http://www.bbc.co.uk/ontologies/creativework/BlogPost&gt;</a:t>
            </a:r>
            <a:endParaRPr lang="fr-FR" sz="1300" dirty="0"/>
          </a:p>
        </p:txBody>
      </p:sp>
      <p:sp>
        <p:nvSpPr>
          <p:cNvPr id="5" name="ZoneTexte 4"/>
          <p:cNvSpPr txBox="1"/>
          <p:nvPr/>
        </p:nvSpPr>
        <p:spPr>
          <a:xfrm>
            <a:off x="395536" y="5301208"/>
            <a:ext cx="8964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mbria" panose="02040503050406030204" pitchFamily="18" charset="0"/>
              </a:rPr>
              <a:t>Recherche de correspondance parfaite</a:t>
            </a:r>
          </a:p>
          <a:p>
            <a:r>
              <a:rPr lang="fr-FR" dirty="0" smtClean="0">
                <a:solidFill>
                  <a:srgbClr val="00B050"/>
                </a:solidFill>
                <a:latin typeface="Cambria" panose="02040503050406030204" pitchFamily="18" charset="0"/>
              </a:rPr>
              <a:t>Prétraitements </a:t>
            </a:r>
            <a:r>
              <a:rPr lang="fr-FR" dirty="0">
                <a:solidFill>
                  <a:srgbClr val="00B050"/>
                </a:solidFill>
                <a:latin typeface="Cambria" panose="02040503050406030204" pitchFamily="18" charset="0"/>
              </a:rPr>
              <a:t>: </a:t>
            </a:r>
            <a:r>
              <a:rPr lang="fr-FR" dirty="0" smtClean="0">
                <a:solidFill>
                  <a:srgbClr val="00B050"/>
                </a:solidFill>
                <a:latin typeface="Cambria" panose="02040503050406030204" pitchFamily="18" charset="0"/>
              </a:rPr>
              <a:t>Minusculisation </a:t>
            </a:r>
            <a:r>
              <a:rPr lang="fr-FR" dirty="0">
                <a:solidFill>
                  <a:srgbClr val="00B050"/>
                </a:solidFill>
                <a:latin typeface="Cambria" panose="02040503050406030204" pitchFamily="18" charset="0"/>
              </a:rPr>
              <a:t>&amp; Tri alphabétique &amp; Regroupement des </a:t>
            </a:r>
            <a:r>
              <a:rPr lang="fr-FR" dirty="0" smtClean="0">
                <a:solidFill>
                  <a:srgbClr val="00B050"/>
                </a:solidFill>
                <a:latin typeface="Cambria" panose="02040503050406030204" pitchFamily="18" charset="0"/>
              </a:rPr>
              <a:t>valeurs &amp; Ramener les littéraux à une distance de 1 (Profondeur Max : </a:t>
            </a:r>
            <a:r>
              <a:rPr lang="fr-FR" dirty="0">
                <a:solidFill>
                  <a:srgbClr val="00B050"/>
                </a:solidFill>
                <a:latin typeface="Cambria" panose="02040503050406030204" pitchFamily="18" charset="0"/>
              </a:rPr>
              <a:t>2</a:t>
            </a:r>
            <a:r>
              <a:rPr lang="fr-FR" dirty="0" smtClean="0">
                <a:solidFill>
                  <a:srgbClr val="00B050"/>
                </a:solidFill>
                <a:latin typeface="Cambria" panose="02040503050406030204" pitchFamily="18" charset="0"/>
              </a:rPr>
              <a:t>).</a:t>
            </a:r>
            <a:endParaRPr lang="fr-FR" dirty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r>
              <a:rPr lang="fr-FR" dirty="0" smtClean="0">
                <a:latin typeface="Cambria" panose="02040503050406030204" pitchFamily="18" charset="0"/>
              </a:rPr>
              <a:t>Liage  avec SILK utilisant la </a:t>
            </a:r>
            <a:r>
              <a:rPr lang="fr-FR" dirty="0" err="1" smtClean="0">
                <a:latin typeface="Cambria" panose="02040503050406030204" pitchFamily="18" charset="0"/>
              </a:rPr>
              <a:t>D.N.Levenshtein</a:t>
            </a:r>
            <a:r>
              <a:rPr lang="fr-FR" dirty="0">
                <a:latin typeface="Cambria" panose="02040503050406030204" pitchFamily="18" charset="0"/>
              </a:rPr>
              <a:t> </a:t>
            </a:r>
            <a:r>
              <a:rPr lang="fr-FR" dirty="0" smtClean="0">
                <a:latin typeface="Cambria" panose="02040503050406030204" pitchFamily="18" charset="0"/>
              </a:rPr>
              <a:t>(</a:t>
            </a:r>
            <a:r>
              <a:rPr lang="fr-FR" dirty="0" err="1" smtClean="0">
                <a:latin typeface="Cambria" panose="02040503050406030204" pitchFamily="18" charset="0"/>
              </a:rPr>
              <a:t>Threshold</a:t>
            </a:r>
            <a:r>
              <a:rPr lang="fr-FR" dirty="0" smtClean="0">
                <a:latin typeface="Cambria" panose="02040503050406030204" pitchFamily="18" charset="0"/>
              </a:rPr>
              <a:t>=1, </a:t>
            </a:r>
            <a:r>
              <a:rPr lang="fr-FR" dirty="0" err="1" smtClean="0">
                <a:latin typeface="Cambria" panose="02040503050406030204" pitchFamily="18" charset="0"/>
              </a:rPr>
              <a:t>minConfidence</a:t>
            </a:r>
            <a:r>
              <a:rPr lang="fr-FR" dirty="0" smtClean="0">
                <a:latin typeface="Cambria" panose="02040503050406030204" pitchFamily="18" charset="0"/>
              </a:rPr>
              <a:t>=1)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589229" y="450731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Ancien support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011332" y="449982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Nouveau support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0" y="0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Outil : SILK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16440"/>
            <a:ext cx="4378964" cy="338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16441"/>
            <a:ext cx="4536504" cy="338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25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400" y="260648"/>
            <a:ext cx="9010096" cy="794519"/>
          </a:xfrm>
        </p:spPr>
        <p:txBody>
          <a:bodyPr>
            <a:normAutofit fontScale="90000"/>
          </a:bodyPr>
          <a:lstStyle/>
          <a:p>
            <a:r>
              <a:rPr lang="fr-FR" sz="2400" b="1" dirty="0" smtClean="0"/>
              <a:t>OAEI 2016 – </a:t>
            </a:r>
            <a:r>
              <a:rPr lang="fr-FR" sz="2400" b="1" dirty="0"/>
              <a:t>SPIMBENCH SANDBOX</a:t>
            </a:r>
            <a:r>
              <a:rPr lang="fr-FR" sz="2400" b="1" dirty="0" smtClean="0"/>
              <a:t/>
            </a:r>
            <a:br>
              <a:rPr lang="fr-FR" sz="2400" b="1" dirty="0" smtClean="0"/>
            </a:br>
            <a:r>
              <a:rPr lang="fr-FR" sz="1400" b="1" dirty="0"/>
              <a:t>(~2340 INSTANCES, ~14000 TRIPLES</a:t>
            </a:r>
            <a:r>
              <a:rPr lang="fr-FR" sz="1400" b="1" dirty="0" smtClean="0"/>
              <a:t>) – Restriction sur </a:t>
            </a:r>
            <a:r>
              <a:rPr lang="fr-FR" sz="1400" b="1" dirty="0"/>
              <a:t>la classe : &lt;http://www.bbc.co.uk/ontologies/creativework/BlogPost&gt;</a:t>
            </a:r>
            <a:endParaRPr lang="fr-FR" sz="1300" dirty="0"/>
          </a:p>
        </p:txBody>
      </p:sp>
      <p:sp>
        <p:nvSpPr>
          <p:cNvPr id="5" name="ZoneTexte 4"/>
          <p:cNvSpPr txBox="1"/>
          <p:nvPr/>
        </p:nvSpPr>
        <p:spPr>
          <a:xfrm>
            <a:off x="395536" y="5301208"/>
            <a:ext cx="8964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mbria" panose="02040503050406030204" pitchFamily="18" charset="0"/>
              </a:rPr>
              <a:t>Recherche de correspondance parfaite</a:t>
            </a:r>
          </a:p>
          <a:p>
            <a:r>
              <a:rPr lang="fr-FR" dirty="0" smtClean="0">
                <a:solidFill>
                  <a:srgbClr val="00B050"/>
                </a:solidFill>
                <a:latin typeface="Cambria" panose="02040503050406030204" pitchFamily="18" charset="0"/>
              </a:rPr>
              <a:t>Prétraitements </a:t>
            </a:r>
            <a:r>
              <a:rPr lang="fr-FR" dirty="0">
                <a:solidFill>
                  <a:srgbClr val="00B050"/>
                </a:solidFill>
                <a:latin typeface="Cambria" panose="02040503050406030204" pitchFamily="18" charset="0"/>
              </a:rPr>
              <a:t>: </a:t>
            </a:r>
            <a:r>
              <a:rPr lang="fr-FR" dirty="0" smtClean="0">
                <a:solidFill>
                  <a:srgbClr val="00B050"/>
                </a:solidFill>
                <a:latin typeface="Cambria" panose="02040503050406030204" pitchFamily="18" charset="0"/>
              </a:rPr>
              <a:t>Minusculisation </a:t>
            </a:r>
            <a:r>
              <a:rPr lang="fr-FR" dirty="0">
                <a:solidFill>
                  <a:srgbClr val="00B050"/>
                </a:solidFill>
                <a:latin typeface="Cambria" panose="02040503050406030204" pitchFamily="18" charset="0"/>
              </a:rPr>
              <a:t>&amp; Tri alphabétique &amp; Regroupement des </a:t>
            </a:r>
            <a:r>
              <a:rPr lang="fr-FR" dirty="0" smtClean="0">
                <a:solidFill>
                  <a:srgbClr val="00B050"/>
                </a:solidFill>
                <a:latin typeface="Cambria" panose="02040503050406030204" pitchFamily="18" charset="0"/>
              </a:rPr>
              <a:t>valeurs &amp; Ramener les littéraux à une distance de 1 (Profondeur Max : </a:t>
            </a:r>
            <a:r>
              <a:rPr lang="fr-FR" dirty="0" smtClean="0">
                <a:solidFill>
                  <a:srgbClr val="00B050"/>
                </a:solidFill>
                <a:latin typeface="Cambria" panose="02040503050406030204" pitchFamily="18" charset="0"/>
              </a:rPr>
              <a:t>3).</a:t>
            </a:r>
            <a:endParaRPr lang="fr-FR" dirty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r>
              <a:rPr lang="fr-FR" dirty="0" smtClean="0">
                <a:latin typeface="Cambria" panose="02040503050406030204" pitchFamily="18" charset="0"/>
              </a:rPr>
              <a:t>Liage  avec SILK utilisant la </a:t>
            </a:r>
            <a:r>
              <a:rPr lang="fr-FR" dirty="0" err="1" smtClean="0">
                <a:latin typeface="Cambria" panose="02040503050406030204" pitchFamily="18" charset="0"/>
              </a:rPr>
              <a:t>D.N.Levenshtein</a:t>
            </a:r>
            <a:r>
              <a:rPr lang="fr-FR" dirty="0">
                <a:latin typeface="Cambria" panose="02040503050406030204" pitchFamily="18" charset="0"/>
              </a:rPr>
              <a:t> </a:t>
            </a:r>
            <a:r>
              <a:rPr lang="fr-FR" dirty="0" smtClean="0">
                <a:latin typeface="Cambria" panose="02040503050406030204" pitchFamily="18" charset="0"/>
              </a:rPr>
              <a:t>(</a:t>
            </a:r>
            <a:r>
              <a:rPr lang="fr-FR" dirty="0" err="1" smtClean="0">
                <a:latin typeface="Cambria" panose="02040503050406030204" pitchFamily="18" charset="0"/>
              </a:rPr>
              <a:t>Threshold</a:t>
            </a:r>
            <a:r>
              <a:rPr lang="fr-FR" dirty="0" smtClean="0">
                <a:latin typeface="Cambria" panose="02040503050406030204" pitchFamily="18" charset="0"/>
              </a:rPr>
              <a:t>=1, </a:t>
            </a:r>
            <a:r>
              <a:rPr lang="fr-FR" dirty="0" err="1" smtClean="0">
                <a:latin typeface="Cambria" panose="02040503050406030204" pitchFamily="18" charset="0"/>
              </a:rPr>
              <a:t>minConfidence</a:t>
            </a:r>
            <a:r>
              <a:rPr lang="fr-FR" dirty="0" smtClean="0">
                <a:latin typeface="Cambria" panose="02040503050406030204" pitchFamily="18" charset="0"/>
              </a:rPr>
              <a:t>=1)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475656" y="471585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Ancien support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011332" y="471585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Nouveau support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0" y="0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Outil : SILK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6358"/>
            <a:ext cx="4644008" cy="3538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C:\Users\Houssem\Pictures\graphiqu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1"/>
          <a:stretch/>
        </p:blipFill>
        <p:spPr bwMode="auto">
          <a:xfrm>
            <a:off x="4644008" y="1146358"/>
            <a:ext cx="4392488" cy="353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03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400" y="260648"/>
            <a:ext cx="9010096" cy="794519"/>
          </a:xfrm>
        </p:spPr>
        <p:txBody>
          <a:bodyPr>
            <a:normAutofit fontScale="90000"/>
          </a:bodyPr>
          <a:lstStyle/>
          <a:p>
            <a:r>
              <a:rPr lang="fr-FR" sz="2400" b="1" dirty="0" smtClean="0"/>
              <a:t>OAEI 2016 – </a:t>
            </a:r>
            <a:r>
              <a:rPr lang="fr-FR" sz="2400" b="1" dirty="0"/>
              <a:t>SPIMBENCH SANDBOX</a:t>
            </a:r>
            <a:r>
              <a:rPr lang="fr-FR" sz="2400" b="1" dirty="0" smtClean="0"/>
              <a:t/>
            </a:r>
            <a:br>
              <a:rPr lang="fr-FR" sz="2400" b="1" dirty="0" smtClean="0"/>
            </a:br>
            <a:r>
              <a:rPr lang="fr-FR" sz="1400" b="1" dirty="0"/>
              <a:t>(~2340 INSTANCES, ~14000 TRIPLES</a:t>
            </a:r>
            <a:r>
              <a:rPr lang="fr-FR" sz="1400" b="1" dirty="0" smtClean="0"/>
              <a:t>) – Restriction sur </a:t>
            </a:r>
            <a:r>
              <a:rPr lang="fr-FR" sz="1400" b="1" dirty="0"/>
              <a:t>la classe : &lt;http://</a:t>
            </a:r>
            <a:r>
              <a:rPr lang="fr-FR" sz="1400" b="1" dirty="0" smtClean="0"/>
              <a:t>www.bbc.co.uk/ontologies/creativework/Programme&gt;</a:t>
            </a:r>
            <a:endParaRPr lang="fr-FR" sz="1300" dirty="0"/>
          </a:p>
        </p:txBody>
      </p:sp>
      <p:sp>
        <p:nvSpPr>
          <p:cNvPr id="5" name="ZoneTexte 4"/>
          <p:cNvSpPr txBox="1"/>
          <p:nvPr/>
        </p:nvSpPr>
        <p:spPr>
          <a:xfrm>
            <a:off x="395536" y="5301208"/>
            <a:ext cx="8964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mbria" panose="02040503050406030204" pitchFamily="18" charset="0"/>
              </a:rPr>
              <a:t>Recherche de correspondance parfaite</a:t>
            </a:r>
          </a:p>
          <a:p>
            <a:r>
              <a:rPr lang="fr-FR" dirty="0" smtClean="0">
                <a:solidFill>
                  <a:srgbClr val="00B050"/>
                </a:solidFill>
                <a:latin typeface="Cambria" panose="02040503050406030204" pitchFamily="18" charset="0"/>
              </a:rPr>
              <a:t>Prétraitements </a:t>
            </a:r>
            <a:r>
              <a:rPr lang="fr-FR" dirty="0">
                <a:solidFill>
                  <a:srgbClr val="00B050"/>
                </a:solidFill>
                <a:latin typeface="Cambria" panose="02040503050406030204" pitchFamily="18" charset="0"/>
              </a:rPr>
              <a:t>: </a:t>
            </a:r>
            <a:r>
              <a:rPr lang="fr-FR" dirty="0" smtClean="0">
                <a:solidFill>
                  <a:srgbClr val="00B050"/>
                </a:solidFill>
                <a:latin typeface="Cambria" panose="02040503050406030204" pitchFamily="18" charset="0"/>
              </a:rPr>
              <a:t>Minusculisation </a:t>
            </a:r>
            <a:r>
              <a:rPr lang="fr-FR" dirty="0">
                <a:solidFill>
                  <a:srgbClr val="00B050"/>
                </a:solidFill>
                <a:latin typeface="Cambria" panose="02040503050406030204" pitchFamily="18" charset="0"/>
              </a:rPr>
              <a:t>&amp; Tri alphabétique &amp; Regroupement des </a:t>
            </a:r>
            <a:r>
              <a:rPr lang="fr-FR" dirty="0" smtClean="0">
                <a:solidFill>
                  <a:srgbClr val="00B050"/>
                </a:solidFill>
                <a:latin typeface="Cambria" panose="02040503050406030204" pitchFamily="18" charset="0"/>
              </a:rPr>
              <a:t>valeurs &amp; Ramener les littéraux à une distance de 1 (Profondeur Max : 2).</a:t>
            </a:r>
            <a:endParaRPr lang="fr-FR" dirty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r>
              <a:rPr lang="fr-FR" dirty="0" smtClean="0">
                <a:latin typeface="Cambria" panose="02040503050406030204" pitchFamily="18" charset="0"/>
              </a:rPr>
              <a:t>Liage  avec SILK utilisant la </a:t>
            </a:r>
            <a:r>
              <a:rPr lang="fr-FR" dirty="0" err="1" smtClean="0">
                <a:latin typeface="Cambria" panose="02040503050406030204" pitchFamily="18" charset="0"/>
              </a:rPr>
              <a:t>D.N.Levenshtein</a:t>
            </a:r>
            <a:r>
              <a:rPr lang="fr-FR" dirty="0">
                <a:latin typeface="Cambria" panose="02040503050406030204" pitchFamily="18" charset="0"/>
              </a:rPr>
              <a:t> </a:t>
            </a:r>
            <a:r>
              <a:rPr lang="fr-FR" dirty="0" smtClean="0">
                <a:latin typeface="Cambria" panose="02040503050406030204" pitchFamily="18" charset="0"/>
              </a:rPr>
              <a:t>(</a:t>
            </a:r>
            <a:r>
              <a:rPr lang="fr-FR" dirty="0" err="1" smtClean="0">
                <a:latin typeface="Cambria" panose="02040503050406030204" pitchFamily="18" charset="0"/>
              </a:rPr>
              <a:t>Threshold</a:t>
            </a:r>
            <a:r>
              <a:rPr lang="fr-FR" dirty="0" smtClean="0">
                <a:latin typeface="Cambria" panose="02040503050406030204" pitchFamily="18" charset="0"/>
              </a:rPr>
              <a:t>=1, </a:t>
            </a:r>
            <a:r>
              <a:rPr lang="fr-FR" dirty="0" err="1" smtClean="0">
                <a:latin typeface="Cambria" panose="02040503050406030204" pitchFamily="18" charset="0"/>
              </a:rPr>
              <a:t>minConfidence</a:t>
            </a:r>
            <a:r>
              <a:rPr lang="fr-FR" dirty="0" smtClean="0">
                <a:latin typeface="Cambria" panose="02040503050406030204" pitchFamily="18" charset="0"/>
              </a:rPr>
              <a:t>=1)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589229" y="450731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Ancien support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011332" y="449982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Nouveau support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0" y="0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Outil : SILK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96752"/>
            <a:ext cx="4536000" cy="330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96752"/>
            <a:ext cx="4392488" cy="330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64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rgbClr val="C00000"/>
                </a:solidFill>
              </a:rPr>
              <a:t>Objectif de l’étude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1844824"/>
            <a:ext cx="8712968" cy="3888432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fr-FR" sz="2800" dirty="0" smtClean="0">
                <a:solidFill>
                  <a:schemeClr val="tx1"/>
                </a:solidFill>
              </a:rPr>
              <a:t>Etudier le </a:t>
            </a:r>
            <a:r>
              <a:rPr lang="fr-FR" sz="2800" dirty="0" err="1" smtClean="0">
                <a:solidFill>
                  <a:schemeClr val="tx1"/>
                </a:solidFill>
              </a:rPr>
              <a:t>ranking</a:t>
            </a:r>
            <a:r>
              <a:rPr lang="fr-FR" sz="2800" dirty="0" smtClean="0">
                <a:solidFill>
                  <a:schemeClr val="tx1"/>
                </a:solidFill>
              </a:rPr>
              <a:t> des clés pour différentes variation du seuil (Tolérer des différences).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fr-FR" sz="2800" dirty="0" smtClean="0">
                <a:solidFill>
                  <a:schemeClr val="tx1"/>
                </a:solidFill>
              </a:rPr>
              <a:t>Outil : LIMES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fr-FR" sz="2800" dirty="0" smtClean="0">
                <a:solidFill>
                  <a:schemeClr val="tx1"/>
                </a:solidFill>
              </a:rPr>
              <a:t>Algorithme : </a:t>
            </a:r>
            <a:r>
              <a:rPr lang="fr-FR" sz="2800" dirty="0" err="1" smtClean="0">
                <a:solidFill>
                  <a:schemeClr val="tx1"/>
                </a:solidFill>
              </a:rPr>
              <a:t>Trigram</a:t>
            </a:r>
            <a:endParaRPr lang="fr-FR" sz="28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fr-F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00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15588</TotalTime>
  <Words>580</Words>
  <Application>Microsoft Office PowerPoint</Application>
  <PresentationFormat>Affichage à l'écran (4:3)</PresentationFormat>
  <Paragraphs>95</Paragraphs>
  <Slides>16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Objectif de l’étude</vt:lpstr>
      <vt:lpstr>DOREMUS LAST VERSION - FP Consists of a pair of datasets containing each 33 musical works which are very similar in their description.</vt:lpstr>
      <vt:lpstr>DOREMUS LAST VERSION - HT Consists of a pair of datasets containing each 238 musical works which are heteregeneous in their description.</vt:lpstr>
      <vt:lpstr>OAEI - PERSON Both files contain 500 records,</vt:lpstr>
      <vt:lpstr>OAEI 2016 – UOBM SANDBOX (~2340 INSTANCES, ~14000 TRIPLES)</vt:lpstr>
      <vt:lpstr>OAEI 2016 – SPIMBENCH SANDBOX (~2340 INSTANCES, ~14000 TRIPLES) – Restriction sur la classe : &lt;http://www.bbc.co.uk/ontologies/creativework/BlogPost&gt;</vt:lpstr>
      <vt:lpstr>OAEI 2016 – SPIMBENCH SANDBOX (~2340 INSTANCES, ~14000 TRIPLES) – Restriction sur la classe : &lt;http://www.bbc.co.uk/ontologies/creativework/BlogPost&gt;</vt:lpstr>
      <vt:lpstr>OAEI 2016 – SPIMBENCH SANDBOX (~2340 INSTANCES, ~14000 TRIPLES) – Restriction sur la classe : &lt;http://www.bbc.co.uk/ontologies/creativework/Programme&gt;</vt:lpstr>
      <vt:lpstr>Objectif de l’étude</vt:lpstr>
      <vt:lpstr>Présentation PowerPoint</vt:lpstr>
      <vt:lpstr>Présentation PowerPoint</vt:lpstr>
      <vt:lpstr>Objectif de l’étude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DOREMUS LAST VERSION - FP Consists of a pair of datasets containing each 33 musical works which are very similar in their description.</dc:title>
  <dc:creator>Houssem</dc:creator>
  <cp:lastModifiedBy>Utilisateur Windows</cp:lastModifiedBy>
  <cp:revision>71</cp:revision>
  <cp:lastPrinted>2017-04-28T17:24:20Z</cp:lastPrinted>
  <dcterms:created xsi:type="dcterms:W3CDTF">2017-04-20T14:14:25Z</dcterms:created>
  <dcterms:modified xsi:type="dcterms:W3CDTF">2017-05-02T09:58:27Z</dcterms:modified>
</cp:coreProperties>
</file>