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handoutMasterIdLst>
    <p:handoutMasterId r:id="rId25"/>
  </p:handoutMasterIdLst>
  <p:sldIdLst>
    <p:sldId id="256" r:id="rId3"/>
    <p:sldId id="312" r:id="rId4"/>
    <p:sldId id="310" r:id="rId5"/>
    <p:sldId id="313" r:id="rId6"/>
    <p:sldId id="314" r:id="rId7"/>
    <p:sldId id="321" r:id="rId8"/>
    <p:sldId id="316" r:id="rId9"/>
    <p:sldId id="317" r:id="rId10"/>
    <p:sldId id="318" r:id="rId11"/>
    <p:sldId id="319" r:id="rId12"/>
    <p:sldId id="320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11" r:id="rId23"/>
  </p:sldIdLst>
  <p:sldSz cx="10080625" cy="7561263"/>
  <p:notesSz cx="6858000" cy="9144000"/>
  <p:defaultTextStyle>
    <a:defPPr>
      <a:defRPr lang="de-DE"/>
    </a:defPPr>
    <a:lvl1pPr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503238" indent="-460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1006475" indent="-92075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511300" indent="-139700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2014538" indent="-1857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>
          <p15:clr>
            <a:srgbClr val="A4A3A4"/>
          </p15:clr>
        </p15:guide>
        <p15:guide id="2" pos="3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B36"/>
    <a:srgbClr val="003560"/>
    <a:srgbClr val="E7E7E7"/>
    <a:srgbClr val="E6E4E4"/>
    <a:srgbClr val="94C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9" autoAdjust="0"/>
    <p:restoredTop sz="94620" autoAdjust="0"/>
  </p:normalViewPr>
  <p:slideViewPr>
    <p:cSldViewPr snapToGrid="0" snapToObjects="1">
      <p:cViewPr varScale="1">
        <p:scale>
          <a:sx n="100" d="100"/>
          <a:sy n="100" d="100"/>
        </p:scale>
        <p:origin x="1336" y="176"/>
      </p:cViewPr>
      <p:guideLst>
        <p:guide orient="horz" pos="1859"/>
        <p:guide pos="309"/>
      </p:guideLst>
    </p:cSldViewPr>
  </p:slideViewPr>
  <p:outlineViewPr>
    <p:cViewPr>
      <p:scale>
        <a:sx n="33" d="100"/>
        <a:sy n="33" d="100"/>
      </p:scale>
      <p:origin x="0" y="26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35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2ADCE-79F3-4149-97EB-E4B2C723408B}" type="datetimeFigureOut">
              <a:rPr lang="de-DE" smtClean="0"/>
              <a:t>19.07.16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8A849-8FE3-B148-B511-E78AC0838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621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B93A34B-99EF-4508-AC98-725F0CC829C5}" type="datetimeFigureOut">
              <a:rPr lang="de-DE"/>
              <a:pPr/>
              <a:t>19.07.16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28D1D4A-2710-4318-9B97-C9C00052F9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19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32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6475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1300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145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20086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4104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8121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2138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D1D4A-2710-4318-9B97-C9C00052F9D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3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1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358775" y="1310326"/>
            <a:ext cx="9039750" cy="5477825"/>
          </a:xfrm>
          <a:prstGeom prst="rect">
            <a:avLst/>
          </a:prstGeom>
        </p:spPr>
        <p:txBody>
          <a:bodyPr/>
          <a:lstStyle>
            <a:lvl1pPr marL="377825" indent="-377825">
              <a:buFont typeface="Wingdings" pitchFamily="2" charset="2"/>
              <a:buChar char="§"/>
              <a:defRPr sz="2400" baseline="0">
                <a:solidFill>
                  <a:srgbClr val="003560"/>
                </a:solidFill>
                <a:latin typeface="Arial" pitchFamily="34" charset="0"/>
              </a:defRPr>
            </a:lvl1pPr>
            <a:lvl2pPr marL="817563" indent="-314325">
              <a:buFont typeface="Arial" pitchFamily="34" charset="0"/>
              <a:buChar char="•"/>
              <a:defRPr sz="2000" baseline="0">
                <a:solidFill>
                  <a:srgbClr val="003560"/>
                </a:solidFill>
                <a:latin typeface="Arial" pitchFamily="34" charset="0"/>
              </a:defRPr>
            </a:lvl2pPr>
            <a:lvl3pPr>
              <a:buSzPct val="70000"/>
              <a:defRPr sz="1800" baseline="0">
                <a:solidFill>
                  <a:srgbClr val="003560"/>
                </a:solidFill>
                <a:latin typeface="Arial" pitchFamily="34" charset="0"/>
              </a:defRPr>
            </a:lvl3pPr>
            <a:lvl4pPr>
              <a:defRPr sz="1800" baseline="0">
                <a:solidFill>
                  <a:srgbClr val="003560"/>
                </a:solidFill>
                <a:latin typeface="Arial" pitchFamily="34" charset="0"/>
              </a:defRPr>
            </a:lvl4pPr>
            <a:lvl5pPr>
              <a:defRPr sz="1800" baseline="0">
                <a:solidFill>
                  <a:srgbClr val="003560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2548" y="-101598"/>
            <a:ext cx="9059552" cy="100866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0035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26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7133431"/>
            <a:ext cx="10080625" cy="427832"/>
          </a:xfrm>
          <a:prstGeom prst="rect">
            <a:avLst/>
          </a:prstGeom>
          <a:solidFill>
            <a:srgbClr val="003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593263" cy="96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194800" y="7251700"/>
            <a:ext cx="366713" cy="1524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A2753927-8C88-4DEC-9008-3E053C5F3562}" type="slidenum">
              <a:rPr lang="de-DE" sz="1000">
                <a:solidFill>
                  <a:schemeClr val="bg1"/>
                </a:solidFill>
                <a:cs typeface="Arial" charset="0"/>
              </a:rPr>
              <a:pPr algn="r" eaLnBrk="1" hangingPunct="1">
                <a:defRPr/>
              </a:pPr>
              <a:t>‹Nr.›</a:t>
            </a:fld>
            <a:endParaRPr lang="de-DE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030" name="Textfeld 5"/>
          <p:cNvSpPr txBox="1">
            <a:spLocks noChangeArrowheads="1"/>
          </p:cNvSpPr>
          <p:nvPr userDrawn="1"/>
        </p:nvSpPr>
        <p:spPr bwMode="auto">
          <a:xfrm>
            <a:off x="190501" y="7254874"/>
            <a:ext cx="87074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Blockseminar      </a:t>
            </a:r>
            <a:r>
              <a:rPr lang="de-DE" sz="1000" b="0" dirty="0" smtClean="0">
                <a:solidFill>
                  <a:schemeClr val="bg1"/>
                </a:solidFill>
                <a:cs typeface="Arial" charset="0"/>
              </a:rPr>
              <a:t>|</a:t>
            </a: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      Embedded Security / Secure Hardware      |      &lt;put your name here&gt;</a:t>
            </a:r>
            <a:endParaRPr lang="de-DE" sz="1000" b="0" dirty="0" smtClean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31" name="Picture 13" descr="Z:\University\Papers\CubeAttack_Asiacrypt\presentation\Label_RUB_WEISS-BLAU_4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370" y="0"/>
            <a:ext cx="605518" cy="60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0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Input: </a:t>
                </a:r>
                <a:r>
                  <a:rPr lang="en-US" dirty="0"/>
                  <a:t>Ciphertext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 smtClean="0"/>
                  <a:t>, </a:t>
                </a:r>
                <a:r>
                  <a:rPr lang="en-US" dirty="0"/>
                  <a:t>secret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𝒔</m:t>
                    </m:r>
                  </m:oMath>
                </a14:m>
                <a:endParaRPr lang="en-US" dirty="0"/>
              </a:p>
              <a:p>
                <a:r>
                  <a:rPr lang="de-DE" dirty="0" err="1" smtClean="0"/>
                  <a:t>Compute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r>
                  <a:rPr lang="de-DE" dirty="0" err="1" smtClean="0"/>
                  <a:t>Decode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𝑒𝑛𝑐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𝑒𝑛𝑐</m:t>
                        </m:r>
                        <m:r>
                          <a:rPr lang="de-DE" i="1">
                            <a:latin typeface="Cambria Math" charset="0"/>
                          </a:rPr>
                          <m:t>,</m:t>
                        </m:r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de-DE" dirty="0" smtClean="0"/>
                  <a:t>-</a:t>
                </a:r>
                <a:r>
                  <a:rPr lang="de-DE" dirty="0" err="1" smtClean="0"/>
                  <a:t>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coefficient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𝐷𝐸𝐶𝑂𝐷𝐸</m:t>
                      </m:r>
                      <m:d>
                        <m:dPr>
                          <m:ctrlPr>
                            <a:rPr lang="is-I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0,   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bg-BG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s-I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∪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                 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r>
                  <a:rPr lang="de-DE" b="1" dirty="0" smtClean="0"/>
                  <a:t>Output:</a:t>
                </a:r>
                <a:r>
                  <a:rPr lang="de-DE" dirty="0" smtClean="0"/>
                  <a:t>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Decryption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50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Focus on </a:t>
                </a:r>
                <a:r>
                  <a:rPr lang="de-DE" dirty="0" err="1" smtClean="0"/>
                  <a:t>decryption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ring-LWE </a:t>
                </a:r>
                <a:r>
                  <a:rPr lang="de-DE" dirty="0" err="1" smtClean="0"/>
                  <a:t>scheme</a:t>
                </a:r>
                <a:endParaRPr lang="de-DE" dirty="0" smtClean="0"/>
              </a:p>
              <a:p>
                <a:r>
                  <a:rPr lang="de-DE" dirty="0" smtClean="0"/>
                  <a:t>All </a:t>
                </a:r>
                <a:r>
                  <a:rPr lang="de-DE" dirty="0" err="1" smtClean="0"/>
                  <a:t>operations</a:t>
                </a:r>
                <a:r>
                  <a:rPr lang="de-DE" dirty="0" smtClean="0"/>
                  <a:t> in NTT </a:t>
                </a:r>
                <a:r>
                  <a:rPr lang="de-DE" dirty="0" err="1" smtClean="0"/>
                  <a:t>domain</a:t>
                </a:r>
                <a:r>
                  <a:rPr lang="de-DE" dirty="0" smtClean="0"/>
                  <a:t> (</a:t>
                </a:r>
                <a:r>
                  <a:rPr lang="de-DE" b="1" dirty="0" err="1" smtClean="0"/>
                  <a:t>N</a:t>
                </a:r>
                <a:r>
                  <a:rPr lang="de-DE" dirty="0" err="1" smtClean="0"/>
                  <a:t>umber</a:t>
                </a:r>
                <a:r>
                  <a:rPr lang="de-DE" dirty="0" smtClean="0"/>
                  <a:t> </a:t>
                </a:r>
                <a:r>
                  <a:rPr lang="de-DE" b="1" dirty="0" err="1" smtClean="0"/>
                  <a:t>T</a:t>
                </a:r>
                <a:r>
                  <a:rPr lang="de-DE" dirty="0" err="1" smtClean="0"/>
                  <a:t>heoretic</a:t>
                </a:r>
                <a:r>
                  <a:rPr lang="de-DE" dirty="0" smtClean="0"/>
                  <a:t> </a:t>
                </a:r>
                <a:r>
                  <a:rPr lang="de-DE" b="1" dirty="0" smtClean="0"/>
                  <a:t>T</a:t>
                </a:r>
                <a:r>
                  <a:rPr lang="de-DE" dirty="0" smtClean="0"/>
                  <a:t>ransform)</a:t>
                </a:r>
              </a:p>
              <a:p>
                <a:r>
                  <a:rPr lang="de-DE" dirty="0" smtClean="0"/>
                  <a:t>Split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secret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key</a:t>
                </a:r>
                <a:r>
                  <a:rPr lang="de-DE" b="1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lang="de-DE" dirty="0" smtClean="0"/>
                  <a:t> into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de-DE" dirty="0" smtClean="0"/>
                  <a:t>such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charset="0"/>
                          </a:rPr>
                          <m:t>𝒔</m:t>
                        </m:r>
                      </m:e>
                      <m:sup>
                        <m:r>
                          <a:rPr lang="de-DE" b="1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′′</m:t>
                    </m:r>
                  </m:oMath>
                </a14:m>
                <a:endParaRPr lang="de-DE" b="1" dirty="0" smtClean="0"/>
              </a:p>
              <a:p>
                <a:pPr lvl="1"/>
                <a:endParaRPr lang="de-DE" b="1" dirty="0"/>
              </a:p>
              <a:p>
                <a:pPr marL="635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𝑒𝑛𝑐</m:t>
                          </m:r>
                        </m:sub>
                      </m:sSub>
                      <m:r>
                        <a:rPr lang="de-DE" b="0" i="0" smtClean="0">
                          <a:latin typeface="Cambria Math" charset="0"/>
                        </a:rPr>
                        <m:t>=</m:t>
                      </m:r>
                      <m:r>
                        <a:rPr lang="de-DE" b="1" i="0" smtClean="0">
                          <a:latin typeface="Cambria Math" charset="0"/>
                        </a:rPr>
                        <m:t>𝐬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de-DE" b="1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de-DE" b="1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1" i="1" smtClean="0">
                          <a:latin typeface="Cambria Math" charset="0"/>
                        </a:rPr>
                        <m:t>+(</m:t>
                      </m:r>
                      <m:r>
                        <a:rPr lang="de-DE" b="1" i="1" smtClean="0">
                          <a:latin typeface="Cambria Math" charset="0"/>
                        </a:rPr>
                        <m:t>𝒔</m:t>
                      </m:r>
                      <m:r>
                        <a:rPr lang="de-DE" b="0" i="1" smtClean="0">
                          <a:latin typeface="Cambria Math" charset="0"/>
                        </a:rPr>
                        <m:t>′′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(</m:t>
                      </m:r>
                      <m:r>
                        <a:rPr lang="de-DE" b="0" i="1" smtClean="0">
                          <a:latin typeface="Cambria Math" charset="0"/>
                        </a:rPr>
                        <m:t>𝑟</m:t>
                      </m:r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charset="0"/>
                        </a:rPr>
                        <m:t>𝑎</m:t>
                      </m:r>
                      <m:r>
                        <a:rPr lang="de-DE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𝑒𝑛𝑐</m:t>
                          </m:r>
                          <m:r>
                            <a:rPr lang="de-DE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charset="0"/>
                        </a:rPr>
                        <m:t>𝑚</m:t>
                      </m:r>
                      <m:r>
                        <a:rPr lang="de-DE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DE" b="1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 b="-116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Masking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dirty="0" err="1" smtClean="0"/>
              <a:t>sing</a:t>
            </a:r>
            <a:r>
              <a:rPr lang="de-DE" dirty="0" smtClean="0"/>
              <a:t> a </a:t>
            </a:r>
            <a:r>
              <a:rPr lang="de-DE" dirty="0" err="1"/>
              <a:t>M</a:t>
            </a:r>
            <a:r>
              <a:rPr lang="de-DE" dirty="0" err="1" smtClean="0"/>
              <a:t>asked</a:t>
            </a:r>
            <a:r>
              <a:rPr lang="de-DE" dirty="0" smtClean="0"/>
              <a:t> </a:t>
            </a:r>
            <a:r>
              <a:rPr lang="de-DE" dirty="0"/>
              <a:t>D</a:t>
            </a:r>
            <a:r>
              <a:rPr lang="de-DE" dirty="0" smtClean="0"/>
              <a:t>ecoder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Overview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74" y="3515838"/>
            <a:ext cx="7335676" cy="28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29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Recall:</a:t>
                </a:r>
                <a:r>
                  <a:rPr lang="de-DE" dirty="0" smtClean="0"/>
                  <a:t> 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0,   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bg-BG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de-DE" i="1">
                                <a:latin typeface="Cambria Math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              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four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quadrants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</m:t>
                    </m:r>
                    <m:r>
                      <a:rPr lang="de-DE" b="0" i="1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/>
                  <a:t> 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e.g.: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I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′′∈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II</m:t>
                    </m:r>
                  </m:oMath>
                </a14:m>
                <a:r>
                  <a:rPr lang="de-DE" b="1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de-DE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de-DE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f>
                          <m:fPr>
                            <m:type m:val="lin"/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d>
                      <m:dPr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</m:d>
                    <m:r>
                      <a:rPr lang="de-DE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r>
                      <a:rPr lang="de-DE" b="0" i="1" smtClean="0">
                        <a:latin typeface="Cambria Math" charset="0"/>
                      </a:rPr>
                      <m:t>1</m:t>
                    </m:r>
                  </m:oMath>
                </a14:m>
                <a:endParaRPr lang="de-DE" b="1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88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 smtClean="0"/>
              <a:t>Masked</a:t>
            </a:r>
            <a:r>
              <a:rPr lang="de-DE" sz="2800" b="0" dirty="0" smtClean="0"/>
              <a:t> Decoder 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2299651"/>
            <a:ext cx="9039750" cy="30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30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Recall:</a:t>
                </a:r>
                <a:r>
                  <a:rPr lang="de-DE" dirty="0" smtClean="0"/>
                  <a:t> 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0,   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bg-BG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de-DE" i="1">
                                <a:latin typeface="Cambria Math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              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met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right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two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cases</a:t>
                </a:r>
                <a:r>
                  <a:rPr lang="de-DE" dirty="0" smtClean="0"/>
                  <a:t>), </a:t>
                </a:r>
                <a:r>
                  <a:rPr lang="de-DE" dirty="0" err="1" smtClean="0"/>
                  <a:t>refresh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repeat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Refresh: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∈{0,…,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Satisfactory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results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𝑁</m:t>
                    </m:r>
                    <m:r>
                      <a:rPr lang="de-DE" b="0" i="1" smtClean="0">
                        <a:latin typeface="Cambria Math" charset="0"/>
                      </a:rPr>
                      <m:t>=16</m:t>
                    </m:r>
                  </m:oMath>
                </a14:m>
                <a:r>
                  <a:rPr lang="de-DE" dirty="0" smtClean="0"/>
                  <a:t> iterations</a:t>
                </a:r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40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 smtClean="0"/>
              <a:t>Masked</a:t>
            </a:r>
            <a:r>
              <a:rPr lang="de-DE" sz="2800" b="0" dirty="0" smtClean="0"/>
              <a:t> Decoder II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2299651"/>
            <a:ext cx="9039750" cy="30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48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said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in a </a:t>
            </a:r>
            <a:r>
              <a:rPr lang="de-DE" dirty="0" err="1" smtClean="0"/>
              <a:t>masked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/>
              <a:t>Masked</a:t>
            </a:r>
            <a:r>
              <a:rPr lang="de-DE" sz="2800" b="0" dirty="0"/>
              <a:t> </a:t>
            </a:r>
            <a:r>
              <a:rPr lang="de-DE" sz="2800" b="0" dirty="0" smtClean="0"/>
              <a:t>Table Lookup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2" y="1910724"/>
            <a:ext cx="91313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245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First-order DPA with masking turned off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(left)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′′</m:t>
                    </m:r>
                  </m:oMath>
                </a14:m>
                <a:r>
                  <a:rPr lang="en-US" dirty="0" smtClean="0"/>
                  <a:t> (right) can be seen in red</a:t>
                </a:r>
              </a:p>
              <a:p>
                <a:r>
                  <a:rPr lang="en-US" dirty="0" smtClean="0"/>
                  <a:t>Attack is successful</a:t>
                </a:r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59" y="2001055"/>
            <a:ext cx="7628106" cy="34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681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</p:spPr>
            <p:txBody>
              <a:bodyPr/>
              <a:lstStyle/>
              <a:p>
                <a:r>
                  <a:rPr lang="en-US" dirty="0" smtClean="0"/>
                  <a:t>First-order DPA with masking turned 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(left)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′′</m:t>
                    </m:r>
                  </m:oMath>
                </a14:m>
                <a:r>
                  <a:rPr lang="en-US" dirty="0" smtClean="0"/>
                  <a:t> (right) can be seen in red</a:t>
                </a:r>
              </a:p>
              <a:p>
                <a:r>
                  <a:rPr lang="en-US" dirty="0" smtClean="0"/>
                  <a:t>Attack is </a:t>
                </a:r>
                <a:r>
                  <a:rPr lang="en-US" b="1" dirty="0" smtClean="0"/>
                  <a:t>not </a:t>
                </a:r>
                <a:r>
                  <a:rPr lang="en-US" dirty="0" smtClean="0"/>
                  <a:t>successful</a:t>
                </a:r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II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05" y="1962596"/>
            <a:ext cx="7492614" cy="34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8168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</p:spPr>
            <p:txBody>
              <a:bodyPr/>
              <a:lstStyle/>
              <a:p>
                <a:r>
                  <a:rPr lang="en-US" dirty="0" smtClean="0"/>
                  <a:t>1st-order DPA (left) and 2nd-order DPA (right),  masking 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can be seen in red</a:t>
                </a:r>
              </a:p>
              <a:p>
                <a:r>
                  <a:rPr lang="en-US" dirty="0" smtClean="0"/>
                  <a:t>Second-order DPA is successful, while first-order DPA is not</a:t>
                </a:r>
              </a:p>
              <a:p>
                <a:pPr lvl="1"/>
                <a:r>
                  <a:rPr lang="en-US" dirty="0" smtClean="0"/>
                  <a:t>Assures that the setting is correct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  <a:blipFill rotWithShape="0">
                <a:blip r:embed="rId2"/>
                <a:stretch>
                  <a:fillRect l="-944" t="-779" b="-5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2548" y="-101598"/>
            <a:ext cx="9059552" cy="1008667"/>
          </a:xfrm>
        </p:spPr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III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26" y="1993900"/>
            <a:ext cx="7050773" cy="34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3434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blub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Additively Homomorphic Masking</a:t>
            </a:r>
            <a:br>
              <a:rPr lang="en-US" dirty="0"/>
            </a:br>
            <a:r>
              <a:rPr lang="de-DE" sz="2800" b="0" dirty="0" err="1" smtClean="0"/>
              <a:t>Overview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054721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Bitte</a:t>
            </a:r>
            <a:r>
              <a:rPr lang="en-US" dirty="0" smtClean="0"/>
              <a:t> “Structure of presentation” in </a:t>
            </a:r>
            <a:r>
              <a:rPr lang="en-US" dirty="0" err="1" smtClean="0"/>
              <a:t>Folie</a:t>
            </a:r>
            <a:r>
              <a:rPr lang="en-US" dirty="0" smtClean="0"/>
              <a:t> 2 an </a:t>
            </a:r>
            <a:r>
              <a:rPr lang="en-US" dirty="0" err="1" smtClean="0"/>
              <a:t>deinen</a:t>
            </a:r>
            <a:r>
              <a:rPr lang="en-US" dirty="0" smtClean="0"/>
              <a:t> </a:t>
            </a:r>
            <a:r>
              <a:rPr lang="en-US" dirty="0" err="1" smtClean="0"/>
              <a:t>Aufbau</a:t>
            </a:r>
            <a:r>
              <a:rPr lang="en-US" dirty="0" smtClean="0"/>
              <a:t> </a:t>
            </a:r>
            <a:r>
              <a:rPr lang="en-US" dirty="0" err="1" smtClean="0"/>
              <a:t>anpassen</a:t>
            </a:r>
            <a:r>
              <a:rPr lang="en-US" dirty="0" smtClean="0"/>
              <a:t>, </a:t>
            </a:r>
            <a:r>
              <a:rPr lang="en-US" dirty="0" err="1" smtClean="0"/>
              <a:t>alles</a:t>
            </a:r>
            <a:r>
              <a:rPr lang="en-US" dirty="0" smtClean="0"/>
              <a:t> was da </a:t>
            </a:r>
            <a:r>
              <a:rPr lang="en-US" dirty="0" err="1" smtClean="0"/>
              <a:t>aufgelistet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kommt</a:t>
            </a:r>
            <a:r>
              <a:rPr lang="en-US" dirty="0" smtClean="0"/>
              <a:t> </a:t>
            </a:r>
            <a:r>
              <a:rPr lang="en-US" dirty="0" err="1" smtClean="0"/>
              <a:t>irgendwo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Überschrift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Folie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BLISS</a:t>
            </a:r>
            <a:r>
              <a:rPr lang="en-US" dirty="0"/>
              <a:t/>
            </a:r>
            <a:br>
              <a:rPr lang="en-US" dirty="0"/>
            </a:br>
            <a:r>
              <a:rPr lang="de-DE" sz="2800" b="0" dirty="0" smtClean="0"/>
              <a:t>Unterüberschrift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266472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Current public-key crypto vulnerable to quantum computing</a:t>
            </a:r>
          </a:p>
          <a:p>
            <a:pPr lvl="1"/>
            <a:r>
              <a:rPr lang="en-US" dirty="0" smtClean="0"/>
              <a:t>Shor’s algorithm for prime factorization and discrete logarithms</a:t>
            </a:r>
          </a:p>
          <a:p>
            <a:r>
              <a:rPr lang="en-US" dirty="0" smtClean="0"/>
              <a:t>Quantum computers might become feasible in near future</a:t>
            </a:r>
          </a:p>
          <a:p>
            <a:r>
              <a:rPr lang="en-US" dirty="0" smtClean="0"/>
              <a:t>Todays digital infrastructure is based on public-key crypto</a:t>
            </a:r>
          </a:p>
          <a:p>
            <a:r>
              <a:rPr lang="en-US" dirty="0" smtClean="0"/>
              <a:t>Urgent need for post-quantum crypto</a:t>
            </a:r>
          </a:p>
          <a:p>
            <a:r>
              <a:rPr lang="en-US" dirty="0" smtClean="0"/>
              <a:t>Lattice-based crypto is one possible solution</a:t>
            </a:r>
          </a:p>
          <a:p>
            <a:pPr lvl="1"/>
            <a:r>
              <a:rPr lang="en-US" dirty="0" smtClean="0"/>
              <a:t>Currently most promising one, as it is pretty efficient</a:t>
            </a:r>
          </a:p>
          <a:p>
            <a:r>
              <a:rPr lang="en-US" dirty="0" smtClean="0"/>
              <a:t>Side-Channel attack resistance is important for future implementations</a:t>
            </a:r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WHAT?!?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315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Blinding Countermeasures</a:t>
            </a:r>
            <a:r>
              <a:rPr lang="en-US" dirty="0"/>
              <a:t/>
            </a:r>
            <a:br>
              <a:rPr lang="en-US" dirty="0"/>
            </a:br>
            <a:r>
              <a:rPr lang="de-DE" sz="2800" b="0" dirty="0" smtClean="0"/>
              <a:t>Unterüberschrift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4275683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>
          <a:xfrm>
            <a:off x="755650" y="4975968"/>
            <a:ext cx="8569325" cy="162083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/>
              <a:t>Thank you for your attention!</a:t>
            </a:r>
            <a:br>
              <a:rPr lang="en-US" b="1" dirty="0" smtClean="0"/>
            </a:br>
            <a:r>
              <a:rPr lang="en-US" b="1" dirty="0" smtClean="0"/>
              <a:t>Any Questions?</a:t>
            </a:r>
          </a:p>
        </p:txBody>
      </p:sp>
      <p:sp>
        <p:nvSpPr>
          <p:cNvPr id="11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2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73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</a:p>
          <a:p>
            <a:r>
              <a:rPr lang="en-US" dirty="0" smtClean="0"/>
              <a:t>Ring-LWE Encryption Scheme</a:t>
            </a:r>
          </a:p>
          <a:p>
            <a:pPr lvl="1"/>
            <a:r>
              <a:rPr lang="en-US" dirty="0" smtClean="0"/>
              <a:t>Masking using a masked decoder</a:t>
            </a:r>
          </a:p>
          <a:p>
            <a:pPr lvl="1"/>
            <a:r>
              <a:rPr lang="en-US" dirty="0" smtClean="0"/>
              <a:t>Additively homomorphic masking</a:t>
            </a:r>
          </a:p>
          <a:p>
            <a:r>
              <a:rPr lang="en-US" dirty="0" smtClean="0"/>
              <a:t>BLISS (</a:t>
            </a:r>
            <a:r>
              <a:rPr lang="en-US" b="1" dirty="0" smtClean="0"/>
              <a:t>B</a:t>
            </a:r>
            <a:r>
              <a:rPr lang="en-US" dirty="0" smtClean="0"/>
              <a:t>imodal </a:t>
            </a:r>
            <a:r>
              <a:rPr lang="en-US" b="1" dirty="0" smtClean="0"/>
              <a:t>L</a:t>
            </a:r>
            <a:r>
              <a:rPr lang="en-US" dirty="0" smtClean="0"/>
              <a:t>att</a:t>
            </a:r>
            <a:r>
              <a:rPr lang="en-US" b="1" dirty="0" smtClean="0"/>
              <a:t>i</a:t>
            </a:r>
            <a:r>
              <a:rPr lang="en-US" dirty="0" smtClean="0"/>
              <a:t>ce </a:t>
            </a:r>
            <a:r>
              <a:rPr lang="en-US" b="1" dirty="0" smtClean="0"/>
              <a:t>S</a:t>
            </a:r>
            <a:r>
              <a:rPr lang="en-US" dirty="0" smtClean="0"/>
              <a:t>ignature </a:t>
            </a:r>
            <a:r>
              <a:rPr lang="en-US" b="1" dirty="0" smtClean="0"/>
              <a:t>S</a:t>
            </a:r>
            <a:r>
              <a:rPr lang="en-US" dirty="0" smtClean="0"/>
              <a:t>cheme)</a:t>
            </a:r>
          </a:p>
          <a:p>
            <a:pPr lvl="1"/>
            <a:r>
              <a:rPr lang="en-US" dirty="0" smtClean="0"/>
              <a:t>Sampling algorithms</a:t>
            </a:r>
          </a:p>
          <a:p>
            <a:pPr lvl="1"/>
            <a:r>
              <a:rPr lang="en-US" dirty="0" smtClean="0"/>
              <a:t>Cache attacks</a:t>
            </a:r>
          </a:p>
          <a:p>
            <a:r>
              <a:rPr lang="en-US" dirty="0" smtClean="0"/>
              <a:t>Blinding Countermeasures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115841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linear independent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Generated by all linear combinations of those vectors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Ideal lattice corresponds to ideals in a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/(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Enables more efficient </a:t>
                </a:r>
                <a:r>
                  <a:rPr lang="en-US" dirty="0" err="1"/>
                  <a:t>a</a:t>
                </a:r>
                <a:r>
                  <a:rPr lang="en-US" dirty="0" err="1" smtClean="0"/>
                  <a:t>rithmetics</a:t>
                </a:r>
                <a:r>
                  <a:rPr lang="en-US" dirty="0" smtClean="0"/>
                  <a:t> over polynomial rings</a:t>
                </a:r>
              </a:p>
              <a:p>
                <a:r>
                  <a:rPr lang="en-US" dirty="0" smtClean="0"/>
                  <a:t>Ring-LWE problem is </a:t>
                </a:r>
                <a:r>
                  <a:rPr lang="en-US" dirty="0" smtClean="0"/>
                  <a:t>a lattice-based problem</a:t>
                </a:r>
              </a:p>
              <a:p>
                <a:pPr lvl="1"/>
                <a:r>
                  <a:rPr lang="en-US" dirty="0" smtClean="0"/>
                  <a:t>considered </a:t>
                </a:r>
                <a:r>
                  <a:rPr lang="en-US" dirty="0" smtClean="0"/>
                  <a:t>hard to solve</a:t>
                </a:r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54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  <a:br>
              <a:rPr lang="en-US" dirty="0" smtClean="0"/>
            </a:br>
            <a:r>
              <a:rPr lang="en-US" sz="2800" b="0" dirty="0" smtClean="0"/>
              <a:t>Ideal Lattices and Learning with Errors over Rings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93" y="2286000"/>
            <a:ext cx="4059238" cy="30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21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smtClean="0"/>
              <a:t>Basics</a:t>
            </a:r>
            <a:r>
              <a:rPr lang="de-DE" dirty="0"/>
              <a:t>...</a:t>
            </a:r>
            <a:br>
              <a:rPr lang="de-DE" dirty="0"/>
            </a:br>
            <a:r>
              <a:rPr lang="de-DE" sz="2800" b="0" dirty="0" err="1" smtClean="0"/>
              <a:t>Discrete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Gaussian</a:t>
            </a:r>
            <a:r>
              <a:rPr lang="de-DE" sz="2800" b="0" dirty="0" smtClean="0"/>
              <a:t> Distribution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01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Conclude secret information with leaked information</a:t>
                </a:r>
              </a:p>
              <a:p>
                <a:r>
                  <a:rPr lang="en-US" dirty="0" smtClean="0"/>
                  <a:t>One type of attack: </a:t>
                </a:r>
                <a:r>
                  <a:rPr lang="en-US" i="1" dirty="0" smtClean="0"/>
                  <a:t>Differential Power Analysis </a:t>
                </a:r>
                <a:r>
                  <a:rPr lang="en-US" dirty="0" smtClean="0"/>
                  <a:t>(DPA)</a:t>
                </a:r>
              </a:p>
              <a:p>
                <a:pPr lvl="1"/>
                <a:r>
                  <a:rPr lang="en-US" i="1" dirty="0" smtClean="0"/>
                  <a:t>Sensitive variable</a:t>
                </a:r>
                <a:r>
                  <a:rPr lang="en-US" dirty="0" smtClean="0"/>
                  <a:t>: Value that depends on the secret key and the plaintext</a:t>
                </a:r>
              </a:p>
              <a:p>
                <a:pPr lvl="1"/>
                <a:r>
                  <a:rPr lang="en-US" dirty="0" smtClean="0"/>
                  <a:t>Correlate a leakage with a prediction made on a sensitive </a:t>
                </a:r>
                <a:r>
                  <a:rPr lang="en-US" dirty="0" smtClean="0"/>
                  <a:t>variable</a:t>
                </a:r>
              </a:p>
              <a:p>
                <a:r>
                  <a:rPr lang="en-US" dirty="0" smtClean="0"/>
                  <a:t>Countermeasure: Masking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  <m:r>
                      <a:rPr lang="de-DE" b="0" i="1" smtClean="0">
                        <a:latin typeface="Cambria Math" charset="0"/>
                      </a:rPr>
                      <m:t>−1)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masking: Split a </a:t>
                </a:r>
                <a:r>
                  <a:rPr lang="en-US" i="1" dirty="0" smtClean="0"/>
                  <a:t>sensitive variable </a:t>
                </a:r>
                <a:r>
                  <a:rPr lang="en-US" dirty="0" smtClean="0"/>
                  <a:t>into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indep</a:t>
                </a:r>
                <a:r>
                  <a:rPr lang="en-US" dirty="0" smtClean="0"/>
                  <a:t>endent</a:t>
                </a:r>
                <a:r>
                  <a:rPr lang="en-US" dirty="0" smtClean="0"/>
                  <a:t> shares</a:t>
                </a:r>
                <a:endParaRPr lang="en-US" dirty="0" smtClean="0"/>
              </a:p>
              <a:p>
                <a:r>
                  <a:rPr lang="en-US" dirty="0" smtClean="0"/>
                  <a:t>Defeat masking: </a:t>
                </a:r>
                <a:r>
                  <a:rPr lang="en-US" i="1" dirty="0" smtClean="0"/>
                  <a:t>Higher-Order </a:t>
                </a:r>
                <a:r>
                  <a:rPr lang="en-US" i="1" dirty="0"/>
                  <a:t>DPA </a:t>
                </a:r>
                <a:r>
                  <a:rPr lang="en-US" dirty="0"/>
                  <a:t>(HO-DPA)</a:t>
                </a:r>
              </a:p>
              <a:p>
                <a:pPr lvl="1"/>
                <a:r>
                  <a:rPr lang="en-US" dirty="0"/>
                  <a:t>Usage of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leakages corresponding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 smtClean="0"/>
                  <a:t> shares of a sensitive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DPA defeats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masking</a:t>
                </a:r>
              </a:p>
              <a:p>
                <a:pPr lvl="1"/>
                <a:r>
                  <a:rPr lang="en-US" dirty="0" smtClean="0"/>
                  <a:t>HO-DPA difficult due to increasing noise effects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Basics...</a:t>
            </a:r>
            <a:br>
              <a:rPr lang="de-DE" dirty="0"/>
            </a:br>
            <a:r>
              <a:rPr lang="de-DE" sz="2800" b="0" dirty="0" smtClean="0"/>
              <a:t>Side-Channel </a:t>
            </a:r>
            <a:r>
              <a:rPr lang="de-DE" sz="2800" b="0" dirty="0" err="1" smtClean="0"/>
              <a:t>Attack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Terminology</a:t>
            </a:r>
            <a:r>
              <a:rPr lang="de-DE" sz="2800" b="0" dirty="0" smtClean="0"/>
              <a:t> (DPA)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31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Published by </a:t>
                </a:r>
                <a:r>
                  <a:rPr lang="de-DE" dirty="0" err="1" smtClean="0"/>
                  <a:t>Lyubashevsky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Peikert</a:t>
                </a:r>
                <a:r>
                  <a:rPr lang="de-DE" dirty="0" smtClean="0"/>
                  <a:t>-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Regev</a:t>
                </a:r>
                <a:r>
                  <a:rPr lang="en-US" dirty="0" smtClean="0"/>
                  <a:t> in 2012</a:t>
                </a:r>
              </a:p>
              <a:p>
                <a:pPr lvl="1"/>
                <a:r>
                  <a:rPr lang="en-US" dirty="0" smtClean="0"/>
                  <a:t>Masking applicable to other Ring-LWE schemes as well</a:t>
                </a:r>
              </a:p>
              <a:p>
                <a:r>
                  <a:rPr lang="en-US" dirty="0" smtClean="0"/>
                  <a:t>All polynomials are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/(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Globally known: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 smtClean="0"/>
                  <a:t>, polynomial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𝒈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: Dimension of the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(degree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𝑓</m:t>
                    </m:r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𝑥</m:t>
                    </m:r>
                    <m:r>
                      <a:rPr lang="de-D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dirty="0" smtClean="0"/>
                  <a:t>: Modulus of the coefficients of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: Standard deviation of the discrete Gaussian distribution</a:t>
                </a:r>
              </a:p>
              <a:p>
                <a:r>
                  <a:rPr lang="en-US" dirty="0" smtClean="0"/>
                  <a:t>Three main operations:</a:t>
                </a:r>
              </a:p>
              <a:p>
                <a:pPr lvl="1"/>
                <a:r>
                  <a:rPr lang="en-US" dirty="0" smtClean="0"/>
                  <a:t>Key Generation</a:t>
                </a:r>
              </a:p>
              <a:p>
                <a:pPr lvl="1"/>
                <a:r>
                  <a:rPr lang="en-US" dirty="0" smtClean="0"/>
                  <a:t>Encryption</a:t>
                </a:r>
              </a:p>
              <a:p>
                <a:pPr lvl="1"/>
                <a:r>
                  <a:rPr lang="en-US" dirty="0" smtClean="0"/>
                  <a:t>Decryption</a:t>
                </a:r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Ring-LWE Encryption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b="0" dirty="0" err="1" smtClean="0"/>
              <a:t>Overview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6248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lang="en-US" dirty="0" smtClean="0"/>
                  <a:t> according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𝒩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𝒑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𝒓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1" i="1" smtClean="0">
                        <a:latin typeface="Cambria Math" charset="0"/>
                      </a:rPr>
                      <m:t>𝒈𝒔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b="1" dirty="0" smtClean="0"/>
                  <a:t>Output: </a:t>
                </a:r>
                <a:r>
                  <a:rPr lang="en-US" dirty="0" smtClean="0"/>
                  <a:t>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𝒑</m:t>
                    </m:r>
                  </m:oMath>
                </a14:m>
                <a:r>
                  <a:rPr lang="en-US" dirty="0" smtClean="0"/>
                  <a:t>, secret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Key Generation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76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-bit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,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Encode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 as an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by multiplying each bit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Encoded message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Sample error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according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𝒩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Will be used as noise</a:t>
                </a:r>
              </a:p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𝒈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𝒑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Output: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Encryption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79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PPT Aria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Content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01_PPT Arial</Template>
  <TotalTime>0</TotalTime>
  <Words>501</Words>
  <Application>Microsoft Macintosh PowerPoint</Application>
  <PresentationFormat>Benutzerdefiniert</PresentationFormat>
  <Paragraphs>176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Wingdings</vt:lpstr>
      <vt:lpstr>Arial</vt:lpstr>
      <vt:lpstr>01_PPT Arial</vt:lpstr>
      <vt:lpstr>2_Contentfolie</vt:lpstr>
      <vt:lpstr>PowerPoint-Präsentation</vt:lpstr>
      <vt:lpstr>WHAT?!?</vt:lpstr>
      <vt:lpstr>Structure of our Presentation </vt:lpstr>
      <vt:lpstr>Some Basics... Ideal Lattices and Learning with Errors over Rings</vt:lpstr>
      <vt:lpstr>Some Basics... Discrete Gaussian Distribution</vt:lpstr>
      <vt:lpstr>Some Basics... Side-Channel Attack Terminology (DPA)</vt:lpstr>
      <vt:lpstr>Ring-LWE Encryption Scheme Overview</vt:lpstr>
      <vt:lpstr>Ring-LWE Encryption Scheme Key Generation</vt:lpstr>
      <vt:lpstr>Ring-LWE Encryption Scheme Encryption</vt:lpstr>
      <vt:lpstr>Ring-LWE Encryption Scheme Decryption</vt:lpstr>
      <vt:lpstr>Masking Using a Masked Decoder Overview</vt:lpstr>
      <vt:lpstr>Masking Using a Masked Decoder Masked Decoder I</vt:lpstr>
      <vt:lpstr>Masking Using a Masked Decoder Masked Decoder II</vt:lpstr>
      <vt:lpstr>Masking Using a Masked Decoder Masked Table Lookup</vt:lpstr>
      <vt:lpstr>Masking Using a Masked Decoder Evaluation I</vt:lpstr>
      <vt:lpstr>Masking Using a Masked Decoder Evaluation II</vt:lpstr>
      <vt:lpstr>Masking Using a Masked Decoder Evaluation III</vt:lpstr>
      <vt:lpstr>Additively Homomorphic Masking Overview</vt:lpstr>
      <vt:lpstr>BLISS Unterüberschrift</vt:lpstr>
      <vt:lpstr>Blinding Countermeasures Unterüberschrift</vt:lpstr>
      <vt:lpstr>PowerPoint-Präsentation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Julian Speith</cp:lastModifiedBy>
  <cp:revision>164</cp:revision>
  <dcterms:created xsi:type="dcterms:W3CDTF">2009-11-16T10:30:05Z</dcterms:created>
  <dcterms:modified xsi:type="dcterms:W3CDTF">2016-07-19T12:04:37Z</dcterms:modified>
</cp:coreProperties>
</file>