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3"/>
    <p:sldId id="312" r:id="rId4"/>
    <p:sldId id="310" r:id="rId5"/>
    <p:sldId id="313" r:id="rId6"/>
    <p:sldId id="321" r:id="rId7"/>
    <p:sldId id="316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6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11" r:id="rId25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8" autoAdjust="0"/>
    <p:restoredTop sz="94620" autoAdjust="0"/>
  </p:normalViewPr>
  <p:slideViewPr>
    <p:cSldViewPr snapToGrid="0" snapToObjects="1">
      <p:cViewPr varScale="1">
        <p:scale>
          <a:sx n="100" d="100"/>
          <a:sy n="100" d="100"/>
        </p:scale>
        <p:origin x="1152" y="176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25.07.16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25.07.16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Felix Haarmann, Julian Speith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said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in a </a:t>
            </a:r>
            <a:r>
              <a:rPr lang="de-DE" dirty="0" err="1" smtClean="0"/>
              <a:t>masked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/>
              <a:t>Masked</a:t>
            </a:r>
            <a:r>
              <a:rPr lang="de-DE" sz="2800" b="0" dirty="0"/>
              <a:t> </a:t>
            </a:r>
            <a:r>
              <a:rPr lang="de-DE" sz="2800" b="0" dirty="0" smtClean="0"/>
              <a:t>Table Lookup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10724"/>
            <a:ext cx="9131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5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First-order DPA with masking turned off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9" y="2001055"/>
            <a:ext cx="7628106" cy="3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First-order DPA with masking turned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5" y="1962596"/>
            <a:ext cx="7492614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1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Post-quantum signature scheme proposed in 2013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Based on generalized Short Integer Solution Problem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Random numbers according to Gaussian distribution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Candidate for NIST standardization [4]</a:t>
            </a:r>
          </a:p>
          <a:p>
            <a:pPr marL="819150" lvl="2" indent="-377825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Outperforming </a:t>
            </a:r>
            <a:r>
              <a:rPr lang="en-US" altLang="de-DE" dirty="0"/>
              <a:t>RSA and ECC on </a:t>
            </a:r>
            <a:r>
              <a:rPr lang="en-US" altLang="de-DE" dirty="0" smtClean="0"/>
              <a:t>microcontrollers</a:t>
            </a:r>
          </a:p>
          <a:p>
            <a:pPr marL="819150" lvl="2" indent="-377825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Smallest </a:t>
            </a:r>
            <a:r>
              <a:rPr lang="en-US" altLang="de-DE" dirty="0"/>
              <a:t>signature size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BLISS-I („Optimized for speed“): Security level of 128 Bit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en-US" altLang="de-DE" dirty="0" smtClean="0"/>
              <a:t>Used in open source </a:t>
            </a:r>
            <a:r>
              <a:rPr lang="en-US" altLang="de-DE" dirty="0" err="1" smtClean="0"/>
              <a:t>IPSec</a:t>
            </a:r>
            <a:r>
              <a:rPr lang="en-US" altLang="de-DE" dirty="0" smtClean="0"/>
              <a:t> VPN Solution </a:t>
            </a:r>
            <a:r>
              <a:rPr lang="en-US" altLang="de-DE" dirty="0" err="1" smtClean="0"/>
              <a:t>Strongswan</a:t>
            </a:r>
            <a:endParaRPr lang="en-US" altLang="de-DE" dirty="0" smtClean="0"/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endParaRPr lang="en-US" altLang="de-DE" dirty="0"/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endParaRPr lang="en-US" altLang="de-DE" dirty="0" smtClean="0"/>
          </a:p>
          <a:p>
            <a:pPr marL="63500" indent="0">
              <a:buClr>
                <a:srgbClr val="003560"/>
              </a:buClr>
              <a:buNone/>
            </a:pPr>
            <a:endParaRPr lang="de-DE" altLang="de-DE" sz="1100" dirty="0" smtClean="0"/>
          </a:p>
          <a:p>
            <a:pPr marL="63500" indent="0">
              <a:buClr>
                <a:srgbClr val="003560"/>
              </a:buClr>
              <a:buNone/>
            </a:pPr>
            <a:endParaRPr lang="de-DE" altLang="de-DE" sz="1100" dirty="0"/>
          </a:p>
          <a:p>
            <a:pPr marL="63500" indent="0">
              <a:buClr>
                <a:srgbClr val="003560"/>
              </a:buClr>
              <a:buNone/>
            </a:pPr>
            <a:endParaRPr lang="de-DE" altLang="de-DE" sz="1100" dirty="0" smtClean="0"/>
          </a:p>
          <a:p>
            <a:pPr marL="63500" indent="0">
              <a:buClr>
                <a:srgbClr val="003560"/>
              </a:buClr>
              <a:buNone/>
            </a:pPr>
            <a:endParaRPr lang="de-DE" altLang="de-DE" sz="1100" dirty="0"/>
          </a:p>
          <a:p>
            <a:pPr marL="63500" indent="0">
              <a:buClr>
                <a:srgbClr val="003560"/>
              </a:buClr>
              <a:buNone/>
            </a:pPr>
            <a:endParaRPr lang="de-DE" altLang="de-DE" sz="1100" dirty="0" smtClean="0"/>
          </a:p>
          <a:p>
            <a:pPr marL="63500" indent="0">
              <a:buClr>
                <a:srgbClr val="003560"/>
              </a:buClr>
              <a:buNone/>
            </a:pPr>
            <a:endParaRPr lang="de-DE" altLang="de-DE" sz="1100" dirty="0"/>
          </a:p>
          <a:p>
            <a:pPr marL="63500" indent="0">
              <a:buClr>
                <a:srgbClr val="003560"/>
              </a:buClr>
              <a:buNone/>
            </a:pPr>
            <a:r>
              <a:rPr lang="de-DE" altLang="de-DE" sz="1100" dirty="0" smtClean="0"/>
              <a:t>[4] „</a:t>
            </a:r>
            <a:r>
              <a:rPr lang="de-DE" altLang="de-DE" sz="1100" dirty="0" err="1"/>
              <a:t>Practical</a:t>
            </a:r>
            <a:r>
              <a:rPr lang="de-DE" altLang="de-DE" sz="1100" dirty="0"/>
              <a:t> </a:t>
            </a:r>
            <a:r>
              <a:rPr lang="de-DE" altLang="de-DE" sz="1100" dirty="0" err="1"/>
              <a:t>Lattice-based</a:t>
            </a:r>
            <a:r>
              <a:rPr lang="de-DE" altLang="de-DE" sz="1100" dirty="0"/>
              <a:t> Digital </a:t>
            </a:r>
            <a:r>
              <a:rPr lang="de-DE" altLang="de-DE" sz="1100" dirty="0" err="1"/>
              <a:t>Signature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Schemes</a:t>
            </a:r>
            <a:r>
              <a:rPr lang="de-DE" altLang="de-DE" sz="1100" dirty="0" smtClean="0"/>
              <a:t>“; </a:t>
            </a:r>
            <a:r>
              <a:rPr lang="de-DE" altLang="de-DE" sz="1100" dirty="0"/>
              <a:t>J. </a:t>
            </a:r>
            <a:r>
              <a:rPr lang="de-DE" altLang="de-DE" sz="1100" dirty="0"/>
              <a:t>Howe, T. </a:t>
            </a:r>
            <a:r>
              <a:rPr lang="de-DE" altLang="de-DE" sz="1100" dirty="0" err="1"/>
              <a:t>Pöppelmann</a:t>
            </a:r>
            <a:r>
              <a:rPr lang="de-DE" altLang="de-DE" sz="1100" dirty="0"/>
              <a:t>, M. O’Neill, E. </a:t>
            </a:r>
            <a:r>
              <a:rPr lang="de-DE" altLang="de-DE" sz="1100" dirty="0"/>
              <a:t>O’Sullivan, T. </a:t>
            </a:r>
            <a:r>
              <a:rPr lang="de-DE" altLang="de-DE" sz="1100" dirty="0" err="1" smtClean="0"/>
              <a:t>Güneysu</a:t>
            </a:r>
            <a:r>
              <a:rPr lang="de-DE" altLang="de-DE" sz="1100" dirty="0"/>
              <a:t>;</a:t>
            </a:r>
            <a:r>
              <a:rPr lang="de-DE" altLang="de-DE" sz="1100" dirty="0" smtClean="0"/>
              <a:t> </a:t>
            </a:r>
            <a:r>
              <a:rPr lang="de-DE" altLang="de-DE" sz="1100" dirty="0"/>
              <a:t>2015</a:t>
            </a:r>
            <a:endParaRPr lang="de-DE" altLang="de-DE" sz="11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BLISS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66472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For cryptographic applications: Discrete Gaussian distribution </a:t>
                </a:r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needed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Defined by standard deviation </a:t>
                </a:r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endParaRPr lang="en-US" altLang="de-DE" dirty="0">
                  <a:latin typeface="Arial" charset="0"/>
                  <a:ea typeface="Noto Sans CJK SC Regular" charset="0"/>
                  <a:cs typeface="Noto Sans CJK SC Regular" charset="0"/>
                </a:endParaRP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Efficient algorithms needed to sample discrete Gaussians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Convert uniformly random bits into non-uniformly bits distributed according to target </a:t>
                </a:r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distribution</a:t>
                </a:r>
                <a:endParaRPr lang="en-US" altLang="de-DE" dirty="0">
                  <a:latin typeface="Arial" charset="0"/>
                  <a:ea typeface="Noto Sans CJK SC Regular" charset="0"/>
                  <a:cs typeface="Noto Sans CJK SC Regular" charset="0"/>
                </a:endParaRP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 err="1" smtClean="0">
                    <a:latin typeface="Arial" charset="0"/>
                    <a:ea typeface="Noto Sans CJK SC Regular" charset="0"/>
                    <a:cs typeface="Noto Sans CJK SC Regular" charset="0"/>
                  </a:rPr>
                  <a:t>Tailcut</a:t>
                </a:r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: </a:t>
                </a: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Ignore „tail“-part of distribution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en-US" altLang="de-DE" dirty="0">
                  <a:latin typeface="Arial" charset="0"/>
                  <a:ea typeface="Noto Sans CJK SC Regular" charset="0"/>
                  <a:cs typeface="Noto Sans CJK SC Regular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br>
              <a:rPr lang="de-DE" dirty="0" smtClean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</a:t>
            </a:r>
            <a:r>
              <a:rPr lang="de-DE" sz="2800" b="0" dirty="0"/>
              <a:t>n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70" y="3986899"/>
            <a:ext cx="5966685" cy="306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7277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</a:t>
                </a:r>
                <a:r>
                  <a:rPr lang="en-US" dirty="0" smtClean="0"/>
                  <a:t>umulative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istribution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able</a:t>
                </a:r>
              </a:p>
              <a:p>
                <a:r>
                  <a:rPr lang="en-US" dirty="0" smtClean="0"/>
                  <a:t>Precomputed lookup table with approximate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 </a:t>
                </a:r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a value uniformly at random</a:t>
                </a:r>
              </a:p>
              <a:p>
                <a:r>
                  <a:rPr lang="en-US" dirty="0" smtClean="0"/>
                  <a:t>Binary search</a:t>
                </a:r>
              </a:p>
              <a:p>
                <a:r>
                  <a:rPr lang="en-US" dirty="0" smtClean="0"/>
                  <a:t>Return corresponding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Efficient, but requires large tables</a:t>
                </a:r>
              </a:p>
              <a:p>
                <a:r>
                  <a:rPr lang="en-US" dirty="0" smtClean="0"/>
                  <a:t>Faster: Use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guide table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CDT 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3079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 uniformly </a:t>
                </a:r>
                <a:r>
                  <a:rPr lang="en-US" dirty="0" smtClean="0"/>
                  <a:t>at random</a:t>
                </a:r>
              </a:p>
              <a:p>
                <a:r>
                  <a:rPr lang="en-US" dirty="0" smtClean="0"/>
                  <a:t>Reject,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 smtClean="0"/>
                  <a:t> exceeds </a:t>
                </a:r>
                <a:r>
                  <a:rPr lang="en-US" dirty="0" smtClean="0"/>
                  <a:t>expected </a:t>
                </a:r>
                <a:r>
                  <a:rPr lang="en-US" dirty="0" smtClean="0"/>
                  <a:t>cumulative probability</a:t>
                </a:r>
                <a:endParaRPr lang="en-US" dirty="0" smtClean="0"/>
              </a:p>
              <a:p>
                <a:r>
                  <a:rPr lang="en-US" dirty="0" smtClean="0"/>
                  <a:t>Disadvantages:</a:t>
                </a:r>
              </a:p>
              <a:p>
                <a:pPr lvl="1"/>
                <a:r>
                  <a:rPr lang="en-US" dirty="0" smtClean="0"/>
                  <a:t>Computation of probability is expensive</a:t>
                </a:r>
              </a:p>
              <a:p>
                <a:pPr lvl="1"/>
                <a:r>
                  <a:rPr lang="en-US" dirty="0" smtClean="0"/>
                  <a:t>Rejection rate?!</a:t>
                </a:r>
              </a:p>
              <a:p>
                <a:r>
                  <a:rPr lang="en-US" dirty="0" smtClean="0"/>
                  <a:t>Better algorithms use lookup table with precomputed values to decide rejection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r="-11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Rejection</a:t>
            </a:r>
            <a:r>
              <a:rPr lang="de-DE" sz="2800" b="0" dirty="0" smtClean="0"/>
              <a:t> 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9372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Cache timing attack</a:t>
            </a:r>
          </a:p>
          <a:p>
            <a:r>
              <a:rPr lang="en-US" dirty="0" smtClean="0"/>
              <a:t>Flush </a:t>
            </a:r>
            <a:r>
              <a:rPr lang="en-US" dirty="0" smtClean="0"/>
              <a:t>memory lines from cache with </a:t>
            </a:r>
            <a:r>
              <a:rPr lang="en-US" dirty="0" err="1" smtClean="0"/>
              <a:t>clflush</a:t>
            </a:r>
            <a:endParaRPr lang="en-US" dirty="0" smtClean="0"/>
          </a:p>
          <a:p>
            <a:r>
              <a:rPr lang="en-US" dirty="0" smtClean="0"/>
              <a:t>Wait for user processes</a:t>
            </a:r>
          </a:p>
          <a:p>
            <a:r>
              <a:rPr lang="en-US" dirty="0" smtClean="0"/>
              <a:t>Reload flushed memory lines and compare access time to reference value</a:t>
            </a:r>
          </a:p>
          <a:p>
            <a:r>
              <a:rPr lang="en-US" dirty="0" smtClean="0"/>
              <a:t>Fast access means:</a:t>
            </a:r>
          </a:p>
          <a:p>
            <a:pPr lvl="1"/>
            <a:r>
              <a:rPr lang="en-US" dirty="0" smtClean="0"/>
              <a:t>Memory line has been cached</a:t>
            </a:r>
          </a:p>
          <a:p>
            <a:pPr lvl="1"/>
            <a:r>
              <a:rPr lang="en-US" dirty="0" smtClean="0"/>
              <a:t>User process accessed that memory line</a:t>
            </a:r>
          </a:p>
          <a:p>
            <a:r>
              <a:rPr lang="en-US" dirty="0" smtClean="0"/>
              <a:t>Problem: Cache line contains multiple entries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Flush+Reload</a:t>
            </a:r>
            <a:r>
              <a:rPr lang="de-DE" dirty="0" smtClean="0"/>
              <a:t> Cache </a:t>
            </a:r>
            <a:r>
              <a:rPr lang="de-DE" dirty="0" err="1" smtClean="0"/>
              <a:t>Attack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r>
              <a:rPr lang="de-DE" sz="2800" b="0" dirty="0" smtClean="0"/>
              <a:t> 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Todays digital infrastructure is based on public-key </a:t>
            </a:r>
            <a:r>
              <a:rPr lang="en-US" dirty="0" smtClean="0"/>
              <a:t>crypto</a:t>
            </a:r>
          </a:p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[1]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r>
              <a:rPr lang="en-US" dirty="0" smtClean="0"/>
              <a:t>E.g., Internet of things: attacker has physical access to devices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63500" indent="0">
              <a:buNone/>
            </a:pPr>
            <a:endParaRPr lang="en-US" sz="1100" dirty="0" smtClean="0"/>
          </a:p>
          <a:p>
            <a:pPr marL="63500" indent="0">
              <a:buNone/>
            </a:pPr>
            <a:r>
              <a:rPr lang="en-US" sz="1100" dirty="0" smtClean="0"/>
              <a:t>[1] “Polynomial-Time Algorithms for Prime Factorization and Discrete Logarithms on a Quantum Computer”; Peter W. Shor; October 1997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cache </a:t>
                </a:r>
                <a:r>
                  <a:rPr lang="en-US" dirty="0"/>
                  <a:t>lines </a:t>
                </a:r>
                <a:r>
                  <a:rPr lang="en-US" dirty="0" smtClean="0"/>
                  <a:t>with a specific pattern are monitored</a:t>
                </a:r>
              </a:p>
              <a:p>
                <a:pPr lvl="1"/>
                <a:r>
                  <a:rPr lang="en-US" dirty="0" smtClean="0"/>
                  <a:t>Cache weakness</a:t>
                </a:r>
              </a:p>
              <a:p>
                <a:r>
                  <a:rPr lang="en-US" dirty="0" smtClean="0"/>
                  <a:t>Intersection: Two lookup tables yield more precise information:</a:t>
                </a:r>
                <a:endParaRPr lang="en-US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0, 1, 2, 3, 4, 5, 6, 7, 8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7, 8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 9, 10, 11, 12, 13, 14, 15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r-H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={7, 8}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Last jump: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5, 6, 7, 8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 9</m:t>
                        </m:r>
                      </m:e>
                    </m:d>
                  </m:oMath>
                </a14:m>
                <a:r>
                  <a:rPr lang="en-US" dirty="0" smtClean="0"/>
                  <a:t> is divided over two cache lines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0, 1, 2, 3, 4, 5, 6, 7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8, 9, 10, 11, 12, 13, 14, 15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Binary search will always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={8, 9}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r="-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Flush+Reload</a:t>
            </a:r>
            <a:r>
              <a:rPr lang="de-DE" dirty="0" smtClean="0"/>
              <a:t> Cache </a:t>
            </a:r>
            <a:r>
              <a:rPr lang="de-DE" dirty="0" err="1" smtClean="0"/>
              <a:t>Attack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r>
              <a:rPr lang="de-DE" sz="2800" b="0" dirty="0" smtClean="0"/>
              <a:t>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74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Flush+Reload</a:t>
            </a:r>
            <a:r>
              <a:rPr lang="de-DE" dirty="0"/>
              <a:t> Cache </a:t>
            </a:r>
            <a:r>
              <a:rPr lang="de-DE" dirty="0" err="1"/>
              <a:t>Attack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on CDT </a:t>
            </a:r>
            <a:r>
              <a:rPr lang="de-DE" sz="2800" b="0" dirty="0" err="1" smtClean="0"/>
              <a:t>sampling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42928"/>
                  </p:ext>
                </p:extLst>
              </p:nvPr>
            </p:nvGraphicFramePr>
            <p:xfrm>
              <a:off x="358775" y="1310326"/>
              <a:ext cx="8400522" cy="22060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00261"/>
                    <a:gridCol w="4200261"/>
                  </a:tblGrid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Perfect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Side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-Channel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i5-3470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weaknesses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035473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 rate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rises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with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number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of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samples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𝑁</m:t>
                              </m:r>
                            </m:oMath>
                          </a14:m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46/50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tries</a:t>
                          </a:r>
                          <a:endParaRPr lang="de-DE" sz="240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Signatures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needed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∅3438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42928"/>
                  </p:ext>
                </p:extLst>
              </p:nvPr>
            </p:nvGraphicFramePr>
            <p:xfrm>
              <a:off x="358775" y="1310326"/>
              <a:ext cx="8400522" cy="22060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00261"/>
                    <a:gridCol w="4200261"/>
                  </a:tblGrid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Perfect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Side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-Channel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i5-3470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weaknesses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03547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17059" r="-100145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46/50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tries</a:t>
                          </a:r>
                          <a:endParaRPr lang="de-DE" sz="240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Signatures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needed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∅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3438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142312"/>
                  </p:ext>
                </p:extLst>
              </p:nvPr>
            </p:nvGraphicFramePr>
            <p:xfrm>
              <a:off x="358775" y="3704869"/>
              <a:ext cx="8400524" cy="289474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100131"/>
                    <a:gridCol w="2100131"/>
                    <a:gridCol w="2100131"/>
                    <a:gridCol w="2100131"/>
                  </a:tblGrid>
                  <a:tr h="413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Parameter Set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de-DE" b="1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𝒔𝒖𝒄𝒄𝒆𝒔𝒔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rowSpan="6">
                      <a:txBody>
                        <a:bodyPr/>
                        <a:lstStyle/>
                        <a:p>
                          <a:pPr algn="ctr"/>
                          <a:endParaRPr lang="de-DE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pPr algn="ctr"/>
                          <a:endParaRPr lang="de-DE" b="0" i="1" dirty="0" smtClean="0">
                            <a:latin typeface="Cambria Math" charset="0"/>
                            <a:ea typeface="Arial" charset="0"/>
                            <a:cs typeface="Arial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𝐵𝐿𝐼𝑆𝑆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de-DE" b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=512</m:t>
                                </m:r>
                              </m:oMath>
                            </m:oMathPara>
                          </a14:m>
                          <a:endParaRPr lang="de-DE" b="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=215</m:t>
                                </m:r>
                              </m:oMath>
                            </m:oMathPara>
                          </a14:m>
                          <a:endParaRPr lang="de-DE" b="0" dirty="0" smtClean="0">
                            <a:latin typeface="Arial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512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0.655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441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513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0.809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442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514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0.881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442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515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0.925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443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516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0.950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446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517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0.961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446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142312"/>
                  </p:ext>
                </p:extLst>
              </p:nvPr>
            </p:nvGraphicFramePr>
            <p:xfrm>
              <a:off x="358775" y="3704869"/>
              <a:ext cx="8400524" cy="289474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100131"/>
                    <a:gridCol w="2100131"/>
                    <a:gridCol w="2100131"/>
                    <a:gridCol w="2100131"/>
                  </a:tblGrid>
                  <a:tr h="413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Parameter Set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00000" t="-5882" r="-200290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200581" t="-5882" r="-100872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299710" t="-5882" r="-580" b="-623529"/>
                          </a:stretch>
                        </a:blipFill>
                      </a:tcPr>
                    </a:tc>
                  </a:tr>
                  <a:tr h="413535">
                    <a:tc rowSpan="6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17647" r="-30029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512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0.655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441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513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0.809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442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514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0.881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442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515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0.925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443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516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0.950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446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413535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517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0.961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446</a:t>
                          </a:r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8842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Flush+Reload</a:t>
            </a:r>
            <a:r>
              <a:rPr lang="de-DE" dirty="0"/>
              <a:t> Cache </a:t>
            </a:r>
            <a:r>
              <a:rPr lang="de-DE" dirty="0" err="1"/>
              <a:t>Attack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on </a:t>
            </a:r>
            <a:r>
              <a:rPr lang="de-DE" sz="2800" b="0" dirty="0" err="1" smtClean="0"/>
              <a:t>Rejection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sampling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88998"/>
              </p:ext>
            </p:extLst>
          </p:nvPr>
        </p:nvGraphicFramePr>
        <p:xfrm>
          <a:off x="370681" y="1323026"/>
          <a:ext cx="8400522" cy="2809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0261"/>
                <a:gridCol w="4200261"/>
              </a:tblGrid>
              <a:tr h="585267">
                <a:tc>
                  <a:txBody>
                    <a:bodyPr/>
                    <a:lstStyle/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Perfect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Side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-Channel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i7-5650U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58526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Checks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table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access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in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cache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only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performed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one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sample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cache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lines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monitored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35473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100%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successfull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Success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: 44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50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tries</a:t>
                      </a:r>
                      <a:endParaRPr lang="de-DE" sz="2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Signatures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needed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: ∅3294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971451"/>
                  </p:ext>
                </p:extLst>
              </p:nvPr>
            </p:nvGraphicFramePr>
            <p:xfrm>
              <a:off x="370681" y="4271598"/>
              <a:ext cx="840052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100131"/>
                    <a:gridCol w="2100131"/>
                    <a:gridCol w="2100131"/>
                    <a:gridCol w="210013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100803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Parameter Set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de-DE" b="1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𝒔𝒖𝒄𝒄𝒆𝒔𝒔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𝐵𝐿𝐼𝑆𝑆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−0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256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1105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100803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𝐵𝐿𝐼𝑆𝑆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1671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100803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𝐵𝐿𝐼𝑆𝑆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𝐼𝐼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824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100803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𝐵𝐿𝐼𝑆𝑆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𝐼𝐼𝐼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3018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100803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𝐵𝐿𝐼𝑆𝑆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𝐼𝑉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4223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971451"/>
                  </p:ext>
                </p:extLst>
              </p:nvPr>
            </p:nvGraphicFramePr>
            <p:xfrm>
              <a:off x="370681" y="4271598"/>
              <a:ext cx="840052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100131"/>
                    <a:gridCol w="2100131"/>
                    <a:gridCol w="2100131"/>
                    <a:gridCol w="2100131"/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indent="0" algn="ctr" defTabSz="100803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Parameter Set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100000" t="-6154" r="-200290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200581" t="-6154" r="-10087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299710" t="-6154" r="-580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06154" r="-300290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256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1105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3030" r="-300290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1671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7692" r="-300290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824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7692" r="-30029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3018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7692" r="-30029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512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1.0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4223</a:t>
                          </a:r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82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</a:t>
            </a:r>
          </a:p>
          <a:p>
            <a:pPr lvl="1"/>
            <a:r>
              <a:rPr lang="en-US" dirty="0" err="1" smtClean="0"/>
              <a:t>Flush+Reload</a:t>
            </a:r>
            <a:r>
              <a:rPr lang="en-US" dirty="0" smtClean="0"/>
              <a:t> Cache attack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a lattice-based problem</a:t>
                </a:r>
              </a:p>
              <a:p>
                <a:pPr lvl="1"/>
                <a:r>
                  <a:rPr lang="en-US" dirty="0" smtClean="0"/>
                  <a:t>considered hard to solve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5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Conclude secret information using leakages</a:t>
                </a:r>
              </a:p>
              <a:p>
                <a:r>
                  <a:rPr lang="en-US" dirty="0" smtClean="0"/>
                  <a:t>One type of attack: </a:t>
                </a:r>
                <a:r>
                  <a:rPr lang="en-US" i="1" dirty="0" smtClean="0"/>
                  <a:t>Differential Power Analysis </a:t>
                </a:r>
                <a:r>
                  <a:rPr lang="en-US" dirty="0" smtClean="0"/>
                  <a:t>(DPA)</a:t>
                </a:r>
              </a:p>
              <a:p>
                <a:pPr lvl="1"/>
                <a:r>
                  <a:rPr lang="en-US" i="1" dirty="0" smtClean="0"/>
                  <a:t>Sensitive variable</a:t>
                </a:r>
                <a:r>
                  <a:rPr lang="en-US" dirty="0" smtClean="0"/>
                  <a:t>: Value that depends on the secret key and the plaintext</a:t>
                </a:r>
              </a:p>
              <a:p>
                <a:r>
                  <a:rPr lang="en-US" dirty="0" smtClean="0"/>
                  <a:t>Countermeasure: Masking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  <m:r>
                      <a:rPr lang="de-DE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masking: Split a </a:t>
                </a:r>
                <a:r>
                  <a:rPr lang="en-US" i="1" dirty="0" smtClean="0"/>
                  <a:t>sensitive variable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independent shares</a:t>
                </a:r>
              </a:p>
              <a:p>
                <a:r>
                  <a:rPr lang="en-US" dirty="0" smtClean="0"/>
                  <a:t>Another type: Timing attacks</a:t>
                </a:r>
              </a:p>
              <a:p>
                <a:pPr lvl="1"/>
                <a:r>
                  <a:rPr lang="en-US" dirty="0" smtClean="0"/>
                  <a:t>Attacker analyses time taken to execute an algorithm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polynomials are elements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endParaRPr lang="de-DE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 (not shown)</a:t>
                </a:r>
              </a:p>
              <a:p>
                <a:pPr lvl="1"/>
                <a:r>
                  <a:rPr lang="en-US" dirty="0" smtClean="0"/>
                  <a:t>Encryption (shortened)</a:t>
                </a:r>
              </a:p>
              <a:p>
                <a:pPr lvl="1"/>
                <a:r>
                  <a:rPr lang="en-US" dirty="0" smtClean="0"/>
                  <a:t>Decryption (main focus)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63500" indent="0">
                  <a:buNone/>
                </a:pPr>
                <a:endParaRPr lang="en-US" sz="1100" dirty="0" smtClean="0"/>
              </a:p>
              <a:p>
                <a:pPr marL="63500" indent="0">
                  <a:buNone/>
                </a:pPr>
                <a:r>
                  <a:rPr lang="en-US" sz="1100" dirty="0" smtClean="0"/>
                  <a:t>[2] “On Ideal Lattices and Learning with Errors Over Rings”; </a:t>
                </a:r>
                <a:r>
                  <a:rPr lang="de-DE" sz="1100" dirty="0" smtClean="0"/>
                  <a:t>Vadim </a:t>
                </a:r>
                <a:r>
                  <a:rPr lang="de-DE" sz="1100" dirty="0" err="1" smtClean="0"/>
                  <a:t>Lyubashevsky</a:t>
                </a:r>
                <a:r>
                  <a:rPr lang="de-DE" sz="1100" dirty="0" smtClean="0"/>
                  <a:t>, Chris </a:t>
                </a:r>
                <a:r>
                  <a:rPr lang="de-DE" sz="1100" dirty="0" err="1" smtClean="0"/>
                  <a:t>Peikert</a:t>
                </a:r>
                <a:r>
                  <a:rPr lang="de-DE" sz="1100" dirty="0" smtClean="0"/>
                  <a:t>, </a:t>
                </a:r>
                <a:r>
                  <a:rPr lang="de-DE" sz="1100" dirty="0" err="1" smtClean="0"/>
                  <a:t>Oded</a:t>
                </a:r>
                <a:r>
                  <a:rPr lang="de-DE" sz="1100" dirty="0" smtClean="0"/>
                  <a:t> </a:t>
                </a:r>
                <a:r>
                  <a:rPr lang="de-DE" sz="1100" dirty="0" err="1" smtClean="0"/>
                  <a:t>Regev</a:t>
                </a:r>
                <a:r>
                  <a:rPr lang="de-DE" sz="1100" dirty="0"/>
                  <a:t>;</a:t>
                </a:r>
                <a:r>
                  <a:rPr lang="de-DE" sz="1100" dirty="0" smtClean="0"/>
                  <a:t> 2012</a:t>
                </a:r>
                <a:endParaRPr lang="en-US" sz="1100" dirty="0" smtClean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 b="-21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> [2]</a:t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Do some math </a:t>
                </a:r>
                <a:r>
                  <a:rPr lang="is-IS" dirty="0" smtClean="0"/>
                  <a:t>…</a:t>
                </a:r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100" dirty="0" smtClean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63500" indent="0">
                  <a:buNone/>
                </a:pPr>
                <a:r>
                  <a:rPr lang="en-US" sz="1100" dirty="0" smtClean="0"/>
                  <a:t>[3] “A masked ring-LWE implementation”; </a:t>
                </a:r>
                <a:r>
                  <a:rPr lang="de-DE" sz="1100" dirty="0"/>
                  <a:t>Oscar </a:t>
                </a:r>
                <a:r>
                  <a:rPr lang="de-DE" sz="1100" dirty="0" err="1"/>
                  <a:t>Reparaz</a:t>
                </a:r>
                <a:r>
                  <a:rPr lang="de-DE" sz="1100" dirty="0"/>
                  <a:t>, </a:t>
                </a:r>
                <a:r>
                  <a:rPr lang="de-DE" sz="1100" dirty="0" err="1"/>
                  <a:t>Sujoy</a:t>
                </a:r>
                <a:r>
                  <a:rPr lang="de-DE" sz="1100" dirty="0"/>
                  <a:t> </a:t>
                </a:r>
                <a:r>
                  <a:rPr lang="de-DE" sz="1100" dirty="0" err="1"/>
                  <a:t>Sinha</a:t>
                </a:r>
                <a:r>
                  <a:rPr lang="de-DE" sz="1100" dirty="0"/>
                  <a:t> Roy, Frederik </a:t>
                </a:r>
                <a:r>
                  <a:rPr lang="de-DE" sz="1100" dirty="0" err="1" smtClean="0"/>
                  <a:t>Vercauteren</a:t>
                </a:r>
                <a:r>
                  <a:rPr lang="de-DE" sz="1100" dirty="0"/>
                  <a:t>,</a:t>
                </a:r>
                <a:r>
                  <a:rPr lang="de-DE" sz="1100" dirty="0" smtClean="0"/>
                  <a:t> </a:t>
                </a:r>
                <a:r>
                  <a:rPr lang="de-DE" sz="1100" dirty="0"/>
                  <a:t>Ingrid </a:t>
                </a:r>
                <a:r>
                  <a:rPr lang="de-DE" sz="1100" dirty="0" err="1" smtClean="0"/>
                  <a:t>Verbauwhede</a:t>
                </a:r>
                <a:r>
                  <a:rPr lang="de-DE" sz="1100" dirty="0" smtClean="0"/>
                  <a:t>; 2015</a:t>
                </a:r>
                <a:endParaRPr lang="de-DE" sz="1100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36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Decoder [3]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59" y="3010336"/>
            <a:ext cx="5889106" cy="30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816</Words>
  <Application>Microsoft Macintosh PowerPoint</Application>
  <PresentationFormat>Benutzerdefiniert</PresentationFormat>
  <Paragraphs>281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Cambria Math</vt:lpstr>
      <vt:lpstr>Arial</vt:lpstr>
      <vt:lpstr>Calibri</vt:lpstr>
      <vt:lpstr>Noto Sans CJK SC Regular</vt:lpstr>
      <vt:lpstr>Wingdings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Side-Channel Attack Terminology (DPA)</vt:lpstr>
      <vt:lpstr>Ring-LWE Encryption Scheme [2] Overview</vt:lpstr>
      <vt:lpstr>Ring-LWE Encryption Scheme Encryption</vt:lpstr>
      <vt:lpstr>Ring-LWE Encryption Scheme Decryption</vt:lpstr>
      <vt:lpstr>Masking Using a Masked Decoder [3] Overview</vt:lpstr>
      <vt:lpstr>Masking Using a Masked Decoder Masked Decoder I</vt:lpstr>
      <vt:lpstr>Masking Using a Masked Decoder Masked Decoder II</vt:lpstr>
      <vt:lpstr>Masking Using a Masked Decoder Masked Table Lookup</vt:lpstr>
      <vt:lpstr>Masking Using a Masked Decoder Evaluation I</vt:lpstr>
      <vt:lpstr>Masking Using a Masked Decoder Evaluation II</vt:lpstr>
      <vt:lpstr>BLISS Overview</vt:lpstr>
      <vt:lpstr>Sampling Discrete Gaussian Distribution</vt:lpstr>
      <vt:lpstr>Sampling CDT Sampling</vt:lpstr>
      <vt:lpstr>Sampling Rejection Sampling</vt:lpstr>
      <vt:lpstr>Flush+Reload Cache Attack Overview I</vt:lpstr>
      <vt:lpstr>Flush+Reload Cache Attack Overview II</vt:lpstr>
      <vt:lpstr>Flush+Reload Cache Attack on CDT sampling</vt:lpstr>
      <vt:lpstr>Flush+Reload Cache Attack on Rejection sampling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182</cp:revision>
  <dcterms:created xsi:type="dcterms:W3CDTF">2009-11-16T10:30:05Z</dcterms:created>
  <dcterms:modified xsi:type="dcterms:W3CDTF">2016-07-25T12:48:57Z</dcterms:modified>
</cp:coreProperties>
</file>