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6" r:id="rId3"/>
    <p:sldId id="312" r:id="rId4"/>
    <p:sldId id="310" r:id="rId5"/>
    <p:sldId id="313" r:id="rId6"/>
    <p:sldId id="314" r:id="rId7"/>
    <p:sldId id="321" r:id="rId8"/>
    <p:sldId id="316" r:id="rId9"/>
    <p:sldId id="317" r:id="rId10"/>
    <p:sldId id="318" r:id="rId11"/>
    <p:sldId id="319" r:id="rId12"/>
    <p:sldId id="320" r:id="rId13"/>
    <p:sldId id="322" r:id="rId14"/>
    <p:sldId id="323" r:id="rId15"/>
    <p:sldId id="311" r:id="rId16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20" autoAdjust="0"/>
  </p:normalViewPr>
  <p:slideViewPr>
    <p:cSldViewPr snapToGrid="0" snapToObjects="1">
      <p:cViewPr varScale="1">
        <p:scale>
          <a:sx n="99" d="100"/>
          <a:sy n="99" d="100"/>
        </p:scale>
        <p:origin x="176" y="208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ADCE-79F3-4149-97EB-E4B2C723408B}" type="datetimeFigureOut">
              <a:rPr lang="de-DE" smtClean="0"/>
              <a:t>19.07.16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8A849-8FE3-B148-B511-E78AC0838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2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19.07.16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D4A-2710-4318-9B97-C9C00052F9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&lt;put your name here&gt;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Focus on </a:t>
                </a:r>
                <a:r>
                  <a:rPr lang="de-DE" dirty="0" err="1" smtClean="0"/>
                  <a:t>decryption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ring-LWE </a:t>
                </a:r>
                <a:r>
                  <a:rPr lang="de-DE" dirty="0" err="1" smtClean="0"/>
                  <a:t>scheme</a:t>
                </a:r>
                <a:endParaRPr lang="de-DE" dirty="0" smtClean="0"/>
              </a:p>
              <a:p>
                <a:r>
                  <a:rPr lang="de-DE" dirty="0" smtClean="0"/>
                  <a:t>All </a:t>
                </a:r>
                <a:r>
                  <a:rPr lang="de-DE" dirty="0" err="1" smtClean="0"/>
                  <a:t>operations</a:t>
                </a:r>
                <a:r>
                  <a:rPr lang="de-DE" dirty="0" smtClean="0"/>
                  <a:t> in NTT </a:t>
                </a:r>
                <a:r>
                  <a:rPr lang="de-DE" dirty="0" err="1" smtClean="0"/>
                  <a:t>domain</a:t>
                </a:r>
                <a:r>
                  <a:rPr lang="de-DE" dirty="0" smtClean="0"/>
                  <a:t> (</a:t>
                </a:r>
                <a:r>
                  <a:rPr lang="de-DE" b="1" dirty="0" err="1" smtClean="0"/>
                  <a:t>N</a:t>
                </a:r>
                <a:r>
                  <a:rPr lang="de-DE" dirty="0" err="1" smtClean="0"/>
                  <a:t>umber</a:t>
                </a:r>
                <a:r>
                  <a:rPr lang="de-DE" dirty="0" smtClean="0"/>
                  <a:t> </a:t>
                </a:r>
                <a:r>
                  <a:rPr lang="de-DE" b="1" dirty="0" err="1" smtClean="0"/>
                  <a:t>T</a:t>
                </a:r>
                <a:r>
                  <a:rPr lang="de-DE" dirty="0" err="1" smtClean="0"/>
                  <a:t>heoretic</a:t>
                </a:r>
                <a:r>
                  <a:rPr lang="de-DE" dirty="0" smtClean="0"/>
                  <a:t> </a:t>
                </a:r>
                <a:r>
                  <a:rPr lang="de-DE" b="1" dirty="0" smtClean="0"/>
                  <a:t>T</a:t>
                </a:r>
                <a:r>
                  <a:rPr lang="de-DE" dirty="0" smtClean="0"/>
                  <a:t>ransform)</a:t>
                </a:r>
              </a:p>
              <a:p>
                <a:r>
                  <a:rPr lang="de-DE" dirty="0" smtClean="0"/>
                  <a:t>Split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secret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key</a:t>
                </a:r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de-DE" dirty="0" smtClean="0"/>
                  <a:t> into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smtClean="0"/>
                  <a:t>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lang="de-DE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endParaRPr lang="de-DE" b="1" dirty="0" smtClean="0"/>
              </a:p>
              <a:p>
                <a:pPr lvl="1"/>
                <a:endParaRPr lang="de-DE" b="1" dirty="0"/>
              </a:p>
              <a:p>
                <a:pPr marL="635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𝑒𝑛𝑐</m:t>
                          </m:r>
                        </m:sub>
                      </m:sSub>
                      <m:r>
                        <a:rPr lang="de-DE" b="0" i="0" smtClean="0">
                          <a:latin typeface="Cambria Math" charset="0"/>
                        </a:rPr>
                        <m:t>=</m:t>
                      </m:r>
                      <m:r>
                        <a:rPr lang="de-DE" b="1" i="0" smtClean="0">
                          <a:latin typeface="Cambria Math" charset="0"/>
                        </a:rPr>
                        <m:t>𝐬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de-DE" b="1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1" i="1" smtClean="0">
                          <a:latin typeface="Cambria Math" charset="0"/>
                        </a:rPr>
                        <m:t>+(</m:t>
                      </m:r>
                      <m:r>
                        <a:rPr lang="de-DE" b="1" i="1" smtClean="0">
                          <a:latin typeface="Cambria Math" charset="0"/>
                        </a:rPr>
                        <m:t>𝒔</m:t>
                      </m:r>
                      <m:r>
                        <a:rPr lang="de-DE" b="0" i="1" smtClean="0">
                          <a:latin typeface="Cambria Math" charset="0"/>
                        </a:rPr>
                        <m:t>′′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(</m:t>
                      </m:r>
                      <m:r>
                        <a:rPr lang="de-DE" b="0" i="1" smtClean="0">
                          <a:latin typeface="Cambria Math" charset="0"/>
                        </a:rPr>
                        <m:t>𝑟</m:t>
                      </m:r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𝑎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𝑒𝑛𝑐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𝑚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b="1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b="-116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ecoder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74" y="3515838"/>
            <a:ext cx="7335676" cy="28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quadrants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  <m:r>
                      <a:rPr lang="de-DE" b="0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e.g.: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′′∈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II</m:t>
                    </m:r>
                  </m:oMath>
                </a14:m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de-DE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de-DE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8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0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cases</a:t>
                </a:r>
                <a:r>
                  <a:rPr lang="de-DE" dirty="0" smtClean="0"/>
                  <a:t>), </a:t>
                </a:r>
                <a:r>
                  <a:rPr lang="de-DE" dirty="0" err="1" smtClean="0"/>
                  <a:t>refresh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repeat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Refresh: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∈{0,…,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Satisfactory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</a:rPr>
                      <m:t>=16</m:t>
                    </m:r>
                  </m:oMath>
                </a14:m>
                <a:r>
                  <a:rPr lang="de-DE" dirty="0" smtClean="0"/>
                  <a:t> iterations</a:t>
                </a:r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4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8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for 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Todays digital infrastructure is based on public-key crypto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</a:p>
          <a:p>
            <a:pPr lvl="1"/>
            <a:r>
              <a:rPr lang="en-US" dirty="0" smtClean="0"/>
              <a:t>Masking using a masked decoder</a:t>
            </a:r>
          </a:p>
          <a:p>
            <a:pPr lvl="1"/>
            <a:r>
              <a:rPr lang="en-US" dirty="0" smtClean="0"/>
              <a:t>Additively homomorphic masking</a:t>
            </a:r>
          </a:p>
          <a:p>
            <a:r>
              <a:rPr lang="en-US" dirty="0" smtClean="0"/>
              <a:t>BLISS 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 algorithms</a:t>
            </a:r>
          </a:p>
          <a:p>
            <a:pPr lvl="1"/>
            <a:r>
              <a:rPr lang="en-US" dirty="0" smtClean="0"/>
              <a:t>Cache attacks</a:t>
            </a:r>
          </a:p>
          <a:p>
            <a:r>
              <a:rPr lang="en-US" dirty="0" smtClean="0"/>
              <a:t>Blinding Countermeasures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Enables more efficient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rithmetics</a:t>
                </a:r>
                <a:r>
                  <a:rPr lang="en-US" dirty="0" smtClean="0"/>
                  <a:t> over polynomial rings</a:t>
                </a:r>
              </a:p>
              <a:p>
                <a:r>
                  <a:rPr lang="en-US" dirty="0" smtClean="0"/>
                  <a:t>Ring-LWE problem is considered hard to solve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 and Learning with Errors over Rings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3" y="2286000"/>
            <a:ext cx="4059238" cy="30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smtClean="0"/>
              <a:t>Basics</a:t>
            </a:r>
            <a:r>
              <a:rPr lang="de-DE" dirty="0"/>
              <a:t>...</a:t>
            </a:r>
            <a:br>
              <a:rPr lang="de-DE" dirty="0"/>
            </a:br>
            <a:r>
              <a:rPr lang="de-DE" sz="2800" b="0" dirty="0" err="1" smtClean="0"/>
              <a:t>Discrete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Gaussian</a:t>
            </a:r>
            <a:r>
              <a:rPr lang="de-DE" sz="2800" b="0" dirty="0" smtClean="0"/>
              <a:t> 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1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Conclude secret information with leaked information</a:t>
            </a:r>
          </a:p>
          <a:p>
            <a:r>
              <a:rPr lang="en-US" dirty="0" smtClean="0"/>
              <a:t>One type of attack: </a:t>
            </a:r>
            <a:r>
              <a:rPr lang="en-US" i="1" dirty="0" smtClean="0"/>
              <a:t>Differential Power Analysis </a:t>
            </a:r>
            <a:r>
              <a:rPr lang="en-US" dirty="0" smtClean="0"/>
              <a:t>(DPA)</a:t>
            </a:r>
          </a:p>
          <a:p>
            <a:pPr lvl="1"/>
            <a:r>
              <a:rPr lang="en-US" i="1" dirty="0" smtClean="0"/>
              <a:t>Sensitive variable</a:t>
            </a:r>
            <a:r>
              <a:rPr lang="en-US" dirty="0" smtClean="0"/>
              <a:t>: Value that depends on the secret key and the plaintext</a:t>
            </a:r>
          </a:p>
          <a:p>
            <a:pPr lvl="1"/>
            <a:r>
              <a:rPr lang="en-US" dirty="0" smtClean="0"/>
              <a:t>Correlate a leakage with a prediction made on a sensitive variable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r>
              <a:rPr lang="de-DE" sz="2800" b="0" dirty="0" smtClean="0"/>
              <a:t> (DPA)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Published by </a:t>
                </a:r>
                <a:r>
                  <a:rPr lang="de-DE" dirty="0" err="1" smtClean="0"/>
                  <a:t>Lyubashevsky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Peikert</a:t>
                </a:r>
                <a:r>
                  <a:rPr lang="de-DE" dirty="0" smtClean="0"/>
                  <a:t>-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Regev</a:t>
                </a:r>
                <a:r>
                  <a:rPr lang="en-US" dirty="0" smtClean="0"/>
                  <a:t> in 2012</a:t>
                </a:r>
              </a:p>
              <a:p>
                <a:pPr lvl="1"/>
                <a:r>
                  <a:rPr lang="en-US" dirty="0" smtClean="0"/>
                  <a:t>Masking applicable to other Ring-LWE schemes as well</a:t>
                </a:r>
              </a:p>
              <a:p>
                <a:r>
                  <a:rPr lang="en-US" dirty="0" smtClean="0"/>
                  <a:t>All polynomials are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, polynomial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𝒈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: Standard deviation of the discrete Gaussian distribution</a:t>
                </a:r>
              </a:p>
              <a:p>
                <a:r>
                  <a:rPr lang="en-US" dirty="0" smtClean="0"/>
                  <a:t>Three main operations:</a:t>
                </a:r>
              </a:p>
              <a:p>
                <a:pPr lvl="1"/>
                <a:r>
                  <a:rPr lang="en-US" dirty="0" smtClean="0"/>
                  <a:t>Key Generation</a:t>
                </a:r>
              </a:p>
              <a:p>
                <a:pPr lvl="1"/>
                <a:r>
                  <a:rPr lang="en-US" dirty="0" smtClean="0"/>
                  <a:t>Encryption</a:t>
                </a:r>
              </a:p>
              <a:p>
                <a:pPr lvl="1"/>
                <a:r>
                  <a:rPr lang="en-US" dirty="0" smtClean="0"/>
                  <a:t>Decryption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𝒈𝒔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smtClean="0"/>
                  <a:t>Output: </a:t>
                </a:r>
                <a:r>
                  <a:rPr lang="en-US" dirty="0" smtClean="0"/>
                  <a:t>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r>
                  <a:rPr lang="en-US" dirty="0" smtClean="0"/>
                  <a:t>, 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Key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76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error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Will be used as noise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306</Words>
  <Application>Microsoft Macintosh PowerPoint</Application>
  <PresentationFormat>Benutzerdefiniert</PresentationFormat>
  <Paragraphs>121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Wingdings</vt:lpstr>
      <vt:lpstr>Arial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 and Learning with Errors over Rings</vt:lpstr>
      <vt:lpstr>Some Basics... Discrete Gaussian Distribution</vt:lpstr>
      <vt:lpstr>Some Basics... Side-Channel Attack Terminology (DPA)</vt:lpstr>
      <vt:lpstr>Ring-LWE Encryption Scheme Overview</vt:lpstr>
      <vt:lpstr>Ring-LWE Encryption Scheme Key Generation</vt:lpstr>
      <vt:lpstr>Ring-LWE Encryption Scheme Encryption</vt:lpstr>
      <vt:lpstr>Ring-LWE Encryption Scheme Decryption</vt:lpstr>
      <vt:lpstr>Masking Using a Masked Decoder Overview</vt:lpstr>
      <vt:lpstr>Masking Using a Masked Decoder Masked Decoder</vt:lpstr>
      <vt:lpstr>Masking Using a Masked Decoder Masked Decoder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160</cp:revision>
  <dcterms:created xsi:type="dcterms:W3CDTF">2009-11-16T10:30:05Z</dcterms:created>
  <dcterms:modified xsi:type="dcterms:W3CDTF">2016-07-19T11:29:50Z</dcterms:modified>
</cp:coreProperties>
</file>