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12" r:id="rId4"/>
    <p:sldId id="310" r:id="rId5"/>
    <p:sldId id="313" r:id="rId6"/>
    <p:sldId id="314" r:id="rId7"/>
    <p:sldId id="315" r:id="rId8"/>
    <p:sldId id="321" r:id="rId9"/>
    <p:sldId id="316" r:id="rId10"/>
    <p:sldId id="317" r:id="rId11"/>
    <p:sldId id="318" r:id="rId12"/>
    <p:sldId id="319" r:id="rId13"/>
    <p:sldId id="320" r:id="rId14"/>
    <p:sldId id="311" r:id="rId15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>
          <p15:clr>
            <a:srgbClr val="A4A3A4"/>
          </p15:clr>
        </p15:guide>
        <p15:guide id="2" pos="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36"/>
    <a:srgbClr val="003560"/>
    <a:srgbClr val="E7E7E7"/>
    <a:srgbClr val="E6E4E4"/>
    <a:srgbClr val="94C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4620" autoAdjust="0"/>
  </p:normalViewPr>
  <p:slideViewPr>
    <p:cSldViewPr snapToGrid="0" snapToObjects="1">
      <p:cViewPr varScale="1">
        <p:scale>
          <a:sx n="87" d="100"/>
          <a:sy n="87" d="100"/>
        </p:scale>
        <p:origin x="1776" y="192"/>
      </p:cViewPr>
      <p:guideLst>
        <p:guide orient="horz" pos="1859"/>
        <p:guide pos="309"/>
      </p:guideLst>
    </p:cSldViewPr>
  </p:slideViewPr>
  <p:outlineViewPr>
    <p:cViewPr>
      <p:scale>
        <a:sx n="33" d="100"/>
        <a:sy n="33" d="100"/>
      </p:scale>
      <p:origin x="0" y="264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93A34B-99EF-4508-AC98-725F0CC829C5}" type="datetimeFigureOut">
              <a:rPr lang="de-DE"/>
              <a:pPr/>
              <a:t>12.07.16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8D1D4A-2710-4318-9B97-C9C00052F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358775" y="1310326"/>
            <a:ext cx="9039750" cy="5477825"/>
          </a:xfrm>
          <a:prstGeom prst="rect">
            <a:avLst/>
          </a:prstGeom>
        </p:spPr>
        <p:txBody>
          <a:bodyPr/>
          <a:lstStyle>
            <a:lvl1pPr marL="377825" indent="-377825">
              <a:buFont typeface="Wingdings" pitchFamily="2" charset="2"/>
              <a:buChar char="§"/>
              <a:defRPr sz="2400" baseline="0">
                <a:solidFill>
                  <a:srgbClr val="003560"/>
                </a:solidFill>
                <a:latin typeface="Arial" pitchFamily="34" charset="0"/>
              </a:defRPr>
            </a:lvl1pPr>
            <a:lvl2pPr marL="817563" indent="-314325">
              <a:buFont typeface="Arial" pitchFamily="34" charset="0"/>
              <a:buChar char="•"/>
              <a:defRPr sz="2000" baseline="0">
                <a:solidFill>
                  <a:srgbClr val="003560"/>
                </a:solidFill>
                <a:latin typeface="Arial" pitchFamily="34" charset="0"/>
              </a:defRPr>
            </a:lvl2pPr>
            <a:lvl3pPr>
              <a:buSzPct val="70000"/>
              <a:defRPr sz="1800" baseline="0">
                <a:solidFill>
                  <a:srgbClr val="003560"/>
                </a:solidFill>
                <a:latin typeface="Arial" pitchFamily="34" charset="0"/>
              </a:defRPr>
            </a:lvl3pPr>
            <a:lvl4pPr>
              <a:defRPr sz="1800" baseline="0">
                <a:solidFill>
                  <a:srgbClr val="003560"/>
                </a:solidFill>
                <a:latin typeface="Arial" pitchFamily="34" charset="0"/>
              </a:defRPr>
            </a:lvl4pPr>
            <a:lvl5pPr>
              <a:defRPr sz="1800" baseline="0">
                <a:solidFill>
                  <a:srgbClr val="003560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0035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26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>
    <p:tnLst>
      <p:par>
        <p:cTn id="1" dur="indefinite" restart="never" nodeType="tmRoot"/>
      </p:par>
    </p:tnLst>
  </p:timing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7133431"/>
            <a:ext cx="10080625" cy="427832"/>
          </a:xfrm>
          <a:prstGeom prst="rect">
            <a:avLst/>
          </a:prstGeom>
          <a:solidFill>
            <a:srgbClr val="00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593263" cy="9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94800" y="7251700"/>
            <a:ext cx="366713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A2753927-8C88-4DEC-9008-3E053C5F3562}" type="slidenum">
              <a:rPr lang="de-DE" sz="1000">
                <a:solidFill>
                  <a:schemeClr val="bg1"/>
                </a:solidFill>
                <a:cs typeface="Arial" charset="0"/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30" name="Textfeld 5"/>
          <p:cNvSpPr txBox="1">
            <a:spLocks noChangeArrowheads="1"/>
          </p:cNvSpPr>
          <p:nvPr userDrawn="1"/>
        </p:nvSpPr>
        <p:spPr bwMode="auto">
          <a:xfrm>
            <a:off x="190501" y="7254874"/>
            <a:ext cx="87074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Blockseminar      </a:t>
            </a:r>
            <a:r>
              <a:rPr lang="de-DE" sz="1000" b="0" dirty="0" smtClean="0">
                <a:solidFill>
                  <a:schemeClr val="bg1"/>
                </a:solidFill>
                <a:cs typeface="Arial" charset="0"/>
              </a:rPr>
              <a:t>|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      Embedded Security / Secure Hardware      |      &lt;put your name here&gt;</a:t>
            </a:r>
            <a:endParaRPr lang="de-DE" sz="1000" b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31" name="Picture 13" descr="Z:\University\Papers\CubeAttack_Asiacrypt\presentation\Label_RUB_WEISS-BLAU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0" y="0"/>
            <a:ext cx="605518" cy="6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>
    <p:tnLst>
      <p:par>
        <p:cTn id="1" dur="indefinite" restart="never" nodeType="tmRoot"/>
      </p:par>
    </p:tnLst>
  </p:timing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0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-bit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,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 as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multiplying each bit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Encoded message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Sample error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Will be used as noise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794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Input: </a:t>
                </a:r>
                <a:r>
                  <a:rPr lang="en-US" dirty="0"/>
                  <a:t>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, </a:t>
                </a:r>
                <a:r>
                  <a:rPr lang="en-US" dirty="0"/>
                  <a:t>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Decode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𝑒𝑛𝑐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𝑒𝑛𝑐</m:t>
                        </m:r>
                        <m:r>
                          <a:rPr lang="de-DE" i="1">
                            <a:latin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de-DE" dirty="0" smtClean="0"/>
                  <a:t>-</a:t>
                </a:r>
                <a:r>
                  <a:rPr lang="de-DE" dirty="0" err="1" smtClean="0"/>
                  <a:t>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coefficient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𝐷𝐸𝐶𝑂𝐷𝐸</m:t>
                      </m:r>
                      <m:d>
                        <m:dPr>
                          <m:ctrlPr>
                            <a:rPr lang="is-I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0,   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b="1" dirty="0" smtClean="0"/>
                  <a:t>Output:</a:t>
                </a:r>
                <a:r>
                  <a:rPr lang="de-DE" dirty="0" smtClean="0"/>
                  <a:t>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Decryption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blub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Masking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/>
              <a:t>M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ecoder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8293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>
          <a:xfrm>
            <a:off x="755650" y="4975968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Thank you for your attention!</a:t>
            </a:r>
            <a:br>
              <a:rPr lang="en-US" b="1" dirty="0" smtClean="0"/>
            </a:br>
            <a:r>
              <a:rPr lang="en-US" b="1" dirty="0" smtClean="0"/>
              <a:t>Any Questions?</a:t>
            </a:r>
          </a:p>
        </p:txBody>
      </p:sp>
      <p:sp>
        <p:nvSpPr>
          <p:cNvPr id="11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2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7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Current public-key crypto vulnerable to quantum computing</a:t>
            </a:r>
          </a:p>
          <a:p>
            <a:pPr lvl="1"/>
            <a:r>
              <a:rPr lang="en-US" dirty="0" smtClean="0"/>
              <a:t>Shor’s algorithm for prime factorization and discrete logarithms</a:t>
            </a:r>
          </a:p>
          <a:p>
            <a:r>
              <a:rPr lang="en-US" dirty="0" smtClean="0"/>
              <a:t>Quantum computers might become feasible in near future</a:t>
            </a:r>
          </a:p>
          <a:p>
            <a:r>
              <a:rPr lang="en-US" dirty="0" smtClean="0"/>
              <a:t>Todays digital infrastructure is based on public-key crypto</a:t>
            </a:r>
          </a:p>
          <a:p>
            <a:r>
              <a:rPr lang="en-US" dirty="0" smtClean="0"/>
              <a:t>Urgent need for post-quantum crypto</a:t>
            </a:r>
          </a:p>
          <a:p>
            <a:r>
              <a:rPr lang="en-US" dirty="0" smtClean="0"/>
              <a:t>Lattice-based crypto is one possible solution</a:t>
            </a:r>
          </a:p>
          <a:p>
            <a:pPr lvl="1"/>
            <a:r>
              <a:rPr lang="en-US" dirty="0" smtClean="0"/>
              <a:t>Currently most promising one, as it is pretty efficient</a:t>
            </a:r>
          </a:p>
          <a:p>
            <a:r>
              <a:rPr lang="en-US" dirty="0" smtClean="0"/>
              <a:t>Side-Channel attack resistance is important for future implementations</a:t>
            </a:r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WHAT?!?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156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</a:p>
          <a:p>
            <a:r>
              <a:rPr lang="en-US" dirty="0" smtClean="0"/>
              <a:t>Ring-LWE Encryption Scheme</a:t>
            </a:r>
          </a:p>
          <a:p>
            <a:pPr lvl="1"/>
            <a:r>
              <a:rPr lang="en-US" dirty="0" smtClean="0"/>
              <a:t>Masking using a masked decoder</a:t>
            </a:r>
          </a:p>
          <a:p>
            <a:pPr lvl="1"/>
            <a:r>
              <a:rPr lang="en-US" dirty="0" smtClean="0"/>
              <a:t>Additively homomorphic masking</a:t>
            </a:r>
          </a:p>
          <a:p>
            <a:r>
              <a:rPr lang="en-US" dirty="0" smtClean="0"/>
              <a:t>BLISS (</a:t>
            </a:r>
            <a:r>
              <a:rPr lang="en-US" b="1" dirty="0" smtClean="0"/>
              <a:t>B</a:t>
            </a:r>
            <a:r>
              <a:rPr lang="en-US" dirty="0" smtClean="0"/>
              <a:t>imodal </a:t>
            </a:r>
            <a:r>
              <a:rPr lang="en-US" b="1" dirty="0" smtClean="0"/>
              <a:t>L</a:t>
            </a:r>
            <a:r>
              <a:rPr lang="en-US" dirty="0" smtClean="0"/>
              <a:t>att</a:t>
            </a:r>
            <a:r>
              <a:rPr lang="en-US" b="1" dirty="0" smtClean="0"/>
              <a:t>i</a:t>
            </a:r>
            <a:r>
              <a:rPr lang="en-US" dirty="0" smtClean="0"/>
              <a:t>ce </a:t>
            </a:r>
            <a:r>
              <a:rPr lang="en-US" b="1" dirty="0" smtClean="0"/>
              <a:t>S</a:t>
            </a:r>
            <a:r>
              <a:rPr lang="en-US" dirty="0" smtClean="0"/>
              <a:t>ignature </a:t>
            </a:r>
            <a:r>
              <a:rPr lang="en-US" b="1" dirty="0" smtClean="0"/>
              <a:t>S</a:t>
            </a:r>
            <a:r>
              <a:rPr lang="en-US" dirty="0" smtClean="0"/>
              <a:t>cheme)</a:t>
            </a:r>
          </a:p>
          <a:p>
            <a:pPr lvl="1"/>
            <a:r>
              <a:rPr lang="en-US" dirty="0" smtClean="0"/>
              <a:t>Sampling algorithms</a:t>
            </a:r>
          </a:p>
          <a:p>
            <a:pPr lvl="1"/>
            <a:r>
              <a:rPr lang="en-US" dirty="0" smtClean="0"/>
              <a:t>Cache attacks</a:t>
            </a:r>
          </a:p>
          <a:p>
            <a:r>
              <a:rPr lang="en-US" dirty="0" smtClean="0"/>
              <a:t>Blinding Countermeasures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158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Lattice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</m:oMath>
                </a14:m>
                <a:r>
                  <a:rPr lang="en-US" dirty="0" smtClean="0"/>
                  <a:t> is discrete subgroup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aseline="30000" dirty="0" smtClean="0"/>
              </a:p>
              <a:p>
                <a:r>
                  <a:rPr lang="en-US" dirty="0"/>
                  <a:t>S</a:t>
                </a:r>
                <a:r>
                  <a:rPr lang="en-US" dirty="0" smtClean="0"/>
                  <a:t>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linear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Generated by all linear combinations of those vectors: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Base of a lattice represented by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𝑩</m:t>
                    </m:r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Ideal lattice corresponds to ideals in a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/(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irreducible polynomial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Enables us to use </a:t>
                </a:r>
                <a:r>
                  <a:rPr lang="en-US" dirty="0" err="1" smtClean="0"/>
                  <a:t>arithmetics</a:t>
                </a:r>
                <a:r>
                  <a:rPr lang="en-US" dirty="0" smtClean="0"/>
                  <a:t> over the ring</a:t>
                </a:r>
              </a:p>
              <a:p>
                <a:pPr lvl="1"/>
                <a:r>
                  <a:rPr lang="en-US" dirty="0" smtClean="0"/>
                  <a:t>More efficient than dealing with matrices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  <a:br>
              <a:rPr lang="en-US" dirty="0" smtClean="0"/>
            </a:br>
            <a:r>
              <a:rPr lang="en-US" sz="2800" b="0" dirty="0" smtClean="0"/>
              <a:t>Ideal Lattices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216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smtClean="0"/>
              <a:t>Basics</a:t>
            </a:r>
            <a:r>
              <a:rPr lang="de-DE" dirty="0"/>
              <a:t>...</a:t>
            </a:r>
            <a:br>
              <a:rPr lang="de-DE" dirty="0"/>
            </a:br>
            <a:r>
              <a:rPr lang="de-DE" sz="2800" b="0" dirty="0" err="1" smtClean="0"/>
              <a:t>Discrete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Gaussian</a:t>
            </a:r>
            <a:r>
              <a:rPr lang="de-DE" sz="2800" b="0" dirty="0" smtClean="0"/>
              <a:t> 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101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/(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Error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sampled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P</a:t>
                </a:r>
                <a:r>
                  <a:rPr lang="en-US" dirty="0" smtClean="0"/>
                  <a:t>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sampled uniformly at random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Ring-LWE problem:</a:t>
                </a:r>
              </a:p>
              <a:p>
                <a:pPr lvl="1"/>
                <a:r>
                  <a:rPr lang="en-US" dirty="0" smtClean="0"/>
                  <a:t>Search: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Decisional: Distinguish between correct and incorrect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Assumed to be hard to solve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8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smtClean="0"/>
              <a:t>Basics</a:t>
            </a:r>
            <a:r>
              <a:rPr lang="de-DE" dirty="0"/>
              <a:t>...</a:t>
            </a:r>
            <a:br>
              <a:rPr lang="de-DE" dirty="0"/>
            </a:br>
            <a:r>
              <a:rPr lang="de-DE" sz="2800" b="0" dirty="0" smtClean="0"/>
              <a:t>Ring Learning </a:t>
            </a:r>
            <a:r>
              <a:rPr lang="de-DE" sz="2800" b="0" dirty="0" err="1" smtClean="0"/>
              <a:t>with</a:t>
            </a:r>
            <a:r>
              <a:rPr lang="de-DE" sz="2800" b="0" dirty="0" smtClean="0"/>
              <a:t> Errors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4704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Conclude secret information with leaked information</a:t>
            </a:r>
          </a:p>
          <a:p>
            <a:r>
              <a:rPr lang="en-US" dirty="0" smtClean="0"/>
              <a:t>One type of attack: </a:t>
            </a:r>
            <a:r>
              <a:rPr lang="en-US" i="1" dirty="0" smtClean="0"/>
              <a:t>Differential Power Analysis </a:t>
            </a:r>
            <a:r>
              <a:rPr lang="en-US" dirty="0" smtClean="0"/>
              <a:t>(DPA)</a:t>
            </a:r>
          </a:p>
          <a:p>
            <a:pPr lvl="1"/>
            <a:r>
              <a:rPr lang="en-US" i="1" dirty="0" smtClean="0"/>
              <a:t>Sensitive variable</a:t>
            </a:r>
            <a:r>
              <a:rPr lang="en-US" dirty="0" smtClean="0"/>
              <a:t>: Value that depends on the secret key and the plaintext</a:t>
            </a:r>
          </a:p>
          <a:p>
            <a:pPr lvl="1"/>
            <a:r>
              <a:rPr lang="en-US" dirty="0" smtClean="0"/>
              <a:t>Correlate a leakage with a prediction made on a sensitive variable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Basics...</a:t>
            </a:r>
            <a:br>
              <a:rPr lang="de-DE" dirty="0"/>
            </a:br>
            <a:r>
              <a:rPr lang="de-DE" sz="2800" b="0" dirty="0" smtClean="0"/>
              <a:t>Side-Channel </a:t>
            </a:r>
            <a:r>
              <a:rPr lang="de-DE" sz="2800" b="0" dirty="0" err="1" smtClean="0"/>
              <a:t>Attack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Terminology</a:t>
            </a:r>
            <a:r>
              <a:rPr lang="de-DE" sz="2800" b="0" dirty="0" smtClean="0"/>
              <a:t> (DPA)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3170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Published by </a:t>
                </a:r>
                <a:r>
                  <a:rPr lang="de-DE" dirty="0" err="1" smtClean="0"/>
                  <a:t>Lyubashevsky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Peikert</a:t>
                </a:r>
                <a:r>
                  <a:rPr lang="de-DE" dirty="0" smtClean="0"/>
                  <a:t>-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Regev</a:t>
                </a:r>
                <a:r>
                  <a:rPr lang="en-US" dirty="0" smtClean="0"/>
                  <a:t> in 2012</a:t>
                </a:r>
              </a:p>
              <a:p>
                <a:pPr lvl="1"/>
                <a:r>
                  <a:rPr lang="en-US" dirty="0" smtClean="0"/>
                  <a:t>Masking applicable to other Ring-LWE schemes as well</a:t>
                </a:r>
              </a:p>
              <a:p>
                <a:r>
                  <a:rPr lang="en-US" dirty="0" smtClean="0"/>
                  <a:t>All polynomials are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Globally known: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, polynomial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𝒈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Dimension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(degree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𝑓</m:t>
                    </m:r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: Modulus of the coefficients of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: Standard deviation of the discrete Gaussian distribution</a:t>
                </a:r>
              </a:p>
              <a:p>
                <a:r>
                  <a:rPr lang="en-US" dirty="0" smtClean="0"/>
                  <a:t>Three main operations:</a:t>
                </a:r>
              </a:p>
              <a:p>
                <a:pPr lvl="1"/>
                <a:r>
                  <a:rPr lang="en-US" dirty="0" smtClean="0"/>
                  <a:t>Key Generation</a:t>
                </a:r>
              </a:p>
              <a:p>
                <a:pPr lvl="1"/>
                <a:r>
                  <a:rPr lang="en-US" dirty="0" smtClean="0"/>
                  <a:t>Encryption</a:t>
                </a:r>
              </a:p>
              <a:p>
                <a:pPr lvl="1"/>
                <a:r>
                  <a:rPr lang="en-US" dirty="0" smtClean="0"/>
                  <a:t>Decryption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Ring-LWE Encryption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624863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𝒈𝒔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b="1" dirty="0" smtClean="0"/>
                  <a:t>Output: </a:t>
                </a:r>
                <a:r>
                  <a:rPr lang="en-US" dirty="0" smtClean="0"/>
                  <a:t>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r>
                  <a:rPr lang="en-US" dirty="0" smtClean="0"/>
                  <a:t>, 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Key 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7663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01_PPT Ari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01_PPT Arial</Template>
  <TotalTime>0</TotalTime>
  <Words>263</Words>
  <Application>Microsoft Macintosh PowerPoint</Application>
  <PresentationFormat>Benutzerdefiniert</PresentationFormat>
  <Paragraphs>91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01_PPT Arial</vt:lpstr>
      <vt:lpstr>2_Contentfolie</vt:lpstr>
      <vt:lpstr>PowerPoint-Präsentation</vt:lpstr>
      <vt:lpstr>WHAT?!?</vt:lpstr>
      <vt:lpstr>Structure of our Presentation </vt:lpstr>
      <vt:lpstr>Some Basics... Ideal Lattices</vt:lpstr>
      <vt:lpstr>Some Basics... Discrete Gaussian Distribution</vt:lpstr>
      <vt:lpstr>Some Basics... Ring Learning with Errors Problem</vt:lpstr>
      <vt:lpstr>Some Basics... Side-Channel Attack Terminology (DPA)</vt:lpstr>
      <vt:lpstr>Ring-LWE Encryption Scheme Overview</vt:lpstr>
      <vt:lpstr>Ring-LWE Encryption Scheme Key Generation</vt:lpstr>
      <vt:lpstr>Ring-LWE Encryption Scheme Encryption</vt:lpstr>
      <vt:lpstr>Ring-LWE Encryption Scheme Decryption</vt:lpstr>
      <vt:lpstr>Masking Using a Masked Decoder Overview</vt:lpstr>
      <vt:lpstr>PowerPoint-Präsentation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Julian Speith</cp:lastModifiedBy>
  <cp:revision>151</cp:revision>
  <dcterms:created xsi:type="dcterms:W3CDTF">2009-11-16T10:30:05Z</dcterms:created>
  <dcterms:modified xsi:type="dcterms:W3CDTF">2016-07-12T14:21:18Z</dcterms:modified>
</cp:coreProperties>
</file>