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312" r:id="rId4"/>
    <p:sldId id="310" r:id="rId5"/>
    <p:sldId id="313" r:id="rId6"/>
    <p:sldId id="321" r:id="rId7"/>
    <p:sldId id="316" r:id="rId8"/>
    <p:sldId id="318" r:id="rId9"/>
    <p:sldId id="319" r:id="rId10"/>
    <p:sldId id="320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11" r:id="rId26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2" autoAdjust="0"/>
    <p:restoredTop sz="94620" autoAdjust="0"/>
  </p:normalViewPr>
  <p:slideViewPr>
    <p:cSldViewPr snapToGrid="0" snapToObjects="1">
      <p:cViewPr varScale="1">
        <p:scale>
          <a:sx n="99" d="100"/>
          <a:sy n="99" d="100"/>
        </p:scale>
        <p:origin x="176" y="208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ADCE-79F3-4149-97EB-E4B2C723408B}" type="datetimeFigureOut">
              <a:rPr lang="de-DE" smtClean="0"/>
              <a:t>22.07.16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8A849-8FE3-B148-B511-E78AC0838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2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22.07.16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D4A-2710-4318-9B97-C9C00052F9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Felix Haarmann, Julian Speith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quadrants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  <m:r>
                      <a:rPr lang="de-DE" b="0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e.g.: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′′∈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II</m:t>
                    </m:r>
                  </m:oMath>
                </a14:m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de-DE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de-DE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8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0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cases</a:t>
                </a:r>
                <a:r>
                  <a:rPr lang="de-DE" dirty="0" smtClean="0"/>
                  <a:t>), </a:t>
                </a:r>
                <a:r>
                  <a:rPr lang="de-DE" dirty="0" err="1" smtClean="0"/>
                  <a:t>refresh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repeat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Refresh: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∈{0,…,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Satisfactory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</a:rPr>
                      <m:t>=16</m:t>
                    </m:r>
                  </m:oMath>
                </a14:m>
                <a:r>
                  <a:rPr lang="de-DE" dirty="0" smtClean="0"/>
                  <a:t> iterations</a:t>
                </a:r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4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8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said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in a </a:t>
            </a:r>
            <a:r>
              <a:rPr lang="de-DE" dirty="0" err="1" smtClean="0"/>
              <a:t>masked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/>
              <a:t>Masked</a:t>
            </a:r>
            <a:r>
              <a:rPr lang="de-DE" sz="2800" b="0" dirty="0"/>
              <a:t> </a:t>
            </a:r>
            <a:r>
              <a:rPr lang="de-DE" sz="2800" b="0" dirty="0" smtClean="0"/>
              <a:t>Table Lookup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1910724"/>
            <a:ext cx="9131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45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First-order DPA with masking turned off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9" y="2001055"/>
            <a:ext cx="7628106" cy="3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8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First-order DPA with masking turned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</a:t>
                </a:r>
                <a:r>
                  <a:rPr lang="en-US" b="1" dirty="0" smtClean="0"/>
                  <a:t>not </a:t>
                </a:r>
                <a:r>
                  <a:rPr lang="en-US" dirty="0" smtClean="0"/>
                  <a:t>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05" y="1962596"/>
            <a:ext cx="7492614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16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1st-order DPA (left) and 2nd-order DPA (right),  masking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can be seen in red</a:t>
                </a:r>
              </a:p>
              <a:p>
                <a:r>
                  <a:rPr lang="en-US" dirty="0" smtClean="0"/>
                  <a:t>Second-order DPA is successful, while first-order DPA is not</a:t>
                </a:r>
              </a:p>
              <a:p>
                <a:pPr lvl="1"/>
                <a:r>
                  <a:rPr lang="en-US" dirty="0" smtClean="0"/>
                  <a:t>Assures that the setting is correct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 b="-5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</p:spPr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6" y="1993900"/>
            <a:ext cx="7050773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43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</a:pPr>
                <a:r>
                  <a:rPr lang="en-US" altLang="de-DE" dirty="0" smtClean="0"/>
                  <a:t>Signature scheme based on lattice problem</a:t>
                </a:r>
              </a:p>
              <a:p>
                <a:pPr>
                  <a:lnSpc>
                    <a:spcPct val="100000"/>
                  </a:lnSpc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</a:pPr>
                <a:r>
                  <a:rPr lang="en-US" altLang="de-DE" dirty="0" smtClean="0"/>
                  <a:t>BLISS-I</a:t>
                </a:r>
                <a:r>
                  <a:rPr lang="en-US" altLang="de-DE" dirty="0"/>
                  <a:t>: </a:t>
                </a:r>
                <a:r>
                  <a:rPr lang="en-US" altLang="de-DE" dirty="0" smtClean="0"/>
                  <a:t>Security </a:t>
                </a:r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alt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=128</m:t>
                    </m:r>
                  </m:oMath>
                </a14:m>
                <a:r>
                  <a:rPr lang="en-US" altLang="de-DE" dirty="0" smtClean="0"/>
                  <a:t> Bit</a:t>
                </a:r>
                <a:endParaRPr lang="en-US" altLang="de-DE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BLISS</a:t>
            </a:r>
            <a:r>
              <a:rPr lang="en-US" dirty="0"/>
              <a:t/>
            </a:r>
            <a:br>
              <a:rPr lang="en-US" dirty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66472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>
                    <a:latin typeface="Arial" charset="0"/>
                    <a:ea typeface="Noto Sans CJK SC Regular" charset="0"/>
                    <a:cs typeface="Noto Sans CJK SC Regular" charset="0"/>
                  </a:rPr>
                  <a:t>For cryptographic applications: Discrete Gaussian distribution needed</a:t>
                </a: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>
                    <a:latin typeface="Arial" charset="0"/>
                    <a:ea typeface="Noto Sans CJK SC Regular" charset="0"/>
                    <a:cs typeface="Noto Sans CJK SC Regular" charset="0"/>
                  </a:rPr>
                  <a:t>Efficient algorithms needed to sample discrete Gaussians</a:t>
                </a: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>
                    <a:latin typeface="Arial" charset="0"/>
                    <a:ea typeface="Noto Sans CJK SC Regular" charset="0"/>
                    <a:cs typeface="Noto Sans CJK SC Regular" charset="0"/>
                  </a:rPr>
                  <a:t>Convert uniformly random bits into non-uniformly bits distributed according to target distribution</a:t>
                </a: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r>
                  <a:rPr lang="en-US" altLang="de-DE" dirty="0" err="1" smtClean="0">
                    <a:latin typeface="Arial" charset="0"/>
                    <a:ea typeface="Noto Sans CJK SC Regular" charset="0"/>
                    <a:cs typeface="Noto Sans CJK SC Regular" charset="0"/>
                  </a:rPr>
                  <a:t>Tailcut</a:t>
                </a:r>
                <a:r>
                  <a:rPr lang="en-US" altLang="de-DE" dirty="0" smtClean="0">
                    <a:latin typeface="Arial" charset="0"/>
                    <a:ea typeface="Noto Sans CJK SC Regular" charset="0"/>
                    <a:cs typeface="Noto Sans CJK SC Regula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altLang="de-DE" dirty="0" smtClean="0">
                    <a:latin typeface="Arial" charset="0"/>
                    <a:ea typeface="Noto Sans CJK SC Regular" charset="0"/>
                    <a:cs typeface="Noto Sans CJK SC Regular" charset="0"/>
                  </a:rPr>
                  <a:t>: </a:t>
                </a:r>
                <a:r>
                  <a:rPr lang="en-US" altLang="de-DE" dirty="0">
                    <a:latin typeface="Arial" charset="0"/>
                    <a:ea typeface="Noto Sans CJK SC Regular" charset="0"/>
                    <a:cs typeface="Noto Sans CJK SC Regular" charset="0"/>
                  </a:rPr>
                  <a:t>Ignore „tail“-part of distribution</a:t>
                </a:r>
              </a:p>
              <a:p>
                <a:pPr indent="-376238">
                  <a:spcBef>
                    <a:spcPts val="488"/>
                  </a:spcBef>
                  <a:buClr>
                    <a:srgbClr val="003560"/>
                  </a:buClr>
                  <a:buFont typeface="Wingdings" charset="2"/>
                  <a:buChar char="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  <a:tab pos="6289675" algn="l"/>
                    <a:tab pos="6738938" algn="l"/>
                    <a:tab pos="7188200" algn="l"/>
                    <a:tab pos="7637463" algn="l"/>
                    <a:tab pos="8086725" algn="l"/>
                    <a:tab pos="8535988" algn="l"/>
                    <a:tab pos="8985250" algn="l"/>
                  </a:tabLst>
                </a:pPr>
                <a:endParaRPr lang="en-US" altLang="de-DE" dirty="0">
                  <a:latin typeface="Arial" charset="0"/>
                  <a:ea typeface="Noto Sans CJK SC Regular" charset="0"/>
                  <a:cs typeface="Noto Sans CJK SC Regular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br>
              <a:rPr lang="de-DE" dirty="0" smtClean="0"/>
            </a:br>
            <a:r>
              <a:rPr lang="de-DE" sz="2800" b="0" dirty="0" err="1" smtClean="0"/>
              <a:t>Discrete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Gaussian</a:t>
            </a:r>
            <a:r>
              <a:rPr lang="de-DE" sz="2800" b="0" dirty="0" smtClean="0"/>
              <a:t> Distributio</a:t>
            </a:r>
            <a:r>
              <a:rPr lang="de-DE" sz="2800" b="0" dirty="0"/>
              <a:t>n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40" y="3477297"/>
            <a:ext cx="6958145" cy="357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7277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</a:t>
                </a:r>
                <a:r>
                  <a:rPr lang="en-US" dirty="0" smtClean="0"/>
                  <a:t>umulative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istribution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able</a:t>
                </a:r>
              </a:p>
              <a:p>
                <a:r>
                  <a:rPr lang="en-US" dirty="0" smtClean="0"/>
                  <a:t>Precomputed lookup table with approximate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 </a:t>
                </a:r>
                <a:r>
                  <a:rPr lang="en-US" dirty="0" smtClean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a value uniformly at random</a:t>
                </a:r>
              </a:p>
              <a:p>
                <a:r>
                  <a:rPr lang="en-US" dirty="0" smtClean="0"/>
                  <a:t>Binary search</a:t>
                </a:r>
              </a:p>
              <a:p>
                <a:r>
                  <a:rPr lang="en-US" dirty="0" smtClean="0"/>
                  <a:t>Return corresponding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Efficient, but requires large tables</a:t>
                </a:r>
              </a:p>
              <a:p>
                <a:r>
                  <a:rPr lang="en-US" dirty="0" smtClean="0"/>
                  <a:t>Faster: Use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guide table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CDT 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3079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 uniformly at random</a:t>
                </a:r>
              </a:p>
              <a:p>
                <a:r>
                  <a:rPr lang="en-US" dirty="0" smtClean="0"/>
                  <a:t>Reject, if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random value exceeds expected probability</a:t>
                </a:r>
              </a:p>
              <a:p>
                <a:r>
                  <a:rPr lang="en-US" dirty="0" smtClean="0"/>
                  <a:t>Disadvantages:</a:t>
                </a:r>
              </a:p>
              <a:p>
                <a:pPr lvl="1"/>
                <a:r>
                  <a:rPr lang="en-US" dirty="0" smtClean="0"/>
                  <a:t>Computation of probability is expensive</a:t>
                </a:r>
              </a:p>
              <a:p>
                <a:pPr lvl="1"/>
                <a:r>
                  <a:rPr lang="en-US" dirty="0" smtClean="0"/>
                  <a:t>Rejection rate?!</a:t>
                </a:r>
              </a:p>
              <a:p>
                <a:r>
                  <a:rPr lang="en-US" dirty="0" smtClean="0"/>
                  <a:t>Better algorithms use lookup table with precomputed values to decide rejection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r="-11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Rejection</a:t>
            </a:r>
            <a:r>
              <a:rPr lang="de-DE" sz="2800" b="0" dirty="0" smtClean="0"/>
              <a:t> 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9372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Todays digital infrastructure is based on public-key </a:t>
            </a:r>
            <a:r>
              <a:rPr lang="en-US" dirty="0" smtClean="0"/>
              <a:t>crypto</a:t>
            </a:r>
          </a:p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</a:t>
            </a:r>
            <a:r>
              <a:rPr lang="en-US" dirty="0" smtClean="0"/>
              <a:t>[1] for </a:t>
            </a:r>
            <a:r>
              <a:rPr lang="en-US" dirty="0" smtClean="0"/>
              <a:t>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r>
              <a:rPr lang="en-US" dirty="0" smtClean="0"/>
              <a:t>E.g., Internet of things: attacker has physical access to devices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63500" indent="0">
              <a:buNone/>
            </a:pPr>
            <a:endParaRPr lang="en-US" sz="1100" dirty="0" smtClean="0"/>
          </a:p>
          <a:p>
            <a:pPr marL="63500" indent="0">
              <a:buNone/>
            </a:pPr>
            <a:r>
              <a:rPr lang="en-US" sz="1100" dirty="0" smtClean="0"/>
              <a:t>[1] “Polynomial-Time Algorithms for Prime Factorization and Discrete Logarithms on a Quantum Computer”; Peter W. Shor; October 1997</a:t>
            </a:r>
            <a:endParaRPr lang="en-US" sz="11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Flush memory lines from cache with </a:t>
            </a:r>
            <a:r>
              <a:rPr lang="en-US" dirty="0" err="1" smtClean="0"/>
              <a:t>clflush</a:t>
            </a:r>
            <a:endParaRPr lang="en-US" dirty="0" smtClean="0"/>
          </a:p>
          <a:p>
            <a:r>
              <a:rPr lang="en-US" dirty="0" smtClean="0"/>
              <a:t>Wait for user processes</a:t>
            </a:r>
          </a:p>
          <a:p>
            <a:r>
              <a:rPr lang="en-US" dirty="0" smtClean="0"/>
              <a:t>Reload flushed memory lines and compare access time to reference value</a:t>
            </a:r>
          </a:p>
          <a:p>
            <a:r>
              <a:rPr lang="en-US" dirty="0" smtClean="0"/>
              <a:t>Fast access means:</a:t>
            </a:r>
          </a:p>
          <a:p>
            <a:pPr lvl="1"/>
            <a:r>
              <a:rPr lang="en-US" dirty="0" smtClean="0"/>
              <a:t>Memory line has been cached</a:t>
            </a:r>
          </a:p>
          <a:p>
            <a:pPr lvl="1"/>
            <a:r>
              <a:rPr lang="en-US" dirty="0" smtClean="0"/>
              <a:t>User process accessed that memory line</a:t>
            </a:r>
          </a:p>
          <a:p>
            <a:r>
              <a:rPr lang="en-US" dirty="0" smtClean="0"/>
              <a:t>Problem: Cache line contains multiple entries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Flush+Reload</a:t>
            </a:r>
            <a:r>
              <a:rPr lang="de-DE" dirty="0" smtClean="0"/>
              <a:t> Cache </a:t>
            </a:r>
            <a:r>
              <a:rPr lang="de-DE" dirty="0" err="1" smtClean="0"/>
              <a:t>Attack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r>
              <a:rPr lang="de-DE" sz="2800" b="0" dirty="0" smtClean="0"/>
              <a:t> 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cache </a:t>
                </a:r>
                <a:r>
                  <a:rPr lang="en-US" dirty="0"/>
                  <a:t>lines </a:t>
                </a:r>
                <a:r>
                  <a:rPr lang="en-US" dirty="0" smtClean="0"/>
                  <a:t>with a specific pattern are monitored</a:t>
                </a:r>
              </a:p>
              <a:p>
                <a:pPr lvl="1"/>
                <a:r>
                  <a:rPr lang="en-US" dirty="0" smtClean="0"/>
                  <a:t>Cache weakness</a:t>
                </a:r>
              </a:p>
              <a:p>
                <a:r>
                  <a:rPr lang="en-US" dirty="0" smtClean="0"/>
                  <a:t>Intersection: Two lookup tables yield more precise information:</a:t>
                </a:r>
                <a:endParaRPr lang="en-US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0, 1, 2, 3, 4, 5, 6, 7, 8</m:t>
                        </m:r>
                      </m:e>
                    </m:d>
                  </m:oMath>
                </a14:m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7, 8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 9, 10, 11, 12, 13, 14, 15</m:t>
                        </m:r>
                      </m:e>
                    </m:d>
                  </m:oMath>
                </a14:m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r-H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={7, 8}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Last jump: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5, 6, 7, 8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 9</m:t>
                        </m:r>
                      </m:e>
                    </m:d>
                  </m:oMath>
                </a14:m>
                <a:r>
                  <a:rPr lang="en-US" dirty="0" smtClean="0"/>
                  <a:t> is divided over two cache lines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0, 1, 2, 3, 4, 5, 6, 7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8, 9, 10, 11, 12, 13, 14, 15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Binary search will always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={8, 9}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r="-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Flush+Reload</a:t>
            </a:r>
            <a:r>
              <a:rPr lang="de-DE" dirty="0" smtClean="0"/>
              <a:t> Cache </a:t>
            </a:r>
            <a:r>
              <a:rPr lang="de-DE" dirty="0" err="1" smtClean="0"/>
              <a:t>Attack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r>
              <a:rPr lang="de-DE" sz="2800" b="0" dirty="0" smtClean="0"/>
              <a:t>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74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Flush+Reload</a:t>
            </a:r>
            <a:r>
              <a:rPr lang="de-DE" dirty="0"/>
              <a:t> Cache </a:t>
            </a:r>
            <a:r>
              <a:rPr lang="de-DE" dirty="0" err="1"/>
              <a:t>Attack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on CDT </a:t>
            </a:r>
            <a:r>
              <a:rPr lang="de-DE" sz="2800" b="0" dirty="0" err="1" smtClean="0"/>
              <a:t>sampling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342928"/>
                  </p:ext>
                </p:extLst>
              </p:nvPr>
            </p:nvGraphicFramePr>
            <p:xfrm>
              <a:off x="358775" y="1310326"/>
              <a:ext cx="8400522" cy="220600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00261"/>
                    <a:gridCol w="4200261"/>
                  </a:tblGrid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Perfect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Side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-Channel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i5-3470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8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weaknesses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1035473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 rate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rises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with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number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of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samples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𝑁</m:t>
                              </m:r>
                            </m:oMath>
                          </a14:m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46/50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tries</a:t>
                          </a:r>
                          <a:endParaRPr lang="de-DE" sz="240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Signatures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needed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∅3438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342928"/>
                  </p:ext>
                </p:extLst>
              </p:nvPr>
            </p:nvGraphicFramePr>
            <p:xfrm>
              <a:off x="358775" y="1310326"/>
              <a:ext cx="8400522" cy="220600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00261"/>
                    <a:gridCol w="4200261"/>
                  </a:tblGrid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Perfect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Side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-Channel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i5-3470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8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weaknesses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103547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117059" r="-100145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46/50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tries</a:t>
                          </a:r>
                          <a:endParaRPr lang="de-DE" sz="240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Signatures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needed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∅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3438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746499"/>
            <a:ext cx="8400522" cy="253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842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Flush+Reload</a:t>
            </a:r>
            <a:r>
              <a:rPr lang="de-DE" dirty="0"/>
              <a:t> Cache </a:t>
            </a:r>
            <a:r>
              <a:rPr lang="de-DE" dirty="0" err="1"/>
              <a:t>Attack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on </a:t>
            </a:r>
            <a:r>
              <a:rPr lang="de-DE" sz="2800" b="0" dirty="0" err="1" smtClean="0"/>
              <a:t>Rejection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sampling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88998"/>
              </p:ext>
            </p:extLst>
          </p:nvPr>
        </p:nvGraphicFramePr>
        <p:xfrm>
          <a:off x="370681" y="1323026"/>
          <a:ext cx="8400522" cy="2809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0261"/>
                <a:gridCol w="4200261"/>
              </a:tblGrid>
              <a:tr h="585267">
                <a:tc>
                  <a:txBody>
                    <a:bodyPr/>
                    <a:lstStyle/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Perfect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Side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-Channel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i7-5650U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58526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Checks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table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access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in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cache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only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performed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one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sample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cache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lines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monitored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35473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100%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successfull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Success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: 44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50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tries</a:t>
                      </a:r>
                      <a:endParaRPr lang="de-DE" sz="24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Signatures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needed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: ∅3294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362652"/>
            <a:ext cx="8424335" cy="251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82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</a:p>
          <a:p>
            <a:pPr lvl="1"/>
            <a:r>
              <a:rPr lang="en-US" dirty="0" smtClean="0"/>
              <a:t>Masking using a masked decoder</a:t>
            </a:r>
          </a:p>
          <a:p>
            <a:r>
              <a:rPr lang="en-US" dirty="0" smtClean="0"/>
              <a:t>BLISS 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</a:t>
            </a:r>
          </a:p>
          <a:p>
            <a:pPr lvl="1"/>
            <a:r>
              <a:rPr lang="en-US" dirty="0" err="1" smtClean="0"/>
              <a:t>Flush+Reload</a:t>
            </a:r>
            <a:r>
              <a:rPr lang="en-US" dirty="0" smtClean="0"/>
              <a:t> Cache attack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Enables more efficient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rithmetics</a:t>
                </a:r>
                <a:r>
                  <a:rPr lang="en-US" dirty="0" smtClean="0"/>
                  <a:t> over polynomial rings</a:t>
                </a:r>
              </a:p>
              <a:p>
                <a:r>
                  <a:rPr lang="en-US" dirty="0" smtClean="0"/>
                  <a:t>Ring-LWE problem is a lattice-based problem</a:t>
                </a:r>
              </a:p>
              <a:p>
                <a:pPr lvl="1"/>
                <a:r>
                  <a:rPr lang="en-US" dirty="0" smtClean="0"/>
                  <a:t>considered hard to solve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5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 and Learning with Errors over Rings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3" y="2286000"/>
            <a:ext cx="4059238" cy="30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Conclude secret information using leakages</a:t>
                </a:r>
              </a:p>
              <a:p>
                <a:r>
                  <a:rPr lang="en-US" dirty="0" smtClean="0"/>
                  <a:t>One type of attack: </a:t>
                </a:r>
                <a:r>
                  <a:rPr lang="en-US" i="1" dirty="0" smtClean="0"/>
                  <a:t>Differential Power Analysis </a:t>
                </a:r>
                <a:r>
                  <a:rPr lang="en-US" dirty="0" smtClean="0"/>
                  <a:t>(DPA)</a:t>
                </a:r>
              </a:p>
              <a:p>
                <a:pPr lvl="1"/>
                <a:r>
                  <a:rPr lang="en-US" i="1" dirty="0" smtClean="0"/>
                  <a:t>Sensitive variable</a:t>
                </a:r>
                <a:r>
                  <a:rPr lang="en-US" dirty="0" smtClean="0"/>
                  <a:t>: Value that depends on the secret key and the plaintext</a:t>
                </a:r>
              </a:p>
              <a:p>
                <a:r>
                  <a:rPr lang="en-US" dirty="0" smtClean="0"/>
                  <a:t>Countermeasure: Masking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  <m:r>
                      <a:rPr lang="de-DE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masking: Split a </a:t>
                </a:r>
                <a:r>
                  <a:rPr lang="en-US" i="1" dirty="0" smtClean="0"/>
                  <a:t>sensitive variable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independent shares</a:t>
                </a:r>
              </a:p>
              <a:p>
                <a:r>
                  <a:rPr lang="en-US" dirty="0" smtClean="0"/>
                  <a:t>Defeat masking: </a:t>
                </a:r>
                <a:r>
                  <a:rPr lang="en-US" i="1" dirty="0" smtClean="0"/>
                  <a:t>Higher-Order </a:t>
                </a:r>
                <a:r>
                  <a:rPr lang="en-US" i="1" dirty="0"/>
                  <a:t>DPA </a:t>
                </a:r>
                <a:r>
                  <a:rPr lang="en-US" dirty="0"/>
                  <a:t>(HO-DPA)</a:t>
                </a:r>
              </a:p>
              <a:p>
                <a:pPr lvl="1"/>
                <a:r>
                  <a:rPr lang="en-US" dirty="0"/>
                  <a:t>Usage of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leakages corresponding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 shares of a sensitive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DPA defeats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</a:t>
                </a:r>
              </a:p>
              <a:p>
                <a:pPr lvl="1"/>
                <a:r>
                  <a:rPr lang="en-US" dirty="0" smtClean="0"/>
                  <a:t>HO-DPA difficult due to increasing noise effects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r>
              <a:rPr lang="de-DE" sz="2800" b="0" dirty="0" smtClean="0"/>
              <a:t> (DPA)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polynomials are elements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endParaRPr lang="de-DE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Three </a:t>
                </a:r>
                <a:r>
                  <a:rPr lang="en-US" dirty="0" smtClean="0"/>
                  <a:t>main operations:</a:t>
                </a:r>
              </a:p>
              <a:p>
                <a:pPr lvl="1"/>
                <a:r>
                  <a:rPr lang="en-US" dirty="0" smtClean="0"/>
                  <a:t>Key Generation (not shown)</a:t>
                </a:r>
              </a:p>
              <a:p>
                <a:pPr lvl="1"/>
                <a:r>
                  <a:rPr lang="en-US" dirty="0" smtClean="0"/>
                  <a:t>Encryption (shortened)</a:t>
                </a:r>
              </a:p>
              <a:p>
                <a:pPr lvl="1"/>
                <a:r>
                  <a:rPr lang="en-US" dirty="0" smtClean="0"/>
                  <a:t>Decryption (main focus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63500" indent="0">
                  <a:buNone/>
                </a:pPr>
                <a:endParaRPr lang="en-US" sz="1100" dirty="0" smtClean="0"/>
              </a:p>
              <a:p>
                <a:pPr marL="63500" indent="0">
                  <a:buNone/>
                </a:pPr>
                <a:r>
                  <a:rPr lang="en-US" sz="1100" dirty="0" smtClean="0"/>
                  <a:t>[2] “On Ideal Lattices and Learning with Errors Over Rings”; </a:t>
                </a:r>
                <a:r>
                  <a:rPr lang="de-DE" sz="1100" dirty="0" smtClean="0"/>
                  <a:t>Vadim </a:t>
                </a:r>
                <a:r>
                  <a:rPr lang="de-DE" sz="1100" dirty="0" err="1" smtClean="0"/>
                  <a:t>Lyubashevsky</a:t>
                </a:r>
                <a:r>
                  <a:rPr lang="de-DE" sz="1100" dirty="0" smtClean="0"/>
                  <a:t>, Chris </a:t>
                </a:r>
                <a:r>
                  <a:rPr lang="de-DE" sz="1100" dirty="0" err="1" smtClean="0"/>
                  <a:t>Peikert</a:t>
                </a:r>
                <a:r>
                  <a:rPr lang="de-DE" sz="1100" dirty="0" smtClean="0"/>
                  <a:t>, </a:t>
                </a:r>
                <a:r>
                  <a:rPr lang="de-DE" sz="1100" dirty="0" err="1" smtClean="0"/>
                  <a:t>Oded</a:t>
                </a:r>
                <a:r>
                  <a:rPr lang="de-DE" sz="1100" dirty="0" smtClean="0"/>
                  <a:t> </a:t>
                </a:r>
                <a:r>
                  <a:rPr lang="de-DE" sz="1100" dirty="0" err="1" smtClean="0"/>
                  <a:t>Regev</a:t>
                </a:r>
                <a:r>
                  <a:rPr lang="de-DE" sz="1100" dirty="0"/>
                  <a:t>;</a:t>
                </a:r>
                <a:r>
                  <a:rPr lang="de-DE" sz="1100" dirty="0" smtClean="0"/>
                  <a:t> 2012</a:t>
                </a:r>
                <a:endParaRPr lang="en-US" sz="1100" dirty="0" smtClean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890" b="-21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> [2]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Do some math </a:t>
                </a:r>
                <a:r>
                  <a:rPr lang="is-IS" dirty="0" smtClean="0"/>
                  <a:t>…</a:t>
                </a:r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Focus on </a:t>
                </a:r>
                <a:r>
                  <a:rPr lang="de-DE" dirty="0" err="1" smtClean="0"/>
                  <a:t>decryption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ring-LWE </a:t>
                </a:r>
                <a:r>
                  <a:rPr lang="de-DE" dirty="0" err="1" smtClean="0"/>
                  <a:t>scheme</a:t>
                </a:r>
                <a:endParaRPr lang="de-DE" dirty="0" smtClean="0"/>
              </a:p>
              <a:p>
                <a:r>
                  <a:rPr lang="de-DE" dirty="0" smtClean="0"/>
                  <a:t>Split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secret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key</a:t>
                </a:r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de-DE" dirty="0" smtClean="0"/>
                  <a:t> into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smtClean="0"/>
                  <a:t>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lang="de-DE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endParaRPr lang="de-DE" b="1" dirty="0" smtClean="0"/>
              </a:p>
              <a:p>
                <a:pPr lvl="1"/>
                <a:endParaRPr lang="de-DE" b="1" dirty="0"/>
              </a:p>
              <a:p>
                <a:pPr marL="635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𝑒𝑛𝑐</m:t>
                          </m:r>
                        </m:sub>
                      </m:sSub>
                      <m:r>
                        <a:rPr lang="de-DE" b="0" i="0" smtClean="0">
                          <a:latin typeface="Cambria Math" charset="0"/>
                        </a:rPr>
                        <m:t>=</m:t>
                      </m:r>
                      <m:r>
                        <a:rPr lang="de-DE" b="1" i="0" smtClean="0">
                          <a:latin typeface="Cambria Math" charset="0"/>
                        </a:rPr>
                        <m:t>𝐬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de-DE" b="1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1" i="1" smtClean="0">
                          <a:latin typeface="Cambria Math" charset="0"/>
                        </a:rPr>
                        <m:t>+(</m:t>
                      </m:r>
                      <m:r>
                        <a:rPr lang="de-DE" b="1" i="1" smtClean="0">
                          <a:latin typeface="Cambria Math" charset="0"/>
                        </a:rPr>
                        <m:t>𝒔</m:t>
                      </m:r>
                      <m:r>
                        <a:rPr lang="de-DE" b="0" i="1" smtClean="0">
                          <a:latin typeface="Cambria Math" charset="0"/>
                        </a:rPr>
                        <m:t>′′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(</m:t>
                      </m:r>
                      <m:r>
                        <a:rPr lang="de-DE" b="0" i="1" smtClean="0">
                          <a:latin typeface="Cambria Math" charset="0"/>
                        </a:rPr>
                        <m:t>𝑟</m:t>
                      </m:r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𝑎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𝑒𝑛𝑐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𝑚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100" dirty="0" smtClean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63500" indent="0">
                  <a:buNone/>
                </a:pPr>
                <a:r>
                  <a:rPr lang="en-US" sz="1100" dirty="0" smtClean="0"/>
                  <a:t>[3] “A masked ring-LWE implementation”; </a:t>
                </a:r>
                <a:r>
                  <a:rPr lang="de-DE" sz="1100" dirty="0"/>
                  <a:t>Oscar </a:t>
                </a:r>
                <a:r>
                  <a:rPr lang="de-DE" sz="1100" dirty="0" err="1"/>
                  <a:t>Reparaz</a:t>
                </a:r>
                <a:r>
                  <a:rPr lang="de-DE" sz="1100" dirty="0"/>
                  <a:t>, </a:t>
                </a:r>
                <a:r>
                  <a:rPr lang="de-DE" sz="1100" dirty="0" err="1"/>
                  <a:t>Sujoy</a:t>
                </a:r>
                <a:r>
                  <a:rPr lang="de-DE" sz="1100" dirty="0"/>
                  <a:t> </a:t>
                </a:r>
                <a:r>
                  <a:rPr lang="de-DE" sz="1100" dirty="0" err="1"/>
                  <a:t>Sinha</a:t>
                </a:r>
                <a:r>
                  <a:rPr lang="de-DE" sz="1100" dirty="0"/>
                  <a:t> Roy, Frederik </a:t>
                </a:r>
                <a:r>
                  <a:rPr lang="de-DE" sz="1100" dirty="0" err="1" smtClean="0"/>
                  <a:t>Vercauteren</a:t>
                </a:r>
                <a:r>
                  <a:rPr lang="de-DE" sz="1100" dirty="0"/>
                  <a:t>,</a:t>
                </a:r>
                <a:r>
                  <a:rPr lang="de-DE" sz="1100" dirty="0" smtClean="0"/>
                  <a:t> </a:t>
                </a:r>
                <a:r>
                  <a:rPr lang="de-DE" sz="1100" dirty="0"/>
                  <a:t>Ingrid </a:t>
                </a:r>
                <a:r>
                  <a:rPr lang="de-DE" sz="1100" dirty="0" err="1" smtClean="0"/>
                  <a:t>Verbauwhede</a:t>
                </a:r>
                <a:r>
                  <a:rPr lang="de-DE" sz="1100" dirty="0" smtClean="0"/>
                  <a:t>; 2015</a:t>
                </a:r>
                <a:endParaRPr lang="de-DE" sz="1100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b="-36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 smtClean="0"/>
              <a:t>Decoder [3]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59" y="3010336"/>
            <a:ext cx="5889106" cy="30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726</Words>
  <Application>Microsoft Macintosh PowerPoint</Application>
  <PresentationFormat>Benutzerdefiniert</PresentationFormat>
  <Paragraphs>229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Noto Sans CJK SC Regular</vt:lpstr>
      <vt:lpstr>Wingdings</vt:lpstr>
      <vt:lpstr>Arial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 and Learning with Errors over Rings</vt:lpstr>
      <vt:lpstr>Some Basics... Side-Channel Attack Terminology (DPA)</vt:lpstr>
      <vt:lpstr>Ring-LWE Encryption Scheme [2] Overview</vt:lpstr>
      <vt:lpstr>Ring-LWE Encryption Scheme Encryption</vt:lpstr>
      <vt:lpstr>Ring-LWE Encryption Scheme Decryption</vt:lpstr>
      <vt:lpstr>Masking Using a Masked Decoder [3] Overview</vt:lpstr>
      <vt:lpstr>Masking Using a Masked Decoder Masked Decoder I</vt:lpstr>
      <vt:lpstr>Masking Using a Masked Decoder Masked Decoder II</vt:lpstr>
      <vt:lpstr>Masking Using a Masked Decoder Masked Table Lookup</vt:lpstr>
      <vt:lpstr>Masking Using a Masked Decoder Evaluation I</vt:lpstr>
      <vt:lpstr>Masking Using a Masked Decoder Evaluation II</vt:lpstr>
      <vt:lpstr>Masking Using a Masked Decoder Evaluation III</vt:lpstr>
      <vt:lpstr>BLISS Overview</vt:lpstr>
      <vt:lpstr>Sampling Discrete Gaussian Distribution</vt:lpstr>
      <vt:lpstr>Sampling CDT Sampling</vt:lpstr>
      <vt:lpstr>Sampling Rejection Sampling</vt:lpstr>
      <vt:lpstr>Flush+Reload Cache Attack Overview I</vt:lpstr>
      <vt:lpstr>Flush+Reload Cache Attack Overview II</vt:lpstr>
      <vt:lpstr>Flush+Reload Cache Attack on CDT sampling</vt:lpstr>
      <vt:lpstr>Flush+Reload Cache Attack on Rejection sampling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178</cp:revision>
  <dcterms:created xsi:type="dcterms:W3CDTF">2009-11-16T10:30:05Z</dcterms:created>
  <dcterms:modified xsi:type="dcterms:W3CDTF">2016-07-22T12:03:39Z</dcterms:modified>
</cp:coreProperties>
</file>