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3346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34D33-6C60-4740-96C7-EC1D7D1D54AD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DC885-FDB6-459F-8AE5-04709A908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59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DC885-FDB6-459F-8AE5-04709A9085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121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190C-6965-420D-9446-ABC37F283419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60E3-247D-4BA5-BFBC-DBC6E7B7F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98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190C-6965-420D-9446-ABC37F283419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60E3-247D-4BA5-BFBC-DBC6E7B7F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30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190C-6965-420D-9446-ABC37F283419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60E3-247D-4BA5-BFBC-DBC6E7B7F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724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190C-6965-420D-9446-ABC37F283419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60E3-247D-4BA5-BFBC-DBC6E7B7F55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9442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190C-6965-420D-9446-ABC37F283419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60E3-247D-4BA5-BFBC-DBC6E7B7F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022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190C-6965-420D-9446-ABC37F283419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60E3-247D-4BA5-BFBC-DBC6E7B7F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574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190C-6965-420D-9446-ABC37F283419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60E3-247D-4BA5-BFBC-DBC6E7B7F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156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190C-6965-420D-9446-ABC37F283419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60E3-247D-4BA5-BFBC-DBC6E7B7F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302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190C-6965-420D-9446-ABC37F283419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60E3-247D-4BA5-BFBC-DBC6E7B7F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78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190C-6965-420D-9446-ABC37F283419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60E3-247D-4BA5-BFBC-DBC6E7B7F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78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190C-6965-420D-9446-ABC37F283419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60E3-247D-4BA5-BFBC-DBC6E7B7F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45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190C-6965-420D-9446-ABC37F283419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60E3-247D-4BA5-BFBC-DBC6E7B7F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89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190C-6965-420D-9446-ABC37F283419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60E3-247D-4BA5-BFBC-DBC6E7B7F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33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190C-6965-420D-9446-ABC37F283419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60E3-247D-4BA5-BFBC-DBC6E7B7F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215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190C-6965-420D-9446-ABC37F283419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60E3-247D-4BA5-BFBC-DBC6E7B7F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4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190C-6965-420D-9446-ABC37F283419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60E3-247D-4BA5-BFBC-DBC6E7B7F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6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190C-6965-420D-9446-ABC37F283419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60E3-247D-4BA5-BFBC-DBC6E7B7F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72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8190C-6965-420D-9446-ABC37F283419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E60E3-247D-4BA5-BFBC-DBC6E7B7F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viz.org/" TargetMode="External"/><Relationship Id="rId2" Type="http://schemas.openxmlformats.org/officeDocument/2006/relationships/hyperlink" Target="https://www.doxygen.nl/download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946B2-7728-4CFF-8631-5834AE2C0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Doxygen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77753F-3F9D-444B-AA68-DE0A3A2DD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等线" panose="02010600030101010101" pitchFamily="2" charset="-122"/>
              </a:rPr>
              <a:t>化学</a:t>
            </a:r>
            <a:r>
              <a:rPr lang="en-US" altLang="zh-CN" dirty="0">
                <a:latin typeface="Consolas" panose="020B0609020204030204" pitchFamily="49" charset="0"/>
                <a:ea typeface="等线" panose="02010600030101010101" pitchFamily="2" charset="-122"/>
              </a:rPr>
              <a:t>01 </a:t>
            </a:r>
            <a:r>
              <a:rPr lang="zh-CN" altLang="en-US" dirty="0">
                <a:latin typeface="Consolas" panose="020B0609020204030204" pitchFamily="49" charset="0"/>
                <a:ea typeface="等线" panose="02010600030101010101" pitchFamily="2" charset="-122"/>
              </a:rPr>
              <a:t>张弘毅 </a:t>
            </a:r>
            <a:r>
              <a:rPr lang="en-US" altLang="zh-CN" dirty="0">
                <a:latin typeface="Consolas" panose="020B0609020204030204" pitchFamily="49" charset="0"/>
                <a:ea typeface="等线" panose="02010600030101010101" pitchFamily="2" charset="-122"/>
              </a:rPr>
              <a:t>2020011513</a:t>
            </a:r>
            <a:endParaRPr lang="zh-CN" altLang="en-US" dirty="0"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774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0B946-D61C-487C-B240-611AB4FF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等线" panose="02010600030101010101" pitchFamily="2" charset="-122"/>
              </a:rPr>
              <a:t>Doxygen</a:t>
            </a:r>
            <a:r>
              <a:rPr lang="zh-CN" altLang="en-US" dirty="0">
                <a:latin typeface="Consolas" panose="020B0609020204030204" pitchFamily="49" charset="0"/>
                <a:ea typeface="等线" panose="02010600030101010101" pitchFamily="2" charset="-122"/>
              </a:rPr>
              <a:t>使用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EBE003-8D85-46A8-93C8-2D7E2BE9A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2254" y="2863927"/>
            <a:ext cx="2531534" cy="2181602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等线" panose="02010600030101010101" pitchFamily="2" charset="-122"/>
              </a:rPr>
              <a:t>运行</a:t>
            </a:r>
            <a:r>
              <a:rPr lang="en-US" altLang="zh-CN" dirty="0">
                <a:latin typeface="Consolas" panose="020B0609020204030204" pitchFamily="49" charset="0"/>
                <a:ea typeface="等线" panose="02010600030101010101" pitchFamily="2" charset="-122"/>
              </a:rPr>
              <a:t>Doxygen</a:t>
            </a:r>
            <a:endParaRPr lang="zh-CN" altLang="en-US" dirty="0"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4D294D5-C234-49BE-AF54-67F331C161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5499" y="1793047"/>
            <a:ext cx="5559546" cy="4611230"/>
          </a:xfrm>
        </p:spPr>
      </p:pic>
    </p:spTree>
    <p:extLst>
      <p:ext uri="{BB962C8B-B14F-4D97-AF65-F5344CB8AC3E}">
        <p14:creationId xmlns:p14="http://schemas.microsoft.com/office/powerpoint/2010/main" val="9137737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C36880E-8B64-4097-91AA-C910D01DB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303438"/>
            <a:ext cx="10353761" cy="1326321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等线" panose="02010600030101010101" pitchFamily="2" charset="-122"/>
              </a:rPr>
              <a:t>Doxygen</a:t>
            </a:r>
            <a:r>
              <a:rPr lang="zh-CN" altLang="en-US" dirty="0">
                <a:latin typeface="Consolas" panose="020B0609020204030204" pitchFamily="49" charset="0"/>
                <a:ea typeface="等线" panose="02010600030101010101" pitchFamily="2" charset="-122"/>
              </a:rPr>
              <a:t>说明文档展示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D63C63B0-8AC8-4E08-9103-949DA338A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369" y="1426156"/>
            <a:ext cx="9656611" cy="5431844"/>
          </a:xfrm>
        </p:spPr>
      </p:pic>
    </p:spTree>
    <p:extLst>
      <p:ext uri="{BB962C8B-B14F-4D97-AF65-F5344CB8AC3E}">
        <p14:creationId xmlns:p14="http://schemas.microsoft.com/office/powerpoint/2010/main" val="336856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C36880E-8B64-4097-91AA-C910D01DB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303438"/>
            <a:ext cx="10353761" cy="1326321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等线" panose="02010600030101010101" pitchFamily="2" charset="-122"/>
              </a:rPr>
              <a:t>Doxygen</a:t>
            </a:r>
            <a:r>
              <a:rPr lang="zh-CN" altLang="en-US" dirty="0">
                <a:latin typeface="Consolas" panose="020B0609020204030204" pitchFamily="49" charset="0"/>
                <a:ea typeface="等线" panose="02010600030101010101" pitchFamily="2" charset="-122"/>
              </a:rPr>
              <a:t>说明文档展示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D63C63B0-8AC8-4E08-9103-949DA338A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2369" y="1426156"/>
            <a:ext cx="9656611" cy="5431843"/>
          </a:xfrm>
        </p:spPr>
      </p:pic>
    </p:spTree>
    <p:extLst>
      <p:ext uri="{BB962C8B-B14F-4D97-AF65-F5344CB8AC3E}">
        <p14:creationId xmlns:p14="http://schemas.microsoft.com/office/powerpoint/2010/main" val="7789889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C36880E-8B64-4097-91AA-C910D01DB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303438"/>
            <a:ext cx="10353761" cy="1326321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等线" panose="02010600030101010101" pitchFamily="2" charset="-122"/>
              </a:rPr>
              <a:t>Doxygen</a:t>
            </a:r>
            <a:r>
              <a:rPr lang="zh-CN" altLang="en-US" dirty="0">
                <a:latin typeface="Consolas" panose="020B0609020204030204" pitchFamily="49" charset="0"/>
                <a:ea typeface="等线" panose="02010600030101010101" pitchFamily="2" charset="-122"/>
              </a:rPr>
              <a:t>说明文档展示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D63C63B0-8AC8-4E08-9103-949DA338A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2370" y="1426156"/>
            <a:ext cx="9656609" cy="5431843"/>
          </a:xfrm>
        </p:spPr>
      </p:pic>
    </p:spTree>
    <p:extLst>
      <p:ext uri="{BB962C8B-B14F-4D97-AF65-F5344CB8AC3E}">
        <p14:creationId xmlns:p14="http://schemas.microsoft.com/office/powerpoint/2010/main" val="15929936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F65E62B-99DB-40AB-AFE5-448B08CDB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谢谢大家！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DE190E-E101-4B66-86C8-1D069FE5D0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88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A5884-4D2A-4EE0-A006-D88CF9E86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等线" panose="02010600030101010101" pitchFamily="2" charset="-122"/>
              </a:rPr>
              <a:t>如何撰写说明文档？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8C2CD1-1640-45E2-9A03-C72A9B3BE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等线" panose="02010600030101010101" pitchFamily="2" charset="-122"/>
              </a:rPr>
              <a:t>撸起袖子加油干？</a:t>
            </a:r>
            <a:endParaRPr lang="en-US" altLang="zh-CN" dirty="0"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等线" panose="02010600030101010101" pitchFamily="2" charset="-122"/>
              </a:rPr>
              <a:t>对于大型项目并不现实</a:t>
            </a:r>
            <a:endParaRPr lang="en-US" altLang="zh-CN" dirty="0"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endParaRPr lang="en-US" altLang="zh-CN" dirty="0"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等线" panose="02010600030101010101" pitchFamily="2" charset="-122"/>
              </a:rPr>
              <a:t>Doxygen: </a:t>
            </a:r>
            <a:r>
              <a:rPr lang="zh-CN" altLang="en-US" dirty="0">
                <a:latin typeface="Consolas" panose="020B0609020204030204" pitchFamily="49" charset="0"/>
                <a:ea typeface="等线" panose="02010600030101010101" pitchFamily="2" charset="-122"/>
              </a:rPr>
              <a:t>从代码注释生成说明文档</a:t>
            </a:r>
            <a:endParaRPr lang="en-US" altLang="zh-CN" dirty="0"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等线" panose="02010600030101010101" pitchFamily="2" charset="-122"/>
              </a:rPr>
              <a:t>需要按照特定格式写注释</a:t>
            </a:r>
            <a:endParaRPr lang="en-US" altLang="zh-CN" dirty="0"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等线" panose="02010600030101010101" pitchFamily="2" charset="-122"/>
              </a:rPr>
              <a:t>Javadoc</a:t>
            </a:r>
            <a:r>
              <a:rPr lang="zh-CN" altLang="en-US" dirty="0">
                <a:latin typeface="Consolas" panose="020B0609020204030204" pitchFamily="49" charset="0"/>
                <a:ea typeface="等线" panose="02010600030101010101" pitchFamily="2" charset="-122"/>
              </a:rPr>
              <a:t>风格</a:t>
            </a:r>
            <a:r>
              <a:rPr lang="en-US" altLang="zh-CN" dirty="0">
                <a:latin typeface="Consolas" panose="020B0609020204030204" pitchFamily="49" charset="0"/>
                <a:ea typeface="等线" panose="02010600030101010101" pitchFamily="2" charset="-122"/>
              </a:rPr>
              <a:t>/Qt</a:t>
            </a:r>
            <a:r>
              <a:rPr lang="zh-CN" altLang="en-US" dirty="0">
                <a:latin typeface="Consolas" panose="020B0609020204030204" pitchFamily="49" charset="0"/>
                <a:ea typeface="等线" panose="02010600030101010101" pitchFamily="2" charset="-122"/>
              </a:rPr>
              <a:t>风格</a:t>
            </a:r>
            <a:r>
              <a:rPr lang="en-US" altLang="zh-CN" dirty="0">
                <a:latin typeface="Consolas" panose="020B0609020204030204" pitchFamily="49" charset="0"/>
                <a:ea typeface="等线" panose="02010600030101010101" pitchFamily="2" charset="-122"/>
              </a:rPr>
              <a:t>/C++</a:t>
            </a:r>
            <a:r>
              <a:rPr lang="zh-CN" altLang="en-US" dirty="0">
                <a:latin typeface="Consolas" panose="020B0609020204030204" pitchFamily="49" charset="0"/>
                <a:ea typeface="等线" panose="02010600030101010101" pitchFamily="2" charset="-122"/>
              </a:rPr>
              <a:t>注释块</a:t>
            </a:r>
          </a:p>
        </p:txBody>
      </p:sp>
    </p:spTree>
    <p:extLst>
      <p:ext uri="{BB962C8B-B14F-4D97-AF65-F5344CB8AC3E}">
        <p14:creationId xmlns:p14="http://schemas.microsoft.com/office/powerpoint/2010/main" val="473810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8AEB4-7EA8-40DE-B5C8-9BB5CFF7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等线" panose="02010600030101010101" pitchFamily="2" charset="-122"/>
              </a:rPr>
              <a:t>Javadoc</a:t>
            </a:r>
            <a:r>
              <a:rPr lang="zh-CN" altLang="en-US" dirty="0">
                <a:latin typeface="Consolas" panose="020B0609020204030204" pitchFamily="49" charset="0"/>
                <a:ea typeface="等线" panose="02010600030101010101" pitchFamily="2" charset="-122"/>
              </a:rPr>
              <a:t>风格注释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C62260-FC76-47EC-9F6E-CA98A7E70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108793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等线" panose="02010600030101010101" pitchFamily="2" charset="-122"/>
              </a:rPr>
              <a:t>最早为生成</a:t>
            </a:r>
            <a:r>
              <a:rPr lang="en-US" altLang="zh-CN" dirty="0">
                <a:latin typeface="Consolas" panose="020B0609020204030204" pitchFamily="49" charset="0"/>
                <a:ea typeface="等线" panose="02010600030101010101" pitchFamily="2" charset="-122"/>
              </a:rPr>
              <a:t>Java</a:t>
            </a:r>
            <a:r>
              <a:rPr lang="zh-CN" altLang="en-US" dirty="0">
                <a:latin typeface="Consolas" panose="020B0609020204030204" pitchFamily="49" charset="0"/>
                <a:ea typeface="等线" panose="02010600030101010101" pitchFamily="2" charset="-122"/>
              </a:rPr>
              <a:t>代码的说明文件而设计的注释格式</a:t>
            </a:r>
            <a:endParaRPr lang="en-US" altLang="zh-CN" dirty="0"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等线" panose="02010600030101010101" pitchFamily="2" charset="-122"/>
              </a:rPr>
              <a:t>注释块以</a:t>
            </a:r>
            <a:r>
              <a:rPr lang="en-US" altLang="zh-CN" dirty="0">
                <a:latin typeface="Consolas" panose="020B0609020204030204" pitchFamily="49" charset="0"/>
                <a:ea typeface="等线" panose="02010600030101010101" pitchFamily="2" charset="-122"/>
              </a:rPr>
              <a:t>/**</a:t>
            </a:r>
            <a:r>
              <a:rPr lang="zh-CN" altLang="en-US" dirty="0">
                <a:latin typeface="Consolas" panose="020B0609020204030204" pitchFamily="49" charset="0"/>
                <a:ea typeface="等线" panose="02010600030101010101" pitchFamily="2" charset="-122"/>
              </a:rPr>
              <a:t>开头，</a:t>
            </a:r>
            <a:r>
              <a:rPr lang="en-US" altLang="zh-CN" dirty="0">
                <a:latin typeface="Consolas" panose="020B0609020204030204" pitchFamily="49" charset="0"/>
                <a:ea typeface="等线" panose="02010600030101010101" pitchFamily="2" charset="-122"/>
              </a:rPr>
              <a:t>*/</a:t>
            </a:r>
            <a:r>
              <a:rPr lang="zh-CN" altLang="en-US" dirty="0">
                <a:latin typeface="Consolas" panose="020B0609020204030204" pitchFamily="49" charset="0"/>
                <a:ea typeface="等线" panose="02010600030101010101" pitchFamily="2" charset="-122"/>
              </a:rPr>
              <a:t>结束，中间每一行都以</a:t>
            </a:r>
            <a:r>
              <a:rPr lang="en-US" altLang="zh-CN" dirty="0">
                <a:latin typeface="Consolas" panose="020B0609020204030204" pitchFamily="49" charset="0"/>
                <a:ea typeface="等线" panose="02010600030101010101" pitchFamily="2" charset="-122"/>
              </a:rPr>
              <a:t>*</a:t>
            </a:r>
            <a:r>
              <a:rPr lang="zh-CN" altLang="en-US" dirty="0">
                <a:latin typeface="Consolas" panose="020B0609020204030204" pitchFamily="49" charset="0"/>
                <a:ea typeface="等线" panose="02010600030101010101" pitchFamily="2" charset="-122"/>
              </a:rPr>
              <a:t>开始</a:t>
            </a:r>
            <a:endParaRPr lang="en-US" altLang="zh-CN" dirty="0"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等线" panose="02010600030101010101" pitchFamily="2" charset="-122"/>
              </a:rPr>
              <a:t>以</a:t>
            </a:r>
            <a:r>
              <a:rPr lang="en-US" altLang="zh-CN" dirty="0">
                <a:latin typeface="Consolas" panose="020B0609020204030204" pitchFamily="49" charset="0"/>
                <a:ea typeface="等线" panose="02010600030101010101" pitchFamily="2" charset="-122"/>
              </a:rPr>
              <a:t>@</a:t>
            </a:r>
            <a:r>
              <a:rPr lang="zh-CN" altLang="en-US" dirty="0">
                <a:latin typeface="Consolas" panose="020B0609020204030204" pitchFamily="49" charset="0"/>
                <a:ea typeface="等线" panose="02010600030101010101" pitchFamily="2" charset="-122"/>
              </a:rPr>
              <a:t>开头的标签可用于标记类、参数、返回值等的注释</a:t>
            </a:r>
            <a:endParaRPr lang="en-US" altLang="zh-CN" dirty="0"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endParaRPr lang="en-US" altLang="zh-CN" dirty="0"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0FF81E8-A4F9-4FAD-A96A-B856D7E34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769831"/>
              </p:ext>
            </p:extLst>
          </p:nvPr>
        </p:nvGraphicFramePr>
        <p:xfrm>
          <a:off x="1841332" y="3646560"/>
          <a:ext cx="8509336" cy="2570658"/>
        </p:xfrm>
        <a:graphic>
          <a:graphicData uri="http://schemas.openxmlformats.org/drawingml/2006/table">
            <a:tbl>
              <a:tblPr firstRow="1" bandRow="1"/>
              <a:tblGrid>
                <a:gridCol w="2127334">
                  <a:extLst>
                    <a:ext uri="{9D8B030D-6E8A-4147-A177-3AD203B41FA5}">
                      <a16:colId xmlns:a16="http://schemas.microsoft.com/office/drawing/2014/main" val="3834918871"/>
                    </a:ext>
                  </a:extLst>
                </a:gridCol>
                <a:gridCol w="2127334">
                  <a:extLst>
                    <a:ext uri="{9D8B030D-6E8A-4147-A177-3AD203B41FA5}">
                      <a16:colId xmlns:a16="http://schemas.microsoft.com/office/drawing/2014/main" val="539902068"/>
                    </a:ext>
                  </a:extLst>
                </a:gridCol>
                <a:gridCol w="2127334">
                  <a:extLst>
                    <a:ext uri="{9D8B030D-6E8A-4147-A177-3AD203B41FA5}">
                      <a16:colId xmlns:a16="http://schemas.microsoft.com/office/drawing/2014/main" val="2464687221"/>
                    </a:ext>
                  </a:extLst>
                </a:gridCol>
                <a:gridCol w="2127334">
                  <a:extLst>
                    <a:ext uri="{9D8B030D-6E8A-4147-A177-3AD203B41FA5}">
                      <a16:colId xmlns:a16="http://schemas.microsoft.com/office/drawing/2014/main" val="2060686868"/>
                    </a:ext>
                  </a:extLst>
                </a:gridCol>
              </a:tblGrid>
              <a:tr h="6519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@brief</a:t>
                      </a:r>
                      <a:endParaRPr lang="zh-CN" altLang="en-US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45F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简短说明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45F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@see</a:t>
                      </a:r>
                      <a:endParaRPr lang="zh-CN" altLang="en-US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45F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另请参阅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45F">
                        <a:alpha val="4117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196673"/>
                  </a:ext>
                </a:extLst>
              </a:tr>
              <a:tr h="63957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@param</a:t>
                      </a: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45F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函数参数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45F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@author</a:t>
                      </a:r>
                      <a:endParaRPr lang="zh-CN" altLang="en-US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45F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文件作者名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45F">
                        <a:alpha val="4117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709622"/>
                  </a:ext>
                </a:extLst>
              </a:tr>
              <a:tr h="63957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@tparam</a:t>
                      </a:r>
                      <a:endParaRPr lang="zh-CN" altLang="en-US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45F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函数模板参数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45F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@version</a:t>
                      </a:r>
                      <a:endParaRPr lang="zh-CN" altLang="en-US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45F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版本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45F">
                        <a:alpha val="4117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582082"/>
                  </a:ext>
                </a:extLst>
              </a:tr>
              <a:tr h="63957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@return</a:t>
                      </a:r>
                      <a:endParaRPr lang="zh-CN" altLang="en-US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F445F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函数返回值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F445F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@since</a:t>
                      </a:r>
                      <a:endParaRPr lang="zh-CN" altLang="en-US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F445F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从以下版本开始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F445F">
                        <a:alpha val="4117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491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81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2C930-F25E-4506-AB1C-1A3B25E2D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4437894" cy="1326321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等线" panose="02010600030101010101" pitchFamily="2" charset="-122"/>
              </a:rPr>
              <a:t>Javadoc</a:t>
            </a:r>
            <a:r>
              <a:rPr lang="zh-CN" altLang="en-US" dirty="0">
                <a:latin typeface="Consolas" panose="020B0609020204030204" pitchFamily="49" charset="0"/>
                <a:ea typeface="等线" panose="02010600030101010101" pitchFamily="2" charset="-122"/>
              </a:rPr>
              <a:t>注释示例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A07B8E7-CC70-4245-9F76-B4397B8B7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7616" y="113633"/>
            <a:ext cx="5748955" cy="6630733"/>
          </a:xfr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8B6619C-5EC1-435B-8403-D9D45FA24EBA}"/>
              </a:ext>
            </a:extLst>
          </p:cNvPr>
          <p:cNvSpPr txBox="1">
            <a:spLocks/>
          </p:cNvSpPr>
          <p:nvPr/>
        </p:nvSpPr>
        <p:spPr>
          <a:xfrm>
            <a:off x="913795" y="2096064"/>
            <a:ext cx="4572605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Consolas" panose="020B0609020204030204" pitchFamily="49" charset="0"/>
                <a:ea typeface="等线" panose="02010600030101010101" pitchFamily="2" charset="-122"/>
              </a:rPr>
              <a:t>注释需要放在类声明或函数前</a:t>
            </a:r>
            <a:endParaRPr lang="en-US" altLang="zh-CN" dirty="0"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等线" panose="02010600030101010101" pitchFamily="2" charset="-122"/>
              </a:rPr>
              <a:t>不加标签的注释默认为详细描述</a:t>
            </a:r>
            <a:endParaRPr lang="en-US" altLang="zh-CN" dirty="0"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等线" panose="02010600030101010101" pitchFamily="2" charset="-122"/>
              </a:rPr>
              <a:t>在</a:t>
            </a:r>
            <a:r>
              <a:rPr lang="en-US" altLang="zh-CN" dirty="0" err="1">
                <a:latin typeface="Consolas" panose="020B0609020204030204" pitchFamily="49" charset="0"/>
                <a:ea typeface="等线" panose="02010600030101010101" pitchFamily="2" charset="-122"/>
              </a:rPr>
              <a:t>VSCode</a:t>
            </a:r>
            <a:r>
              <a:rPr lang="zh-CN" altLang="en-US" dirty="0">
                <a:latin typeface="Consolas" panose="020B0609020204030204" pitchFamily="49" charset="0"/>
                <a:ea typeface="等线" panose="02010600030101010101" pitchFamily="2" charset="-122"/>
              </a:rPr>
              <a:t>中可使用</a:t>
            </a:r>
            <a:r>
              <a:rPr lang="en-US" altLang="zh-CN" dirty="0">
                <a:latin typeface="Consolas" panose="020B0609020204030204" pitchFamily="49" charset="0"/>
                <a:ea typeface="等线" panose="02010600030101010101" pitchFamily="2" charset="-122"/>
              </a:rPr>
              <a:t>Doxygen Document Generator</a:t>
            </a:r>
            <a:r>
              <a:rPr lang="zh-CN" altLang="en-US" dirty="0">
                <a:latin typeface="Consolas" panose="020B0609020204030204" pitchFamily="49" charset="0"/>
                <a:ea typeface="等线" panose="02010600030101010101" pitchFamily="2" charset="-122"/>
              </a:rPr>
              <a:t>插件帮助添加注释，默认为</a:t>
            </a:r>
            <a:r>
              <a:rPr lang="en-US" altLang="zh-CN" dirty="0">
                <a:latin typeface="Consolas" panose="020B0609020204030204" pitchFamily="49" charset="0"/>
                <a:ea typeface="等线" panose="02010600030101010101" pitchFamily="2" charset="-122"/>
              </a:rPr>
              <a:t>Javadoc</a:t>
            </a:r>
            <a:r>
              <a:rPr lang="zh-CN" altLang="en-US" dirty="0">
                <a:latin typeface="Consolas" panose="020B0609020204030204" pitchFamily="49" charset="0"/>
                <a:ea typeface="等线" panose="02010600030101010101" pitchFamily="2" charset="-122"/>
              </a:rPr>
              <a:t>风格</a:t>
            </a:r>
          </a:p>
        </p:txBody>
      </p:sp>
    </p:spTree>
    <p:extLst>
      <p:ext uri="{BB962C8B-B14F-4D97-AF65-F5344CB8AC3E}">
        <p14:creationId xmlns:p14="http://schemas.microsoft.com/office/powerpoint/2010/main" val="3026494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170A5-9D0C-44C1-8C18-513978DE7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等线" panose="02010600030101010101" pitchFamily="2" charset="-122"/>
              </a:rPr>
              <a:t>Doxygen</a:t>
            </a:r>
            <a:r>
              <a:rPr lang="zh-CN" altLang="en-US" dirty="0">
                <a:latin typeface="Consolas" panose="020B0609020204030204" pitchFamily="49" charset="0"/>
                <a:ea typeface="等线" panose="02010600030101010101" pitchFamily="2" charset="-122"/>
              </a:rPr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6C96A-BC3B-4FF5-8F0A-70D775274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等线" panose="02010600030101010101" pitchFamily="2" charset="-122"/>
              </a:rPr>
              <a:t>前往官方网站</a:t>
            </a:r>
            <a:r>
              <a:rPr lang="en-US" altLang="zh-CN" dirty="0">
                <a:latin typeface="Consolas" panose="020B0609020204030204" pitchFamily="49" charset="0"/>
                <a:ea typeface="等线" panose="02010600030101010101" pitchFamily="2" charset="-122"/>
              </a:rPr>
              <a:t>(</a:t>
            </a:r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https://www.doxygen.nl/</a:t>
            </a:r>
            <a:r>
              <a:rPr lang="en-US" altLang="zh-CN" dirty="0">
                <a:latin typeface="Consolas" panose="020B0609020204030204" pitchFamily="49" charset="0"/>
                <a:ea typeface="等线" panose="02010600030101010101" pitchFamily="2" charset="-122"/>
              </a:rPr>
              <a:t>)</a:t>
            </a:r>
            <a:r>
              <a:rPr lang="zh-CN" altLang="en-US" dirty="0">
                <a:latin typeface="Consolas" panose="020B0609020204030204" pitchFamily="49" charset="0"/>
                <a:ea typeface="等线" panose="02010600030101010101" pitchFamily="2" charset="-122"/>
              </a:rPr>
              <a:t>根据所使用的操作系统进行安装</a:t>
            </a:r>
            <a:endParaRPr lang="en-US" altLang="zh-CN" dirty="0"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等线" panose="02010600030101010101" pitchFamily="2" charset="-122"/>
              </a:rPr>
              <a:t>若需要生成类继承图等图表，则需要安装</a:t>
            </a:r>
            <a:r>
              <a:rPr lang="en-US" altLang="zh-CN" dirty="0" err="1">
                <a:latin typeface="Consolas" panose="020B0609020204030204" pitchFamily="49" charset="0"/>
                <a:ea typeface="等线" panose="02010600030101010101" pitchFamily="2" charset="-122"/>
              </a:rPr>
              <a:t>Graphviz</a:t>
            </a:r>
            <a:r>
              <a:rPr lang="en-US" altLang="zh-CN" dirty="0">
                <a:latin typeface="Consolas" panose="020B0609020204030204" pitchFamily="49" charset="0"/>
                <a:ea typeface="等线" panose="02010600030101010101" pitchFamily="2" charset="-122"/>
              </a:rPr>
              <a:t>(</a:t>
            </a:r>
            <a:r>
              <a:rPr lang="en-US" altLang="zh-CN" dirty="0">
                <a:latin typeface="Consolas" panose="020B0609020204030204" pitchFamily="49" charset="0"/>
                <a:ea typeface="等线" panose="02010600030101010101" pitchFamily="2" charset="-122"/>
                <a:hlinkClick r:id="rId3"/>
              </a:rPr>
              <a:t>https://graphviz.org/</a:t>
            </a:r>
            <a:r>
              <a:rPr lang="en-US" altLang="zh-CN" dirty="0">
                <a:latin typeface="Consolas" panose="020B0609020204030204" pitchFamily="49" charset="0"/>
                <a:ea typeface="等线" panose="02010600030101010101" pitchFamily="2" charset="-122"/>
              </a:rPr>
              <a:t>)</a:t>
            </a:r>
            <a:r>
              <a:rPr lang="zh-CN" altLang="en-US" dirty="0">
                <a:latin typeface="Consolas" panose="020B0609020204030204" pitchFamily="49" charset="0"/>
                <a:ea typeface="等线" panose="02010600030101010101" pitchFamily="2" charset="-122"/>
              </a:rPr>
              <a:t>并将其添加至系统路径</a:t>
            </a:r>
            <a:endParaRPr lang="en-US" altLang="zh-CN" dirty="0"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等线" panose="02010600030101010101" pitchFamily="2" charset="-122"/>
              </a:rPr>
              <a:t>在</a:t>
            </a:r>
            <a:r>
              <a:rPr lang="en-US" altLang="zh-CN" dirty="0">
                <a:latin typeface="Consolas" panose="020B0609020204030204" pitchFamily="49" charset="0"/>
                <a:ea typeface="等线" panose="02010600030101010101" pitchFamily="2" charset="-122"/>
              </a:rPr>
              <a:t>Windows</a:t>
            </a:r>
            <a:r>
              <a:rPr lang="zh-CN" altLang="en-US" dirty="0">
                <a:latin typeface="Consolas" panose="020B0609020204030204" pitchFamily="49" charset="0"/>
                <a:ea typeface="等线" panose="02010600030101010101" pitchFamily="2" charset="-122"/>
              </a:rPr>
              <a:t>系统中，安装完成后打开</a:t>
            </a:r>
            <a:r>
              <a:rPr lang="en-US" altLang="zh-CN" dirty="0" err="1">
                <a:latin typeface="Consolas" panose="020B0609020204030204" pitchFamily="49" charset="0"/>
                <a:ea typeface="等线" panose="02010600030101010101" pitchFamily="2" charset="-122"/>
              </a:rPr>
              <a:t>Doxywizard</a:t>
            </a:r>
            <a:r>
              <a:rPr lang="zh-CN" altLang="en-US" dirty="0">
                <a:latin typeface="Consolas" panose="020B0609020204030204" pitchFamily="49" charset="0"/>
                <a:ea typeface="等线" panose="02010600030101010101" pitchFamily="2" charset="-122"/>
              </a:rPr>
              <a:t>即可开始配置项目</a:t>
            </a:r>
          </a:p>
        </p:txBody>
      </p:sp>
    </p:spTree>
    <p:extLst>
      <p:ext uri="{BB962C8B-B14F-4D97-AF65-F5344CB8AC3E}">
        <p14:creationId xmlns:p14="http://schemas.microsoft.com/office/powerpoint/2010/main" val="3461148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0B946-D61C-487C-B240-611AB4FF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等线" panose="02010600030101010101" pitchFamily="2" charset="-122"/>
              </a:rPr>
              <a:t>Doxygen</a:t>
            </a:r>
            <a:r>
              <a:rPr lang="zh-CN" altLang="en-US" dirty="0">
                <a:latin typeface="Consolas" panose="020B0609020204030204" pitchFamily="49" charset="0"/>
                <a:ea typeface="等线" panose="02010600030101010101" pitchFamily="2" charset="-122"/>
              </a:rPr>
              <a:t>使用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EBE003-8D85-46A8-93C8-2D7E2BE9A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2254" y="2863927"/>
            <a:ext cx="2531534" cy="2181602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等线" panose="02010600030101010101" pitchFamily="2" charset="-122"/>
              </a:rPr>
              <a:t>选择工作路径</a:t>
            </a:r>
            <a:endParaRPr lang="en-US" altLang="zh-CN" dirty="0"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等线" panose="02010600030101010101" pitchFamily="2" charset="-122"/>
              </a:rPr>
              <a:t>输入项目信息</a:t>
            </a:r>
            <a:endParaRPr lang="en-US" altLang="zh-CN" dirty="0"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等线" panose="02010600030101010101" pitchFamily="2" charset="-122"/>
              </a:rPr>
              <a:t>选择源代码目录</a:t>
            </a:r>
            <a:endParaRPr lang="en-US" altLang="zh-CN" dirty="0"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等线" panose="02010600030101010101" pitchFamily="2" charset="-122"/>
              </a:rPr>
              <a:t>选择说明文档目录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4D294D5-C234-49BE-AF54-67F331C161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55498" y="1793046"/>
            <a:ext cx="5559549" cy="4611233"/>
          </a:xfrm>
        </p:spPr>
      </p:pic>
    </p:spTree>
    <p:extLst>
      <p:ext uri="{BB962C8B-B14F-4D97-AF65-F5344CB8AC3E}">
        <p14:creationId xmlns:p14="http://schemas.microsoft.com/office/powerpoint/2010/main" val="3094839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0B946-D61C-487C-B240-611AB4FF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等线" panose="02010600030101010101" pitchFamily="2" charset="-122"/>
              </a:rPr>
              <a:t>Doxygen</a:t>
            </a:r>
            <a:r>
              <a:rPr lang="zh-CN" altLang="en-US" dirty="0">
                <a:latin typeface="Consolas" panose="020B0609020204030204" pitchFamily="49" charset="0"/>
                <a:ea typeface="等线" panose="02010600030101010101" pitchFamily="2" charset="-122"/>
              </a:rPr>
              <a:t>使用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EBE003-8D85-46A8-93C8-2D7E2BE9A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2254" y="2863927"/>
            <a:ext cx="2531534" cy="2181602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等线" panose="02010600030101010101" pitchFamily="2" charset="-122"/>
              </a:rPr>
              <a:t>选择语言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4D294D5-C234-49BE-AF54-67F331C161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5498" y="1793047"/>
            <a:ext cx="5559549" cy="4611231"/>
          </a:xfrm>
        </p:spPr>
      </p:pic>
    </p:spTree>
    <p:extLst>
      <p:ext uri="{BB962C8B-B14F-4D97-AF65-F5344CB8AC3E}">
        <p14:creationId xmlns:p14="http://schemas.microsoft.com/office/powerpoint/2010/main" val="7188183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0B946-D61C-487C-B240-611AB4FF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等线" panose="02010600030101010101" pitchFamily="2" charset="-122"/>
              </a:rPr>
              <a:t>Doxygen</a:t>
            </a:r>
            <a:r>
              <a:rPr lang="zh-CN" altLang="en-US" dirty="0">
                <a:latin typeface="Consolas" panose="020B0609020204030204" pitchFamily="49" charset="0"/>
                <a:ea typeface="等线" panose="02010600030101010101" pitchFamily="2" charset="-122"/>
              </a:rPr>
              <a:t>使用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EBE003-8D85-46A8-93C8-2D7E2BE9A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2254" y="2863927"/>
            <a:ext cx="2531534" cy="2181602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等线" panose="02010600030101010101" pitchFamily="2" charset="-122"/>
              </a:rPr>
              <a:t>选择输出格式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4D294D5-C234-49BE-AF54-67F331C161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5499" y="1793047"/>
            <a:ext cx="5559547" cy="4611231"/>
          </a:xfrm>
        </p:spPr>
      </p:pic>
    </p:spTree>
    <p:extLst>
      <p:ext uri="{BB962C8B-B14F-4D97-AF65-F5344CB8AC3E}">
        <p14:creationId xmlns:p14="http://schemas.microsoft.com/office/powerpoint/2010/main" val="18431600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0B946-D61C-487C-B240-611AB4FF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等线" panose="02010600030101010101" pitchFamily="2" charset="-122"/>
              </a:rPr>
              <a:t>Doxygen</a:t>
            </a:r>
            <a:r>
              <a:rPr lang="zh-CN" altLang="en-US" dirty="0">
                <a:latin typeface="Consolas" panose="020B0609020204030204" pitchFamily="49" charset="0"/>
                <a:ea typeface="等线" panose="02010600030101010101" pitchFamily="2" charset="-122"/>
              </a:rPr>
              <a:t>使用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EBE003-8D85-46A8-93C8-2D7E2BE9A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2254" y="2863927"/>
            <a:ext cx="2531534" cy="2181602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等线" panose="02010600030101010101" pitchFamily="2" charset="-122"/>
              </a:rPr>
              <a:t>选择图表输出格式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4D294D5-C234-49BE-AF54-67F331C161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5499" y="1793047"/>
            <a:ext cx="5559547" cy="4611230"/>
          </a:xfrm>
        </p:spPr>
      </p:pic>
    </p:spTree>
    <p:extLst>
      <p:ext uri="{BB962C8B-B14F-4D97-AF65-F5344CB8AC3E}">
        <p14:creationId xmlns:p14="http://schemas.microsoft.com/office/powerpoint/2010/main" val="1947589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TM04033921[[fn=花纹]]</Template>
  <TotalTime>182</TotalTime>
  <Words>285</Words>
  <Application>Microsoft Office PowerPoint</Application>
  <PresentationFormat>宽屏</PresentationFormat>
  <Paragraphs>55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Arial</vt:lpstr>
      <vt:lpstr>Bookman Old Style</vt:lpstr>
      <vt:lpstr>Consolas</vt:lpstr>
      <vt:lpstr>Rockwell</vt:lpstr>
      <vt:lpstr>Damask</vt:lpstr>
      <vt:lpstr>Doxygen简介</vt:lpstr>
      <vt:lpstr>如何撰写说明文档？</vt:lpstr>
      <vt:lpstr>Javadoc风格注释</vt:lpstr>
      <vt:lpstr>Javadoc注释示例</vt:lpstr>
      <vt:lpstr>Doxygen安装</vt:lpstr>
      <vt:lpstr>Doxygen使用</vt:lpstr>
      <vt:lpstr>Doxygen使用</vt:lpstr>
      <vt:lpstr>Doxygen使用</vt:lpstr>
      <vt:lpstr>Doxygen使用</vt:lpstr>
      <vt:lpstr>Doxygen使用</vt:lpstr>
      <vt:lpstr>Doxygen说明文档展示</vt:lpstr>
      <vt:lpstr>Doxygen说明文档展示</vt:lpstr>
      <vt:lpstr>Doxygen说明文档展示</vt:lpstr>
      <vt:lpstr>谢谢大家！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Doxygen简介</dc:title>
  <dc:creator>Hongyi Zhang</dc:creator>
  <cp:lastModifiedBy>Hongyi Zhang</cp:lastModifiedBy>
  <cp:revision>6</cp:revision>
  <dcterms:created xsi:type="dcterms:W3CDTF">2022-04-28T10:57:48Z</dcterms:created>
  <dcterms:modified xsi:type="dcterms:W3CDTF">2022-04-29T07:38:06Z</dcterms:modified>
</cp:coreProperties>
</file>