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7" r:id="rId4"/>
    <p:sldId id="285" r:id="rId5"/>
    <p:sldId id="323" r:id="rId6"/>
    <p:sldId id="270" r:id="rId7"/>
    <p:sldId id="325" r:id="rId8"/>
    <p:sldId id="286" r:id="rId9"/>
    <p:sldId id="287" r:id="rId10"/>
    <p:sldId id="271" r:id="rId11"/>
    <p:sldId id="276" r:id="rId12"/>
    <p:sldId id="315" r:id="rId13"/>
    <p:sldId id="317" r:id="rId14"/>
    <p:sldId id="316" r:id="rId15"/>
    <p:sldId id="280" r:id="rId16"/>
    <p:sldId id="281" r:id="rId17"/>
    <p:sldId id="320" r:id="rId18"/>
    <p:sldId id="288" r:id="rId19"/>
    <p:sldId id="318" r:id="rId20"/>
    <p:sldId id="289" r:id="rId21"/>
    <p:sldId id="319" r:id="rId22"/>
    <p:sldId id="282" r:id="rId23"/>
    <p:sldId id="283" r:id="rId24"/>
    <p:sldId id="277" r:id="rId25"/>
    <p:sldId id="293" r:id="rId26"/>
    <p:sldId id="324" r:id="rId27"/>
    <p:sldId id="284" r:id="rId28"/>
    <p:sldId id="322" r:id="rId29"/>
    <p:sldId id="290" r:id="rId30"/>
    <p:sldId id="303" r:id="rId31"/>
    <p:sldId id="291" r:id="rId32"/>
    <p:sldId id="313" r:id="rId33"/>
    <p:sldId id="292" r:id="rId34"/>
    <p:sldId id="304" r:id="rId35"/>
    <p:sldId id="314" r:id="rId36"/>
    <p:sldId id="307" r:id="rId37"/>
    <p:sldId id="312" r:id="rId38"/>
    <p:sldId id="294" r:id="rId39"/>
    <p:sldId id="295" r:id="rId40"/>
    <p:sldId id="296" r:id="rId41"/>
    <p:sldId id="297" r:id="rId42"/>
    <p:sldId id="298" r:id="rId43"/>
    <p:sldId id="300" r:id="rId44"/>
    <p:sldId id="311" r:id="rId45"/>
    <p:sldId id="299" r:id="rId46"/>
    <p:sldId id="301" r:id="rId47"/>
    <p:sldId id="302" r:id="rId48"/>
    <p:sldId id="328" r:id="rId49"/>
    <p:sldId id="310" r:id="rId50"/>
    <p:sldId id="308" r:id="rId51"/>
    <p:sldId id="309" r:id="rId52"/>
    <p:sldId id="305" r:id="rId53"/>
    <p:sldId id="306" r:id="rId54"/>
    <p:sldId id="278" r:id="rId55"/>
    <p:sldId id="279" r:id="rId56"/>
    <p:sldId id="321" r:id="rId57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45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7248" y="18864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Job1:</a:t>
            </a:r>
            <a:r>
              <a:rPr lang="zh-CN" altLang="en-US" dirty="0" smtClean="0"/>
              <a:t>产生频繁</a:t>
            </a:r>
            <a:r>
              <a:rPr lang="en-US" altLang="zh-CN" dirty="0" smtClean="0"/>
              <a:t>1</a:t>
            </a:r>
            <a:r>
              <a:rPr lang="zh-CN" altLang="en-US" dirty="0" smtClean="0"/>
              <a:t>项集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107504" y="2276872"/>
            <a:ext cx="2240369" cy="20162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81" name="直接箭头连接符 80"/>
          <p:cNvCxnSpPr>
            <a:stCxn id="299" idx="3"/>
            <a:endCxn id="311" idx="1"/>
          </p:cNvCxnSpPr>
          <p:nvPr/>
        </p:nvCxnSpPr>
        <p:spPr>
          <a:xfrm flipV="1">
            <a:off x="903117" y="3975635"/>
            <a:ext cx="574188" cy="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98" idx="3"/>
            <a:endCxn id="310" idx="1"/>
          </p:cNvCxnSpPr>
          <p:nvPr/>
        </p:nvCxnSpPr>
        <p:spPr>
          <a:xfrm flipV="1">
            <a:off x="899793" y="3687152"/>
            <a:ext cx="574188" cy="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307" idx="3"/>
            <a:endCxn id="313" idx="1"/>
          </p:cNvCxnSpPr>
          <p:nvPr/>
        </p:nvCxnSpPr>
        <p:spPr>
          <a:xfrm>
            <a:off x="2128556" y="2939200"/>
            <a:ext cx="859637" cy="981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310" idx="3"/>
            <a:endCxn id="313" idx="1"/>
          </p:cNvCxnSpPr>
          <p:nvPr/>
        </p:nvCxnSpPr>
        <p:spPr>
          <a:xfrm>
            <a:off x="2109936" y="3687152"/>
            <a:ext cx="878257" cy="233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307" idx="3"/>
            <a:endCxn id="316" idx="1"/>
          </p:cNvCxnSpPr>
          <p:nvPr/>
        </p:nvCxnSpPr>
        <p:spPr>
          <a:xfrm>
            <a:off x="2128556" y="2939200"/>
            <a:ext cx="859637" cy="1643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08" idx="3"/>
            <a:endCxn id="316" idx="1"/>
          </p:cNvCxnSpPr>
          <p:nvPr/>
        </p:nvCxnSpPr>
        <p:spPr>
          <a:xfrm>
            <a:off x="2131880" y="3227683"/>
            <a:ext cx="856313" cy="1354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23" idx="3"/>
            <a:endCxn id="327" idx="1"/>
          </p:cNvCxnSpPr>
          <p:nvPr/>
        </p:nvCxnSpPr>
        <p:spPr>
          <a:xfrm>
            <a:off x="6344171" y="2883168"/>
            <a:ext cx="6554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13" idx="3"/>
            <a:endCxn id="321" idx="1"/>
          </p:cNvCxnSpPr>
          <p:nvPr/>
        </p:nvCxnSpPr>
        <p:spPr>
          <a:xfrm>
            <a:off x="3624148" y="3921133"/>
            <a:ext cx="736929" cy="661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313" idx="3"/>
            <a:endCxn id="319" idx="1"/>
          </p:cNvCxnSpPr>
          <p:nvPr/>
        </p:nvCxnSpPr>
        <p:spPr>
          <a:xfrm>
            <a:off x="3624148" y="3921133"/>
            <a:ext cx="740253" cy="119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316" idx="3"/>
            <a:endCxn id="321" idx="1"/>
          </p:cNvCxnSpPr>
          <p:nvPr/>
        </p:nvCxnSpPr>
        <p:spPr>
          <a:xfrm>
            <a:off x="3624148" y="4582616"/>
            <a:ext cx="7369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311" idx="3"/>
            <a:endCxn id="316" idx="1"/>
          </p:cNvCxnSpPr>
          <p:nvPr/>
        </p:nvCxnSpPr>
        <p:spPr>
          <a:xfrm>
            <a:off x="2113260" y="3975635"/>
            <a:ext cx="874933" cy="606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316" idx="3"/>
            <a:endCxn id="319" idx="1"/>
          </p:cNvCxnSpPr>
          <p:nvPr/>
        </p:nvCxnSpPr>
        <p:spPr>
          <a:xfrm flipV="1">
            <a:off x="3624148" y="4040269"/>
            <a:ext cx="740253" cy="542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11" idx="3"/>
            <a:endCxn id="313" idx="1"/>
          </p:cNvCxnSpPr>
          <p:nvPr/>
        </p:nvCxnSpPr>
        <p:spPr>
          <a:xfrm flipV="1">
            <a:off x="2113260" y="3921133"/>
            <a:ext cx="874933" cy="54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13" idx="3"/>
            <a:endCxn id="318" idx="1"/>
          </p:cNvCxnSpPr>
          <p:nvPr/>
        </p:nvCxnSpPr>
        <p:spPr>
          <a:xfrm flipV="1">
            <a:off x="3624148" y="3751786"/>
            <a:ext cx="736929" cy="169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847329" y="3292092"/>
            <a:ext cx="1172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collectAsMap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1003" y="2279399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1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822689" y="3145319"/>
            <a:ext cx="2469391" cy="1723841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15816" y="3137987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2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68520" y="4353880"/>
            <a:ext cx="1272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1-reduceByKey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91461" y="3489761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cxnSp>
        <p:nvCxnSpPr>
          <p:cNvPr id="151" name="直接箭头连接符 150"/>
          <p:cNvCxnSpPr>
            <a:stCxn id="302" idx="3"/>
            <a:endCxn id="308" idx="1"/>
          </p:cNvCxnSpPr>
          <p:nvPr/>
        </p:nvCxnSpPr>
        <p:spPr>
          <a:xfrm>
            <a:off x="899289" y="3214723"/>
            <a:ext cx="596636" cy="12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301" idx="3"/>
            <a:endCxn id="307" idx="1"/>
          </p:cNvCxnSpPr>
          <p:nvPr/>
        </p:nvCxnSpPr>
        <p:spPr>
          <a:xfrm>
            <a:off x="895965" y="2926240"/>
            <a:ext cx="596636" cy="12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40046" y="263691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613358" y="3460080"/>
            <a:ext cx="76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flatMap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183" name="直接箭头连接符 182"/>
          <p:cNvCxnSpPr>
            <a:stCxn id="325" idx="3"/>
            <a:endCxn id="329" idx="1"/>
          </p:cNvCxnSpPr>
          <p:nvPr/>
        </p:nvCxnSpPr>
        <p:spPr>
          <a:xfrm>
            <a:off x="6347823" y="3459232"/>
            <a:ext cx="6554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stCxn id="321" idx="3"/>
            <a:endCxn id="325" idx="1"/>
          </p:cNvCxnSpPr>
          <p:nvPr/>
        </p:nvCxnSpPr>
        <p:spPr>
          <a:xfrm flipV="1">
            <a:off x="4997032" y="3459232"/>
            <a:ext cx="714836" cy="1123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319" idx="3"/>
            <a:endCxn id="323" idx="1"/>
          </p:cNvCxnSpPr>
          <p:nvPr/>
        </p:nvCxnSpPr>
        <p:spPr>
          <a:xfrm flipV="1">
            <a:off x="5000356" y="2883168"/>
            <a:ext cx="707860" cy="1157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319" idx="3"/>
            <a:endCxn id="325" idx="1"/>
          </p:cNvCxnSpPr>
          <p:nvPr/>
        </p:nvCxnSpPr>
        <p:spPr>
          <a:xfrm flipV="1">
            <a:off x="5000356" y="3459232"/>
            <a:ext cx="711512" cy="581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318" idx="3"/>
            <a:endCxn id="323" idx="1"/>
          </p:cNvCxnSpPr>
          <p:nvPr/>
        </p:nvCxnSpPr>
        <p:spPr>
          <a:xfrm flipV="1">
            <a:off x="4997032" y="2883168"/>
            <a:ext cx="711184" cy="868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318" idx="3"/>
            <a:endCxn id="325" idx="1"/>
          </p:cNvCxnSpPr>
          <p:nvPr/>
        </p:nvCxnSpPr>
        <p:spPr>
          <a:xfrm flipV="1">
            <a:off x="4997032" y="3459232"/>
            <a:ext cx="714836" cy="292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402977" y="2882437"/>
            <a:ext cx="1272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2-reduceByKey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428436" y="2560784"/>
            <a:ext cx="533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filter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98" name="圆角矩形 297"/>
          <p:cNvSpPr/>
          <p:nvPr/>
        </p:nvSpPr>
        <p:spPr>
          <a:xfrm>
            <a:off x="263838" y="356176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299" name="圆角矩形 298"/>
          <p:cNvSpPr/>
          <p:nvPr/>
        </p:nvSpPr>
        <p:spPr>
          <a:xfrm>
            <a:off x="267162" y="385025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0" name="圆角矩形 299"/>
          <p:cNvSpPr/>
          <p:nvPr/>
        </p:nvSpPr>
        <p:spPr>
          <a:xfrm>
            <a:off x="187633" y="2724996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01" name="圆角矩形 300"/>
          <p:cNvSpPr/>
          <p:nvPr/>
        </p:nvSpPr>
        <p:spPr>
          <a:xfrm>
            <a:off x="260010" y="2797003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2" name="圆角矩形 301"/>
          <p:cNvSpPr/>
          <p:nvPr/>
        </p:nvSpPr>
        <p:spPr>
          <a:xfrm>
            <a:off x="263334" y="308548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6" name="圆角矩形 305"/>
          <p:cNvSpPr/>
          <p:nvPr/>
        </p:nvSpPr>
        <p:spPr>
          <a:xfrm>
            <a:off x="1420224" y="2737956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07" name="圆角矩形 306"/>
          <p:cNvSpPr/>
          <p:nvPr/>
        </p:nvSpPr>
        <p:spPr>
          <a:xfrm>
            <a:off x="1492601" y="2809963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items,1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8" name="圆角矩形 307"/>
          <p:cNvSpPr/>
          <p:nvPr/>
        </p:nvSpPr>
        <p:spPr>
          <a:xfrm>
            <a:off x="1495925" y="309844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items,1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9" name="圆角矩形 308"/>
          <p:cNvSpPr/>
          <p:nvPr/>
        </p:nvSpPr>
        <p:spPr>
          <a:xfrm>
            <a:off x="1401604" y="348590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10" name="圆角矩形 309"/>
          <p:cNvSpPr/>
          <p:nvPr/>
        </p:nvSpPr>
        <p:spPr>
          <a:xfrm>
            <a:off x="1473981" y="355791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items,1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11" name="圆角矩形 310"/>
          <p:cNvSpPr/>
          <p:nvPr/>
        </p:nvSpPr>
        <p:spPr>
          <a:xfrm>
            <a:off x="1477305" y="384639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items,1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12" name="圆角矩形 311"/>
          <p:cNvSpPr/>
          <p:nvPr/>
        </p:nvSpPr>
        <p:spPr>
          <a:xfrm>
            <a:off x="2915816" y="3722679"/>
            <a:ext cx="787356" cy="41772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13" name="圆角矩形 312"/>
          <p:cNvSpPr/>
          <p:nvPr/>
        </p:nvSpPr>
        <p:spPr>
          <a:xfrm>
            <a:off x="2988193" y="379189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15" name="圆角矩形 314"/>
          <p:cNvSpPr/>
          <p:nvPr/>
        </p:nvSpPr>
        <p:spPr>
          <a:xfrm>
            <a:off x="2915816" y="4358208"/>
            <a:ext cx="787356" cy="4138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16" name="圆角矩形 315"/>
          <p:cNvSpPr/>
          <p:nvPr/>
        </p:nvSpPr>
        <p:spPr>
          <a:xfrm>
            <a:off x="2988193" y="4453379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17" name="圆角矩形 316"/>
          <p:cNvSpPr/>
          <p:nvPr/>
        </p:nvSpPr>
        <p:spPr>
          <a:xfrm>
            <a:off x="4288700" y="3550542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18" name="圆角矩形 317"/>
          <p:cNvSpPr/>
          <p:nvPr/>
        </p:nvSpPr>
        <p:spPr>
          <a:xfrm>
            <a:off x="4361077" y="3622549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19" name="圆角矩形 318"/>
          <p:cNvSpPr/>
          <p:nvPr/>
        </p:nvSpPr>
        <p:spPr>
          <a:xfrm>
            <a:off x="4364401" y="3911032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20" name="圆角矩形 319"/>
          <p:cNvSpPr/>
          <p:nvPr/>
        </p:nvSpPr>
        <p:spPr>
          <a:xfrm>
            <a:off x="4288700" y="4358208"/>
            <a:ext cx="787356" cy="4138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21" name="圆角矩形 320"/>
          <p:cNvSpPr/>
          <p:nvPr/>
        </p:nvSpPr>
        <p:spPr>
          <a:xfrm>
            <a:off x="4361077" y="4453379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22" name="圆角矩形 321"/>
          <p:cNvSpPr/>
          <p:nvPr/>
        </p:nvSpPr>
        <p:spPr>
          <a:xfrm>
            <a:off x="5635839" y="2697674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23" name="圆角矩形 322"/>
          <p:cNvSpPr/>
          <p:nvPr/>
        </p:nvSpPr>
        <p:spPr>
          <a:xfrm>
            <a:off x="5708216" y="275393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24" name="圆角矩形 323"/>
          <p:cNvSpPr/>
          <p:nvPr/>
        </p:nvSpPr>
        <p:spPr>
          <a:xfrm>
            <a:off x="5639491" y="3273738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25" name="圆角矩形 324"/>
          <p:cNvSpPr/>
          <p:nvPr/>
        </p:nvSpPr>
        <p:spPr>
          <a:xfrm>
            <a:off x="5711868" y="332999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26" name="圆角矩形 325"/>
          <p:cNvSpPr/>
          <p:nvPr/>
        </p:nvSpPr>
        <p:spPr>
          <a:xfrm>
            <a:off x="6927251" y="2697674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27" name="圆角矩形 326"/>
          <p:cNvSpPr/>
          <p:nvPr/>
        </p:nvSpPr>
        <p:spPr>
          <a:xfrm>
            <a:off x="6999628" y="275393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28" name="圆角矩形 327"/>
          <p:cNvSpPr/>
          <p:nvPr/>
        </p:nvSpPr>
        <p:spPr>
          <a:xfrm>
            <a:off x="6930903" y="3273738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29" name="圆角矩形 328"/>
          <p:cNvSpPr/>
          <p:nvPr/>
        </p:nvSpPr>
        <p:spPr>
          <a:xfrm>
            <a:off x="7003280" y="332999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30" name="圆角矩形 329"/>
          <p:cNvSpPr/>
          <p:nvPr/>
        </p:nvSpPr>
        <p:spPr>
          <a:xfrm>
            <a:off x="8299493" y="2809963"/>
            <a:ext cx="720080" cy="34428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Frequent 1-itemsets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353" name="直接箭头连接符 352"/>
          <p:cNvCxnSpPr>
            <a:stCxn id="310" idx="3"/>
            <a:endCxn id="316" idx="1"/>
          </p:cNvCxnSpPr>
          <p:nvPr/>
        </p:nvCxnSpPr>
        <p:spPr>
          <a:xfrm>
            <a:off x="2109936" y="3687152"/>
            <a:ext cx="878257" cy="895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>
            <a:stCxn id="308" idx="3"/>
            <a:endCxn id="313" idx="1"/>
          </p:cNvCxnSpPr>
          <p:nvPr/>
        </p:nvCxnSpPr>
        <p:spPr>
          <a:xfrm>
            <a:off x="2131880" y="3227683"/>
            <a:ext cx="856313" cy="693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stCxn id="327" idx="3"/>
            <a:endCxn id="330" idx="1"/>
          </p:cNvCxnSpPr>
          <p:nvPr/>
        </p:nvCxnSpPr>
        <p:spPr>
          <a:xfrm>
            <a:off x="7635583" y="2883168"/>
            <a:ext cx="663910" cy="98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329" idx="3"/>
            <a:endCxn id="330" idx="1"/>
          </p:cNvCxnSpPr>
          <p:nvPr/>
        </p:nvCxnSpPr>
        <p:spPr>
          <a:xfrm flipV="1">
            <a:off x="7639235" y="2982108"/>
            <a:ext cx="660258" cy="477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5540610" y="2521933"/>
            <a:ext cx="2322745" cy="155513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6962236" y="3690557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3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1259632" y="499343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en-US" altLang="zh-CN" sz="1400" dirty="0"/>
              <a:t>:</a:t>
            </a:r>
            <a:r>
              <a:rPr lang="zh-CN" altLang="en-US" sz="1400" dirty="0" smtClean="0"/>
              <a:t>去</a:t>
            </a:r>
            <a:r>
              <a:rPr lang="zh-CN" altLang="en-US" sz="1400" dirty="0"/>
              <a:t>重</a:t>
            </a:r>
          </a:p>
        </p:txBody>
      </p:sp>
      <p:cxnSp>
        <p:nvCxnSpPr>
          <p:cNvPr id="401" name="直接箭头连接符 400"/>
          <p:cNvCxnSpPr>
            <a:stCxn id="400" idx="0"/>
            <a:endCxn id="127" idx="2"/>
          </p:cNvCxnSpPr>
          <p:nvPr/>
        </p:nvCxnSpPr>
        <p:spPr>
          <a:xfrm flipV="1">
            <a:off x="1601232" y="4661657"/>
            <a:ext cx="603584" cy="331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6" name="TextBox 405"/>
          <p:cNvSpPr txBox="1"/>
          <p:nvPr/>
        </p:nvSpPr>
        <p:spPr>
          <a:xfrm>
            <a:off x="4317156" y="2310176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3:</a:t>
            </a:r>
            <a:r>
              <a:rPr lang="zh-CN" altLang="en-US" sz="1400" dirty="0" smtClean="0"/>
              <a:t>对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项集计数</a:t>
            </a:r>
            <a:endParaRPr lang="zh-CN" altLang="en-US" sz="1400" dirty="0"/>
          </a:p>
        </p:txBody>
      </p:sp>
      <p:cxnSp>
        <p:nvCxnSpPr>
          <p:cNvPr id="407" name="直接箭头连接符 406"/>
          <p:cNvCxnSpPr>
            <a:stCxn id="406" idx="2"/>
            <a:endCxn id="205" idx="0"/>
          </p:cNvCxnSpPr>
          <p:nvPr/>
        </p:nvCxnSpPr>
        <p:spPr>
          <a:xfrm>
            <a:off x="4973746" y="2617953"/>
            <a:ext cx="65527" cy="264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0" name="TextBox 409"/>
          <p:cNvSpPr txBox="1"/>
          <p:nvPr/>
        </p:nvSpPr>
        <p:spPr>
          <a:xfrm>
            <a:off x="6792266" y="1977726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4:</a:t>
            </a:r>
            <a:r>
              <a:rPr lang="zh-CN" altLang="en-US" sz="1400" dirty="0" smtClean="0"/>
              <a:t>过滤出频繁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项集</a:t>
            </a:r>
            <a:endParaRPr lang="zh-CN" altLang="en-US" sz="1400" dirty="0"/>
          </a:p>
        </p:txBody>
      </p:sp>
      <p:cxnSp>
        <p:nvCxnSpPr>
          <p:cNvPr id="411" name="直接箭头连接符 410"/>
          <p:cNvCxnSpPr>
            <a:stCxn id="410" idx="2"/>
            <a:endCxn id="233" idx="0"/>
          </p:cNvCxnSpPr>
          <p:nvPr/>
        </p:nvCxnSpPr>
        <p:spPr>
          <a:xfrm flipH="1">
            <a:off x="6695336" y="2285503"/>
            <a:ext cx="933057" cy="275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7456878" y="4159409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4:</a:t>
            </a:r>
            <a:r>
              <a:rPr lang="zh-CN" altLang="en-US" sz="1400" dirty="0" smtClean="0"/>
              <a:t>聚集为</a:t>
            </a:r>
            <a:r>
              <a:rPr lang="en-US" altLang="zh-CN" sz="1400" dirty="0" smtClean="0"/>
              <a:t>Map</a:t>
            </a:r>
            <a:r>
              <a:rPr lang="zh-CN" altLang="en-US" sz="1400" dirty="0" smtClean="0"/>
              <a:t>形式</a:t>
            </a:r>
            <a:endParaRPr lang="zh-CN" altLang="en-US" sz="1400" dirty="0"/>
          </a:p>
        </p:txBody>
      </p:sp>
      <p:cxnSp>
        <p:nvCxnSpPr>
          <p:cNvPr id="417" name="直接箭头连接符 416"/>
          <p:cNvCxnSpPr>
            <a:stCxn id="414" idx="0"/>
            <a:endCxn id="103" idx="2"/>
          </p:cNvCxnSpPr>
          <p:nvPr/>
        </p:nvCxnSpPr>
        <p:spPr>
          <a:xfrm flipV="1">
            <a:off x="8235296" y="3599869"/>
            <a:ext cx="198155" cy="55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0" name="TextBox 419"/>
          <p:cNvSpPr txBox="1"/>
          <p:nvPr/>
        </p:nvSpPr>
        <p:spPr>
          <a:xfrm>
            <a:off x="2774046" y="25753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2:</a:t>
            </a:r>
            <a:r>
              <a:rPr lang="zh-CN" altLang="en-US" sz="1400" dirty="0"/>
              <a:t>生成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项集</a:t>
            </a:r>
            <a:endParaRPr lang="zh-CN" altLang="en-US" sz="1400" dirty="0"/>
          </a:p>
        </p:txBody>
      </p:sp>
      <p:cxnSp>
        <p:nvCxnSpPr>
          <p:cNvPr id="421" name="直接箭头连接符 420"/>
          <p:cNvCxnSpPr>
            <a:stCxn id="420" idx="2"/>
            <a:endCxn id="177" idx="0"/>
          </p:cNvCxnSpPr>
          <p:nvPr/>
        </p:nvCxnSpPr>
        <p:spPr>
          <a:xfrm>
            <a:off x="3340868" y="2883168"/>
            <a:ext cx="653332" cy="576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2515504" y="1576702"/>
            <a:ext cx="651215" cy="32951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HDFS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84" name="直接箭头连接符 83"/>
          <p:cNvCxnSpPr>
            <a:stCxn id="83" idx="2"/>
            <a:endCxn id="300" idx="0"/>
          </p:cNvCxnSpPr>
          <p:nvPr/>
        </p:nvCxnSpPr>
        <p:spPr>
          <a:xfrm flipH="1">
            <a:off x="581311" y="1906213"/>
            <a:ext cx="2259801" cy="81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3" idx="2"/>
            <a:endCxn id="150" idx="0"/>
          </p:cNvCxnSpPr>
          <p:nvPr/>
        </p:nvCxnSpPr>
        <p:spPr>
          <a:xfrm flipH="1">
            <a:off x="585139" y="1906213"/>
            <a:ext cx="2255973" cy="1583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473017" y="1932208"/>
            <a:ext cx="72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textFile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接箭头连接符 80"/>
          <p:cNvCxnSpPr>
            <a:stCxn id="299" idx="3"/>
            <a:endCxn id="77" idx="1"/>
          </p:cNvCxnSpPr>
          <p:nvPr/>
        </p:nvCxnSpPr>
        <p:spPr>
          <a:xfrm flipV="1">
            <a:off x="868453" y="3074330"/>
            <a:ext cx="653941" cy="63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98" idx="3"/>
            <a:endCxn id="72" idx="1"/>
          </p:cNvCxnSpPr>
          <p:nvPr/>
        </p:nvCxnSpPr>
        <p:spPr>
          <a:xfrm>
            <a:off x="865129" y="3416005"/>
            <a:ext cx="661093" cy="93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3"/>
            <a:endCxn id="113" idx="1"/>
          </p:cNvCxnSpPr>
          <p:nvPr/>
        </p:nvCxnSpPr>
        <p:spPr>
          <a:xfrm>
            <a:off x="2158349" y="3074330"/>
            <a:ext cx="953546" cy="967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6" idx="3"/>
            <a:endCxn id="110" idx="1"/>
          </p:cNvCxnSpPr>
          <p:nvPr/>
        </p:nvCxnSpPr>
        <p:spPr>
          <a:xfrm>
            <a:off x="2161673" y="2795708"/>
            <a:ext cx="968842" cy="49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6" idx="3"/>
            <a:endCxn id="111" idx="1"/>
          </p:cNvCxnSpPr>
          <p:nvPr/>
        </p:nvCxnSpPr>
        <p:spPr>
          <a:xfrm>
            <a:off x="2161673" y="2795708"/>
            <a:ext cx="972166" cy="786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7" idx="3"/>
            <a:endCxn id="114" idx="1"/>
          </p:cNvCxnSpPr>
          <p:nvPr/>
        </p:nvCxnSpPr>
        <p:spPr>
          <a:xfrm>
            <a:off x="2158349" y="3074330"/>
            <a:ext cx="956870" cy="1256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11" idx="3"/>
            <a:endCxn id="156" idx="1"/>
          </p:cNvCxnSpPr>
          <p:nvPr/>
        </p:nvCxnSpPr>
        <p:spPr>
          <a:xfrm>
            <a:off x="3769794" y="3582425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14" idx="3"/>
            <a:endCxn id="159" idx="1"/>
          </p:cNvCxnSpPr>
          <p:nvPr/>
        </p:nvCxnSpPr>
        <p:spPr>
          <a:xfrm>
            <a:off x="3751174" y="4330377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0" idx="3"/>
            <a:endCxn id="155" idx="1"/>
          </p:cNvCxnSpPr>
          <p:nvPr/>
        </p:nvCxnSpPr>
        <p:spPr>
          <a:xfrm>
            <a:off x="3766470" y="3293942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13" idx="3"/>
            <a:endCxn id="158" idx="1"/>
          </p:cNvCxnSpPr>
          <p:nvPr/>
        </p:nvCxnSpPr>
        <p:spPr>
          <a:xfrm>
            <a:off x="3747850" y="4041894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87500" y="4358472"/>
            <a:ext cx="112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reduceByKey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56797" y="3214761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cxnSp>
        <p:nvCxnSpPr>
          <p:cNvPr id="151" name="直接箭头连接符 150"/>
          <p:cNvCxnSpPr>
            <a:stCxn id="302" idx="3"/>
            <a:endCxn id="75" idx="1"/>
          </p:cNvCxnSpPr>
          <p:nvPr/>
        </p:nvCxnSpPr>
        <p:spPr>
          <a:xfrm flipV="1">
            <a:off x="864625" y="2507225"/>
            <a:ext cx="657769" cy="43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301" idx="3"/>
            <a:endCxn id="75" idx="1"/>
          </p:cNvCxnSpPr>
          <p:nvPr/>
        </p:nvCxnSpPr>
        <p:spPr>
          <a:xfrm flipV="1">
            <a:off x="861301" y="2507225"/>
            <a:ext cx="661093" cy="144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809884" y="302069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184" name="直接箭头连接符 183"/>
          <p:cNvCxnSpPr>
            <a:stCxn id="155" idx="3"/>
            <a:endCxn id="170" idx="1"/>
          </p:cNvCxnSpPr>
          <p:nvPr/>
        </p:nvCxnSpPr>
        <p:spPr>
          <a:xfrm>
            <a:off x="5062614" y="3293942"/>
            <a:ext cx="842206" cy="1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6" idx="3"/>
            <a:endCxn id="168" idx="1"/>
          </p:cNvCxnSpPr>
          <p:nvPr/>
        </p:nvCxnSpPr>
        <p:spPr>
          <a:xfrm flipV="1">
            <a:off x="5065938" y="2898649"/>
            <a:ext cx="835230" cy="68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68" idx="1"/>
          </p:cNvCxnSpPr>
          <p:nvPr/>
        </p:nvCxnSpPr>
        <p:spPr>
          <a:xfrm flipV="1">
            <a:off x="5062614" y="2898649"/>
            <a:ext cx="838554" cy="395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3"/>
            <a:endCxn id="168" idx="1"/>
          </p:cNvCxnSpPr>
          <p:nvPr/>
        </p:nvCxnSpPr>
        <p:spPr>
          <a:xfrm flipV="1">
            <a:off x="5043994" y="2898649"/>
            <a:ext cx="857174" cy="114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56" idx="3"/>
            <a:endCxn id="170" idx="1"/>
          </p:cNvCxnSpPr>
          <p:nvPr/>
        </p:nvCxnSpPr>
        <p:spPr>
          <a:xfrm flipV="1">
            <a:off x="5065938" y="3474713"/>
            <a:ext cx="838882" cy="10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480634" y="2641819"/>
            <a:ext cx="112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reduceByKey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98" name="圆角矩形 297"/>
          <p:cNvSpPr/>
          <p:nvPr/>
        </p:nvSpPr>
        <p:spPr>
          <a:xfrm>
            <a:off x="229174" y="328676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299" name="圆角矩形 298"/>
          <p:cNvSpPr/>
          <p:nvPr/>
        </p:nvSpPr>
        <p:spPr>
          <a:xfrm>
            <a:off x="232498" y="357525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0" name="圆角矩形 299"/>
          <p:cNvSpPr/>
          <p:nvPr/>
        </p:nvSpPr>
        <p:spPr>
          <a:xfrm>
            <a:off x="152969" y="2449996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01" name="圆角矩形 300"/>
          <p:cNvSpPr/>
          <p:nvPr/>
        </p:nvSpPr>
        <p:spPr>
          <a:xfrm>
            <a:off x="225346" y="2522003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2" name="圆角矩形 301"/>
          <p:cNvSpPr/>
          <p:nvPr/>
        </p:nvSpPr>
        <p:spPr>
          <a:xfrm>
            <a:off x="228670" y="281048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30" name="圆角矩形 329"/>
          <p:cNvSpPr/>
          <p:nvPr/>
        </p:nvSpPr>
        <p:spPr>
          <a:xfrm>
            <a:off x="2123728" y="823066"/>
            <a:ext cx="720080" cy="34428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Flist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353" name="直接箭头连接符 352"/>
          <p:cNvCxnSpPr>
            <a:stCxn id="75" idx="3"/>
            <a:endCxn id="111" idx="1"/>
          </p:cNvCxnSpPr>
          <p:nvPr/>
        </p:nvCxnSpPr>
        <p:spPr>
          <a:xfrm>
            <a:off x="2158349" y="2507225"/>
            <a:ext cx="975490" cy="107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stCxn id="194" idx="3"/>
            <a:endCxn id="203" idx="0"/>
          </p:cNvCxnSpPr>
          <p:nvPr/>
        </p:nvCxnSpPr>
        <p:spPr>
          <a:xfrm>
            <a:off x="7763831" y="3474713"/>
            <a:ext cx="840617" cy="74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1453845" y="330796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526222" y="337997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529546" y="366845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450017" y="2305980"/>
            <a:ext cx="787356" cy="9299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522394" y="23779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</a:t>
            </a:r>
            <a:r>
              <a:rPr lang="en-US" altLang="zh-CN" sz="900" b="1" dirty="0" smtClean="0">
                <a:solidFill>
                  <a:prstClr val="white"/>
                </a:solidFill>
              </a:rPr>
              <a:t>ub-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525718" y="266647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522394" y="2945093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83" name="直接箭头连接符 82"/>
          <p:cNvCxnSpPr>
            <a:endCxn id="76" idx="1"/>
          </p:cNvCxnSpPr>
          <p:nvPr/>
        </p:nvCxnSpPr>
        <p:spPr>
          <a:xfrm flipV="1">
            <a:off x="940325" y="2795708"/>
            <a:ext cx="585393" cy="149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302" idx="3"/>
            <a:endCxn id="77" idx="1"/>
          </p:cNvCxnSpPr>
          <p:nvPr/>
        </p:nvCxnSpPr>
        <p:spPr>
          <a:xfrm>
            <a:off x="864625" y="2939723"/>
            <a:ext cx="657769" cy="13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73" idx="1"/>
          </p:cNvCxnSpPr>
          <p:nvPr/>
        </p:nvCxnSpPr>
        <p:spPr>
          <a:xfrm>
            <a:off x="905382" y="3416005"/>
            <a:ext cx="624164" cy="381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99" idx="3"/>
            <a:endCxn id="73" idx="1"/>
          </p:cNvCxnSpPr>
          <p:nvPr/>
        </p:nvCxnSpPr>
        <p:spPr>
          <a:xfrm>
            <a:off x="868453" y="3704488"/>
            <a:ext cx="661093" cy="93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301" idx="3"/>
            <a:endCxn id="72" idx="1"/>
          </p:cNvCxnSpPr>
          <p:nvPr/>
        </p:nvCxnSpPr>
        <p:spPr>
          <a:xfrm>
            <a:off x="861301" y="2651240"/>
            <a:ext cx="664921" cy="857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301" idx="3"/>
            <a:endCxn id="76" idx="1"/>
          </p:cNvCxnSpPr>
          <p:nvPr/>
        </p:nvCxnSpPr>
        <p:spPr>
          <a:xfrm>
            <a:off x="861301" y="2651240"/>
            <a:ext cx="664417" cy="144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98" idx="3"/>
            <a:endCxn id="77" idx="1"/>
          </p:cNvCxnSpPr>
          <p:nvPr/>
        </p:nvCxnSpPr>
        <p:spPr>
          <a:xfrm flipV="1">
            <a:off x="865129" y="3074330"/>
            <a:ext cx="657265" cy="341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298" idx="3"/>
            <a:endCxn id="76" idx="1"/>
          </p:cNvCxnSpPr>
          <p:nvPr/>
        </p:nvCxnSpPr>
        <p:spPr>
          <a:xfrm flipV="1">
            <a:off x="865129" y="2795708"/>
            <a:ext cx="660589" cy="6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0711" y="2127541"/>
            <a:ext cx="76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flatMap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3058138" y="309269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130515" y="316470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133839" y="34531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3039518" y="3840650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3111895" y="3912657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3115219" y="4201140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41" name="直接箭头连接符 140"/>
          <p:cNvCxnSpPr>
            <a:stCxn id="73" idx="3"/>
            <a:endCxn id="113" idx="1"/>
          </p:cNvCxnSpPr>
          <p:nvPr/>
        </p:nvCxnSpPr>
        <p:spPr>
          <a:xfrm>
            <a:off x="2165501" y="3797695"/>
            <a:ext cx="946394" cy="244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72" idx="3"/>
            <a:endCxn id="111" idx="1"/>
          </p:cNvCxnSpPr>
          <p:nvPr/>
        </p:nvCxnSpPr>
        <p:spPr>
          <a:xfrm>
            <a:off x="2162177" y="3509212"/>
            <a:ext cx="971662" cy="73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4354282" y="309269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426659" y="316470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4429983" y="34531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4335662" y="3840650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4408039" y="3912657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4411363" y="4201140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5828791" y="2713155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5901168" y="2769412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5832443" y="3289219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5904820" y="334547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81" name="直接箭头连接符 180"/>
          <p:cNvCxnSpPr>
            <a:stCxn id="158" idx="3"/>
            <a:endCxn id="170" idx="1"/>
          </p:cNvCxnSpPr>
          <p:nvPr/>
        </p:nvCxnSpPr>
        <p:spPr>
          <a:xfrm flipV="1">
            <a:off x="5043994" y="3474713"/>
            <a:ext cx="860826" cy="567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59" idx="3"/>
            <a:endCxn id="169" idx="1"/>
          </p:cNvCxnSpPr>
          <p:nvPr/>
        </p:nvCxnSpPr>
        <p:spPr>
          <a:xfrm flipV="1">
            <a:off x="5047318" y="3491599"/>
            <a:ext cx="785125" cy="83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59" idx="3"/>
            <a:endCxn id="168" idx="1"/>
          </p:cNvCxnSpPr>
          <p:nvPr/>
        </p:nvCxnSpPr>
        <p:spPr>
          <a:xfrm flipV="1">
            <a:off x="5047318" y="2898649"/>
            <a:ext cx="853850" cy="1431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圆角矩形 190"/>
          <p:cNvSpPr/>
          <p:nvPr/>
        </p:nvSpPr>
        <p:spPr>
          <a:xfrm>
            <a:off x="7051847" y="2713155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7124224" y="2769412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fim,c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7055499" y="3289219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7127876" y="334547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fim,c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95" name="直接箭头连接符 194"/>
          <p:cNvCxnSpPr>
            <a:stCxn id="168" idx="3"/>
            <a:endCxn id="192" idx="1"/>
          </p:cNvCxnSpPr>
          <p:nvPr/>
        </p:nvCxnSpPr>
        <p:spPr>
          <a:xfrm>
            <a:off x="6537123" y="2898649"/>
            <a:ext cx="587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3"/>
            <a:endCxn id="194" idx="1"/>
          </p:cNvCxnSpPr>
          <p:nvPr/>
        </p:nvCxnSpPr>
        <p:spPr>
          <a:xfrm>
            <a:off x="6540775" y="3474713"/>
            <a:ext cx="587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6417819" y="2435318"/>
            <a:ext cx="13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map(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FPgrowth</a:t>
            </a:r>
            <a:r>
              <a:rPr lang="en-US" altLang="zh-CN" sz="1400" dirty="0" smtClean="0">
                <a:solidFill>
                  <a:prstClr val="black"/>
                </a:solidFill>
              </a:rPr>
              <a:t>)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8244408" y="4221313"/>
            <a:ext cx="720080" cy="344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Frequent </a:t>
            </a:r>
            <a:r>
              <a:rPr lang="en-US" altLang="zh-CN" sz="900" b="1" dirty="0" smtClean="0">
                <a:solidFill>
                  <a:prstClr val="white"/>
                </a:solidFill>
              </a:rPr>
              <a:t>k-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itemsets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204" name="直接箭头连接符 203"/>
          <p:cNvCxnSpPr>
            <a:stCxn id="192" idx="3"/>
            <a:endCxn id="203" idx="0"/>
          </p:cNvCxnSpPr>
          <p:nvPr/>
        </p:nvCxnSpPr>
        <p:spPr>
          <a:xfrm>
            <a:off x="7760179" y="2898649"/>
            <a:ext cx="844269" cy="1322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圆角矩形 208"/>
          <p:cNvSpPr/>
          <p:nvPr/>
        </p:nvSpPr>
        <p:spPr>
          <a:xfrm>
            <a:off x="5612974" y="4236091"/>
            <a:ext cx="651215" cy="32951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HDFS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210" name="直接箭头连接符 209"/>
          <p:cNvCxnSpPr>
            <a:stCxn id="203" idx="1"/>
            <a:endCxn id="209" idx="3"/>
          </p:cNvCxnSpPr>
          <p:nvPr/>
        </p:nvCxnSpPr>
        <p:spPr>
          <a:xfrm flipH="1">
            <a:off x="6264189" y="4393458"/>
            <a:ext cx="1980219" cy="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圆角矩形 215"/>
          <p:cNvSpPr/>
          <p:nvPr/>
        </p:nvSpPr>
        <p:spPr>
          <a:xfrm>
            <a:off x="71662" y="2152091"/>
            <a:ext cx="2240369" cy="224136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2979703" y="2945093"/>
            <a:ext cx="2240369" cy="192406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5643999" y="2152703"/>
            <a:ext cx="2240369" cy="16953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8100392" y="4077072"/>
            <a:ext cx="962599" cy="79208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100392" y="3245167"/>
            <a:ext cx="80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coalesce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423183" y="4144959"/>
            <a:ext cx="1515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saveAsHadoopFile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273150" y="4003198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4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633596" y="4512361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5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5762680" y="2208711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6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080575" y="4548486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7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40" name="直接箭头连接符 239"/>
          <p:cNvCxnSpPr>
            <a:stCxn id="330" idx="1"/>
            <a:endCxn id="115" idx="0"/>
          </p:cNvCxnSpPr>
          <p:nvPr/>
        </p:nvCxnSpPr>
        <p:spPr>
          <a:xfrm flipH="1">
            <a:off x="1512824" y="995211"/>
            <a:ext cx="610904" cy="4175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56" idx="2"/>
            <a:endCxn id="153" idx="0"/>
          </p:cNvCxnSpPr>
          <p:nvPr/>
        </p:nvCxnSpPr>
        <p:spPr>
          <a:xfrm>
            <a:off x="3675753" y="2423941"/>
            <a:ext cx="388368" cy="596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3042246" y="2116164"/>
            <a:ext cx="1267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分配</a:t>
            </a:r>
            <a:r>
              <a:rPr lang="en-US" altLang="zh-CN" sz="1400" dirty="0" err="1" smtClean="0"/>
              <a:t>groupID</a:t>
            </a:r>
            <a:endParaRPr lang="zh-CN" alt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1368463" y="485013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去</a:t>
            </a:r>
            <a:r>
              <a:rPr lang="zh-CN" altLang="en-US" sz="1400" dirty="0"/>
              <a:t>重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5065938" y="1881108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4:</a:t>
            </a:r>
            <a:r>
              <a:rPr lang="zh-CN" altLang="en-US" sz="1400" dirty="0" smtClean="0"/>
              <a:t>分组</a:t>
            </a:r>
            <a:endParaRPr lang="zh-CN" altLang="en-US" sz="1400" dirty="0"/>
          </a:p>
        </p:txBody>
      </p:sp>
      <p:cxnSp>
        <p:nvCxnSpPr>
          <p:cNvPr id="206" name="直接箭头连接符 205"/>
          <p:cNvCxnSpPr>
            <a:stCxn id="257" idx="3"/>
            <a:endCxn id="127" idx="2"/>
          </p:cNvCxnSpPr>
          <p:nvPr/>
        </p:nvCxnSpPr>
        <p:spPr>
          <a:xfrm flipV="1">
            <a:off x="2051663" y="4666249"/>
            <a:ext cx="299197" cy="337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58" idx="2"/>
            <a:endCxn id="205" idx="0"/>
          </p:cNvCxnSpPr>
          <p:nvPr/>
        </p:nvCxnSpPr>
        <p:spPr>
          <a:xfrm flipH="1">
            <a:off x="5043994" y="2188885"/>
            <a:ext cx="363544" cy="452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5275065" y="1287273"/>
            <a:ext cx="1973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5:</a:t>
            </a:r>
            <a:r>
              <a:rPr lang="zh-CN" altLang="en-US" sz="1400" dirty="0" smtClean="0"/>
              <a:t>单节点</a:t>
            </a:r>
            <a:r>
              <a:rPr lang="en-US" altLang="zh-CN" sz="1400" dirty="0" smtClean="0"/>
              <a:t>FP-growth</a:t>
            </a:r>
            <a:r>
              <a:rPr lang="zh-CN" altLang="en-US" sz="1400" dirty="0" smtClean="0"/>
              <a:t>算法</a:t>
            </a:r>
            <a:endParaRPr lang="zh-CN" altLang="en-US" sz="1400" dirty="0"/>
          </a:p>
        </p:txBody>
      </p:sp>
      <p:cxnSp>
        <p:nvCxnSpPr>
          <p:cNvPr id="266" name="直接箭头连接符 265"/>
          <p:cNvCxnSpPr>
            <a:stCxn id="265" idx="2"/>
            <a:endCxn id="202" idx="0"/>
          </p:cNvCxnSpPr>
          <p:nvPr/>
        </p:nvCxnSpPr>
        <p:spPr>
          <a:xfrm>
            <a:off x="6261842" y="1595050"/>
            <a:ext cx="813337" cy="8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273" idx="2"/>
            <a:endCxn id="234" idx="0"/>
          </p:cNvCxnSpPr>
          <p:nvPr/>
        </p:nvCxnSpPr>
        <p:spPr>
          <a:xfrm flipH="1">
            <a:off x="8503772" y="2564904"/>
            <a:ext cx="79042" cy="680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8061677" y="2257127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6:</a:t>
            </a:r>
            <a:r>
              <a:rPr lang="zh-CN" altLang="en-US" sz="1400" dirty="0" smtClean="0"/>
              <a:t>聚集结果</a:t>
            </a:r>
            <a:endParaRPr lang="zh-CN" altLang="en-US" sz="1400" dirty="0"/>
          </a:p>
        </p:txBody>
      </p:sp>
      <p:cxnSp>
        <p:nvCxnSpPr>
          <p:cNvPr id="105" name="直接箭头连接符 104"/>
          <p:cNvCxnSpPr>
            <a:stCxn id="106" idx="2"/>
            <a:endCxn id="256" idx="0"/>
          </p:cNvCxnSpPr>
          <p:nvPr/>
        </p:nvCxnSpPr>
        <p:spPr>
          <a:xfrm flipH="1">
            <a:off x="3675753" y="1160243"/>
            <a:ext cx="1114270" cy="9559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01919" y="1412776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1:</a:t>
            </a:r>
            <a:r>
              <a:rPr lang="zh-CN" altLang="en-US" sz="1400" dirty="0" smtClean="0"/>
              <a:t>投影子事务</a:t>
            </a:r>
            <a:endParaRPr lang="zh-CN" altLang="en-US" sz="1400" dirty="0"/>
          </a:p>
        </p:txBody>
      </p:sp>
      <p:cxnSp>
        <p:nvCxnSpPr>
          <p:cNvPr id="116" name="直接箭头连接符 115"/>
          <p:cNvCxnSpPr>
            <a:stCxn id="115" idx="2"/>
            <a:endCxn id="108" idx="0"/>
          </p:cNvCxnSpPr>
          <p:nvPr/>
        </p:nvCxnSpPr>
        <p:spPr>
          <a:xfrm flipH="1">
            <a:off x="1141553" y="1720553"/>
            <a:ext cx="371271" cy="406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135446" y="500007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7</a:t>
            </a:r>
            <a:r>
              <a:rPr lang="en-US" altLang="zh-CN" sz="1400" dirty="0" smtClean="0"/>
              <a:t>: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结果</a:t>
            </a:r>
            <a:endParaRPr lang="zh-CN" altLang="en-US" sz="1400" dirty="0"/>
          </a:p>
        </p:txBody>
      </p:sp>
      <p:cxnSp>
        <p:nvCxnSpPr>
          <p:cNvPr id="118" name="直接箭头连接符 117"/>
          <p:cNvCxnSpPr>
            <a:stCxn id="117" idx="0"/>
            <a:endCxn id="235" idx="2"/>
          </p:cNvCxnSpPr>
          <p:nvPr/>
        </p:nvCxnSpPr>
        <p:spPr>
          <a:xfrm flipV="1">
            <a:off x="6656583" y="4452736"/>
            <a:ext cx="524244" cy="54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654120" y="18864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Job1:</a:t>
            </a:r>
            <a:r>
              <a:rPr lang="zh-CN" altLang="en-US" dirty="0" smtClean="0"/>
              <a:t>产生频繁</a:t>
            </a:r>
            <a:r>
              <a:rPr lang="en-US" altLang="zh-CN" dirty="0"/>
              <a:t>k</a:t>
            </a:r>
            <a:r>
              <a:rPr lang="zh-CN" altLang="en-US" dirty="0" smtClean="0"/>
              <a:t>项集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4429983" y="815954"/>
            <a:ext cx="720080" cy="34428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Glist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20" name="直接箭头连接符 119"/>
          <p:cNvCxnSpPr>
            <a:stCxn id="330" idx="3"/>
            <a:endCxn id="106" idx="1"/>
          </p:cNvCxnSpPr>
          <p:nvPr/>
        </p:nvCxnSpPr>
        <p:spPr>
          <a:xfrm flipV="1">
            <a:off x="2843808" y="988099"/>
            <a:ext cx="1586175" cy="7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108415" y="6803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分组算法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45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接箭头连接符 80"/>
          <p:cNvCxnSpPr>
            <a:stCxn id="299" idx="3"/>
            <a:endCxn id="77" idx="1"/>
          </p:cNvCxnSpPr>
          <p:nvPr/>
        </p:nvCxnSpPr>
        <p:spPr>
          <a:xfrm flipV="1">
            <a:off x="868453" y="3074330"/>
            <a:ext cx="653941" cy="63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98" idx="3"/>
            <a:endCxn id="72" idx="1"/>
          </p:cNvCxnSpPr>
          <p:nvPr/>
        </p:nvCxnSpPr>
        <p:spPr>
          <a:xfrm>
            <a:off x="865129" y="3416005"/>
            <a:ext cx="661093" cy="93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3"/>
            <a:endCxn id="113" idx="1"/>
          </p:cNvCxnSpPr>
          <p:nvPr/>
        </p:nvCxnSpPr>
        <p:spPr>
          <a:xfrm>
            <a:off x="2158349" y="3074330"/>
            <a:ext cx="953546" cy="967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6" idx="3"/>
            <a:endCxn id="110" idx="1"/>
          </p:cNvCxnSpPr>
          <p:nvPr/>
        </p:nvCxnSpPr>
        <p:spPr>
          <a:xfrm>
            <a:off x="2161673" y="2795708"/>
            <a:ext cx="968842" cy="49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6" idx="3"/>
            <a:endCxn id="111" idx="1"/>
          </p:cNvCxnSpPr>
          <p:nvPr/>
        </p:nvCxnSpPr>
        <p:spPr>
          <a:xfrm>
            <a:off x="2161673" y="2795708"/>
            <a:ext cx="972166" cy="786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7" idx="3"/>
            <a:endCxn id="114" idx="1"/>
          </p:cNvCxnSpPr>
          <p:nvPr/>
        </p:nvCxnSpPr>
        <p:spPr>
          <a:xfrm>
            <a:off x="2158349" y="3074330"/>
            <a:ext cx="956870" cy="1256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11" idx="3"/>
            <a:endCxn id="156" idx="1"/>
          </p:cNvCxnSpPr>
          <p:nvPr/>
        </p:nvCxnSpPr>
        <p:spPr>
          <a:xfrm>
            <a:off x="3769794" y="3582425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14" idx="3"/>
            <a:endCxn id="159" idx="1"/>
          </p:cNvCxnSpPr>
          <p:nvPr/>
        </p:nvCxnSpPr>
        <p:spPr>
          <a:xfrm>
            <a:off x="3751174" y="4330377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0" idx="3"/>
            <a:endCxn id="155" idx="1"/>
          </p:cNvCxnSpPr>
          <p:nvPr/>
        </p:nvCxnSpPr>
        <p:spPr>
          <a:xfrm>
            <a:off x="3766470" y="3293942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13" idx="3"/>
            <a:endCxn id="158" idx="1"/>
          </p:cNvCxnSpPr>
          <p:nvPr/>
        </p:nvCxnSpPr>
        <p:spPr>
          <a:xfrm>
            <a:off x="3747850" y="4041894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87500" y="4358472"/>
            <a:ext cx="112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reduceByKey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56797" y="3214761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cxnSp>
        <p:nvCxnSpPr>
          <p:cNvPr id="151" name="直接箭头连接符 150"/>
          <p:cNvCxnSpPr>
            <a:stCxn id="302" idx="3"/>
            <a:endCxn id="75" idx="1"/>
          </p:cNvCxnSpPr>
          <p:nvPr/>
        </p:nvCxnSpPr>
        <p:spPr>
          <a:xfrm flipV="1">
            <a:off x="864625" y="2507225"/>
            <a:ext cx="657769" cy="43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301" idx="3"/>
            <a:endCxn id="75" idx="1"/>
          </p:cNvCxnSpPr>
          <p:nvPr/>
        </p:nvCxnSpPr>
        <p:spPr>
          <a:xfrm flipV="1">
            <a:off x="861301" y="2507225"/>
            <a:ext cx="661093" cy="144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809884" y="302069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184" name="直接箭头连接符 183"/>
          <p:cNvCxnSpPr>
            <a:stCxn id="155" idx="3"/>
            <a:endCxn id="170" idx="1"/>
          </p:cNvCxnSpPr>
          <p:nvPr/>
        </p:nvCxnSpPr>
        <p:spPr>
          <a:xfrm>
            <a:off x="5062614" y="3293942"/>
            <a:ext cx="842206" cy="1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6" idx="3"/>
            <a:endCxn id="168" idx="1"/>
          </p:cNvCxnSpPr>
          <p:nvPr/>
        </p:nvCxnSpPr>
        <p:spPr>
          <a:xfrm flipV="1">
            <a:off x="5065938" y="2898649"/>
            <a:ext cx="835230" cy="68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68" idx="1"/>
          </p:cNvCxnSpPr>
          <p:nvPr/>
        </p:nvCxnSpPr>
        <p:spPr>
          <a:xfrm flipV="1">
            <a:off x="5062614" y="2898649"/>
            <a:ext cx="838554" cy="395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3"/>
            <a:endCxn id="168" idx="1"/>
          </p:cNvCxnSpPr>
          <p:nvPr/>
        </p:nvCxnSpPr>
        <p:spPr>
          <a:xfrm flipV="1">
            <a:off x="5043994" y="2898649"/>
            <a:ext cx="857174" cy="114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56" idx="3"/>
            <a:endCxn id="170" idx="1"/>
          </p:cNvCxnSpPr>
          <p:nvPr/>
        </p:nvCxnSpPr>
        <p:spPr>
          <a:xfrm flipV="1">
            <a:off x="5065938" y="3474713"/>
            <a:ext cx="838882" cy="10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480634" y="2641819"/>
            <a:ext cx="112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reduceByKey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98" name="圆角矩形 297"/>
          <p:cNvSpPr/>
          <p:nvPr/>
        </p:nvSpPr>
        <p:spPr>
          <a:xfrm>
            <a:off x="229174" y="328676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299" name="圆角矩形 298"/>
          <p:cNvSpPr/>
          <p:nvPr/>
        </p:nvSpPr>
        <p:spPr>
          <a:xfrm>
            <a:off x="232498" y="357525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0" name="圆角矩形 299"/>
          <p:cNvSpPr/>
          <p:nvPr/>
        </p:nvSpPr>
        <p:spPr>
          <a:xfrm>
            <a:off x="152969" y="2449996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01" name="圆角矩形 300"/>
          <p:cNvSpPr/>
          <p:nvPr/>
        </p:nvSpPr>
        <p:spPr>
          <a:xfrm>
            <a:off x="225346" y="2522003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2" name="圆角矩形 301"/>
          <p:cNvSpPr/>
          <p:nvPr/>
        </p:nvSpPr>
        <p:spPr>
          <a:xfrm>
            <a:off x="228670" y="281048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30" name="圆角矩形 329"/>
          <p:cNvSpPr/>
          <p:nvPr/>
        </p:nvSpPr>
        <p:spPr>
          <a:xfrm>
            <a:off x="2123728" y="823066"/>
            <a:ext cx="720080" cy="34428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Flist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353" name="直接箭头连接符 352"/>
          <p:cNvCxnSpPr>
            <a:stCxn id="75" idx="3"/>
            <a:endCxn id="111" idx="1"/>
          </p:cNvCxnSpPr>
          <p:nvPr/>
        </p:nvCxnSpPr>
        <p:spPr>
          <a:xfrm>
            <a:off x="2158349" y="2507225"/>
            <a:ext cx="975490" cy="107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stCxn id="194" idx="3"/>
            <a:endCxn id="203" idx="0"/>
          </p:cNvCxnSpPr>
          <p:nvPr/>
        </p:nvCxnSpPr>
        <p:spPr>
          <a:xfrm>
            <a:off x="7763831" y="3474713"/>
            <a:ext cx="840617" cy="74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1453845" y="330796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526222" y="337997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529546" y="366845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450017" y="2305980"/>
            <a:ext cx="787356" cy="9299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522394" y="23779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</a:t>
            </a:r>
            <a:r>
              <a:rPr lang="en-US" altLang="zh-CN" sz="900" b="1" dirty="0" smtClean="0">
                <a:solidFill>
                  <a:prstClr val="white"/>
                </a:solidFill>
              </a:rPr>
              <a:t>ub-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525718" y="266647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522394" y="2945093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83" name="直接箭头连接符 82"/>
          <p:cNvCxnSpPr>
            <a:endCxn id="76" idx="1"/>
          </p:cNvCxnSpPr>
          <p:nvPr/>
        </p:nvCxnSpPr>
        <p:spPr>
          <a:xfrm flipV="1">
            <a:off x="940325" y="2795708"/>
            <a:ext cx="585393" cy="149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302" idx="3"/>
            <a:endCxn id="77" idx="1"/>
          </p:cNvCxnSpPr>
          <p:nvPr/>
        </p:nvCxnSpPr>
        <p:spPr>
          <a:xfrm>
            <a:off x="864625" y="2939723"/>
            <a:ext cx="657769" cy="13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73" idx="1"/>
          </p:cNvCxnSpPr>
          <p:nvPr/>
        </p:nvCxnSpPr>
        <p:spPr>
          <a:xfrm>
            <a:off x="905382" y="3416005"/>
            <a:ext cx="624164" cy="381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99" idx="3"/>
            <a:endCxn id="73" idx="1"/>
          </p:cNvCxnSpPr>
          <p:nvPr/>
        </p:nvCxnSpPr>
        <p:spPr>
          <a:xfrm>
            <a:off x="868453" y="3704488"/>
            <a:ext cx="661093" cy="93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301" idx="3"/>
            <a:endCxn id="72" idx="1"/>
          </p:cNvCxnSpPr>
          <p:nvPr/>
        </p:nvCxnSpPr>
        <p:spPr>
          <a:xfrm>
            <a:off x="861301" y="2651240"/>
            <a:ext cx="664921" cy="857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301" idx="3"/>
            <a:endCxn id="76" idx="1"/>
          </p:cNvCxnSpPr>
          <p:nvPr/>
        </p:nvCxnSpPr>
        <p:spPr>
          <a:xfrm>
            <a:off x="861301" y="2651240"/>
            <a:ext cx="664417" cy="144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98" idx="3"/>
            <a:endCxn id="77" idx="1"/>
          </p:cNvCxnSpPr>
          <p:nvPr/>
        </p:nvCxnSpPr>
        <p:spPr>
          <a:xfrm flipV="1">
            <a:off x="865129" y="3074330"/>
            <a:ext cx="657265" cy="341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298" idx="3"/>
            <a:endCxn id="76" idx="1"/>
          </p:cNvCxnSpPr>
          <p:nvPr/>
        </p:nvCxnSpPr>
        <p:spPr>
          <a:xfrm flipV="1">
            <a:off x="865129" y="2795708"/>
            <a:ext cx="660589" cy="6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0711" y="2127541"/>
            <a:ext cx="76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flatMap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3058138" y="309269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130515" y="316470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133839" y="34531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3039518" y="3840650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3111895" y="3912657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3115219" y="4201140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41" name="直接箭头连接符 140"/>
          <p:cNvCxnSpPr>
            <a:stCxn id="73" idx="3"/>
            <a:endCxn id="113" idx="1"/>
          </p:cNvCxnSpPr>
          <p:nvPr/>
        </p:nvCxnSpPr>
        <p:spPr>
          <a:xfrm>
            <a:off x="2165501" y="3797695"/>
            <a:ext cx="946394" cy="244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72" idx="3"/>
            <a:endCxn id="111" idx="1"/>
          </p:cNvCxnSpPr>
          <p:nvPr/>
        </p:nvCxnSpPr>
        <p:spPr>
          <a:xfrm>
            <a:off x="2162177" y="3509212"/>
            <a:ext cx="971662" cy="73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4354282" y="309269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426659" y="316470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4429983" y="34531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4335662" y="3840650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4408039" y="3912657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4411363" y="4201140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5828791" y="2713155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5901168" y="2769412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5832443" y="3289219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5904820" y="334547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81" name="直接箭头连接符 180"/>
          <p:cNvCxnSpPr>
            <a:stCxn id="158" idx="3"/>
            <a:endCxn id="170" idx="1"/>
          </p:cNvCxnSpPr>
          <p:nvPr/>
        </p:nvCxnSpPr>
        <p:spPr>
          <a:xfrm flipV="1">
            <a:off x="5043994" y="3474713"/>
            <a:ext cx="860826" cy="567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59" idx="3"/>
            <a:endCxn id="169" idx="1"/>
          </p:cNvCxnSpPr>
          <p:nvPr/>
        </p:nvCxnSpPr>
        <p:spPr>
          <a:xfrm flipV="1">
            <a:off x="5047318" y="3491599"/>
            <a:ext cx="785125" cy="83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59" idx="3"/>
            <a:endCxn id="168" idx="1"/>
          </p:cNvCxnSpPr>
          <p:nvPr/>
        </p:nvCxnSpPr>
        <p:spPr>
          <a:xfrm flipV="1">
            <a:off x="5047318" y="2898649"/>
            <a:ext cx="853850" cy="1431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圆角矩形 190"/>
          <p:cNvSpPr/>
          <p:nvPr/>
        </p:nvSpPr>
        <p:spPr>
          <a:xfrm>
            <a:off x="7051847" y="2713155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7124224" y="2769412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fim,c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7055499" y="3289219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7127876" y="334547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fim,c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95" name="直接箭头连接符 194"/>
          <p:cNvCxnSpPr>
            <a:stCxn id="168" idx="3"/>
            <a:endCxn id="192" idx="1"/>
          </p:cNvCxnSpPr>
          <p:nvPr/>
        </p:nvCxnSpPr>
        <p:spPr>
          <a:xfrm>
            <a:off x="6537123" y="2898649"/>
            <a:ext cx="587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3"/>
            <a:endCxn id="194" idx="1"/>
          </p:cNvCxnSpPr>
          <p:nvPr/>
        </p:nvCxnSpPr>
        <p:spPr>
          <a:xfrm>
            <a:off x="6540775" y="3474713"/>
            <a:ext cx="587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6417819" y="2435318"/>
            <a:ext cx="13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map(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FPgrowth</a:t>
            </a:r>
            <a:r>
              <a:rPr lang="en-US" altLang="zh-CN" sz="1400" dirty="0" smtClean="0">
                <a:solidFill>
                  <a:prstClr val="black"/>
                </a:solidFill>
              </a:rPr>
              <a:t>)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8244408" y="4221313"/>
            <a:ext cx="720080" cy="344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Frequent </a:t>
            </a:r>
            <a:r>
              <a:rPr lang="en-US" altLang="zh-CN" sz="900" b="1" dirty="0" smtClean="0">
                <a:solidFill>
                  <a:prstClr val="white"/>
                </a:solidFill>
              </a:rPr>
              <a:t>k-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itemsets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204" name="直接箭头连接符 203"/>
          <p:cNvCxnSpPr>
            <a:stCxn id="192" idx="3"/>
            <a:endCxn id="203" idx="0"/>
          </p:cNvCxnSpPr>
          <p:nvPr/>
        </p:nvCxnSpPr>
        <p:spPr>
          <a:xfrm>
            <a:off x="7760179" y="2898649"/>
            <a:ext cx="844269" cy="1322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圆角矩形 208"/>
          <p:cNvSpPr/>
          <p:nvPr/>
        </p:nvSpPr>
        <p:spPr>
          <a:xfrm>
            <a:off x="5612974" y="4236091"/>
            <a:ext cx="651215" cy="32951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HDFS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210" name="直接箭头连接符 209"/>
          <p:cNvCxnSpPr>
            <a:stCxn id="203" idx="1"/>
            <a:endCxn id="209" idx="3"/>
          </p:cNvCxnSpPr>
          <p:nvPr/>
        </p:nvCxnSpPr>
        <p:spPr>
          <a:xfrm flipH="1">
            <a:off x="6264189" y="4393458"/>
            <a:ext cx="1980219" cy="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圆角矩形 215"/>
          <p:cNvSpPr/>
          <p:nvPr/>
        </p:nvSpPr>
        <p:spPr>
          <a:xfrm>
            <a:off x="71662" y="2152091"/>
            <a:ext cx="2240369" cy="224136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2979703" y="2945093"/>
            <a:ext cx="2240369" cy="192406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5643999" y="2152703"/>
            <a:ext cx="2240369" cy="16953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8100392" y="4077072"/>
            <a:ext cx="962599" cy="79208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100392" y="3245167"/>
            <a:ext cx="80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coalesce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423183" y="4144959"/>
            <a:ext cx="1515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saveAsHadoopFile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273150" y="4003198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4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633596" y="4512361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5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5762680" y="2208711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6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080575" y="4548486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7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40" name="直接箭头连接符 239"/>
          <p:cNvCxnSpPr>
            <a:stCxn id="330" idx="1"/>
            <a:endCxn id="115" idx="0"/>
          </p:cNvCxnSpPr>
          <p:nvPr/>
        </p:nvCxnSpPr>
        <p:spPr>
          <a:xfrm>
            <a:off x="2123728" y="995211"/>
            <a:ext cx="1995194" cy="4175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56" idx="2"/>
            <a:endCxn id="153" idx="0"/>
          </p:cNvCxnSpPr>
          <p:nvPr/>
        </p:nvCxnSpPr>
        <p:spPr>
          <a:xfrm>
            <a:off x="3675753" y="2423941"/>
            <a:ext cx="388368" cy="596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3042246" y="2116164"/>
            <a:ext cx="1267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分配</a:t>
            </a:r>
            <a:r>
              <a:rPr lang="en-US" altLang="zh-CN" sz="1400" dirty="0" err="1" smtClean="0"/>
              <a:t>groupID</a:t>
            </a:r>
            <a:endParaRPr lang="zh-CN" alt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1368463" y="485013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去</a:t>
            </a:r>
            <a:r>
              <a:rPr lang="zh-CN" altLang="en-US" sz="1400" dirty="0"/>
              <a:t>重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5065938" y="1881108"/>
            <a:ext cx="2649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4:</a:t>
            </a:r>
            <a:r>
              <a:rPr lang="zh-CN" altLang="en-US" sz="1400" dirty="0" smtClean="0">
                <a:solidFill>
                  <a:srgbClr val="FF0000"/>
                </a:solidFill>
              </a:rPr>
              <a:t>分组时就可以建立局部</a:t>
            </a:r>
            <a:r>
              <a:rPr lang="en-US" altLang="zh-CN" sz="1400" dirty="0" smtClean="0">
                <a:solidFill>
                  <a:srgbClr val="FF0000"/>
                </a:solidFill>
              </a:rPr>
              <a:t>FP-tree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6" name="直接箭头连接符 205"/>
          <p:cNvCxnSpPr>
            <a:stCxn id="257" idx="3"/>
            <a:endCxn id="127" idx="2"/>
          </p:cNvCxnSpPr>
          <p:nvPr/>
        </p:nvCxnSpPr>
        <p:spPr>
          <a:xfrm flipV="1">
            <a:off x="2051663" y="4666249"/>
            <a:ext cx="299197" cy="337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58" idx="2"/>
            <a:endCxn id="205" idx="0"/>
          </p:cNvCxnSpPr>
          <p:nvPr/>
        </p:nvCxnSpPr>
        <p:spPr>
          <a:xfrm flipH="1">
            <a:off x="5043994" y="2188885"/>
            <a:ext cx="1346602" cy="452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5275065" y="1287273"/>
            <a:ext cx="1973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5:</a:t>
            </a:r>
            <a:r>
              <a:rPr lang="zh-CN" altLang="en-US" sz="1400" dirty="0" smtClean="0"/>
              <a:t>单节点</a:t>
            </a:r>
            <a:r>
              <a:rPr lang="en-US" altLang="zh-CN" sz="1400" dirty="0" smtClean="0"/>
              <a:t>FP-growth</a:t>
            </a:r>
            <a:r>
              <a:rPr lang="zh-CN" altLang="en-US" sz="1400" dirty="0" smtClean="0"/>
              <a:t>算法</a:t>
            </a:r>
            <a:endParaRPr lang="zh-CN" altLang="en-US" sz="1400" dirty="0"/>
          </a:p>
        </p:txBody>
      </p:sp>
      <p:cxnSp>
        <p:nvCxnSpPr>
          <p:cNvPr id="266" name="直接箭头连接符 265"/>
          <p:cNvCxnSpPr>
            <a:stCxn id="265" idx="2"/>
            <a:endCxn id="202" idx="0"/>
          </p:cNvCxnSpPr>
          <p:nvPr/>
        </p:nvCxnSpPr>
        <p:spPr>
          <a:xfrm>
            <a:off x="6261842" y="1595050"/>
            <a:ext cx="813337" cy="8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273" idx="2"/>
            <a:endCxn id="234" idx="0"/>
          </p:cNvCxnSpPr>
          <p:nvPr/>
        </p:nvCxnSpPr>
        <p:spPr>
          <a:xfrm flipH="1">
            <a:off x="8503772" y="2564904"/>
            <a:ext cx="79042" cy="680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8061677" y="2257127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6:</a:t>
            </a:r>
            <a:r>
              <a:rPr lang="zh-CN" altLang="en-US" sz="1400" dirty="0" smtClean="0"/>
              <a:t>聚集结果</a:t>
            </a:r>
            <a:endParaRPr lang="zh-CN" altLang="en-US" sz="1400" dirty="0"/>
          </a:p>
        </p:txBody>
      </p:sp>
      <p:cxnSp>
        <p:nvCxnSpPr>
          <p:cNvPr id="105" name="直接箭头连接符 104"/>
          <p:cNvCxnSpPr>
            <a:stCxn id="106" idx="2"/>
            <a:endCxn id="256" idx="0"/>
          </p:cNvCxnSpPr>
          <p:nvPr/>
        </p:nvCxnSpPr>
        <p:spPr>
          <a:xfrm flipH="1">
            <a:off x="3675753" y="1160243"/>
            <a:ext cx="1114270" cy="9559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01919" y="1412776"/>
            <a:ext cx="6434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1:</a:t>
            </a:r>
            <a:r>
              <a:rPr lang="zh-CN" altLang="en-US" sz="1400" dirty="0" smtClean="0"/>
              <a:t>投影子事务，</a:t>
            </a:r>
            <a:r>
              <a:rPr lang="zh-CN" altLang="en-US" sz="1400" dirty="0" smtClean="0">
                <a:solidFill>
                  <a:srgbClr val="FF0000"/>
                </a:solidFill>
              </a:rPr>
              <a:t>这里采用一个项集数字化技术，位表技术或者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TIDtree</a:t>
            </a:r>
            <a:r>
              <a:rPr lang="zh-CN" altLang="en-US" sz="1400" dirty="0" smtClean="0">
                <a:solidFill>
                  <a:srgbClr val="FF0000"/>
                </a:solidFill>
              </a:rPr>
              <a:t>的压缩方法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6" name="直接箭头连接符 115"/>
          <p:cNvCxnSpPr>
            <a:stCxn id="115" idx="2"/>
            <a:endCxn id="108" idx="0"/>
          </p:cNvCxnSpPr>
          <p:nvPr/>
        </p:nvCxnSpPr>
        <p:spPr>
          <a:xfrm flipH="1">
            <a:off x="1141553" y="1720553"/>
            <a:ext cx="2977369" cy="406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135446" y="500007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7</a:t>
            </a:r>
            <a:r>
              <a:rPr lang="en-US" altLang="zh-CN" sz="1400" dirty="0" smtClean="0"/>
              <a:t>: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结果</a:t>
            </a:r>
            <a:endParaRPr lang="zh-CN" altLang="en-US" sz="1400" dirty="0"/>
          </a:p>
        </p:txBody>
      </p:sp>
      <p:cxnSp>
        <p:nvCxnSpPr>
          <p:cNvPr id="118" name="直接箭头连接符 117"/>
          <p:cNvCxnSpPr>
            <a:stCxn id="117" idx="0"/>
            <a:endCxn id="235" idx="2"/>
          </p:cNvCxnSpPr>
          <p:nvPr/>
        </p:nvCxnSpPr>
        <p:spPr>
          <a:xfrm flipV="1">
            <a:off x="6656583" y="4452736"/>
            <a:ext cx="524244" cy="54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654120" y="188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4429983" y="815954"/>
            <a:ext cx="720080" cy="34428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Glist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20" name="直接箭头连接符 119"/>
          <p:cNvCxnSpPr>
            <a:stCxn id="330" idx="3"/>
            <a:endCxn id="106" idx="1"/>
          </p:cNvCxnSpPr>
          <p:nvPr/>
        </p:nvCxnSpPr>
        <p:spPr>
          <a:xfrm flipV="1">
            <a:off x="2843808" y="988099"/>
            <a:ext cx="1586175" cy="7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968805" y="6620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简单分组策略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11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投影子事务中过度膨胀的解决办法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TIDtree</a:t>
            </a:r>
            <a:r>
              <a:rPr lang="zh-CN" altLang="en-US" dirty="0" smtClean="0"/>
              <a:t>的思想，区间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86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633413"/>
            <a:ext cx="754380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92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8864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：频繁</a:t>
            </a:r>
            <a:r>
              <a:rPr lang="en-US" altLang="zh-CN" dirty="0" smtClean="0"/>
              <a:t>1</a:t>
            </a:r>
            <a:r>
              <a:rPr lang="zh-CN" altLang="en-US" dirty="0" smtClean="0"/>
              <a:t>项集生成算法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5959"/>
              </p:ext>
            </p:extLst>
          </p:nvPr>
        </p:nvGraphicFramePr>
        <p:xfrm>
          <a:off x="2627784" y="836712"/>
          <a:ext cx="3600400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Algorithm 1: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并行生成频繁</a:t>
                      </a:r>
                      <a:r>
                        <a:rPr lang="en-US" altLang="zh-CN" sz="1400" baseline="0" dirty="0" smtClean="0"/>
                        <a:t>1</a:t>
                      </a:r>
                      <a:r>
                        <a:rPr lang="zh-CN" altLang="en-US" sz="1400" baseline="0" dirty="0" smtClean="0"/>
                        <a:t>项集</a:t>
                      </a:r>
                      <a:endParaRPr lang="en-US" altLang="zh-CN" sz="1400" b="1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dirty="0" err="1" smtClean="0"/>
                        <a:t>trans.</a:t>
                      </a:r>
                      <a:r>
                        <a:rPr lang="en-US" altLang="zh-CN" sz="1400" b="0" dirty="0" err="1" smtClean="0"/>
                        <a:t>map</a:t>
                      </a:r>
                      <a:r>
                        <a:rPr lang="en-US" altLang="zh-CN" sz="1400" dirty="0" smtClean="0"/>
                        <a:t>(line)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aseline="0" dirty="0" smtClean="0"/>
                        <a:t>     line -&gt; (items: 1)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baseline="0" dirty="0" smtClean="0"/>
                        <a:t>end map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baseline="0" dirty="0" err="1" smtClean="0"/>
                        <a:t>flatMap</a:t>
                      </a:r>
                      <a:r>
                        <a:rPr lang="en-US" altLang="zh-CN" sz="1400" baseline="0" dirty="0" smtClean="0"/>
                        <a:t>((items,1))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aseline="0" dirty="0" smtClean="0"/>
                        <a:t>      (items,1) -&gt; </a:t>
                      </a:r>
                      <a:r>
                        <a:rPr lang="en-US" altLang="zh-CN" sz="1400" baseline="0" dirty="0" err="1" smtClean="0"/>
                        <a:t>Seq</a:t>
                      </a:r>
                      <a:r>
                        <a:rPr lang="en-US" altLang="zh-CN" sz="1400" baseline="0" dirty="0" smtClean="0"/>
                        <a:t>(item: 1)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baseline="0" dirty="0" smtClean="0"/>
                        <a:t>end </a:t>
                      </a:r>
                      <a:r>
                        <a:rPr lang="en-US" altLang="zh-CN" sz="1400" b="0" baseline="0" dirty="0" err="1" smtClean="0"/>
                        <a:t>flaMap</a:t>
                      </a:r>
                      <a:endParaRPr lang="en-US" altLang="zh-CN" sz="1400" b="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CN" sz="1400" b="0" baseline="0" dirty="0" err="1" smtClean="0"/>
                        <a:t>reduceByKey</a:t>
                      </a:r>
                      <a:r>
                        <a:rPr lang="en-US" altLang="zh-CN" sz="1400" baseline="0" dirty="0" smtClean="0"/>
                        <a:t> and </a:t>
                      </a:r>
                      <a:r>
                        <a:rPr lang="en-US" altLang="zh-CN" sz="1400" b="0" baseline="0" dirty="0" smtClean="0"/>
                        <a:t>filter</a:t>
                      </a:r>
                      <a:r>
                        <a:rPr lang="en-US" altLang="zh-CN" sz="1400" baseline="0" dirty="0" smtClean="0"/>
                        <a:t>(</a:t>
                      </a:r>
                      <a:r>
                        <a:rPr lang="en-US" altLang="zh-CN" sz="1400" baseline="0" dirty="0" err="1" smtClean="0"/>
                        <a:t>trans.count</a:t>
                      </a:r>
                      <a:r>
                        <a:rPr lang="en-US" altLang="zh-CN" sz="1400" baseline="0" dirty="0" smtClean="0"/>
                        <a:t> &gt;= </a:t>
                      </a:r>
                      <a:r>
                        <a:rPr lang="en-US" altLang="zh-CN" sz="1400" baseline="0" dirty="0" err="1" smtClean="0"/>
                        <a:t>minSup</a:t>
                      </a:r>
                      <a:r>
                        <a:rPr lang="en-US" altLang="zh-CN" sz="1400" baseline="0" dirty="0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sum &lt;- 0</a:t>
                      </a:r>
                    </a:p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(Item 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partition)</a:t>
                      </a:r>
                    </a:p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sum += count</a:t>
                      </a:r>
                    </a:p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 while</a:t>
                      </a:r>
                    </a:p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(sum&gt;=</a:t>
                      </a:r>
                      <a:r>
                        <a:rPr lang="en-US" altLang="zh-CN" sz="1400" baseline="0" dirty="0" err="1" smtClean="0"/>
                        <a:t>minSup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output(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sum)</a:t>
                      </a:r>
                    </a:p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 if</a:t>
                      </a:r>
                      <a:r>
                        <a:rPr lang="en-US" altLang="zh-CN" sz="1400" b="0" i="0" baseline="0" dirty="0" smtClean="0"/>
                        <a:t> </a:t>
                      </a:r>
                      <a:r>
                        <a:rPr lang="en-US" altLang="zh-CN" sz="1400" i="0" baseline="0" dirty="0" smtClean="0"/>
                        <a:t> </a:t>
                      </a:r>
                    </a:p>
                    <a:p>
                      <a:r>
                        <a:rPr lang="en-US" altLang="zh-CN" sz="1400" b="0" i="0" baseline="0" dirty="0" smtClean="0"/>
                        <a:t>end reduceByKey and filter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3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9440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：频繁</a:t>
            </a:r>
            <a:r>
              <a:rPr lang="en-US" altLang="zh-CN" dirty="0"/>
              <a:t>k</a:t>
            </a:r>
            <a:r>
              <a:rPr lang="zh-CN" altLang="en-US" dirty="0" smtClean="0"/>
              <a:t>项集生成算法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36265"/>
              </p:ext>
            </p:extLst>
          </p:nvPr>
        </p:nvGraphicFramePr>
        <p:xfrm>
          <a:off x="611560" y="593040"/>
          <a:ext cx="4464496" cy="472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/>
                        <a:t>Algorithm 2:</a:t>
                      </a:r>
                      <a:r>
                        <a:rPr lang="en-US" altLang="zh-CN" sz="1400" b="0" baseline="0" dirty="0" smtClean="0"/>
                        <a:t> </a:t>
                      </a:r>
                      <a:r>
                        <a:rPr lang="zh-CN" altLang="en-US" sz="1400" b="0" i="0" baseline="0" dirty="0" smtClean="0"/>
                        <a:t>生成频繁</a:t>
                      </a:r>
                      <a:r>
                        <a:rPr lang="en-US" altLang="zh-CN" sz="1400" b="0" i="0" baseline="0" dirty="0" smtClean="0"/>
                        <a:t>k</a:t>
                      </a:r>
                      <a:r>
                        <a:rPr lang="zh-CN" altLang="en-US" sz="1400" b="0" i="0" baseline="0" dirty="0" smtClean="0"/>
                        <a:t>项集（</a:t>
                      </a:r>
                      <a:r>
                        <a:rPr lang="en-US" altLang="zh-CN" sz="1400" b="0" i="0" baseline="0" dirty="0" smtClean="0"/>
                        <a:t>k&gt;=2</a:t>
                      </a:r>
                      <a:r>
                        <a:rPr lang="zh-CN" altLang="en-US" sz="1400" b="0" i="0" baseline="0" dirty="0" smtClean="0"/>
                        <a:t>）</a:t>
                      </a:r>
                      <a:endParaRPr lang="en-US" altLang="zh-CN" sz="1400" b="0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aseline="0" dirty="0" err="1" smtClean="0"/>
                        <a:t>trans.</a:t>
                      </a:r>
                      <a:r>
                        <a:rPr lang="en-US" altLang="zh-CN" sz="1400" b="0" baseline="0" dirty="0" err="1" smtClean="0"/>
                        <a:t>flatMap</a:t>
                      </a:r>
                      <a:r>
                        <a:rPr lang="en-US" altLang="zh-CN" sz="1400" baseline="0" dirty="0" smtClean="0"/>
                        <a:t>((items,1))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baseline="0" dirty="0" smtClean="0"/>
                        <a:t>    </a:t>
                      </a:r>
                      <a:r>
                        <a:rPr lang="en-US" altLang="zh-CN" sz="1400" b="0" baseline="0" dirty="0" err="1" smtClean="0"/>
                        <a:t>foreach</a:t>
                      </a:r>
                      <a:r>
                        <a:rPr lang="en-US" altLang="zh-CN" sz="1400" b="0" baseline="0" dirty="0" smtClean="0"/>
                        <a:t> </a:t>
                      </a:r>
                      <a:r>
                        <a:rPr lang="en-US" altLang="zh-CN" sz="1400" baseline="0" dirty="0" smtClean="0"/>
                        <a:t>(items,1) &lt;- transaction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aseline="0" dirty="0" smtClean="0"/>
                        <a:t>        </a:t>
                      </a:r>
                      <a:r>
                        <a:rPr lang="en-US" altLang="zh-CN" sz="1400" baseline="0" dirty="0" err="1" smtClean="0"/>
                        <a:t>newitems</a:t>
                      </a:r>
                      <a:r>
                        <a:rPr lang="en-US" altLang="zh-CN" sz="1400" baseline="0" dirty="0" smtClean="0"/>
                        <a:t> = </a:t>
                      </a:r>
                      <a:r>
                        <a:rPr lang="en-US" altLang="zh-CN" sz="1400" b="1" i="1" baseline="0" dirty="0" err="1" smtClean="0">
                          <a:solidFill>
                            <a:schemeClr val="tx1"/>
                          </a:solidFill>
                        </a:rPr>
                        <a:t>sortByFlist</a:t>
                      </a:r>
                      <a:r>
                        <a:rPr lang="en-US" altLang="zh-CN" sz="1400" i="1" baseline="0" dirty="0" smtClean="0"/>
                        <a:t>(items)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aseline="0" dirty="0" smtClean="0"/>
                        <a:t>        output(</a:t>
                      </a:r>
                      <a:r>
                        <a:rPr lang="en-US" altLang="zh-CN" sz="1400" baseline="0" dirty="0" err="1" smtClean="0"/>
                        <a:t>Seq</a:t>
                      </a:r>
                      <a:r>
                        <a:rPr lang="en-US" altLang="zh-CN" sz="1400" baseline="0" dirty="0" smtClean="0"/>
                        <a:t>[</a:t>
                      </a:r>
                      <a:r>
                        <a:rPr lang="en-US" altLang="zh-CN" sz="1400" baseline="0" dirty="0" err="1" smtClean="0"/>
                        <a:t>newitems.slice</a:t>
                      </a:r>
                      <a:r>
                        <a:rPr lang="en-US" altLang="zh-CN" sz="1400" baseline="0" dirty="0" smtClean="0"/>
                        <a:t>(0,1):1, newitems.slice(0,2):1, …newitems.slice(0,size-1):1])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baseline="0" dirty="0" smtClean="0"/>
                        <a:t>    end </a:t>
                      </a:r>
                      <a:r>
                        <a:rPr lang="en-US" altLang="zh-CN" sz="1400" b="0" baseline="0" dirty="0" err="1" smtClean="0"/>
                        <a:t>foreach</a:t>
                      </a:r>
                      <a:endParaRPr lang="en-US" altLang="zh-CN" sz="1400" b="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CN" sz="1400" b="0" baseline="0" dirty="0" smtClean="0"/>
                        <a:t>end </a:t>
                      </a:r>
                      <a:r>
                        <a:rPr lang="en-US" altLang="zh-CN" sz="1400" b="0" baseline="0" dirty="0" err="1" smtClean="0"/>
                        <a:t>flaMap</a:t>
                      </a:r>
                      <a:endParaRPr lang="en-US" altLang="zh-CN" sz="1400" b="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CN" sz="1400" b="0" baseline="0" dirty="0" err="1" smtClean="0"/>
                        <a:t>reduceByKey</a:t>
                      </a:r>
                      <a:r>
                        <a:rPr lang="en-US" altLang="zh-CN" sz="1400" b="0" baseline="0" dirty="0" smtClean="0"/>
                        <a:t>(_+_)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sum  0</a:t>
                      </a:r>
                    </a:p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(Item 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partition)</a:t>
                      </a:r>
                    </a:p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sum  count</a:t>
                      </a:r>
                    </a:p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 while</a:t>
                      </a:r>
                    </a:p>
                    <a:p>
                      <a:r>
                        <a:rPr lang="en-US" altLang="zh-CN" sz="1400" b="0" i="0" baseline="0" dirty="0" smtClean="0"/>
                        <a:t>end </a:t>
                      </a:r>
                      <a:r>
                        <a:rPr lang="en-US" altLang="zh-CN" sz="1400" b="0" i="0" baseline="0" dirty="0" err="1" smtClean="0"/>
                        <a:t>reduceByKey</a:t>
                      </a:r>
                      <a:r>
                        <a:rPr lang="en-US" altLang="zh-CN" sz="1400" b="0" i="0" baseline="0" dirty="0" smtClean="0"/>
                        <a:t> </a:t>
                      </a:r>
                    </a:p>
                    <a:p>
                      <a:r>
                        <a:rPr lang="en-US" altLang="zh-CN" sz="1400" b="0" i="0" baseline="0" dirty="0" smtClean="0"/>
                        <a:t>map(_setGroupid)</a:t>
                      </a:r>
                    </a:p>
                    <a:p>
                      <a:r>
                        <a:rPr lang="en-US" altLang="zh-CN" sz="1400" b="0" baseline="0" dirty="0" smtClean="0"/>
                        <a:t>    </a:t>
                      </a:r>
                      <a:r>
                        <a:rPr lang="en-US" altLang="zh-CN" sz="1400" baseline="0" dirty="0" smtClean="0"/>
                        <a:t>(items,1) -&gt; ( </a:t>
                      </a:r>
                      <a:r>
                        <a:rPr lang="en-US" altLang="zh-CN" sz="1400" b="1" i="1" baseline="0" dirty="0" err="1" smtClean="0">
                          <a:solidFill>
                            <a:schemeClr val="tx1"/>
                          </a:solidFill>
                        </a:rPr>
                        <a:t>getGid</a:t>
                      </a:r>
                      <a:r>
                        <a:rPr lang="en-US" altLang="zh-CN" sz="1400" i="1" baseline="0" dirty="0" smtClean="0"/>
                        <a:t>(</a:t>
                      </a:r>
                      <a:r>
                        <a:rPr lang="en-US" altLang="zh-CN" sz="1400" i="1" baseline="0" dirty="0" err="1" smtClean="0"/>
                        <a:t>items.last</a:t>
                      </a:r>
                      <a:r>
                        <a:rPr lang="en-US" altLang="zh-CN" sz="1400" i="1" baseline="0" dirty="0" smtClean="0"/>
                        <a:t>) </a:t>
                      </a:r>
                      <a:r>
                        <a:rPr lang="en-US" altLang="zh-CN" sz="1400" baseline="0" dirty="0" smtClean="0"/>
                        <a:t>:  (items, 1))</a:t>
                      </a:r>
                    </a:p>
                    <a:p>
                      <a:r>
                        <a:rPr lang="en-US" altLang="zh-CN" sz="1400" b="0" i="0" baseline="0" dirty="0" smtClean="0"/>
                        <a:t>end map</a:t>
                      </a:r>
                    </a:p>
                    <a:p>
                      <a:r>
                        <a:rPr lang="en-US" altLang="zh-CN" sz="1400" b="0" i="0" baseline="0" dirty="0" err="1" smtClean="0"/>
                        <a:t>groupByKey</a:t>
                      </a:r>
                      <a:r>
                        <a:rPr lang="en-US" altLang="zh-CN" sz="1400" b="0" i="0" baseline="0" dirty="0" smtClean="0"/>
                        <a:t>()//</a:t>
                      </a:r>
                      <a:r>
                        <a:rPr lang="zh-CN" altLang="en-US" sz="1400" b="0" i="0" baseline="0" dirty="0" smtClean="0"/>
                        <a:t>分组</a:t>
                      </a:r>
                      <a:endParaRPr lang="en-US" altLang="zh-CN" sz="1400" b="0" i="0" baseline="0" dirty="0" smtClean="0"/>
                    </a:p>
                    <a:p>
                      <a:r>
                        <a:rPr lang="en-US" altLang="zh-CN" sz="1400" b="0" i="0" baseline="0" dirty="0" smtClean="0"/>
                        <a:t>map(_.mineFIMs)</a:t>
                      </a:r>
                    </a:p>
                    <a:p>
                      <a:r>
                        <a:rPr lang="en-US" altLang="zh-CN" sz="1400" b="1" i="0" baseline="0" dirty="0" smtClean="0"/>
                        <a:t>    </a:t>
                      </a:r>
                      <a:r>
                        <a:rPr lang="en-US" altLang="zh-CN" sz="1400" b="0" i="0" baseline="0" dirty="0" smtClean="0"/>
                        <a:t>(</a:t>
                      </a:r>
                      <a:r>
                        <a:rPr lang="en-US" altLang="zh-CN" sz="1400" b="0" i="0" baseline="0" dirty="0" err="1" smtClean="0"/>
                        <a:t>gid</a:t>
                      </a:r>
                      <a:r>
                        <a:rPr lang="en-US" altLang="zh-CN" sz="1400" b="0" i="0" baseline="0" dirty="0" smtClean="0"/>
                        <a:t>, trans{items1/items2/…}) -&gt; (</a:t>
                      </a:r>
                      <a:r>
                        <a:rPr lang="en-US" altLang="zh-CN" sz="1400" b="1" i="1" baseline="0" dirty="0" smtClean="0"/>
                        <a:t>FP-growth</a:t>
                      </a:r>
                      <a:r>
                        <a:rPr lang="en-US" altLang="zh-CN" sz="1400" b="0" i="1" baseline="0" dirty="0" smtClean="0"/>
                        <a:t>(</a:t>
                      </a:r>
                      <a:r>
                        <a:rPr lang="en-US" altLang="zh-CN" sz="1400" b="0" i="1" baseline="0" dirty="0" err="1" smtClean="0"/>
                        <a:t>gid</a:t>
                      </a:r>
                      <a:r>
                        <a:rPr lang="en-US" altLang="zh-CN" sz="1400" b="0" i="1" baseline="0" dirty="0" smtClean="0"/>
                        <a:t>, trans) </a:t>
                      </a:r>
                      <a:r>
                        <a:rPr lang="en-US" altLang="zh-CN" sz="1400" b="0" i="0" baseline="0" dirty="0" smtClean="0"/>
                        <a:t>)</a:t>
                      </a:r>
                    </a:p>
                    <a:p>
                      <a:r>
                        <a:rPr lang="en-US" altLang="zh-CN" sz="1400" b="0" i="0" baseline="0" dirty="0" smtClean="0"/>
                        <a:t>end map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20072" y="198884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数字化排序和哈希表存储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9440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：频繁</a:t>
            </a:r>
            <a:r>
              <a:rPr lang="en-US" altLang="zh-CN" dirty="0"/>
              <a:t>k</a:t>
            </a:r>
            <a:r>
              <a:rPr lang="zh-CN" altLang="en-US" dirty="0" smtClean="0"/>
              <a:t>项集生成算法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84552"/>
              </p:ext>
            </p:extLst>
          </p:nvPr>
        </p:nvGraphicFramePr>
        <p:xfrm>
          <a:off x="1043608" y="1484784"/>
          <a:ext cx="5896610" cy="27673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96610"/>
              </a:tblGrid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 </a:t>
                      </a:r>
                      <a:r>
                        <a:rPr lang="en-US" sz="1050" kern="100">
                          <a:effectLst/>
                        </a:rPr>
                        <a:t>4: </a:t>
                      </a:r>
                      <a:r>
                        <a:rPr lang="zh-CN" sz="1050" kern="100">
                          <a:effectLst/>
                        </a:rPr>
                        <a:t>将原始数据集并行投影为小数据集，并行执行</a:t>
                      </a:r>
                      <a:r>
                        <a:rPr lang="en-US" sz="1050" kern="100">
                          <a:effectLst/>
                        </a:rPr>
                        <a:t>TopKFP-growth</a:t>
                      </a:r>
                      <a:r>
                        <a:rPr lang="zh-CN" sz="1050" kern="100">
                          <a:effectLst/>
                        </a:rPr>
                        <a:t>算法生成所有频繁项集。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trans.flatMap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((items, c))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newitems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 = 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sortByFlist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(items, 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Flist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)//</a:t>
                      </a:r>
                      <a:r>
                        <a:rPr 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按照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Flist</a:t>
                      </a:r>
                      <a:r>
                        <a:rPr 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的项序排序</a:t>
                      </a: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  output(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sliceItems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newitems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Glist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))//</a:t>
                      </a:r>
                      <a:r>
                        <a:rPr 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Glist</a:t>
                      </a:r>
                      <a:r>
                        <a:rPr 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切分出子事务</a:t>
                      </a: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end 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flaMap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reduceByKey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(_+_)//</a:t>
                      </a:r>
                      <a:r>
                        <a:rPr 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并行对项集的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count</a:t>
                      </a:r>
                      <a:r>
                        <a:rPr 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计数，规约项集达到去重的目的</a:t>
                      </a: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end 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reduceByKey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.map(_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setGroupid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533400"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(items,1) -&gt; ( 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getGid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items.last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) :  (items, 1))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end map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US" sz="1050" kern="100" dirty="0" err="1">
                          <a:solidFill>
                            <a:srgbClr val="FF0000"/>
                          </a:solidFill>
                          <a:effectLst/>
                        </a:rPr>
                        <a:t>groupByKey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()//</a:t>
                      </a:r>
                      <a:r>
                        <a:rPr lang="zh-CN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分组</a:t>
                      </a:r>
                      <a:r>
                        <a:rPr lang="en-US" altLang="zh-CN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     </a:t>
                      </a:r>
                      <a:r>
                        <a:rPr lang="zh-CN" altLang="en-US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这里能不能用一个</a:t>
                      </a:r>
                      <a:r>
                        <a:rPr lang="en-US" altLang="zh-CN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MR</a:t>
                      </a:r>
                      <a:r>
                        <a:rPr lang="zh-CN" altLang="en-US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算子搞定？？？？？？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 dirty="0">
                          <a:effectLst/>
                        </a:rPr>
                        <a:t>.map(_.mineFIMs)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533400"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en-US" sz="1050" kern="100" dirty="0" err="1">
                          <a:effectLst/>
                        </a:rPr>
                        <a:t>gid</a:t>
                      </a:r>
                      <a:r>
                        <a:rPr lang="en-US" sz="1050" kern="100" dirty="0">
                          <a:effectLst/>
                        </a:rPr>
                        <a:t>, trans{items1/items2/…}) -&gt; (</a:t>
                      </a:r>
                      <a:r>
                        <a:rPr lang="en-US" sz="1050" kern="100" dirty="0" err="1">
                          <a:effectLst/>
                        </a:rPr>
                        <a:t>TopKFP</a:t>
                      </a:r>
                      <a:r>
                        <a:rPr lang="en-US" sz="1050" kern="100" dirty="0">
                          <a:effectLst/>
                        </a:rPr>
                        <a:t>-growth(</a:t>
                      </a:r>
                      <a:r>
                        <a:rPr lang="en-US" sz="1050" kern="100" dirty="0" err="1">
                          <a:effectLst/>
                        </a:rPr>
                        <a:t>gid</a:t>
                      </a:r>
                      <a:r>
                        <a:rPr lang="en-US" sz="1050" kern="100" dirty="0">
                          <a:effectLst/>
                        </a:rPr>
                        <a:t>, trans) )//</a:t>
                      </a:r>
                      <a:r>
                        <a:rPr lang="zh-CN" sz="1050" kern="100" dirty="0">
                          <a:effectLst/>
                        </a:rPr>
                        <a:t>执行局部</a:t>
                      </a:r>
                      <a:r>
                        <a:rPr lang="en-US" sz="1050" kern="100" dirty="0">
                          <a:effectLst/>
                        </a:rPr>
                        <a:t>FP-growth</a:t>
                      </a:r>
                      <a:r>
                        <a:rPr lang="zh-CN" sz="1050" kern="100" dirty="0">
                          <a:effectLst/>
                        </a:rPr>
                        <a:t>算法</a:t>
                      </a: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 dirty="0">
                          <a:effectLst/>
                        </a:rPr>
                        <a:t>end map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0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7170" y="1886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简单分组策略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0932" y="665809"/>
            <a:ext cx="1925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TID   Items bought</a:t>
            </a:r>
          </a:p>
          <a:p>
            <a:r>
              <a:rPr lang="en-US" altLang="zh-CN" dirty="0" smtClean="0"/>
              <a:t>100     {f,c,a,m,p:2}</a:t>
            </a:r>
          </a:p>
          <a:p>
            <a:r>
              <a:rPr lang="en-US" altLang="zh-CN" dirty="0" smtClean="0"/>
              <a:t>200     {f,c,a,b,m:1}</a:t>
            </a:r>
            <a:endParaRPr lang="en-US" altLang="zh-CN" dirty="0"/>
          </a:p>
          <a:p>
            <a:r>
              <a:rPr lang="en-US" altLang="zh-CN" dirty="0" smtClean="0"/>
              <a:t>300     {f,b:1}</a:t>
            </a:r>
            <a:endParaRPr lang="en-US" altLang="zh-CN" dirty="0"/>
          </a:p>
          <a:p>
            <a:r>
              <a:rPr lang="en-US" altLang="zh-CN" dirty="0" smtClean="0"/>
              <a:t>400     {c,b,p:1}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5716831" y="3106526"/>
            <a:ext cx="174278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G3(</a:t>
            </a:r>
            <a:r>
              <a:rPr lang="en-US" altLang="zh-CN" sz="1400" b="1" dirty="0" err="1" smtClean="0"/>
              <a:t>p,m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投影数据集</a:t>
            </a:r>
            <a:r>
              <a:rPr lang="en-US" altLang="zh-CN" sz="1400" b="1" dirty="0" smtClean="0"/>
              <a:t>)</a:t>
            </a:r>
            <a:endParaRPr lang="en-US" altLang="zh-CN" sz="1400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{f,c,a,m:2}</a:t>
            </a:r>
          </a:p>
          <a:p>
            <a:r>
              <a:rPr lang="en-US" altLang="zh-CN" dirty="0" smtClean="0"/>
              <a:t>{c,b:1}</a:t>
            </a:r>
          </a:p>
          <a:p>
            <a:r>
              <a:rPr lang="en-US" altLang="zh-CN" dirty="0"/>
              <a:t>{f,c,a:2}</a:t>
            </a:r>
          </a:p>
          <a:p>
            <a:r>
              <a:rPr lang="en-US" altLang="zh-CN" dirty="0"/>
              <a:t>{f,c,a,b:1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5839168" y="1396009"/>
            <a:ext cx="122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频繁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项集：</a:t>
            </a:r>
            <a:endParaRPr lang="en-US" altLang="zh-CN" sz="1400" b="1" dirty="0" smtClean="0"/>
          </a:p>
          <a:p>
            <a:r>
              <a:rPr lang="en-US" altLang="zh-CN" dirty="0" err="1" smtClean="0"/>
              <a:t>f,c,a,b,m,p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3618072" y="2984484"/>
            <a:ext cx="1685077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G2(</a:t>
            </a:r>
            <a:r>
              <a:rPr lang="en-US" altLang="zh-CN" sz="1400" b="1" dirty="0" err="1" smtClean="0"/>
              <a:t>b,a</a:t>
            </a:r>
            <a:r>
              <a:rPr lang="en-US" altLang="zh-CN" sz="1400" b="1" dirty="0" smtClean="0"/>
              <a:t>-</a:t>
            </a:r>
            <a:r>
              <a:rPr lang="zh-CN" altLang="en-US" sz="1400" b="1" dirty="0"/>
              <a:t>投影数据集</a:t>
            </a:r>
            <a:r>
              <a:rPr lang="en-US" altLang="zh-CN" sz="1400" b="1" dirty="0"/>
              <a:t>)</a:t>
            </a:r>
            <a:endParaRPr lang="en-US" altLang="zh-CN" sz="1400" u="sng" dirty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{f,c,a:1}</a:t>
            </a:r>
          </a:p>
          <a:p>
            <a:r>
              <a:rPr lang="en-US" altLang="zh-CN" dirty="0" smtClean="0"/>
              <a:t>{f:1}</a:t>
            </a:r>
          </a:p>
          <a:p>
            <a:r>
              <a:rPr lang="en-US" altLang="zh-CN" dirty="0" smtClean="0"/>
              <a:t>{c:1}</a:t>
            </a:r>
          </a:p>
          <a:p>
            <a:r>
              <a:rPr lang="en-US" altLang="zh-CN" dirty="0"/>
              <a:t>{f,c:2}</a:t>
            </a:r>
          </a:p>
          <a:p>
            <a:r>
              <a:rPr lang="en-US" altLang="zh-CN" dirty="0"/>
              <a:t>{f,c:1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3114909"/>
            <a:ext cx="162339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G1(</a:t>
            </a:r>
            <a:r>
              <a:rPr lang="en-US" altLang="zh-CN" sz="1400" b="1" dirty="0" err="1" smtClean="0"/>
              <a:t>f,c</a:t>
            </a:r>
            <a:r>
              <a:rPr lang="en-US" altLang="zh-CN" sz="1400" b="1" dirty="0" smtClean="0"/>
              <a:t>-</a:t>
            </a:r>
            <a:r>
              <a:rPr lang="zh-CN" altLang="en-US" sz="1400" b="1" dirty="0"/>
              <a:t>投影数据集</a:t>
            </a:r>
            <a:r>
              <a:rPr lang="en-US" altLang="zh-CN" sz="1400" b="1" dirty="0"/>
              <a:t>)</a:t>
            </a:r>
            <a:endParaRPr lang="en-US" altLang="zh-CN" sz="1400" u="sng" dirty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{f:2}</a:t>
            </a:r>
          </a:p>
          <a:p>
            <a:r>
              <a:rPr lang="en-US" altLang="zh-CN" dirty="0" smtClean="0"/>
              <a:t>{f:1}</a:t>
            </a:r>
          </a:p>
        </p:txBody>
      </p: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>
            <a:off x="4563824" y="2143137"/>
            <a:ext cx="2024400" cy="963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 flipH="1">
            <a:off x="4460611" y="2143137"/>
            <a:ext cx="103213" cy="841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7" idx="0"/>
          </p:cNvCxnSpPr>
          <p:nvPr/>
        </p:nvCxnSpPr>
        <p:spPr>
          <a:xfrm flipH="1">
            <a:off x="2359361" y="2143137"/>
            <a:ext cx="2204463" cy="971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3648" y="5202313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17,14,4   </a:t>
            </a:r>
            <a:r>
              <a:rPr lang="zh-CN" altLang="en-US" dirty="0" smtClean="0"/>
              <a:t>方差是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07985" y="572396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13,9,2   </a:t>
            </a:r>
            <a:r>
              <a:rPr lang="zh-CN" altLang="en-US" dirty="0" smtClean="0"/>
              <a:t>方差是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rot="16200000" flipH="1">
            <a:off x="3383868" y="1448779"/>
            <a:ext cx="2736305" cy="2088232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6200000" flipH="1">
            <a:off x="3131839" y="1700805"/>
            <a:ext cx="3240363" cy="2088233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0800000" flipV="1">
            <a:off x="325424" y="1124741"/>
            <a:ext cx="3382480" cy="276713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7170" y="1886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简单分组策略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27784" y="727289"/>
            <a:ext cx="2507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TID </a:t>
            </a:r>
            <a:r>
              <a:rPr lang="en-US" altLang="zh-CN" u="sng" dirty="0"/>
              <a:t>order frequent items</a:t>
            </a:r>
            <a:endParaRPr lang="en-US" altLang="zh-CN" u="sng" dirty="0" smtClean="0"/>
          </a:p>
          <a:p>
            <a:r>
              <a:rPr lang="en-US" altLang="zh-CN" dirty="0" smtClean="0"/>
              <a:t>100     {f,c,a,m,p:2}</a:t>
            </a:r>
          </a:p>
          <a:p>
            <a:r>
              <a:rPr lang="en-US" altLang="zh-CN" dirty="0" smtClean="0"/>
              <a:t>200     {f,c,a,b,m:1}</a:t>
            </a:r>
            <a:endParaRPr lang="en-US" altLang="zh-CN" dirty="0"/>
          </a:p>
          <a:p>
            <a:r>
              <a:rPr lang="en-US" altLang="zh-CN" dirty="0" smtClean="0"/>
              <a:t>300     {f,b:1}</a:t>
            </a:r>
            <a:endParaRPr lang="en-US" altLang="zh-CN" dirty="0"/>
          </a:p>
          <a:p>
            <a:r>
              <a:rPr lang="en-US" altLang="zh-CN" dirty="0" smtClean="0"/>
              <a:t>400     {c,b,p:1}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3176389"/>
            <a:ext cx="164660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G3(m,-</a:t>
            </a:r>
            <a:r>
              <a:rPr lang="zh-CN" altLang="en-US" sz="1400" b="1" dirty="0" smtClean="0"/>
              <a:t>投影数据集</a:t>
            </a:r>
            <a:r>
              <a:rPr lang="en-US" altLang="zh-CN" sz="1400" b="1" dirty="0" smtClean="0"/>
              <a:t>)</a:t>
            </a:r>
            <a:endParaRPr lang="en-US" altLang="zh-CN" sz="1400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{f,c,a,m,p:2}</a:t>
            </a:r>
          </a:p>
          <a:p>
            <a:r>
              <a:rPr lang="en-US" altLang="zh-CN" dirty="0" smtClean="0"/>
              <a:t>{c,b,p:1}</a:t>
            </a:r>
          </a:p>
          <a:p>
            <a:r>
              <a:rPr lang="en-US" altLang="zh-CN" dirty="0" smtClean="0"/>
              <a:t>{f,c,a,b,m:1}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6077112" y="3025649"/>
            <a:ext cx="122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频繁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项集：</a:t>
            </a:r>
            <a:endParaRPr lang="en-US" altLang="zh-CN" sz="1400" b="1" dirty="0" smtClean="0"/>
          </a:p>
          <a:p>
            <a:r>
              <a:rPr lang="en-US" altLang="zh-CN" dirty="0" err="1" smtClean="0"/>
              <a:t>f,c,a,b,m,p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2670899" y="3045964"/>
            <a:ext cx="168507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G2(</a:t>
            </a:r>
            <a:r>
              <a:rPr lang="en-US" altLang="zh-CN" sz="1400" b="1" dirty="0" err="1" smtClean="0"/>
              <a:t>a,b</a:t>
            </a:r>
            <a:r>
              <a:rPr lang="en-US" altLang="zh-CN" sz="1400" b="1" dirty="0" smtClean="0"/>
              <a:t>-</a:t>
            </a:r>
            <a:r>
              <a:rPr lang="zh-CN" altLang="en-US" sz="1400" b="1" dirty="0"/>
              <a:t>投影数据集</a:t>
            </a:r>
            <a:r>
              <a:rPr lang="en-US" altLang="zh-CN" sz="1400" b="1" dirty="0"/>
              <a:t>)</a:t>
            </a:r>
            <a:endParaRPr lang="en-US" altLang="zh-CN" sz="1400" u="sng" dirty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{f,c,a,b:1}</a:t>
            </a:r>
          </a:p>
          <a:p>
            <a:r>
              <a:rPr lang="en-US" altLang="zh-CN" dirty="0" smtClean="0"/>
              <a:t>{f,b:1}</a:t>
            </a:r>
          </a:p>
          <a:p>
            <a:r>
              <a:rPr lang="en-US" altLang="zh-CN" dirty="0" smtClean="0"/>
              <a:t>{c,b:1}</a:t>
            </a:r>
          </a:p>
          <a:p>
            <a:r>
              <a:rPr lang="en-US" altLang="zh-CN" dirty="0"/>
              <a:t>{</a:t>
            </a:r>
            <a:r>
              <a:rPr lang="en-US" altLang="zh-CN" dirty="0" smtClean="0"/>
              <a:t>f,c,a:2}</a:t>
            </a:r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3176389"/>
            <a:ext cx="162339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G1(</a:t>
            </a:r>
            <a:r>
              <a:rPr lang="en-US" altLang="zh-CN" sz="1400" b="1" dirty="0" err="1" smtClean="0"/>
              <a:t>f,c</a:t>
            </a:r>
            <a:r>
              <a:rPr lang="en-US" altLang="zh-CN" sz="1400" b="1" dirty="0" smtClean="0"/>
              <a:t>-</a:t>
            </a:r>
            <a:r>
              <a:rPr lang="zh-CN" altLang="en-US" sz="1400" b="1" dirty="0"/>
              <a:t>投影数据集</a:t>
            </a:r>
            <a:r>
              <a:rPr lang="en-US" altLang="zh-CN" sz="1400" b="1" dirty="0"/>
              <a:t>)</a:t>
            </a:r>
            <a:endParaRPr lang="en-US" altLang="zh-CN" sz="1400" u="sng" dirty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{f,c:2}</a:t>
            </a:r>
          </a:p>
          <a:p>
            <a:r>
              <a:rPr lang="en-US" altLang="zh-CN" dirty="0" smtClean="0"/>
              <a:t>{f,c:1}</a:t>
            </a:r>
          </a:p>
          <a:p>
            <a:r>
              <a:rPr lang="en-US" altLang="zh-CN" dirty="0" smtClean="0"/>
              <a:t>{f:1}</a:t>
            </a:r>
          </a:p>
          <a:p>
            <a:r>
              <a:rPr lang="en-US" altLang="zh-CN" dirty="0" smtClean="0"/>
              <a:t>{c:1}</a:t>
            </a:r>
            <a:endParaRPr lang="en-US" altLang="zh-CN" dirty="0"/>
          </a:p>
        </p:txBody>
      </p: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>
            <a:off x="3881717" y="2204617"/>
            <a:ext cx="1153546" cy="971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 flipH="1">
            <a:off x="3513438" y="2204617"/>
            <a:ext cx="368279" cy="841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7" idx="0"/>
          </p:cNvCxnSpPr>
          <p:nvPr/>
        </p:nvCxnSpPr>
        <p:spPr>
          <a:xfrm flipH="1">
            <a:off x="1135225" y="2204617"/>
            <a:ext cx="2746492" cy="971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84824" y="566124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17,14,4   </a:t>
            </a:r>
            <a:r>
              <a:rPr lang="zh-CN" altLang="en-US" dirty="0" smtClean="0"/>
              <a:t>方差是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07985" y="572396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13,9,2   </a:t>
            </a:r>
            <a:r>
              <a:rPr lang="zh-CN" altLang="en-US" dirty="0" smtClean="0"/>
              <a:t>方差是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81468"/>
              </p:ext>
            </p:extLst>
          </p:nvPr>
        </p:nvGraphicFramePr>
        <p:xfrm>
          <a:off x="4298561" y="1772816"/>
          <a:ext cx="3312368" cy="67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432048"/>
                <a:gridCol w="432048"/>
                <a:gridCol w="432048"/>
                <a:gridCol w="432048"/>
                <a:gridCol w="504056"/>
                <a:gridCol w="504056"/>
              </a:tblGrid>
              <a:tr h="27800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项目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f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c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a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b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m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p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组</a:t>
                      </a:r>
                      <a:r>
                        <a:rPr lang="en-US" altLang="zh-CN" sz="1400" dirty="0" smtClean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G1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G1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G2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G2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G3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G3</a:t>
                      </a:r>
                      <a:endParaRPr lang="zh-CN" altLang="en-US" sz="14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接箭头连接符 29"/>
          <p:cNvCxnSpPr>
            <a:stCxn id="15" idx="0"/>
            <a:endCxn id="28" idx="2"/>
          </p:cNvCxnSpPr>
          <p:nvPr/>
        </p:nvCxnSpPr>
        <p:spPr>
          <a:xfrm flipH="1" flipV="1">
            <a:off x="5954745" y="2448456"/>
            <a:ext cx="733487" cy="577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81804" y="1412776"/>
            <a:ext cx="1049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分组表</a:t>
            </a:r>
            <a:r>
              <a:rPr lang="en-US" altLang="zh-CN" sz="1400" dirty="0" err="1" smtClean="0"/>
              <a:t>Glist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48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FP-growth</a:t>
            </a:r>
            <a:r>
              <a:rPr lang="zh-CN" altLang="en-US" smtClean="0"/>
              <a:t>算法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D3B588CF-AF78-43C7-8AB1-4F7CBEEFF030}" type="datetime1">
              <a:rPr lang="zh-CN" altLang="en-US" smtClean="0"/>
              <a:pPr>
                <a:defRPr/>
              </a:pPr>
              <a:t>2016/6/29</a:t>
            </a:fld>
            <a:endParaRPr lang="zh-CN" altLang="en-US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67843" y="6345324"/>
            <a:ext cx="2133600" cy="365125"/>
          </a:xfrm>
        </p:spPr>
        <p:txBody>
          <a:bodyPr/>
          <a:lstStyle/>
          <a:p>
            <a:pPr>
              <a:defRPr/>
            </a:pPr>
            <a:fld id="{8AE07B86-415F-41E7-9F46-C500329F3E4F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14463" y="3762375"/>
            <a:ext cx="2219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Header Table</a:t>
            </a:r>
          </a:p>
          <a:p>
            <a:pPr eaLnBrk="1" hangingPunct="1"/>
            <a:r>
              <a:rPr lang="en-US" altLang="zh-CN" u="sng"/>
              <a:t>Item  frequency head</a:t>
            </a:r>
          </a:p>
          <a:p>
            <a:pPr eaLnBrk="1" hangingPunct="1"/>
            <a:r>
              <a:rPr lang="en-US" altLang="zh-CN"/>
              <a:t>f               4</a:t>
            </a:r>
          </a:p>
          <a:p>
            <a:pPr eaLnBrk="1" hangingPunct="1"/>
            <a:r>
              <a:rPr lang="en-US" altLang="zh-CN"/>
              <a:t>c              4</a:t>
            </a:r>
          </a:p>
          <a:p>
            <a:pPr eaLnBrk="1" hangingPunct="1"/>
            <a:r>
              <a:rPr lang="en-US" altLang="zh-CN"/>
              <a:t>a              3</a:t>
            </a:r>
          </a:p>
          <a:p>
            <a:pPr eaLnBrk="1" hangingPunct="1"/>
            <a:r>
              <a:rPr lang="en-US" altLang="zh-CN"/>
              <a:t>b              3</a:t>
            </a:r>
          </a:p>
          <a:p>
            <a:pPr eaLnBrk="1" hangingPunct="1"/>
            <a:r>
              <a:rPr lang="en-US" altLang="zh-CN"/>
              <a:t>m             3</a:t>
            </a:r>
          </a:p>
          <a:p>
            <a:pPr eaLnBrk="1" hangingPunct="1"/>
            <a:r>
              <a:rPr lang="en-US" altLang="zh-CN"/>
              <a:t>p              3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53063" y="3392488"/>
            <a:ext cx="504825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21413" y="3941763"/>
            <a:ext cx="504825" cy="358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c:1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62525" y="3922713"/>
            <a:ext cx="503238" cy="360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f:4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54638" y="4443413"/>
            <a:ext cx="603250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b:1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83125" y="4459288"/>
            <a:ext cx="503238" cy="360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c:3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83125" y="5013325"/>
            <a:ext cx="503238" cy="360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a:3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62413" y="5592763"/>
            <a:ext cx="620712" cy="360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m:2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62413" y="6165850"/>
            <a:ext cx="620712" cy="358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p:2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62525" y="5592763"/>
            <a:ext cx="642938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b:1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62525" y="6165850"/>
            <a:ext cx="642938" cy="3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m:1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21413" y="4556125"/>
            <a:ext cx="504825" cy="360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b:1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21413" y="5192713"/>
            <a:ext cx="504825" cy="360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p:1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8" idx="3"/>
            <a:endCxn id="9" idx="0"/>
          </p:cNvCxnSpPr>
          <p:nvPr/>
        </p:nvCxnSpPr>
        <p:spPr>
          <a:xfrm>
            <a:off x="5957685" y="3573016"/>
            <a:ext cx="516407" cy="367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2"/>
            <a:endCxn id="10" idx="0"/>
          </p:cNvCxnSpPr>
          <p:nvPr/>
        </p:nvCxnSpPr>
        <p:spPr>
          <a:xfrm flipH="1">
            <a:off x="5213952" y="3753036"/>
            <a:ext cx="491705" cy="170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2"/>
            <a:endCxn id="11" idx="0"/>
          </p:cNvCxnSpPr>
          <p:nvPr/>
        </p:nvCxnSpPr>
        <p:spPr>
          <a:xfrm>
            <a:off x="5213952" y="4283469"/>
            <a:ext cx="441891" cy="159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2"/>
            <a:endCxn id="13" idx="0"/>
          </p:cNvCxnSpPr>
          <p:nvPr/>
        </p:nvCxnSpPr>
        <p:spPr>
          <a:xfrm>
            <a:off x="4937919" y="4819738"/>
            <a:ext cx="0" cy="193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2"/>
          </p:cNvCxnSpPr>
          <p:nvPr/>
        </p:nvCxnSpPr>
        <p:spPr>
          <a:xfrm flipH="1">
            <a:off x="4372331" y="5373216"/>
            <a:ext cx="562534" cy="220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3" idx="2"/>
          </p:cNvCxnSpPr>
          <p:nvPr/>
        </p:nvCxnSpPr>
        <p:spPr>
          <a:xfrm>
            <a:off x="4934865" y="5373216"/>
            <a:ext cx="349111" cy="220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  <a:endCxn id="12" idx="0"/>
          </p:cNvCxnSpPr>
          <p:nvPr/>
        </p:nvCxnSpPr>
        <p:spPr>
          <a:xfrm flipH="1">
            <a:off x="4934865" y="4283469"/>
            <a:ext cx="279087" cy="176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2"/>
            <a:endCxn id="15" idx="0"/>
          </p:cNvCxnSpPr>
          <p:nvPr/>
        </p:nvCxnSpPr>
        <p:spPr>
          <a:xfrm flipH="1">
            <a:off x="4372330" y="5953348"/>
            <a:ext cx="1" cy="211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6" idx="2"/>
            <a:endCxn id="17" idx="0"/>
          </p:cNvCxnSpPr>
          <p:nvPr/>
        </p:nvCxnSpPr>
        <p:spPr>
          <a:xfrm>
            <a:off x="5285581" y="5953348"/>
            <a:ext cx="0" cy="211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2"/>
            <a:endCxn id="18" idx="0"/>
          </p:cNvCxnSpPr>
          <p:nvPr/>
        </p:nvCxnSpPr>
        <p:spPr>
          <a:xfrm>
            <a:off x="6473825" y="4301054"/>
            <a:ext cx="0" cy="255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8" idx="2"/>
            <a:endCxn id="19" idx="0"/>
          </p:cNvCxnSpPr>
          <p:nvPr/>
        </p:nvCxnSpPr>
        <p:spPr>
          <a:xfrm>
            <a:off x="6473825" y="4916457"/>
            <a:ext cx="0" cy="276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endCxn id="10" idx="1"/>
          </p:cNvCxnSpPr>
          <p:nvPr/>
        </p:nvCxnSpPr>
        <p:spPr>
          <a:xfrm flipV="1">
            <a:off x="3370543" y="4103449"/>
            <a:ext cx="1591381" cy="360596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endCxn id="13" idx="1"/>
          </p:cNvCxnSpPr>
          <p:nvPr/>
        </p:nvCxnSpPr>
        <p:spPr>
          <a:xfrm>
            <a:off x="3370543" y="5054826"/>
            <a:ext cx="1312294" cy="13837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>
            <a:off x="3370543" y="5313845"/>
            <a:ext cx="1591380" cy="459483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endCxn id="12" idx="1"/>
          </p:cNvCxnSpPr>
          <p:nvPr/>
        </p:nvCxnSpPr>
        <p:spPr>
          <a:xfrm flipV="1">
            <a:off x="3370543" y="4639718"/>
            <a:ext cx="1312294" cy="163715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2" idx="3"/>
            <a:endCxn id="9" idx="1"/>
          </p:cNvCxnSpPr>
          <p:nvPr/>
        </p:nvCxnSpPr>
        <p:spPr>
          <a:xfrm flipV="1">
            <a:off x="5186893" y="4121034"/>
            <a:ext cx="1035171" cy="51868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3"/>
            <a:endCxn id="11" idx="2"/>
          </p:cNvCxnSpPr>
          <p:nvPr/>
        </p:nvCxnSpPr>
        <p:spPr>
          <a:xfrm flipV="1">
            <a:off x="5606028" y="4803433"/>
            <a:ext cx="49815" cy="96989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1" idx="3"/>
            <a:endCxn id="18" idx="1"/>
          </p:cNvCxnSpPr>
          <p:nvPr/>
        </p:nvCxnSpPr>
        <p:spPr>
          <a:xfrm>
            <a:off x="5957685" y="4623413"/>
            <a:ext cx="264379" cy="11302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/>
          <p:nvPr/>
        </p:nvCxnSpPr>
        <p:spPr>
          <a:xfrm>
            <a:off x="3370543" y="5553236"/>
            <a:ext cx="691281" cy="220092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4" idx="2"/>
            <a:endCxn id="17" idx="1"/>
          </p:cNvCxnSpPr>
          <p:nvPr/>
        </p:nvCxnSpPr>
        <p:spPr>
          <a:xfrm rot="16200000" flipH="1">
            <a:off x="4471139" y="5854540"/>
            <a:ext cx="391976" cy="58959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/>
          <p:nvPr/>
        </p:nvCxnSpPr>
        <p:spPr>
          <a:xfrm>
            <a:off x="3370543" y="5773330"/>
            <a:ext cx="691279" cy="463982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5" idx="2"/>
            <a:endCxn id="19" idx="2"/>
          </p:cNvCxnSpPr>
          <p:nvPr/>
        </p:nvCxnSpPr>
        <p:spPr>
          <a:xfrm rot="5400000" flipH="1" flipV="1">
            <a:off x="4937157" y="4988409"/>
            <a:ext cx="972108" cy="2101762"/>
          </a:xfrm>
          <a:prstGeom prst="curvedConnector3">
            <a:avLst>
              <a:gd name="adj1" fmla="val -23516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011863" y="1628775"/>
            <a:ext cx="504825" cy="360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021388" y="2257425"/>
            <a:ext cx="503237" cy="360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c:3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2" idx="2"/>
            <a:endCxn id="43" idx="0"/>
          </p:cNvCxnSpPr>
          <p:nvPr/>
        </p:nvCxnSpPr>
        <p:spPr>
          <a:xfrm>
            <a:off x="6264188" y="1988840"/>
            <a:ext cx="9103" cy="268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222750" y="1731963"/>
            <a:ext cx="15843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p</a:t>
            </a:r>
            <a:r>
              <a:rPr lang="zh-CN" altLang="en-US" sz="1600" b="1"/>
              <a:t> 条件模式基</a:t>
            </a:r>
            <a:endParaRPr lang="en-US" altLang="zh-CN" sz="1600" b="1"/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fcam:2,cb:1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424488" y="2617788"/>
            <a:ext cx="158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p</a:t>
            </a:r>
            <a:r>
              <a:rPr lang="zh-CN" altLang="en-US" b="1"/>
              <a:t> </a:t>
            </a:r>
            <a:r>
              <a:rPr lang="zh-CN" altLang="en-US" sz="1600" b="1"/>
              <a:t>条件</a:t>
            </a:r>
            <a:r>
              <a:rPr lang="en-US" altLang="zh-CN" b="1"/>
              <a:t>FP-tree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524750" y="2349500"/>
            <a:ext cx="15113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所有与</a:t>
            </a:r>
            <a:r>
              <a:rPr lang="en-US" altLang="zh-CN" sz="1600" b="1"/>
              <a:t>p</a:t>
            </a:r>
            <a:r>
              <a:rPr lang="zh-CN" altLang="en-US" sz="1600" b="1"/>
              <a:t>相关的频繁模式</a:t>
            </a:r>
            <a:endParaRPr lang="en-US" altLang="zh-CN" sz="1600" b="1"/>
          </a:p>
          <a:p>
            <a:pPr eaLnBrk="1" hangingPunct="1"/>
            <a:r>
              <a:rPr lang="en-US" altLang="zh-CN" b="1"/>
              <a:t>p,pc</a:t>
            </a:r>
            <a:endParaRPr lang="zh-CN" altLang="en-US" b="1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5606028" y="2122907"/>
            <a:ext cx="415235" cy="20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525319" y="2122907"/>
            <a:ext cx="1755093" cy="2259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476375" y="1555750"/>
            <a:ext cx="22701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u="sng" dirty="0"/>
              <a:t>TID   Items bought</a:t>
            </a:r>
          </a:p>
          <a:p>
            <a:pPr eaLnBrk="1" hangingPunct="1"/>
            <a:r>
              <a:rPr lang="en-US" altLang="zh-CN" dirty="0"/>
              <a:t>100     {</a:t>
            </a:r>
            <a:r>
              <a:rPr lang="en-US" altLang="zh-CN" dirty="0" err="1"/>
              <a:t>f,c,a,d,g,i,m,p</a:t>
            </a:r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/>
              <a:t>200     {</a:t>
            </a:r>
            <a:r>
              <a:rPr lang="en-US" altLang="zh-CN" dirty="0" err="1"/>
              <a:t>a,b,c,f,l,m,p</a:t>
            </a:r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/>
              <a:t>300     {</a:t>
            </a:r>
            <a:r>
              <a:rPr lang="en-US" altLang="zh-CN" dirty="0" err="1"/>
              <a:t>b,f,h,j,o</a:t>
            </a:r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/>
              <a:t>400     {</a:t>
            </a:r>
            <a:r>
              <a:rPr lang="en-US" altLang="zh-CN" dirty="0" err="1"/>
              <a:t>b,c,k,s,p</a:t>
            </a:r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/>
              <a:t>500     {</a:t>
            </a:r>
            <a:r>
              <a:rPr lang="en-US" altLang="zh-CN" dirty="0" err="1"/>
              <a:t>a,f,c,e,l,m,p,n</a:t>
            </a:r>
            <a:r>
              <a:rPr lang="en-US" altLang="zh-CN" dirty="0"/>
              <a:t>}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900113" y="1855788"/>
            <a:ext cx="51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DB:</a:t>
            </a:r>
            <a:endParaRPr lang="zh-CN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457325" y="3244850"/>
            <a:ext cx="162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min_support=3</a:t>
            </a:r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5014741" y="2348192"/>
            <a:ext cx="199211" cy="149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33299" y="18856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负载均衡的分组策略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80112" y="620688"/>
            <a:ext cx="1925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TID   Items bought</a:t>
            </a:r>
          </a:p>
          <a:p>
            <a:r>
              <a:rPr lang="en-US" altLang="zh-CN" dirty="0" smtClean="0"/>
              <a:t>100     {f,c,a,m,p:2}</a:t>
            </a:r>
          </a:p>
          <a:p>
            <a:r>
              <a:rPr lang="en-US" altLang="zh-CN" dirty="0" smtClean="0"/>
              <a:t>200     {f,c,a,b,m:1}</a:t>
            </a:r>
            <a:endParaRPr lang="en-US" altLang="zh-CN" dirty="0"/>
          </a:p>
          <a:p>
            <a:r>
              <a:rPr lang="en-US" altLang="zh-CN" dirty="0" smtClean="0"/>
              <a:t>300     {f,b:1}</a:t>
            </a:r>
            <a:endParaRPr lang="en-US" altLang="zh-CN" dirty="0"/>
          </a:p>
          <a:p>
            <a:r>
              <a:rPr lang="en-US" altLang="zh-CN" dirty="0" smtClean="0"/>
              <a:t>400     {c,b,p:1}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3184456" y="2888357"/>
            <a:ext cx="18069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G1(</a:t>
            </a:r>
            <a:r>
              <a:rPr lang="en-US" altLang="zh-CN" sz="1400" b="1" dirty="0" err="1" smtClean="0"/>
              <a:t>c,a,b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投影数据集</a:t>
            </a:r>
            <a:r>
              <a:rPr lang="en-US" altLang="zh-CN" sz="1400" b="1" dirty="0" smtClean="0"/>
              <a:t>)</a:t>
            </a:r>
            <a:endParaRPr lang="en-US" altLang="zh-CN" sz="1400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/>
              <a:t>{</a:t>
            </a:r>
            <a:r>
              <a:rPr lang="en-US" altLang="zh-CN" dirty="0" smtClean="0"/>
              <a:t>f,c,a:2}</a:t>
            </a:r>
            <a:endParaRPr lang="en-US" altLang="zh-CN" dirty="0"/>
          </a:p>
          <a:p>
            <a:r>
              <a:rPr lang="en-US" altLang="zh-CN" dirty="0"/>
              <a:t>{</a:t>
            </a:r>
            <a:r>
              <a:rPr lang="en-US" altLang="zh-CN" dirty="0" smtClean="0"/>
              <a:t>f,c,a,b:1</a:t>
            </a:r>
            <a:r>
              <a:rPr lang="en-US" altLang="zh-CN" dirty="0"/>
              <a:t>}</a:t>
            </a:r>
          </a:p>
          <a:p>
            <a:r>
              <a:rPr lang="en-US" altLang="zh-CN" dirty="0" smtClean="0"/>
              <a:t>{f,b:1</a:t>
            </a:r>
            <a:r>
              <a:rPr lang="en-US" altLang="zh-CN" dirty="0"/>
              <a:t>}</a:t>
            </a:r>
          </a:p>
          <a:p>
            <a:r>
              <a:rPr lang="en-US" altLang="zh-CN" dirty="0" smtClean="0"/>
              <a:t>{c,b:2}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5939401" y="5069478"/>
            <a:ext cx="122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频繁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项集</a:t>
            </a:r>
            <a:endParaRPr lang="en-US" altLang="zh-CN" sz="1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597252" y="2939363"/>
            <a:ext cx="169392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G2(</a:t>
            </a:r>
            <a:r>
              <a:rPr lang="en-US" altLang="zh-CN" sz="1400" b="1" dirty="0" err="1" smtClean="0"/>
              <a:t>f,m</a:t>
            </a:r>
            <a:r>
              <a:rPr lang="en-US" altLang="zh-CN" sz="1400" b="1" dirty="0" smtClean="0"/>
              <a:t>-</a:t>
            </a:r>
            <a:r>
              <a:rPr lang="zh-CN" altLang="en-US" sz="1400" b="1" dirty="0"/>
              <a:t>投影数据集</a:t>
            </a:r>
            <a:r>
              <a:rPr lang="en-US" altLang="zh-CN" sz="1400" b="1" dirty="0"/>
              <a:t>)</a:t>
            </a:r>
            <a:endParaRPr lang="en-US" altLang="zh-CN" sz="1400" u="sng" dirty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/>
              <a:t>{</a:t>
            </a:r>
            <a:r>
              <a:rPr lang="en-US" altLang="zh-CN" dirty="0" smtClean="0"/>
              <a:t>f,c,a,m:2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{</a:t>
            </a:r>
            <a:r>
              <a:rPr lang="en-US" altLang="zh-CN" dirty="0" smtClean="0"/>
              <a:t>f,c,a,b,m:1}</a:t>
            </a:r>
          </a:p>
          <a:p>
            <a:r>
              <a:rPr lang="en-US" altLang="zh-CN" dirty="0" smtClean="0"/>
              <a:t>{f:1}</a:t>
            </a:r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7506123" y="3078851"/>
            <a:ext cx="15504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G3(p-</a:t>
            </a:r>
            <a:r>
              <a:rPr lang="zh-CN" altLang="en-US" sz="1400" b="1" dirty="0"/>
              <a:t>投影数据集</a:t>
            </a:r>
            <a:r>
              <a:rPr lang="en-US" altLang="zh-CN" sz="1400" b="1" dirty="0"/>
              <a:t>)</a:t>
            </a:r>
            <a:endParaRPr lang="en-US" altLang="zh-CN" sz="1400" u="sng" dirty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/>
              <a:t>{</a:t>
            </a:r>
            <a:r>
              <a:rPr lang="en-US" altLang="zh-CN" dirty="0" smtClean="0"/>
              <a:t>f,c,a,m,p:2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{</a:t>
            </a:r>
            <a:r>
              <a:rPr lang="en-US" altLang="zh-CN" dirty="0" smtClean="0"/>
              <a:t>c,b,p:1</a:t>
            </a:r>
            <a:r>
              <a:rPr lang="en-US" altLang="zh-CN" dirty="0"/>
              <a:t>}</a:t>
            </a:r>
          </a:p>
        </p:txBody>
      </p: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 flipH="1">
            <a:off x="4087909" y="2098016"/>
            <a:ext cx="2455095" cy="790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 flipH="1">
            <a:off x="6444215" y="2098016"/>
            <a:ext cx="98789" cy="841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7" idx="0"/>
          </p:cNvCxnSpPr>
          <p:nvPr/>
        </p:nvCxnSpPr>
        <p:spPr>
          <a:xfrm>
            <a:off x="6543004" y="2098016"/>
            <a:ext cx="1738331" cy="98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49383"/>
              </p:ext>
            </p:extLst>
          </p:nvPr>
        </p:nvGraphicFramePr>
        <p:xfrm>
          <a:off x="4031941" y="5373216"/>
          <a:ext cx="4824533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219"/>
                <a:gridCol w="689219"/>
                <a:gridCol w="689219"/>
                <a:gridCol w="689219"/>
                <a:gridCol w="689219"/>
                <a:gridCol w="689219"/>
                <a:gridCol w="68921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项目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位置</a:t>
                      </a:r>
                      <a:r>
                        <a:rPr lang="en-US" altLang="zh-CN" sz="1400" dirty="0" smtClean="0"/>
                        <a:t>Li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负载量</a:t>
                      </a:r>
                      <a:r>
                        <a:rPr lang="en-US" altLang="zh-CN" sz="1400" dirty="0" err="1" smtClean="0"/>
                        <a:t>Ti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1560" y="594928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18,9,8  </a:t>
            </a:r>
            <a:r>
              <a:rPr lang="zh-CN" altLang="en-US" dirty="0" smtClean="0"/>
              <a:t>方差</a:t>
            </a:r>
            <a:r>
              <a:rPr lang="en-US" altLang="zh-CN" dirty="0" smtClean="0"/>
              <a:t>11.6  </a:t>
            </a:r>
          </a:p>
          <a:p>
            <a:r>
              <a:rPr lang="en-US" altLang="zh-CN" dirty="0" smtClean="0"/>
              <a:t>11,7,6   </a:t>
            </a:r>
            <a:r>
              <a:rPr lang="zh-CN" altLang="en-US" dirty="0" smtClean="0"/>
              <a:t>方差</a:t>
            </a:r>
            <a:r>
              <a:rPr lang="en-US" altLang="zh-CN" dirty="0" smtClean="0"/>
              <a:t>3.7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29199"/>
              </p:ext>
            </p:extLst>
          </p:nvPr>
        </p:nvGraphicFramePr>
        <p:xfrm>
          <a:off x="166828" y="1268760"/>
          <a:ext cx="482453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219"/>
                <a:gridCol w="689219"/>
                <a:gridCol w="689219"/>
                <a:gridCol w="689219"/>
                <a:gridCol w="689219"/>
                <a:gridCol w="689219"/>
                <a:gridCol w="68921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项目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组</a:t>
                      </a:r>
                      <a:r>
                        <a:rPr lang="en-US" altLang="zh-CN" sz="1400" dirty="0" smtClean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1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59632" y="173711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频繁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项集</a:t>
            </a:r>
            <a:endParaRPr lang="en-US" altLang="zh-CN" sz="1400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94728"/>
              </p:ext>
            </p:extLst>
          </p:nvPr>
        </p:nvGraphicFramePr>
        <p:xfrm>
          <a:off x="251520" y="2097152"/>
          <a:ext cx="3672408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219"/>
                <a:gridCol w="390901"/>
                <a:gridCol w="504056"/>
                <a:gridCol w="504056"/>
                <a:gridCol w="504056"/>
                <a:gridCol w="504056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f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c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m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p</a:t>
                      </a:r>
                      <a:endParaRPr lang="zh-CN" altLang="en-US" sz="1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位置</a:t>
                      </a:r>
                      <a:r>
                        <a:rPr lang="en-US" altLang="zh-CN" sz="1400" dirty="0" smtClean="0"/>
                        <a:t>L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5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负载量</a:t>
                      </a:r>
                      <a:r>
                        <a:rPr lang="en-US" altLang="zh-CN" sz="1400" dirty="0" smtClean="0"/>
                        <a:t>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log2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log3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log4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log5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log6</a:t>
                      </a:r>
                      <a:endParaRPr lang="zh-CN" alt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24826"/>
              </p:ext>
            </p:extLst>
          </p:nvPr>
        </p:nvGraphicFramePr>
        <p:xfrm>
          <a:off x="5580112" y="2393320"/>
          <a:ext cx="3312368" cy="67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432048"/>
                <a:gridCol w="432048"/>
                <a:gridCol w="432048"/>
                <a:gridCol w="432048"/>
                <a:gridCol w="504056"/>
                <a:gridCol w="504056"/>
              </a:tblGrid>
              <a:tr h="27800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项目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f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c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a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b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m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p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组</a:t>
                      </a:r>
                      <a:r>
                        <a:rPr lang="en-US" altLang="zh-CN" sz="1400" dirty="0" smtClean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G2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G3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G3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G3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G2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G1</a:t>
                      </a:r>
                      <a:endParaRPr lang="zh-CN" alt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516216" y="204552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分组表</a:t>
            </a:r>
            <a:r>
              <a:rPr lang="en-US" altLang="zh-CN" sz="1400" dirty="0" err="1"/>
              <a:t>G</a:t>
            </a:r>
            <a:r>
              <a:rPr lang="en-US" altLang="zh-CN" sz="1400" dirty="0" err="1" smtClean="0"/>
              <a:t>list</a:t>
            </a:r>
            <a:endParaRPr lang="en-US" altLang="zh-CN" sz="1400" dirty="0" smtClean="0"/>
          </a:p>
        </p:txBody>
      </p:sp>
      <p:cxnSp>
        <p:nvCxnSpPr>
          <p:cNvPr id="3" name="直接箭头连接符 2"/>
          <p:cNvCxnSpPr>
            <a:stCxn id="21" idx="3"/>
            <a:endCxn id="14" idx="1"/>
          </p:cNvCxnSpPr>
          <p:nvPr/>
        </p:nvCxnSpPr>
        <p:spPr>
          <a:xfrm>
            <a:off x="3923928" y="2727072"/>
            <a:ext cx="1656184" cy="4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3928" y="236862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负载均衡分组算法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0071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9440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：基于频繁</a:t>
            </a:r>
            <a:r>
              <a:rPr lang="en-US" altLang="zh-CN" dirty="0" smtClean="0"/>
              <a:t>1</a:t>
            </a:r>
            <a:r>
              <a:rPr lang="zh-CN" altLang="en-US" dirty="0" smtClean="0"/>
              <a:t>项集的负载均衡分组算法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39538"/>
              </p:ext>
            </p:extLst>
          </p:nvPr>
        </p:nvGraphicFramePr>
        <p:xfrm>
          <a:off x="1403648" y="1052736"/>
          <a:ext cx="3600400" cy="472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Algorithm 3: </a:t>
                      </a:r>
                      <a:r>
                        <a:rPr lang="zh-CN" altLang="en-US" sz="1400" dirty="0" smtClean="0"/>
                        <a:t>负载均衡分组算法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procedure: </a:t>
                      </a:r>
                      <a:r>
                        <a:rPr lang="en-US" altLang="zh-CN" sz="1400" dirty="0" err="1" smtClean="0"/>
                        <a:t>generateGlist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Flist</a:t>
                      </a:r>
                      <a:r>
                        <a:rPr lang="en-US" altLang="zh-CN" sz="1400" dirty="0" smtClean="0"/>
                        <a:t>[], Q, </a:t>
                      </a:r>
                      <a:r>
                        <a:rPr lang="en-US" altLang="zh-CN" sz="1400" dirty="0" err="1" smtClean="0"/>
                        <a:t>Glist</a:t>
                      </a:r>
                      <a:r>
                        <a:rPr lang="en-US" altLang="zh-CN" sz="1400" dirty="0" smtClean="0"/>
                        <a:t>[])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en-US" altLang="zh-CN" sz="1400" b="1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//</a:t>
                      </a:r>
                      <a:r>
                        <a:rPr lang="en-US" altLang="zh-CN" sz="1400" b="0" i="0" baseline="0" dirty="0" err="1" smtClean="0"/>
                        <a:t>Flist</a:t>
                      </a:r>
                      <a:r>
                        <a:rPr lang="zh-CN" altLang="en-US" sz="1400" b="0" i="0" baseline="0" dirty="0" smtClean="0"/>
                        <a:t>和</a:t>
                      </a:r>
                      <a:r>
                        <a:rPr lang="en-US" altLang="zh-CN" sz="1400" b="0" i="0" baseline="0" dirty="0" err="1" smtClean="0"/>
                        <a:t>Glist</a:t>
                      </a:r>
                      <a:r>
                        <a:rPr lang="zh-CN" altLang="en-US" sz="1400" b="0" i="0" baseline="0" dirty="0" smtClean="0"/>
                        <a:t>都使用</a:t>
                      </a:r>
                      <a:r>
                        <a:rPr lang="en-US" altLang="zh-CN" sz="1400" b="0" i="0" baseline="0" dirty="0" err="1" smtClean="0"/>
                        <a:t>hashMap</a:t>
                      </a:r>
                      <a:r>
                        <a:rPr lang="zh-CN" altLang="en-US" sz="1400" b="0" i="0" baseline="0" dirty="0" smtClean="0"/>
                        <a:t>来存储</a:t>
                      </a:r>
                      <a:endParaRPr lang="en-US" altLang="zh-CN" sz="1400" b="0" i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begin</a:t>
                      </a:r>
                    </a:p>
                    <a:p>
                      <a:pPr marL="252000" indent="0">
                        <a:buNone/>
                      </a:pPr>
                      <a:r>
                        <a:rPr lang="en-US" altLang="zh-CN" sz="1400" b="0" i="0" baseline="0" dirty="0" smtClean="0"/>
                        <a:t>if </a:t>
                      </a:r>
                      <a:r>
                        <a:rPr lang="en-US" altLang="zh-CN" sz="1400" b="0" i="0" baseline="0" dirty="0" err="1" smtClean="0"/>
                        <a:t>Q≥F.length</a:t>
                      </a:r>
                      <a:r>
                        <a:rPr lang="en-US" altLang="zh-CN" sz="1400" b="0" i="0" baseline="0" dirty="0" smtClean="0"/>
                        <a:t> then</a:t>
                      </a:r>
                    </a:p>
                    <a:p>
                      <a:pPr marL="252000" indent="0">
                        <a:buNone/>
                      </a:pPr>
                      <a:r>
                        <a:rPr lang="en-US" altLang="zh-CN" sz="1400" b="0" i="0" baseline="0" dirty="0" smtClean="0"/>
                        <a:t>      </a:t>
                      </a:r>
                      <a:r>
                        <a:rPr lang="en-US" altLang="zh-CN" sz="1400" b="0" i="0" baseline="0" dirty="0" err="1" smtClean="0"/>
                        <a:t>foreach</a:t>
                      </a:r>
                      <a:r>
                        <a:rPr lang="en-US" altLang="zh-CN" sz="1400" b="0" i="0" baseline="0" dirty="0" smtClean="0"/>
                        <a:t> </a:t>
                      </a:r>
                      <a:r>
                        <a:rPr lang="en-US" altLang="zh-CN" sz="1400" b="0" i="0" baseline="0" dirty="0" err="1" smtClean="0"/>
                        <a:t>a</a:t>
                      </a:r>
                      <a:r>
                        <a:rPr lang="en-US" altLang="zh-CN" sz="1400" b="0" i="0" baseline="-25000" dirty="0" err="1" smtClean="0"/>
                        <a:t>i</a:t>
                      </a:r>
                      <a:r>
                        <a:rPr lang="en-US" altLang="zh-CN" sz="1400" b="0" i="0" baseline="0" dirty="0" smtClean="0"/>
                        <a:t> in </a:t>
                      </a:r>
                      <a:r>
                        <a:rPr lang="en-US" altLang="zh-CN" sz="1400" b="0" i="0" baseline="0" dirty="0" err="1" smtClean="0"/>
                        <a:t>Flist</a:t>
                      </a:r>
                      <a:r>
                        <a:rPr lang="en-US" altLang="zh-CN" sz="1400" b="0" i="0" baseline="0" dirty="0" smtClean="0"/>
                        <a:t> do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</a:t>
                      </a:r>
                      <a:r>
                        <a:rPr lang="en-US" altLang="zh-CN" sz="1400" b="0" i="0" baseline="0" dirty="0" err="1" smtClean="0"/>
                        <a:t>G.add</a:t>
                      </a:r>
                      <a:r>
                        <a:rPr lang="en-US" altLang="zh-CN" sz="1400" b="0" i="0" baseline="0" dirty="0" smtClean="0"/>
                        <a:t>(</a:t>
                      </a:r>
                      <a:r>
                        <a:rPr lang="en-US" altLang="zh-CN" sz="1400" b="0" i="0" baseline="0" dirty="0" err="1" smtClean="0"/>
                        <a:t>createGroup</a:t>
                      </a:r>
                      <a:r>
                        <a:rPr lang="en-US" altLang="zh-CN" sz="1400" b="0" i="0" baseline="0" dirty="0" smtClean="0"/>
                        <a:t>(</a:t>
                      </a:r>
                      <a:r>
                        <a:rPr lang="en-US" altLang="zh-CN" sz="1400" b="0" i="0" baseline="0" dirty="0" err="1" smtClean="0"/>
                        <a:t>a</a:t>
                      </a:r>
                      <a:r>
                        <a:rPr lang="en-US" altLang="zh-CN" sz="1400" b="0" i="0" baseline="-25000" dirty="0" err="1" smtClean="0"/>
                        <a:t>i</a:t>
                      </a:r>
                      <a:r>
                        <a:rPr lang="en-US" altLang="zh-CN" sz="1400" b="0" i="0" baseline="0" dirty="0" smtClean="0"/>
                        <a:t>))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end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end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err="1" smtClean="0"/>
                        <a:t>sortFlist</a:t>
                      </a:r>
                      <a:r>
                        <a:rPr lang="en-US" altLang="zh-CN" sz="1400" b="0" i="0" baseline="0" dirty="0" smtClean="0"/>
                        <a:t> &lt;- </a:t>
                      </a:r>
                      <a:r>
                        <a:rPr lang="en-US" altLang="zh-CN" sz="1400" b="0" i="0" baseline="0" dirty="0" err="1" smtClean="0"/>
                        <a:t>sortByLoad</a:t>
                      </a:r>
                      <a:r>
                        <a:rPr lang="en-US" altLang="zh-CN" sz="1400" b="0" i="0" baseline="0" dirty="0" smtClean="0"/>
                        <a:t>(</a:t>
                      </a:r>
                      <a:r>
                        <a:rPr lang="en-US" altLang="zh-CN" sz="1400" b="0" i="0" baseline="0" dirty="0" err="1" smtClean="0"/>
                        <a:t>Flist</a:t>
                      </a:r>
                      <a:r>
                        <a:rPr lang="en-US" altLang="zh-CN" sz="1400" b="0" i="0" baseline="0" dirty="0" smtClean="0"/>
                        <a:t>)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err="1" smtClean="0"/>
                        <a:t>minHeap</a:t>
                      </a:r>
                      <a:r>
                        <a:rPr lang="en-US" altLang="zh-CN" sz="1400" b="0" i="0" baseline="0" dirty="0" smtClean="0"/>
                        <a:t> &lt;- </a:t>
                      </a:r>
                      <a:r>
                        <a:rPr lang="en-US" altLang="zh-CN" sz="1400" b="0" i="0" baseline="0" dirty="0" err="1" smtClean="0"/>
                        <a:t>createMinHeap</a:t>
                      </a:r>
                      <a:r>
                        <a:rPr lang="en-US" altLang="zh-CN" sz="1400" b="0" i="0" baseline="0" dirty="0" smtClean="0"/>
                        <a:t>(Q)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for </a:t>
                      </a:r>
                      <a:r>
                        <a:rPr lang="en-US" altLang="zh-CN" sz="1400" b="0" i="0" baseline="0" dirty="0" err="1" smtClean="0"/>
                        <a:t>i</a:t>
                      </a:r>
                      <a:r>
                        <a:rPr lang="en-US" altLang="zh-CN" sz="1400" b="0" i="0" baseline="0" dirty="0" smtClean="0"/>
                        <a:t>=0 to Q-1 do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</a:t>
                      </a:r>
                      <a:r>
                        <a:rPr lang="en-US" altLang="zh-CN" sz="1400" b="0" i="0" baseline="0" dirty="0" err="1" smtClean="0"/>
                        <a:t>minHeap.add</a:t>
                      </a:r>
                      <a:r>
                        <a:rPr lang="en-US" altLang="zh-CN" sz="1400" b="0" i="0" baseline="0" dirty="0" smtClean="0"/>
                        <a:t>(</a:t>
                      </a:r>
                      <a:r>
                        <a:rPr lang="en-US" altLang="zh-CN" sz="1400" b="0" i="0" baseline="0" dirty="0" err="1" smtClean="0"/>
                        <a:t>createGroup</a:t>
                      </a:r>
                      <a:r>
                        <a:rPr lang="en-US" altLang="zh-CN" sz="1400" b="0" i="0" baseline="0" dirty="0" smtClean="0"/>
                        <a:t>(</a:t>
                      </a:r>
                      <a:r>
                        <a:rPr lang="en-US" altLang="zh-CN" sz="1400" b="0" i="0" baseline="0" dirty="0" err="1" smtClean="0"/>
                        <a:t>sortFlist</a:t>
                      </a:r>
                      <a:r>
                        <a:rPr lang="en-US" altLang="zh-CN" sz="1400" b="0" i="0" baseline="0" dirty="0" smtClean="0"/>
                        <a:t>[</a:t>
                      </a:r>
                      <a:r>
                        <a:rPr lang="en-US" altLang="zh-CN" sz="1400" b="0" i="0" baseline="0" dirty="0" err="1" smtClean="0"/>
                        <a:t>i</a:t>
                      </a:r>
                      <a:r>
                        <a:rPr lang="en-US" altLang="zh-CN" sz="1400" b="0" i="0" baseline="0" dirty="0" smtClean="0"/>
                        <a:t>]))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end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err="1" smtClean="0"/>
                        <a:t>minHead.adjust</a:t>
                      </a:r>
                      <a:r>
                        <a:rPr lang="en-US" altLang="zh-CN" sz="1400" b="0" i="0" baseline="0" dirty="0" smtClean="0"/>
                        <a:t>()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for </a:t>
                      </a:r>
                      <a:r>
                        <a:rPr lang="en-US" altLang="zh-CN" sz="1400" b="0" i="0" baseline="0" dirty="0" err="1" smtClean="0"/>
                        <a:t>i</a:t>
                      </a:r>
                      <a:r>
                        <a:rPr lang="en-US" altLang="zh-CN" sz="1400" b="0" i="0" baseline="0" dirty="0" smtClean="0"/>
                        <a:t>=Q to length-1 do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</a:t>
                      </a:r>
                      <a:r>
                        <a:rPr lang="en-US" altLang="zh-CN" sz="1400" b="0" i="0" baseline="0" dirty="0" err="1" smtClean="0"/>
                        <a:t>minHeap.getTop</a:t>
                      </a:r>
                      <a:r>
                        <a:rPr lang="en-US" altLang="zh-CN" sz="1400" b="0" i="0" baseline="0" dirty="0" smtClean="0"/>
                        <a:t>().add(</a:t>
                      </a:r>
                      <a:r>
                        <a:rPr lang="en-US" altLang="zh-CN" sz="1400" b="0" i="0" baseline="0" dirty="0" err="1" smtClean="0"/>
                        <a:t>sortFlist</a:t>
                      </a:r>
                      <a:r>
                        <a:rPr lang="en-US" altLang="zh-CN" sz="1400" b="0" i="0" baseline="0" dirty="0" smtClean="0"/>
                        <a:t>[</a:t>
                      </a:r>
                      <a:r>
                        <a:rPr lang="en-US" altLang="zh-CN" sz="1400" b="0" i="0" baseline="0" dirty="0" err="1" smtClean="0"/>
                        <a:t>i</a:t>
                      </a:r>
                      <a:r>
                        <a:rPr lang="en-US" altLang="zh-CN" sz="1400" b="0" i="0" baseline="0" dirty="0" smtClean="0"/>
                        <a:t>])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</a:t>
                      </a:r>
                      <a:r>
                        <a:rPr lang="en-US" altLang="zh-CN" sz="1400" b="0" i="0" baseline="0" dirty="0" err="1" smtClean="0"/>
                        <a:t>minHead.adjust</a:t>
                      </a:r>
                      <a:r>
                        <a:rPr lang="en-US" altLang="zh-CN" sz="1400" b="0" i="0" baseline="0" dirty="0" smtClean="0"/>
                        <a:t>()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end</a:t>
                      </a:r>
                    </a:p>
                    <a:p>
                      <a:pPr marL="25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err="1" smtClean="0"/>
                        <a:t>Glist</a:t>
                      </a:r>
                      <a:r>
                        <a:rPr lang="en-US" altLang="zh-CN" sz="1400" b="0" i="0" baseline="0" dirty="0" smtClean="0"/>
                        <a:t>[] &lt;- </a:t>
                      </a:r>
                      <a:r>
                        <a:rPr lang="en-US" altLang="zh-CN" sz="1400" b="0" i="0" baseline="0" dirty="0" err="1" smtClean="0"/>
                        <a:t>minHeap</a:t>
                      </a:r>
                      <a:endParaRPr lang="en-US" altLang="zh-CN" sz="1400" b="0" i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592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err="1"/>
              <a:t>TopKFPgrowth</a:t>
            </a:r>
            <a:r>
              <a:rPr lang="zh-CN" altLang="en-US" dirty="0" smtClean="0"/>
              <a:t>算法和</a:t>
            </a:r>
            <a:r>
              <a:rPr lang="en-US" altLang="zh-CN" dirty="0" err="1" smtClean="0"/>
              <a:t>TopK</a:t>
            </a:r>
            <a:r>
              <a:rPr lang="zh-CN" altLang="en-US" dirty="0" smtClean="0"/>
              <a:t>聚集结果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13065"/>
              </p:ext>
            </p:extLst>
          </p:nvPr>
        </p:nvGraphicFramePr>
        <p:xfrm>
          <a:off x="1763688" y="569572"/>
          <a:ext cx="4392488" cy="408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48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Algorithm 4: </a:t>
                      </a:r>
                      <a:r>
                        <a:rPr lang="en-US" altLang="zh-CN" sz="1400" b="0" i="0" baseline="0" dirty="0" err="1" smtClean="0"/>
                        <a:t>TopKFPgrowth</a:t>
                      </a:r>
                      <a:r>
                        <a:rPr lang="zh-CN" altLang="en-US" sz="1400" b="0" i="0" baseline="0" dirty="0" smtClean="0"/>
                        <a:t>算法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procedure: </a:t>
                      </a:r>
                      <a:r>
                        <a:rPr lang="en-US" altLang="zh-CN" sz="1400" b="0" i="0" baseline="0" dirty="0" err="1" smtClean="0"/>
                        <a:t>TopKFPgrowth</a:t>
                      </a:r>
                      <a:r>
                        <a:rPr lang="en-US" altLang="zh-CN" sz="1400" dirty="0" smtClean="0"/>
                        <a:t>(prefix, trans, k, result)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en-US" altLang="zh-CN" sz="1400" b="1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//result</a:t>
                      </a:r>
                      <a:r>
                        <a:rPr lang="zh-CN" altLang="en-US" sz="1400" b="0" i="0" baseline="0" dirty="0" smtClean="0"/>
                        <a:t>存储频繁</a:t>
                      </a:r>
                      <a:r>
                        <a:rPr lang="en-US" altLang="zh-CN" sz="1400" b="0" i="0" baseline="0" dirty="0" smtClean="0"/>
                        <a:t>k</a:t>
                      </a:r>
                      <a:r>
                        <a:rPr lang="zh-CN" altLang="en-US" sz="1400" b="0" i="0" baseline="0" dirty="0" smtClean="0"/>
                        <a:t>项集，是一个大根堆</a:t>
                      </a:r>
                      <a:endParaRPr lang="en-US" altLang="zh-CN" sz="1400" b="0" i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FP-tree &lt;- </a:t>
                      </a:r>
                      <a:r>
                        <a:rPr lang="en-US" altLang="zh-CN" sz="1400" b="1" i="1" baseline="0" dirty="0" err="1" smtClean="0"/>
                        <a:t>createFPtree</a:t>
                      </a:r>
                      <a:r>
                        <a:rPr lang="en-US" altLang="zh-CN" sz="1400" b="0" i="0" baseline="0" dirty="0" smtClean="0"/>
                        <a:t>(trans)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for </a:t>
                      </a:r>
                      <a:r>
                        <a:rPr lang="en-US" altLang="zh-CN" sz="1400" b="0" i="0" baseline="0" dirty="0" err="1" smtClean="0"/>
                        <a:t>Item</a:t>
                      </a:r>
                      <a:r>
                        <a:rPr lang="en-US" altLang="zh-CN" sz="1400" b="0" i="0" baseline="-25000" dirty="0" err="1" smtClean="0"/>
                        <a:t>i</a:t>
                      </a:r>
                      <a:r>
                        <a:rPr lang="en-US" altLang="zh-CN" sz="1400" b="0" i="0" baseline="-25000" dirty="0" smtClean="0"/>
                        <a:t>  </a:t>
                      </a:r>
                      <a:r>
                        <a:rPr lang="en-US" altLang="zh-CN" sz="1400" b="0" i="0" baseline="0" dirty="0" smtClean="0"/>
                        <a:t>in </a:t>
                      </a:r>
                      <a:r>
                        <a:rPr lang="en-US" altLang="zh-CN" sz="1400" b="0" i="0" baseline="0" dirty="0" err="1" smtClean="0"/>
                        <a:t>Fptree.headTable</a:t>
                      </a:r>
                      <a:endParaRPr lang="en-US" altLang="zh-CN" sz="1400" b="0" i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</a:t>
                      </a:r>
                      <a:r>
                        <a:rPr lang="en-US" altLang="zh-CN" sz="1400" b="0" i="0" baseline="0" dirty="0" err="1" smtClean="0"/>
                        <a:t>fim</a:t>
                      </a:r>
                      <a:r>
                        <a:rPr lang="en-US" altLang="zh-CN" sz="1400" b="0" i="0" baseline="0" dirty="0" smtClean="0"/>
                        <a:t> &lt;- </a:t>
                      </a:r>
                      <a:r>
                        <a:rPr lang="en-US" altLang="zh-CN" sz="1400" b="0" i="0" baseline="0" dirty="0" err="1" smtClean="0"/>
                        <a:t>prefix+Item</a:t>
                      </a:r>
                      <a:r>
                        <a:rPr lang="en-US" altLang="zh-CN" sz="1400" b="0" i="0" baseline="-25000" dirty="0" err="1" smtClean="0"/>
                        <a:t>i</a:t>
                      </a:r>
                      <a:r>
                        <a:rPr lang="en-US" altLang="zh-CN" sz="1400" b="0" i="0" baseline="-25000" dirty="0" smtClean="0"/>
                        <a:t> </a:t>
                      </a:r>
                      <a:r>
                        <a:rPr lang="en-US" altLang="zh-CN" sz="1400" b="0" i="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if </a:t>
                      </a:r>
                      <a:r>
                        <a:rPr lang="en-US" altLang="zh-CN" sz="1400" b="0" i="0" baseline="0" dirty="0" err="1" smtClean="0"/>
                        <a:t>result.length</a:t>
                      </a:r>
                      <a:r>
                        <a:rPr lang="en-US" altLang="zh-CN" sz="1400" b="0" i="0" baseline="0" dirty="0" smtClean="0"/>
                        <a:t> &lt;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      </a:t>
                      </a:r>
                      <a:r>
                        <a:rPr lang="en-US" altLang="zh-CN" sz="1400" b="0" i="0" baseline="0" dirty="0" err="1" smtClean="0"/>
                        <a:t>result.add</a:t>
                      </a:r>
                      <a:r>
                        <a:rPr lang="en-US" altLang="zh-CN" sz="1400" b="0" i="0" baseline="0" dirty="0" smtClean="0"/>
                        <a:t>(</a:t>
                      </a:r>
                      <a:r>
                        <a:rPr lang="en-US" altLang="zh-CN" sz="1400" b="0" i="0" baseline="0" dirty="0" err="1" smtClean="0"/>
                        <a:t>fim</a:t>
                      </a:r>
                      <a:r>
                        <a:rPr lang="en-US" altLang="zh-CN" sz="1400" b="0" i="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      </a:t>
                      </a:r>
                      <a:r>
                        <a:rPr lang="en-US" altLang="zh-CN" sz="1400" b="0" i="0" baseline="0" dirty="0" err="1" smtClean="0"/>
                        <a:t>result.adjust</a:t>
                      </a:r>
                      <a:r>
                        <a:rPr lang="en-US" altLang="zh-CN" sz="1400" b="0" i="0" baseline="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end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if(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</a:t>
                      </a:r>
                      <a:r>
                        <a:rPr lang="en-US" altLang="zh-CN" sz="1400" b="0" i="0" baseline="0" dirty="0" err="1" smtClean="0"/>
                        <a:t>conditionalPatternBase</a:t>
                      </a:r>
                      <a:r>
                        <a:rPr lang="en-US" altLang="zh-CN" sz="1400" b="0" i="0" baseline="0" dirty="0" smtClean="0"/>
                        <a:t> &lt;- </a:t>
                      </a:r>
                      <a:r>
                        <a:rPr lang="en-US" altLang="zh-CN" sz="1400" b="1" i="1" baseline="0" dirty="0" smtClean="0"/>
                        <a:t>search</a:t>
                      </a:r>
                      <a:r>
                        <a:rPr lang="en-US" altLang="zh-CN" sz="1400" b="0" i="0" baseline="0" dirty="0" smtClean="0"/>
                        <a:t>(FP-tree)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</a:t>
                      </a:r>
                      <a:r>
                        <a:rPr lang="en-US" altLang="zh-CN" sz="1400" b="0" i="0" baseline="0" dirty="0" err="1" smtClean="0"/>
                        <a:t>TopKFPgrowth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fim</a:t>
                      </a:r>
                      <a:r>
                        <a:rPr lang="en-US" altLang="zh-CN" sz="1400" b="0" i="0" baseline="0" dirty="0" smtClean="0"/>
                        <a:t>, </a:t>
                      </a:r>
                      <a:r>
                        <a:rPr lang="en-US" altLang="zh-CN" sz="1400" b="0" i="0" baseline="0" dirty="0" err="1" smtClean="0"/>
                        <a:t>conditionalPatternBase</a:t>
                      </a:r>
                      <a:r>
                        <a:rPr lang="en-US" altLang="zh-CN" sz="1400" dirty="0" smtClean="0"/>
                        <a:t>, k, result)</a:t>
                      </a:r>
                      <a:endParaRPr lang="en-US" altLang="zh-CN" sz="1400" b="0" i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end </a:t>
                      </a:r>
                      <a:endParaRPr lang="en-US" altLang="zh-CN" sz="1400" b="0" i="0" baseline="-25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4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9518" y="153120"/>
            <a:ext cx="348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负载均衡的分组和</a:t>
            </a:r>
            <a:r>
              <a:rPr lang="en-US" altLang="zh-CN" dirty="0" err="1" smtClean="0"/>
              <a:t>TopK</a:t>
            </a:r>
            <a:r>
              <a:rPr lang="zh-CN" altLang="en-US" dirty="0" smtClean="0"/>
              <a:t>聚集过程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stCxn id="299" idx="3"/>
            <a:endCxn id="77" idx="1"/>
          </p:cNvCxnSpPr>
          <p:nvPr/>
        </p:nvCxnSpPr>
        <p:spPr>
          <a:xfrm flipV="1">
            <a:off x="868453" y="3074330"/>
            <a:ext cx="653941" cy="63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98" idx="3"/>
            <a:endCxn id="72" idx="1"/>
          </p:cNvCxnSpPr>
          <p:nvPr/>
        </p:nvCxnSpPr>
        <p:spPr>
          <a:xfrm>
            <a:off x="865129" y="3416005"/>
            <a:ext cx="661093" cy="93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3"/>
            <a:endCxn id="113" idx="1"/>
          </p:cNvCxnSpPr>
          <p:nvPr/>
        </p:nvCxnSpPr>
        <p:spPr>
          <a:xfrm>
            <a:off x="2158349" y="3074330"/>
            <a:ext cx="953546" cy="967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6" idx="3"/>
            <a:endCxn id="110" idx="1"/>
          </p:cNvCxnSpPr>
          <p:nvPr/>
        </p:nvCxnSpPr>
        <p:spPr>
          <a:xfrm>
            <a:off x="2161673" y="2795708"/>
            <a:ext cx="968842" cy="49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6" idx="3"/>
            <a:endCxn id="111" idx="1"/>
          </p:cNvCxnSpPr>
          <p:nvPr/>
        </p:nvCxnSpPr>
        <p:spPr>
          <a:xfrm>
            <a:off x="2161673" y="2795708"/>
            <a:ext cx="972166" cy="786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7" idx="3"/>
            <a:endCxn id="114" idx="1"/>
          </p:cNvCxnSpPr>
          <p:nvPr/>
        </p:nvCxnSpPr>
        <p:spPr>
          <a:xfrm>
            <a:off x="2158349" y="3074330"/>
            <a:ext cx="956870" cy="1256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11" idx="3"/>
            <a:endCxn id="156" idx="1"/>
          </p:cNvCxnSpPr>
          <p:nvPr/>
        </p:nvCxnSpPr>
        <p:spPr>
          <a:xfrm>
            <a:off x="3769794" y="3582425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14" idx="3"/>
            <a:endCxn id="159" idx="1"/>
          </p:cNvCxnSpPr>
          <p:nvPr/>
        </p:nvCxnSpPr>
        <p:spPr>
          <a:xfrm>
            <a:off x="3751174" y="4330377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0" idx="3"/>
            <a:endCxn id="155" idx="1"/>
          </p:cNvCxnSpPr>
          <p:nvPr/>
        </p:nvCxnSpPr>
        <p:spPr>
          <a:xfrm>
            <a:off x="3766470" y="3293942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13" idx="3"/>
            <a:endCxn id="158" idx="1"/>
          </p:cNvCxnSpPr>
          <p:nvPr/>
        </p:nvCxnSpPr>
        <p:spPr>
          <a:xfrm>
            <a:off x="3747850" y="4041894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87500" y="4358472"/>
            <a:ext cx="112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reduceByKey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56797" y="3214761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cxnSp>
        <p:nvCxnSpPr>
          <p:cNvPr id="151" name="直接箭头连接符 150"/>
          <p:cNvCxnSpPr>
            <a:stCxn id="302" idx="3"/>
            <a:endCxn id="75" idx="1"/>
          </p:cNvCxnSpPr>
          <p:nvPr/>
        </p:nvCxnSpPr>
        <p:spPr>
          <a:xfrm flipV="1">
            <a:off x="864625" y="2507225"/>
            <a:ext cx="657769" cy="43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301" idx="3"/>
            <a:endCxn id="75" idx="1"/>
          </p:cNvCxnSpPr>
          <p:nvPr/>
        </p:nvCxnSpPr>
        <p:spPr>
          <a:xfrm flipV="1">
            <a:off x="861301" y="2507225"/>
            <a:ext cx="661093" cy="144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809884" y="302069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184" name="直接箭头连接符 183"/>
          <p:cNvCxnSpPr>
            <a:stCxn id="155" idx="3"/>
            <a:endCxn id="170" idx="1"/>
          </p:cNvCxnSpPr>
          <p:nvPr/>
        </p:nvCxnSpPr>
        <p:spPr>
          <a:xfrm>
            <a:off x="5062614" y="3293942"/>
            <a:ext cx="842206" cy="1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6" idx="3"/>
            <a:endCxn id="168" idx="1"/>
          </p:cNvCxnSpPr>
          <p:nvPr/>
        </p:nvCxnSpPr>
        <p:spPr>
          <a:xfrm flipV="1">
            <a:off x="5065938" y="2898649"/>
            <a:ext cx="835230" cy="68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68" idx="1"/>
          </p:cNvCxnSpPr>
          <p:nvPr/>
        </p:nvCxnSpPr>
        <p:spPr>
          <a:xfrm flipV="1">
            <a:off x="5062614" y="2898649"/>
            <a:ext cx="838554" cy="395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3"/>
            <a:endCxn id="168" idx="1"/>
          </p:cNvCxnSpPr>
          <p:nvPr/>
        </p:nvCxnSpPr>
        <p:spPr>
          <a:xfrm flipV="1">
            <a:off x="5043994" y="2898649"/>
            <a:ext cx="857174" cy="114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56" idx="3"/>
            <a:endCxn id="170" idx="1"/>
          </p:cNvCxnSpPr>
          <p:nvPr/>
        </p:nvCxnSpPr>
        <p:spPr>
          <a:xfrm flipV="1">
            <a:off x="5065938" y="3474713"/>
            <a:ext cx="838882" cy="10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480634" y="2641819"/>
            <a:ext cx="112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reduceByKey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98" name="圆角矩形 297"/>
          <p:cNvSpPr/>
          <p:nvPr/>
        </p:nvSpPr>
        <p:spPr>
          <a:xfrm>
            <a:off x="229174" y="328676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299" name="圆角矩形 298"/>
          <p:cNvSpPr/>
          <p:nvPr/>
        </p:nvSpPr>
        <p:spPr>
          <a:xfrm>
            <a:off x="232498" y="357525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0" name="圆角矩形 299"/>
          <p:cNvSpPr/>
          <p:nvPr/>
        </p:nvSpPr>
        <p:spPr>
          <a:xfrm>
            <a:off x="152969" y="2449996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01" name="圆角矩形 300"/>
          <p:cNvSpPr/>
          <p:nvPr/>
        </p:nvSpPr>
        <p:spPr>
          <a:xfrm>
            <a:off x="225346" y="2522003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2" name="圆角矩形 301"/>
          <p:cNvSpPr/>
          <p:nvPr/>
        </p:nvSpPr>
        <p:spPr>
          <a:xfrm>
            <a:off x="228670" y="281048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30" name="圆角矩形 329"/>
          <p:cNvSpPr/>
          <p:nvPr/>
        </p:nvSpPr>
        <p:spPr>
          <a:xfrm>
            <a:off x="607108" y="830347"/>
            <a:ext cx="720080" cy="34428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Flist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353" name="直接箭头连接符 352"/>
          <p:cNvCxnSpPr>
            <a:stCxn id="75" idx="3"/>
            <a:endCxn id="111" idx="1"/>
          </p:cNvCxnSpPr>
          <p:nvPr/>
        </p:nvCxnSpPr>
        <p:spPr>
          <a:xfrm>
            <a:off x="2158349" y="2507225"/>
            <a:ext cx="975490" cy="107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stCxn id="194" idx="3"/>
            <a:endCxn id="203" idx="0"/>
          </p:cNvCxnSpPr>
          <p:nvPr/>
        </p:nvCxnSpPr>
        <p:spPr>
          <a:xfrm>
            <a:off x="7763831" y="3474713"/>
            <a:ext cx="500394" cy="74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1453845" y="330796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526222" y="337997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529546" y="366845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450017" y="2305980"/>
            <a:ext cx="787356" cy="9299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522394" y="23779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</a:t>
            </a:r>
            <a:r>
              <a:rPr lang="en-US" altLang="zh-CN" sz="900" b="1" dirty="0" smtClean="0">
                <a:solidFill>
                  <a:prstClr val="white"/>
                </a:solidFill>
              </a:rPr>
              <a:t>ub-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525718" y="266647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522394" y="2945093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83" name="直接箭头连接符 82"/>
          <p:cNvCxnSpPr>
            <a:endCxn id="76" idx="1"/>
          </p:cNvCxnSpPr>
          <p:nvPr/>
        </p:nvCxnSpPr>
        <p:spPr>
          <a:xfrm flipV="1">
            <a:off x="940325" y="2795708"/>
            <a:ext cx="585393" cy="149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302" idx="3"/>
            <a:endCxn id="77" idx="1"/>
          </p:cNvCxnSpPr>
          <p:nvPr/>
        </p:nvCxnSpPr>
        <p:spPr>
          <a:xfrm>
            <a:off x="864625" y="2939723"/>
            <a:ext cx="657769" cy="13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73" idx="1"/>
          </p:cNvCxnSpPr>
          <p:nvPr/>
        </p:nvCxnSpPr>
        <p:spPr>
          <a:xfrm>
            <a:off x="905382" y="3416005"/>
            <a:ext cx="624164" cy="381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99" idx="3"/>
            <a:endCxn id="73" idx="1"/>
          </p:cNvCxnSpPr>
          <p:nvPr/>
        </p:nvCxnSpPr>
        <p:spPr>
          <a:xfrm>
            <a:off x="868453" y="3704488"/>
            <a:ext cx="661093" cy="93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301" idx="3"/>
            <a:endCxn id="72" idx="1"/>
          </p:cNvCxnSpPr>
          <p:nvPr/>
        </p:nvCxnSpPr>
        <p:spPr>
          <a:xfrm>
            <a:off x="861301" y="2651240"/>
            <a:ext cx="664921" cy="857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301" idx="3"/>
            <a:endCxn id="76" idx="1"/>
          </p:cNvCxnSpPr>
          <p:nvPr/>
        </p:nvCxnSpPr>
        <p:spPr>
          <a:xfrm>
            <a:off x="861301" y="2651240"/>
            <a:ext cx="664417" cy="144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98" idx="3"/>
            <a:endCxn id="77" idx="1"/>
          </p:cNvCxnSpPr>
          <p:nvPr/>
        </p:nvCxnSpPr>
        <p:spPr>
          <a:xfrm flipV="1">
            <a:off x="865129" y="3074330"/>
            <a:ext cx="657265" cy="341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298" idx="3"/>
            <a:endCxn id="76" idx="1"/>
          </p:cNvCxnSpPr>
          <p:nvPr/>
        </p:nvCxnSpPr>
        <p:spPr>
          <a:xfrm flipV="1">
            <a:off x="865129" y="2795708"/>
            <a:ext cx="660589" cy="6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0711" y="2127541"/>
            <a:ext cx="76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flatMap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3058138" y="309269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130515" y="316470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133839" y="34531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3039518" y="3840650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3111895" y="3912657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3115219" y="4201140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41" name="直接箭头连接符 140"/>
          <p:cNvCxnSpPr>
            <a:stCxn id="73" idx="3"/>
            <a:endCxn id="113" idx="1"/>
          </p:cNvCxnSpPr>
          <p:nvPr/>
        </p:nvCxnSpPr>
        <p:spPr>
          <a:xfrm>
            <a:off x="2165501" y="3797695"/>
            <a:ext cx="946394" cy="244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72" idx="3"/>
            <a:endCxn id="111" idx="1"/>
          </p:cNvCxnSpPr>
          <p:nvPr/>
        </p:nvCxnSpPr>
        <p:spPr>
          <a:xfrm>
            <a:off x="2162177" y="3509212"/>
            <a:ext cx="971662" cy="73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4354282" y="309269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426659" y="316470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4429983" y="34531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4335662" y="3840650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4408039" y="3912657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4411363" y="4201140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5828791" y="2713155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5901168" y="2769412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5832443" y="3289219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5904820" y="334547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81" name="直接箭头连接符 180"/>
          <p:cNvCxnSpPr>
            <a:stCxn id="158" idx="3"/>
            <a:endCxn id="170" idx="1"/>
          </p:cNvCxnSpPr>
          <p:nvPr/>
        </p:nvCxnSpPr>
        <p:spPr>
          <a:xfrm flipV="1">
            <a:off x="5043994" y="3474713"/>
            <a:ext cx="860826" cy="567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59" idx="3"/>
            <a:endCxn id="169" idx="1"/>
          </p:cNvCxnSpPr>
          <p:nvPr/>
        </p:nvCxnSpPr>
        <p:spPr>
          <a:xfrm flipV="1">
            <a:off x="5047318" y="3491599"/>
            <a:ext cx="785125" cy="83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59" idx="3"/>
            <a:endCxn id="168" idx="1"/>
          </p:cNvCxnSpPr>
          <p:nvPr/>
        </p:nvCxnSpPr>
        <p:spPr>
          <a:xfrm flipV="1">
            <a:off x="5047318" y="2898649"/>
            <a:ext cx="853850" cy="1431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圆角矩形 190"/>
          <p:cNvSpPr/>
          <p:nvPr/>
        </p:nvSpPr>
        <p:spPr>
          <a:xfrm>
            <a:off x="7051847" y="2713155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7124224" y="2769412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fim,c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7055499" y="3289219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7127876" y="334547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fim,c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95" name="直接箭头连接符 194"/>
          <p:cNvCxnSpPr>
            <a:stCxn id="168" idx="3"/>
            <a:endCxn id="192" idx="1"/>
          </p:cNvCxnSpPr>
          <p:nvPr/>
        </p:nvCxnSpPr>
        <p:spPr>
          <a:xfrm>
            <a:off x="6537123" y="2898649"/>
            <a:ext cx="587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3"/>
            <a:endCxn id="194" idx="1"/>
          </p:cNvCxnSpPr>
          <p:nvPr/>
        </p:nvCxnSpPr>
        <p:spPr>
          <a:xfrm>
            <a:off x="6540775" y="3474713"/>
            <a:ext cx="587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6038035" y="2415697"/>
            <a:ext cx="2092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map(</a:t>
            </a:r>
            <a:r>
              <a:rPr lang="en-US" altLang="zh-CN" sz="1400" dirty="0" err="1"/>
              <a:t>TopKFPgrowth</a:t>
            </a:r>
            <a:r>
              <a:rPr lang="en-US" altLang="zh-CN" sz="1400" dirty="0" smtClean="0">
                <a:solidFill>
                  <a:prstClr val="black"/>
                </a:solidFill>
              </a:rPr>
              <a:t>)/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TopK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7904185" y="4221313"/>
            <a:ext cx="720080" cy="344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Frequent </a:t>
            </a:r>
            <a:r>
              <a:rPr lang="en-US" altLang="zh-CN" sz="900" b="1" dirty="0" smtClean="0">
                <a:solidFill>
                  <a:prstClr val="white"/>
                </a:solidFill>
              </a:rPr>
              <a:t>k-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itemsets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204" name="直接箭头连接符 203"/>
          <p:cNvCxnSpPr>
            <a:stCxn id="192" idx="3"/>
            <a:endCxn id="203" idx="0"/>
          </p:cNvCxnSpPr>
          <p:nvPr/>
        </p:nvCxnSpPr>
        <p:spPr>
          <a:xfrm>
            <a:off x="7760179" y="2898649"/>
            <a:ext cx="504046" cy="1322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圆角矩形 208"/>
          <p:cNvSpPr/>
          <p:nvPr/>
        </p:nvSpPr>
        <p:spPr>
          <a:xfrm>
            <a:off x="5612974" y="4236091"/>
            <a:ext cx="651215" cy="32951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HDFS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210" name="直接箭头连接符 209"/>
          <p:cNvCxnSpPr>
            <a:stCxn id="203" idx="1"/>
            <a:endCxn id="209" idx="3"/>
          </p:cNvCxnSpPr>
          <p:nvPr/>
        </p:nvCxnSpPr>
        <p:spPr>
          <a:xfrm flipH="1">
            <a:off x="6264189" y="4393458"/>
            <a:ext cx="1639996" cy="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圆角矩形 215"/>
          <p:cNvSpPr/>
          <p:nvPr/>
        </p:nvSpPr>
        <p:spPr>
          <a:xfrm>
            <a:off x="71662" y="2152091"/>
            <a:ext cx="2240369" cy="224136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2979703" y="2945093"/>
            <a:ext cx="2240369" cy="192406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5643998" y="2152703"/>
            <a:ext cx="2485731" cy="16953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7760169" y="4077072"/>
            <a:ext cx="962599" cy="79208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104695" y="3337704"/>
            <a:ext cx="80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coalesce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423183" y="4144959"/>
            <a:ext cx="1515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saveAsHadoopFile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273150" y="4003198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4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633596" y="4512361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5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5762680" y="2208711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6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740352" y="4548486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7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40" name="直接箭头连接符 239"/>
          <p:cNvCxnSpPr>
            <a:stCxn id="330" idx="1"/>
            <a:endCxn id="115" idx="0"/>
          </p:cNvCxnSpPr>
          <p:nvPr/>
        </p:nvCxnSpPr>
        <p:spPr>
          <a:xfrm>
            <a:off x="607108" y="1002492"/>
            <a:ext cx="905716" cy="4102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56" idx="2"/>
            <a:endCxn id="153" idx="0"/>
          </p:cNvCxnSpPr>
          <p:nvPr/>
        </p:nvCxnSpPr>
        <p:spPr>
          <a:xfrm flipH="1">
            <a:off x="4064121" y="2054311"/>
            <a:ext cx="61198" cy="96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3491812" y="1746534"/>
            <a:ext cx="1267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分配</a:t>
            </a:r>
            <a:r>
              <a:rPr lang="en-US" altLang="zh-CN" sz="1400" dirty="0" err="1" smtClean="0"/>
              <a:t>groupID</a:t>
            </a:r>
            <a:endParaRPr lang="zh-CN" alt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1368463" y="485013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去</a:t>
            </a:r>
            <a:r>
              <a:rPr lang="zh-CN" altLang="en-US" sz="1400" dirty="0"/>
              <a:t>重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5065938" y="1881108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4:</a:t>
            </a:r>
            <a:r>
              <a:rPr lang="zh-CN" altLang="en-US" sz="1400" dirty="0" smtClean="0"/>
              <a:t>分组</a:t>
            </a:r>
            <a:endParaRPr lang="zh-CN" altLang="en-US" sz="1400" dirty="0"/>
          </a:p>
        </p:txBody>
      </p:sp>
      <p:cxnSp>
        <p:nvCxnSpPr>
          <p:cNvPr id="206" name="直接箭头连接符 205"/>
          <p:cNvCxnSpPr>
            <a:stCxn id="257" idx="3"/>
            <a:endCxn id="127" idx="2"/>
          </p:cNvCxnSpPr>
          <p:nvPr/>
        </p:nvCxnSpPr>
        <p:spPr>
          <a:xfrm flipV="1">
            <a:off x="2051663" y="4666249"/>
            <a:ext cx="299197" cy="337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58" idx="2"/>
            <a:endCxn id="205" idx="0"/>
          </p:cNvCxnSpPr>
          <p:nvPr/>
        </p:nvCxnSpPr>
        <p:spPr>
          <a:xfrm flipH="1">
            <a:off x="5043994" y="2188885"/>
            <a:ext cx="363544" cy="452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6156176" y="1287273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5:</a:t>
            </a:r>
            <a:r>
              <a:rPr lang="zh-CN" altLang="en-US" sz="1400" dirty="0" smtClean="0"/>
              <a:t>挖掘小数据集</a:t>
            </a:r>
            <a:endParaRPr lang="zh-CN" altLang="en-US" sz="1400" dirty="0"/>
          </a:p>
        </p:txBody>
      </p:sp>
      <p:cxnSp>
        <p:nvCxnSpPr>
          <p:cNvPr id="266" name="直接箭头连接符 265"/>
          <p:cNvCxnSpPr>
            <a:stCxn id="265" idx="2"/>
            <a:endCxn id="202" idx="0"/>
          </p:cNvCxnSpPr>
          <p:nvPr/>
        </p:nvCxnSpPr>
        <p:spPr>
          <a:xfrm>
            <a:off x="6856849" y="1595050"/>
            <a:ext cx="227338" cy="8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273" idx="2"/>
            <a:endCxn id="234" idx="0"/>
          </p:cNvCxnSpPr>
          <p:nvPr/>
        </p:nvCxnSpPr>
        <p:spPr>
          <a:xfrm flipH="1">
            <a:off x="8508075" y="2743095"/>
            <a:ext cx="59132" cy="594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8046070" y="2435318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6:</a:t>
            </a:r>
            <a:r>
              <a:rPr lang="zh-CN" altLang="en-US" sz="1400" dirty="0" smtClean="0"/>
              <a:t>聚集结果</a:t>
            </a:r>
            <a:endParaRPr lang="zh-CN" altLang="en-US" sz="1400" dirty="0"/>
          </a:p>
        </p:txBody>
      </p:sp>
      <p:cxnSp>
        <p:nvCxnSpPr>
          <p:cNvPr id="105" name="直接箭头连接符 104"/>
          <p:cNvCxnSpPr>
            <a:stCxn id="106" idx="2"/>
            <a:endCxn id="256" idx="0"/>
          </p:cNvCxnSpPr>
          <p:nvPr/>
        </p:nvCxnSpPr>
        <p:spPr>
          <a:xfrm>
            <a:off x="3627981" y="1207131"/>
            <a:ext cx="497338" cy="53940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01919" y="1412776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1:</a:t>
            </a:r>
            <a:r>
              <a:rPr lang="zh-CN" altLang="en-US" sz="1400" dirty="0" smtClean="0"/>
              <a:t>投影子事务</a:t>
            </a:r>
            <a:endParaRPr lang="zh-CN" altLang="en-US" sz="1400" dirty="0"/>
          </a:p>
        </p:txBody>
      </p:sp>
      <p:cxnSp>
        <p:nvCxnSpPr>
          <p:cNvPr id="116" name="直接箭头连接符 115"/>
          <p:cNvCxnSpPr>
            <a:stCxn id="115" idx="2"/>
            <a:endCxn id="108" idx="0"/>
          </p:cNvCxnSpPr>
          <p:nvPr/>
        </p:nvCxnSpPr>
        <p:spPr>
          <a:xfrm flipH="1">
            <a:off x="1141553" y="1720553"/>
            <a:ext cx="371271" cy="406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135446" y="500007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7</a:t>
            </a:r>
            <a:r>
              <a:rPr lang="en-US" altLang="zh-CN" sz="1400" dirty="0" smtClean="0"/>
              <a:t>: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结果</a:t>
            </a:r>
            <a:endParaRPr lang="zh-CN" altLang="en-US" sz="1400" dirty="0"/>
          </a:p>
        </p:txBody>
      </p:sp>
      <p:cxnSp>
        <p:nvCxnSpPr>
          <p:cNvPr id="118" name="直接箭头连接符 117"/>
          <p:cNvCxnSpPr>
            <a:stCxn id="117" idx="0"/>
            <a:endCxn id="235" idx="2"/>
          </p:cNvCxnSpPr>
          <p:nvPr/>
        </p:nvCxnSpPr>
        <p:spPr>
          <a:xfrm flipV="1">
            <a:off x="6656583" y="4452736"/>
            <a:ext cx="524244" cy="54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>
            <a:off x="3267941" y="862842"/>
            <a:ext cx="720080" cy="34428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Glist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19" name="直接箭头连接符 118"/>
          <p:cNvCxnSpPr>
            <a:stCxn id="330" idx="3"/>
            <a:endCxn id="106" idx="1"/>
          </p:cNvCxnSpPr>
          <p:nvPr/>
        </p:nvCxnSpPr>
        <p:spPr>
          <a:xfrm>
            <a:off x="1327188" y="1002492"/>
            <a:ext cx="1940753" cy="32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251583" y="67645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负载均衡的分组</a:t>
            </a:r>
            <a:r>
              <a:rPr lang="zh-CN" altLang="en-US" sz="1400" dirty="0"/>
              <a:t>算法</a:t>
            </a:r>
          </a:p>
        </p:txBody>
      </p:sp>
      <p:cxnSp>
        <p:nvCxnSpPr>
          <p:cNvPr id="121" name="直接箭头连接符 120"/>
          <p:cNvCxnSpPr>
            <a:stCxn id="106" idx="2"/>
            <a:endCxn id="115" idx="0"/>
          </p:cNvCxnSpPr>
          <p:nvPr/>
        </p:nvCxnSpPr>
        <p:spPr>
          <a:xfrm flipH="1">
            <a:off x="1512824" y="1207131"/>
            <a:ext cx="2115157" cy="2056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059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GPU_apriori</a:t>
            </a:r>
            <a:r>
              <a:rPr lang="zh-CN" altLang="en-US" dirty="0"/>
              <a:t>算法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协同计算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27784" y="1124745"/>
            <a:ext cx="1486064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Step1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标准输入读入水平数据结构并转化为位表数据结构。并产生频繁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项集</a:t>
            </a:r>
            <a:endParaRPr lang="zh-CN" altLang="en-US" sz="1200" b="1" dirty="0"/>
          </a:p>
        </p:txBody>
      </p:sp>
      <p:sp>
        <p:nvSpPr>
          <p:cNvPr id="4" name="矩形 3"/>
          <p:cNvSpPr/>
          <p:nvPr/>
        </p:nvSpPr>
        <p:spPr>
          <a:xfrm>
            <a:off x="4932041" y="1844824"/>
            <a:ext cx="2232248" cy="1080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Step2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频繁</a:t>
            </a:r>
            <a:r>
              <a:rPr lang="en-US" altLang="zh-CN" sz="1200" b="1" dirty="0" smtClean="0"/>
              <a:t>k</a:t>
            </a:r>
            <a:r>
              <a:rPr lang="zh-CN" altLang="en-US" sz="1200" b="1" dirty="0" smtClean="0"/>
              <a:t>项集和</a:t>
            </a:r>
            <a:r>
              <a:rPr lang="zh-CN" altLang="en-US" sz="1200" b="1" dirty="0"/>
              <a:t>频繁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项集</a:t>
            </a:r>
            <a:r>
              <a:rPr lang="zh-CN" altLang="en-US" sz="1200" b="1" dirty="0" smtClean="0"/>
              <a:t>的位表矩阵连接，产生候选</a:t>
            </a:r>
            <a:r>
              <a:rPr lang="en-US" altLang="zh-CN" sz="1200" b="1" dirty="0" smtClean="0"/>
              <a:t>k+1</a:t>
            </a:r>
            <a:r>
              <a:rPr lang="zh-CN" altLang="en-US" sz="1200" b="1" dirty="0" smtClean="0"/>
              <a:t>项集的位表</a:t>
            </a:r>
            <a:r>
              <a:rPr lang="zh-CN" altLang="en-US" sz="1200" b="1" dirty="0"/>
              <a:t>矩阵</a:t>
            </a:r>
            <a:r>
              <a:rPr lang="zh-CN" altLang="en-US" sz="1200" b="1" dirty="0" smtClean="0"/>
              <a:t>和支持度计数。</a:t>
            </a:r>
            <a:endParaRPr lang="zh-CN" altLang="en-US" sz="1200" b="1" dirty="0"/>
          </a:p>
        </p:txBody>
      </p:sp>
      <p:sp>
        <p:nvSpPr>
          <p:cNvPr id="6" name="矩形 5"/>
          <p:cNvSpPr/>
          <p:nvPr/>
        </p:nvSpPr>
        <p:spPr>
          <a:xfrm>
            <a:off x="2447764" y="2492896"/>
            <a:ext cx="1836204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Step3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频繁</a:t>
            </a:r>
            <a:r>
              <a:rPr lang="en-US" altLang="zh-CN" sz="1200" b="1" dirty="0"/>
              <a:t>k</a:t>
            </a:r>
            <a:r>
              <a:rPr lang="zh-CN" altLang="en-US" sz="1200" b="1" dirty="0"/>
              <a:t>项集和频繁</a:t>
            </a:r>
            <a:r>
              <a:rPr lang="en-US" altLang="zh-CN" sz="1200" b="1" dirty="0"/>
              <a:t>1</a:t>
            </a:r>
            <a:r>
              <a:rPr lang="zh-CN" altLang="en-US" sz="1200" b="1" dirty="0" smtClean="0"/>
              <a:t>项集</a:t>
            </a:r>
            <a:r>
              <a:rPr lang="zh-CN" altLang="en-US" sz="1200" b="1" dirty="0"/>
              <a:t>连接</a:t>
            </a:r>
            <a:r>
              <a:rPr lang="zh-CN" altLang="en-US" sz="1200" b="1" dirty="0" smtClean="0"/>
              <a:t>，产生候选</a:t>
            </a:r>
            <a:r>
              <a:rPr lang="en-US" altLang="zh-CN" sz="1200" b="1" dirty="0" smtClean="0"/>
              <a:t>k+1</a:t>
            </a:r>
            <a:r>
              <a:rPr lang="zh-CN" altLang="en-US" sz="1200" b="1" dirty="0" smtClean="0"/>
              <a:t>项集</a:t>
            </a:r>
            <a:endParaRPr lang="en-US" altLang="zh-CN" sz="12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4876488" y="3573016"/>
            <a:ext cx="2334856" cy="1352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Step4</a:t>
            </a:r>
            <a:r>
              <a:rPr lang="zh-CN" altLang="en-US" sz="1200" b="1" dirty="0" smtClean="0"/>
              <a:t>（</a:t>
            </a:r>
            <a:r>
              <a:rPr lang="en-US" altLang="zh-CN" sz="1200" b="1" dirty="0"/>
              <a:t>GPU</a:t>
            </a:r>
            <a:r>
              <a:rPr lang="zh-CN" altLang="en-US" sz="1200" b="1" dirty="0" smtClean="0"/>
              <a:t>处理</a:t>
            </a:r>
            <a:r>
              <a:rPr lang="zh-CN" altLang="en-US" sz="1200" b="1" dirty="0"/>
              <a:t>部分）  ：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初始化支持度计数</a:t>
            </a:r>
            <a:r>
              <a:rPr lang="en-US" altLang="zh-CN" sz="1200" b="1" dirty="0" smtClean="0"/>
              <a:t>count</a:t>
            </a:r>
            <a:r>
              <a:rPr lang="zh-CN" altLang="en-US" sz="1200" b="1" dirty="0" smtClean="0"/>
              <a:t>表和项集索引</a:t>
            </a:r>
            <a:r>
              <a:rPr lang="en-US" altLang="zh-CN" sz="1200" b="1" dirty="0" smtClean="0"/>
              <a:t>range</a:t>
            </a:r>
            <a:r>
              <a:rPr lang="zh-CN" altLang="en-US" sz="1200" b="1" dirty="0" smtClean="0"/>
              <a:t>表，并行排序</a:t>
            </a:r>
            <a:r>
              <a:rPr lang="en-US" altLang="zh-CN" sz="1200" b="1" dirty="0" smtClean="0"/>
              <a:t>count</a:t>
            </a:r>
            <a:r>
              <a:rPr lang="zh-CN" altLang="en-US" sz="1200" b="1" dirty="0" smtClean="0"/>
              <a:t>表和</a:t>
            </a:r>
            <a:r>
              <a:rPr lang="en-US" altLang="zh-CN" sz="1200" b="1" dirty="0" smtClean="0"/>
              <a:t>range</a:t>
            </a:r>
            <a:r>
              <a:rPr lang="zh-CN" altLang="en-US" sz="1200" b="1" dirty="0" smtClean="0"/>
              <a:t>表，利用支持度阈值产生频繁</a:t>
            </a:r>
            <a:r>
              <a:rPr lang="en-US" altLang="zh-CN" sz="1200" b="1" dirty="0" smtClean="0"/>
              <a:t>k+1</a:t>
            </a:r>
            <a:r>
              <a:rPr lang="zh-CN" altLang="en-US" sz="1200" b="1" dirty="0" smtClean="0"/>
              <a:t>项集对于的</a:t>
            </a:r>
            <a:r>
              <a:rPr lang="en-US" altLang="zh-CN" sz="1200" b="1" dirty="0" smtClean="0"/>
              <a:t>range</a:t>
            </a:r>
            <a:r>
              <a:rPr lang="zh-CN" altLang="en-US" sz="1200" b="1" dirty="0" smtClean="0"/>
              <a:t>索引，依据此索引产生频繁</a:t>
            </a:r>
            <a:r>
              <a:rPr lang="en-US" altLang="zh-CN" sz="1200" b="1" dirty="0" smtClean="0"/>
              <a:t>k+1</a:t>
            </a:r>
            <a:r>
              <a:rPr lang="zh-CN" altLang="en-US" sz="1200" b="1" dirty="0" smtClean="0"/>
              <a:t>项集对于的位表矩阵</a:t>
            </a:r>
            <a:endParaRPr lang="zh-CN" altLang="en-US" sz="1200" b="1" dirty="0"/>
          </a:p>
        </p:txBody>
      </p:sp>
      <p:cxnSp>
        <p:nvCxnSpPr>
          <p:cNvPr id="8" name="直接箭头连接符 7"/>
          <p:cNvCxnSpPr>
            <a:stCxn id="3" idx="3"/>
            <a:endCxn id="4" idx="0"/>
          </p:cNvCxnSpPr>
          <p:nvPr/>
        </p:nvCxnSpPr>
        <p:spPr>
          <a:xfrm>
            <a:off x="4113848" y="1592797"/>
            <a:ext cx="1934317" cy="252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 flipH="1">
            <a:off x="6043916" y="2924943"/>
            <a:ext cx="4249" cy="648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24" idx="0"/>
          </p:cNvCxnSpPr>
          <p:nvPr/>
        </p:nvCxnSpPr>
        <p:spPr>
          <a:xfrm>
            <a:off x="3365866" y="3573016"/>
            <a:ext cx="1800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564574" y="764705"/>
            <a:ext cx="7426" cy="6048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4572" y="1034735"/>
            <a:ext cx="8568952" cy="18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7864" y="68340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6333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PU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09782" y="5589240"/>
            <a:ext cx="1602178" cy="7591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Step5</a:t>
            </a:r>
            <a:r>
              <a:rPr lang="zh-CN" altLang="en-US" sz="1200" b="1" dirty="0"/>
              <a:t>：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/>
              <a:t>打印</a:t>
            </a:r>
            <a:r>
              <a:rPr lang="zh-CN" altLang="en-US" sz="1200" b="1" dirty="0" smtClean="0"/>
              <a:t>频繁</a:t>
            </a:r>
            <a:r>
              <a:rPr lang="en-US" altLang="zh-CN" sz="1200" b="1" dirty="0" smtClean="0"/>
              <a:t>k+1</a:t>
            </a:r>
            <a:r>
              <a:rPr lang="zh-CN" altLang="en-US" sz="1200" b="1" dirty="0" smtClean="0"/>
              <a:t>项集到标准输出</a:t>
            </a:r>
            <a:endParaRPr lang="en-US" altLang="zh-CN" sz="1200" b="1" dirty="0" smtClean="0"/>
          </a:p>
        </p:txBody>
      </p:sp>
      <p:cxnSp>
        <p:nvCxnSpPr>
          <p:cNvPr id="16" name="直接箭头连接符 15"/>
          <p:cNvCxnSpPr>
            <a:stCxn id="24" idx="2"/>
            <a:endCxn id="15" idx="0"/>
          </p:cNvCxnSpPr>
          <p:nvPr/>
        </p:nvCxnSpPr>
        <p:spPr>
          <a:xfrm>
            <a:off x="3383868" y="5057616"/>
            <a:ext cx="27003" cy="531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39752" y="4365104"/>
            <a:ext cx="2088232" cy="692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Step4</a:t>
            </a:r>
            <a:r>
              <a:rPr lang="zh-CN" altLang="en-US" sz="1200" b="1" dirty="0" smtClean="0"/>
              <a:t>（</a:t>
            </a:r>
            <a:r>
              <a:rPr lang="en-US" altLang="zh-CN" sz="1200" b="1" dirty="0" smtClean="0"/>
              <a:t>CPU</a:t>
            </a:r>
            <a:r>
              <a:rPr lang="zh-CN" altLang="en-US" sz="1200" b="1" dirty="0" smtClean="0"/>
              <a:t>处理部分）：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依据</a:t>
            </a:r>
            <a:r>
              <a:rPr lang="en-US" altLang="zh-CN" sz="1200" b="1" dirty="0" smtClean="0"/>
              <a:t>range</a:t>
            </a:r>
            <a:r>
              <a:rPr lang="zh-CN" altLang="en-US" sz="1200" b="1" dirty="0" smtClean="0"/>
              <a:t>表，过滤出满足最小支持度阈值的频繁</a:t>
            </a:r>
            <a:r>
              <a:rPr lang="en-US" altLang="zh-CN" sz="1200" b="1" dirty="0" smtClean="0"/>
              <a:t>k+1</a:t>
            </a:r>
            <a:r>
              <a:rPr lang="zh-CN" altLang="en-US" sz="1200" b="1" dirty="0" smtClean="0"/>
              <a:t>项集，</a:t>
            </a:r>
            <a:endParaRPr lang="zh-CN" altLang="en-US" sz="1200" b="1" dirty="0"/>
          </a:p>
        </p:txBody>
      </p:sp>
      <p:cxnSp>
        <p:nvCxnSpPr>
          <p:cNvPr id="33" name="直接箭头连接符 32"/>
          <p:cNvCxnSpPr>
            <a:stCxn id="7" idx="1"/>
            <a:endCxn id="24" idx="3"/>
          </p:cNvCxnSpPr>
          <p:nvPr/>
        </p:nvCxnSpPr>
        <p:spPr>
          <a:xfrm flipH="1">
            <a:off x="4427984" y="4249475"/>
            <a:ext cx="448504" cy="461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" idx="2"/>
            <a:endCxn id="6" idx="0"/>
          </p:cNvCxnSpPr>
          <p:nvPr/>
        </p:nvCxnSpPr>
        <p:spPr>
          <a:xfrm flipH="1">
            <a:off x="3365866" y="2060849"/>
            <a:ext cx="495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40568" y="26064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GPU_apriori</a:t>
            </a:r>
            <a:r>
              <a:rPr lang="zh-CN" altLang="en-US" dirty="0"/>
              <a:t>算法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协同计算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861258" y="2256135"/>
            <a:ext cx="144016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频繁项集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303748" y="853780"/>
            <a:ext cx="144016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水平存储结构转换为位表矩阵存储结构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2306751" y="3264532"/>
            <a:ext cx="144016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频繁项集位表矩阵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845896" y="5157308"/>
            <a:ext cx="144016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候选项集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2" idx="2"/>
            <a:endCxn id="23" idx="0"/>
          </p:cNvCxnSpPr>
          <p:nvPr/>
        </p:nvCxnSpPr>
        <p:spPr>
          <a:xfrm flipH="1">
            <a:off x="5565976" y="3048223"/>
            <a:ext cx="15362" cy="2109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3" idx="1"/>
            <a:endCxn id="2" idx="1"/>
          </p:cNvCxnSpPr>
          <p:nvPr/>
        </p:nvCxnSpPr>
        <p:spPr>
          <a:xfrm rot="10800000" flipH="1">
            <a:off x="4845896" y="2652180"/>
            <a:ext cx="15362" cy="2901173"/>
          </a:xfrm>
          <a:prstGeom prst="bentConnector3">
            <a:avLst>
              <a:gd name="adj1" fmla="val -14880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2"/>
            <a:endCxn id="38" idx="0"/>
          </p:cNvCxnSpPr>
          <p:nvPr/>
        </p:nvCxnSpPr>
        <p:spPr>
          <a:xfrm>
            <a:off x="3026831" y="4056620"/>
            <a:ext cx="250" cy="119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07001" y="5246645"/>
            <a:ext cx="144016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候选项集位表矩阵</a:t>
            </a:r>
            <a:endParaRPr lang="zh-CN" altLang="en-US" sz="1400" dirty="0"/>
          </a:p>
        </p:txBody>
      </p:sp>
      <p:cxnSp>
        <p:nvCxnSpPr>
          <p:cNvPr id="40" name="肘形连接符 39"/>
          <p:cNvCxnSpPr>
            <a:stCxn id="38" idx="1"/>
            <a:endCxn id="22" idx="1"/>
          </p:cNvCxnSpPr>
          <p:nvPr/>
        </p:nvCxnSpPr>
        <p:spPr>
          <a:xfrm rot="10800000">
            <a:off x="2306751" y="3660577"/>
            <a:ext cx="250" cy="1982113"/>
          </a:xfrm>
          <a:prstGeom prst="bentConnector3">
            <a:avLst>
              <a:gd name="adj1" fmla="val 9154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7" idx="3"/>
            <a:endCxn id="20" idx="1"/>
          </p:cNvCxnSpPr>
          <p:nvPr/>
        </p:nvCxnSpPr>
        <p:spPr>
          <a:xfrm>
            <a:off x="1511660" y="1249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08849" y="10959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标准输入</a:t>
            </a:r>
            <a:endParaRPr lang="zh-CN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948264" y="25163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标准输出</a:t>
            </a:r>
            <a:endParaRPr lang="zh-CN" altLang="en-US" sz="1400" dirty="0"/>
          </a:p>
        </p:txBody>
      </p:sp>
      <p:cxnSp>
        <p:nvCxnSpPr>
          <p:cNvPr id="80" name="直接箭头连接符 79"/>
          <p:cNvCxnSpPr>
            <a:stCxn id="2" idx="3"/>
            <a:endCxn id="79" idx="1"/>
          </p:cNvCxnSpPr>
          <p:nvPr/>
        </p:nvCxnSpPr>
        <p:spPr>
          <a:xfrm>
            <a:off x="6301418" y="2652179"/>
            <a:ext cx="646846" cy="18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14091" y="4045236"/>
            <a:ext cx="400110" cy="11326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GPU</a:t>
            </a:r>
            <a:r>
              <a:rPr lang="zh-CN" altLang="en-US" sz="1400" dirty="0" smtClean="0"/>
              <a:t>并行连接</a:t>
            </a:r>
            <a:endParaRPr lang="zh-CN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581338" y="3587605"/>
            <a:ext cx="400110" cy="9355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CPU</a:t>
            </a:r>
            <a:r>
              <a:rPr lang="zh-CN" altLang="en-US" sz="1400" dirty="0" smtClean="0"/>
              <a:t>连接步</a:t>
            </a:r>
            <a:endParaRPr lang="zh-CN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4221794" y="2652180"/>
            <a:ext cx="400110" cy="9355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CPU</a:t>
            </a:r>
            <a:r>
              <a:rPr lang="zh-CN" altLang="en-US" sz="1400" dirty="0" smtClean="0"/>
              <a:t>剪枝步</a:t>
            </a:r>
            <a:endParaRPr lang="zh-CN" altLang="en-US" sz="1400" dirty="0"/>
          </a:p>
        </p:txBody>
      </p:sp>
      <p:cxnSp>
        <p:nvCxnSpPr>
          <p:cNvPr id="92" name="直接箭头连接符 91"/>
          <p:cNvCxnSpPr>
            <a:stCxn id="38" idx="3"/>
            <a:endCxn id="91" idx="1"/>
          </p:cNvCxnSpPr>
          <p:nvPr/>
        </p:nvCxnSpPr>
        <p:spPr>
          <a:xfrm flipV="1">
            <a:off x="3747161" y="3119937"/>
            <a:ext cx="474633" cy="252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608136">
            <a:off x="3859491" y="3937791"/>
            <a:ext cx="400110" cy="13490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项集支持度计数</a:t>
            </a:r>
            <a:endParaRPr lang="zh-CN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707649" y="4128333"/>
            <a:ext cx="400110" cy="11326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GPU</a:t>
            </a:r>
            <a:r>
              <a:rPr lang="zh-CN" altLang="en-US" sz="1400" dirty="0" smtClean="0"/>
              <a:t>并行剪枝</a:t>
            </a:r>
            <a:endParaRPr lang="zh-CN" altLang="en-US" sz="1400" dirty="0"/>
          </a:p>
        </p:txBody>
      </p:sp>
      <p:cxnSp>
        <p:nvCxnSpPr>
          <p:cNvPr id="99" name="肘形连接符 98"/>
          <p:cNvCxnSpPr>
            <a:stCxn id="20" idx="3"/>
            <a:endCxn id="2" idx="0"/>
          </p:cNvCxnSpPr>
          <p:nvPr/>
        </p:nvCxnSpPr>
        <p:spPr>
          <a:xfrm>
            <a:off x="3743908" y="1249824"/>
            <a:ext cx="1837430" cy="10063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6764" y="1339523"/>
            <a:ext cx="400110" cy="9018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频繁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项集</a:t>
            </a:r>
            <a:endParaRPr lang="zh-CN" altLang="en-US" sz="1400" dirty="0"/>
          </a:p>
        </p:txBody>
      </p:sp>
      <p:cxnSp>
        <p:nvCxnSpPr>
          <p:cNvPr id="41" name="直接箭头连接符 40"/>
          <p:cNvCxnSpPr>
            <a:stCxn id="20" idx="2"/>
            <a:endCxn id="22" idx="0"/>
          </p:cNvCxnSpPr>
          <p:nvPr/>
        </p:nvCxnSpPr>
        <p:spPr>
          <a:xfrm>
            <a:off x="3023828" y="1645868"/>
            <a:ext cx="3003" cy="161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23828" y="1706347"/>
            <a:ext cx="400110" cy="16199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频繁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项集位表矩阵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77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5920"/>
            <a:ext cx="892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GPU_FIM</a:t>
            </a:r>
            <a:r>
              <a:rPr lang="zh-CN" altLang="en-US" dirty="0" smtClean="0"/>
              <a:t>之</a:t>
            </a:r>
            <a:r>
              <a:rPr lang="en-US" altLang="zh-CN" dirty="0" err="1" smtClean="0"/>
              <a:t>GPU_apriori</a:t>
            </a:r>
            <a:r>
              <a:rPr lang="zh-CN" altLang="en-US" dirty="0" smtClean="0"/>
              <a:t>算法</a:t>
            </a:r>
            <a:r>
              <a:rPr lang="zh-CN" altLang="en-US" dirty="0"/>
              <a:t>：</a:t>
            </a:r>
            <a:r>
              <a:rPr lang="zh-CN" altLang="en-US" dirty="0" smtClean="0"/>
              <a:t>数据的位表结构和项集数字化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53488"/>
              </p:ext>
            </p:extLst>
          </p:nvPr>
        </p:nvGraphicFramePr>
        <p:xfrm>
          <a:off x="719573" y="1196752"/>
          <a:ext cx="7380819" cy="4437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091"/>
                <a:gridCol w="820091"/>
                <a:gridCol w="820091"/>
                <a:gridCol w="820091"/>
                <a:gridCol w="820091"/>
                <a:gridCol w="870921"/>
                <a:gridCol w="769261"/>
                <a:gridCol w="820091"/>
                <a:gridCol w="820091"/>
              </a:tblGrid>
              <a:tr h="529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Item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eggs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nappies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apples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wine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batteries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gum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frozen_pizza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candy_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bar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itemID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..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..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..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..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..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..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8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59620"/>
              </p:ext>
            </p:extLst>
          </p:nvPr>
        </p:nvGraphicFramePr>
        <p:xfrm>
          <a:off x="1477760" y="1523084"/>
          <a:ext cx="23741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080"/>
                <a:gridCol w="1187080"/>
              </a:tblGrid>
              <a:tr h="281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Trans IDs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Items</a:t>
                      </a:r>
                      <a:r>
                        <a:rPr lang="en-US" altLang="zh-CN" baseline="0" dirty="0" smtClean="0"/>
                        <a:t> IDs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81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ABCD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81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81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81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BCD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49124"/>
              </p:ext>
            </p:extLst>
          </p:nvPr>
        </p:nvGraphicFramePr>
        <p:xfrm>
          <a:off x="4572000" y="1556792"/>
          <a:ext cx="230425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1152128"/>
              </a:tblGrid>
              <a:tr h="281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Items IDs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Trans </a:t>
                      </a:r>
                      <a:r>
                        <a:rPr lang="en-US" altLang="zh-CN" baseline="0" dirty="0" smtClean="0"/>
                        <a:t>IDs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81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81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81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1,4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7704" y="10679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水平</a:t>
            </a:r>
            <a:r>
              <a:rPr lang="zh-CN" altLang="en-US" dirty="0"/>
              <a:t>存储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11537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垂直</a:t>
            </a:r>
            <a:r>
              <a:rPr lang="zh-CN" altLang="en-US" dirty="0"/>
              <a:t>存储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2595"/>
              </p:ext>
            </p:extLst>
          </p:nvPr>
        </p:nvGraphicFramePr>
        <p:xfrm>
          <a:off x="2887362" y="3771011"/>
          <a:ext cx="2808312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360040"/>
                <a:gridCol w="288032"/>
                <a:gridCol w="360040"/>
                <a:gridCol w="360040"/>
              </a:tblGrid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Item</a:t>
                      </a:r>
                      <a:r>
                        <a:rPr lang="en-US" altLang="zh-CN" baseline="0" dirty="0" smtClean="0"/>
                        <a:t> IDs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Trans IDs</a:t>
                      </a:r>
                      <a:endParaRPr lang="zh-CN" altLang="en-US" dirty="0" smtClean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751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693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29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5856" y="34016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</a:t>
            </a:r>
            <a:r>
              <a:rPr lang="zh-CN" altLang="en-US" dirty="0" smtClean="0"/>
              <a:t>表矩阵存储结构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0592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GPU_apriori</a:t>
            </a:r>
            <a:r>
              <a:rPr lang="zh-CN" altLang="en-US" dirty="0"/>
              <a:t>算法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实现之存储结构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位表矩阵是一个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82457"/>
              </p:ext>
            </p:extLst>
          </p:nvPr>
        </p:nvGraphicFramePr>
        <p:xfrm>
          <a:off x="1304709" y="2298358"/>
          <a:ext cx="295232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3"/>
                <a:gridCol w="936104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00011…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10011…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左大括号 3"/>
          <p:cNvSpPr/>
          <p:nvPr/>
        </p:nvSpPr>
        <p:spPr>
          <a:xfrm rot="16200000">
            <a:off x="1484730" y="2504762"/>
            <a:ext cx="396044" cy="7560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2276818" y="2514380"/>
            <a:ext cx="396044" cy="756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16200000" flipH="1">
            <a:off x="1502115" y="1668907"/>
            <a:ext cx="361275" cy="756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 flipH="1">
            <a:off x="2294202" y="1667670"/>
            <a:ext cx="361275" cy="756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2227" y="153877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列簇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248757" y="3090791"/>
            <a:ext cx="1008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unsigned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(32 bit)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3653" y="1547409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列簇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065348" y="2355847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….</a:t>
            </a:r>
            <a:endParaRPr lang="zh-CN" altLang="en-US" sz="1600" dirty="0"/>
          </a:p>
        </p:txBody>
      </p:sp>
      <p:sp>
        <p:nvSpPr>
          <p:cNvPr id="13" name="左大括号 12"/>
          <p:cNvSpPr/>
          <p:nvPr/>
        </p:nvSpPr>
        <p:spPr>
          <a:xfrm rot="16200000">
            <a:off x="2356419" y="2542796"/>
            <a:ext cx="334432" cy="243784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59661" y="4013529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事务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86235" y="1552863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…</a:t>
            </a:r>
            <a:r>
              <a:rPr lang="zh-CN" altLang="en-US" sz="1600" dirty="0" smtClean="0"/>
              <a:t>列簇</a:t>
            </a:r>
            <a:r>
              <a:rPr lang="en-US" altLang="zh-CN" sz="1600" dirty="0" smtClean="0"/>
              <a:t>n</a:t>
            </a:r>
            <a:endParaRPr lang="zh-CN" altLang="en-US" sz="1600" dirty="0"/>
          </a:p>
        </p:txBody>
      </p:sp>
      <p:sp>
        <p:nvSpPr>
          <p:cNvPr id="16" name="左大括号 15"/>
          <p:cNvSpPr/>
          <p:nvPr/>
        </p:nvSpPr>
        <p:spPr>
          <a:xfrm rot="16200000">
            <a:off x="4400206" y="2472260"/>
            <a:ext cx="396044" cy="7560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16200000">
            <a:off x="5192294" y="2481878"/>
            <a:ext cx="396044" cy="756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 rot="16200000" flipH="1">
            <a:off x="4417591" y="1636405"/>
            <a:ext cx="361275" cy="756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16200000" flipH="1">
            <a:off x="5209678" y="1635168"/>
            <a:ext cx="361275" cy="756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77703" y="1506270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列簇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164233" y="3058289"/>
            <a:ext cx="1008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unsigned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(32 bit)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9129" y="1514907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列簇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3" name="左大括号 22"/>
          <p:cNvSpPr/>
          <p:nvPr/>
        </p:nvSpPr>
        <p:spPr>
          <a:xfrm rot="16200000">
            <a:off x="5271895" y="2510294"/>
            <a:ext cx="334432" cy="243784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75137" y="3981027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事务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913220" y="1552863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…</a:t>
            </a:r>
            <a:r>
              <a:rPr lang="zh-CN" altLang="en-US" sz="1600" dirty="0" smtClean="0"/>
              <a:t>列簇</a:t>
            </a:r>
            <a:r>
              <a:rPr lang="en-US" altLang="zh-CN" sz="1600" dirty="0" smtClean="0"/>
              <a:t>n</a:t>
            </a:r>
            <a:endParaRPr lang="zh-CN" altLang="en-US" sz="160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57174"/>
              </p:ext>
            </p:extLst>
          </p:nvPr>
        </p:nvGraphicFramePr>
        <p:xfrm>
          <a:off x="4170240" y="2302855"/>
          <a:ext cx="295232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3"/>
                <a:gridCol w="936104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00011…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10011…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7" name="左大括号 26"/>
          <p:cNvSpPr/>
          <p:nvPr/>
        </p:nvSpPr>
        <p:spPr>
          <a:xfrm rot="16200000">
            <a:off x="4385880" y="1131058"/>
            <a:ext cx="334432" cy="6608679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64760" y="4602614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GPU</a:t>
            </a:r>
            <a:r>
              <a:rPr lang="zh-CN" altLang="en-US" sz="1600" dirty="0" smtClean="0"/>
              <a:t>中的位表矩阵存储结构</a:t>
            </a:r>
            <a:endParaRPr lang="zh-CN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040867" y="3961291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…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26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2781" y="1605409"/>
            <a:ext cx="2219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Header Table</a:t>
            </a:r>
          </a:p>
          <a:p>
            <a:pPr eaLnBrk="1" hangingPunct="1"/>
            <a:r>
              <a:rPr lang="en-US" altLang="zh-CN" u="sng"/>
              <a:t>Item  frequency head</a:t>
            </a:r>
          </a:p>
          <a:p>
            <a:pPr eaLnBrk="1" hangingPunct="1"/>
            <a:r>
              <a:rPr lang="en-US" altLang="zh-CN"/>
              <a:t>f               4</a:t>
            </a:r>
          </a:p>
          <a:p>
            <a:pPr eaLnBrk="1" hangingPunct="1"/>
            <a:r>
              <a:rPr lang="en-US" altLang="zh-CN"/>
              <a:t>c              4</a:t>
            </a:r>
          </a:p>
          <a:p>
            <a:pPr eaLnBrk="1" hangingPunct="1"/>
            <a:r>
              <a:rPr lang="en-US" altLang="zh-CN"/>
              <a:t>a              3</a:t>
            </a:r>
          </a:p>
          <a:p>
            <a:pPr eaLnBrk="1" hangingPunct="1"/>
            <a:r>
              <a:rPr lang="en-US" altLang="zh-CN"/>
              <a:t>b              3</a:t>
            </a:r>
          </a:p>
          <a:p>
            <a:pPr eaLnBrk="1" hangingPunct="1"/>
            <a:r>
              <a:rPr lang="en-US" altLang="zh-CN"/>
              <a:t>m             3</a:t>
            </a:r>
          </a:p>
          <a:p>
            <a:pPr eaLnBrk="1" hangingPunct="1"/>
            <a:r>
              <a:rPr lang="en-US" altLang="zh-CN"/>
              <a:t>p              3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01381" y="1235522"/>
            <a:ext cx="504825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69731" y="1784797"/>
            <a:ext cx="504825" cy="358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c:1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10843" y="1765747"/>
            <a:ext cx="503238" cy="360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f:4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02956" y="2286447"/>
            <a:ext cx="603250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b:1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31443" y="2302322"/>
            <a:ext cx="503238" cy="360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c:3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31443" y="2856359"/>
            <a:ext cx="503238" cy="360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a:3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10731" y="3435797"/>
            <a:ext cx="620712" cy="360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m:2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10731" y="4008884"/>
            <a:ext cx="620712" cy="358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p:2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10843" y="3435797"/>
            <a:ext cx="642938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b:1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810843" y="4008884"/>
            <a:ext cx="642938" cy="3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m:1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069731" y="2399159"/>
            <a:ext cx="504825" cy="360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b:1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69731" y="3035747"/>
            <a:ext cx="504825" cy="360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p:1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8" idx="3"/>
            <a:endCxn id="9" idx="0"/>
          </p:cNvCxnSpPr>
          <p:nvPr/>
        </p:nvCxnSpPr>
        <p:spPr>
          <a:xfrm>
            <a:off x="4806003" y="1416050"/>
            <a:ext cx="516407" cy="367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2"/>
            <a:endCxn id="10" idx="0"/>
          </p:cNvCxnSpPr>
          <p:nvPr/>
        </p:nvCxnSpPr>
        <p:spPr>
          <a:xfrm flipH="1">
            <a:off x="4062270" y="1596070"/>
            <a:ext cx="491705" cy="170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2"/>
            <a:endCxn id="11" idx="0"/>
          </p:cNvCxnSpPr>
          <p:nvPr/>
        </p:nvCxnSpPr>
        <p:spPr>
          <a:xfrm>
            <a:off x="4062270" y="2126503"/>
            <a:ext cx="441891" cy="159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2"/>
            <a:endCxn id="13" idx="0"/>
          </p:cNvCxnSpPr>
          <p:nvPr/>
        </p:nvCxnSpPr>
        <p:spPr>
          <a:xfrm>
            <a:off x="3786237" y="2662772"/>
            <a:ext cx="0" cy="193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2"/>
          </p:cNvCxnSpPr>
          <p:nvPr/>
        </p:nvCxnSpPr>
        <p:spPr>
          <a:xfrm flipH="1">
            <a:off x="3220649" y="3216250"/>
            <a:ext cx="562534" cy="220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3" idx="2"/>
          </p:cNvCxnSpPr>
          <p:nvPr/>
        </p:nvCxnSpPr>
        <p:spPr>
          <a:xfrm>
            <a:off x="3783183" y="3216250"/>
            <a:ext cx="349111" cy="220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  <a:endCxn id="12" idx="0"/>
          </p:cNvCxnSpPr>
          <p:nvPr/>
        </p:nvCxnSpPr>
        <p:spPr>
          <a:xfrm flipH="1">
            <a:off x="3783183" y="2126503"/>
            <a:ext cx="279087" cy="176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2"/>
            <a:endCxn id="15" idx="0"/>
          </p:cNvCxnSpPr>
          <p:nvPr/>
        </p:nvCxnSpPr>
        <p:spPr>
          <a:xfrm flipH="1">
            <a:off x="3220648" y="3796382"/>
            <a:ext cx="1" cy="211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6" idx="2"/>
            <a:endCxn id="17" idx="0"/>
          </p:cNvCxnSpPr>
          <p:nvPr/>
        </p:nvCxnSpPr>
        <p:spPr>
          <a:xfrm>
            <a:off x="4133899" y="3796382"/>
            <a:ext cx="0" cy="211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2"/>
            <a:endCxn id="18" idx="0"/>
          </p:cNvCxnSpPr>
          <p:nvPr/>
        </p:nvCxnSpPr>
        <p:spPr>
          <a:xfrm>
            <a:off x="5322143" y="2144088"/>
            <a:ext cx="0" cy="255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8" idx="2"/>
            <a:endCxn id="19" idx="0"/>
          </p:cNvCxnSpPr>
          <p:nvPr/>
        </p:nvCxnSpPr>
        <p:spPr>
          <a:xfrm>
            <a:off x="5322143" y="2759491"/>
            <a:ext cx="0" cy="276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endCxn id="10" idx="1"/>
          </p:cNvCxnSpPr>
          <p:nvPr/>
        </p:nvCxnSpPr>
        <p:spPr>
          <a:xfrm flipV="1">
            <a:off x="2218861" y="1946483"/>
            <a:ext cx="1591381" cy="360596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endCxn id="13" idx="1"/>
          </p:cNvCxnSpPr>
          <p:nvPr/>
        </p:nvCxnSpPr>
        <p:spPr>
          <a:xfrm>
            <a:off x="2218861" y="2897860"/>
            <a:ext cx="1312294" cy="13837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>
            <a:off x="2218861" y="3156879"/>
            <a:ext cx="1591380" cy="459483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endCxn id="12" idx="1"/>
          </p:cNvCxnSpPr>
          <p:nvPr/>
        </p:nvCxnSpPr>
        <p:spPr>
          <a:xfrm flipV="1">
            <a:off x="2218861" y="2482752"/>
            <a:ext cx="1312294" cy="163715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2" idx="3"/>
            <a:endCxn id="9" idx="1"/>
          </p:cNvCxnSpPr>
          <p:nvPr/>
        </p:nvCxnSpPr>
        <p:spPr>
          <a:xfrm flipV="1">
            <a:off x="4035211" y="1964068"/>
            <a:ext cx="1035171" cy="51868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3"/>
            <a:endCxn id="11" idx="2"/>
          </p:cNvCxnSpPr>
          <p:nvPr/>
        </p:nvCxnSpPr>
        <p:spPr>
          <a:xfrm flipV="1">
            <a:off x="4454346" y="2646467"/>
            <a:ext cx="49815" cy="96989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1" idx="3"/>
            <a:endCxn id="18" idx="1"/>
          </p:cNvCxnSpPr>
          <p:nvPr/>
        </p:nvCxnSpPr>
        <p:spPr>
          <a:xfrm>
            <a:off x="4806003" y="2466447"/>
            <a:ext cx="264379" cy="11302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/>
          <p:nvPr/>
        </p:nvCxnSpPr>
        <p:spPr>
          <a:xfrm>
            <a:off x="2218861" y="3396270"/>
            <a:ext cx="691281" cy="220092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4" idx="2"/>
            <a:endCxn id="17" idx="1"/>
          </p:cNvCxnSpPr>
          <p:nvPr/>
        </p:nvCxnSpPr>
        <p:spPr>
          <a:xfrm rot="16200000" flipH="1">
            <a:off x="3319457" y="3697574"/>
            <a:ext cx="391976" cy="58959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/>
          <p:nvPr/>
        </p:nvCxnSpPr>
        <p:spPr>
          <a:xfrm>
            <a:off x="2218861" y="3616364"/>
            <a:ext cx="691279" cy="463982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5" idx="2"/>
            <a:endCxn id="19" idx="2"/>
          </p:cNvCxnSpPr>
          <p:nvPr/>
        </p:nvCxnSpPr>
        <p:spPr>
          <a:xfrm rot="5400000" flipH="1" flipV="1">
            <a:off x="3785475" y="2831443"/>
            <a:ext cx="972108" cy="2101762"/>
          </a:xfrm>
          <a:prstGeom prst="curvedConnector3">
            <a:avLst>
              <a:gd name="adj1" fmla="val -23516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503191" y="4807991"/>
            <a:ext cx="504825" cy="360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512716" y="5436641"/>
            <a:ext cx="503237" cy="360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c:3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2" idx="2"/>
            <a:endCxn id="43" idx="0"/>
          </p:cNvCxnSpPr>
          <p:nvPr/>
        </p:nvCxnSpPr>
        <p:spPr>
          <a:xfrm>
            <a:off x="3755516" y="5168056"/>
            <a:ext cx="9103" cy="268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075581" y="4984651"/>
            <a:ext cx="15843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/>
              <a:t>p</a:t>
            </a:r>
            <a:r>
              <a:rPr lang="zh-CN" altLang="en-US" sz="1600" b="1" dirty="0"/>
              <a:t> 条件模式基</a:t>
            </a:r>
            <a:endParaRPr lang="en-US" altLang="zh-CN" sz="1600" b="1" dirty="0"/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fcam:2,cb:1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915816" y="5797004"/>
            <a:ext cx="158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p</a:t>
            </a:r>
            <a:r>
              <a:rPr lang="zh-CN" altLang="en-US" b="1" dirty="0"/>
              <a:t> </a:t>
            </a:r>
            <a:r>
              <a:rPr lang="zh-CN" altLang="en-US" sz="1600" b="1" dirty="0"/>
              <a:t>条件</a:t>
            </a:r>
            <a:r>
              <a:rPr lang="en-US" altLang="zh-CN" b="1" dirty="0" err="1" smtClean="0"/>
              <a:t>FPtree</a:t>
            </a:r>
            <a:endParaRPr lang="en-US" altLang="zh-CN" b="1" dirty="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640981" y="4871910"/>
            <a:ext cx="15113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/>
              <a:t>所有与</a:t>
            </a:r>
            <a:r>
              <a:rPr lang="en-US" altLang="zh-CN" sz="1600" b="1" dirty="0"/>
              <a:t>p</a:t>
            </a:r>
            <a:r>
              <a:rPr lang="zh-CN" altLang="en-US" sz="1600" b="1" dirty="0"/>
              <a:t>相关的频繁模式</a:t>
            </a:r>
            <a:endParaRPr lang="en-US" altLang="zh-CN" sz="1600" b="1" dirty="0"/>
          </a:p>
          <a:p>
            <a:pPr eaLnBrk="1" hangingPunct="1"/>
            <a:r>
              <a:rPr lang="en-US" altLang="zh-CN" b="1" dirty="0" err="1"/>
              <a:t>p,pc</a:t>
            </a:r>
            <a:endParaRPr lang="zh-CN" altLang="en-US" b="1" dirty="0"/>
          </a:p>
        </p:txBody>
      </p:sp>
      <p:cxnSp>
        <p:nvCxnSpPr>
          <p:cNvPr id="48" name="直接箭头连接符 47"/>
          <p:cNvCxnSpPr>
            <a:stCxn id="45" idx="3"/>
          </p:cNvCxnSpPr>
          <p:nvPr/>
        </p:nvCxnSpPr>
        <p:spPr>
          <a:xfrm>
            <a:off x="2659906" y="5292626"/>
            <a:ext cx="5611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7" idx="1"/>
          </p:cNvCxnSpPr>
          <p:nvPr/>
        </p:nvCxnSpPr>
        <p:spPr>
          <a:xfrm>
            <a:off x="4133899" y="5292626"/>
            <a:ext cx="507082" cy="94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62781" y="3975273"/>
            <a:ext cx="162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min_support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1888381" y="4277875"/>
            <a:ext cx="487411" cy="5407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725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/>
              <a:t>5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zh-CN" altLang="en-US" dirty="0" smtClean="0"/>
              <a:t>位表存储结构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01929"/>
              </p:ext>
            </p:extLst>
          </p:nvPr>
        </p:nvGraphicFramePr>
        <p:xfrm>
          <a:off x="179512" y="1196752"/>
          <a:ext cx="4392488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48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Algorithm 5: </a:t>
                      </a:r>
                      <a:r>
                        <a:rPr lang="zh-CN" altLang="en-US" sz="1400" dirty="0" smtClean="0"/>
                        <a:t>读</a:t>
                      </a:r>
                      <a:r>
                        <a:rPr lang="zh-CN" altLang="en-US" sz="1400" b="0" i="0" baseline="0" dirty="0" smtClean="0"/>
                        <a:t>位表矩阵中数据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bool get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bitMatrix</a:t>
                      </a:r>
                      <a:r>
                        <a:rPr lang="en-US" altLang="zh-CN" sz="1400" dirty="0" smtClean="0"/>
                        <a:t>, row, col)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en-US" altLang="zh-CN" sz="1400" b="1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//</a:t>
                      </a:r>
                      <a:r>
                        <a:rPr lang="en-US" altLang="zh-CN" sz="1400" b="0" i="0" baseline="0" dirty="0" err="1" smtClean="0"/>
                        <a:t>real_c</a:t>
                      </a:r>
                      <a:r>
                        <a:rPr lang="zh-CN" altLang="en-US" sz="1400" b="0" i="0" baseline="0" dirty="0" smtClean="0"/>
                        <a:t>表示一个事务在位表矩阵占用</a:t>
                      </a:r>
                      <a:r>
                        <a:rPr lang="en-US" altLang="zh-CN" sz="1400" b="0" i="0" baseline="0" dirty="0" smtClean="0"/>
                        <a:t>bit</a:t>
                      </a:r>
                      <a:r>
                        <a:rPr lang="zh-CN" altLang="en-US" sz="1400" b="0" i="0" baseline="0" dirty="0" smtClean="0"/>
                        <a:t>数（</a:t>
                      </a:r>
                      <a:r>
                        <a:rPr lang="en-US" altLang="zh-CN" sz="1400" b="0" i="0" baseline="0" dirty="0" smtClean="0"/>
                        <a:t>32</a:t>
                      </a:r>
                      <a:r>
                        <a:rPr lang="zh-CN" altLang="en-US" sz="1400" b="0" i="0" baseline="0" dirty="0" smtClean="0"/>
                        <a:t>的倍数，因为</a:t>
                      </a:r>
                      <a:r>
                        <a:rPr lang="en-US" altLang="zh-CN" sz="1400" dirty="0" err="1" smtClean="0"/>
                        <a:t>bitMatrix</a:t>
                      </a:r>
                      <a:r>
                        <a:rPr lang="zh-CN" altLang="en-US" sz="1400" dirty="0" smtClean="0"/>
                        <a:t>是一个</a:t>
                      </a:r>
                      <a:r>
                        <a:rPr lang="en-US" altLang="zh-CN" sz="1400" b="0" i="0" baseline="0" dirty="0" smtClean="0"/>
                        <a:t>unsigned </a:t>
                      </a:r>
                      <a:r>
                        <a:rPr lang="en-US" altLang="zh-CN" sz="1400" b="0" i="0" baseline="0" dirty="0" err="1" smtClean="0"/>
                        <a:t>int</a:t>
                      </a:r>
                      <a:r>
                        <a:rPr lang="en-US" altLang="zh-CN" sz="1400" b="0" i="0" baseline="0" dirty="0" smtClean="0"/>
                        <a:t> </a:t>
                      </a:r>
                      <a:r>
                        <a:rPr lang="zh-CN" altLang="en-US" sz="1400" b="0" i="0" baseline="0" dirty="0" smtClean="0"/>
                        <a:t>的数组）</a:t>
                      </a:r>
                      <a:endParaRPr lang="en-US" altLang="zh-CN" sz="1400" b="0" i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unsigned </a:t>
                      </a:r>
                      <a:r>
                        <a:rPr lang="en-US" altLang="zh-CN" sz="1400" b="0" i="0" baseline="0" dirty="0" err="1" smtClean="0"/>
                        <a:t>int</a:t>
                      </a:r>
                      <a:r>
                        <a:rPr lang="en-US" altLang="zh-CN" sz="1400" b="0" i="0" baseline="0" dirty="0" smtClean="0"/>
                        <a:t> </a:t>
                      </a:r>
                      <a:r>
                        <a:rPr lang="en-US" altLang="zh-CN" sz="1400" b="0" i="0" baseline="0" dirty="0" err="1" smtClean="0"/>
                        <a:t>tmp</a:t>
                      </a:r>
                      <a:r>
                        <a:rPr lang="en-US" altLang="zh-CN" sz="1400" b="0" i="0" baseline="0" dirty="0" smtClean="0"/>
                        <a:t> = </a:t>
                      </a:r>
                      <a:r>
                        <a:rPr lang="en-US" altLang="zh-CN" sz="1400" dirty="0" err="1" smtClean="0"/>
                        <a:t>bitMatrix</a:t>
                      </a:r>
                      <a:r>
                        <a:rPr lang="en-US" altLang="zh-CN" sz="1400" dirty="0" smtClean="0"/>
                        <a:t>[(row*</a:t>
                      </a:r>
                      <a:r>
                        <a:rPr lang="en-US" altLang="zh-CN" sz="1400" dirty="0" err="1" smtClean="0"/>
                        <a:t>real_c</a:t>
                      </a:r>
                      <a:r>
                        <a:rPr lang="en-US" altLang="zh-CN" sz="1400" dirty="0" smtClean="0"/>
                        <a:t> + col) / 32]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unsigned </a:t>
                      </a:r>
                      <a:r>
                        <a:rPr lang="en-US" altLang="zh-CN" sz="1400" b="0" i="0" baseline="0" dirty="0" err="1" smtClean="0"/>
                        <a:t>int</a:t>
                      </a:r>
                      <a:r>
                        <a:rPr lang="en-US" altLang="zh-CN" sz="1400" b="0" i="0" baseline="0" dirty="0" smtClean="0"/>
                        <a:t> mask = 0x80000000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unsigned </a:t>
                      </a:r>
                      <a:r>
                        <a:rPr lang="en-US" altLang="zh-CN" sz="1400" b="0" i="0" baseline="0" dirty="0" err="1" smtClean="0"/>
                        <a:t>int</a:t>
                      </a:r>
                      <a:r>
                        <a:rPr lang="en-US" altLang="zh-CN" sz="1400" b="0" i="0" baseline="0" dirty="0" smtClean="0"/>
                        <a:t> res = </a:t>
                      </a:r>
                      <a:r>
                        <a:rPr lang="en-US" altLang="zh-CN" sz="1400" b="0" i="0" baseline="0" dirty="0" err="1" smtClean="0"/>
                        <a:t>tmp</a:t>
                      </a:r>
                      <a:r>
                        <a:rPr lang="en-US" altLang="zh-CN" sz="1400" b="0" i="0" baseline="0" dirty="0" smtClean="0"/>
                        <a:t> &amp; (mask &gt;&gt; (col % 32))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return res !=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end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214"/>
              </p:ext>
            </p:extLst>
          </p:nvPr>
        </p:nvGraphicFramePr>
        <p:xfrm>
          <a:off x="179512" y="3789040"/>
          <a:ext cx="4392488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488"/>
              </a:tblGrid>
              <a:tr h="126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Algorithm 6: </a:t>
                      </a:r>
                      <a:r>
                        <a:rPr lang="zh-CN" altLang="en-US" sz="1400" dirty="0" smtClean="0"/>
                        <a:t>写</a:t>
                      </a:r>
                      <a:r>
                        <a:rPr lang="zh-CN" altLang="en-US" sz="1400" b="0" i="0" baseline="0" dirty="0" smtClean="0"/>
                        <a:t>位表矩阵中数据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procedure: set 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bitMatrix</a:t>
                      </a:r>
                      <a:r>
                        <a:rPr lang="en-US" altLang="zh-CN" sz="1400" dirty="0" smtClean="0"/>
                        <a:t>, row, col, </a:t>
                      </a:r>
                      <a:r>
                        <a:rPr lang="en-US" altLang="zh-CN" sz="1400" baseline="0" dirty="0" smtClean="0"/>
                        <a:t>value</a:t>
                      </a:r>
                      <a:r>
                        <a:rPr lang="en-US" altLang="zh-CN" sz="1400" dirty="0" smtClean="0"/>
                        <a:t>)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en-US" altLang="zh-CN" sz="1400" b="1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//</a:t>
                      </a:r>
                      <a:r>
                        <a:rPr lang="en-US" altLang="zh-CN" sz="1400" b="0" i="0" baseline="0" dirty="0" err="1" smtClean="0"/>
                        <a:t>real_c</a:t>
                      </a:r>
                      <a:r>
                        <a:rPr lang="zh-CN" altLang="en-US" sz="1400" b="0" i="0" baseline="0" dirty="0" smtClean="0"/>
                        <a:t>表示一个事务在位表矩阵占用</a:t>
                      </a:r>
                      <a:r>
                        <a:rPr lang="en-US" altLang="zh-CN" sz="1400" b="0" i="0" baseline="0" dirty="0" smtClean="0"/>
                        <a:t>bit</a:t>
                      </a:r>
                      <a:r>
                        <a:rPr lang="zh-CN" altLang="en-US" sz="1400" b="0" i="0" baseline="0" dirty="0" smtClean="0"/>
                        <a:t>数（</a:t>
                      </a:r>
                      <a:r>
                        <a:rPr lang="en-US" altLang="zh-CN" sz="1400" b="0" i="0" baseline="0" dirty="0" smtClean="0"/>
                        <a:t>32</a:t>
                      </a:r>
                      <a:r>
                        <a:rPr lang="zh-CN" altLang="en-US" sz="1400" b="0" i="0" baseline="0" dirty="0" smtClean="0"/>
                        <a:t>的倍数，因为</a:t>
                      </a:r>
                      <a:r>
                        <a:rPr lang="en-US" altLang="zh-CN" sz="1400" dirty="0" err="1" smtClean="0"/>
                        <a:t>bitMatrix</a:t>
                      </a:r>
                      <a:r>
                        <a:rPr lang="zh-CN" altLang="en-US" sz="1400" dirty="0" smtClean="0"/>
                        <a:t>是一个</a:t>
                      </a:r>
                      <a:r>
                        <a:rPr lang="en-US" altLang="zh-CN" sz="1400" b="0" i="0" baseline="0" dirty="0" smtClean="0"/>
                        <a:t>unsigned </a:t>
                      </a:r>
                      <a:r>
                        <a:rPr lang="en-US" altLang="zh-CN" sz="1400" b="0" i="0" baseline="0" dirty="0" err="1" smtClean="0"/>
                        <a:t>int</a:t>
                      </a:r>
                      <a:r>
                        <a:rPr lang="en-US" altLang="zh-CN" sz="1400" b="0" i="0" baseline="0" dirty="0" smtClean="0"/>
                        <a:t> </a:t>
                      </a:r>
                      <a:r>
                        <a:rPr lang="zh-CN" altLang="en-US" sz="1400" b="0" i="0" baseline="0" dirty="0" smtClean="0"/>
                        <a:t>的数组）</a:t>
                      </a:r>
                      <a:endParaRPr lang="en-US" altLang="zh-CN" sz="1400" b="0" i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unsigned </a:t>
                      </a:r>
                      <a:r>
                        <a:rPr lang="en-US" altLang="zh-CN" sz="1400" b="0" i="0" baseline="0" dirty="0" err="1" smtClean="0"/>
                        <a:t>int</a:t>
                      </a:r>
                      <a:r>
                        <a:rPr lang="en-US" altLang="zh-CN" sz="1400" b="0" i="0" baseline="0" dirty="0" smtClean="0"/>
                        <a:t> </a:t>
                      </a:r>
                      <a:r>
                        <a:rPr lang="en-US" altLang="zh-CN" sz="1400" b="0" i="0" baseline="0" dirty="0" err="1" smtClean="0"/>
                        <a:t>tmp</a:t>
                      </a:r>
                      <a:r>
                        <a:rPr lang="en-US" altLang="zh-CN" sz="1400" b="0" i="0" baseline="0" dirty="0" smtClean="0"/>
                        <a:t> = </a:t>
                      </a:r>
                      <a:r>
                        <a:rPr lang="en-US" altLang="zh-CN" sz="1400" dirty="0" err="1" smtClean="0"/>
                        <a:t>bitMatrix</a:t>
                      </a:r>
                      <a:r>
                        <a:rPr lang="en-US" altLang="zh-CN" sz="1400" dirty="0" smtClean="0"/>
                        <a:t>[(row*</a:t>
                      </a:r>
                      <a:r>
                        <a:rPr lang="en-US" altLang="zh-CN" sz="1400" dirty="0" err="1" smtClean="0"/>
                        <a:t>real_c</a:t>
                      </a:r>
                      <a:r>
                        <a:rPr lang="en-US" altLang="zh-CN" sz="1400" dirty="0" smtClean="0"/>
                        <a:t> + col) / 32]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unsigned </a:t>
                      </a:r>
                      <a:r>
                        <a:rPr lang="en-US" altLang="zh-CN" sz="1400" b="0" i="0" baseline="0" dirty="0" err="1" smtClean="0"/>
                        <a:t>int</a:t>
                      </a:r>
                      <a:r>
                        <a:rPr lang="en-US" altLang="zh-CN" sz="1400" b="0" i="0" baseline="0" dirty="0" smtClean="0"/>
                        <a:t> mask = 0x80000000</a:t>
                      </a:r>
                      <a:endParaRPr lang="en-US" altLang="zh-C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      if (value)   </a:t>
                      </a:r>
                      <a:r>
                        <a:rPr lang="en-US" altLang="zh-CN" sz="1400" dirty="0" err="1" smtClean="0"/>
                        <a:t>tmp</a:t>
                      </a:r>
                      <a:r>
                        <a:rPr lang="en-US" altLang="zh-CN" sz="1400" dirty="0" smtClean="0"/>
                        <a:t> |= </a:t>
                      </a:r>
                      <a:r>
                        <a:rPr lang="en-US" altLang="zh-CN" sz="1400" b="0" i="0" baseline="0" dirty="0" smtClean="0"/>
                        <a:t>mask &gt;&gt; (col % 32)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else </a:t>
                      </a:r>
                      <a:r>
                        <a:rPr lang="en-US" altLang="zh-CN" sz="1400" b="0" i="0" baseline="0" dirty="0" err="1" smtClean="0"/>
                        <a:t>tmp</a:t>
                      </a:r>
                      <a:r>
                        <a:rPr lang="en-US" altLang="zh-CN" sz="1400" b="0" i="0" baseline="0" dirty="0" smtClean="0"/>
                        <a:t> -= mask &gt;&gt; (col % 32)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</a:t>
                      </a:r>
                      <a:r>
                        <a:rPr lang="en-US" altLang="zh-CN" sz="1400" b="0" i="0" baseline="0" dirty="0" err="1" smtClean="0"/>
                        <a:t>bi</a:t>
                      </a:r>
                      <a:r>
                        <a:rPr lang="en-US" altLang="zh-CN" sz="1400" dirty="0" err="1" smtClean="0"/>
                        <a:t>itMatrix</a:t>
                      </a:r>
                      <a:r>
                        <a:rPr lang="en-US" altLang="zh-CN" sz="1400" dirty="0" smtClean="0"/>
                        <a:t>[(row*</a:t>
                      </a:r>
                      <a:r>
                        <a:rPr lang="en-US" altLang="zh-CN" sz="1400" dirty="0" err="1" smtClean="0"/>
                        <a:t>real_c</a:t>
                      </a:r>
                      <a:r>
                        <a:rPr lang="en-US" altLang="zh-CN" sz="1400" dirty="0" smtClean="0"/>
                        <a:t> + col) / 32] = </a:t>
                      </a:r>
                      <a:r>
                        <a:rPr lang="en-US" altLang="zh-CN" sz="1400" dirty="0" err="1" smtClean="0"/>
                        <a:t>tmp</a:t>
                      </a:r>
                      <a:endParaRPr lang="en-US" altLang="zh-C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6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059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GPU_apriori</a:t>
            </a:r>
            <a:r>
              <a:rPr lang="zh-CN" altLang="en-US" dirty="0"/>
              <a:t>算法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并行计算候选</a:t>
            </a:r>
            <a:r>
              <a:rPr lang="en-US" altLang="zh-CN" dirty="0" smtClean="0"/>
              <a:t>k+1</a:t>
            </a:r>
            <a:r>
              <a:rPr lang="zh-CN" altLang="en-US" dirty="0" smtClean="0"/>
              <a:t>项之线程结构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09700" y="1294982"/>
            <a:ext cx="19800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0001101001100…..</a:t>
            </a:r>
          </a:p>
          <a:p>
            <a:r>
              <a:rPr lang="en-US" altLang="zh-CN" dirty="0" smtClean="0"/>
              <a:t>0101101010000…..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en-US" altLang="zh-CN" dirty="0" smtClean="0"/>
              <a:t>000101001100…..</a:t>
            </a:r>
            <a:endParaRPr lang="zh-CN" altLang="en-US" dirty="0"/>
          </a:p>
          <a:p>
            <a:r>
              <a:rPr lang="en-US" altLang="zh-CN" dirty="0" smtClean="0"/>
              <a:t>1101111101100…..</a:t>
            </a:r>
            <a:endParaRPr lang="zh-CN" altLang="en-US" dirty="0"/>
          </a:p>
          <a:p>
            <a:r>
              <a:rPr lang="en-US" altLang="zh-CN" dirty="0" smtClean="0"/>
              <a:t>0001101000100…..</a:t>
            </a:r>
            <a:endParaRPr lang="zh-CN" altLang="en-US" dirty="0"/>
          </a:p>
          <a:p>
            <a:r>
              <a:rPr lang="en-US" altLang="zh-CN" dirty="0" smtClean="0"/>
              <a:t>0100101011001</a:t>
            </a:r>
            <a:r>
              <a:rPr lang="en-US" altLang="zh-CN" dirty="0"/>
              <a:t>…..</a:t>
            </a:r>
            <a:endParaRPr lang="zh-CN" altLang="en-US" dirty="0"/>
          </a:p>
          <a:p>
            <a:r>
              <a:rPr lang="en-US" altLang="zh-CN" dirty="0" smtClean="0"/>
              <a:t>0001101001000…..</a:t>
            </a:r>
            <a:endParaRPr lang="zh-CN" altLang="en-US" dirty="0"/>
          </a:p>
          <a:p>
            <a:r>
              <a:rPr lang="en-US" altLang="zh-CN" dirty="0" smtClean="0"/>
              <a:t>…………………………….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096" y="1294982"/>
            <a:ext cx="1511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101001100…..</a:t>
            </a:r>
          </a:p>
          <a:p>
            <a:r>
              <a:rPr lang="en-US" altLang="zh-CN" dirty="0" smtClean="0"/>
              <a:t>101010000…..</a:t>
            </a:r>
            <a:endParaRPr lang="zh-CN" altLang="en-US" dirty="0"/>
          </a:p>
          <a:p>
            <a:r>
              <a:rPr lang="en-US" altLang="zh-CN" dirty="0" smtClean="0"/>
              <a:t>101001100…..</a:t>
            </a:r>
            <a:endParaRPr lang="zh-CN" altLang="en-US" dirty="0"/>
          </a:p>
          <a:p>
            <a:r>
              <a:rPr lang="en-US" altLang="zh-CN" dirty="0" smtClean="0"/>
              <a:t>111101100…..</a:t>
            </a:r>
            <a:endParaRPr lang="zh-CN" altLang="en-US" dirty="0"/>
          </a:p>
          <a:p>
            <a:r>
              <a:rPr lang="en-US" altLang="zh-CN" dirty="0" smtClean="0"/>
              <a:t>101001100…..</a:t>
            </a:r>
            <a:endParaRPr lang="zh-CN" altLang="en-US" dirty="0"/>
          </a:p>
          <a:p>
            <a:r>
              <a:rPr lang="en-US" altLang="zh-CN" dirty="0" smtClean="0"/>
              <a:t>101011001</a:t>
            </a:r>
            <a:r>
              <a:rPr lang="en-US" altLang="zh-CN" dirty="0"/>
              <a:t>…..</a:t>
            </a:r>
            <a:endParaRPr lang="zh-CN" altLang="en-US" dirty="0"/>
          </a:p>
          <a:p>
            <a:r>
              <a:rPr lang="en-US" altLang="zh-CN" dirty="0" smtClean="0"/>
              <a:t>101001000…..</a:t>
            </a:r>
            <a:endParaRPr lang="zh-CN" altLang="en-US" dirty="0"/>
          </a:p>
          <a:p>
            <a:r>
              <a:rPr lang="en-US" altLang="zh-CN" dirty="0" smtClean="0"/>
              <a:t>…………………….</a:t>
            </a:r>
          </a:p>
        </p:txBody>
      </p:sp>
      <p:sp>
        <p:nvSpPr>
          <p:cNvPr id="6" name="矩形 5"/>
          <p:cNvSpPr/>
          <p:nvPr/>
        </p:nvSpPr>
        <p:spPr>
          <a:xfrm>
            <a:off x="2735959" y="2165180"/>
            <a:ext cx="123038" cy="7900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52120" y="2165180"/>
            <a:ext cx="323928" cy="7900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87824" y="3675314"/>
            <a:ext cx="26709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001001100001001100 …..</a:t>
            </a:r>
          </a:p>
          <a:p>
            <a:r>
              <a:rPr lang="en-US" altLang="zh-CN" dirty="0" smtClean="0"/>
              <a:t>001010010100010000 …..</a:t>
            </a:r>
            <a:endParaRPr lang="zh-CN" altLang="en-US" dirty="0"/>
          </a:p>
          <a:p>
            <a:r>
              <a:rPr lang="en-US" altLang="zh-CN" dirty="0" smtClean="0"/>
              <a:t>001001100000001100 …..</a:t>
            </a:r>
            <a:endParaRPr lang="zh-CN" altLang="en-US" dirty="0"/>
          </a:p>
          <a:p>
            <a:r>
              <a:rPr lang="en-US" altLang="zh-CN" dirty="0" smtClean="0"/>
              <a:t>011000101101101100 …..</a:t>
            </a:r>
            <a:endParaRPr lang="zh-CN" altLang="en-US" dirty="0"/>
          </a:p>
          <a:p>
            <a:r>
              <a:rPr lang="en-US" altLang="zh-CN" dirty="0" smtClean="0"/>
              <a:t>001001001001001100 …..</a:t>
            </a:r>
            <a:endParaRPr lang="zh-CN" altLang="en-US" dirty="0"/>
          </a:p>
          <a:p>
            <a:r>
              <a:rPr lang="en-US" altLang="zh-CN" dirty="0" smtClean="0"/>
              <a:t>101000001000011001 …..</a:t>
            </a:r>
            <a:endParaRPr lang="zh-CN" altLang="en-US" dirty="0"/>
          </a:p>
          <a:p>
            <a:r>
              <a:rPr lang="en-US" altLang="zh-CN" dirty="0" smtClean="0"/>
              <a:t>101001000101001000 …..</a:t>
            </a:r>
            <a:endParaRPr lang="zh-CN" altLang="en-US" dirty="0"/>
          </a:p>
          <a:p>
            <a:r>
              <a:rPr lang="en-US" altLang="zh-CN" dirty="0" smtClean="0"/>
              <a:t>…………………….</a:t>
            </a:r>
          </a:p>
        </p:txBody>
      </p:sp>
      <p:sp>
        <p:nvSpPr>
          <p:cNvPr id="9" name="矩形 8"/>
          <p:cNvSpPr/>
          <p:nvPr/>
        </p:nvSpPr>
        <p:spPr>
          <a:xfrm>
            <a:off x="4115256" y="4537740"/>
            <a:ext cx="347282" cy="86409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肘形连接符 9"/>
          <p:cNvCxnSpPr>
            <a:stCxn id="6" idx="2"/>
            <a:endCxn id="9" idx="0"/>
          </p:cNvCxnSpPr>
          <p:nvPr/>
        </p:nvCxnSpPr>
        <p:spPr>
          <a:xfrm rot="16200000" flipH="1">
            <a:off x="2751934" y="3000777"/>
            <a:ext cx="1582506" cy="14914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9" idx="0"/>
          </p:cNvCxnSpPr>
          <p:nvPr/>
        </p:nvCxnSpPr>
        <p:spPr>
          <a:xfrm rot="5400000">
            <a:off x="4286996" y="2975265"/>
            <a:ext cx="1564376" cy="15605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87823" y="6318631"/>
            <a:ext cx="324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217014313304126401……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15256" y="6396471"/>
            <a:ext cx="347282" cy="2188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43808" y="2163146"/>
            <a:ext cx="123038" cy="79005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52120" y="2165676"/>
            <a:ext cx="323928" cy="79005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肘形连接符 15"/>
          <p:cNvCxnSpPr>
            <a:stCxn id="14" idx="2"/>
            <a:endCxn id="17" idx="0"/>
          </p:cNvCxnSpPr>
          <p:nvPr/>
        </p:nvCxnSpPr>
        <p:spPr>
          <a:xfrm rot="16200000" flipH="1">
            <a:off x="2992070" y="2866456"/>
            <a:ext cx="1574523" cy="174800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499992" y="4527723"/>
            <a:ext cx="306688" cy="8640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15" idx="1"/>
            <a:endCxn id="17" idx="0"/>
          </p:cNvCxnSpPr>
          <p:nvPr/>
        </p:nvCxnSpPr>
        <p:spPr>
          <a:xfrm rot="10800000" flipV="1">
            <a:off x="4653336" y="2560703"/>
            <a:ext cx="998784" cy="196702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499992" y="6395285"/>
            <a:ext cx="306688" cy="2160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551857" y="5476224"/>
            <a:ext cx="43204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551857" y="5764256"/>
            <a:ext cx="4320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56129" y="528218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线程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056129" y="562073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线程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2120" y="6187370"/>
            <a:ext cx="1165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候选</a:t>
            </a:r>
            <a:r>
              <a:rPr lang="en-US" altLang="zh-CN" sz="1400" dirty="0" smtClean="0"/>
              <a:t>k+1</a:t>
            </a:r>
            <a:r>
              <a:rPr lang="zh-CN" altLang="en-US" sz="1400" dirty="0" smtClean="0"/>
              <a:t>项集</a:t>
            </a:r>
            <a:endParaRPr lang="en-US" altLang="zh-CN" sz="1400" dirty="0" smtClean="0"/>
          </a:p>
          <a:p>
            <a:r>
              <a:rPr lang="zh-CN" altLang="en-US" sz="1400" dirty="0" smtClean="0"/>
              <a:t>支持度计数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25" name="左大括号 24"/>
          <p:cNvSpPr/>
          <p:nvPr/>
        </p:nvSpPr>
        <p:spPr>
          <a:xfrm>
            <a:off x="2051720" y="1371058"/>
            <a:ext cx="257980" cy="2088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大括号 25"/>
          <p:cNvSpPr/>
          <p:nvPr/>
        </p:nvSpPr>
        <p:spPr>
          <a:xfrm>
            <a:off x="6700048" y="1443066"/>
            <a:ext cx="216240" cy="2016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23896" y="6033482"/>
                <a:ext cx="1897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候选</a:t>
                </a:r>
                <a:r>
                  <a:rPr lang="en-US" altLang="zh-CN" sz="1400" dirty="0" smtClean="0"/>
                  <a:t>k+1</a:t>
                </a:r>
                <a:r>
                  <a:rPr lang="zh-CN" altLang="en-US" sz="1400" dirty="0" smtClean="0"/>
                  <a:t>项集大小</a:t>
                </a:r>
                <a:r>
                  <a:rPr lang="en-US" altLang="zh-CN" sz="1400" dirty="0" smtClean="0"/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altLang="zh-CN" sz="14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1400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96" y="6033482"/>
                <a:ext cx="1897764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641" t="-6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231763" y="2246216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</a:t>
            </a:r>
            <a:r>
              <a:rPr lang="zh-CN" altLang="en-US" sz="1400" dirty="0" smtClean="0"/>
              <a:t>个事务</a:t>
            </a:r>
            <a:endParaRPr lang="zh-CN" altLang="en-US" sz="1400" dirty="0"/>
          </a:p>
        </p:txBody>
      </p:sp>
      <p:sp>
        <p:nvSpPr>
          <p:cNvPr id="29" name="左大括号 28"/>
          <p:cNvSpPr/>
          <p:nvPr/>
        </p:nvSpPr>
        <p:spPr>
          <a:xfrm rot="16200000" flipH="1">
            <a:off x="3053925" y="299820"/>
            <a:ext cx="361275" cy="18107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 rot="16200000" flipH="1">
            <a:off x="5853500" y="436896"/>
            <a:ext cx="361275" cy="15480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 rot="16200000">
            <a:off x="4039532" y="4772159"/>
            <a:ext cx="334432" cy="243784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11760" y="737954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频繁</a:t>
            </a:r>
            <a:r>
              <a:rPr lang="en-US" altLang="zh-CN" sz="1400" dirty="0" smtClean="0"/>
              <a:t>k</a:t>
            </a:r>
            <a:r>
              <a:rPr lang="zh-CN" altLang="en-US" sz="1400" dirty="0" smtClean="0"/>
              <a:t>项集大小：</a:t>
            </a:r>
            <a:r>
              <a:rPr lang="en-US" altLang="zh-CN" sz="1400" dirty="0" err="1" smtClean="0"/>
              <a:t>i</a:t>
            </a:r>
            <a:endParaRPr lang="zh-CN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411256" y="716796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频繁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项集：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34" name="右大括号 33"/>
          <p:cNvSpPr/>
          <p:nvPr/>
        </p:nvSpPr>
        <p:spPr>
          <a:xfrm>
            <a:off x="5550628" y="3735635"/>
            <a:ext cx="216240" cy="2016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56163" y="2297289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</a:t>
            </a:r>
            <a:r>
              <a:rPr lang="zh-CN" altLang="en-US" sz="1400" dirty="0" smtClean="0"/>
              <a:t>个事务</a:t>
            </a:r>
            <a:endParaRPr lang="zh-CN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839931" y="4589858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</a:t>
            </a:r>
            <a:r>
              <a:rPr lang="zh-CN" altLang="en-US" sz="1400" dirty="0" smtClean="0"/>
              <a:t>个事务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15331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按位与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72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725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/>
              <a:t>5</a:t>
            </a:r>
            <a:r>
              <a:rPr lang="zh-CN" altLang="en-US" dirty="0" smtClean="0"/>
              <a:t>：</a:t>
            </a:r>
            <a:r>
              <a:rPr lang="en-US" altLang="zh-CN" dirty="0"/>
              <a:t> GPU</a:t>
            </a:r>
            <a:r>
              <a:rPr lang="zh-CN" altLang="en-US" dirty="0"/>
              <a:t>并行计算候选</a:t>
            </a:r>
            <a:r>
              <a:rPr lang="en-US" altLang="zh-CN" dirty="0"/>
              <a:t>k+1</a:t>
            </a:r>
            <a:r>
              <a:rPr lang="zh-CN" altLang="en-US" dirty="0"/>
              <a:t>项集的位表数据结构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99596"/>
              </p:ext>
            </p:extLst>
          </p:nvPr>
        </p:nvGraphicFramePr>
        <p:xfrm>
          <a:off x="1475656" y="836712"/>
          <a:ext cx="6624736" cy="408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473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Algorithm 7: </a:t>
                      </a:r>
                      <a:r>
                        <a:rPr lang="zh-CN" altLang="en-US" sz="1400" dirty="0" smtClean="0"/>
                        <a:t>并行计算候选</a:t>
                      </a:r>
                      <a:r>
                        <a:rPr lang="en-US" altLang="zh-CN" sz="1400" dirty="0" smtClean="0"/>
                        <a:t>k+1</a:t>
                      </a:r>
                      <a:r>
                        <a:rPr lang="zh-CN" altLang="en-US" sz="1400" dirty="0" smtClean="0"/>
                        <a:t>项集</a:t>
                      </a:r>
                      <a:r>
                        <a:rPr lang="en-US" altLang="zh-CN" sz="1400" b="0" i="0" baseline="0" dirty="0" smtClean="0"/>
                        <a:t>C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r>
                        <a:rPr lang="zh-CN" altLang="en-US" sz="1400" dirty="0" smtClean="0"/>
                        <a:t>的候选项集位表矩阵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procedure: generateBMC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r>
                        <a:rPr lang="en-US" altLang="zh-CN" sz="1400" b="0" i="0" baseline="0" dirty="0" smtClean="0"/>
                        <a:t> 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bitMatrix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bM_F</a:t>
                      </a:r>
                      <a:r>
                        <a:rPr lang="en-US" altLang="zh-CN" sz="1400" baseline="-25000" dirty="0" err="1" smtClean="0"/>
                        <a:t>k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en-US" altLang="zh-CN" sz="1400" dirty="0" err="1" smtClean="0"/>
                        <a:t>bitMatrix</a:t>
                      </a:r>
                      <a:r>
                        <a:rPr lang="en-US" altLang="zh-CN" sz="1400" dirty="0" smtClean="0"/>
                        <a:t> bM_F</a:t>
                      </a:r>
                      <a:r>
                        <a:rPr lang="en-US" altLang="zh-CN" sz="1400" baseline="-25000" dirty="0" smtClean="0"/>
                        <a:t>1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en-US" altLang="zh-CN" sz="1400" b="0" i="0" baseline="0" dirty="0" smtClean="0"/>
                        <a:t> </a:t>
                      </a:r>
                      <a:r>
                        <a:rPr lang="en-US" altLang="zh-CN" sz="1400" dirty="0" err="1" smtClean="0"/>
                        <a:t>bitMarix</a:t>
                      </a:r>
                      <a:r>
                        <a:rPr lang="en-US" altLang="zh-CN" sz="1400" dirty="0" smtClean="0"/>
                        <a:t> bM_</a:t>
                      </a:r>
                      <a:r>
                        <a:rPr lang="en-US" altLang="zh-CN" sz="1400" b="0" i="0" baseline="0" dirty="0" smtClean="0"/>
                        <a:t>C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r>
                        <a:rPr lang="en-US" altLang="zh-CN" sz="1400" dirty="0" smtClean="0"/>
                        <a:t>)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en-US" altLang="zh-CN" sz="1400" b="1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//</a:t>
                      </a:r>
                      <a:r>
                        <a:rPr lang="zh-CN" altLang="en-US" sz="1400" b="0" i="0" baseline="0" dirty="0" smtClean="0"/>
                        <a:t>假定一个线程处理</a:t>
                      </a:r>
                      <a:r>
                        <a:rPr lang="en-US" altLang="zh-CN" sz="1400" b="0" i="0" baseline="0" dirty="0" smtClean="0"/>
                        <a:t>1</a:t>
                      </a:r>
                      <a:r>
                        <a:rPr lang="zh-CN" altLang="en-US" sz="1400" b="0" i="0" baseline="0" dirty="0" smtClean="0"/>
                        <a:t>个</a:t>
                      </a:r>
                      <a:r>
                        <a:rPr lang="en-US" altLang="zh-CN" sz="1400" dirty="0" err="1" smtClean="0"/>
                        <a:t>F</a:t>
                      </a:r>
                      <a:r>
                        <a:rPr lang="en-US" altLang="zh-CN" sz="1400" baseline="-25000" dirty="0" err="1" smtClean="0"/>
                        <a:t>k</a:t>
                      </a:r>
                      <a:r>
                        <a:rPr lang="zh-CN" altLang="en-US" sz="1400" b="0" i="0" baseline="0" dirty="0" smtClean="0"/>
                        <a:t>列，；</a:t>
                      </a:r>
                      <a:r>
                        <a:rPr lang="en-US" altLang="zh-CN" sz="1400" b="0" i="0" baseline="0" dirty="0" smtClean="0"/>
                        <a:t>32</a:t>
                      </a:r>
                      <a:r>
                        <a:rPr lang="zh-CN" altLang="en-US" sz="1400" b="0" i="0" baseline="0" dirty="0" smtClean="0"/>
                        <a:t>个</a:t>
                      </a:r>
                      <a:r>
                        <a:rPr lang="en-US" altLang="zh-CN" sz="1400" dirty="0" smtClean="0"/>
                        <a:t>F</a:t>
                      </a:r>
                      <a:r>
                        <a:rPr lang="en-US" altLang="zh-CN" sz="1400" baseline="-25000" dirty="0" smtClean="0"/>
                        <a:t>1</a:t>
                      </a:r>
                      <a:r>
                        <a:rPr lang="zh-CN" altLang="en-US" sz="1400" b="0" i="0" baseline="0" dirty="0" smtClean="0"/>
                        <a:t>列，</a:t>
                      </a:r>
                      <a:r>
                        <a:rPr lang="en-US" altLang="zh-CN" sz="1400" b="0" i="0" baseline="0" dirty="0" smtClean="0"/>
                        <a:t>100</a:t>
                      </a:r>
                      <a:r>
                        <a:rPr lang="zh-CN" altLang="en-US" sz="1400" b="0" i="0" baseline="0" dirty="0" smtClean="0"/>
                        <a:t>个事务</a:t>
                      </a:r>
                      <a:endParaRPr lang="en-US" altLang="zh-CN" sz="1400" b="0" i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for (</a:t>
                      </a:r>
                      <a:r>
                        <a:rPr lang="en-US" altLang="zh-CN" sz="1400" dirty="0" err="1" smtClean="0"/>
                        <a:t>F</a:t>
                      </a:r>
                      <a:r>
                        <a:rPr lang="en-US" altLang="zh-CN" sz="1400" baseline="-25000" dirty="0" err="1" smtClean="0"/>
                        <a:t>k</a:t>
                      </a:r>
                      <a:r>
                        <a:rPr lang="zh-CN" altLang="en-US" sz="1400" b="0" i="0" baseline="0" dirty="0" smtClean="0"/>
                        <a:t>的第</a:t>
                      </a:r>
                      <a:r>
                        <a:rPr lang="en-US" altLang="zh-CN" sz="1400" b="0" i="0" baseline="0" dirty="0" err="1" smtClean="0"/>
                        <a:t>i</a:t>
                      </a:r>
                      <a:r>
                        <a:rPr lang="zh-CN" altLang="en-US" sz="1400" b="0" i="0" baseline="0" dirty="0" smtClean="0"/>
                        <a:t>列，</a:t>
                      </a:r>
                      <a:r>
                        <a:rPr lang="en-US" altLang="zh-CN" sz="1400" dirty="0" smtClean="0"/>
                        <a:t>F</a:t>
                      </a:r>
                      <a:r>
                        <a:rPr lang="en-US" altLang="zh-CN" sz="1400" baseline="-25000" dirty="0" smtClean="0"/>
                        <a:t>1</a:t>
                      </a:r>
                      <a:r>
                        <a:rPr lang="zh-CN" altLang="en-US" sz="1400" b="0" i="0" baseline="0" dirty="0" smtClean="0"/>
                        <a:t>的第</a:t>
                      </a:r>
                      <a:r>
                        <a:rPr lang="en-US" altLang="zh-CN" sz="1400" b="0" i="0" baseline="0" dirty="0" smtClean="0"/>
                        <a:t>[j,j+31]</a:t>
                      </a:r>
                      <a:r>
                        <a:rPr lang="zh-CN" altLang="en-US" sz="1400" b="0" i="0" baseline="0" dirty="0" smtClean="0"/>
                        <a:t>列，第</a:t>
                      </a:r>
                      <a:r>
                        <a:rPr lang="en-US" altLang="zh-CN" sz="1400" b="0" i="0" baseline="0" dirty="0" smtClean="0"/>
                        <a:t>[t,t+99]</a:t>
                      </a:r>
                      <a:r>
                        <a:rPr lang="zh-CN" altLang="en-US" sz="1400" b="0" i="0" baseline="0" dirty="0" smtClean="0"/>
                        <a:t>个事务 </a:t>
                      </a:r>
                      <a:r>
                        <a:rPr lang="en-US" altLang="zh-CN" sz="1400" b="0" i="0" baseline="0" dirty="0" smtClean="0"/>
                        <a:t>in parallel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sum[0..31]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for t to t + 99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bool col</a:t>
                      </a:r>
                      <a:r>
                        <a:rPr lang="en-US" altLang="zh-CN" sz="1400" b="0" i="0" baseline="-25000" dirty="0" smtClean="0"/>
                        <a:t>i </a:t>
                      </a:r>
                      <a:r>
                        <a:rPr lang="en-US" altLang="zh-CN" sz="1400" b="0" i="0" baseline="0" dirty="0" smtClean="0"/>
                        <a:t>= </a:t>
                      </a:r>
                      <a:r>
                        <a:rPr lang="en-US" altLang="zh-CN" sz="1400" b="0" i="1" baseline="0" dirty="0" smtClean="0"/>
                        <a:t>get(</a:t>
                      </a:r>
                      <a:r>
                        <a:rPr lang="en-US" altLang="zh-CN" sz="1400" i="1" dirty="0" err="1" smtClean="0"/>
                        <a:t>bM_F</a:t>
                      </a:r>
                      <a:r>
                        <a:rPr lang="en-US" altLang="zh-CN" sz="1400" i="1" baseline="-25000" dirty="0" err="1" smtClean="0"/>
                        <a:t>k</a:t>
                      </a:r>
                      <a:r>
                        <a:rPr lang="en-US" altLang="zh-CN" sz="1400" i="1" baseline="-25000" dirty="0" smtClean="0"/>
                        <a:t> </a:t>
                      </a:r>
                      <a:r>
                        <a:rPr lang="en-US" altLang="zh-CN" sz="1400" b="0" i="1" baseline="0" dirty="0" smtClean="0"/>
                        <a:t>t, </a:t>
                      </a:r>
                      <a:r>
                        <a:rPr lang="en-US" altLang="zh-CN" sz="1400" b="0" i="1" baseline="0" dirty="0" err="1" smtClean="0"/>
                        <a:t>i</a:t>
                      </a:r>
                      <a:r>
                        <a:rPr lang="en-US" altLang="zh-CN" sz="1400" b="0" i="1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if(coli)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      for j to j + 31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          bool </a:t>
                      </a:r>
                      <a:r>
                        <a:rPr lang="en-US" altLang="zh-CN" sz="1400" b="0" i="0" baseline="0" dirty="0" err="1" smtClean="0"/>
                        <a:t>col</a:t>
                      </a:r>
                      <a:r>
                        <a:rPr lang="en-US" altLang="zh-CN" sz="1400" b="0" i="0" baseline="-25000" dirty="0" err="1" smtClean="0"/>
                        <a:t>j</a:t>
                      </a:r>
                      <a:r>
                        <a:rPr lang="en-US" altLang="zh-CN" sz="1400" b="0" i="0" baseline="0" dirty="0" smtClean="0"/>
                        <a:t> = get(</a:t>
                      </a:r>
                      <a:r>
                        <a:rPr lang="en-US" altLang="zh-CN" sz="1400" dirty="0" smtClean="0"/>
                        <a:t>bM_F</a:t>
                      </a:r>
                      <a:r>
                        <a:rPr lang="en-US" altLang="zh-CN" sz="1400" baseline="-25000" dirty="0" smtClean="0"/>
                        <a:t>1</a:t>
                      </a:r>
                      <a:r>
                        <a:rPr lang="en-US" altLang="zh-CN" sz="1400" b="0" i="0" baseline="0" dirty="0" smtClean="0"/>
                        <a:t>, t, j)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          if (col</a:t>
                      </a:r>
                      <a:r>
                        <a:rPr lang="en-US" altLang="zh-CN" sz="1400" b="0" i="0" baseline="-25000" dirty="0" smtClean="0"/>
                        <a:t>i</a:t>
                      </a:r>
                      <a:r>
                        <a:rPr lang="en-US" altLang="zh-CN" sz="1400" b="0" i="0" baseline="0" dirty="0" smtClean="0"/>
                        <a:t>&amp;&amp;</a:t>
                      </a:r>
                      <a:r>
                        <a:rPr lang="en-US" altLang="zh-CN" sz="1400" b="0" i="0" baseline="0" dirty="0" err="1" smtClean="0"/>
                        <a:t>col</a:t>
                      </a:r>
                      <a:r>
                        <a:rPr lang="en-US" altLang="zh-CN" sz="1400" b="0" i="0" baseline="-25000" dirty="0" err="1" smtClean="0"/>
                        <a:t>j</a:t>
                      </a:r>
                      <a:r>
                        <a:rPr lang="en-US" altLang="zh-CN" sz="1400" b="0" i="0" baseline="0" dirty="0" smtClean="0"/>
                        <a:t>)    sum[j] ++  and </a:t>
                      </a:r>
                      <a:r>
                        <a:rPr lang="en-US" altLang="zh-CN" sz="1400" b="0" i="1" baseline="0" dirty="0" smtClean="0"/>
                        <a:t>set(</a:t>
                      </a:r>
                      <a:r>
                        <a:rPr lang="en-US" altLang="zh-CN" sz="1400" i="1" dirty="0" smtClean="0"/>
                        <a:t>bM_</a:t>
                      </a:r>
                      <a:r>
                        <a:rPr lang="en-US" altLang="zh-CN" sz="1400" b="0" i="1" baseline="0" dirty="0" smtClean="0"/>
                        <a:t>C</a:t>
                      </a:r>
                      <a:r>
                        <a:rPr lang="en-US" altLang="zh-CN" sz="1400" b="0" i="1" baseline="-25000" dirty="0" smtClean="0"/>
                        <a:t>k+1 </a:t>
                      </a:r>
                      <a:r>
                        <a:rPr lang="en-US" altLang="zh-CN" sz="1400" b="0" i="1" baseline="0" dirty="0" smtClean="0"/>
                        <a:t>t, </a:t>
                      </a:r>
                      <a:r>
                        <a:rPr lang="en-US" altLang="zh-CN" sz="1400" b="0" i="1" baseline="0" dirty="0" err="1" smtClean="0"/>
                        <a:t>i+j</a:t>
                      </a:r>
                      <a:r>
                        <a:rPr lang="en-US" altLang="zh-CN" sz="1400" b="0" i="1" baseline="0" dirty="0" smtClean="0"/>
                        <a:t>,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          else </a:t>
                      </a:r>
                      <a:r>
                        <a:rPr lang="en-US" altLang="zh-CN" sz="1400" b="0" i="1" baseline="0" dirty="0" smtClean="0"/>
                        <a:t>set(</a:t>
                      </a:r>
                      <a:r>
                        <a:rPr lang="en-US" altLang="zh-CN" sz="1400" i="1" dirty="0" smtClean="0"/>
                        <a:t>bM_</a:t>
                      </a:r>
                      <a:r>
                        <a:rPr lang="en-US" altLang="zh-CN" sz="1400" b="0" i="1" baseline="0" dirty="0" smtClean="0"/>
                        <a:t>C</a:t>
                      </a:r>
                      <a:r>
                        <a:rPr lang="en-US" altLang="zh-CN" sz="1400" b="0" i="1" baseline="-25000" dirty="0" smtClean="0"/>
                        <a:t>k+1 </a:t>
                      </a:r>
                      <a:r>
                        <a:rPr lang="en-US" altLang="zh-CN" sz="1400" b="0" i="1" baseline="0" dirty="0" smtClean="0"/>
                        <a:t>t, </a:t>
                      </a:r>
                      <a:r>
                        <a:rPr lang="en-US" altLang="zh-CN" sz="1400" b="0" i="1" baseline="0" dirty="0" err="1" smtClean="0"/>
                        <a:t>i+j</a:t>
                      </a:r>
                      <a:r>
                        <a:rPr lang="en-US" altLang="zh-CN" sz="1400" b="0" i="1" baseline="0" dirty="0" smtClean="0"/>
                        <a:t>, 0)  </a:t>
                      </a:r>
                      <a:r>
                        <a:rPr lang="en-US" altLang="zh-CN" sz="1400" b="0" i="0" baseline="0" dirty="0" smtClean="0"/>
                        <a:t>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      end for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     end if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end for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 count[</a:t>
                      </a:r>
                      <a:r>
                        <a:rPr lang="en-US" altLang="zh-CN" sz="1400" b="0" i="1" baseline="0" dirty="0" err="1" smtClean="0"/>
                        <a:t>sizeofCol</a:t>
                      </a:r>
                      <a:r>
                        <a:rPr lang="en-US" altLang="zh-CN" sz="1400" b="0" i="0" baseline="0" dirty="0" smtClean="0"/>
                        <a:t>(</a:t>
                      </a:r>
                      <a:r>
                        <a:rPr lang="en-US" altLang="zh-CN" sz="1400" dirty="0" smtClean="0"/>
                        <a:t>bM_F</a:t>
                      </a:r>
                      <a:r>
                        <a:rPr lang="en-US" altLang="zh-CN" sz="1400" baseline="-25000" dirty="0" smtClean="0"/>
                        <a:t>1</a:t>
                      </a:r>
                      <a:r>
                        <a:rPr lang="en-US" altLang="zh-CN" sz="1400" b="0" i="0" baseline="0" dirty="0" smtClean="0"/>
                        <a:t>)* </a:t>
                      </a:r>
                      <a:r>
                        <a:rPr lang="en-US" altLang="zh-CN" sz="1400" b="0" i="0" baseline="0" dirty="0" err="1" smtClean="0"/>
                        <a:t>i</a:t>
                      </a:r>
                      <a:r>
                        <a:rPr lang="en-US" altLang="zh-CN" sz="1400" b="0" i="0" baseline="0" dirty="0" smtClean="0"/>
                        <a:t>+ j + 0..31] = sum[0..31]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059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GPU_apriori</a:t>
            </a:r>
            <a:r>
              <a:rPr lang="zh-CN" altLang="en-US" dirty="0"/>
              <a:t>算法</a:t>
            </a:r>
            <a:r>
              <a:rPr lang="zh-CN" altLang="en-US" dirty="0" smtClean="0"/>
              <a:t>：并行过滤候选</a:t>
            </a:r>
            <a:r>
              <a:rPr lang="en-US" altLang="zh-CN" dirty="0" smtClean="0"/>
              <a:t>k+1</a:t>
            </a:r>
            <a:r>
              <a:rPr lang="zh-CN" altLang="en-US" dirty="0" smtClean="0"/>
              <a:t>项集产生频繁</a:t>
            </a:r>
            <a:r>
              <a:rPr lang="en-US" altLang="zh-CN" dirty="0" smtClean="0"/>
              <a:t>k+1</a:t>
            </a:r>
            <a:r>
              <a:rPr lang="zh-CN" altLang="en-US" dirty="0" smtClean="0"/>
              <a:t>项集之线程结构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472962"/>
            <a:ext cx="1057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0,2,3,0</a:t>
            </a:r>
            <a:r>
              <a:rPr lang="en-US" altLang="zh-CN" sz="1400" dirty="0"/>
              <a:t> =&gt; </a:t>
            </a:r>
            <a:r>
              <a:rPr lang="en-US" altLang="zh-CN" sz="1400" dirty="0" smtClean="0"/>
              <a:t>8</a:t>
            </a:r>
          </a:p>
          <a:p>
            <a:r>
              <a:rPr lang="en-US" altLang="zh-CN" sz="1400" dirty="0" smtClean="0"/>
              <a:t>0,2,3,2</a:t>
            </a:r>
            <a:r>
              <a:rPr lang="en-US" altLang="zh-CN" sz="1400" dirty="0"/>
              <a:t> =&gt; </a:t>
            </a:r>
            <a:r>
              <a:rPr lang="en-US" altLang="zh-CN" sz="1400" dirty="0" smtClean="0"/>
              <a:t>4</a:t>
            </a:r>
            <a:endParaRPr lang="en-US" altLang="zh-CN" sz="1400" dirty="0"/>
          </a:p>
          <a:p>
            <a:r>
              <a:rPr lang="en-US" altLang="zh-CN" sz="1400" dirty="0" smtClean="0"/>
              <a:t>0,2,3,3</a:t>
            </a:r>
            <a:r>
              <a:rPr lang="en-US" altLang="zh-CN" sz="1400" dirty="0"/>
              <a:t> =&gt; </a:t>
            </a:r>
            <a:r>
              <a:rPr lang="en-US" altLang="zh-CN" sz="1400" dirty="0" smtClean="0"/>
              <a:t>5</a:t>
            </a:r>
          </a:p>
          <a:p>
            <a:r>
              <a:rPr lang="en-US" altLang="zh-CN" sz="1400" dirty="0" smtClean="0"/>
              <a:t>0,2,3,6</a:t>
            </a:r>
            <a:r>
              <a:rPr lang="en-US" altLang="zh-CN" sz="1400" dirty="0"/>
              <a:t> =&gt; 7</a:t>
            </a:r>
            <a:endParaRPr lang="en-US" altLang="zh-CN" sz="1400" dirty="0" smtClean="0"/>
          </a:p>
          <a:p>
            <a:r>
              <a:rPr lang="en-US" altLang="zh-CN" sz="1400" dirty="0" smtClean="0"/>
              <a:t>0,2,3,7</a:t>
            </a:r>
            <a:r>
              <a:rPr lang="en-US" altLang="zh-CN" sz="1400" dirty="0"/>
              <a:t> =&gt; </a:t>
            </a:r>
            <a:r>
              <a:rPr lang="en-US" altLang="zh-CN" sz="1400" dirty="0" smtClean="0"/>
              <a:t>5</a:t>
            </a:r>
            <a:endParaRPr lang="en-US" altLang="zh-CN" sz="1400" dirty="0"/>
          </a:p>
          <a:p>
            <a:r>
              <a:rPr lang="en-US" altLang="zh-CN" sz="1400" dirty="0" smtClean="0"/>
              <a:t>0,2,6,0</a:t>
            </a:r>
            <a:r>
              <a:rPr lang="en-US" altLang="zh-CN" sz="1400" dirty="0"/>
              <a:t> =&gt; </a:t>
            </a:r>
            <a:r>
              <a:rPr lang="en-US" altLang="zh-CN" sz="1400" dirty="0" smtClean="0"/>
              <a:t>7</a:t>
            </a:r>
          </a:p>
          <a:p>
            <a:r>
              <a:rPr lang="en-US" altLang="zh-CN" sz="1400" dirty="0" smtClean="0"/>
              <a:t>…….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668" y="2114729"/>
            <a:ext cx="50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bad </a:t>
            </a:r>
          </a:p>
          <a:p>
            <a:r>
              <a:rPr lang="en-US" altLang="zh-CN" sz="1400" dirty="0" smtClean="0"/>
              <a:t>sets</a:t>
            </a:r>
            <a:endParaRPr lang="zh-CN" altLang="en-US" sz="1400" dirty="0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702126" y="1630919"/>
            <a:ext cx="229534" cy="745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3"/>
          </p:cNvCxnSpPr>
          <p:nvPr/>
        </p:nvCxnSpPr>
        <p:spPr>
          <a:xfrm flipV="1">
            <a:off x="702126" y="1829023"/>
            <a:ext cx="301542" cy="54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</p:cNvCxnSpPr>
          <p:nvPr/>
        </p:nvCxnSpPr>
        <p:spPr>
          <a:xfrm flipV="1">
            <a:off x="702126" y="2045047"/>
            <a:ext cx="301542" cy="331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702126" y="2376339"/>
            <a:ext cx="229534" cy="2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1229988"/>
            <a:ext cx="13681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r>
              <a:rPr lang="en-US" altLang="zh-CN" sz="1400" dirty="0" smtClean="0"/>
              <a:t>: 0,2,3,0 </a:t>
            </a:r>
            <a:r>
              <a:rPr lang="en-US" altLang="zh-CN" sz="1400" dirty="0"/>
              <a:t>=&gt; 0</a:t>
            </a:r>
            <a:endParaRPr lang="en-US" altLang="zh-CN" sz="1400" dirty="0" smtClean="0"/>
          </a:p>
          <a:p>
            <a:r>
              <a:rPr lang="en-US" altLang="zh-CN" sz="1400" dirty="0"/>
              <a:t>1</a:t>
            </a:r>
            <a:r>
              <a:rPr lang="en-US" altLang="zh-CN" sz="1400" dirty="0" smtClean="0"/>
              <a:t>: 0,2,3,2 </a:t>
            </a:r>
            <a:r>
              <a:rPr lang="en-US" altLang="zh-CN" sz="1400" dirty="0"/>
              <a:t>=&gt; </a:t>
            </a:r>
            <a:r>
              <a:rPr lang="en-US" altLang="zh-CN" sz="1400" dirty="0" smtClean="0"/>
              <a:t>0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en-US" altLang="zh-CN" sz="1400" dirty="0" smtClean="0"/>
              <a:t>: 0,2,3,3 </a:t>
            </a:r>
            <a:r>
              <a:rPr lang="en-US" altLang="zh-CN" sz="1400" dirty="0"/>
              <a:t>=&gt; 0</a:t>
            </a:r>
            <a:endParaRPr lang="en-US" altLang="zh-CN" sz="1400" dirty="0" smtClean="0"/>
          </a:p>
          <a:p>
            <a:r>
              <a:rPr lang="en-US" altLang="zh-CN" sz="1400" dirty="0"/>
              <a:t>3</a:t>
            </a:r>
            <a:r>
              <a:rPr lang="en-US" altLang="zh-CN" sz="1400" dirty="0" smtClean="0"/>
              <a:t>: 0,2,3,6 </a:t>
            </a:r>
            <a:r>
              <a:rPr lang="en-US" altLang="zh-CN" sz="1400" dirty="0"/>
              <a:t>=&gt; </a:t>
            </a:r>
            <a:r>
              <a:rPr lang="en-US" altLang="zh-CN" sz="1400" dirty="0" smtClean="0"/>
              <a:t>5</a:t>
            </a:r>
          </a:p>
          <a:p>
            <a:r>
              <a:rPr lang="en-US" altLang="zh-CN" sz="1400" dirty="0"/>
              <a:t>4</a:t>
            </a:r>
            <a:r>
              <a:rPr lang="en-US" altLang="zh-CN" sz="1400" dirty="0" smtClean="0"/>
              <a:t>: 0,2,3,7 </a:t>
            </a:r>
            <a:r>
              <a:rPr lang="en-US" altLang="zh-CN" sz="1400" dirty="0"/>
              <a:t>=&gt; </a:t>
            </a:r>
            <a:r>
              <a:rPr lang="en-US" altLang="zh-CN" sz="1400" dirty="0" smtClean="0"/>
              <a:t>5</a:t>
            </a:r>
            <a:endParaRPr lang="en-US" altLang="zh-CN" sz="1400" dirty="0"/>
          </a:p>
          <a:p>
            <a:r>
              <a:rPr lang="en-US" altLang="zh-CN" sz="1400" dirty="0"/>
              <a:t>5</a:t>
            </a:r>
            <a:r>
              <a:rPr lang="en-US" altLang="zh-CN" sz="1400" dirty="0" smtClean="0"/>
              <a:t>: 0,2,6,0 </a:t>
            </a:r>
            <a:r>
              <a:rPr lang="en-US" altLang="zh-CN" sz="1400" dirty="0"/>
              <a:t>=&gt; 0</a:t>
            </a:r>
            <a:endParaRPr lang="en-US" altLang="zh-CN" sz="1400" dirty="0" smtClean="0"/>
          </a:p>
          <a:p>
            <a:r>
              <a:rPr lang="en-US" altLang="zh-CN" sz="1400" dirty="0" smtClean="0"/>
              <a:t>…….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1104" y="1447963"/>
            <a:ext cx="13369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r>
              <a:rPr lang="en-US" altLang="zh-CN" sz="1400" dirty="0" smtClean="0"/>
              <a:t>: 0,2,3,0 </a:t>
            </a:r>
            <a:r>
              <a:rPr lang="en-US" altLang="zh-CN" sz="1400" dirty="0"/>
              <a:t>=&gt; 0</a:t>
            </a:r>
            <a:endParaRPr lang="en-US" altLang="zh-CN" sz="1400" dirty="0" smtClean="0"/>
          </a:p>
          <a:p>
            <a:r>
              <a:rPr lang="en-US" altLang="zh-CN" sz="1400" dirty="0"/>
              <a:t>1</a:t>
            </a:r>
            <a:r>
              <a:rPr lang="en-US" altLang="zh-CN" sz="1400" dirty="0" smtClean="0"/>
              <a:t>: 0,2,3,2 </a:t>
            </a:r>
            <a:r>
              <a:rPr lang="en-US" altLang="zh-CN" sz="1400" dirty="0"/>
              <a:t>=&gt; </a:t>
            </a:r>
            <a:r>
              <a:rPr lang="en-US" altLang="zh-CN" sz="1400" dirty="0" smtClean="0"/>
              <a:t>0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en-US" altLang="zh-CN" sz="1400" dirty="0" smtClean="0"/>
              <a:t>: 0,2,3,3 </a:t>
            </a:r>
            <a:r>
              <a:rPr lang="en-US" altLang="zh-CN" sz="1400" dirty="0"/>
              <a:t>=&gt; </a:t>
            </a:r>
            <a:r>
              <a:rPr lang="en-US" altLang="zh-CN" sz="1400" dirty="0" smtClean="0"/>
              <a:t>0</a:t>
            </a:r>
          </a:p>
          <a:p>
            <a:r>
              <a:rPr lang="en-US" altLang="zh-CN" sz="1400" dirty="0" smtClean="0"/>
              <a:t>5: </a:t>
            </a:r>
            <a:r>
              <a:rPr lang="en-US" altLang="zh-CN" sz="1400" dirty="0"/>
              <a:t>0,2,6,0 =&gt; 0</a:t>
            </a:r>
          </a:p>
          <a:p>
            <a:r>
              <a:rPr lang="en-US" altLang="zh-CN" sz="1400" dirty="0" smtClean="0"/>
              <a:t>…….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2897" y="1268323"/>
            <a:ext cx="118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items=&gt;count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7904" y="910839"/>
            <a:ext cx="169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range: items=&gt;count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2204" y="2853104"/>
            <a:ext cx="1397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ranges: 0,1,2,3..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40192" y="2639031"/>
            <a:ext cx="211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ordered-ranges: 0,1,2,5..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42772" y="3160881"/>
            <a:ext cx="142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counts: 0,0,0,5..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52034" y="2928506"/>
            <a:ext cx="211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ordered-counts: 0,0,0,0..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07892" y="122613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range: items=&gt;count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179512" y="1268323"/>
            <a:ext cx="1854053" cy="19467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3707904" y="934201"/>
            <a:ext cx="1653128" cy="25669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6732240" y="1130861"/>
            <a:ext cx="2047860" cy="22282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2" name="直接箭头连接符 21"/>
          <p:cNvCxnSpPr>
            <a:stCxn id="19" idx="3"/>
            <a:endCxn id="20" idx="1"/>
          </p:cNvCxnSpPr>
          <p:nvPr/>
        </p:nvCxnSpPr>
        <p:spPr>
          <a:xfrm flipV="1">
            <a:off x="2033565" y="2217689"/>
            <a:ext cx="1674339" cy="2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3"/>
            <a:endCxn id="21" idx="1"/>
          </p:cNvCxnSpPr>
          <p:nvPr/>
        </p:nvCxnSpPr>
        <p:spPr>
          <a:xfrm>
            <a:off x="5361032" y="2217689"/>
            <a:ext cx="1371208" cy="27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8060" y="1694469"/>
            <a:ext cx="1641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GPU</a:t>
            </a:r>
            <a:r>
              <a:rPr lang="zh-CN" altLang="en-US" sz="1400" dirty="0" smtClean="0"/>
              <a:t>并行设置</a:t>
            </a:r>
            <a:r>
              <a:rPr lang="en-US" altLang="zh-CN" sz="1400" dirty="0" smtClean="0"/>
              <a:t>bad sets count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372010" y="1670114"/>
            <a:ext cx="139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GPU</a:t>
            </a:r>
            <a:r>
              <a:rPr lang="zh-CN" altLang="en-US" sz="1400" dirty="0" smtClean="0"/>
              <a:t>并行排序</a:t>
            </a:r>
            <a:r>
              <a:rPr lang="en-US" altLang="zh-CN" sz="1400" dirty="0" smtClean="0"/>
              <a:t>ranges, counts</a:t>
            </a:r>
            <a:endParaRPr lang="zh-CN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438066" y="4655255"/>
            <a:ext cx="2670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GPU</a:t>
            </a:r>
            <a:r>
              <a:rPr lang="zh-CN" altLang="en-US" sz="1400" dirty="0" smtClean="0"/>
              <a:t>并行搜索切分点（第一个</a:t>
            </a:r>
            <a:r>
              <a:rPr lang="en-US" altLang="zh-CN" sz="1400" dirty="0" smtClean="0"/>
              <a:t>count</a:t>
            </a:r>
            <a:r>
              <a:rPr lang="zh-CN" altLang="en-US" sz="1400" dirty="0" smtClean="0"/>
              <a:t>大于等于最小支持度阈值的点）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得到频繁项集的</a:t>
            </a:r>
            <a:r>
              <a:rPr lang="en-US" altLang="zh-CN" sz="1400" dirty="0" smtClean="0"/>
              <a:t>ranges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counts</a:t>
            </a:r>
            <a:r>
              <a:rPr lang="zh-CN" altLang="en-US" sz="1400" dirty="0" smtClean="0"/>
              <a:t>和大小</a:t>
            </a:r>
            <a:endParaRPr lang="zh-CN" altLang="en-US" sz="1400" dirty="0"/>
          </a:p>
        </p:txBody>
      </p:sp>
      <p:cxnSp>
        <p:nvCxnSpPr>
          <p:cNvPr id="27" name="直接箭头连接符 26"/>
          <p:cNvCxnSpPr>
            <a:stCxn id="21" idx="2"/>
            <a:endCxn id="26" idx="0"/>
          </p:cNvCxnSpPr>
          <p:nvPr/>
        </p:nvCxnSpPr>
        <p:spPr>
          <a:xfrm>
            <a:off x="7756170" y="3359111"/>
            <a:ext cx="17115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544" y="4467226"/>
            <a:ext cx="13965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0010011000 …..</a:t>
            </a:r>
          </a:p>
          <a:p>
            <a:r>
              <a:rPr lang="en-US" altLang="zh-CN" sz="1400" dirty="0" smtClean="0"/>
              <a:t>0010100101 …..</a:t>
            </a:r>
            <a:endParaRPr lang="zh-CN" altLang="en-US" sz="1400" dirty="0"/>
          </a:p>
          <a:p>
            <a:r>
              <a:rPr lang="en-US" altLang="zh-CN" sz="1400" dirty="0" smtClean="0"/>
              <a:t>0010011000 …..</a:t>
            </a:r>
            <a:endParaRPr lang="zh-CN" altLang="en-US" sz="1400" dirty="0"/>
          </a:p>
          <a:p>
            <a:r>
              <a:rPr lang="en-US" altLang="zh-CN" sz="1400" dirty="0" smtClean="0"/>
              <a:t>0110001010 …..</a:t>
            </a:r>
            <a:endParaRPr lang="zh-CN" altLang="en-US" sz="1400" dirty="0"/>
          </a:p>
          <a:p>
            <a:r>
              <a:rPr lang="en-US" altLang="zh-CN" sz="1400" dirty="0" smtClean="0"/>
              <a:t>0010010010 …..</a:t>
            </a:r>
            <a:endParaRPr lang="zh-CN" altLang="en-US" sz="1400" dirty="0"/>
          </a:p>
          <a:p>
            <a:r>
              <a:rPr lang="en-US" altLang="zh-CN" sz="1400" dirty="0" smtClean="0"/>
              <a:t>……………………….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78435" y="4467226"/>
            <a:ext cx="13965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0010011000 …..</a:t>
            </a:r>
          </a:p>
          <a:p>
            <a:r>
              <a:rPr lang="en-US" altLang="zh-CN" sz="1400" dirty="0" smtClean="0"/>
              <a:t>0010100101 …..</a:t>
            </a:r>
            <a:endParaRPr lang="zh-CN" altLang="en-US" sz="1400" dirty="0"/>
          </a:p>
          <a:p>
            <a:r>
              <a:rPr lang="en-US" altLang="zh-CN" sz="1400" dirty="0" smtClean="0"/>
              <a:t>0010011000 …..</a:t>
            </a:r>
            <a:endParaRPr lang="zh-CN" altLang="en-US" sz="1400" dirty="0"/>
          </a:p>
          <a:p>
            <a:r>
              <a:rPr lang="en-US" altLang="zh-CN" sz="1400" dirty="0" smtClean="0"/>
              <a:t>0110001010 …..</a:t>
            </a:r>
            <a:endParaRPr lang="zh-CN" altLang="en-US" sz="1400" dirty="0"/>
          </a:p>
          <a:p>
            <a:r>
              <a:rPr lang="en-US" altLang="zh-CN" sz="1400" dirty="0" smtClean="0"/>
              <a:t>0010010010 …..</a:t>
            </a:r>
            <a:endParaRPr lang="zh-CN" altLang="en-US" sz="1400" dirty="0"/>
          </a:p>
          <a:p>
            <a:r>
              <a:rPr lang="en-US" altLang="zh-CN" sz="1400" dirty="0" smtClean="0"/>
              <a:t>……………………….</a:t>
            </a:r>
          </a:p>
        </p:txBody>
      </p:sp>
      <p:sp>
        <p:nvSpPr>
          <p:cNvPr id="30" name="矩形 29"/>
          <p:cNvSpPr/>
          <p:nvPr/>
        </p:nvSpPr>
        <p:spPr>
          <a:xfrm>
            <a:off x="766267" y="4723471"/>
            <a:ext cx="225102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629421" y="4727264"/>
            <a:ext cx="131259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911072" y="4727264"/>
            <a:ext cx="137639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75088" y="4732964"/>
            <a:ext cx="131260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肘形连接符 33"/>
          <p:cNvCxnSpPr>
            <a:stCxn id="31" idx="0"/>
            <a:endCxn id="30" idx="0"/>
          </p:cNvCxnSpPr>
          <p:nvPr/>
        </p:nvCxnSpPr>
        <p:spPr>
          <a:xfrm rot="16200000" flipV="1">
            <a:off x="1785039" y="3817251"/>
            <a:ext cx="3793" cy="1816233"/>
          </a:xfrm>
          <a:prstGeom prst="bentConnector3">
            <a:avLst>
              <a:gd name="adj1" fmla="val 612689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2" idx="0"/>
            <a:endCxn id="30" idx="3"/>
          </p:cNvCxnSpPr>
          <p:nvPr/>
        </p:nvCxnSpPr>
        <p:spPr>
          <a:xfrm rot="16200000" flipH="1" flipV="1">
            <a:off x="1933521" y="3785111"/>
            <a:ext cx="104219" cy="1988523"/>
          </a:xfrm>
          <a:prstGeom prst="bentConnector4">
            <a:avLst>
              <a:gd name="adj1" fmla="val -219346"/>
              <a:gd name="adj2" fmla="val 5173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0"/>
            <a:endCxn id="30" idx="2"/>
          </p:cNvCxnSpPr>
          <p:nvPr/>
        </p:nvCxnSpPr>
        <p:spPr>
          <a:xfrm rot="16200000" flipH="1" flipV="1">
            <a:off x="1956502" y="3655279"/>
            <a:ext cx="206531" cy="2361900"/>
          </a:xfrm>
          <a:prstGeom prst="bentConnector5">
            <a:avLst>
              <a:gd name="adj1" fmla="val -110686"/>
              <a:gd name="adj2" fmla="val 49007"/>
              <a:gd name="adj3" fmla="val 21068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7544" y="4295215"/>
            <a:ext cx="3207427" cy="15820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箭头连接符 37"/>
          <p:cNvCxnSpPr>
            <a:stCxn id="26" idx="1"/>
            <a:endCxn id="29" idx="3"/>
          </p:cNvCxnSpPr>
          <p:nvPr/>
        </p:nvCxnSpPr>
        <p:spPr>
          <a:xfrm flipH="1">
            <a:off x="3674971" y="5132309"/>
            <a:ext cx="2763095" cy="27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95936" y="4430253"/>
            <a:ext cx="2285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根据</a:t>
            </a:r>
            <a:r>
              <a:rPr lang="en-US" altLang="zh-CN" sz="1400" dirty="0" smtClean="0"/>
              <a:t>ranges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并行重排候选</a:t>
            </a:r>
            <a:r>
              <a:rPr lang="en-US" altLang="zh-CN" sz="1400" dirty="0" smtClean="0"/>
              <a:t>k+1</a:t>
            </a:r>
            <a:r>
              <a:rPr lang="zh-CN" altLang="en-US" sz="1400" dirty="0" smtClean="0"/>
              <a:t>项集位表矩阵，得到频繁</a:t>
            </a:r>
            <a:r>
              <a:rPr lang="en-US" altLang="zh-CN" sz="1400" dirty="0" smtClean="0"/>
              <a:t>k+1</a:t>
            </a:r>
            <a:r>
              <a:rPr lang="zh-CN" altLang="en-US" sz="1400" dirty="0" smtClean="0"/>
              <a:t>项集位表矩阵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72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725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en-US" dirty="0"/>
              <a:t>并行过滤候选</a:t>
            </a:r>
            <a:r>
              <a:rPr lang="en-US" altLang="zh-CN" dirty="0"/>
              <a:t>k+1</a:t>
            </a:r>
            <a:r>
              <a:rPr lang="zh-CN" altLang="en-US" dirty="0"/>
              <a:t>项集产生频繁</a:t>
            </a:r>
            <a:r>
              <a:rPr lang="en-US" altLang="zh-CN" dirty="0"/>
              <a:t>k+1</a:t>
            </a:r>
            <a:r>
              <a:rPr lang="zh-CN" altLang="en-US" dirty="0"/>
              <a:t>项集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91744"/>
              </p:ext>
            </p:extLst>
          </p:nvPr>
        </p:nvGraphicFramePr>
        <p:xfrm>
          <a:off x="1475656" y="1052736"/>
          <a:ext cx="6624736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473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Algorithm 8: </a:t>
                      </a:r>
                      <a:r>
                        <a:rPr lang="zh-CN" altLang="en-US" sz="1400" dirty="0" smtClean="0"/>
                        <a:t>从候选</a:t>
                      </a:r>
                      <a:r>
                        <a:rPr lang="en-US" altLang="zh-CN" sz="1400" dirty="0" smtClean="0"/>
                        <a:t>k+1</a:t>
                      </a:r>
                      <a:r>
                        <a:rPr lang="zh-CN" altLang="en-US" sz="1400" dirty="0" smtClean="0"/>
                        <a:t>项集</a:t>
                      </a:r>
                      <a:r>
                        <a:rPr lang="en-US" altLang="zh-CN" sz="1400" b="0" i="0" baseline="0" dirty="0" smtClean="0"/>
                        <a:t>C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r>
                        <a:rPr lang="zh-CN" altLang="en-US" sz="1400" dirty="0" smtClean="0"/>
                        <a:t>并行过滤出频繁</a:t>
                      </a:r>
                      <a:r>
                        <a:rPr lang="en-US" altLang="zh-CN" sz="1400" dirty="0" smtClean="0"/>
                        <a:t>k+1</a:t>
                      </a:r>
                      <a:r>
                        <a:rPr lang="zh-CN" altLang="en-US" sz="1400" dirty="0" smtClean="0"/>
                        <a:t>项集</a:t>
                      </a:r>
                      <a:r>
                        <a:rPr lang="en-US" altLang="zh-CN" sz="1400" b="0" i="0" baseline="0" dirty="0" smtClean="0"/>
                        <a:t>L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procedure: generateF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bitMarix</a:t>
                      </a:r>
                      <a:r>
                        <a:rPr lang="en-US" altLang="zh-CN" sz="1400" dirty="0" smtClean="0"/>
                        <a:t> bM_</a:t>
                      </a:r>
                      <a:r>
                        <a:rPr lang="en-US" altLang="zh-CN" sz="1400" b="0" i="0" baseline="0" dirty="0" smtClean="0"/>
                        <a:t>C</a:t>
                      </a:r>
                      <a:r>
                        <a:rPr lang="en-US" altLang="zh-CN" sz="1400" b="0" i="0" baseline="-25000" dirty="0" smtClean="0"/>
                        <a:t>k+1 </a:t>
                      </a:r>
                      <a:r>
                        <a:rPr lang="en-US" altLang="zh-CN" sz="1400" b="0" i="0" baseline="0" dirty="0" smtClean="0"/>
                        <a:t>,  </a:t>
                      </a:r>
                      <a:r>
                        <a:rPr lang="en-US" altLang="zh-CN" sz="1400" b="0" i="0" baseline="0" dirty="0" err="1" smtClean="0"/>
                        <a:t>ItemSets</a:t>
                      </a:r>
                      <a:r>
                        <a:rPr lang="en-US" altLang="zh-CN" sz="1400" b="0" i="0" baseline="0" dirty="0" smtClean="0"/>
                        <a:t> C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r>
                        <a:rPr lang="en-US" altLang="zh-CN" sz="1400" b="0" i="0" baseline="0" dirty="0" smtClean="0"/>
                        <a:t>,  Counts c_C</a:t>
                      </a:r>
                      <a:r>
                        <a:rPr lang="en-US" altLang="zh-CN" sz="1400" b="0" i="0" baseline="-25000" dirty="0" smtClean="0"/>
                        <a:t>k+1, </a:t>
                      </a:r>
                      <a:r>
                        <a:rPr lang="en-US" altLang="zh-CN" sz="1400" b="0" i="0" baseline="0" dirty="0" smtClean="0"/>
                        <a:t>threshold t</a:t>
                      </a:r>
                      <a:r>
                        <a:rPr lang="en-US" altLang="zh-CN" sz="1400" dirty="0" smtClean="0"/>
                        <a:t>)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en-US" altLang="zh-CN" sz="1400" b="1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begin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zh-CN" altLang="en-US" sz="1400" dirty="0" smtClean="0"/>
                        <a:t>并行设置</a:t>
                      </a:r>
                      <a:r>
                        <a:rPr lang="en-US" altLang="zh-CN" sz="1400" b="0" i="0" baseline="0" dirty="0" smtClean="0"/>
                        <a:t>C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r>
                        <a:rPr lang="zh-CN" altLang="en-US" sz="1400" dirty="0" smtClean="0"/>
                        <a:t>中</a:t>
                      </a:r>
                      <a:r>
                        <a:rPr lang="en-US" altLang="zh-CN" sz="1400" dirty="0" smtClean="0"/>
                        <a:t> bad sets</a:t>
                      </a:r>
                      <a:r>
                        <a:rPr lang="zh-CN" altLang="en-US" sz="1400" dirty="0" smtClean="0"/>
                        <a:t>对应的</a:t>
                      </a:r>
                      <a:r>
                        <a:rPr lang="en-US" altLang="zh-CN" sz="1400" dirty="0" smtClean="0"/>
                        <a:t>count</a:t>
                      </a:r>
                      <a:r>
                        <a:rPr lang="zh-CN" altLang="en-US" sz="1400" dirty="0" smtClean="0"/>
                        <a:t>为</a:t>
                      </a:r>
                      <a:r>
                        <a:rPr lang="en-US" altLang="zh-CN" sz="1400" dirty="0" smtClean="0"/>
                        <a:t>0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smtClean="0"/>
                        <a:t>bad sets</a:t>
                      </a:r>
                      <a:r>
                        <a:rPr lang="zh-CN" altLang="en-US" sz="1400" dirty="0" smtClean="0"/>
                        <a:t>是不符合升序排列的项集，例如</a:t>
                      </a:r>
                      <a:r>
                        <a:rPr lang="en-US" altLang="zh-CN" sz="1400" dirty="0" smtClean="0"/>
                        <a:t>111, 121, 132</a:t>
                      </a:r>
                      <a:r>
                        <a:rPr lang="zh-CN" altLang="en-US" sz="1400" dirty="0" smtClean="0"/>
                        <a:t>这种。并按序产生</a:t>
                      </a:r>
                      <a:r>
                        <a:rPr lang="en-US" altLang="zh-CN" sz="1400" dirty="0" smtClean="0"/>
                        <a:t>set</a:t>
                      </a:r>
                      <a:r>
                        <a:rPr lang="zh-CN" altLang="en-US" sz="1400" dirty="0" smtClean="0"/>
                        <a:t>的标志数组</a:t>
                      </a:r>
                      <a:r>
                        <a:rPr lang="en-US" altLang="zh-CN" sz="1400" dirty="0" smtClean="0"/>
                        <a:t>Range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zh-CN" altLang="en-US" sz="1400" dirty="0" smtClean="0"/>
                        <a:t>根据</a:t>
                      </a:r>
                      <a:r>
                        <a:rPr lang="en-US" altLang="zh-CN" sz="1400" dirty="0" smtClean="0"/>
                        <a:t>count</a:t>
                      </a:r>
                      <a:r>
                        <a:rPr lang="zh-CN" altLang="en-US" sz="1400" dirty="0" smtClean="0"/>
                        <a:t>大小，对</a:t>
                      </a:r>
                      <a:r>
                        <a:rPr lang="en-US" altLang="zh-CN" sz="1400" dirty="0" smtClean="0"/>
                        <a:t>count</a:t>
                      </a:r>
                      <a:r>
                        <a:rPr lang="zh-CN" altLang="en-US" sz="1400" dirty="0" smtClean="0"/>
                        <a:t>和</a:t>
                      </a:r>
                      <a:r>
                        <a:rPr lang="en-US" altLang="zh-CN" sz="1400" dirty="0" smtClean="0"/>
                        <a:t>range</a:t>
                      </a:r>
                      <a:r>
                        <a:rPr lang="zh-CN" altLang="en-US" sz="1400" dirty="0" smtClean="0"/>
                        <a:t>排序</a:t>
                      </a:r>
                      <a:endParaRPr lang="en-US" altLang="zh-CN" sz="1400" dirty="0" smtClean="0"/>
                    </a:p>
                    <a:p>
                      <a:pPr marL="342900" indent="-342900">
                        <a:buAutoNum type="arabicParenBoth"/>
                      </a:pPr>
                      <a:r>
                        <a:rPr lang="zh-CN" altLang="en-US" sz="1400" dirty="0" smtClean="0"/>
                        <a:t>并行搜索第一个大于等于最小支持度阈值的</a:t>
                      </a:r>
                      <a:r>
                        <a:rPr lang="en-US" altLang="zh-CN" sz="1400" dirty="0" err="1" smtClean="0"/>
                        <a:t>count</a:t>
                      </a:r>
                      <a:r>
                        <a:rPr lang="en-US" altLang="zh-CN" sz="1400" baseline="-25000" dirty="0" err="1" smtClean="0"/>
                        <a:t>i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smtClean="0"/>
                        <a:t>count</a:t>
                      </a:r>
                      <a:r>
                        <a:rPr lang="zh-CN" altLang="en-US" sz="1400" dirty="0" smtClean="0"/>
                        <a:t>集之后的</a:t>
                      </a:r>
                      <a:r>
                        <a:rPr lang="en-US" altLang="zh-CN" sz="1400" dirty="0" smtClean="0"/>
                        <a:t>count</a:t>
                      </a:r>
                      <a:r>
                        <a:rPr lang="zh-CN" altLang="en-US" sz="1400" dirty="0" smtClean="0"/>
                        <a:t>对应的项集的就是频繁</a:t>
                      </a:r>
                      <a:r>
                        <a:rPr lang="en-US" altLang="zh-CN" sz="1400" dirty="0" smtClean="0"/>
                        <a:t>k+1</a:t>
                      </a:r>
                      <a:r>
                        <a:rPr lang="zh-CN" altLang="en-US" sz="1400" dirty="0" smtClean="0"/>
                        <a:t>项集，由此产生</a:t>
                      </a:r>
                      <a:r>
                        <a:rPr lang="en-US" altLang="zh-CN" sz="1400" dirty="0" smtClean="0"/>
                        <a:t>k+1</a:t>
                      </a:r>
                      <a:r>
                        <a:rPr lang="zh-CN" altLang="en-US" sz="1400" dirty="0" smtClean="0"/>
                        <a:t>项集的范围</a:t>
                      </a:r>
                      <a:r>
                        <a:rPr lang="en-US" altLang="zh-CN" sz="1400" dirty="0" err="1" smtClean="0"/>
                        <a:t>i</a:t>
                      </a:r>
                      <a:r>
                        <a:rPr lang="en-US" altLang="zh-CN" sz="1400" dirty="0" smtClean="0"/>
                        <a:t>….N</a:t>
                      </a:r>
                      <a:r>
                        <a:rPr lang="zh-CN" altLang="en-US" sz="1400" dirty="0" smtClean="0"/>
                        <a:t>（候选项集大小）</a:t>
                      </a:r>
                      <a:endParaRPr lang="en-US" altLang="zh-CN" sz="1400" dirty="0" smtClean="0"/>
                    </a:p>
                    <a:p>
                      <a:pPr marL="342900" indent="-342900">
                        <a:buAutoNum type="arabicParenBoth"/>
                      </a:pPr>
                      <a:r>
                        <a:rPr lang="zh-CN" altLang="en-US" sz="1400" dirty="0" smtClean="0"/>
                        <a:t>根据</a:t>
                      </a:r>
                      <a:r>
                        <a:rPr lang="en-US" altLang="zh-CN" sz="1400" dirty="0" smtClean="0"/>
                        <a:t>Range[</a:t>
                      </a:r>
                      <a:r>
                        <a:rPr lang="en-US" altLang="zh-CN" sz="1400" dirty="0" err="1" smtClean="0"/>
                        <a:t>i</a:t>
                      </a:r>
                      <a:r>
                        <a:rPr lang="en-US" altLang="zh-CN" sz="1400" dirty="0" smtClean="0"/>
                        <a:t>..N]</a:t>
                      </a:r>
                      <a:r>
                        <a:rPr lang="zh-CN" altLang="en-US" sz="1400" dirty="0" smtClean="0"/>
                        <a:t>的标志，并行重排</a:t>
                      </a:r>
                      <a:r>
                        <a:rPr lang="en-US" altLang="zh-CN" sz="1400" dirty="0" smtClean="0"/>
                        <a:t>bM_</a:t>
                      </a:r>
                      <a:r>
                        <a:rPr lang="en-US" altLang="zh-CN" sz="1400" b="0" i="0" baseline="0" dirty="0" smtClean="0"/>
                        <a:t>C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r>
                        <a:rPr lang="zh-CN" altLang="en-US" sz="1400" dirty="0" smtClean="0"/>
                        <a:t>，产生</a:t>
                      </a:r>
                      <a:r>
                        <a:rPr lang="en-US" altLang="zh-CN" sz="1400" dirty="0" smtClean="0"/>
                        <a:t>bM_</a:t>
                      </a:r>
                      <a:r>
                        <a:rPr lang="en-US" altLang="zh-CN" sz="1400" b="0" i="0" baseline="0" dirty="0" smtClean="0"/>
                        <a:t>F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endParaRPr lang="zh-CN" alt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0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725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en-US" dirty="0"/>
              <a:t>并行过滤候选</a:t>
            </a:r>
            <a:r>
              <a:rPr lang="en-US" altLang="zh-CN" dirty="0"/>
              <a:t>k+1</a:t>
            </a:r>
            <a:r>
              <a:rPr lang="zh-CN" altLang="en-US" dirty="0"/>
              <a:t>项集产生频繁</a:t>
            </a:r>
            <a:r>
              <a:rPr lang="en-US" altLang="zh-CN" dirty="0"/>
              <a:t>k+1</a:t>
            </a:r>
            <a:r>
              <a:rPr lang="zh-CN" altLang="en-US" dirty="0"/>
              <a:t>项集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9732"/>
              </p:ext>
            </p:extLst>
          </p:nvPr>
        </p:nvGraphicFramePr>
        <p:xfrm>
          <a:off x="1475656" y="1052736"/>
          <a:ext cx="6048672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867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Algorithm 10: GPU </a:t>
                      </a:r>
                      <a:r>
                        <a:rPr lang="en-US" altLang="zh-CN" sz="1400" dirty="0" err="1" smtClean="0"/>
                        <a:t>apriori</a:t>
                      </a:r>
                      <a:r>
                        <a:rPr lang="zh-CN" altLang="en-US" sz="1400" dirty="0" smtClean="0"/>
                        <a:t>算法整体流程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procedure: </a:t>
                      </a:r>
                      <a:r>
                        <a:rPr lang="en-US" altLang="zh-CN" sz="1400" b="0" i="0" baseline="0" dirty="0" err="1" smtClean="0"/>
                        <a:t>GPU_apriori</a:t>
                      </a:r>
                      <a:r>
                        <a:rPr lang="en-US" altLang="zh-CN" sz="1400" b="0" i="0" baseline="0" dirty="0" smtClean="0"/>
                        <a:t>(DB, threshold)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     </a:t>
                      </a:r>
                      <a:r>
                        <a:rPr lang="en-US" altLang="zh-CN" sz="1400" dirty="0" smtClean="0"/>
                        <a:t>F1list,bM_F1&lt;-</a:t>
                      </a:r>
                      <a:r>
                        <a:rPr lang="en-US" altLang="zh-CN" sz="1400" dirty="0" err="1" smtClean="0"/>
                        <a:t>generateBitMatrix</a:t>
                      </a:r>
                      <a:r>
                        <a:rPr lang="en-US" altLang="zh-CN" sz="1400" dirty="0" smtClean="0"/>
                        <a:t>(DB)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dirty="0" smtClean="0"/>
                        <a:t>     for  k=2 to </a:t>
                      </a:r>
                      <a:r>
                        <a:rPr lang="en-US" altLang="zh-CN" sz="1400" dirty="0" err="1" smtClean="0"/>
                        <a:t>MaxK</a:t>
                      </a:r>
                      <a:endParaRPr lang="en-US" altLang="zh-C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CN" sz="1400" dirty="0" smtClean="0"/>
                        <a:t>     begin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dirty="0" smtClean="0"/>
                        <a:t>           </a:t>
                      </a:r>
                      <a:r>
                        <a:rPr lang="en-US" altLang="zh-CN" sz="1400" b="0" i="1" baseline="0" dirty="0" smtClean="0"/>
                        <a:t>generateBMC</a:t>
                      </a:r>
                      <a:r>
                        <a:rPr lang="en-US" altLang="zh-CN" sz="1400" b="0" i="1" baseline="-25000" dirty="0" smtClean="0"/>
                        <a:t>k+1</a:t>
                      </a:r>
                      <a:r>
                        <a:rPr lang="en-US" altLang="zh-CN" sz="1400" b="0" i="0" baseline="0" dirty="0" smtClean="0"/>
                        <a:t> 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bitMatrix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bM_F</a:t>
                      </a:r>
                      <a:r>
                        <a:rPr lang="en-US" altLang="zh-CN" sz="1400" baseline="-25000" dirty="0" err="1" smtClean="0"/>
                        <a:t>k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en-US" altLang="zh-CN" sz="1400" dirty="0" err="1" smtClean="0"/>
                        <a:t>bitMatrix</a:t>
                      </a:r>
                      <a:r>
                        <a:rPr lang="en-US" altLang="zh-CN" sz="1400" dirty="0" smtClean="0"/>
                        <a:t> bM_F</a:t>
                      </a:r>
                      <a:r>
                        <a:rPr lang="en-US" altLang="zh-CN" sz="1400" baseline="-25000" dirty="0" smtClean="0"/>
                        <a:t>1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en-US" altLang="zh-CN" sz="1400" b="0" i="0" baseline="0" dirty="0" smtClean="0"/>
                        <a:t> </a:t>
                      </a:r>
                      <a:r>
                        <a:rPr lang="en-US" altLang="zh-CN" sz="1400" dirty="0" err="1" smtClean="0"/>
                        <a:t>bitMarix</a:t>
                      </a:r>
                      <a:r>
                        <a:rPr lang="en-US" altLang="zh-CN" sz="1400" dirty="0" smtClean="0"/>
                        <a:t> bM_</a:t>
                      </a:r>
                      <a:r>
                        <a:rPr lang="en-US" altLang="zh-CN" sz="1400" b="0" i="0" baseline="0" dirty="0" smtClean="0"/>
                        <a:t>C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r>
                        <a:rPr lang="en-US" altLang="zh-CN" sz="14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           </a:t>
                      </a:r>
                      <a:r>
                        <a:rPr lang="en-US" altLang="zh-CN" sz="1400" i="1" dirty="0" smtClean="0"/>
                        <a:t>generate</a:t>
                      </a:r>
                      <a:r>
                        <a:rPr lang="en-US" altLang="zh-CN" sz="1400" b="0" i="1" baseline="0" dirty="0" smtClean="0"/>
                        <a:t>C</a:t>
                      </a:r>
                      <a:r>
                        <a:rPr lang="en-US" altLang="zh-CN" sz="1400" b="0" i="1" baseline="-25000" dirty="0" smtClean="0"/>
                        <a:t>k+1</a:t>
                      </a:r>
                      <a:r>
                        <a:rPr lang="en-US" altLang="zh-CN" sz="1400" b="0" i="0" baseline="-25000" dirty="0" smtClean="0"/>
                        <a:t> 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b="0" i="0" baseline="0" dirty="0" err="1" smtClean="0"/>
                        <a:t>ItemSets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F</a:t>
                      </a:r>
                      <a:r>
                        <a:rPr lang="en-US" altLang="zh-CN" sz="1400" baseline="-25000" dirty="0" err="1" smtClean="0"/>
                        <a:t>k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en-US" altLang="zh-CN" sz="1400" b="0" i="0" baseline="0" dirty="0" err="1" smtClean="0"/>
                        <a:t>ItemSets</a:t>
                      </a:r>
                      <a:r>
                        <a:rPr lang="en-US" altLang="zh-CN" sz="1400" dirty="0" smtClean="0"/>
                        <a:t> F</a:t>
                      </a:r>
                      <a:r>
                        <a:rPr lang="en-US" altLang="zh-CN" sz="1400" baseline="-25000" dirty="0" smtClean="0"/>
                        <a:t>1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en-US" altLang="zh-CN" sz="1400" b="0" i="0" baseline="0" dirty="0" err="1" smtClean="0"/>
                        <a:t>ItemSets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b="0" i="0" baseline="0" dirty="0" smtClean="0"/>
                        <a:t>C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r>
                        <a:rPr lang="en-US" altLang="zh-CN" sz="1400" dirty="0" smtClean="0"/>
                        <a:t>)//CPU</a:t>
                      </a:r>
                      <a:r>
                        <a:rPr lang="zh-CN" altLang="en-US" sz="1400" dirty="0" smtClean="0"/>
                        <a:t>实现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项集的一个</a:t>
                      </a:r>
                      <a:r>
                        <a:rPr lang="en-US" altLang="zh-CN" sz="1400" dirty="0" smtClean="0"/>
                        <a:t>cross</a:t>
                      </a:r>
                      <a:r>
                        <a:rPr lang="en-US" altLang="zh-CN" sz="1400" baseline="0" dirty="0" smtClean="0"/>
                        <a:t> join</a:t>
                      </a:r>
                      <a:r>
                        <a:rPr lang="zh-CN" altLang="en-US" sz="1400" baseline="0" dirty="0" smtClean="0"/>
                        <a:t>过程</a:t>
                      </a:r>
                      <a:endParaRPr lang="en-US" altLang="zh-C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           </a:t>
                      </a:r>
                      <a:r>
                        <a:rPr lang="en-US" altLang="zh-CN" sz="1400" b="0" i="0" baseline="0" dirty="0" smtClean="0"/>
                        <a:t>F</a:t>
                      </a:r>
                      <a:r>
                        <a:rPr lang="en-US" altLang="zh-CN" sz="1400" b="0" i="0" baseline="-25000" dirty="0" smtClean="0"/>
                        <a:t>k+1 </a:t>
                      </a:r>
                      <a:r>
                        <a:rPr lang="en-US" altLang="zh-CN" sz="1400" b="0" i="0" baseline="0" dirty="0" smtClean="0"/>
                        <a:t>&lt;- </a:t>
                      </a:r>
                      <a:r>
                        <a:rPr lang="en-US" altLang="zh-CN" sz="1400" b="0" i="1" baseline="0" dirty="0" smtClean="0"/>
                        <a:t>generateF</a:t>
                      </a:r>
                      <a:r>
                        <a:rPr lang="en-US" altLang="zh-CN" sz="1400" b="0" i="1" baseline="-25000" dirty="0" smtClean="0"/>
                        <a:t>k+1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bitMarix</a:t>
                      </a:r>
                      <a:r>
                        <a:rPr lang="en-US" altLang="zh-CN" sz="1400" dirty="0" smtClean="0"/>
                        <a:t> bM_</a:t>
                      </a:r>
                      <a:r>
                        <a:rPr lang="en-US" altLang="zh-CN" sz="1400" b="0" i="0" baseline="0" dirty="0" smtClean="0"/>
                        <a:t>C</a:t>
                      </a:r>
                      <a:r>
                        <a:rPr lang="en-US" altLang="zh-CN" sz="1400" b="0" i="0" baseline="-25000" dirty="0" smtClean="0"/>
                        <a:t>k+1 </a:t>
                      </a:r>
                      <a:r>
                        <a:rPr lang="en-US" altLang="zh-CN" sz="1400" b="0" i="0" baseline="0" dirty="0" smtClean="0"/>
                        <a:t>,  </a:t>
                      </a:r>
                      <a:r>
                        <a:rPr lang="en-US" altLang="zh-CN" sz="1400" b="0" i="0" baseline="0" dirty="0" err="1" smtClean="0"/>
                        <a:t>ItemSets</a:t>
                      </a:r>
                      <a:r>
                        <a:rPr lang="en-US" altLang="zh-CN" sz="1400" b="0" i="0" baseline="0" dirty="0" smtClean="0"/>
                        <a:t> C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r>
                        <a:rPr lang="en-US" altLang="zh-CN" sz="1400" b="0" i="0" baseline="0" dirty="0" smtClean="0"/>
                        <a:t>,  Counts c_C</a:t>
                      </a:r>
                      <a:r>
                        <a:rPr lang="en-US" altLang="zh-CN" sz="1400" b="0" i="0" baseline="-25000" dirty="0" smtClean="0"/>
                        <a:t>k+1, </a:t>
                      </a:r>
                      <a:r>
                        <a:rPr lang="en-US" altLang="zh-CN" sz="1400" b="0" i="0" baseline="0" dirty="0" smtClean="0"/>
                        <a:t>threshold t</a:t>
                      </a:r>
                      <a:r>
                        <a:rPr lang="en-US" altLang="zh-CN" sz="1400" dirty="0" smtClean="0"/>
                        <a:t>)</a:t>
                      </a:r>
                      <a:r>
                        <a:rPr lang="en-US" altLang="zh-CN" sz="14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 smtClean="0"/>
                        <a:t>           output </a:t>
                      </a:r>
                      <a:r>
                        <a:rPr lang="en-US" altLang="zh-CN" sz="1400" b="0" i="0" baseline="0" dirty="0" smtClean="0"/>
                        <a:t>F</a:t>
                      </a:r>
                      <a:r>
                        <a:rPr lang="en-US" altLang="zh-CN" sz="1400" b="0" i="0" baseline="-25000" dirty="0" smtClean="0"/>
                        <a:t>k+1</a:t>
                      </a:r>
                      <a:endParaRPr lang="en-US" altLang="zh-C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CN" sz="1400" baseline="0" dirty="0" smtClean="0"/>
                        <a:t>     end</a:t>
                      </a:r>
                      <a:endParaRPr lang="en-US" altLang="zh-C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baseline="0" dirty="0" smtClean="0"/>
                        <a:t>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9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059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GPU_fpgrowth</a:t>
            </a:r>
            <a:r>
              <a:rPr lang="zh-CN" altLang="en-US" dirty="0" smtClean="0"/>
              <a:t>算法：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协同计算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57664" y="1124745"/>
            <a:ext cx="1368152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Step1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/>
              <a:t>数据集位表</a:t>
            </a:r>
            <a:r>
              <a:rPr lang="zh-CN" altLang="en-US" sz="1200" b="1" dirty="0" smtClean="0"/>
              <a:t>化，去重，排序和</a:t>
            </a:r>
            <a:r>
              <a:rPr lang="zh-CN" altLang="en-US" sz="1200" b="1" dirty="0"/>
              <a:t>项集数字化</a:t>
            </a:r>
          </a:p>
        </p:txBody>
      </p:sp>
      <p:sp>
        <p:nvSpPr>
          <p:cNvPr id="4" name="矩形 3"/>
          <p:cNvSpPr/>
          <p:nvPr/>
        </p:nvSpPr>
        <p:spPr>
          <a:xfrm>
            <a:off x="5236224" y="2276872"/>
            <a:ext cx="178404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Step2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/>
              <a:t>并行构建</a:t>
            </a:r>
            <a:r>
              <a:rPr lang="en-US" altLang="zh-CN" sz="1200" b="1" dirty="0"/>
              <a:t>FP-tree</a:t>
            </a:r>
            <a:endParaRPr lang="zh-CN" altLang="en-US" sz="1200" b="1" dirty="0"/>
          </a:p>
        </p:txBody>
      </p:sp>
      <p:sp>
        <p:nvSpPr>
          <p:cNvPr id="7" name="矩形 6"/>
          <p:cNvSpPr/>
          <p:nvPr/>
        </p:nvSpPr>
        <p:spPr>
          <a:xfrm>
            <a:off x="5292080" y="3645024"/>
            <a:ext cx="1640032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Step4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并行挖掘</a:t>
            </a:r>
            <a:r>
              <a:rPr lang="en-US" altLang="zh-CN" sz="1200" b="1" dirty="0" smtClean="0"/>
              <a:t>FP-tree</a:t>
            </a:r>
            <a:endParaRPr lang="zh-CN" altLang="en-US" sz="1200" b="1" dirty="0"/>
          </a:p>
        </p:txBody>
      </p:sp>
      <p:cxnSp>
        <p:nvCxnSpPr>
          <p:cNvPr id="8" name="直接箭头连接符 7"/>
          <p:cNvCxnSpPr>
            <a:stCxn id="3" idx="3"/>
            <a:endCxn id="4" idx="1"/>
          </p:cNvCxnSpPr>
          <p:nvPr/>
        </p:nvCxnSpPr>
        <p:spPr>
          <a:xfrm>
            <a:off x="3825816" y="1592797"/>
            <a:ext cx="1410408" cy="972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 flipH="1">
            <a:off x="6112096" y="2852936"/>
            <a:ext cx="1615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564574" y="764705"/>
            <a:ext cx="7426" cy="6048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4572" y="1034735"/>
            <a:ext cx="8568952" cy="18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9792" y="6654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63871" y="6333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PU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11760" y="4365104"/>
            <a:ext cx="1602178" cy="6151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Step5</a:t>
            </a:r>
            <a:r>
              <a:rPr lang="zh-CN" altLang="en-US" sz="1200" b="1" dirty="0"/>
              <a:t>：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根据</a:t>
            </a:r>
            <a:r>
              <a:rPr lang="en-US" altLang="zh-CN" sz="1200" b="1" dirty="0" smtClean="0"/>
              <a:t>step4</a:t>
            </a:r>
            <a:r>
              <a:rPr lang="zh-CN" altLang="en-US" sz="1200" b="1" dirty="0" smtClean="0"/>
              <a:t>的结果，输出频繁</a:t>
            </a:r>
            <a:r>
              <a:rPr lang="en-US" altLang="zh-CN" sz="1200" b="1" dirty="0" smtClean="0"/>
              <a:t>k+1</a:t>
            </a:r>
            <a:r>
              <a:rPr lang="zh-CN" altLang="en-US" sz="1200" b="1" dirty="0" smtClean="0"/>
              <a:t>项集</a:t>
            </a:r>
            <a:endParaRPr lang="en-US" altLang="zh-CN" sz="1200" b="1" dirty="0" smtClean="0"/>
          </a:p>
        </p:txBody>
      </p:sp>
      <p:cxnSp>
        <p:nvCxnSpPr>
          <p:cNvPr id="27" name="直接箭头连接符 26"/>
          <p:cNvCxnSpPr>
            <a:stCxn id="7" idx="1"/>
            <a:endCxn id="15" idx="0"/>
          </p:cNvCxnSpPr>
          <p:nvPr/>
        </p:nvCxnSpPr>
        <p:spPr>
          <a:xfrm flipH="1">
            <a:off x="3212849" y="3915054"/>
            <a:ext cx="2079231" cy="45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1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矩形 1062"/>
          <p:cNvSpPr/>
          <p:nvPr/>
        </p:nvSpPr>
        <p:spPr>
          <a:xfrm>
            <a:off x="4770046" y="1521527"/>
            <a:ext cx="3269143" cy="1745201"/>
          </a:xfrm>
          <a:prstGeom prst="rect">
            <a:avLst/>
          </a:prstGeom>
          <a:solidFill>
            <a:schemeClr val="accent6">
              <a:alpha val="41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059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的调用架构图，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协同计算抽象图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24792" y="2056940"/>
            <a:ext cx="825937" cy="3725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GPU-DRAM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224791" y="2747500"/>
            <a:ext cx="825937" cy="3816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GPU</a:t>
            </a:r>
            <a:endParaRPr lang="zh-CN" altLang="en-US" sz="1200" b="1" dirty="0"/>
          </a:p>
        </p:txBody>
      </p:sp>
      <p:sp>
        <p:nvSpPr>
          <p:cNvPr id="17" name="矩形 16"/>
          <p:cNvSpPr/>
          <p:nvPr/>
        </p:nvSpPr>
        <p:spPr>
          <a:xfrm>
            <a:off x="6752433" y="2762855"/>
            <a:ext cx="784354" cy="3742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C</a:t>
            </a:r>
            <a:r>
              <a:rPr lang="en-US" altLang="zh-CN" sz="1200" b="1" dirty="0" smtClean="0"/>
              <a:t>PU</a:t>
            </a:r>
            <a:endParaRPr lang="zh-CN" altLang="en-US" sz="1200" b="1" dirty="0"/>
          </a:p>
        </p:txBody>
      </p:sp>
      <p:sp>
        <p:nvSpPr>
          <p:cNvPr id="18" name="矩形 17"/>
          <p:cNvSpPr/>
          <p:nvPr/>
        </p:nvSpPr>
        <p:spPr>
          <a:xfrm>
            <a:off x="6742360" y="2049926"/>
            <a:ext cx="792088" cy="3795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DRAM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18" idx="2"/>
            <a:endCxn id="17" idx="0"/>
          </p:cNvCxnSpPr>
          <p:nvPr/>
        </p:nvCxnSpPr>
        <p:spPr>
          <a:xfrm>
            <a:off x="7138404" y="2429525"/>
            <a:ext cx="6206" cy="333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1"/>
            <a:endCxn id="2" idx="3"/>
          </p:cNvCxnSpPr>
          <p:nvPr/>
        </p:nvCxnSpPr>
        <p:spPr>
          <a:xfrm flipH="1">
            <a:off x="6050729" y="2239726"/>
            <a:ext cx="691631" cy="3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6" idx="0"/>
            <a:endCxn id="2" idx="2"/>
          </p:cNvCxnSpPr>
          <p:nvPr/>
        </p:nvCxnSpPr>
        <p:spPr>
          <a:xfrm flipV="1">
            <a:off x="5637760" y="2429525"/>
            <a:ext cx="1" cy="317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95040" y="2240738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1~10GB/s</a:t>
            </a:r>
          </a:p>
          <a:p>
            <a:pPr algn="ctr"/>
            <a:r>
              <a:rPr lang="en-US" altLang="zh-CN" sz="1100" dirty="0" err="1" smtClean="0"/>
              <a:t>PCIe</a:t>
            </a:r>
            <a:endParaRPr lang="zh-CN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121864" y="2481528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10~20GB/s</a:t>
            </a:r>
          </a:p>
        </p:txBody>
      </p:sp>
      <p:sp>
        <p:nvSpPr>
          <p:cNvPr id="1059" name="TextBox 1058"/>
          <p:cNvSpPr txBox="1"/>
          <p:nvPr/>
        </p:nvSpPr>
        <p:spPr>
          <a:xfrm>
            <a:off x="142604" y="575252"/>
            <a:ext cx="849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App</a:t>
            </a:r>
            <a:r>
              <a:rPr lang="zh-CN" altLang="en-US" dirty="0"/>
              <a:t>一个</a:t>
            </a:r>
            <a:r>
              <a:rPr lang="en-US" altLang="zh-CN" dirty="0"/>
              <a:t>Worker</a:t>
            </a:r>
            <a:r>
              <a:rPr lang="zh-CN" altLang="en-US" dirty="0"/>
              <a:t>为什么只有允许有针对该</a:t>
            </a:r>
            <a:r>
              <a:rPr lang="en-US" altLang="zh-CN" dirty="0"/>
              <a:t>App</a:t>
            </a:r>
            <a:r>
              <a:rPr lang="zh-CN" altLang="en-US" dirty="0"/>
              <a:t>的一个</a:t>
            </a:r>
            <a:r>
              <a:rPr lang="en-US" altLang="zh-CN" dirty="0"/>
              <a:t>Executor </a:t>
            </a:r>
            <a:r>
              <a:rPr lang="zh-CN" altLang="en-US" dirty="0"/>
              <a:t>到底这样设计为何</a:t>
            </a:r>
          </a:p>
        </p:txBody>
      </p:sp>
      <p:sp>
        <p:nvSpPr>
          <p:cNvPr id="104" name="矩形 103"/>
          <p:cNvSpPr/>
          <p:nvPr/>
        </p:nvSpPr>
        <p:spPr>
          <a:xfrm>
            <a:off x="4646503" y="1197323"/>
            <a:ext cx="3569598" cy="2164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5" name="环形箭头 1084"/>
          <p:cNvSpPr/>
          <p:nvPr/>
        </p:nvSpPr>
        <p:spPr>
          <a:xfrm rot="16200000" flipV="1">
            <a:off x="7052855" y="2078721"/>
            <a:ext cx="1008115" cy="964553"/>
          </a:xfrm>
          <a:prstGeom prst="circularArrow">
            <a:avLst>
              <a:gd name="adj1" fmla="val 12500"/>
              <a:gd name="adj2" fmla="val 1002114"/>
              <a:gd name="adj3" fmla="val 20457681"/>
              <a:gd name="adj4" fmla="val 10958105"/>
              <a:gd name="adj5" fmla="val 12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7" name="环形箭头 126"/>
          <p:cNvSpPr/>
          <p:nvPr/>
        </p:nvSpPr>
        <p:spPr>
          <a:xfrm rot="10800000" flipV="1">
            <a:off x="5748472" y="1574663"/>
            <a:ext cx="1296143" cy="964553"/>
          </a:xfrm>
          <a:prstGeom prst="circularArrow">
            <a:avLst>
              <a:gd name="adj1" fmla="val 12500"/>
              <a:gd name="adj2" fmla="val 1002114"/>
              <a:gd name="adj3" fmla="val 20457681"/>
              <a:gd name="adj4" fmla="val 11022838"/>
              <a:gd name="adj5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8" name="环形箭头 127"/>
          <p:cNvSpPr/>
          <p:nvPr/>
        </p:nvSpPr>
        <p:spPr>
          <a:xfrm rot="16200000" flipH="1">
            <a:off x="4707120" y="2140116"/>
            <a:ext cx="991542" cy="858336"/>
          </a:xfrm>
          <a:prstGeom prst="circularArrow">
            <a:avLst>
              <a:gd name="adj1" fmla="val 12500"/>
              <a:gd name="adj2" fmla="val 1002114"/>
              <a:gd name="adj3" fmla="val 20457681"/>
              <a:gd name="adj4" fmla="val 10958105"/>
              <a:gd name="adj5" fmla="val 1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6" name="TextBox 1085"/>
          <p:cNvSpPr txBox="1"/>
          <p:nvPr/>
        </p:nvSpPr>
        <p:spPr>
          <a:xfrm>
            <a:off x="4773793" y="1521527"/>
            <a:ext cx="821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Executor</a:t>
            </a:r>
            <a:endParaRPr lang="zh-CN" alt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665287" y="1197323"/>
            <a:ext cx="722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Worker</a:t>
            </a:r>
            <a:endParaRPr lang="zh-CN" altLang="en-US" sz="1400" dirty="0"/>
          </a:p>
        </p:txBody>
      </p:sp>
      <p:cxnSp>
        <p:nvCxnSpPr>
          <p:cNvPr id="147" name="直接箭头连接符 146"/>
          <p:cNvCxnSpPr>
            <a:stCxn id="156" idx="0"/>
            <a:endCxn id="17" idx="2"/>
          </p:cNvCxnSpPr>
          <p:nvPr/>
        </p:nvCxnSpPr>
        <p:spPr>
          <a:xfrm flipV="1">
            <a:off x="7138474" y="3137061"/>
            <a:ext cx="6136" cy="12846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4770116" y="3893313"/>
            <a:ext cx="3269143" cy="1745201"/>
          </a:xfrm>
          <a:prstGeom prst="rect">
            <a:avLst/>
          </a:prstGeom>
          <a:solidFill>
            <a:schemeClr val="accent6">
              <a:alpha val="41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5224862" y="4428726"/>
            <a:ext cx="825937" cy="3725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GPU-DRAM</a:t>
            </a:r>
            <a:endParaRPr lang="zh-CN" altLang="en-US" sz="1200" dirty="0"/>
          </a:p>
        </p:txBody>
      </p:sp>
      <p:sp>
        <p:nvSpPr>
          <p:cNvPr id="154" name="矩形 153"/>
          <p:cNvSpPr/>
          <p:nvPr/>
        </p:nvSpPr>
        <p:spPr>
          <a:xfrm>
            <a:off x="5224861" y="5119286"/>
            <a:ext cx="825937" cy="3816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GPU</a:t>
            </a:r>
            <a:endParaRPr lang="zh-CN" altLang="en-US" sz="1200" b="1" dirty="0"/>
          </a:p>
        </p:txBody>
      </p:sp>
      <p:sp>
        <p:nvSpPr>
          <p:cNvPr id="155" name="矩形 154"/>
          <p:cNvSpPr/>
          <p:nvPr/>
        </p:nvSpPr>
        <p:spPr>
          <a:xfrm>
            <a:off x="6752503" y="5134641"/>
            <a:ext cx="784354" cy="3742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C</a:t>
            </a:r>
            <a:r>
              <a:rPr lang="en-US" altLang="zh-CN" sz="1200" b="1" dirty="0" smtClean="0"/>
              <a:t>PU</a:t>
            </a:r>
            <a:endParaRPr lang="zh-CN" altLang="en-US" sz="1200" b="1" dirty="0"/>
          </a:p>
        </p:txBody>
      </p:sp>
      <p:sp>
        <p:nvSpPr>
          <p:cNvPr id="156" name="矩形 155"/>
          <p:cNvSpPr/>
          <p:nvPr/>
        </p:nvSpPr>
        <p:spPr>
          <a:xfrm>
            <a:off x="6742430" y="4421712"/>
            <a:ext cx="792088" cy="3795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DRAM</a:t>
            </a:r>
            <a:endParaRPr lang="zh-CN" altLang="en-US" sz="1200" dirty="0"/>
          </a:p>
        </p:txBody>
      </p:sp>
      <p:cxnSp>
        <p:nvCxnSpPr>
          <p:cNvPr id="157" name="直接箭头连接符 156"/>
          <p:cNvCxnSpPr>
            <a:stCxn id="156" idx="2"/>
            <a:endCxn id="155" idx="0"/>
          </p:cNvCxnSpPr>
          <p:nvPr/>
        </p:nvCxnSpPr>
        <p:spPr>
          <a:xfrm>
            <a:off x="7138474" y="4801311"/>
            <a:ext cx="6206" cy="333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6" idx="1"/>
            <a:endCxn id="153" idx="3"/>
          </p:cNvCxnSpPr>
          <p:nvPr/>
        </p:nvCxnSpPr>
        <p:spPr>
          <a:xfrm flipH="1">
            <a:off x="6050799" y="4611512"/>
            <a:ext cx="691631" cy="3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54" idx="0"/>
            <a:endCxn id="153" idx="2"/>
          </p:cNvCxnSpPr>
          <p:nvPr/>
        </p:nvCxnSpPr>
        <p:spPr>
          <a:xfrm flipV="1">
            <a:off x="5637830" y="4801311"/>
            <a:ext cx="1" cy="317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995110" y="4612524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1~10GB/s</a:t>
            </a:r>
          </a:p>
          <a:p>
            <a:pPr algn="ctr"/>
            <a:r>
              <a:rPr lang="en-US" altLang="zh-CN" sz="1100" dirty="0" err="1" smtClean="0"/>
              <a:t>PCIe</a:t>
            </a:r>
            <a:endParaRPr lang="zh-CN" alt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121934" y="4853314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10~20GB/s</a:t>
            </a:r>
          </a:p>
        </p:txBody>
      </p:sp>
      <p:sp>
        <p:nvSpPr>
          <p:cNvPr id="162" name="矩形 161"/>
          <p:cNvSpPr/>
          <p:nvPr/>
        </p:nvSpPr>
        <p:spPr>
          <a:xfrm>
            <a:off x="4646573" y="3569109"/>
            <a:ext cx="3569598" cy="2164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环形箭头 162"/>
          <p:cNvSpPr/>
          <p:nvPr/>
        </p:nvSpPr>
        <p:spPr>
          <a:xfrm rot="16200000" flipV="1">
            <a:off x="7052925" y="4450507"/>
            <a:ext cx="1008115" cy="964553"/>
          </a:xfrm>
          <a:prstGeom prst="circularArrow">
            <a:avLst>
              <a:gd name="adj1" fmla="val 12500"/>
              <a:gd name="adj2" fmla="val 1002114"/>
              <a:gd name="adj3" fmla="val 20457681"/>
              <a:gd name="adj4" fmla="val 10958105"/>
              <a:gd name="adj5" fmla="val 12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4" name="环形箭头 163"/>
          <p:cNvSpPr/>
          <p:nvPr/>
        </p:nvSpPr>
        <p:spPr>
          <a:xfrm rot="10800000" flipV="1">
            <a:off x="5748542" y="3946449"/>
            <a:ext cx="1296143" cy="964553"/>
          </a:xfrm>
          <a:prstGeom prst="circularArrow">
            <a:avLst>
              <a:gd name="adj1" fmla="val 12500"/>
              <a:gd name="adj2" fmla="val 1002114"/>
              <a:gd name="adj3" fmla="val 20457681"/>
              <a:gd name="adj4" fmla="val 11022838"/>
              <a:gd name="adj5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环形箭头 164"/>
          <p:cNvSpPr/>
          <p:nvPr/>
        </p:nvSpPr>
        <p:spPr>
          <a:xfrm rot="16200000" flipH="1">
            <a:off x="4707190" y="4511902"/>
            <a:ext cx="991542" cy="858336"/>
          </a:xfrm>
          <a:prstGeom prst="circularArrow">
            <a:avLst>
              <a:gd name="adj1" fmla="val 12500"/>
              <a:gd name="adj2" fmla="val 1002114"/>
              <a:gd name="adj3" fmla="val 20457681"/>
              <a:gd name="adj4" fmla="val 10958105"/>
              <a:gd name="adj5" fmla="val 1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773863" y="3893313"/>
            <a:ext cx="821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Executor</a:t>
            </a:r>
            <a:endParaRPr lang="zh-CN" alt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65357" y="3569109"/>
            <a:ext cx="722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Worker</a:t>
            </a:r>
            <a:endParaRPr lang="zh-CN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2643318" y="3151518"/>
            <a:ext cx="1468397" cy="4935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Cluster Manager</a:t>
            </a:r>
            <a:endParaRPr lang="zh-CN" altLang="en-US" sz="1400" dirty="0"/>
          </a:p>
        </p:txBody>
      </p:sp>
      <p:sp>
        <p:nvSpPr>
          <p:cNvPr id="172" name="矩形 171"/>
          <p:cNvSpPr/>
          <p:nvPr/>
        </p:nvSpPr>
        <p:spPr>
          <a:xfrm>
            <a:off x="496456" y="3298868"/>
            <a:ext cx="1191165" cy="418164"/>
          </a:xfrm>
          <a:prstGeom prst="rect">
            <a:avLst/>
          </a:prstGeom>
          <a:solidFill>
            <a:schemeClr val="accent6">
              <a:alpha val="41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SparkContext</a:t>
            </a:r>
            <a:endParaRPr lang="zh-CN" altLang="en-US" sz="1400" dirty="0"/>
          </a:p>
        </p:txBody>
      </p:sp>
      <p:sp>
        <p:nvSpPr>
          <p:cNvPr id="173" name="矩形 172"/>
          <p:cNvSpPr/>
          <p:nvPr/>
        </p:nvSpPr>
        <p:spPr>
          <a:xfrm>
            <a:off x="424449" y="2938312"/>
            <a:ext cx="1368152" cy="9444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395536" y="2975238"/>
            <a:ext cx="129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Driver Program</a:t>
            </a:r>
            <a:endParaRPr lang="zh-CN" altLang="en-US" sz="1400" dirty="0"/>
          </a:p>
        </p:txBody>
      </p:sp>
      <p:cxnSp>
        <p:nvCxnSpPr>
          <p:cNvPr id="175" name="直接箭头连接符 174"/>
          <p:cNvCxnSpPr>
            <a:stCxn id="170" idx="1"/>
            <a:endCxn id="173" idx="3"/>
          </p:cNvCxnSpPr>
          <p:nvPr/>
        </p:nvCxnSpPr>
        <p:spPr>
          <a:xfrm flipH="1">
            <a:off x="1792601" y="3398271"/>
            <a:ext cx="850717" cy="122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70" idx="3"/>
            <a:endCxn id="104" idx="1"/>
          </p:cNvCxnSpPr>
          <p:nvPr/>
        </p:nvCxnSpPr>
        <p:spPr>
          <a:xfrm flipV="1">
            <a:off x="4111715" y="2279397"/>
            <a:ext cx="534788" cy="11188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62" idx="1"/>
            <a:endCxn id="170" idx="3"/>
          </p:cNvCxnSpPr>
          <p:nvPr/>
        </p:nvCxnSpPr>
        <p:spPr>
          <a:xfrm flipH="1" flipV="1">
            <a:off x="4111715" y="3398271"/>
            <a:ext cx="534858" cy="12529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stCxn id="104" idx="1"/>
            <a:endCxn id="172" idx="0"/>
          </p:cNvCxnSpPr>
          <p:nvPr/>
        </p:nvCxnSpPr>
        <p:spPr>
          <a:xfrm flipH="1">
            <a:off x="1092039" y="2279397"/>
            <a:ext cx="3554464" cy="10194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62" idx="1"/>
            <a:endCxn id="172" idx="2"/>
          </p:cNvCxnSpPr>
          <p:nvPr/>
        </p:nvCxnSpPr>
        <p:spPr>
          <a:xfrm flipH="1" flipV="1">
            <a:off x="1092039" y="3717032"/>
            <a:ext cx="3554534" cy="9341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782531" y="2378168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A</a:t>
            </a:r>
            <a:endParaRPr lang="zh-CN" altLang="en-US" sz="1100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6289890" y="15753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B</a:t>
            </a:r>
            <a:endParaRPr lang="zh-CN" altLang="en-US" sz="11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4766660" y="2394127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C</a:t>
            </a:r>
            <a:endParaRPr lang="zh-CN" altLang="en-US" sz="11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7784123" y="4783557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A</a:t>
            </a:r>
            <a:endParaRPr lang="zh-CN" altLang="en-US" sz="11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6299695" y="394644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B</a:t>
            </a:r>
            <a:endParaRPr lang="zh-CN" altLang="en-US" sz="11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4766660" y="4772206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C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715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424" y="20592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GPU_fpgrowth</a:t>
            </a:r>
            <a:r>
              <a:rPr lang="zh-CN" altLang="en-US" dirty="0" smtClean="0"/>
              <a:t>算法：数据集位表化和项集数字化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7652" y="694628"/>
            <a:ext cx="22711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TID   Items bought</a:t>
            </a:r>
          </a:p>
          <a:p>
            <a:r>
              <a:rPr lang="en-US" altLang="zh-CN" dirty="0" smtClean="0"/>
              <a:t>100     {</a:t>
            </a:r>
            <a:r>
              <a:rPr lang="en-US" altLang="zh-CN" dirty="0" err="1" smtClean="0"/>
              <a:t>f,c,a,d,g,i,m,p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200     {</a:t>
            </a:r>
            <a:r>
              <a:rPr lang="en-US" altLang="zh-CN" dirty="0" err="1" smtClean="0"/>
              <a:t>a,b,c,f,l,m,p</a:t>
            </a:r>
            <a:r>
              <a:rPr lang="en-US" altLang="zh-CN" dirty="0"/>
              <a:t>}</a:t>
            </a:r>
          </a:p>
          <a:p>
            <a:r>
              <a:rPr lang="en-US" altLang="zh-CN" dirty="0" smtClean="0"/>
              <a:t>300     {</a:t>
            </a:r>
            <a:r>
              <a:rPr lang="en-US" altLang="zh-CN" dirty="0" err="1" smtClean="0"/>
              <a:t>b,f,h,j,o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smtClean="0"/>
              <a:t>400     {</a:t>
            </a:r>
            <a:r>
              <a:rPr lang="en-US" altLang="zh-CN" dirty="0" err="1" smtClean="0"/>
              <a:t>b,c,k,s,p</a:t>
            </a:r>
            <a:r>
              <a:rPr lang="en-US" altLang="zh-CN" dirty="0"/>
              <a:t>}</a:t>
            </a:r>
          </a:p>
          <a:p>
            <a:r>
              <a:rPr lang="en-US" altLang="zh-CN" dirty="0" smtClean="0"/>
              <a:t>500     {</a:t>
            </a:r>
            <a:r>
              <a:rPr lang="en-US" altLang="zh-CN" dirty="0" err="1" smtClean="0"/>
              <a:t>a,f,c,e,l,m,p,n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77607" y="85094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181" y="238372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min_support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6673" y="1789071"/>
            <a:ext cx="122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频繁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项集：</a:t>
            </a:r>
            <a:endParaRPr lang="en-US" altLang="zh-CN" sz="1400" b="1" dirty="0" smtClean="0"/>
          </a:p>
          <a:p>
            <a:r>
              <a:rPr lang="en-US" altLang="zh-CN" dirty="0" err="1" smtClean="0"/>
              <a:t>f,c,a,b,m,p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526936" y="3235968"/>
            <a:ext cx="176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利用频繁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项集，排序，剔除非频繁项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去重</a:t>
            </a:r>
            <a:endParaRPr lang="zh-CN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3793720"/>
            <a:ext cx="1925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TID   Items bought</a:t>
            </a:r>
          </a:p>
          <a:p>
            <a:r>
              <a:rPr lang="en-US" altLang="zh-CN" dirty="0" smtClean="0"/>
              <a:t>100     {f,c,a,m,p:2}</a:t>
            </a:r>
          </a:p>
          <a:p>
            <a:r>
              <a:rPr lang="en-US" altLang="zh-CN" dirty="0" smtClean="0"/>
              <a:t>200     {f,c,a,b,m:1}</a:t>
            </a:r>
            <a:endParaRPr lang="en-US" altLang="zh-CN" dirty="0"/>
          </a:p>
          <a:p>
            <a:r>
              <a:rPr lang="en-US" altLang="zh-CN" dirty="0" smtClean="0"/>
              <a:t>300     {f,b:1}</a:t>
            </a:r>
            <a:endParaRPr lang="en-US" altLang="zh-CN" dirty="0"/>
          </a:p>
          <a:p>
            <a:r>
              <a:rPr lang="en-US" altLang="zh-CN" dirty="0" smtClean="0"/>
              <a:t>400     {c,b,p:1}</a:t>
            </a:r>
            <a:endParaRPr lang="en-US" altLang="zh-CN" dirty="0"/>
          </a:p>
        </p:txBody>
      </p:sp>
      <p:sp>
        <p:nvSpPr>
          <p:cNvPr id="10" name="左大括号 9"/>
          <p:cNvSpPr/>
          <p:nvPr/>
        </p:nvSpPr>
        <p:spPr>
          <a:xfrm rot="16200000">
            <a:off x="3015225" y="1573473"/>
            <a:ext cx="904290" cy="3100846"/>
          </a:xfrm>
          <a:prstGeom prst="leftBrace">
            <a:avLst>
              <a:gd name="adj1" fmla="val 8333"/>
              <a:gd name="adj2" fmla="val 49716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04879"/>
              </p:ext>
            </p:extLst>
          </p:nvPr>
        </p:nvGraphicFramePr>
        <p:xfrm>
          <a:off x="7020272" y="1724208"/>
          <a:ext cx="180019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33"/>
                <a:gridCol w="300033"/>
                <a:gridCol w="300033"/>
                <a:gridCol w="300033"/>
                <a:gridCol w="300033"/>
                <a:gridCol w="300033"/>
              </a:tblGrid>
              <a:tr h="2520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2520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>
            <a:stCxn id="3" idx="3"/>
            <a:endCxn id="7" idx="1"/>
          </p:cNvCxnSpPr>
          <p:nvPr/>
        </p:nvCxnSpPr>
        <p:spPr>
          <a:xfrm>
            <a:off x="3028787" y="1571791"/>
            <a:ext cx="1377886" cy="509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11" idx="1"/>
          </p:cNvCxnSpPr>
          <p:nvPr/>
        </p:nvCxnSpPr>
        <p:spPr>
          <a:xfrm>
            <a:off x="5628913" y="2081459"/>
            <a:ext cx="1391359" cy="8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8104" y="1869053"/>
            <a:ext cx="145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频繁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项集数字化</a:t>
            </a:r>
            <a:endParaRPr lang="zh-CN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24128" y="3786712"/>
            <a:ext cx="1925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TID   Items bought</a:t>
            </a:r>
          </a:p>
          <a:p>
            <a:r>
              <a:rPr lang="en-US" altLang="zh-CN" dirty="0" smtClean="0"/>
              <a:t>100     {111011:2}</a:t>
            </a:r>
          </a:p>
          <a:p>
            <a:r>
              <a:rPr lang="en-US" altLang="zh-CN" dirty="0" smtClean="0"/>
              <a:t>200     {111110:1}</a:t>
            </a:r>
            <a:endParaRPr lang="en-US" altLang="zh-CN" dirty="0"/>
          </a:p>
          <a:p>
            <a:r>
              <a:rPr lang="en-US" altLang="zh-CN" dirty="0" smtClean="0"/>
              <a:t>300     {100100:1}</a:t>
            </a:r>
            <a:endParaRPr lang="en-US" altLang="zh-CN" dirty="0"/>
          </a:p>
          <a:p>
            <a:r>
              <a:rPr lang="en-US" altLang="zh-CN" dirty="0" smtClean="0"/>
              <a:t>400     {010101:1}</a:t>
            </a:r>
            <a:endParaRPr lang="en-US" altLang="zh-CN" dirty="0"/>
          </a:p>
        </p:txBody>
      </p:sp>
      <p:cxnSp>
        <p:nvCxnSpPr>
          <p:cNvPr id="16" name="直接箭头连接符 15"/>
          <p:cNvCxnSpPr>
            <a:stCxn id="9" idx="3"/>
            <a:endCxn id="15" idx="1"/>
          </p:cNvCxnSpPr>
          <p:nvPr/>
        </p:nvCxnSpPr>
        <p:spPr>
          <a:xfrm flipV="1">
            <a:off x="4193528" y="4525376"/>
            <a:ext cx="1530600" cy="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9139" y="4248377"/>
            <a:ext cx="1303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数据集位元化</a:t>
            </a:r>
            <a:endParaRPr lang="zh-CN" altLang="en-US" sz="1200" b="1" dirty="0"/>
          </a:p>
        </p:txBody>
      </p:sp>
      <p:cxnSp>
        <p:nvCxnSpPr>
          <p:cNvPr id="18" name="直接箭头连接符 17"/>
          <p:cNvCxnSpPr>
            <a:stCxn id="11" idx="2"/>
            <a:endCxn id="15" idx="0"/>
          </p:cNvCxnSpPr>
          <p:nvPr/>
        </p:nvCxnSpPr>
        <p:spPr>
          <a:xfrm flipH="1">
            <a:off x="6687020" y="2455728"/>
            <a:ext cx="1233351" cy="1330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4288" y="5229200"/>
            <a:ext cx="1925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TID   Items bought</a:t>
            </a:r>
          </a:p>
          <a:p>
            <a:r>
              <a:rPr lang="en-US" altLang="zh-CN" dirty="0" smtClean="0"/>
              <a:t>100     {111011:2}</a:t>
            </a:r>
          </a:p>
          <a:p>
            <a:r>
              <a:rPr lang="en-US" altLang="zh-CN" dirty="0" smtClean="0"/>
              <a:t>200     {111110:1}</a:t>
            </a:r>
            <a:endParaRPr lang="en-US" altLang="zh-CN" dirty="0"/>
          </a:p>
          <a:p>
            <a:r>
              <a:rPr lang="en-US" altLang="zh-CN" dirty="0" smtClean="0"/>
              <a:t>300     {100100:1}</a:t>
            </a:r>
            <a:endParaRPr lang="en-US" altLang="zh-CN" dirty="0"/>
          </a:p>
          <a:p>
            <a:r>
              <a:rPr lang="en-US" altLang="zh-CN" dirty="0" smtClean="0"/>
              <a:t>400     {010101:1}</a:t>
            </a:r>
            <a:endParaRPr lang="en-US" altLang="zh-CN" dirty="0"/>
          </a:p>
        </p:txBody>
      </p:sp>
      <p:cxnSp>
        <p:nvCxnSpPr>
          <p:cNvPr id="20" name="直接箭头连接符 19"/>
          <p:cNvCxnSpPr>
            <a:stCxn id="15" idx="2"/>
            <a:endCxn id="19" idx="3"/>
          </p:cNvCxnSpPr>
          <p:nvPr/>
        </p:nvCxnSpPr>
        <p:spPr>
          <a:xfrm flipH="1">
            <a:off x="5220072" y="5264040"/>
            <a:ext cx="1466948" cy="703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8144" y="5690865"/>
            <a:ext cx="55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排序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651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059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GPU_fp</a:t>
            </a:r>
            <a:r>
              <a:rPr lang="en-US" altLang="zh-CN" dirty="0" smtClean="0"/>
              <a:t>-growth</a:t>
            </a:r>
            <a:r>
              <a:rPr lang="zh-CN" altLang="en-US" dirty="0" smtClean="0"/>
              <a:t>算法：由位表数据结构并行构建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二叉基数树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325715" y="2945043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00291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865748" y="4068589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44752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452320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516216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772499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829771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652120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592724" y="1797318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29962" y="240338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580112" y="176446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20172" y="3161481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55096" y="2945043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5" idx="3"/>
            <a:endCxn id="10" idx="0"/>
          </p:cNvCxnSpPr>
          <p:nvPr/>
        </p:nvCxnSpPr>
        <p:spPr>
          <a:xfrm flipH="1">
            <a:off x="5024527" y="2194705"/>
            <a:ext cx="629402" cy="186893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7"/>
            <a:endCxn id="13" idx="4"/>
          </p:cNvCxnSpPr>
          <p:nvPr/>
        </p:nvCxnSpPr>
        <p:spPr>
          <a:xfrm flipV="1">
            <a:off x="1885335" y="2301374"/>
            <a:ext cx="959417" cy="71748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0"/>
            <a:endCxn id="17" idx="4"/>
          </p:cNvCxnSpPr>
          <p:nvPr/>
        </p:nvCxnSpPr>
        <p:spPr>
          <a:xfrm flipV="1">
            <a:off x="1252319" y="3449099"/>
            <a:ext cx="454805" cy="61453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0"/>
            <a:endCxn id="17" idx="4"/>
          </p:cNvCxnSpPr>
          <p:nvPr/>
        </p:nvCxnSpPr>
        <p:spPr>
          <a:xfrm flipH="1" flipV="1">
            <a:off x="1707124" y="3449099"/>
            <a:ext cx="410652" cy="61949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0"/>
            <a:endCxn id="3" idx="4"/>
          </p:cNvCxnSpPr>
          <p:nvPr/>
        </p:nvCxnSpPr>
        <p:spPr>
          <a:xfrm flipV="1">
            <a:off x="3096780" y="3449099"/>
            <a:ext cx="480963" cy="61453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" idx="4"/>
            <a:endCxn id="11" idx="0"/>
          </p:cNvCxnSpPr>
          <p:nvPr/>
        </p:nvCxnSpPr>
        <p:spPr>
          <a:xfrm>
            <a:off x="3577743" y="3449099"/>
            <a:ext cx="504056" cy="61453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0"/>
            <a:endCxn id="16" idx="4"/>
          </p:cNvCxnSpPr>
          <p:nvPr/>
        </p:nvCxnSpPr>
        <p:spPr>
          <a:xfrm flipV="1">
            <a:off x="5904148" y="3665537"/>
            <a:ext cx="468052" cy="39809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4"/>
            <a:endCxn id="9" idx="0"/>
          </p:cNvCxnSpPr>
          <p:nvPr/>
        </p:nvCxnSpPr>
        <p:spPr>
          <a:xfrm>
            <a:off x="6372200" y="3665537"/>
            <a:ext cx="396044" cy="39809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0"/>
            <a:endCxn id="14" idx="4"/>
          </p:cNvCxnSpPr>
          <p:nvPr/>
        </p:nvCxnSpPr>
        <p:spPr>
          <a:xfrm flipH="1" flipV="1">
            <a:off x="6981990" y="2907442"/>
            <a:ext cx="722358" cy="115619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4"/>
            <a:endCxn id="16" idx="0"/>
          </p:cNvCxnSpPr>
          <p:nvPr/>
        </p:nvCxnSpPr>
        <p:spPr>
          <a:xfrm flipH="1">
            <a:off x="6372200" y="2907442"/>
            <a:ext cx="609790" cy="25403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5" idx="6"/>
            <a:endCxn id="14" idx="1"/>
          </p:cNvCxnSpPr>
          <p:nvPr/>
        </p:nvCxnSpPr>
        <p:spPr>
          <a:xfrm>
            <a:off x="6084168" y="2016494"/>
            <a:ext cx="719611" cy="4607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4298268" y="1039299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15" idx="1"/>
            <a:endCxn id="29" idx="4"/>
          </p:cNvCxnSpPr>
          <p:nvPr/>
        </p:nvCxnSpPr>
        <p:spPr>
          <a:xfrm flipH="1" flipV="1">
            <a:off x="4550296" y="1543355"/>
            <a:ext cx="1103633" cy="29492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4"/>
            <a:endCxn id="13" idx="6"/>
          </p:cNvCxnSpPr>
          <p:nvPr/>
        </p:nvCxnSpPr>
        <p:spPr>
          <a:xfrm flipH="1">
            <a:off x="3096780" y="1543355"/>
            <a:ext cx="1453516" cy="50599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4"/>
            <a:endCxn id="3" idx="0"/>
          </p:cNvCxnSpPr>
          <p:nvPr/>
        </p:nvCxnSpPr>
        <p:spPr>
          <a:xfrm>
            <a:off x="2844752" y="2301374"/>
            <a:ext cx="732991" cy="64366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82579" y="4567691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00001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60014" y="4581128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00010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27040" y="4567691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00100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912059" y="4581128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00101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854787" y="4567691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10011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744688" y="4581128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11000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634039" y="4567691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11001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534608" y="4567691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11110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526268" y="3468542"/>
            <a:ext cx="339480" cy="4945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408003" y="3444426"/>
            <a:ext cx="339480" cy="6241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0010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675012" y="2321539"/>
            <a:ext cx="339480" cy="338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733601" y="2259370"/>
            <a:ext cx="339480" cy="363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850532" y="2913993"/>
            <a:ext cx="339480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202460" y="3665537"/>
            <a:ext cx="339480" cy="5950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0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3584" y="179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并行投影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0932" y="990697"/>
            <a:ext cx="2507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TID </a:t>
            </a:r>
            <a:r>
              <a:rPr lang="en-US" altLang="zh-CN" u="sng" dirty="0"/>
              <a:t>order frequent items</a:t>
            </a:r>
            <a:endParaRPr lang="en-US" altLang="zh-CN" u="sng" dirty="0" smtClean="0"/>
          </a:p>
          <a:p>
            <a:r>
              <a:rPr lang="en-US" altLang="zh-CN" dirty="0" smtClean="0"/>
              <a:t>100     {f,c,a,m,p:2}</a:t>
            </a:r>
          </a:p>
          <a:p>
            <a:r>
              <a:rPr lang="en-US" altLang="zh-CN" dirty="0" smtClean="0"/>
              <a:t>200     {f,c,a,b,m:1}</a:t>
            </a:r>
            <a:endParaRPr lang="en-US" altLang="zh-CN" dirty="0"/>
          </a:p>
          <a:p>
            <a:r>
              <a:rPr lang="en-US" altLang="zh-CN" dirty="0" smtClean="0"/>
              <a:t>300     {f,b:1}</a:t>
            </a:r>
            <a:endParaRPr lang="en-US" altLang="zh-CN" dirty="0"/>
          </a:p>
          <a:p>
            <a:r>
              <a:rPr lang="en-US" altLang="zh-CN" dirty="0" smtClean="0"/>
              <a:t>400     {c,b,p:1}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25424" y="3322491"/>
            <a:ext cx="123303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p-</a:t>
            </a:r>
            <a:r>
              <a:rPr lang="zh-CN" altLang="en-US" sz="1400" b="1" dirty="0"/>
              <a:t>投影</a:t>
            </a:r>
            <a:r>
              <a:rPr lang="zh-CN" altLang="en-US" sz="1400" b="1" dirty="0" smtClean="0"/>
              <a:t>数据集</a:t>
            </a:r>
            <a:endParaRPr lang="en-US" altLang="zh-CN" sz="1400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{f,c,a,m:2}</a:t>
            </a:r>
          </a:p>
          <a:p>
            <a:r>
              <a:rPr lang="en-US" altLang="zh-CN" dirty="0" smtClean="0"/>
              <a:t>{c,b:1}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839168" y="1720897"/>
            <a:ext cx="122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频繁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项集：</a:t>
            </a:r>
            <a:endParaRPr lang="en-US" altLang="zh-CN" sz="1400" b="1" dirty="0" smtClean="0"/>
          </a:p>
          <a:p>
            <a:r>
              <a:rPr lang="en-US" altLang="zh-CN" dirty="0" err="1" smtClean="0"/>
              <a:t>f,c,a,b,m,p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89000" y="3365040"/>
            <a:ext cx="128272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m-</a:t>
            </a:r>
            <a:r>
              <a:rPr lang="zh-CN" altLang="en-US" sz="1400" b="1" dirty="0" smtClean="0"/>
              <a:t>投影数据集</a:t>
            </a:r>
            <a:endParaRPr lang="en-US" altLang="zh-CN" sz="1400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{f,c,a:2}</a:t>
            </a:r>
          </a:p>
          <a:p>
            <a:r>
              <a:rPr lang="en-US" altLang="zh-CN" dirty="0" smtClean="0"/>
              <a:t>{f,c,a,b:1}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413227" y="3309372"/>
            <a:ext cx="123303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b-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{f,c,a:1}</a:t>
            </a:r>
          </a:p>
          <a:p>
            <a:r>
              <a:rPr lang="en-US" altLang="zh-CN" dirty="0" smtClean="0"/>
              <a:t>{f:1}</a:t>
            </a:r>
          </a:p>
          <a:p>
            <a:r>
              <a:rPr lang="en-US" altLang="zh-CN" dirty="0" smtClean="0"/>
              <a:t>{c:1}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4906828" y="3371966"/>
            <a:ext cx="122501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a-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sz="1400" u="sng" dirty="0">
              <a:solidFill>
                <a:prstClr val="black"/>
              </a:solidFill>
            </a:endParaRPr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{f,c:2}</a:t>
            </a:r>
          </a:p>
          <a:p>
            <a:r>
              <a:rPr lang="en-US" altLang="zh-CN" dirty="0" smtClean="0"/>
              <a:t>{f,c:1}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3845" y="3347643"/>
            <a:ext cx="121219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c-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sz="1400" u="sng" dirty="0">
              <a:solidFill>
                <a:prstClr val="black"/>
              </a:solidFill>
            </a:endParaRPr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{f:2}</a:t>
            </a:r>
          </a:p>
          <a:p>
            <a:r>
              <a:rPr lang="en-US" altLang="zh-CN" dirty="0" smtClean="0"/>
              <a:t>{f:1}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0274" y="3433472"/>
            <a:ext cx="1192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f-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sz="1400" u="sng" dirty="0">
              <a:solidFill>
                <a:prstClr val="black"/>
              </a:solidFill>
            </a:endParaRPr>
          </a:p>
          <a:p>
            <a:r>
              <a:rPr lang="en-US" altLang="zh-CN" u="sng" dirty="0" smtClean="0"/>
              <a:t>Items </a:t>
            </a:r>
          </a:p>
        </p:txBody>
      </p:sp>
      <p:cxnSp>
        <p:nvCxnSpPr>
          <p:cNvPr id="19" name="曲线连接符 18"/>
          <p:cNvCxnSpPr>
            <a:endCxn id="4" idx="1"/>
          </p:cNvCxnSpPr>
          <p:nvPr/>
        </p:nvCxnSpPr>
        <p:spPr>
          <a:xfrm rot="10800000" flipV="1">
            <a:off x="325424" y="1412776"/>
            <a:ext cx="3608160" cy="2479101"/>
          </a:xfrm>
          <a:prstGeom prst="curvedConnector3">
            <a:avLst>
              <a:gd name="adj1" fmla="val 97678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rot="5400000">
            <a:off x="1545543" y="1656239"/>
            <a:ext cx="2631503" cy="214458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16200000" flipH="1">
            <a:off x="3153066" y="2193298"/>
            <a:ext cx="2631503" cy="1070463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3876184" y="1470177"/>
            <a:ext cx="2631505" cy="251670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4" idx="0"/>
            <a:endCxn id="3" idx="2"/>
          </p:cNvCxnSpPr>
          <p:nvPr/>
        </p:nvCxnSpPr>
        <p:spPr>
          <a:xfrm flipV="1">
            <a:off x="941939" y="2468025"/>
            <a:ext cx="3912926" cy="854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" idx="0"/>
            <a:endCxn id="3" idx="2"/>
          </p:cNvCxnSpPr>
          <p:nvPr/>
        </p:nvCxnSpPr>
        <p:spPr>
          <a:xfrm flipV="1">
            <a:off x="2430362" y="2468025"/>
            <a:ext cx="2424503" cy="897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8" idx="0"/>
            <a:endCxn id="3" idx="2"/>
          </p:cNvCxnSpPr>
          <p:nvPr/>
        </p:nvCxnSpPr>
        <p:spPr>
          <a:xfrm flipV="1">
            <a:off x="4029742" y="2468025"/>
            <a:ext cx="825123" cy="841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0"/>
            <a:endCxn id="3" idx="2"/>
          </p:cNvCxnSpPr>
          <p:nvPr/>
        </p:nvCxnSpPr>
        <p:spPr>
          <a:xfrm flipH="1" flipV="1">
            <a:off x="4854865" y="2468025"/>
            <a:ext cx="664471" cy="903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" idx="0"/>
            <a:endCxn id="3" idx="2"/>
          </p:cNvCxnSpPr>
          <p:nvPr/>
        </p:nvCxnSpPr>
        <p:spPr>
          <a:xfrm flipH="1" flipV="1">
            <a:off x="4854865" y="2468025"/>
            <a:ext cx="2085076" cy="879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endCxn id="3" idx="2"/>
          </p:cNvCxnSpPr>
          <p:nvPr/>
        </p:nvCxnSpPr>
        <p:spPr>
          <a:xfrm flipH="1" flipV="1">
            <a:off x="4854865" y="2468025"/>
            <a:ext cx="3389543" cy="1036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856" y="2059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GPU_fpgrowth</a:t>
            </a:r>
            <a:r>
              <a:rPr lang="zh-CN" altLang="en-US" dirty="0"/>
              <a:t>算法：由位表数据结构并行构建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二</a:t>
            </a:r>
            <a:r>
              <a:rPr lang="zh-CN" altLang="en-US" dirty="0"/>
              <a:t>叉基数树</a:t>
            </a:r>
          </a:p>
        </p:txBody>
      </p:sp>
      <p:sp>
        <p:nvSpPr>
          <p:cNvPr id="3" name="椭圆 2"/>
          <p:cNvSpPr/>
          <p:nvPr/>
        </p:nvSpPr>
        <p:spPr>
          <a:xfrm>
            <a:off x="2841067" y="3372418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00291" y="4495683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865748" y="4500637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44752" y="4495683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452320" y="4495683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516216" y="4495683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772499" y="4495683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829771" y="4495683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652120" y="4495683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800127" y="2356599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634426" y="3054608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772499" y="2339301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516216" y="3728848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860987" y="341353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" name="直接连接符 17"/>
          <p:cNvCxnSpPr>
            <a:endCxn id="10" idx="0"/>
          </p:cNvCxnSpPr>
          <p:nvPr/>
        </p:nvCxnSpPr>
        <p:spPr>
          <a:xfrm flipH="1">
            <a:off x="5024527" y="2783680"/>
            <a:ext cx="483577" cy="171200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7"/>
            <a:endCxn id="42" idx="2"/>
          </p:cNvCxnSpPr>
          <p:nvPr/>
        </p:nvCxnSpPr>
        <p:spPr>
          <a:xfrm flipV="1">
            <a:off x="2291226" y="2783680"/>
            <a:ext cx="108983" cy="703667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0"/>
            <a:endCxn id="17" idx="4"/>
          </p:cNvCxnSpPr>
          <p:nvPr/>
        </p:nvCxnSpPr>
        <p:spPr>
          <a:xfrm flipV="1">
            <a:off x="1252319" y="3917586"/>
            <a:ext cx="860696" cy="578097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0"/>
            <a:endCxn id="17" idx="4"/>
          </p:cNvCxnSpPr>
          <p:nvPr/>
        </p:nvCxnSpPr>
        <p:spPr>
          <a:xfrm flipH="1" flipV="1">
            <a:off x="2113015" y="3917586"/>
            <a:ext cx="4761" cy="58305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0"/>
            <a:endCxn id="3" idx="4"/>
          </p:cNvCxnSpPr>
          <p:nvPr/>
        </p:nvCxnSpPr>
        <p:spPr>
          <a:xfrm flipH="1" flipV="1">
            <a:off x="3093095" y="3876474"/>
            <a:ext cx="3685" cy="6192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" idx="4"/>
            <a:endCxn id="11" idx="0"/>
          </p:cNvCxnSpPr>
          <p:nvPr/>
        </p:nvCxnSpPr>
        <p:spPr>
          <a:xfrm>
            <a:off x="3093095" y="3876474"/>
            <a:ext cx="988704" cy="6192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0"/>
            <a:endCxn id="47" idx="2"/>
          </p:cNvCxnSpPr>
          <p:nvPr/>
        </p:nvCxnSpPr>
        <p:spPr>
          <a:xfrm flipV="1">
            <a:off x="5904148" y="4168882"/>
            <a:ext cx="156730" cy="32680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7" idx="2"/>
            <a:endCxn id="9" idx="0"/>
          </p:cNvCxnSpPr>
          <p:nvPr/>
        </p:nvCxnSpPr>
        <p:spPr>
          <a:xfrm>
            <a:off x="6060878" y="4168882"/>
            <a:ext cx="707366" cy="32680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0"/>
            <a:endCxn id="46" idx="2"/>
          </p:cNvCxnSpPr>
          <p:nvPr/>
        </p:nvCxnSpPr>
        <p:spPr>
          <a:xfrm flipH="1" flipV="1">
            <a:off x="6995416" y="3492621"/>
            <a:ext cx="708932" cy="1003062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6" idx="2"/>
            <a:endCxn id="16" idx="0"/>
          </p:cNvCxnSpPr>
          <p:nvPr/>
        </p:nvCxnSpPr>
        <p:spPr>
          <a:xfrm flipH="1">
            <a:off x="6768244" y="3492621"/>
            <a:ext cx="227172" cy="236227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4" idx="1"/>
          </p:cNvCxnSpPr>
          <p:nvPr/>
        </p:nvCxnSpPr>
        <p:spPr>
          <a:xfrm>
            <a:off x="5508104" y="2783680"/>
            <a:ext cx="200139" cy="34474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000291" y="1327331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15" idx="0"/>
            <a:endCxn id="41" idx="2"/>
          </p:cNvCxnSpPr>
          <p:nvPr/>
        </p:nvCxnSpPr>
        <p:spPr>
          <a:xfrm flipH="1" flipV="1">
            <a:off x="4700687" y="1773922"/>
            <a:ext cx="323840" cy="56537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1" idx="2"/>
            <a:endCxn id="13" idx="0"/>
          </p:cNvCxnSpPr>
          <p:nvPr/>
        </p:nvCxnSpPr>
        <p:spPr>
          <a:xfrm flipH="1">
            <a:off x="4052155" y="1773922"/>
            <a:ext cx="648532" cy="582677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2" idx="2"/>
            <a:endCxn id="3" idx="0"/>
          </p:cNvCxnSpPr>
          <p:nvPr/>
        </p:nvCxnSpPr>
        <p:spPr>
          <a:xfrm>
            <a:off x="2400209" y="2783680"/>
            <a:ext cx="692886" cy="58873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82579" y="4999739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00001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60014" y="5013176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00010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27040" y="4999739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00100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912059" y="5013176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00101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854787" y="4999739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10011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744688" y="5013176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11000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634039" y="4999739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11001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534608" y="4999739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11110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527285" y="1384795"/>
            <a:ext cx="6346803" cy="3891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00291" y="2394553"/>
            <a:ext cx="2799836" cy="3891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00291" y="3474956"/>
            <a:ext cx="860696" cy="3891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32633" y="3432792"/>
            <a:ext cx="918906" cy="3891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68754" y="2369543"/>
            <a:ext cx="2605334" cy="3891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116744" y="3103494"/>
            <a:ext cx="1757344" cy="3891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601425" y="3779755"/>
            <a:ext cx="918906" cy="3891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422059" y="5503795"/>
            <a:ext cx="5379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35" idx="1"/>
          </p:cNvCxnSpPr>
          <p:nvPr/>
        </p:nvCxnSpPr>
        <p:spPr>
          <a:xfrm flipV="1">
            <a:off x="2303112" y="5395783"/>
            <a:ext cx="623928" cy="7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266520" y="5647811"/>
            <a:ext cx="6455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251539" y="5143755"/>
            <a:ext cx="603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194267" y="5296155"/>
            <a:ext cx="603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060878" y="5647811"/>
            <a:ext cx="603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6973519" y="5409220"/>
            <a:ext cx="603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059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GPU_fpgrowth</a:t>
            </a:r>
            <a:r>
              <a:rPr lang="zh-CN" altLang="en-US" dirty="0"/>
              <a:t>算法：由位表数据结构并行构建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二</a:t>
            </a:r>
            <a:r>
              <a:rPr lang="zh-CN" altLang="en-US" dirty="0"/>
              <a:t>叉基数树</a:t>
            </a:r>
          </a:p>
        </p:txBody>
      </p:sp>
      <p:sp>
        <p:nvSpPr>
          <p:cNvPr id="3" name="椭圆 2"/>
          <p:cNvSpPr/>
          <p:nvPr/>
        </p:nvSpPr>
        <p:spPr>
          <a:xfrm>
            <a:off x="3227884" y="2926658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00291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865748" y="4068589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44752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452320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516216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772499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829771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652120" y="406363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588506" y="1907253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750000" y="2411309"/>
            <a:ext cx="504056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797515" y="1849799"/>
            <a:ext cx="504056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072655" y="3178686"/>
            <a:ext cx="504056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572274" y="3020215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5" idx="4"/>
            <a:endCxn id="10" idx="0"/>
          </p:cNvCxnSpPr>
          <p:nvPr/>
        </p:nvCxnSpPr>
        <p:spPr>
          <a:xfrm flipH="1">
            <a:off x="5024527" y="2353855"/>
            <a:ext cx="1025016" cy="170978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7"/>
            <a:endCxn id="13" idx="4"/>
          </p:cNvCxnSpPr>
          <p:nvPr/>
        </p:nvCxnSpPr>
        <p:spPr>
          <a:xfrm flipV="1">
            <a:off x="2002513" y="2411309"/>
            <a:ext cx="838021" cy="68272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0"/>
            <a:endCxn id="17" idx="4"/>
          </p:cNvCxnSpPr>
          <p:nvPr/>
        </p:nvCxnSpPr>
        <p:spPr>
          <a:xfrm flipV="1">
            <a:off x="1252319" y="3524271"/>
            <a:ext cx="571983" cy="53936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0"/>
            <a:endCxn id="17" idx="4"/>
          </p:cNvCxnSpPr>
          <p:nvPr/>
        </p:nvCxnSpPr>
        <p:spPr>
          <a:xfrm flipH="1" flipV="1">
            <a:off x="1824302" y="3524271"/>
            <a:ext cx="293474" cy="54431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0"/>
            <a:endCxn id="3" idx="4"/>
          </p:cNvCxnSpPr>
          <p:nvPr/>
        </p:nvCxnSpPr>
        <p:spPr>
          <a:xfrm flipV="1">
            <a:off x="3096780" y="3430714"/>
            <a:ext cx="383132" cy="63292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" idx="4"/>
            <a:endCxn id="11" idx="0"/>
          </p:cNvCxnSpPr>
          <p:nvPr/>
        </p:nvCxnSpPr>
        <p:spPr>
          <a:xfrm>
            <a:off x="3479912" y="3430714"/>
            <a:ext cx="601887" cy="63292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0"/>
            <a:endCxn id="16" idx="4"/>
          </p:cNvCxnSpPr>
          <p:nvPr/>
        </p:nvCxnSpPr>
        <p:spPr>
          <a:xfrm flipV="1">
            <a:off x="5904148" y="3682742"/>
            <a:ext cx="420535" cy="38089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4"/>
            <a:endCxn id="9" idx="0"/>
          </p:cNvCxnSpPr>
          <p:nvPr/>
        </p:nvCxnSpPr>
        <p:spPr>
          <a:xfrm>
            <a:off x="6324683" y="3682742"/>
            <a:ext cx="443561" cy="38089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0"/>
            <a:endCxn id="14" idx="4"/>
          </p:cNvCxnSpPr>
          <p:nvPr/>
        </p:nvCxnSpPr>
        <p:spPr>
          <a:xfrm flipH="1" flipV="1">
            <a:off x="7002028" y="2915365"/>
            <a:ext cx="702320" cy="114827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4"/>
            <a:endCxn id="16" idx="0"/>
          </p:cNvCxnSpPr>
          <p:nvPr/>
        </p:nvCxnSpPr>
        <p:spPr>
          <a:xfrm flipH="1">
            <a:off x="6324683" y="2915365"/>
            <a:ext cx="677345" cy="26332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5" idx="4"/>
            <a:endCxn id="14" idx="1"/>
          </p:cNvCxnSpPr>
          <p:nvPr/>
        </p:nvCxnSpPr>
        <p:spPr>
          <a:xfrm>
            <a:off x="6049543" y="2353855"/>
            <a:ext cx="774274" cy="13127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4355976" y="837818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15" idx="0"/>
            <a:endCxn id="29" idx="4"/>
          </p:cNvCxnSpPr>
          <p:nvPr/>
        </p:nvCxnSpPr>
        <p:spPr>
          <a:xfrm flipH="1" flipV="1">
            <a:off x="4608004" y="1341874"/>
            <a:ext cx="1441539" cy="50792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4"/>
            <a:endCxn id="13" idx="0"/>
          </p:cNvCxnSpPr>
          <p:nvPr/>
        </p:nvCxnSpPr>
        <p:spPr>
          <a:xfrm flipH="1">
            <a:off x="2840534" y="1341874"/>
            <a:ext cx="1767470" cy="56537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4"/>
            <a:endCxn id="3" idx="0"/>
          </p:cNvCxnSpPr>
          <p:nvPr/>
        </p:nvCxnSpPr>
        <p:spPr>
          <a:xfrm>
            <a:off x="2840534" y="2411309"/>
            <a:ext cx="639378" cy="51534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82579" y="4567691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00001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60014" y="4581128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00010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27040" y="4567691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00100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912059" y="4581128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00101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854787" y="4567691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10011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744688" y="4581128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11000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634039" y="4567691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11001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534608" y="4567691"/>
            <a:ext cx="3394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11110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422059" y="5071747"/>
            <a:ext cx="5379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5" idx="1"/>
          </p:cNvCxnSpPr>
          <p:nvPr/>
        </p:nvCxnSpPr>
        <p:spPr>
          <a:xfrm flipV="1">
            <a:off x="2303112" y="4963735"/>
            <a:ext cx="623928" cy="7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266520" y="5215763"/>
            <a:ext cx="6455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251539" y="4711707"/>
            <a:ext cx="603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194267" y="4864107"/>
            <a:ext cx="603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060878" y="5215763"/>
            <a:ext cx="603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973519" y="4977172"/>
            <a:ext cx="603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059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GPU_fpgrowth</a:t>
            </a:r>
            <a:r>
              <a:rPr lang="zh-CN" altLang="en-US" dirty="0"/>
              <a:t>算法：由位表数据结构并行构建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FP-tree</a:t>
            </a:r>
            <a:r>
              <a:rPr lang="zh-CN" altLang="en-US" dirty="0" smtClean="0"/>
              <a:t>映射到二</a:t>
            </a:r>
            <a:r>
              <a:rPr lang="zh-CN" altLang="en-US" dirty="0"/>
              <a:t>叉基数树</a:t>
            </a:r>
          </a:p>
        </p:txBody>
      </p:sp>
      <p:sp>
        <p:nvSpPr>
          <p:cNvPr id="3" name="椭圆 2"/>
          <p:cNvSpPr/>
          <p:nvPr/>
        </p:nvSpPr>
        <p:spPr>
          <a:xfrm>
            <a:off x="4776932" y="1862439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02892" y="1900416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572000" y="2762392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965819" y="4251434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476956" y="4562476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500002" y="2629047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067944" y="114302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9" idx="4"/>
            <a:endCxn id="7" idx="7"/>
          </p:cNvCxnSpPr>
          <p:nvPr/>
        </p:nvCxnSpPr>
        <p:spPr>
          <a:xfrm flipH="1">
            <a:off x="6396058" y="3133103"/>
            <a:ext cx="355972" cy="119214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573276" y="1926269"/>
            <a:ext cx="339480" cy="7148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111:3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76056" y="2422737"/>
            <a:ext cx="339480" cy="9852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100100:1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23485" y="3465933"/>
            <a:ext cx="339480" cy="985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111011:2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981012" y="2743963"/>
            <a:ext cx="339480" cy="985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111110:1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9" idx="4"/>
            <a:endCxn id="8" idx="0"/>
          </p:cNvCxnSpPr>
          <p:nvPr/>
        </p:nvCxnSpPr>
        <p:spPr>
          <a:xfrm>
            <a:off x="6752030" y="3133103"/>
            <a:ext cx="976954" cy="14293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" idx="4"/>
            <a:endCxn id="9" idx="2"/>
          </p:cNvCxnSpPr>
          <p:nvPr/>
        </p:nvCxnSpPr>
        <p:spPr>
          <a:xfrm>
            <a:off x="5028960" y="2366495"/>
            <a:ext cx="1471042" cy="51458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4"/>
            <a:endCxn id="6" idx="0"/>
          </p:cNvCxnSpPr>
          <p:nvPr/>
        </p:nvCxnSpPr>
        <p:spPr>
          <a:xfrm flipH="1">
            <a:off x="4824028" y="2366495"/>
            <a:ext cx="204932" cy="395897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4"/>
            <a:endCxn id="4" idx="0"/>
          </p:cNvCxnSpPr>
          <p:nvPr/>
        </p:nvCxnSpPr>
        <p:spPr>
          <a:xfrm flipH="1">
            <a:off x="3054920" y="1647076"/>
            <a:ext cx="1265052" cy="25334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  <a:endCxn id="3" idx="1"/>
          </p:cNvCxnSpPr>
          <p:nvPr/>
        </p:nvCxnSpPr>
        <p:spPr>
          <a:xfrm>
            <a:off x="4319972" y="1647076"/>
            <a:ext cx="530777" cy="28918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79469" y="2673233"/>
            <a:ext cx="50405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{}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403648" y="3462964"/>
            <a:ext cx="50405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:1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28640" y="3499624"/>
            <a:ext cx="50405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f:4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01050" y="4041525"/>
            <a:ext cx="60368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b:1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80668" y="3996413"/>
            <a:ext cx="50405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c:3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492136" y="4650472"/>
            <a:ext cx="50405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a:3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996192" y="5308007"/>
            <a:ext cx="621013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m:2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002035" y="5903191"/>
            <a:ext cx="621013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p:2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785729" y="5275288"/>
            <a:ext cx="64410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b:1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811977" y="5949279"/>
            <a:ext cx="64410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m:1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51620" y="4041525"/>
            <a:ext cx="50405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b:1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98449" y="4706492"/>
            <a:ext cx="50405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p:1</a:t>
            </a:r>
            <a:endParaRPr lang="zh-CN" altLang="en-US" dirty="0"/>
          </a:p>
        </p:txBody>
      </p:sp>
      <p:cxnSp>
        <p:nvCxnSpPr>
          <p:cNvPr id="33" name="直接连接符 32"/>
          <p:cNvCxnSpPr>
            <a:stCxn id="21" idx="2"/>
            <a:endCxn id="22" idx="0"/>
          </p:cNvCxnSpPr>
          <p:nvPr/>
        </p:nvCxnSpPr>
        <p:spPr>
          <a:xfrm flipH="1">
            <a:off x="1655676" y="3033273"/>
            <a:ext cx="1775821" cy="429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1" idx="2"/>
            <a:endCxn id="23" idx="0"/>
          </p:cNvCxnSpPr>
          <p:nvPr/>
        </p:nvCxnSpPr>
        <p:spPr>
          <a:xfrm>
            <a:off x="3431497" y="3033273"/>
            <a:ext cx="49171" cy="466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3" idx="2"/>
            <a:endCxn id="24" idx="0"/>
          </p:cNvCxnSpPr>
          <p:nvPr/>
        </p:nvCxnSpPr>
        <p:spPr>
          <a:xfrm flipH="1">
            <a:off x="2802892" y="3859664"/>
            <a:ext cx="677776" cy="1818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2"/>
            <a:endCxn id="26" idx="0"/>
          </p:cNvCxnSpPr>
          <p:nvPr/>
        </p:nvCxnSpPr>
        <p:spPr>
          <a:xfrm>
            <a:off x="3732696" y="4356453"/>
            <a:ext cx="11468" cy="294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2"/>
            <a:endCxn id="27" idx="0"/>
          </p:cNvCxnSpPr>
          <p:nvPr/>
        </p:nvCxnSpPr>
        <p:spPr>
          <a:xfrm>
            <a:off x="3744164" y="5010512"/>
            <a:ext cx="562535" cy="297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6" idx="2"/>
            <a:endCxn id="29" idx="0"/>
          </p:cNvCxnSpPr>
          <p:nvPr/>
        </p:nvCxnSpPr>
        <p:spPr>
          <a:xfrm flipH="1">
            <a:off x="3107782" y="5010512"/>
            <a:ext cx="636382" cy="2647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3" idx="2"/>
            <a:endCxn id="25" idx="0"/>
          </p:cNvCxnSpPr>
          <p:nvPr/>
        </p:nvCxnSpPr>
        <p:spPr>
          <a:xfrm>
            <a:off x="3480668" y="3859664"/>
            <a:ext cx="252028" cy="136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2"/>
            <a:endCxn id="28" idx="0"/>
          </p:cNvCxnSpPr>
          <p:nvPr/>
        </p:nvCxnSpPr>
        <p:spPr>
          <a:xfrm>
            <a:off x="4306699" y="5668047"/>
            <a:ext cx="5843" cy="235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9" idx="2"/>
            <a:endCxn id="30" idx="0"/>
          </p:cNvCxnSpPr>
          <p:nvPr/>
        </p:nvCxnSpPr>
        <p:spPr>
          <a:xfrm>
            <a:off x="3107782" y="5635328"/>
            <a:ext cx="26248" cy="313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2" idx="2"/>
            <a:endCxn id="31" idx="0"/>
          </p:cNvCxnSpPr>
          <p:nvPr/>
        </p:nvCxnSpPr>
        <p:spPr>
          <a:xfrm flipH="1">
            <a:off x="1403648" y="3823004"/>
            <a:ext cx="252028" cy="218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1" idx="2"/>
            <a:endCxn id="32" idx="0"/>
          </p:cNvCxnSpPr>
          <p:nvPr/>
        </p:nvCxnSpPr>
        <p:spPr>
          <a:xfrm flipH="1">
            <a:off x="1250477" y="4401565"/>
            <a:ext cx="153171" cy="304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626339" y="1578811"/>
            <a:ext cx="339480" cy="7148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1:4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430938" y="1275001"/>
            <a:ext cx="339480" cy="9852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010101:1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287693" y="1578811"/>
            <a:ext cx="339480" cy="71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f</a:t>
            </a:r>
            <a:r>
              <a:rPr lang="en-US" altLang="zh-CN" dirty="0" smtClean="0"/>
              <a:t>:4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430938" y="2263917"/>
            <a:ext cx="339480" cy="769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cbp:1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076056" y="3390744"/>
            <a:ext cx="339480" cy="786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fb:1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527041" y="4451147"/>
            <a:ext cx="339480" cy="1055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fcamp:2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974074" y="3725475"/>
            <a:ext cx="339480" cy="1059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fcabm:1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912756" y="1919941"/>
            <a:ext cx="339480" cy="71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fca:3</a:t>
            </a:r>
            <a:endParaRPr lang="zh-CN" altLang="en-US" dirty="0"/>
          </a:p>
        </p:txBody>
      </p:sp>
      <p:cxnSp>
        <p:nvCxnSpPr>
          <p:cNvPr id="52" name="曲线连接符 51"/>
          <p:cNvCxnSpPr>
            <a:stCxn id="23" idx="3"/>
            <a:endCxn id="3" idx="2"/>
          </p:cNvCxnSpPr>
          <p:nvPr/>
        </p:nvCxnSpPr>
        <p:spPr>
          <a:xfrm flipV="1">
            <a:off x="3732696" y="2114467"/>
            <a:ext cx="1044236" cy="156517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28" idx="0"/>
            <a:endCxn id="7" idx="4"/>
          </p:cNvCxnSpPr>
          <p:nvPr/>
        </p:nvCxnSpPr>
        <p:spPr>
          <a:xfrm rot="5400000" flipH="1" flipV="1">
            <a:off x="4691344" y="4376689"/>
            <a:ext cx="1147701" cy="19053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27" idx="0"/>
            <a:endCxn id="7" idx="4"/>
          </p:cNvCxnSpPr>
          <p:nvPr/>
        </p:nvCxnSpPr>
        <p:spPr>
          <a:xfrm rot="5400000" flipH="1" flipV="1">
            <a:off x="4986015" y="4076175"/>
            <a:ext cx="552517" cy="19111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26" idx="3"/>
            <a:endCxn id="9" idx="3"/>
          </p:cNvCxnSpPr>
          <p:nvPr/>
        </p:nvCxnSpPr>
        <p:spPr>
          <a:xfrm flipV="1">
            <a:off x="3996192" y="3059286"/>
            <a:ext cx="2577627" cy="177120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25" idx="3"/>
            <a:endCxn id="9" idx="3"/>
          </p:cNvCxnSpPr>
          <p:nvPr/>
        </p:nvCxnSpPr>
        <p:spPr>
          <a:xfrm flipV="1">
            <a:off x="3984724" y="3059286"/>
            <a:ext cx="2589095" cy="111714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29" idx="2"/>
            <a:endCxn id="8" idx="6"/>
          </p:cNvCxnSpPr>
          <p:nvPr/>
        </p:nvCxnSpPr>
        <p:spPr>
          <a:xfrm rot="5400000" flipH="1" flipV="1">
            <a:off x="5133985" y="2788301"/>
            <a:ext cx="820824" cy="4873230"/>
          </a:xfrm>
          <a:prstGeom prst="curvedConnector4">
            <a:avLst>
              <a:gd name="adj1" fmla="val -87835"/>
              <a:gd name="adj2" fmla="val 10469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30" idx="2"/>
            <a:endCxn id="8" idx="6"/>
          </p:cNvCxnSpPr>
          <p:nvPr/>
        </p:nvCxnSpPr>
        <p:spPr>
          <a:xfrm rot="5400000" flipH="1" flipV="1">
            <a:off x="4810113" y="3138421"/>
            <a:ext cx="1494815" cy="4846982"/>
          </a:xfrm>
          <a:prstGeom prst="curvedConnector4">
            <a:avLst>
              <a:gd name="adj1" fmla="val -15293"/>
              <a:gd name="adj2" fmla="val 10471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24" idx="0"/>
            <a:endCxn id="6" idx="2"/>
          </p:cNvCxnSpPr>
          <p:nvPr/>
        </p:nvCxnSpPr>
        <p:spPr>
          <a:xfrm rot="5400000" flipH="1" flipV="1">
            <a:off x="3173894" y="2643419"/>
            <a:ext cx="1027105" cy="17691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22" idx="3"/>
            <a:endCxn id="4" idx="3"/>
          </p:cNvCxnSpPr>
          <p:nvPr/>
        </p:nvCxnSpPr>
        <p:spPr>
          <a:xfrm flipV="1">
            <a:off x="1907704" y="2330655"/>
            <a:ext cx="969005" cy="131232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1" idx="3"/>
            <a:endCxn id="4" idx="3"/>
          </p:cNvCxnSpPr>
          <p:nvPr/>
        </p:nvCxnSpPr>
        <p:spPr>
          <a:xfrm flipV="1">
            <a:off x="1655676" y="2330655"/>
            <a:ext cx="1221033" cy="18908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32" idx="3"/>
            <a:endCxn id="4" idx="3"/>
          </p:cNvCxnSpPr>
          <p:nvPr/>
        </p:nvCxnSpPr>
        <p:spPr>
          <a:xfrm flipV="1">
            <a:off x="1502505" y="2330655"/>
            <a:ext cx="1374204" cy="25558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059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GPU_fpgrowth</a:t>
            </a:r>
            <a:r>
              <a:rPr lang="zh-CN" altLang="en-US" dirty="0"/>
              <a:t>算法</a:t>
            </a:r>
            <a:r>
              <a:rPr lang="zh-CN" altLang="en-US" dirty="0" smtClean="0"/>
              <a:t>：并行构建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存储结构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47561"/>
              </p:ext>
            </p:extLst>
          </p:nvPr>
        </p:nvGraphicFramePr>
        <p:xfrm>
          <a:off x="1187623" y="2644904"/>
          <a:ext cx="633670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341"/>
                <a:gridCol w="1267341"/>
                <a:gridCol w="1267341"/>
                <a:gridCol w="1267341"/>
                <a:gridCol w="12673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Index-array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Flag-array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NodeCount-Array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059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GPU_fpgrowth</a:t>
            </a:r>
            <a:r>
              <a:rPr lang="zh-CN" altLang="en-US" dirty="0"/>
              <a:t>算法</a:t>
            </a:r>
            <a:r>
              <a:rPr lang="zh-CN" altLang="en-US" dirty="0" smtClean="0"/>
              <a:t>：并行构建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pPr algn="ctr"/>
            <a:r>
              <a:rPr lang="zh-CN" altLang="en-US" dirty="0"/>
              <a:t>线程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40248"/>
              </p:ext>
            </p:extLst>
          </p:nvPr>
        </p:nvGraphicFramePr>
        <p:xfrm>
          <a:off x="1187623" y="2644904"/>
          <a:ext cx="633670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341"/>
                <a:gridCol w="1267341"/>
                <a:gridCol w="1267341"/>
                <a:gridCol w="1267341"/>
                <a:gridCol w="12673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Index-array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Flag-array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NodeCount-Array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8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059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GPU_fpgrowth</a:t>
            </a:r>
            <a:r>
              <a:rPr lang="zh-CN" altLang="en-US" dirty="0"/>
              <a:t>算法</a:t>
            </a:r>
            <a:r>
              <a:rPr lang="zh-CN" altLang="en-US" dirty="0" smtClean="0"/>
              <a:t>：并行</a:t>
            </a:r>
            <a:r>
              <a:rPr lang="zh-CN" altLang="en-US" dirty="0"/>
              <a:t>挖掘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TD-FP-growth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680" y="3834303"/>
            <a:ext cx="2219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Header Table</a:t>
            </a:r>
          </a:p>
          <a:p>
            <a:r>
              <a:rPr lang="en-US" altLang="zh-CN" u="sng" dirty="0" smtClean="0"/>
              <a:t>Item  frequency head</a:t>
            </a:r>
          </a:p>
          <a:p>
            <a:r>
              <a:rPr lang="en-US" altLang="zh-CN" dirty="0" smtClean="0"/>
              <a:t>f               4</a:t>
            </a:r>
          </a:p>
          <a:p>
            <a:r>
              <a:rPr lang="en-US" altLang="zh-CN" dirty="0" smtClean="0"/>
              <a:t>c              3</a:t>
            </a:r>
          </a:p>
          <a:p>
            <a:r>
              <a:rPr lang="en-US" altLang="zh-CN" dirty="0" smtClean="0"/>
              <a:t>a              3</a:t>
            </a:r>
          </a:p>
          <a:p>
            <a:r>
              <a:rPr lang="en-US" altLang="zh-CN" dirty="0" smtClean="0"/>
              <a:t>b              3</a:t>
            </a:r>
          </a:p>
          <a:p>
            <a:r>
              <a:rPr lang="en-US" altLang="zh-CN" dirty="0" smtClean="0"/>
              <a:t>m             3</a:t>
            </a:r>
          </a:p>
          <a:p>
            <a:r>
              <a:rPr lang="en-US" altLang="zh-CN" dirty="0" smtClean="0"/>
              <a:t>p              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0832" y="3465004"/>
            <a:ext cx="50405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19267" y="4013022"/>
            <a:ext cx="504056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:1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59127" y="3995437"/>
            <a:ext cx="504056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f:2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51204" y="4515401"/>
            <a:ext cx="60368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b:1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35814" y="4571913"/>
            <a:ext cx="504056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c:2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80040" y="5085184"/>
            <a:ext cx="504056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a:2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59027" y="5665316"/>
            <a:ext cx="621013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m:2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59026" y="6237312"/>
            <a:ext cx="621013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p:2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59126" y="5665316"/>
            <a:ext cx="64410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b:1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59126" y="6237312"/>
            <a:ext cx="64410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m:1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119267" y="4628425"/>
            <a:ext cx="504056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b:1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19267" y="5265204"/>
            <a:ext cx="504056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p:1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6" idx="2"/>
            <a:endCxn id="7" idx="0"/>
          </p:cNvCxnSpPr>
          <p:nvPr/>
        </p:nvCxnSpPr>
        <p:spPr>
          <a:xfrm>
            <a:off x="4602860" y="3825044"/>
            <a:ext cx="768435" cy="187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2"/>
            <a:endCxn id="8" idx="0"/>
          </p:cNvCxnSpPr>
          <p:nvPr/>
        </p:nvCxnSpPr>
        <p:spPr>
          <a:xfrm flipH="1">
            <a:off x="4111155" y="3825044"/>
            <a:ext cx="491705" cy="170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2"/>
            <a:endCxn id="9" idx="0"/>
          </p:cNvCxnSpPr>
          <p:nvPr/>
        </p:nvCxnSpPr>
        <p:spPr>
          <a:xfrm>
            <a:off x="4111155" y="4355477"/>
            <a:ext cx="441891" cy="159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2"/>
            <a:endCxn id="11" idx="0"/>
          </p:cNvCxnSpPr>
          <p:nvPr/>
        </p:nvCxnSpPr>
        <p:spPr>
          <a:xfrm flipH="1">
            <a:off x="3832068" y="4931953"/>
            <a:ext cx="55774" cy="153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2"/>
            <a:endCxn id="12" idx="0"/>
          </p:cNvCxnSpPr>
          <p:nvPr/>
        </p:nvCxnSpPr>
        <p:spPr>
          <a:xfrm flipH="1">
            <a:off x="3269534" y="5445224"/>
            <a:ext cx="562534" cy="220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2"/>
            <a:endCxn id="14" idx="0"/>
          </p:cNvCxnSpPr>
          <p:nvPr/>
        </p:nvCxnSpPr>
        <p:spPr>
          <a:xfrm>
            <a:off x="3832068" y="5445224"/>
            <a:ext cx="349111" cy="220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2"/>
            <a:endCxn id="10" idx="0"/>
          </p:cNvCxnSpPr>
          <p:nvPr/>
        </p:nvCxnSpPr>
        <p:spPr>
          <a:xfrm flipH="1">
            <a:off x="3887842" y="4355477"/>
            <a:ext cx="223313" cy="216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2"/>
            <a:endCxn id="13" idx="0"/>
          </p:cNvCxnSpPr>
          <p:nvPr/>
        </p:nvCxnSpPr>
        <p:spPr>
          <a:xfrm flipH="1">
            <a:off x="3269533" y="6025356"/>
            <a:ext cx="1" cy="211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2"/>
            <a:endCxn id="15" idx="0"/>
          </p:cNvCxnSpPr>
          <p:nvPr/>
        </p:nvCxnSpPr>
        <p:spPr>
          <a:xfrm>
            <a:off x="4181179" y="6025356"/>
            <a:ext cx="0" cy="211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2"/>
            <a:endCxn id="16" idx="0"/>
          </p:cNvCxnSpPr>
          <p:nvPr/>
        </p:nvCxnSpPr>
        <p:spPr>
          <a:xfrm>
            <a:off x="5371295" y="4373062"/>
            <a:ext cx="0" cy="255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6" idx="2"/>
            <a:endCxn id="17" idx="0"/>
          </p:cNvCxnSpPr>
          <p:nvPr/>
        </p:nvCxnSpPr>
        <p:spPr>
          <a:xfrm>
            <a:off x="5371295" y="4988465"/>
            <a:ext cx="0" cy="276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endCxn id="8" idx="1"/>
          </p:cNvCxnSpPr>
          <p:nvPr/>
        </p:nvCxnSpPr>
        <p:spPr>
          <a:xfrm flipV="1">
            <a:off x="2267746" y="4175457"/>
            <a:ext cx="1591381" cy="360596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endCxn id="11" idx="1"/>
          </p:cNvCxnSpPr>
          <p:nvPr/>
        </p:nvCxnSpPr>
        <p:spPr>
          <a:xfrm>
            <a:off x="2267746" y="5126834"/>
            <a:ext cx="1312294" cy="13837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endCxn id="14" idx="1"/>
          </p:cNvCxnSpPr>
          <p:nvPr/>
        </p:nvCxnSpPr>
        <p:spPr>
          <a:xfrm>
            <a:off x="2267746" y="5385853"/>
            <a:ext cx="1591380" cy="459483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endCxn id="10" idx="1"/>
          </p:cNvCxnSpPr>
          <p:nvPr/>
        </p:nvCxnSpPr>
        <p:spPr>
          <a:xfrm flipV="1">
            <a:off x="2323520" y="4751933"/>
            <a:ext cx="1312294" cy="163715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0" idx="3"/>
            <a:endCxn id="7" idx="1"/>
          </p:cNvCxnSpPr>
          <p:nvPr/>
        </p:nvCxnSpPr>
        <p:spPr>
          <a:xfrm flipV="1">
            <a:off x="4139870" y="4193042"/>
            <a:ext cx="979397" cy="55889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4" idx="3"/>
            <a:endCxn id="9" idx="2"/>
          </p:cNvCxnSpPr>
          <p:nvPr/>
        </p:nvCxnSpPr>
        <p:spPr>
          <a:xfrm flipV="1">
            <a:off x="4503231" y="4875441"/>
            <a:ext cx="49815" cy="96989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9" idx="3"/>
            <a:endCxn id="16" idx="1"/>
          </p:cNvCxnSpPr>
          <p:nvPr/>
        </p:nvCxnSpPr>
        <p:spPr>
          <a:xfrm>
            <a:off x="4854888" y="4695421"/>
            <a:ext cx="264379" cy="11302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endCxn id="12" idx="1"/>
          </p:cNvCxnSpPr>
          <p:nvPr/>
        </p:nvCxnSpPr>
        <p:spPr>
          <a:xfrm>
            <a:off x="2267746" y="5625244"/>
            <a:ext cx="691281" cy="220092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2" idx="2"/>
            <a:endCxn id="15" idx="1"/>
          </p:cNvCxnSpPr>
          <p:nvPr/>
        </p:nvCxnSpPr>
        <p:spPr>
          <a:xfrm rot="16200000" flipH="1">
            <a:off x="3368342" y="5926548"/>
            <a:ext cx="391976" cy="58959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/>
          <p:nvPr/>
        </p:nvCxnSpPr>
        <p:spPr>
          <a:xfrm>
            <a:off x="2267746" y="5845338"/>
            <a:ext cx="691279" cy="463982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3" idx="2"/>
            <a:endCxn id="17" idx="2"/>
          </p:cNvCxnSpPr>
          <p:nvPr/>
        </p:nvCxnSpPr>
        <p:spPr>
          <a:xfrm rot="5400000" flipH="1" flipV="1">
            <a:off x="3834360" y="5060417"/>
            <a:ext cx="972108" cy="2101762"/>
          </a:xfrm>
          <a:prstGeom prst="curvedConnector3">
            <a:avLst>
              <a:gd name="adj1" fmla="val -23516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981" y="1036442"/>
            <a:ext cx="22711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TID   Items bought</a:t>
            </a:r>
          </a:p>
          <a:p>
            <a:r>
              <a:rPr lang="en-US" altLang="zh-CN" dirty="0" smtClean="0"/>
              <a:t>100     {</a:t>
            </a:r>
            <a:r>
              <a:rPr lang="en-US" altLang="zh-CN" dirty="0" err="1" smtClean="0"/>
              <a:t>f,c,a,d,g,i,m,p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200     {</a:t>
            </a:r>
            <a:r>
              <a:rPr lang="en-US" altLang="zh-CN" dirty="0" err="1" smtClean="0"/>
              <a:t>a,b,c,f,l,m,p</a:t>
            </a:r>
            <a:r>
              <a:rPr lang="en-US" altLang="zh-CN" dirty="0"/>
              <a:t>}</a:t>
            </a:r>
          </a:p>
          <a:p>
            <a:r>
              <a:rPr lang="en-US" altLang="zh-CN" dirty="0" smtClean="0"/>
              <a:t>300     {</a:t>
            </a:r>
            <a:r>
              <a:rPr lang="en-US" altLang="zh-CN" dirty="0" err="1" smtClean="0"/>
              <a:t>b,f,h,j,o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smtClean="0"/>
              <a:t>400     {</a:t>
            </a:r>
            <a:r>
              <a:rPr lang="en-US" altLang="zh-CN" dirty="0" err="1" smtClean="0"/>
              <a:t>b,c,k,s,p</a:t>
            </a:r>
            <a:r>
              <a:rPr lang="en-US" altLang="zh-CN" dirty="0"/>
              <a:t>}</a:t>
            </a:r>
          </a:p>
          <a:p>
            <a:r>
              <a:rPr lang="en-US" altLang="zh-CN" dirty="0" smtClean="0"/>
              <a:t>500     {</a:t>
            </a:r>
            <a:r>
              <a:rPr lang="en-US" altLang="zh-CN" dirty="0" err="1" smtClean="0"/>
              <a:t>a,f,c,e,l,m,p,n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1" name="TextBox 40"/>
          <p:cNvSpPr txBox="1"/>
          <p:nvPr/>
        </p:nvSpPr>
        <p:spPr>
          <a:xfrm>
            <a:off x="277607" y="117614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DB: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5512" y="282200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min_support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30569" y="1006865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H_f</a:t>
            </a:r>
            <a:r>
              <a:rPr lang="en-US" altLang="zh-CN" sz="1600" b="1" dirty="0" smtClean="0"/>
              <a:t>:{}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0772" y="1523191"/>
            <a:ext cx="692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H_c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09866" y="1107692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               3</a:t>
            </a:r>
          </a:p>
        </p:txBody>
      </p:sp>
      <p:cxnSp>
        <p:nvCxnSpPr>
          <p:cNvPr id="46" name="直接箭头连接符 45"/>
          <p:cNvCxnSpPr>
            <a:stCxn id="44" idx="3"/>
            <a:endCxn id="45" idx="1"/>
          </p:cNvCxnSpPr>
          <p:nvPr/>
        </p:nvCxnSpPr>
        <p:spPr>
          <a:xfrm flipV="1">
            <a:off x="4503231" y="1276969"/>
            <a:ext cx="806635" cy="415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35679" y="2149668"/>
            <a:ext cx="692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H_a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53601" y="169246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               3</a:t>
            </a:r>
          </a:p>
          <a:p>
            <a:r>
              <a:rPr lang="en-US" altLang="zh-CN" sz="1600" dirty="0" smtClean="0"/>
              <a:t>c               3</a:t>
            </a:r>
          </a:p>
        </p:txBody>
      </p:sp>
      <p:cxnSp>
        <p:nvCxnSpPr>
          <p:cNvPr id="49" name="直接箭头连接符 48"/>
          <p:cNvCxnSpPr>
            <a:stCxn id="50" idx="3"/>
            <a:endCxn id="53" idx="1"/>
          </p:cNvCxnSpPr>
          <p:nvPr/>
        </p:nvCxnSpPr>
        <p:spPr>
          <a:xfrm>
            <a:off x="7236298" y="1376197"/>
            <a:ext cx="504054" cy="446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43839" y="1206920"/>
            <a:ext cx="692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H_m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3865" y="2174007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r>
              <a:rPr lang="en-US" altLang="zh-CN" sz="1600" dirty="0" smtClean="0"/>
              <a:t>              3</a:t>
            </a:r>
          </a:p>
          <a:p>
            <a:r>
              <a:rPr lang="en-US" altLang="zh-CN" sz="1600" dirty="0" smtClean="0"/>
              <a:t>c              4</a:t>
            </a:r>
          </a:p>
          <a:p>
            <a:r>
              <a:rPr lang="en-US" altLang="zh-CN" sz="1600" dirty="0" smtClean="0"/>
              <a:t>f              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30864" y="2461810"/>
            <a:ext cx="692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H_b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40352" y="1284259"/>
            <a:ext cx="1141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                3</a:t>
            </a:r>
          </a:p>
          <a:p>
            <a:r>
              <a:rPr lang="en-US" altLang="zh-CN" sz="1600" dirty="0"/>
              <a:t>c</a:t>
            </a:r>
            <a:r>
              <a:rPr lang="en-US" altLang="zh-CN" sz="1600" dirty="0" smtClean="0"/>
              <a:t>                3</a:t>
            </a:r>
          </a:p>
          <a:p>
            <a:r>
              <a:rPr lang="en-US" altLang="zh-CN" sz="1600" dirty="0" smtClean="0"/>
              <a:t>f                 3</a:t>
            </a:r>
          </a:p>
          <a:p>
            <a:r>
              <a:rPr lang="en-US" altLang="zh-CN" sz="1600" dirty="0" smtClean="0"/>
              <a:t>b               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90068" y="4048043"/>
            <a:ext cx="148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H_p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p</a:t>
            </a:r>
            <a:r>
              <a:rPr lang="zh-CN" altLang="en-US" sz="1200" dirty="0" smtClean="0"/>
              <a:t>条件子头表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>
            <a:stCxn id="52" idx="3"/>
            <a:endCxn id="51" idx="1"/>
          </p:cNvCxnSpPr>
          <p:nvPr/>
        </p:nvCxnSpPr>
        <p:spPr>
          <a:xfrm flipV="1">
            <a:off x="5623323" y="2589506"/>
            <a:ext cx="1060542" cy="41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6296" y="5049252"/>
            <a:ext cx="11416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              2</a:t>
            </a:r>
          </a:p>
          <a:p>
            <a:r>
              <a:rPr lang="en-US" altLang="zh-CN" sz="1600" dirty="0" smtClean="0"/>
              <a:t>a                2</a:t>
            </a:r>
          </a:p>
          <a:p>
            <a:r>
              <a:rPr lang="en-US" altLang="zh-CN" sz="1600" dirty="0" smtClean="0"/>
              <a:t>c                3</a:t>
            </a:r>
          </a:p>
          <a:p>
            <a:r>
              <a:rPr lang="en-US" altLang="zh-CN" sz="1600" dirty="0" smtClean="0"/>
              <a:t>f                 2</a:t>
            </a:r>
          </a:p>
          <a:p>
            <a:r>
              <a:rPr lang="en-US" altLang="zh-CN" sz="1600" dirty="0" smtClean="0"/>
              <a:t>b                1</a:t>
            </a:r>
          </a:p>
        </p:txBody>
      </p:sp>
      <p:cxnSp>
        <p:nvCxnSpPr>
          <p:cNvPr id="57" name="直接箭头连接符 56"/>
          <p:cNvCxnSpPr>
            <a:stCxn id="54" idx="2"/>
            <a:endCxn id="56" idx="0"/>
          </p:cNvCxnSpPr>
          <p:nvPr/>
        </p:nvCxnSpPr>
        <p:spPr>
          <a:xfrm>
            <a:off x="7634012" y="4325042"/>
            <a:ext cx="173114" cy="72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8" idx="1"/>
          </p:cNvCxnSpPr>
          <p:nvPr/>
        </p:nvCxnSpPr>
        <p:spPr>
          <a:xfrm flipV="1">
            <a:off x="4332100" y="1984856"/>
            <a:ext cx="1021501" cy="164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endCxn id="16" idx="3"/>
          </p:cNvCxnSpPr>
          <p:nvPr/>
        </p:nvCxnSpPr>
        <p:spPr>
          <a:xfrm rot="10800000">
            <a:off x="5623324" y="4808445"/>
            <a:ext cx="1540967" cy="1412898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endCxn id="8" idx="2"/>
          </p:cNvCxnSpPr>
          <p:nvPr/>
        </p:nvCxnSpPr>
        <p:spPr>
          <a:xfrm rot="10800000">
            <a:off x="4111156" y="4355478"/>
            <a:ext cx="3125141" cy="159380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56" idx="1"/>
            <a:endCxn id="10" idx="2"/>
          </p:cNvCxnSpPr>
          <p:nvPr/>
        </p:nvCxnSpPr>
        <p:spPr>
          <a:xfrm rot="10800000">
            <a:off x="3887842" y="4931954"/>
            <a:ext cx="3348454" cy="779019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0"/>
            <a:endCxn id="7" idx="1"/>
          </p:cNvCxnSpPr>
          <p:nvPr/>
        </p:nvCxnSpPr>
        <p:spPr>
          <a:xfrm rot="5400000" flipH="1" flipV="1">
            <a:off x="4314119" y="3766766"/>
            <a:ext cx="378871" cy="1231425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endCxn id="11" idx="3"/>
          </p:cNvCxnSpPr>
          <p:nvPr/>
        </p:nvCxnSpPr>
        <p:spPr>
          <a:xfrm rot="10800000">
            <a:off x="4084097" y="5265205"/>
            <a:ext cx="3232595" cy="228255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endCxn id="12" idx="3"/>
          </p:cNvCxnSpPr>
          <p:nvPr/>
        </p:nvCxnSpPr>
        <p:spPr>
          <a:xfrm rot="10800000" flipV="1">
            <a:off x="3580041" y="5321466"/>
            <a:ext cx="3656257" cy="523870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0592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GPU_fpgrowth</a:t>
            </a:r>
            <a:r>
              <a:rPr lang="zh-CN" altLang="en-US" dirty="0"/>
              <a:t>算法</a:t>
            </a:r>
            <a:r>
              <a:rPr lang="zh-CN" altLang="en-US" dirty="0" smtClean="0"/>
              <a:t>：并行</a:t>
            </a:r>
            <a:r>
              <a:rPr lang="zh-CN" altLang="en-US" dirty="0"/>
              <a:t>构建</a:t>
            </a:r>
            <a:r>
              <a:rPr lang="en-US" altLang="zh-CN" dirty="0" smtClean="0"/>
              <a:t>FP-tree</a:t>
            </a:r>
          </a:p>
        </p:txBody>
      </p:sp>
      <p:sp>
        <p:nvSpPr>
          <p:cNvPr id="5" name="椭圆 4"/>
          <p:cNvSpPr/>
          <p:nvPr/>
        </p:nvSpPr>
        <p:spPr>
          <a:xfrm>
            <a:off x="6876109" y="2605039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07654" y="3850883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111639" y="3872654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052523" y="388612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002653" y="3886125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568014" y="326074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198008" y="2072601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10" idx="4"/>
            <a:endCxn id="8" idx="7"/>
          </p:cNvCxnSpPr>
          <p:nvPr/>
        </p:nvCxnSpPr>
        <p:spPr>
          <a:xfrm flipH="1">
            <a:off x="7482762" y="3764796"/>
            <a:ext cx="337280" cy="19514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84941" y="3147479"/>
            <a:ext cx="339480" cy="7148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111:3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11095" y="4390180"/>
            <a:ext cx="339480" cy="9852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100100:1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43282" y="4390181"/>
            <a:ext cx="339480" cy="985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111011:2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11154" y="4390181"/>
            <a:ext cx="339480" cy="985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111110:1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702517" y="4472716"/>
            <a:ext cx="5085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4"/>
            <a:endCxn id="9" idx="0"/>
          </p:cNvCxnSpPr>
          <p:nvPr/>
        </p:nvCxnSpPr>
        <p:spPr>
          <a:xfrm>
            <a:off x="7820042" y="3764796"/>
            <a:ext cx="434639" cy="12132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128137" y="3082025"/>
            <a:ext cx="513694" cy="34032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7" idx="0"/>
          </p:cNvCxnSpPr>
          <p:nvPr/>
        </p:nvCxnSpPr>
        <p:spPr>
          <a:xfrm flipH="1">
            <a:off x="6363667" y="3109095"/>
            <a:ext cx="764470" cy="76355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4"/>
            <a:endCxn id="6" idx="0"/>
          </p:cNvCxnSpPr>
          <p:nvPr/>
        </p:nvCxnSpPr>
        <p:spPr>
          <a:xfrm flipH="1">
            <a:off x="5559682" y="2576657"/>
            <a:ext cx="890354" cy="127422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4"/>
            <a:endCxn id="5" idx="1"/>
          </p:cNvCxnSpPr>
          <p:nvPr/>
        </p:nvCxnSpPr>
        <p:spPr>
          <a:xfrm>
            <a:off x="6450036" y="2576657"/>
            <a:ext cx="499890" cy="10219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48543" y="1628800"/>
            <a:ext cx="1177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010101:1</a:t>
            </a:r>
          </a:p>
          <a:p>
            <a:r>
              <a:rPr lang="en-US" altLang="zh-CN" dirty="0" smtClean="0"/>
              <a:t>100100:1</a:t>
            </a:r>
          </a:p>
          <a:p>
            <a:r>
              <a:rPr lang="en-US" altLang="zh-CN" dirty="0" smtClean="0"/>
              <a:t>111011:2</a:t>
            </a:r>
          </a:p>
          <a:p>
            <a:r>
              <a:rPr lang="en-US" altLang="zh-CN" dirty="0" smtClean="0"/>
              <a:t>111110:1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05786" y="4630052"/>
            <a:ext cx="637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486318" y="4867249"/>
            <a:ext cx="637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163180" y="3090605"/>
            <a:ext cx="339480" cy="7148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1:4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19273" y="4386479"/>
            <a:ext cx="339480" cy="9852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010101:1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34428"/>
              </p:ext>
            </p:extLst>
          </p:nvPr>
        </p:nvGraphicFramePr>
        <p:xfrm>
          <a:off x="467544" y="2044469"/>
          <a:ext cx="4229291" cy="3420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231"/>
                <a:gridCol w="816599"/>
                <a:gridCol w="759915"/>
                <a:gridCol w="759915"/>
                <a:gridCol w="1189631"/>
              </a:tblGrid>
              <a:tr h="58898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Item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Count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Index-array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Flag-array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NodeCount-Array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43477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f-0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c-1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a-2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b-3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L3</a:t>
                      </a:r>
                    </a:p>
                    <a:p>
                      <a:r>
                        <a:rPr lang="en-US" altLang="zh-CN" sz="1400" b="1" dirty="0" smtClean="0"/>
                        <a:t>L1</a:t>
                      </a:r>
                    </a:p>
                    <a:p>
                      <a:r>
                        <a:rPr lang="en-US" altLang="zh-CN" sz="1400" b="1" dirty="0" smtClean="0"/>
                        <a:t>L0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  <a:p>
                      <a:r>
                        <a:rPr lang="en-US" altLang="zh-CN" sz="1400" b="1" dirty="0" smtClean="0"/>
                        <a:t>1</a:t>
                      </a:r>
                    </a:p>
                    <a:p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  <a:p>
                      <a:r>
                        <a:rPr lang="en-US" altLang="zh-CN" sz="1400" b="1" dirty="0" smtClean="0"/>
                        <a:t>1</a:t>
                      </a:r>
                    </a:p>
                    <a:p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m-4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L3</a:t>
                      </a:r>
                    </a:p>
                    <a:p>
                      <a:r>
                        <a:rPr lang="en-US" altLang="zh-CN" sz="1400" b="1" dirty="0" smtClean="0"/>
                        <a:t>L2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  <a:p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p-5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L2</a:t>
                      </a:r>
                    </a:p>
                    <a:p>
                      <a:r>
                        <a:rPr lang="en-US" altLang="zh-CN" sz="1400" b="1" dirty="0" smtClean="0"/>
                        <a:t>L0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  <a:p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</a:p>
                    <a:p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0592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GPU_fpgrowth</a:t>
            </a:r>
            <a:r>
              <a:rPr lang="zh-CN" altLang="en-US" dirty="0"/>
              <a:t>算法</a:t>
            </a:r>
            <a:r>
              <a:rPr lang="zh-CN" altLang="en-US" dirty="0" smtClean="0"/>
              <a:t>：并行挖掘</a:t>
            </a:r>
            <a:r>
              <a:rPr lang="en-US" altLang="zh-CN" dirty="0" smtClean="0"/>
              <a:t>FP-tree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4022" y="908720"/>
            <a:ext cx="684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（一定要知道</a:t>
            </a:r>
            <a:r>
              <a:rPr lang="en-US" altLang="zh-CN" dirty="0" err="1" smtClean="0"/>
              <a:t>nitems</a:t>
            </a:r>
            <a:r>
              <a:rPr lang="zh-CN" altLang="en-US" dirty="0" smtClean="0"/>
              <a:t>，知道数组的大小，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只认识数组）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6876218" y="2043934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07763" y="3289778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111748" y="3311549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052632" y="3325020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002762" y="3325020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568123" y="2699635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198117" y="151149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10" idx="4"/>
            <a:endCxn id="8" idx="7"/>
          </p:cNvCxnSpPr>
          <p:nvPr/>
        </p:nvCxnSpPr>
        <p:spPr>
          <a:xfrm flipH="1">
            <a:off x="7482871" y="3203691"/>
            <a:ext cx="337280" cy="19514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85050" y="2586374"/>
            <a:ext cx="339480" cy="7148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111:3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11204" y="3829075"/>
            <a:ext cx="339480" cy="9852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100100:1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43391" y="3829076"/>
            <a:ext cx="339480" cy="985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111011:2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11263" y="3829076"/>
            <a:ext cx="339480" cy="985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111110:1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702626" y="3911611"/>
            <a:ext cx="5085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4"/>
            <a:endCxn id="9" idx="0"/>
          </p:cNvCxnSpPr>
          <p:nvPr/>
        </p:nvCxnSpPr>
        <p:spPr>
          <a:xfrm>
            <a:off x="7820151" y="3203691"/>
            <a:ext cx="434639" cy="12132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128246" y="2520920"/>
            <a:ext cx="513694" cy="34032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7" idx="0"/>
          </p:cNvCxnSpPr>
          <p:nvPr/>
        </p:nvCxnSpPr>
        <p:spPr>
          <a:xfrm flipH="1">
            <a:off x="6363776" y="2547990"/>
            <a:ext cx="764470" cy="76355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4"/>
            <a:endCxn id="6" idx="0"/>
          </p:cNvCxnSpPr>
          <p:nvPr/>
        </p:nvCxnSpPr>
        <p:spPr>
          <a:xfrm flipH="1">
            <a:off x="5559791" y="2015552"/>
            <a:ext cx="890354" cy="127422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4"/>
            <a:endCxn id="5" idx="1"/>
          </p:cNvCxnSpPr>
          <p:nvPr/>
        </p:nvCxnSpPr>
        <p:spPr>
          <a:xfrm>
            <a:off x="6450145" y="2015552"/>
            <a:ext cx="499890" cy="10219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505895" y="4068947"/>
            <a:ext cx="637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486427" y="4306144"/>
            <a:ext cx="637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63289" y="2529500"/>
            <a:ext cx="339480" cy="7148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1:4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319382" y="3825374"/>
            <a:ext cx="339480" cy="9852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010101:1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76315"/>
              </p:ext>
            </p:extLst>
          </p:nvPr>
        </p:nvGraphicFramePr>
        <p:xfrm>
          <a:off x="467653" y="1947728"/>
          <a:ext cx="4104347" cy="2559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456"/>
                <a:gridCol w="792475"/>
                <a:gridCol w="737465"/>
                <a:gridCol w="737465"/>
                <a:gridCol w="1154486"/>
              </a:tblGrid>
              <a:tr h="58898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Item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Count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Index-array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Flag-array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NodeCount-Array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43477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m-4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L2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a-2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c-1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L0</a:t>
                      </a:r>
                    </a:p>
                    <a:p>
                      <a:r>
                        <a:rPr lang="en-US" altLang="zh-CN" sz="1400" b="1" dirty="0" smtClean="0"/>
                        <a:t>I2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  <a:p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88969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f-0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I1</a:t>
                      </a:r>
                      <a:endParaRPr lang="en-US" altLang="zh-CN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b-3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L0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75882" y="1625024"/>
            <a:ext cx="148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H_p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p</a:t>
            </a:r>
            <a:r>
              <a:rPr lang="zh-CN" altLang="en-US" sz="1200" dirty="0" smtClean="0"/>
              <a:t>条件子头表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3597" y="472688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所有与</a:t>
            </a:r>
            <a:r>
              <a:rPr lang="en-US" altLang="zh-CN" sz="1200" dirty="0" smtClean="0"/>
              <a:t>p</a:t>
            </a:r>
            <a:r>
              <a:rPr lang="zh-CN" altLang="en-US" sz="1200" dirty="0" smtClean="0"/>
              <a:t>相关的频繁模式</a:t>
            </a:r>
            <a:endParaRPr lang="en-US" altLang="zh-CN" sz="1200" dirty="0" smtClean="0"/>
          </a:p>
          <a:p>
            <a:r>
              <a:rPr lang="en-US" altLang="zh-CN" sz="1200" dirty="0" err="1" smtClean="0"/>
              <a:t>p,pc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27" idx="2"/>
            <a:endCxn id="29" idx="1"/>
          </p:cNvCxnSpPr>
          <p:nvPr/>
        </p:nvCxnSpPr>
        <p:spPr>
          <a:xfrm>
            <a:off x="2519826" y="4507394"/>
            <a:ext cx="1143771" cy="54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0592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GPU_fpgrowth</a:t>
            </a:r>
            <a:r>
              <a:rPr lang="zh-CN" altLang="en-US" dirty="0"/>
              <a:t>算法</a:t>
            </a:r>
            <a:r>
              <a:rPr lang="zh-CN" altLang="en-US" dirty="0" smtClean="0"/>
              <a:t>：并行挖掘</a:t>
            </a:r>
            <a:r>
              <a:rPr lang="en-US" altLang="zh-CN" dirty="0" smtClean="0"/>
              <a:t>FP-tree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4022" y="908720"/>
            <a:ext cx="684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（一定要知道</a:t>
            </a:r>
            <a:r>
              <a:rPr lang="en-US" altLang="zh-CN" dirty="0" err="1" smtClean="0"/>
              <a:t>nitems</a:t>
            </a:r>
            <a:r>
              <a:rPr lang="zh-CN" altLang="en-US" dirty="0" smtClean="0"/>
              <a:t>，知道数组的大小，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只认识数组）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6876218" y="2043934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07763" y="3289778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111748" y="3311549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052632" y="3325020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002762" y="3325020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568123" y="2699635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198117" y="151149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10" idx="4"/>
            <a:endCxn id="8" idx="7"/>
          </p:cNvCxnSpPr>
          <p:nvPr/>
        </p:nvCxnSpPr>
        <p:spPr>
          <a:xfrm flipH="1">
            <a:off x="7482871" y="3203691"/>
            <a:ext cx="337280" cy="19514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85050" y="2586374"/>
            <a:ext cx="339480" cy="7148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111:3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11204" y="3829075"/>
            <a:ext cx="339480" cy="9852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100100:1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43391" y="3829076"/>
            <a:ext cx="339480" cy="985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111011:2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11263" y="3829076"/>
            <a:ext cx="339480" cy="985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111110:1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702626" y="3911611"/>
            <a:ext cx="5085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4"/>
            <a:endCxn id="9" idx="0"/>
          </p:cNvCxnSpPr>
          <p:nvPr/>
        </p:nvCxnSpPr>
        <p:spPr>
          <a:xfrm>
            <a:off x="7820151" y="3203691"/>
            <a:ext cx="434639" cy="12132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128246" y="2520920"/>
            <a:ext cx="513694" cy="34032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7" idx="0"/>
          </p:cNvCxnSpPr>
          <p:nvPr/>
        </p:nvCxnSpPr>
        <p:spPr>
          <a:xfrm flipH="1">
            <a:off x="6363776" y="2547990"/>
            <a:ext cx="764470" cy="76355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4"/>
            <a:endCxn id="6" idx="0"/>
          </p:cNvCxnSpPr>
          <p:nvPr/>
        </p:nvCxnSpPr>
        <p:spPr>
          <a:xfrm flipH="1">
            <a:off x="5559791" y="2015552"/>
            <a:ext cx="890354" cy="127422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4"/>
            <a:endCxn id="5" idx="1"/>
          </p:cNvCxnSpPr>
          <p:nvPr/>
        </p:nvCxnSpPr>
        <p:spPr>
          <a:xfrm>
            <a:off x="6450145" y="2015552"/>
            <a:ext cx="499890" cy="10219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505895" y="4068947"/>
            <a:ext cx="637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486427" y="4306144"/>
            <a:ext cx="637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63289" y="2529500"/>
            <a:ext cx="339480" cy="7148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1:4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319382" y="3825374"/>
            <a:ext cx="339480" cy="9852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010101:1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28792"/>
              </p:ext>
            </p:extLst>
          </p:nvPr>
        </p:nvGraphicFramePr>
        <p:xfrm>
          <a:off x="467653" y="1947728"/>
          <a:ext cx="4104347" cy="2559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456"/>
                <a:gridCol w="792475"/>
                <a:gridCol w="737465"/>
                <a:gridCol w="737465"/>
                <a:gridCol w="1154486"/>
              </a:tblGrid>
              <a:tr h="58898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Item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Count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Index-array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Flag-array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NodeCount-Array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43477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m-4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L2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a-2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c-1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L0</a:t>
                      </a:r>
                    </a:p>
                    <a:p>
                      <a:r>
                        <a:rPr lang="en-US" altLang="zh-CN" sz="1400" b="1" dirty="0" smtClean="0"/>
                        <a:t>I2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  <a:p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88969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f-0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I1</a:t>
                      </a:r>
                      <a:endParaRPr lang="en-US" altLang="zh-CN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2</a:t>
                      </a: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b-3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L0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75882" y="1625024"/>
            <a:ext cx="188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H_m</a:t>
            </a:r>
            <a:r>
              <a:rPr lang="zh-CN" altLang="en-US" sz="1200" dirty="0" smtClean="0"/>
              <a:t>：</a:t>
            </a:r>
            <a:r>
              <a:rPr lang="en-US" altLang="zh-CN" sz="1200" dirty="0"/>
              <a:t>m</a:t>
            </a:r>
            <a:r>
              <a:rPr lang="zh-CN" altLang="en-US" sz="1200" dirty="0" smtClean="0"/>
              <a:t>条件</a:t>
            </a:r>
            <a:r>
              <a:rPr lang="zh-CN" altLang="en-US" sz="1200" dirty="0" smtClean="0"/>
              <a:t>子头表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3597" y="472688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所有</a:t>
            </a:r>
            <a:r>
              <a:rPr lang="zh-CN" altLang="en-US" sz="1200" dirty="0" smtClean="0"/>
              <a:t>与</a:t>
            </a:r>
            <a:r>
              <a:rPr lang="en-US" altLang="zh-CN" sz="1200" dirty="0"/>
              <a:t>m</a:t>
            </a:r>
            <a:r>
              <a:rPr lang="zh-CN" altLang="en-US" sz="1200" dirty="0" smtClean="0"/>
              <a:t>相关</a:t>
            </a:r>
            <a:r>
              <a:rPr lang="zh-CN" altLang="en-US" sz="1200" dirty="0" smtClean="0"/>
              <a:t>的频繁</a:t>
            </a:r>
            <a:r>
              <a:rPr lang="zh-CN" altLang="en-US" sz="1200" dirty="0" smtClean="0"/>
              <a:t>模式</a:t>
            </a:r>
            <a:endParaRPr lang="en-US" altLang="zh-CN" sz="1200" smtClean="0"/>
          </a:p>
          <a:p>
            <a:endParaRPr lang="en-US" altLang="zh-CN" sz="1200" dirty="0" smtClean="0"/>
          </a:p>
        </p:txBody>
      </p:sp>
      <p:cxnSp>
        <p:nvCxnSpPr>
          <p:cNvPr id="30" name="直接箭头连接符 29"/>
          <p:cNvCxnSpPr>
            <a:stCxn id="27" idx="2"/>
            <a:endCxn id="29" idx="1"/>
          </p:cNvCxnSpPr>
          <p:nvPr/>
        </p:nvCxnSpPr>
        <p:spPr>
          <a:xfrm>
            <a:off x="2519826" y="4507394"/>
            <a:ext cx="1143771" cy="54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059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GPU_fpgrowth</a:t>
            </a:r>
            <a:r>
              <a:rPr lang="zh-CN" altLang="en-US" dirty="0"/>
              <a:t>算法</a:t>
            </a:r>
            <a:r>
              <a:rPr lang="zh-CN" altLang="en-US" dirty="0" smtClean="0"/>
              <a:t>：并行</a:t>
            </a:r>
            <a:r>
              <a:rPr lang="zh-CN" altLang="en-US" dirty="0"/>
              <a:t>挖掘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头表改造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16630"/>
              </p:ext>
            </p:extLst>
          </p:nvPr>
        </p:nvGraphicFramePr>
        <p:xfrm>
          <a:off x="1187623" y="2644904"/>
          <a:ext cx="633670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341"/>
                <a:gridCol w="1267341"/>
                <a:gridCol w="1267341"/>
                <a:gridCol w="1267341"/>
                <a:gridCol w="12673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Index-array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Flag-array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NodeCount-Array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5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3584" y="179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并行投影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0932" y="990697"/>
            <a:ext cx="2507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TID </a:t>
            </a:r>
            <a:r>
              <a:rPr lang="en-US" altLang="zh-CN" u="sng" dirty="0"/>
              <a:t>order frequent items</a:t>
            </a:r>
            <a:endParaRPr lang="en-US" altLang="zh-CN" u="sng" dirty="0" smtClean="0"/>
          </a:p>
          <a:p>
            <a:r>
              <a:rPr lang="en-US" altLang="zh-CN" dirty="0" smtClean="0"/>
              <a:t>100     {f,c,a,m,p:2}</a:t>
            </a:r>
          </a:p>
          <a:p>
            <a:r>
              <a:rPr lang="en-US" altLang="zh-CN" dirty="0" smtClean="0"/>
              <a:t>200     {f,c,a,b,m:1}</a:t>
            </a:r>
            <a:endParaRPr lang="en-US" altLang="zh-CN" dirty="0"/>
          </a:p>
          <a:p>
            <a:r>
              <a:rPr lang="en-US" altLang="zh-CN" dirty="0" smtClean="0"/>
              <a:t>300     {f,b:1}</a:t>
            </a:r>
            <a:endParaRPr lang="en-US" altLang="zh-CN" dirty="0"/>
          </a:p>
          <a:p>
            <a:r>
              <a:rPr lang="en-US" altLang="zh-CN" dirty="0" smtClean="0"/>
              <a:t>400     {c,b,p:1}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25424" y="3322491"/>
            <a:ext cx="123303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p-</a:t>
            </a:r>
            <a:r>
              <a:rPr lang="zh-CN" altLang="en-US" sz="1400" b="1" dirty="0"/>
              <a:t>投影</a:t>
            </a:r>
            <a:r>
              <a:rPr lang="zh-CN" altLang="en-US" sz="1400" b="1" dirty="0" smtClean="0"/>
              <a:t>数据集</a:t>
            </a:r>
            <a:endParaRPr lang="en-US" altLang="zh-CN" sz="1400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{f,c,a,m:2}</a:t>
            </a:r>
          </a:p>
          <a:p>
            <a:r>
              <a:rPr lang="en-US" altLang="zh-CN" dirty="0" smtClean="0"/>
              <a:t>{c,b:1}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839168" y="1720897"/>
            <a:ext cx="122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频繁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项集：</a:t>
            </a:r>
            <a:endParaRPr lang="en-US" altLang="zh-CN" sz="1400" b="1" dirty="0" smtClean="0"/>
          </a:p>
          <a:p>
            <a:r>
              <a:rPr lang="en-US" altLang="zh-CN" dirty="0" err="1" smtClean="0"/>
              <a:t>f,c,a,b,m,p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89000" y="3365040"/>
            <a:ext cx="128272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m-</a:t>
            </a:r>
            <a:r>
              <a:rPr lang="zh-CN" altLang="en-US" sz="1400" b="1" dirty="0" smtClean="0"/>
              <a:t>投影数据集</a:t>
            </a:r>
            <a:endParaRPr lang="en-US" altLang="zh-CN" sz="1400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{f,c,a:2}</a:t>
            </a:r>
          </a:p>
          <a:p>
            <a:r>
              <a:rPr lang="en-US" altLang="zh-CN" dirty="0" smtClean="0"/>
              <a:t>{f,c,a,b:1}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413227" y="3309372"/>
            <a:ext cx="123303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b-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{f,c,a:1}</a:t>
            </a:r>
          </a:p>
          <a:p>
            <a:r>
              <a:rPr lang="en-US" altLang="zh-CN" dirty="0" smtClean="0"/>
              <a:t>{f:1}</a:t>
            </a:r>
          </a:p>
          <a:p>
            <a:r>
              <a:rPr lang="en-US" altLang="zh-CN" dirty="0" smtClean="0"/>
              <a:t>{c:1}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4906828" y="3371966"/>
            <a:ext cx="122501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a-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sz="1400" u="sng" dirty="0">
              <a:solidFill>
                <a:prstClr val="black"/>
              </a:solidFill>
            </a:endParaRPr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{f,c:2}</a:t>
            </a:r>
          </a:p>
          <a:p>
            <a:r>
              <a:rPr lang="en-US" altLang="zh-CN" dirty="0" smtClean="0"/>
              <a:t>{f,c:1}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3845" y="3347643"/>
            <a:ext cx="121219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c-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sz="1400" u="sng" dirty="0">
              <a:solidFill>
                <a:prstClr val="black"/>
              </a:solidFill>
            </a:endParaRPr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{f:2}</a:t>
            </a:r>
          </a:p>
          <a:p>
            <a:r>
              <a:rPr lang="en-US" altLang="zh-CN" dirty="0" smtClean="0"/>
              <a:t>{f:1}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0274" y="3433472"/>
            <a:ext cx="1192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f-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sz="1400" u="sng" dirty="0">
              <a:solidFill>
                <a:prstClr val="black"/>
              </a:solidFill>
            </a:endParaRPr>
          </a:p>
          <a:p>
            <a:r>
              <a:rPr lang="en-US" altLang="zh-CN" u="sng" dirty="0" smtClean="0"/>
              <a:t>Items </a:t>
            </a:r>
          </a:p>
        </p:txBody>
      </p:sp>
      <p:cxnSp>
        <p:nvCxnSpPr>
          <p:cNvPr id="102" name="直接连接符 101"/>
          <p:cNvCxnSpPr>
            <a:stCxn id="4" idx="0"/>
            <a:endCxn id="3" idx="2"/>
          </p:cNvCxnSpPr>
          <p:nvPr/>
        </p:nvCxnSpPr>
        <p:spPr>
          <a:xfrm flipV="1">
            <a:off x="941939" y="2468025"/>
            <a:ext cx="3912926" cy="854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" idx="0"/>
            <a:endCxn id="3" idx="2"/>
          </p:cNvCxnSpPr>
          <p:nvPr/>
        </p:nvCxnSpPr>
        <p:spPr>
          <a:xfrm flipV="1">
            <a:off x="2430362" y="2468025"/>
            <a:ext cx="2424503" cy="897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8" idx="0"/>
            <a:endCxn id="3" idx="2"/>
          </p:cNvCxnSpPr>
          <p:nvPr/>
        </p:nvCxnSpPr>
        <p:spPr>
          <a:xfrm flipV="1">
            <a:off x="4029742" y="2468025"/>
            <a:ext cx="825123" cy="841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0"/>
            <a:endCxn id="3" idx="2"/>
          </p:cNvCxnSpPr>
          <p:nvPr/>
        </p:nvCxnSpPr>
        <p:spPr>
          <a:xfrm flipH="1" flipV="1">
            <a:off x="4854865" y="2468025"/>
            <a:ext cx="664471" cy="903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" idx="0"/>
            <a:endCxn id="3" idx="2"/>
          </p:cNvCxnSpPr>
          <p:nvPr/>
        </p:nvCxnSpPr>
        <p:spPr>
          <a:xfrm flipH="1" flipV="1">
            <a:off x="4854865" y="2468025"/>
            <a:ext cx="2085076" cy="879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endCxn id="3" idx="2"/>
          </p:cNvCxnSpPr>
          <p:nvPr/>
        </p:nvCxnSpPr>
        <p:spPr>
          <a:xfrm flipH="1" flipV="1">
            <a:off x="4854865" y="2468025"/>
            <a:ext cx="3389543" cy="1036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2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059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GPU_fpgrowth</a:t>
            </a:r>
            <a:r>
              <a:rPr lang="zh-CN" altLang="en-US" dirty="0"/>
              <a:t>算法</a:t>
            </a:r>
            <a:r>
              <a:rPr lang="zh-CN" altLang="en-US" dirty="0" smtClean="0"/>
              <a:t>：并行</a:t>
            </a:r>
            <a:r>
              <a:rPr lang="zh-CN" altLang="en-US" dirty="0"/>
              <a:t>挖掘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GPU</a:t>
            </a:r>
            <a:r>
              <a:rPr lang="zh-CN" altLang="en-US" dirty="0" smtClean="0"/>
              <a:t>实现（存储结构）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40309"/>
              </p:ext>
            </p:extLst>
          </p:nvPr>
        </p:nvGraphicFramePr>
        <p:xfrm>
          <a:off x="1187623" y="2644904"/>
          <a:ext cx="633670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341"/>
                <a:gridCol w="1267341"/>
                <a:gridCol w="1267341"/>
                <a:gridCol w="1267341"/>
                <a:gridCol w="12673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Index-array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Flag-array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NodeCount-Array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059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GPU_fpgrowth</a:t>
            </a:r>
            <a:r>
              <a:rPr lang="zh-CN" altLang="en-US" dirty="0"/>
              <a:t>算法</a:t>
            </a:r>
            <a:r>
              <a:rPr lang="zh-CN" altLang="en-US" dirty="0" smtClean="0"/>
              <a:t>：并行</a:t>
            </a:r>
            <a:r>
              <a:rPr lang="zh-CN" altLang="en-US" dirty="0"/>
              <a:t>挖掘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GPU</a:t>
            </a:r>
            <a:r>
              <a:rPr lang="zh-CN" altLang="en-US" dirty="0" smtClean="0"/>
              <a:t>实现（线程结构，</a:t>
            </a:r>
            <a:r>
              <a:rPr lang="zh-CN" altLang="en-US" b="1" dirty="0" smtClean="0">
                <a:solidFill>
                  <a:srgbClr val="FF0000"/>
                </a:solidFill>
              </a:rPr>
              <a:t>共享内存和动态并行</a:t>
            </a:r>
            <a:r>
              <a:rPr lang="zh-CN" altLang="en-US" dirty="0" smtClean="0"/>
              <a:t>技术）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52613"/>
              </p:ext>
            </p:extLst>
          </p:nvPr>
        </p:nvGraphicFramePr>
        <p:xfrm>
          <a:off x="1187623" y="2644904"/>
          <a:ext cx="633670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341"/>
                <a:gridCol w="1267341"/>
                <a:gridCol w="1267341"/>
                <a:gridCol w="1267341"/>
                <a:gridCol w="12673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Index-array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Flag-array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NodeCount-Array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725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/>
              <a:t>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并行构建</a:t>
            </a:r>
            <a:r>
              <a:rPr lang="en-US" altLang="zh-CN" dirty="0" smtClean="0"/>
              <a:t>FP-tree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4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725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并行挖掘</a:t>
            </a:r>
            <a:r>
              <a:rPr lang="en-US" altLang="zh-CN" dirty="0" smtClean="0"/>
              <a:t>FP-tree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4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1559" y="1531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融入</a:t>
            </a:r>
            <a:r>
              <a:rPr lang="en-US" altLang="zh-CN" dirty="0" smtClean="0"/>
              <a:t>Spark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stCxn id="299" idx="3"/>
            <a:endCxn id="77" idx="1"/>
          </p:cNvCxnSpPr>
          <p:nvPr/>
        </p:nvCxnSpPr>
        <p:spPr>
          <a:xfrm flipV="1">
            <a:off x="868453" y="3074330"/>
            <a:ext cx="653941" cy="63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98" idx="3"/>
            <a:endCxn id="72" idx="1"/>
          </p:cNvCxnSpPr>
          <p:nvPr/>
        </p:nvCxnSpPr>
        <p:spPr>
          <a:xfrm>
            <a:off x="865129" y="3416005"/>
            <a:ext cx="661093" cy="93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3"/>
            <a:endCxn id="113" idx="1"/>
          </p:cNvCxnSpPr>
          <p:nvPr/>
        </p:nvCxnSpPr>
        <p:spPr>
          <a:xfrm>
            <a:off x="2158349" y="3074330"/>
            <a:ext cx="953546" cy="967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6" idx="3"/>
            <a:endCxn id="110" idx="1"/>
          </p:cNvCxnSpPr>
          <p:nvPr/>
        </p:nvCxnSpPr>
        <p:spPr>
          <a:xfrm>
            <a:off x="2161673" y="2795708"/>
            <a:ext cx="968842" cy="49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6" idx="3"/>
            <a:endCxn id="111" idx="1"/>
          </p:cNvCxnSpPr>
          <p:nvPr/>
        </p:nvCxnSpPr>
        <p:spPr>
          <a:xfrm>
            <a:off x="2161673" y="2795708"/>
            <a:ext cx="972166" cy="786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7" idx="3"/>
            <a:endCxn id="114" idx="1"/>
          </p:cNvCxnSpPr>
          <p:nvPr/>
        </p:nvCxnSpPr>
        <p:spPr>
          <a:xfrm>
            <a:off x="2158349" y="3074330"/>
            <a:ext cx="956870" cy="1256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11" idx="3"/>
            <a:endCxn id="156" idx="1"/>
          </p:cNvCxnSpPr>
          <p:nvPr/>
        </p:nvCxnSpPr>
        <p:spPr>
          <a:xfrm>
            <a:off x="3769794" y="3582425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14" idx="3"/>
            <a:endCxn id="159" idx="1"/>
          </p:cNvCxnSpPr>
          <p:nvPr/>
        </p:nvCxnSpPr>
        <p:spPr>
          <a:xfrm>
            <a:off x="3751174" y="4330377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0" idx="3"/>
            <a:endCxn id="155" idx="1"/>
          </p:cNvCxnSpPr>
          <p:nvPr/>
        </p:nvCxnSpPr>
        <p:spPr>
          <a:xfrm>
            <a:off x="3766470" y="3293942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13" idx="3"/>
            <a:endCxn id="158" idx="1"/>
          </p:cNvCxnSpPr>
          <p:nvPr/>
        </p:nvCxnSpPr>
        <p:spPr>
          <a:xfrm>
            <a:off x="3747850" y="4041894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87500" y="4358472"/>
            <a:ext cx="112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reduceByKey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56797" y="3214761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cxnSp>
        <p:nvCxnSpPr>
          <p:cNvPr id="151" name="直接箭头连接符 150"/>
          <p:cNvCxnSpPr>
            <a:stCxn id="302" idx="3"/>
            <a:endCxn id="75" idx="1"/>
          </p:cNvCxnSpPr>
          <p:nvPr/>
        </p:nvCxnSpPr>
        <p:spPr>
          <a:xfrm flipV="1">
            <a:off x="864625" y="2507225"/>
            <a:ext cx="657769" cy="43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301" idx="3"/>
            <a:endCxn id="75" idx="1"/>
          </p:cNvCxnSpPr>
          <p:nvPr/>
        </p:nvCxnSpPr>
        <p:spPr>
          <a:xfrm flipV="1">
            <a:off x="861301" y="2507225"/>
            <a:ext cx="661093" cy="144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809884" y="302069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184" name="直接箭头连接符 183"/>
          <p:cNvCxnSpPr>
            <a:stCxn id="155" idx="3"/>
            <a:endCxn id="170" idx="1"/>
          </p:cNvCxnSpPr>
          <p:nvPr/>
        </p:nvCxnSpPr>
        <p:spPr>
          <a:xfrm>
            <a:off x="5062614" y="3293942"/>
            <a:ext cx="842206" cy="1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6" idx="3"/>
            <a:endCxn id="168" idx="1"/>
          </p:cNvCxnSpPr>
          <p:nvPr/>
        </p:nvCxnSpPr>
        <p:spPr>
          <a:xfrm flipV="1">
            <a:off x="5065938" y="2898649"/>
            <a:ext cx="835230" cy="68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68" idx="1"/>
          </p:cNvCxnSpPr>
          <p:nvPr/>
        </p:nvCxnSpPr>
        <p:spPr>
          <a:xfrm flipV="1">
            <a:off x="5062614" y="2898649"/>
            <a:ext cx="838554" cy="395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3"/>
            <a:endCxn id="168" idx="1"/>
          </p:cNvCxnSpPr>
          <p:nvPr/>
        </p:nvCxnSpPr>
        <p:spPr>
          <a:xfrm flipV="1">
            <a:off x="5043994" y="2898649"/>
            <a:ext cx="857174" cy="114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56" idx="3"/>
            <a:endCxn id="170" idx="1"/>
          </p:cNvCxnSpPr>
          <p:nvPr/>
        </p:nvCxnSpPr>
        <p:spPr>
          <a:xfrm flipV="1">
            <a:off x="5065938" y="3474713"/>
            <a:ext cx="838882" cy="10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480634" y="2641819"/>
            <a:ext cx="112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reduceByKey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98" name="圆角矩形 297"/>
          <p:cNvSpPr/>
          <p:nvPr/>
        </p:nvSpPr>
        <p:spPr>
          <a:xfrm>
            <a:off x="229174" y="328676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299" name="圆角矩形 298"/>
          <p:cNvSpPr/>
          <p:nvPr/>
        </p:nvSpPr>
        <p:spPr>
          <a:xfrm>
            <a:off x="232498" y="357525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0" name="圆角矩形 299"/>
          <p:cNvSpPr/>
          <p:nvPr/>
        </p:nvSpPr>
        <p:spPr>
          <a:xfrm>
            <a:off x="152969" y="2449996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01" name="圆角矩形 300"/>
          <p:cNvSpPr/>
          <p:nvPr/>
        </p:nvSpPr>
        <p:spPr>
          <a:xfrm>
            <a:off x="225346" y="2522003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2" name="圆角矩形 301"/>
          <p:cNvSpPr/>
          <p:nvPr/>
        </p:nvSpPr>
        <p:spPr>
          <a:xfrm>
            <a:off x="228670" y="281048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30" name="圆角矩形 329"/>
          <p:cNvSpPr/>
          <p:nvPr/>
        </p:nvSpPr>
        <p:spPr>
          <a:xfrm>
            <a:off x="2363378" y="942984"/>
            <a:ext cx="720080" cy="34428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Flist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353" name="直接箭头连接符 352"/>
          <p:cNvCxnSpPr>
            <a:stCxn id="75" idx="3"/>
            <a:endCxn id="111" idx="1"/>
          </p:cNvCxnSpPr>
          <p:nvPr/>
        </p:nvCxnSpPr>
        <p:spPr>
          <a:xfrm>
            <a:off x="2158349" y="2507225"/>
            <a:ext cx="975490" cy="107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stCxn id="194" idx="3"/>
            <a:endCxn id="203" idx="0"/>
          </p:cNvCxnSpPr>
          <p:nvPr/>
        </p:nvCxnSpPr>
        <p:spPr>
          <a:xfrm>
            <a:off x="7763831" y="3474713"/>
            <a:ext cx="840617" cy="74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1453845" y="330796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526222" y="337997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529546" y="366845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450017" y="2305980"/>
            <a:ext cx="787356" cy="9299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522394" y="23779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</a:t>
            </a:r>
            <a:r>
              <a:rPr lang="en-US" altLang="zh-CN" sz="900" b="1" dirty="0" smtClean="0">
                <a:solidFill>
                  <a:prstClr val="white"/>
                </a:solidFill>
              </a:rPr>
              <a:t>ub-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525718" y="266647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522394" y="2945093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83" name="直接箭头连接符 82"/>
          <p:cNvCxnSpPr>
            <a:endCxn id="76" idx="1"/>
          </p:cNvCxnSpPr>
          <p:nvPr/>
        </p:nvCxnSpPr>
        <p:spPr>
          <a:xfrm flipV="1">
            <a:off x="940325" y="2795708"/>
            <a:ext cx="585393" cy="149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302" idx="3"/>
            <a:endCxn id="77" idx="1"/>
          </p:cNvCxnSpPr>
          <p:nvPr/>
        </p:nvCxnSpPr>
        <p:spPr>
          <a:xfrm>
            <a:off x="864625" y="2939723"/>
            <a:ext cx="657769" cy="13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73" idx="1"/>
          </p:cNvCxnSpPr>
          <p:nvPr/>
        </p:nvCxnSpPr>
        <p:spPr>
          <a:xfrm>
            <a:off x="905382" y="3416005"/>
            <a:ext cx="624164" cy="381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99" idx="3"/>
            <a:endCxn id="73" idx="1"/>
          </p:cNvCxnSpPr>
          <p:nvPr/>
        </p:nvCxnSpPr>
        <p:spPr>
          <a:xfrm>
            <a:off x="868453" y="3704488"/>
            <a:ext cx="661093" cy="93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301" idx="3"/>
            <a:endCxn id="72" idx="1"/>
          </p:cNvCxnSpPr>
          <p:nvPr/>
        </p:nvCxnSpPr>
        <p:spPr>
          <a:xfrm>
            <a:off x="861301" y="2651240"/>
            <a:ext cx="664921" cy="857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301" idx="3"/>
            <a:endCxn id="76" idx="1"/>
          </p:cNvCxnSpPr>
          <p:nvPr/>
        </p:nvCxnSpPr>
        <p:spPr>
          <a:xfrm>
            <a:off x="861301" y="2651240"/>
            <a:ext cx="664417" cy="144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98" idx="3"/>
            <a:endCxn id="77" idx="1"/>
          </p:cNvCxnSpPr>
          <p:nvPr/>
        </p:nvCxnSpPr>
        <p:spPr>
          <a:xfrm flipV="1">
            <a:off x="865129" y="3074330"/>
            <a:ext cx="657265" cy="341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298" idx="3"/>
            <a:endCxn id="76" idx="1"/>
          </p:cNvCxnSpPr>
          <p:nvPr/>
        </p:nvCxnSpPr>
        <p:spPr>
          <a:xfrm flipV="1">
            <a:off x="865129" y="2795708"/>
            <a:ext cx="660589" cy="6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0711" y="2127541"/>
            <a:ext cx="76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flatMap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3058138" y="309269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130515" y="316470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133839" y="34531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3039518" y="3840650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3111895" y="3912657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3115219" y="4201140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41" name="直接箭头连接符 140"/>
          <p:cNvCxnSpPr>
            <a:stCxn id="73" idx="3"/>
            <a:endCxn id="113" idx="1"/>
          </p:cNvCxnSpPr>
          <p:nvPr/>
        </p:nvCxnSpPr>
        <p:spPr>
          <a:xfrm>
            <a:off x="2165501" y="3797695"/>
            <a:ext cx="946394" cy="244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72" idx="3"/>
            <a:endCxn id="111" idx="1"/>
          </p:cNvCxnSpPr>
          <p:nvPr/>
        </p:nvCxnSpPr>
        <p:spPr>
          <a:xfrm>
            <a:off x="2162177" y="3509212"/>
            <a:ext cx="971662" cy="73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4354282" y="309269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426659" y="316470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4429983" y="34531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4335662" y="3840650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4408039" y="3912657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4411363" y="4201140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5828791" y="2713155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5901168" y="2769412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5832443" y="3289219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5904820" y="334547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81" name="直接箭头连接符 180"/>
          <p:cNvCxnSpPr>
            <a:stCxn id="158" idx="3"/>
            <a:endCxn id="170" idx="1"/>
          </p:cNvCxnSpPr>
          <p:nvPr/>
        </p:nvCxnSpPr>
        <p:spPr>
          <a:xfrm flipV="1">
            <a:off x="5043994" y="3474713"/>
            <a:ext cx="860826" cy="567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59" idx="3"/>
            <a:endCxn id="169" idx="1"/>
          </p:cNvCxnSpPr>
          <p:nvPr/>
        </p:nvCxnSpPr>
        <p:spPr>
          <a:xfrm flipV="1">
            <a:off x="5047318" y="3491599"/>
            <a:ext cx="785125" cy="83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59" idx="3"/>
            <a:endCxn id="168" idx="1"/>
          </p:cNvCxnSpPr>
          <p:nvPr/>
        </p:nvCxnSpPr>
        <p:spPr>
          <a:xfrm flipV="1">
            <a:off x="5047318" y="2898649"/>
            <a:ext cx="853850" cy="1431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圆角矩形 190"/>
          <p:cNvSpPr/>
          <p:nvPr/>
        </p:nvSpPr>
        <p:spPr>
          <a:xfrm>
            <a:off x="7051847" y="2713155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7124224" y="2769412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fim,c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7055499" y="3289219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7127876" y="334547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fim,c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95" name="直接箭头连接符 194"/>
          <p:cNvCxnSpPr>
            <a:stCxn id="168" idx="3"/>
            <a:endCxn id="192" idx="1"/>
          </p:cNvCxnSpPr>
          <p:nvPr/>
        </p:nvCxnSpPr>
        <p:spPr>
          <a:xfrm>
            <a:off x="6537123" y="2898649"/>
            <a:ext cx="587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3"/>
            <a:endCxn id="194" idx="1"/>
          </p:cNvCxnSpPr>
          <p:nvPr/>
        </p:nvCxnSpPr>
        <p:spPr>
          <a:xfrm>
            <a:off x="6540775" y="3474713"/>
            <a:ext cx="587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6417819" y="2435318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pipe(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GPU_Apriori</a:t>
            </a:r>
            <a:r>
              <a:rPr lang="en-US" altLang="zh-CN" sz="1400" dirty="0" smtClean="0">
                <a:solidFill>
                  <a:prstClr val="black"/>
                </a:solidFill>
              </a:rPr>
              <a:t>)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8244408" y="4221313"/>
            <a:ext cx="720080" cy="344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Frequent </a:t>
            </a:r>
            <a:r>
              <a:rPr lang="en-US" altLang="zh-CN" sz="900" b="1" dirty="0" smtClean="0">
                <a:solidFill>
                  <a:prstClr val="white"/>
                </a:solidFill>
              </a:rPr>
              <a:t>k-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itemsets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204" name="直接箭头连接符 203"/>
          <p:cNvCxnSpPr>
            <a:stCxn id="192" idx="3"/>
            <a:endCxn id="203" idx="0"/>
          </p:cNvCxnSpPr>
          <p:nvPr/>
        </p:nvCxnSpPr>
        <p:spPr>
          <a:xfrm>
            <a:off x="7760179" y="2898649"/>
            <a:ext cx="844269" cy="1322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圆角矩形 208"/>
          <p:cNvSpPr/>
          <p:nvPr/>
        </p:nvSpPr>
        <p:spPr>
          <a:xfrm>
            <a:off x="5612974" y="4236091"/>
            <a:ext cx="651215" cy="32951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HDFS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210" name="直接箭头连接符 209"/>
          <p:cNvCxnSpPr>
            <a:stCxn id="203" idx="1"/>
            <a:endCxn id="209" idx="3"/>
          </p:cNvCxnSpPr>
          <p:nvPr/>
        </p:nvCxnSpPr>
        <p:spPr>
          <a:xfrm flipH="1">
            <a:off x="6264189" y="4393458"/>
            <a:ext cx="1980219" cy="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圆角矩形 215"/>
          <p:cNvSpPr/>
          <p:nvPr/>
        </p:nvSpPr>
        <p:spPr>
          <a:xfrm>
            <a:off x="71662" y="2152091"/>
            <a:ext cx="2240369" cy="224136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2979703" y="2945093"/>
            <a:ext cx="2240369" cy="192406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5643999" y="2152703"/>
            <a:ext cx="2240369" cy="16953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8100392" y="4077072"/>
            <a:ext cx="962599" cy="79208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100392" y="3245167"/>
            <a:ext cx="80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coalesce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423183" y="4144959"/>
            <a:ext cx="1515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saveAsHadoopFile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273150" y="4003198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4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633596" y="4512361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5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5762680" y="2208711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6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080575" y="4548486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7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40" name="直接箭头连接符 239"/>
          <p:cNvCxnSpPr>
            <a:stCxn id="330" idx="1"/>
            <a:endCxn id="115" idx="0"/>
          </p:cNvCxnSpPr>
          <p:nvPr/>
        </p:nvCxnSpPr>
        <p:spPr>
          <a:xfrm flipH="1">
            <a:off x="1512824" y="1115129"/>
            <a:ext cx="850554" cy="2976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56" idx="2"/>
            <a:endCxn id="153" idx="0"/>
          </p:cNvCxnSpPr>
          <p:nvPr/>
        </p:nvCxnSpPr>
        <p:spPr>
          <a:xfrm>
            <a:off x="3587744" y="2435317"/>
            <a:ext cx="476377" cy="585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2954237" y="2127540"/>
            <a:ext cx="1267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分配</a:t>
            </a:r>
            <a:r>
              <a:rPr lang="en-US" altLang="zh-CN" sz="1400" dirty="0" err="1" smtClean="0"/>
              <a:t>groupID</a:t>
            </a:r>
            <a:endParaRPr lang="zh-CN" alt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1368463" y="485013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去</a:t>
            </a:r>
            <a:r>
              <a:rPr lang="zh-CN" altLang="en-US" sz="1400" dirty="0"/>
              <a:t>重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5065938" y="1881108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4:</a:t>
            </a:r>
            <a:r>
              <a:rPr lang="zh-CN" altLang="en-US" sz="1400" dirty="0" smtClean="0"/>
              <a:t>分组</a:t>
            </a:r>
            <a:endParaRPr lang="zh-CN" altLang="en-US" sz="1400" dirty="0"/>
          </a:p>
        </p:txBody>
      </p:sp>
      <p:cxnSp>
        <p:nvCxnSpPr>
          <p:cNvPr id="206" name="直接箭头连接符 205"/>
          <p:cNvCxnSpPr>
            <a:stCxn id="257" idx="3"/>
            <a:endCxn id="127" idx="2"/>
          </p:cNvCxnSpPr>
          <p:nvPr/>
        </p:nvCxnSpPr>
        <p:spPr>
          <a:xfrm flipV="1">
            <a:off x="2051663" y="4666249"/>
            <a:ext cx="299197" cy="337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58" idx="2"/>
            <a:endCxn id="205" idx="0"/>
          </p:cNvCxnSpPr>
          <p:nvPr/>
        </p:nvCxnSpPr>
        <p:spPr>
          <a:xfrm flipH="1">
            <a:off x="5043994" y="2188885"/>
            <a:ext cx="363544" cy="452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5275065" y="1287273"/>
            <a:ext cx="226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5:</a:t>
            </a:r>
            <a:r>
              <a:rPr lang="zh-CN" altLang="en-US" sz="1400" dirty="0" smtClean="0"/>
              <a:t>单节点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关联规则算法</a:t>
            </a:r>
            <a:endParaRPr lang="zh-CN" altLang="en-US" sz="1400" dirty="0"/>
          </a:p>
        </p:txBody>
      </p:sp>
      <p:cxnSp>
        <p:nvCxnSpPr>
          <p:cNvPr id="266" name="直接箭头连接符 265"/>
          <p:cNvCxnSpPr>
            <a:stCxn id="265" idx="2"/>
            <a:endCxn id="202" idx="0"/>
          </p:cNvCxnSpPr>
          <p:nvPr/>
        </p:nvCxnSpPr>
        <p:spPr>
          <a:xfrm>
            <a:off x="6406144" y="1595050"/>
            <a:ext cx="775666" cy="8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273" idx="2"/>
            <a:endCxn id="234" idx="0"/>
          </p:cNvCxnSpPr>
          <p:nvPr/>
        </p:nvCxnSpPr>
        <p:spPr>
          <a:xfrm flipH="1">
            <a:off x="8503772" y="2661816"/>
            <a:ext cx="64506" cy="583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8047141" y="2354039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6:</a:t>
            </a:r>
            <a:r>
              <a:rPr lang="zh-CN" altLang="en-US" sz="1400" dirty="0" smtClean="0"/>
              <a:t>聚集结果</a:t>
            </a:r>
            <a:endParaRPr lang="zh-CN" altLang="en-US" sz="1400" dirty="0"/>
          </a:p>
        </p:txBody>
      </p:sp>
      <p:cxnSp>
        <p:nvCxnSpPr>
          <p:cNvPr id="105" name="直接箭头连接符 104"/>
          <p:cNvCxnSpPr>
            <a:stCxn id="330" idx="3"/>
            <a:endCxn id="106" idx="1"/>
          </p:cNvCxnSpPr>
          <p:nvPr/>
        </p:nvCxnSpPr>
        <p:spPr>
          <a:xfrm flipV="1">
            <a:off x="3083458" y="1115128"/>
            <a:ext cx="1600496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01919" y="1412776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1:</a:t>
            </a:r>
            <a:r>
              <a:rPr lang="zh-CN" altLang="en-US" sz="1400" dirty="0" smtClean="0"/>
              <a:t>投影子事务</a:t>
            </a:r>
            <a:endParaRPr lang="zh-CN" altLang="en-US" sz="1400" dirty="0"/>
          </a:p>
        </p:txBody>
      </p:sp>
      <p:cxnSp>
        <p:nvCxnSpPr>
          <p:cNvPr id="116" name="直接箭头连接符 115"/>
          <p:cNvCxnSpPr>
            <a:stCxn id="115" idx="2"/>
            <a:endCxn id="108" idx="0"/>
          </p:cNvCxnSpPr>
          <p:nvPr/>
        </p:nvCxnSpPr>
        <p:spPr>
          <a:xfrm flipH="1">
            <a:off x="1141553" y="1720553"/>
            <a:ext cx="371271" cy="406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135446" y="500007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7</a:t>
            </a:r>
            <a:r>
              <a:rPr lang="en-US" altLang="zh-CN" sz="1400" dirty="0" smtClean="0"/>
              <a:t>: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结果</a:t>
            </a:r>
            <a:endParaRPr lang="zh-CN" altLang="en-US" sz="1400" dirty="0"/>
          </a:p>
        </p:txBody>
      </p:sp>
      <p:cxnSp>
        <p:nvCxnSpPr>
          <p:cNvPr id="118" name="直接箭头连接符 117"/>
          <p:cNvCxnSpPr>
            <a:stCxn id="117" idx="0"/>
            <a:endCxn id="235" idx="2"/>
          </p:cNvCxnSpPr>
          <p:nvPr/>
        </p:nvCxnSpPr>
        <p:spPr>
          <a:xfrm flipV="1">
            <a:off x="6656583" y="4452736"/>
            <a:ext cx="524244" cy="54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>
            <a:off x="4683954" y="942983"/>
            <a:ext cx="720080" cy="34428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Glist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19" name="直接箭头连接符 118"/>
          <p:cNvCxnSpPr>
            <a:stCxn id="106" idx="2"/>
            <a:endCxn id="256" idx="0"/>
          </p:cNvCxnSpPr>
          <p:nvPr/>
        </p:nvCxnSpPr>
        <p:spPr>
          <a:xfrm flipH="1">
            <a:off x="3587744" y="1287272"/>
            <a:ext cx="1456250" cy="8402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119001" y="80735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负载均衡分组策略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0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71753" y="153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最终的算法过程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stCxn id="299" idx="3"/>
            <a:endCxn id="77" idx="1"/>
          </p:cNvCxnSpPr>
          <p:nvPr/>
        </p:nvCxnSpPr>
        <p:spPr>
          <a:xfrm flipV="1">
            <a:off x="868453" y="3074330"/>
            <a:ext cx="653941" cy="63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98" idx="3"/>
            <a:endCxn id="72" idx="1"/>
          </p:cNvCxnSpPr>
          <p:nvPr/>
        </p:nvCxnSpPr>
        <p:spPr>
          <a:xfrm>
            <a:off x="865129" y="3416005"/>
            <a:ext cx="661093" cy="93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3"/>
            <a:endCxn id="113" idx="1"/>
          </p:cNvCxnSpPr>
          <p:nvPr/>
        </p:nvCxnSpPr>
        <p:spPr>
          <a:xfrm>
            <a:off x="2158349" y="3074330"/>
            <a:ext cx="953546" cy="967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6" idx="3"/>
            <a:endCxn id="110" idx="1"/>
          </p:cNvCxnSpPr>
          <p:nvPr/>
        </p:nvCxnSpPr>
        <p:spPr>
          <a:xfrm>
            <a:off x="2161673" y="2795708"/>
            <a:ext cx="968842" cy="49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6" idx="3"/>
            <a:endCxn id="111" idx="1"/>
          </p:cNvCxnSpPr>
          <p:nvPr/>
        </p:nvCxnSpPr>
        <p:spPr>
          <a:xfrm>
            <a:off x="2161673" y="2795708"/>
            <a:ext cx="972166" cy="786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7" idx="3"/>
            <a:endCxn id="114" idx="1"/>
          </p:cNvCxnSpPr>
          <p:nvPr/>
        </p:nvCxnSpPr>
        <p:spPr>
          <a:xfrm>
            <a:off x="2158349" y="3074330"/>
            <a:ext cx="956870" cy="1256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11" idx="3"/>
            <a:endCxn id="156" idx="1"/>
          </p:cNvCxnSpPr>
          <p:nvPr/>
        </p:nvCxnSpPr>
        <p:spPr>
          <a:xfrm>
            <a:off x="3769794" y="3582425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14" idx="3"/>
            <a:endCxn id="159" idx="1"/>
          </p:cNvCxnSpPr>
          <p:nvPr/>
        </p:nvCxnSpPr>
        <p:spPr>
          <a:xfrm>
            <a:off x="3751174" y="4330377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0" idx="3"/>
            <a:endCxn id="155" idx="1"/>
          </p:cNvCxnSpPr>
          <p:nvPr/>
        </p:nvCxnSpPr>
        <p:spPr>
          <a:xfrm>
            <a:off x="3766470" y="3293942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13" idx="3"/>
            <a:endCxn id="158" idx="1"/>
          </p:cNvCxnSpPr>
          <p:nvPr/>
        </p:nvCxnSpPr>
        <p:spPr>
          <a:xfrm>
            <a:off x="3747850" y="4041894"/>
            <a:ext cx="66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87500" y="4358472"/>
            <a:ext cx="112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reduceByKey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56797" y="3214761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cxnSp>
        <p:nvCxnSpPr>
          <p:cNvPr id="151" name="直接箭头连接符 150"/>
          <p:cNvCxnSpPr>
            <a:stCxn id="302" idx="3"/>
            <a:endCxn id="75" idx="1"/>
          </p:cNvCxnSpPr>
          <p:nvPr/>
        </p:nvCxnSpPr>
        <p:spPr>
          <a:xfrm flipV="1">
            <a:off x="864625" y="2507225"/>
            <a:ext cx="657769" cy="43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301" idx="3"/>
            <a:endCxn id="75" idx="1"/>
          </p:cNvCxnSpPr>
          <p:nvPr/>
        </p:nvCxnSpPr>
        <p:spPr>
          <a:xfrm flipV="1">
            <a:off x="861301" y="2507225"/>
            <a:ext cx="661093" cy="144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809884" y="302069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184" name="直接箭头连接符 183"/>
          <p:cNvCxnSpPr>
            <a:stCxn id="155" idx="3"/>
            <a:endCxn id="170" idx="1"/>
          </p:cNvCxnSpPr>
          <p:nvPr/>
        </p:nvCxnSpPr>
        <p:spPr>
          <a:xfrm>
            <a:off x="5062614" y="3293942"/>
            <a:ext cx="842206" cy="1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6" idx="3"/>
            <a:endCxn id="168" idx="1"/>
          </p:cNvCxnSpPr>
          <p:nvPr/>
        </p:nvCxnSpPr>
        <p:spPr>
          <a:xfrm flipV="1">
            <a:off x="5065938" y="2898649"/>
            <a:ext cx="835230" cy="68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68" idx="1"/>
          </p:cNvCxnSpPr>
          <p:nvPr/>
        </p:nvCxnSpPr>
        <p:spPr>
          <a:xfrm flipV="1">
            <a:off x="5062614" y="2898649"/>
            <a:ext cx="838554" cy="395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3"/>
            <a:endCxn id="168" idx="1"/>
          </p:cNvCxnSpPr>
          <p:nvPr/>
        </p:nvCxnSpPr>
        <p:spPr>
          <a:xfrm flipV="1">
            <a:off x="5043994" y="2898649"/>
            <a:ext cx="857174" cy="114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56" idx="3"/>
            <a:endCxn id="170" idx="1"/>
          </p:cNvCxnSpPr>
          <p:nvPr/>
        </p:nvCxnSpPr>
        <p:spPr>
          <a:xfrm flipV="1">
            <a:off x="5065938" y="3474713"/>
            <a:ext cx="838882" cy="10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480634" y="2641819"/>
            <a:ext cx="112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reduceByKey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98" name="圆角矩形 297"/>
          <p:cNvSpPr/>
          <p:nvPr/>
        </p:nvSpPr>
        <p:spPr>
          <a:xfrm>
            <a:off x="229174" y="328676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299" name="圆角矩形 298"/>
          <p:cNvSpPr/>
          <p:nvPr/>
        </p:nvSpPr>
        <p:spPr>
          <a:xfrm>
            <a:off x="232498" y="357525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0" name="圆角矩形 299"/>
          <p:cNvSpPr/>
          <p:nvPr/>
        </p:nvSpPr>
        <p:spPr>
          <a:xfrm>
            <a:off x="152969" y="2449996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301" name="圆角矩形 300"/>
          <p:cNvSpPr/>
          <p:nvPr/>
        </p:nvSpPr>
        <p:spPr>
          <a:xfrm>
            <a:off x="225346" y="2522003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302" name="圆角矩形 301"/>
          <p:cNvSpPr/>
          <p:nvPr/>
        </p:nvSpPr>
        <p:spPr>
          <a:xfrm>
            <a:off x="228670" y="281048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i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353" name="直接箭头连接符 352"/>
          <p:cNvCxnSpPr>
            <a:stCxn id="75" idx="3"/>
            <a:endCxn id="111" idx="1"/>
          </p:cNvCxnSpPr>
          <p:nvPr/>
        </p:nvCxnSpPr>
        <p:spPr>
          <a:xfrm>
            <a:off x="2158349" y="2507225"/>
            <a:ext cx="975490" cy="107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stCxn id="194" idx="3"/>
            <a:endCxn id="203" idx="0"/>
          </p:cNvCxnSpPr>
          <p:nvPr/>
        </p:nvCxnSpPr>
        <p:spPr>
          <a:xfrm>
            <a:off x="7763831" y="3474713"/>
            <a:ext cx="500394" cy="74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1453845" y="330796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526222" y="337997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529546" y="366845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450017" y="2305980"/>
            <a:ext cx="787356" cy="9299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522394" y="23779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</a:t>
            </a:r>
            <a:r>
              <a:rPr lang="en-US" altLang="zh-CN" sz="900" b="1" dirty="0" smtClean="0">
                <a:solidFill>
                  <a:prstClr val="white"/>
                </a:solidFill>
              </a:rPr>
              <a:t>ub-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525718" y="2666471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522394" y="2945093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sub-</a:t>
            </a:r>
            <a:r>
              <a:rPr lang="en-US" altLang="zh-CN" sz="900" b="1" dirty="0" err="1">
                <a:solidFill>
                  <a:prstClr val="white"/>
                </a:solidFill>
              </a:rPr>
              <a:t>items,c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83" name="直接箭头连接符 82"/>
          <p:cNvCxnSpPr>
            <a:endCxn id="76" idx="1"/>
          </p:cNvCxnSpPr>
          <p:nvPr/>
        </p:nvCxnSpPr>
        <p:spPr>
          <a:xfrm flipV="1">
            <a:off x="940325" y="2795708"/>
            <a:ext cx="585393" cy="149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302" idx="3"/>
            <a:endCxn id="77" idx="1"/>
          </p:cNvCxnSpPr>
          <p:nvPr/>
        </p:nvCxnSpPr>
        <p:spPr>
          <a:xfrm>
            <a:off x="864625" y="2939723"/>
            <a:ext cx="657769" cy="13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73" idx="1"/>
          </p:cNvCxnSpPr>
          <p:nvPr/>
        </p:nvCxnSpPr>
        <p:spPr>
          <a:xfrm>
            <a:off x="905382" y="3416005"/>
            <a:ext cx="624164" cy="381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99" idx="3"/>
            <a:endCxn id="73" idx="1"/>
          </p:cNvCxnSpPr>
          <p:nvPr/>
        </p:nvCxnSpPr>
        <p:spPr>
          <a:xfrm>
            <a:off x="868453" y="3704488"/>
            <a:ext cx="661093" cy="93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301" idx="3"/>
            <a:endCxn id="72" idx="1"/>
          </p:cNvCxnSpPr>
          <p:nvPr/>
        </p:nvCxnSpPr>
        <p:spPr>
          <a:xfrm>
            <a:off x="861301" y="2651240"/>
            <a:ext cx="664921" cy="857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301" idx="3"/>
            <a:endCxn id="76" idx="1"/>
          </p:cNvCxnSpPr>
          <p:nvPr/>
        </p:nvCxnSpPr>
        <p:spPr>
          <a:xfrm>
            <a:off x="861301" y="2651240"/>
            <a:ext cx="664417" cy="144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98" idx="3"/>
            <a:endCxn id="77" idx="1"/>
          </p:cNvCxnSpPr>
          <p:nvPr/>
        </p:nvCxnSpPr>
        <p:spPr>
          <a:xfrm flipV="1">
            <a:off x="865129" y="3074330"/>
            <a:ext cx="657265" cy="341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298" idx="3"/>
            <a:endCxn id="76" idx="1"/>
          </p:cNvCxnSpPr>
          <p:nvPr/>
        </p:nvCxnSpPr>
        <p:spPr>
          <a:xfrm flipV="1">
            <a:off x="865129" y="2795708"/>
            <a:ext cx="660589" cy="6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0711" y="2127541"/>
            <a:ext cx="76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prstClr val="black"/>
                </a:solidFill>
              </a:rPr>
              <a:t>flatMap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3058138" y="309269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130515" y="316470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133839" y="34531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3039518" y="3840650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3111895" y="3912657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3115219" y="4201140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item,c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41" name="直接箭头连接符 140"/>
          <p:cNvCxnSpPr>
            <a:stCxn id="73" idx="3"/>
            <a:endCxn id="113" idx="1"/>
          </p:cNvCxnSpPr>
          <p:nvPr/>
        </p:nvCxnSpPr>
        <p:spPr>
          <a:xfrm>
            <a:off x="2165501" y="3797695"/>
            <a:ext cx="946394" cy="244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72" idx="3"/>
            <a:endCxn id="111" idx="1"/>
          </p:cNvCxnSpPr>
          <p:nvPr/>
        </p:nvCxnSpPr>
        <p:spPr>
          <a:xfrm>
            <a:off x="2162177" y="3509212"/>
            <a:ext cx="971662" cy="73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4354282" y="3092698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426659" y="3164705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4429983" y="3453188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4335662" y="3840650"/>
            <a:ext cx="787356" cy="6636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4408039" y="3912657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4411363" y="4201140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5828791" y="2713155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5901168" y="2769412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5832443" y="3289219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5904820" y="334547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g,items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81" name="直接箭头连接符 180"/>
          <p:cNvCxnSpPr>
            <a:stCxn id="158" idx="3"/>
            <a:endCxn id="170" idx="1"/>
          </p:cNvCxnSpPr>
          <p:nvPr/>
        </p:nvCxnSpPr>
        <p:spPr>
          <a:xfrm flipV="1">
            <a:off x="5043994" y="3474713"/>
            <a:ext cx="860826" cy="567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59" idx="3"/>
            <a:endCxn id="169" idx="1"/>
          </p:cNvCxnSpPr>
          <p:nvPr/>
        </p:nvCxnSpPr>
        <p:spPr>
          <a:xfrm flipV="1">
            <a:off x="5047318" y="3491599"/>
            <a:ext cx="785125" cy="83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59" idx="3"/>
            <a:endCxn id="168" idx="1"/>
          </p:cNvCxnSpPr>
          <p:nvPr/>
        </p:nvCxnSpPr>
        <p:spPr>
          <a:xfrm flipV="1">
            <a:off x="5047318" y="2898649"/>
            <a:ext cx="853850" cy="1431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圆角矩形 190"/>
          <p:cNvSpPr/>
          <p:nvPr/>
        </p:nvSpPr>
        <p:spPr>
          <a:xfrm>
            <a:off x="7051847" y="2713155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7124224" y="2769412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fim,c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7055499" y="3289219"/>
            <a:ext cx="787356" cy="404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prstClr val="black"/>
              </a:solidFill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7127876" y="3345476"/>
            <a:ext cx="635955" cy="258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>
                <a:solidFill>
                  <a:prstClr val="white"/>
                </a:solidFill>
              </a:rPr>
              <a:t>fim,c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95" name="直接箭头连接符 194"/>
          <p:cNvCxnSpPr>
            <a:stCxn id="168" idx="3"/>
            <a:endCxn id="192" idx="1"/>
          </p:cNvCxnSpPr>
          <p:nvPr/>
        </p:nvCxnSpPr>
        <p:spPr>
          <a:xfrm>
            <a:off x="6537123" y="2898649"/>
            <a:ext cx="587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3"/>
            <a:endCxn id="194" idx="1"/>
          </p:cNvCxnSpPr>
          <p:nvPr/>
        </p:nvCxnSpPr>
        <p:spPr>
          <a:xfrm>
            <a:off x="6540775" y="3474713"/>
            <a:ext cx="587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6061496" y="2435318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pipe(GPU-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Apriori</a:t>
            </a:r>
            <a:r>
              <a:rPr lang="en-US" altLang="zh-CN" sz="1400" dirty="0" smtClean="0">
                <a:solidFill>
                  <a:prstClr val="black"/>
                </a:solidFill>
              </a:rPr>
              <a:t>)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7904185" y="4221313"/>
            <a:ext cx="720080" cy="344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</a:rPr>
              <a:t>Frequent </a:t>
            </a:r>
            <a:r>
              <a:rPr lang="en-US" altLang="zh-CN" sz="900" b="1" dirty="0" smtClean="0">
                <a:solidFill>
                  <a:prstClr val="white"/>
                </a:solidFill>
              </a:rPr>
              <a:t>k-</a:t>
            </a:r>
            <a:r>
              <a:rPr lang="en-US" altLang="zh-CN" sz="900" b="1" dirty="0" err="1" smtClean="0">
                <a:solidFill>
                  <a:prstClr val="white"/>
                </a:solidFill>
              </a:rPr>
              <a:t>itemsets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204" name="直接箭头连接符 203"/>
          <p:cNvCxnSpPr>
            <a:stCxn id="192" idx="3"/>
            <a:endCxn id="203" idx="0"/>
          </p:cNvCxnSpPr>
          <p:nvPr/>
        </p:nvCxnSpPr>
        <p:spPr>
          <a:xfrm>
            <a:off x="7760179" y="2898649"/>
            <a:ext cx="504046" cy="1322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圆角矩形 208"/>
          <p:cNvSpPr/>
          <p:nvPr/>
        </p:nvSpPr>
        <p:spPr>
          <a:xfrm>
            <a:off x="5612974" y="4236091"/>
            <a:ext cx="651215" cy="32951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HDFS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210" name="直接箭头连接符 209"/>
          <p:cNvCxnSpPr>
            <a:stCxn id="203" idx="1"/>
            <a:endCxn id="209" idx="3"/>
          </p:cNvCxnSpPr>
          <p:nvPr/>
        </p:nvCxnSpPr>
        <p:spPr>
          <a:xfrm flipH="1">
            <a:off x="6264189" y="4393458"/>
            <a:ext cx="1639996" cy="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圆角矩形 215"/>
          <p:cNvSpPr/>
          <p:nvPr/>
        </p:nvSpPr>
        <p:spPr>
          <a:xfrm>
            <a:off x="71662" y="2152091"/>
            <a:ext cx="2240369" cy="224136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2979703" y="2945093"/>
            <a:ext cx="2240369" cy="192406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5643999" y="2152703"/>
            <a:ext cx="2240369" cy="16953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7760169" y="4077072"/>
            <a:ext cx="962599" cy="79208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7896895" y="3091278"/>
            <a:ext cx="134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TopK</a:t>
            </a:r>
            <a:r>
              <a:rPr lang="zh-CN" altLang="en-US" sz="1400" dirty="0" err="1" smtClean="0"/>
              <a:t>和</a:t>
            </a:r>
            <a:r>
              <a:rPr lang="en-US" altLang="zh-CN" sz="1400" dirty="0" smtClean="0"/>
              <a:t>coalesce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423183" y="4144959"/>
            <a:ext cx="1515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saveAsHadoopFile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273150" y="4003198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4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633596" y="4512361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5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5762680" y="2208711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6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740352" y="4548486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stage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</a:rPr>
              <a:t> 7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40" name="直接箭头连接符 239"/>
          <p:cNvCxnSpPr>
            <a:stCxn id="106" idx="1"/>
            <a:endCxn id="115" idx="0"/>
          </p:cNvCxnSpPr>
          <p:nvPr/>
        </p:nvCxnSpPr>
        <p:spPr>
          <a:xfrm flipH="1">
            <a:off x="1512824" y="1115129"/>
            <a:ext cx="850554" cy="2976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56" idx="2"/>
            <a:endCxn id="153" idx="0"/>
          </p:cNvCxnSpPr>
          <p:nvPr/>
        </p:nvCxnSpPr>
        <p:spPr>
          <a:xfrm flipH="1">
            <a:off x="4064121" y="2377988"/>
            <a:ext cx="35767" cy="64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3466381" y="2070211"/>
            <a:ext cx="1267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分配</a:t>
            </a:r>
            <a:r>
              <a:rPr lang="en-US" altLang="zh-CN" sz="1400" dirty="0" err="1" smtClean="0"/>
              <a:t>groupID</a:t>
            </a:r>
            <a:endParaRPr lang="zh-CN" alt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1368463" y="485013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去</a:t>
            </a:r>
            <a:r>
              <a:rPr lang="zh-CN" altLang="en-US" sz="1400" dirty="0"/>
              <a:t>重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5065938" y="1881108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4:</a:t>
            </a:r>
            <a:r>
              <a:rPr lang="zh-CN" altLang="en-US" sz="1400" dirty="0" smtClean="0"/>
              <a:t>分组</a:t>
            </a:r>
            <a:endParaRPr lang="zh-CN" altLang="en-US" sz="1400" dirty="0"/>
          </a:p>
        </p:txBody>
      </p:sp>
      <p:cxnSp>
        <p:nvCxnSpPr>
          <p:cNvPr id="206" name="直接箭头连接符 205"/>
          <p:cNvCxnSpPr>
            <a:stCxn id="257" idx="3"/>
            <a:endCxn id="127" idx="2"/>
          </p:cNvCxnSpPr>
          <p:nvPr/>
        </p:nvCxnSpPr>
        <p:spPr>
          <a:xfrm flipV="1">
            <a:off x="2051663" y="4666249"/>
            <a:ext cx="299197" cy="337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58" idx="2"/>
            <a:endCxn id="205" idx="0"/>
          </p:cNvCxnSpPr>
          <p:nvPr/>
        </p:nvCxnSpPr>
        <p:spPr>
          <a:xfrm flipH="1">
            <a:off x="5043994" y="2188885"/>
            <a:ext cx="363544" cy="452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5786864" y="128727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5:GPU</a:t>
            </a:r>
            <a:r>
              <a:rPr lang="zh-CN" altLang="en-US" sz="1400" dirty="0" smtClean="0"/>
              <a:t>关联规则挖掘算法</a:t>
            </a:r>
            <a:endParaRPr lang="zh-CN" altLang="en-US" sz="1400" dirty="0"/>
          </a:p>
        </p:txBody>
      </p:sp>
      <p:cxnSp>
        <p:nvCxnSpPr>
          <p:cNvPr id="266" name="直接箭头连接符 265"/>
          <p:cNvCxnSpPr>
            <a:stCxn id="265" idx="2"/>
            <a:endCxn id="202" idx="0"/>
          </p:cNvCxnSpPr>
          <p:nvPr/>
        </p:nvCxnSpPr>
        <p:spPr>
          <a:xfrm flipH="1">
            <a:off x="6807854" y="1595050"/>
            <a:ext cx="20321" cy="8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273" idx="2"/>
            <a:endCxn id="234" idx="0"/>
          </p:cNvCxnSpPr>
          <p:nvPr/>
        </p:nvCxnSpPr>
        <p:spPr>
          <a:xfrm>
            <a:off x="8567207" y="2743095"/>
            <a:ext cx="0" cy="348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8046070" y="2435318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6:</a:t>
            </a:r>
            <a:r>
              <a:rPr lang="zh-CN" altLang="en-US" sz="1400" dirty="0" smtClean="0"/>
              <a:t>聚集结果</a:t>
            </a:r>
            <a:endParaRPr lang="zh-CN" altLang="en-US" sz="1400" dirty="0"/>
          </a:p>
        </p:txBody>
      </p:sp>
      <p:cxnSp>
        <p:nvCxnSpPr>
          <p:cNvPr id="105" name="直接箭头连接符 104"/>
          <p:cNvCxnSpPr>
            <a:stCxn id="121" idx="2"/>
            <a:endCxn id="256" idx="0"/>
          </p:cNvCxnSpPr>
          <p:nvPr/>
        </p:nvCxnSpPr>
        <p:spPr>
          <a:xfrm flipH="1">
            <a:off x="4099888" y="1287272"/>
            <a:ext cx="944106" cy="7829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01919" y="1412776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1:</a:t>
            </a:r>
            <a:r>
              <a:rPr lang="zh-CN" altLang="en-US" sz="1400" dirty="0" smtClean="0"/>
              <a:t>投影子事务</a:t>
            </a:r>
            <a:endParaRPr lang="zh-CN" altLang="en-US" sz="1400" dirty="0"/>
          </a:p>
        </p:txBody>
      </p:sp>
      <p:cxnSp>
        <p:nvCxnSpPr>
          <p:cNvPr id="116" name="直接箭头连接符 115"/>
          <p:cNvCxnSpPr>
            <a:stCxn id="115" idx="2"/>
            <a:endCxn id="108" idx="0"/>
          </p:cNvCxnSpPr>
          <p:nvPr/>
        </p:nvCxnSpPr>
        <p:spPr>
          <a:xfrm flipH="1">
            <a:off x="1141553" y="1720553"/>
            <a:ext cx="371271" cy="406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135446" y="500007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7</a:t>
            </a:r>
            <a:r>
              <a:rPr lang="en-US" altLang="zh-CN" sz="1400" dirty="0" smtClean="0"/>
              <a:t>: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结果</a:t>
            </a:r>
            <a:endParaRPr lang="zh-CN" altLang="en-US" sz="1400" dirty="0"/>
          </a:p>
        </p:txBody>
      </p:sp>
      <p:cxnSp>
        <p:nvCxnSpPr>
          <p:cNvPr id="118" name="直接箭头连接符 117"/>
          <p:cNvCxnSpPr>
            <a:stCxn id="117" idx="0"/>
            <a:endCxn id="235" idx="2"/>
          </p:cNvCxnSpPr>
          <p:nvPr/>
        </p:nvCxnSpPr>
        <p:spPr>
          <a:xfrm flipV="1">
            <a:off x="6656583" y="4452736"/>
            <a:ext cx="524244" cy="54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>
            <a:off x="2363378" y="942984"/>
            <a:ext cx="720080" cy="34428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Flist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120" name="直接箭头连接符 119"/>
          <p:cNvCxnSpPr>
            <a:stCxn id="106" idx="3"/>
            <a:endCxn id="121" idx="1"/>
          </p:cNvCxnSpPr>
          <p:nvPr/>
        </p:nvCxnSpPr>
        <p:spPr>
          <a:xfrm flipV="1">
            <a:off x="3083458" y="1115128"/>
            <a:ext cx="1600496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4683954" y="942983"/>
            <a:ext cx="720080" cy="34428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900" b="1" dirty="0" err="1" smtClean="0">
                <a:solidFill>
                  <a:prstClr val="white"/>
                </a:solidFill>
              </a:rPr>
              <a:t>Glist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119001" y="80735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负载均衡分组策略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8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------------------------------</a:t>
            </a:r>
            <a:r>
              <a:rPr lang="zh-CN" altLang="zh-CN" dirty="0"/>
              <a:t>放到绪论里</a:t>
            </a:r>
          </a:p>
          <a:p>
            <a:r>
              <a:rPr lang="zh-CN" altLang="zh-CN" dirty="0"/>
              <a:t>关联挖掘算法作为数据挖掘中的一种重要技术，非常适合用</a:t>
            </a:r>
            <a:r>
              <a:rPr lang="en-US" altLang="zh-CN" dirty="0"/>
              <a:t>Spark</a:t>
            </a:r>
            <a:r>
              <a:rPr lang="zh-CN" altLang="zh-CN" dirty="0"/>
              <a:t>来使其并行化，使得算法适用于大数据环境下的关联规则挖掘。</a:t>
            </a:r>
            <a:r>
              <a:rPr lang="en-US" altLang="zh-CN" dirty="0" err="1"/>
              <a:t>Hongjian</a:t>
            </a:r>
            <a:r>
              <a:rPr lang="en-US" altLang="zh-CN" dirty="0"/>
              <a:t> </a:t>
            </a:r>
            <a:r>
              <a:rPr lang="en-US" altLang="zh-CN" dirty="0" err="1"/>
              <a:t>Qiu</a:t>
            </a:r>
            <a:r>
              <a:rPr lang="zh-CN" altLang="zh-CN" dirty="0"/>
              <a:t>等人于</a:t>
            </a:r>
            <a:r>
              <a:rPr lang="en-US" altLang="zh-CN" dirty="0"/>
              <a:t>2014</a:t>
            </a:r>
            <a:r>
              <a:rPr lang="zh-CN" altLang="zh-CN" dirty="0"/>
              <a:t>年提出了基于</a:t>
            </a:r>
            <a:r>
              <a:rPr lang="en-US" altLang="zh-CN" dirty="0"/>
              <a:t>Spark</a:t>
            </a:r>
            <a:r>
              <a:rPr lang="zh-CN" altLang="zh-CN" dirty="0"/>
              <a:t>的并行</a:t>
            </a:r>
            <a:r>
              <a:rPr lang="en-US" altLang="zh-CN" dirty="0" err="1"/>
              <a:t>Apriori</a:t>
            </a:r>
            <a:r>
              <a:rPr lang="zh-CN" altLang="zh-CN" dirty="0"/>
              <a:t>算法</a:t>
            </a:r>
            <a:r>
              <a:rPr lang="en-US" altLang="zh-CN" dirty="0"/>
              <a:t>YAFIM[39]</a:t>
            </a:r>
            <a:r>
              <a:rPr lang="zh-CN" altLang="zh-CN" dirty="0"/>
              <a:t>；该文提出了一种基于</a:t>
            </a:r>
            <a:r>
              <a:rPr lang="en-US" altLang="zh-CN" dirty="0"/>
              <a:t>Spark</a:t>
            </a:r>
            <a:r>
              <a:rPr lang="zh-CN" altLang="zh-CN" dirty="0"/>
              <a:t>的并行</a:t>
            </a:r>
            <a:r>
              <a:rPr lang="en-US" altLang="zh-CN" dirty="0" err="1"/>
              <a:t>Apriori</a:t>
            </a:r>
            <a:r>
              <a:rPr lang="zh-CN" altLang="zh-CN" dirty="0"/>
              <a:t>算法，并将该算法与</a:t>
            </a:r>
            <a:r>
              <a:rPr lang="en-US" altLang="zh-CN" dirty="0"/>
              <a:t>Hadoop</a:t>
            </a:r>
            <a:r>
              <a:rPr lang="zh-CN" altLang="zh-CN" dirty="0"/>
              <a:t>下实现的</a:t>
            </a:r>
            <a:r>
              <a:rPr lang="en-US" altLang="zh-CN" dirty="0" err="1"/>
              <a:t>Apriori</a:t>
            </a:r>
            <a:r>
              <a:rPr lang="zh-CN" altLang="zh-CN" dirty="0"/>
              <a:t>算法相比较，实验证明</a:t>
            </a:r>
            <a:r>
              <a:rPr lang="en-US" altLang="zh-CN" dirty="0"/>
              <a:t>Spark</a:t>
            </a:r>
            <a:r>
              <a:rPr lang="zh-CN" altLang="zh-CN" dirty="0"/>
              <a:t>的</a:t>
            </a:r>
            <a:r>
              <a:rPr lang="en-US" altLang="zh-CN" dirty="0" err="1"/>
              <a:t>Apriori</a:t>
            </a:r>
            <a:r>
              <a:rPr lang="zh-CN" altLang="zh-CN" dirty="0"/>
              <a:t>算法相比</a:t>
            </a:r>
            <a:r>
              <a:rPr lang="en-US" altLang="zh-CN" dirty="0"/>
              <a:t>Hadoop</a:t>
            </a:r>
            <a:r>
              <a:rPr lang="zh-CN" altLang="zh-CN" dirty="0"/>
              <a:t>下的</a:t>
            </a:r>
            <a:r>
              <a:rPr lang="en-US" altLang="zh-CN" dirty="0" err="1"/>
              <a:t>Apriori</a:t>
            </a:r>
            <a:r>
              <a:rPr lang="zh-CN" altLang="zh-CN" dirty="0"/>
              <a:t>算法具有更好的算法效率和可扩展性。其并行化的效能更显著，算法更健壮，更适应于集群环境。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数据库，事务</a:t>
            </a:r>
          </a:p>
          <a:p>
            <a:r>
              <a:rPr lang="zh-CN" altLang="zh-CN" dirty="0"/>
              <a:t>数据集，记录</a:t>
            </a:r>
          </a:p>
          <a:p>
            <a:r>
              <a:rPr lang="en-US" altLang="zh-CN" dirty="0"/>
              <a:t>--------------------------------------</a:t>
            </a:r>
            <a:r>
              <a:rPr lang="zh-CN" altLang="zh-CN" dirty="0"/>
              <a:t>这一段的论述有问题</a:t>
            </a:r>
            <a:r>
              <a:rPr lang="en-US" altLang="zh-CN" dirty="0"/>
              <a:t>------------------------------</a:t>
            </a:r>
            <a:endParaRPr lang="zh-CN" altLang="zh-CN" dirty="0"/>
          </a:p>
          <a:p>
            <a:r>
              <a:rPr lang="zh-CN" altLang="zh-CN" dirty="0"/>
              <a:t>数据集的切分中，如果一个频繁项对应一个投影数据集，</a:t>
            </a:r>
            <a:r>
              <a:rPr lang="en-US" altLang="zh-CN" dirty="0"/>
              <a:t>MapReduce</a:t>
            </a:r>
            <a:r>
              <a:rPr lang="zh-CN" altLang="zh-CN" dirty="0"/>
              <a:t>中的处理的</a:t>
            </a:r>
            <a:r>
              <a:rPr lang="en-US" altLang="zh-CN" dirty="0"/>
              <a:t>key</a:t>
            </a:r>
            <a:r>
              <a:rPr lang="zh-CN" altLang="zh-CN" dirty="0"/>
              <a:t>数目将是数据集中频繁</a:t>
            </a:r>
            <a:r>
              <a:rPr lang="en-US" altLang="zh-CN" dirty="0"/>
              <a:t>1</a:t>
            </a:r>
            <a:r>
              <a:rPr lang="zh-CN" altLang="zh-CN" dirty="0"/>
              <a:t>项集的数目，</a:t>
            </a:r>
            <a:r>
              <a:rPr lang="en-US" altLang="zh-CN" dirty="0"/>
              <a:t>MapReduce</a:t>
            </a:r>
            <a:r>
              <a:rPr lang="zh-CN" altLang="zh-CN" dirty="0"/>
              <a:t>的并行度就必须迎合不同的数据集需求。而</a:t>
            </a:r>
            <a:r>
              <a:rPr lang="en-US" altLang="zh-CN" dirty="0"/>
              <a:t>MapReduce</a:t>
            </a:r>
            <a:r>
              <a:rPr lang="zh-CN" altLang="zh-CN" dirty="0"/>
              <a:t>的并行度是由集群的配置情况决定的，当数据集过大或者集群计算能力低下时就会造成某些情况下</a:t>
            </a:r>
            <a:r>
              <a:rPr lang="en-US" altLang="zh-CN" dirty="0"/>
              <a:t>MapReduce</a:t>
            </a:r>
            <a:r>
              <a:rPr lang="zh-CN" altLang="zh-CN" dirty="0"/>
              <a:t>的一次处理要串行执行多次的情况（集群并行度小于频繁</a:t>
            </a:r>
            <a:r>
              <a:rPr lang="en-US" altLang="zh-CN" dirty="0"/>
              <a:t>1</a:t>
            </a:r>
            <a:r>
              <a:rPr lang="zh-CN" altLang="zh-CN" dirty="0"/>
              <a:t>项集的数目），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/>
              <a:t>FP-growth</a:t>
            </a:r>
            <a:r>
              <a:rPr lang="zh-CN" altLang="zh-CN" b="1" dirty="0"/>
              <a:t>算法的复杂度是多少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6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8002" y="1867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划分投影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00932" y="1134713"/>
            <a:ext cx="2613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TID   order frequent items</a:t>
            </a:r>
          </a:p>
          <a:p>
            <a:r>
              <a:rPr lang="en-US" altLang="zh-CN" dirty="0" smtClean="0"/>
              <a:t>100     {f,c,a,m,p:2}</a:t>
            </a:r>
          </a:p>
          <a:p>
            <a:r>
              <a:rPr lang="en-US" altLang="zh-CN" dirty="0" smtClean="0"/>
              <a:t>200     {f,c,a,b,m:1}</a:t>
            </a:r>
            <a:endParaRPr lang="en-US" altLang="zh-CN" dirty="0"/>
          </a:p>
          <a:p>
            <a:r>
              <a:rPr lang="en-US" altLang="zh-CN" dirty="0" smtClean="0"/>
              <a:t>300     {f,b:1}</a:t>
            </a:r>
            <a:endParaRPr lang="en-US" altLang="zh-CN" dirty="0"/>
          </a:p>
          <a:p>
            <a:r>
              <a:rPr lang="en-US" altLang="zh-CN" dirty="0" smtClean="0"/>
              <a:t>400     {c,b,p:1}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325424" y="3466507"/>
            <a:ext cx="123303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p-</a:t>
            </a:r>
            <a:r>
              <a:rPr lang="zh-CN" altLang="en-US" sz="1400" b="1" dirty="0"/>
              <a:t>投影</a:t>
            </a:r>
            <a:r>
              <a:rPr lang="zh-CN" altLang="en-US" sz="1400" b="1" dirty="0" smtClean="0"/>
              <a:t>数据集</a:t>
            </a:r>
            <a:endParaRPr lang="en-US" altLang="zh-CN" sz="1400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{f,c,a,m:2}</a:t>
            </a:r>
          </a:p>
          <a:p>
            <a:r>
              <a:rPr lang="en-US" altLang="zh-CN" dirty="0" smtClean="0"/>
              <a:t>{c,b:1}</a:t>
            </a:r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2027922"/>
            <a:ext cx="122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频繁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项集：</a:t>
            </a:r>
            <a:endParaRPr lang="en-US" altLang="zh-CN" sz="1400" b="1" dirty="0" smtClean="0"/>
          </a:p>
          <a:p>
            <a:r>
              <a:rPr lang="en-US" altLang="zh-CN" dirty="0" err="1" smtClean="0"/>
              <a:t>f,c,a,b,m,p</a:t>
            </a:r>
            <a:endParaRPr lang="en-US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1789000" y="3509056"/>
            <a:ext cx="128272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m-</a:t>
            </a:r>
            <a:r>
              <a:rPr lang="zh-CN" altLang="en-US" sz="1400" b="1" dirty="0" smtClean="0"/>
              <a:t>投影数据集</a:t>
            </a:r>
            <a:endParaRPr lang="en-US" altLang="zh-CN" sz="1400" b="1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{f,c,a,b:1}</a:t>
            </a:r>
          </a:p>
          <a:p>
            <a:r>
              <a:rPr lang="en-US" altLang="zh-CN" dirty="0" smtClean="0"/>
              <a:t>{f,c,a:2}</a:t>
            </a:r>
            <a:endParaRPr lang="en-US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3413227" y="3453388"/>
            <a:ext cx="123303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b-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{f:1}</a:t>
            </a:r>
          </a:p>
          <a:p>
            <a:r>
              <a:rPr lang="en-US" altLang="zh-CN" dirty="0" smtClean="0"/>
              <a:t>{c:1}</a:t>
            </a:r>
          </a:p>
          <a:p>
            <a:r>
              <a:rPr lang="en-US" altLang="zh-CN" dirty="0" smtClean="0"/>
              <a:t>{f,c,a:1}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6828" y="3515982"/>
            <a:ext cx="122501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a-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sz="1400" u="sng" dirty="0">
              <a:solidFill>
                <a:prstClr val="black"/>
              </a:solidFill>
            </a:endParaRPr>
          </a:p>
          <a:p>
            <a:r>
              <a:rPr lang="en-US" altLang="zh-CN" u="sng" dirty="0" smtClean="0"/>
              <a:t>Items</a:t>
            </a:r>
          </a:p>
          <a:p>
            <a:r>
              <a:rPr lang="en-US" altLang="zh-CN" dirty="0" smtClean="0"/>
              <a:t>{f,c:2} </a:t>
            </a:r>
          </a:p>
          <a:p>
            <a:r>
              <a:rPr lang="en-US" altLang="zh-CN" dirty="0" smtClean="0"/>
              <a:t>{f,c:1}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3845" y="3491659"/>
            <a:ext cx="121219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c-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sz="1400" u="sng" dirty="0">
              <a:solidFill>
                <a:prstClr val="black"/>
              </a:solidFill>
            </a:endParaRPr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{f:2}</a:t>
            </a:r>
          </a:p>
          <a:p>
            <a:r>
              <a:rPr lang="en-US" altLang="zh-CN" dirty="0" smtClean="0"/>
              <a:t>{f:1}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0274" y="3577488"/>
            <a:ext cx="1192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f-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sz="1400" u="sng" dirty="0">
              <a:solidFill>
                <a:prstClr val="black"/>
              </a:solidFill>
            </a:endParaRPr>
          </a:p>
          <a:p>
            <a:r>
              <a:rPr lang="en-US" altLang="zh-CN" u="sng" dirty="0" smtClean="0"/>
              <a:t>Items </a:t>
            </a:r>
          </a:p>
        </p:txBody>
      </p:sp>
      <p:cxnSp>
        <p:nvCxnSpPr>
          <p:cNvPr id="23" name="曲线连接符 22"/>
          <p:cNvCxnSpPr>
            <a:endCxn id="16" idx="1"/>
          </p:cNvCxnSpPr>
          <p:nvPr/>
        </p:nvCxnSpPr>
        <p:spPr>
          <a:xfrm rot="10800000" flipV="1">
            <a:off x="325424" y="1566760"/>
            <a:ext cx="3275510" cy="2469134"/>
          </a:xfrm>
          <a:prstGeom prst="curvedConnector3">
            <a:avLst>
              <a:gd name="adj1" fmla="val 106979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0800000" flipV="1">
            <a:off x="1043608" y="2449687"/>
            <a:ext cx="2557327" cy="1921144"/>
          </a:xfrm>
          <a:prstGeom prst="curvedConnector3">
            <a:avLst>
              <a:gd name="adj1" fmla="val 70629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5" idx="1"/>
          </p:cNvCxnSpPr>
          <p:nvPr/>
        </p:nvCxnSpPr>
        <p:spPr>
          <a:xfrm rot="10800000" flipV="1">
            <a:off x="2771804" y="1873376"/>
            <a:ext cx="829129" cy="228888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19" idx="1"/>
          </p:cNvCxnSpPr>
          <p:nvPr/>
        </p:nvCxnSpPr>
        <p:spPr>
          <a:xfrm rot="5400000">
            <a:off x="2538923" y="3031603"/>
            <a:ext cx="2003976" cy="255367"/>
          </a:xfrm>
          <a:prstGeom prst="curvedConnector4">
            <a:avLst>
              <a:gd name="adj1" fmla="val 32338"/>
              <a:gd name="adj2" fmla="val 189518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>
            <a:off x="1302841" y="4168613"/>
            <a:ext cx="660337" cy="35047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6" idx="2"/>
          </p:cNvCxnSpPr>
          <p:nvPr/>
        </p:nvCxnSpPr>
        <p:spPr>
          <a:xfrm rot="5400000" flipH="1" flipV="1">
            <a:off x="2173814" y="3215207"/>
            <a:ext cx="158198" cy="2621948"/>
          </a:xfrm>
          <a:prstGeom prst="curvedConnector4">
            <a:avLst>
              <a:gd name="adj1" fmla="val -144502"/>
              <a:gd name="adj2" fmla="val 61757"/>
            </a:avLst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>
            <a:off x="2699792" y="4303065"/>
            <a:ext cx="792088" cy="43204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 flipV="1">
            <a:off x="2430361" y="4168613"/>
            <a:ext cx="2476467" cy="350478"/>
          </a:xfrm>
          <a:prstGeom prst="curvedConnector3">
            <a:avLst>
              <a:gd name="adj1" fmla="val 29408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flipV="1">
            <a:off x="4139952" y="4519089"/>
            <a:ext cx="864096" cy="216024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>
            <a:off x="5526716" y="4168613"/>
            <a:ext cx="923572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>
            <a:off x="5526716" y="4447081"/>
            <a:ext cx="923572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8002" y="1867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划分投影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00932" y="1134713"/>
            <a:ext cx="2613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TID   order frequent items</a:t>
            </a:r>
          </a:p>
          <a:p>
            <a:r>
              <a:rPr lang="en-US" altLang="zh-CN" dirty="0" smtClean="0"/>
              <a:t>100     {f,c,a,m,p:2}</a:t>
            </a:r>
          </a:p>
          <a:p>
            <a:r>
              <a:rPr lang="en-US" altLang="zh-CN" dirty="0" smtClean="0"/>
              <a:t>200     {f,c,a,b,m:1}</a:t>
            </a:r>
            <a:endParaRPr lang="en-US" altLang="zh-CN" dirty="0"/>
          </a:p>
          <a:p>
            <a:r>
              <a:rPr lang="en-US" altLang="zh-CN" dirty="0" smtClean="0"/>
              <a:t>300     {f,b:1}</a:t>
            </a:r>
            <a:endParaRPr lang="en-US" altLang="zh-CN" dirty="0"/>
          </a:p>
          <a:p>
            <a:r>
              <a:rPr lang="en-US" altLang="zh-CN" dirty="0" smtClean="0"/>
              <a:t>400     {c,b,p:1}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325424" y="3466507"/>
            <a:ext cx="123303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p-</a:t>
            </a:r>
            <a:r>
              <a:rPr lang="zh-CN" altLang="en-US" sz="1400" b="1" dirty="0"/>
              <a:t>投影</a:t>
            </a:r>
            <a:r>
              <a:rPr lang="zh-CN" altLang="en-US" sz="1400" b="1" dirty="0" smtClean="0"/>
              <a:t>数据集</a:t>
            </a:r>
            <a:endParaRPr lang="en-US" altLang="zh-CN" sz="1400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{f,c,a,m:2}</a:t>
            </a:r>
          </a:p>
          <a:p>
            <a:r>
              <a:rPr lang="en-US" altLang="zh-CN" dirty="0" smtClean="0"/>
              <a:t>{c,b:1}</a:t>
            </a:r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2027922"/>
            <a:ext cx="122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频繁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项集：</a:t>
            </a:r>
            <a:endParaRPr lang="en-US" altLang="zh-CN" sz="1400" b="1" dirty="0" smtClean="0"/>
          </a:p>
          <a:p>
            <a:r>
              <a:rPr lang="en-US" altLang="zh-CN" dirty="0" err="1" smtClean="0"/>
              <a:t>f,c,a,b,m,p</a:t>
            </a:r>
            <a:endParaRPr lang="en-US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1789000" y="3509056"/>
            <a:ext cx="128272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m-</a:t>
            </a:r>
            <a:r>
              <a:rPr lang="zh-CN" altLang="en-US" sz="1400" b="1" dirty="0" smtClean="0"/>
              <a:t>投影数据集</a:t>
            </a:r>
            <a:endParaRPr lang="en-US" altLang="zh-CN" sz="1400" b="1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{f,c,a,b:1}</a:t>
            </a:r>
          </a:p>
          <a:p>
            <a:r>
              <a:rPr lang="en-US" altLang="zh-CN" dirty="0" smtClean="0"/>
              <a:t>{f,c,a:2}</a:t>
            </a:r>
            <a:endParaRPr lang="en-US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3413227" y="3453388"/>
            <a:ext cx="123303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b-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u="sng" dirty="0" smtClean="0"/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{f:1}</a:t>
            </a:r>
          </a:p>
          <a:p>
            <a:r>
              <a:rPr lang="en-US" altLang="zh-CN" dirty="0" smtClean="0"/>
              <a:t>{c:1}</a:t>
            </a:r>
          </a:p>
          <a:p>
            <a:r>
              <a:rPr lang="en-US" altLang="zh-CN" dirty="0" smtClean="0"/>
              <a:t>{f,c,a:1}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6828" y="3515982"/>
            <a:ext cx="122501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a-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sz="1400" u="sng" dirty="0">
              <a:solidFill>
                <a:prstClr val="black"/>
              </a:solidFill>
            </a:endParaRPr>
          </a:p>
          <a:p>
            <a:r>
              <a:rPr lang="en-US" altLang="zh-CN" u="sng" dirty="0" smtClean="0"/>
              <a:t>Items</a:t>
            </a:r>
          </a:p>
          <a:p>
            <a:r>
              <a:rPr lang="en-US" altLang="zh-CN" dirty="0" smtClean="0"/>
              <a:t>{f,c:2} </a:t>
            </a:r>
          </a:p>
          <a:p>
            <a:r>
              <a:rPr lang="en-US" altLang="zh-CN" dirty="0" smtClean="0"/>
              <a:t>{f,c:1}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3845" y="3491659"/>
            <a:ext cx="121219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c-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sz="1400" u="sng" dirty="0">
              <a:solidFill>
                <a:prstClr val="black"/>
              </a:solidFill>
            </a:endParaRPr>
          </a:p>
          <a:p>
            <a:r>
              <a:rPr lang="en-US" altLang="zh-CN" u="sng" dirty="0" smtClean="0"/>
              <a:t>Items </a:t>
            </a:r>
          </a:p>
          <a:p>
            <a:r>
              <a:rPr lang="en-US" altLang="zh-CN" dirty="0" smtClean="0"/>
              <a:t>{f:2}</a:t>
            </a:r>
          </a:p>
          <a:p>
            <a:r>
              <a:rPr lang="en-US" altLang="zh-CN" dirty="0" smtClean="0"/>
              <a:t>{f:1}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0274" y="3577488"/>
            <a:ext cx="1192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</a:rPr>
              <a:t>f-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投影数据集</a:t>
            </a:r>
            <a:endParaRPr lang="en-US" altLang="zh-CN" sz="1400" u="sng" dirty="0">
              <a:solidFill>
                <a:prstClr val="black"/>
              </a:solidFill>
            </a:endParaRPr>
          </a:p>
          <a:p>
            <a:r>
              <a:rPr lang="en-US" altLang="zh-CN" u="sng" dirty="0" smtClean="0"/>
              <a:t>Items </a:t>
            </a:r>
          </a:p>
        </p:txBody>
      </p:sp>
      <p:cxnSp>
        <p:nvCxnSpPr>
          <p:cNvPr id="23" name="曲线连接符 22"/>
          <p:cNvCxnSpPr/>
          <p:nvPr/>
        </p:nvCxnSpPr>
        <p:spPr>
          <a:xfrm rot="5400000">
            <a:off x="1188463" y="1681141"/>
            <a:ext cx="2594513" cy="2365754"/>
          </a:xfrm>
          <a:prstGeom prst="curvedConnector3">
            <a:avLst>
              <a:gd name="adj1" fmla="val 15095"/>
            </a:avLst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0800000" flipV="1">
            <a:off x="1043610" y="2449687"/>
            <a:ext cx="2624985" cy="2010094"/>
          </a:xfrm>
          <a:prstGeom prst="curvedConnector3">
            <a:avLst>
              <a:gd name="adj1" fmla="val 71436"/>
            </a:avLst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5" idx="1"/>
          </p:cNvCxnSpPr>
          <p:nvPr/>
        </p:nvCxnSpPr>
        <p:spPr>
          <a:xfrm rot="10800000" flipV="1">
            <a:off x="2555776" y="1873376"/>
            <a:ext cx="1045156" cy="2211991"/>
          </a:xfrm>
          <a:prstGeom prst="curvedConnector2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2748311" y="3077585"/>
            <a:ext cx="1903743" cy="63175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>
            <a:off x="1302841" y="4168613"/>
            <a:ext cx="660337" cy="35047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6" idx="2"/>
          </p:cNvCxnSpPr>
          <p:nvPr/>
        </p:nvCxnSpPr>
        <p:spPr>
          <a:xfrm rot="5400000" flipH="1" flipV="1">
            <a:off x="2162326" y="3226694"/>
            <a:ext cx="158199" cy="2598974"/>
          </a:xfrm>
          <a:prstGeom prst="curvedConnector4">
            <a:avLst>
              <a:gd name="adj1" fmla="val -144502"/>
              <a:gd name="adj2" fmla="val 767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>
            <a:off x="2771807" y="4174963"/>
            <a:ext cx="769104" cy="47286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 flipV="1">
            <a:off x="2555776" y="4181313"/>
            <a:ext cx="2351988" cy="294134"/>
          </a:xfrm>
          <a:prstGeom prst="curvedConnector3">
            <a:avLst>
              <a:gd name="adj1" fmla="val 35794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flipV="1">
            <a:off x="4139952" y="4519089"/>
            <a:ext cx="864096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>
            <a:off x="5526716" y="4168613"/>
            <a:ext cx="923572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>
            <a:off x="5526716" y="4447081"/>
            <a:ext cx="923572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9513" y="188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水平划分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124062" y="4182171"/>
            <a:ext cx="2180844" cy="128002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534" y="4655849"/>
            <a:ext cx="176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u="sng" dirty="0" smtClean="0"/>
              <a:t>TID  order </a:t>
            </a:r>
            <a:r>
              <a:rPr lang="en-US" altLang="zh-CN" sz="1200" u="sng" dirty="0"/>
              <a:t>frequent items</a:t>
            </a:r>
            <a:endParaRPr lang="en-US" altLang="zh-CN" sz="1200" u="sng" dirty="0" smtClean="0"/>
          </a:p>
          <a:p>
            <a:r>
              <a:rPr lang="en-US" altLang="zh-CN" sz="1200" dirty="0" smtClean="0"/>
              <a:t>400     {</a:t>
            </a:r>
            <a:r>
              <a:rPr lang="en-US" altLang="zh-CN" sz="1200" dirty="0" err="1" smtClean="0"/>
              <a:t>c,b,p</a:t>
            </a:r>
            <a:r>
              <a:rPr lang="en-US" altLang="zh-CN" sz="1200" dirty="0" smtClean="0"/>
              <a:t>}</a:t>
            </a:r>
            <a:endParaRPr lang="en-US" altLang="zh-CN" sz="1200" dirty="0"/>
          </a:p>
          <a:p>
            <a:r>
              <a:rPr lang="en-US" altLang="zh-CN" sz="1200" dirty="0" smtClean="0"/>
              <a:t>500     {</a:t>
            </a:r>
            <a:r>
              <a:rPr lang="en-US" altLang="zh-CN" sz="1200" dirty="0" err="1" smtClean="0"/>
              <a:t>f,c,a,m,p</a:t>
            </a:r>
            <a:r>
              <a:rPr lang="en-US" altLang="zh-CN" sz="1200" dirty="0" smtClean="0"/>
              <a:t>}</a:t>
            </a:r>
            <a:endParaRPr lang="en-US" altLang="zh-CN" sz="1200" dirty="0"/>
          </a:p>
        </p:txBody>
      </p:sp>
      <p:sp>
        <p:nvSpPr>
          <p:cNvPr id="15" name="圆柱形 14"/>
          <p:cNvSpPr/>
          <p:nvPr/>
        </p:nvSpPr>
        <p:spPr>
          <a:xfrm>
            <a:off x="124265" y="2095492"/>
            <a:ext cx="2364640" cy="118757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6959" y="2375943"/>
            <a:ext cx="1870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u="sng" dirty="0" smtClean="0"/>
              <a:t>TID    </a:t>
            </a:r>
            <a:r>
              <a:rPr lang="zh-CN" altLang="en-US" sz="1200" u="sng" dirty="0"/>
              <a:t> </a:t>
            </a:r>
            <a:r>
              <a:rPr lang="en-US" altLang="zh-CN" sz="1200" u="sng" dirty="0" smtClean="0"/>
              <a:t>order frequent items</a:t>
            </a:r>
          </a:p>
          <a:p>
            <a:r>
              <a:rPr lang="en-US" altLang="zh-CN" sz="1200" dirty="0" smtClean="0"/>
              <a:t>100     {</a:t>
            </a:r>
            <a:r>
              <a:rPr lang="en-US" altLang="zh-CN" sz="1200" dirty="0" err="1" smtClean="0"/>
              <a:t>f,c,a,m,p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200     {</a:t>
            </a:r>
            <a:r>
              <a:rPr lang="en-US" altLang="zh-CN" sz="1200" dirty="0" err="1" smtClean="0"/>
              <a:t>f,c,a,b,m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300     {</a:t>
            </a:r>
            <a:r>
              <a:rPr lang="en-US" altLang="zh-CN" sz="1200" dirty="0" err="1" smtClean="0"/>
              <a:t>f,b</a:t>
            </a:r>
            <a:r>
              <a:rPr lang="en-US" altLang="zh-CN" sz="1200" dirty="0" smtClean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8989" y="2102176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节点</a:t>
            </a:r>
            <a:r>
              <a:rPr lang="en-US" altLang="zh-CN" sz="1200" dirty="0" smtClean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8989" y="425163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节点</a:t>
            </a:r>
            <a:r>
              <a:rPr lang="en-US" altLang="zh-CN" sz="1200" dirty="0"/>
              <a:t>2</a:t>
            </a:r>
            <a:endParaRPr lang="en-US" altLang="zh-CN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61802" y="3462025"/>
            <a:ext cx="2265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全局</a:t>
            </a:r>
            <a:r>
              <a:rPr lang="en-US" altLang="zh-CN" sz="1200" dirty="0" err="1" smtClean="0"/>
              <a:t>Flist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f:4 c:4 a:3 b:3 m:3 p:3</a:t>
            </a:r>
          </a:p>
        </p:txBody>
      </p:sp>
      <p:sp>
        <p:nvSpPr>
          <p:cNvPr id="20" name="矩形 19"/>
          <p:cNvSpPr/>
          <p:nvPr/>
        </p:nvSpPr>
        <p:spPr>
          <a:xfrm>
            <a:off x="4317280" y="997848"/>
            <a:ext cx="472973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{}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317280" y="1390830"/>
            <a:ext cx="472973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f:3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4644008" y="1750870"/>
            <a:ext cx="566457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b:1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4027019" y="1782416"/>
            <a:ext cx="472973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c:2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027019" y="2214464"/>
            <a:ext cx="472973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a:2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629242" y="2686974"/>
            <a:ext cx="582718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m:1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3629242" y="3263038"/>
            <a:ext cx="582718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p:1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355976" y="2686974"/>
            <a:ext cx="604386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b:1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4355976" y="3263038"/>
            <a:ext cx="604386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m:1</a:t>
            </a:r>
            <a:endParaRPr lang="zh-CN" altLang="en-US" sz="1200" dirty="0"/>
          </a:p>
        </p:txBody>
      </p:sp>
      <p:cxnSp>
        <p:nvCxnSpPr>
          <p:cNvPr id="29" name="直接连接符 28"/>
          <p:cNvCxnSpPr>
            <a:stCxn id="20" idx="2"/>
            <a:endCxn id="21" idx="0"/>
          </p:cNvCxnSpPr>
          <p:nvPr/>
        </p:nvCxnSpPr>
        <p:spPr>
          <a:xfrm>
            <a:off x="4553767" y="1254334"/>
            <a:ext cx="0" cy="136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2"/>
            <a:endCxn id="22" idx="0"/>
          </p:cNvCxnSpPr>
          <p:nvPr/>
        </p:nvCxnSpPr>
        <p:spPr>
          <a:xfrm>
            <a:off x="4553767" y="1647316"/>
            <a:ext cx="373470" cy="103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2"/>
            <a:endCxn id="24" idx="0"/>
          </p:cNvCxnSpPr>
          <p:nvPr/>
        </p:nvCxnSpPr>
        <p:spPr>
          <a:xfrm>
            <a:off x="4263506" y="2038902"/>
            <a:ext cx="0" cy="175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4" idx="2"/>
            <a:endCxn id="25" idx="0"/>
          </p:cNvCxnSpPr>
          <p:nvPr/>
        </p:nvCxnSpPr>
        <p:spPr>
          <a:xfrm flipH="1">
            <a:off x="3920601" y="2470950"/>
            <a:ext cx="342905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4" idx="2"/>
            <a:endCxn id="27" idx="0"/>
          </p:cNvCxnSpPr>
          <p:nvPr/>
        </p:nvCxnSpPr>
        <p:spPr>
          <a:xfrm>
            <a:off x="4263506" y="2470950"/>
            <a:ext cx="394663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1" idx="2"/>
            <a:endCxn id="23" idx="0"/>
          </p:cNvCxnSpPr>
          <p:nvPr/>
        </p:nvCxnSpPr>
        <p:spPr>
          <a:xfrm flipH="1">
            <a:off x="4263506" y="1647316"/>
            <a:ext cx="290261" cy="135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5" idx="2"/>
            <a:endCxn id="26" idx="0"/>
          </p:cNvCxnSpPr>
          <p:nvPr/>
        </p:nvCxnSpPr>
        <p:spPr>
          <a:xfrm>
            <a:off x="3920601" y="2943460"/>
            <a:ext cx="0" cy="319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7" idx="2"/>
            <a:endCxn id="28" idx="0"/>
          </p:cNvCxnSpPr>
          <p:nvPr/>
        </p:nvCxnSpPr>
        <p:spPr>
          <a:xfrm>
            <a:off x="4658169" y="2943460"/>
            <a:ext cx="0" cy="319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7" idx="0"/>
            <a:endCxn id="22" idx="2"/>
          </p:cNvCxnSpPr>
          <p:nvPr/>
        </p:nvCxnSpPr>
        <p:spPr>
          <a:xfrm rot="5400000" flipH="1" flipV="1">
            <a:off x="4452894" y="2212631"/>
            <a:ext cx="679618" cy="26906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25" idx="3"/>
            <a:endCxn id="28" idx="1"/>
          </p:cNvCxnSpPr>
          <p:nvPr/>
        </p:nvCxnSpPr>
        <p:spPr>
          <a:xfrm>
            <a:off x="4211960" y="2815217"/>
            <a:ext cx="144016" cy="57606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矩形 38"/>
          <p:cNvSpPr/>
          <p:nvPr/>
        </p:nvSpPr>
        <p:spPr>
          <a:xfrm>
            <a:off x="4278652" y="3701825"/>
            <a:ext cx="421420" cy="23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{}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4659155" y="4055126"/>
            <a:ext cx="421420" cy="23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  <a:r>
              <a:rPr lang="en-US" altLang="zh-CN" sz="1200" dirty="0" smtClean="0"/>
              <a:t>:1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3786947" y="4055126"/>
            <a:ext cx="421420" cy="23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f:1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3780771" y="4487174"/>
            <a:ext cx="421420" cy="23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c:1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3797736" y="4919222"/>
            <a:ext cx="421420" cy="23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a:1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3779912" y="5329324"/>
            <a:ext cx="519203" cy="23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m:1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3779912" y="5783318"/>
            <a:ext cx="519203" cy="23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p:1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4659155" y="4487174"/>
            <a:ext cx="421420" cy="23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b:1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659155" y="4919222"/>
            <a:ext cx="421420" cy="23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p:1</a:t>
            </a:r>
            <a:endParaRPr lang="zh-CN" altLang="en-US" sz="1200" dirty="0"/>
          </a:p>
        </p:txBody>
      </p:sp>
      <p:cxnSp>
        <p:nvCxnSpPr>
          <p:cNvPr id="48" name="直接连接符 47"/>
          <p:cNvCxnSpPr>
            <a:stCxn id="39" idx="2"/>
            <a:endCxn id="40" idx="0"/>
          </p:cNvCxnSpPr>
          <p:nvPr/>
        </p:nvCxnSpPr>
        <p:spPr>
          <a:xfrm>
            <a:off x="4489362" y="3939795"/>
            <a:ext cx="380503" cy="11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9" idx="2"/>
            <a:endCxn id="41" idx="0"/>
          </p:cNvCxnSpPr>
          <p:nvPr/>
        </p:nvCxnSpPr>
        <p:spPr>
          <a:xfrm flipH="1">
            <a:off x="3997657" y="3939795"/>
            <a:ext cx="491705" cy="11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2" idx="2"/>
            <a:endCxn id="43" idx="0"/>
          </p:cNvCxnSpPr>
          <p:nvPr/>
        </p:nvCxnSpPr>
        <p:spPr>
          <a:xfrm>
            <a:off x="3991481" y="4725144"/>
            <a:ext cx="16965" cy="194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3" idx="2"/>
            <a:endCxn id="44" idx="0"/>
          </p:cNvCxnSpPr>
          <p:nvPr/>
        </p:nvCxnSpPr>
        <p:spPr>
          <a:xfrm>
            <a:off x="4008446" y="5157192"/>
            <a:ext cx="31068" cy="172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2"/>
            <a:endCxn id="42" idx="0"/>
          </p:cNvCxnSpPr>
          <p:nvPr/>
        </p:nvCxnSpPr>
        <p:spPr>
          <a:xfrm flipH="1">
            <a:off x="3991481" y="4293096"/>
            <a:ext cx="6176" cy="194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4" idx="2"/>
            <a:endCxn id="45" idx="0"/>
          </p:cNvCxnSpPr>
          <p:nvPr/>
        </p:nvCxnSpPr>
        <p:spPr>
          <a:xfrm>
            <a:off x="4039514" y="5567294"/>
            <a:ext cx="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2"/>
            <a:endCxn id="46" idx="0"/>
          </p:cNvCxnSpPr>
          <p:nvPr/>
        </p:nvCxnSpPr>
        <p:spPr>
          <a:xfrm>
            <a:off x="4869865" y="4293096"/>
            <a:ext cx="0" cy="194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6" idx="2"/>
            <a:endCxn id="47" idx="0"/>
          </p:cNvCxnSpPr>
          <p:nvPr/>
        </p:nvCxnSpPr>
        <p:spPr>
          <a:xfrm>
            <a:off x="4869865" y="4725144"/>
            <a:ext cx="0" cy="194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42" idx="3"/>
            <a:endCxn id="40" idx="1"/>
          </p:cNvCxnSpPr>
          <p:nvPr/>
        </p:nvCxnSpPr>
        <p:spPr>
          <a:xfrm flipV="1">
            <a:off x="4202191" y="4174111"/>
            <a:ext cx="456964" cy="43204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45" idx="3"/>
            <a:endCxn id="47" idx="2"/>
          </p:cNvCxnSpPr>
          <p:nvPr/>
        </p:nvCxnSpPr>
        <p:spPr>
          <a:xfrm flipV="1">
            <a:off x="4299115" y="5157192"/>
            <a:ext cx="570750" cy="745111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32886" y="1898068"/>
            <a:ext cx="10061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Header Table</a:t>
            </a:r>
          </a:p>
          <a:p>
            <a:r>
              <a:rPr lang="en-US" altLang="zh-CN" sz="1200" dirty="0" smtClean="0"/>
              <a:t>f     3</a:t>
            </a:r>
          </a:p>
          <a:p>
            <a:r>
              <a:rPr lang="en-US" altLang="zh-CN" sz="1200" dirty="0" smtClean="0"/>
              <a:t>c     2</a:t>
            </a:r>
          </a:p>
          <a:p>
            <a:r>
              <a:rPr lang="en-US" altLang="zh-CN" sz="1200" dirty="0" smtClean="0"/>
              <a:t>a     2</a:t>
            </a:r>
          </a:p>
          <a:p>
            <a:r>
              <a:rPr lang="en-US" altLang="zh-CN" sz="1200" dirty="0" smtClean="0"/>
              <a:t>b     2</a:t>
            </a:r>
          </a:p>
          <a:p>
            <a:r>
              <a:rPr lang="en-US" altLang="zh-CN" sz="1200" dirty="0" smtClean="0"/>
              <a:t>m    2</a:t>
            </a:r>
          </a:p>
          <a:p>
            <a:r>
              <a:rPr lang="en-US" altLang="zh-CN" sz="1200" dirty="0" smtClean="0"/>
              <a:t>p     1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382869" y="4003402"/>
            <a:ext cx="10061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Header Table</a:t>
            </a:r>
          </a:p>
          <a:p>
            <a:r>
              <a:rPr lang="en-US" altLang="zh-CN" sz="1200" dirty="0" smtClean="0"/>
              <a:t>f      1</a:t>
            </a:r>
          </a:p>
          <a:p>
            <a:r>
              <a:rPr lang="en-US" altLang="zh-CN" sz="1200" dirty="0" smtClean="0"/>
              <a:t>c     2</a:t>
            </a:r>
          </a:p>
          <a:p>
            <a:r>
              <a:rPr lang="en-US" altLang="zh-CN" sz="1200" dirty="0" smtClean="0"/>
              <a:t>a     1</a:t>
            </a:r>
          </a:p>
          <a:p>
            <a:r>
              <a:rPr lang="en-US" altLang="zh-CN" sz="1200" dirty="0" smtClean="0"/>
              <a:t>b     1</a:t>
            </a:r>
          </a:p>
          <a:p>
            <a:r>
              <a:rPr lang="en-US" altLang="zh-CN" sz="1200" dirty="0" smtClean="0"/>
              <a:t>m    1</a:t>
            </a:r>
          </a:p>
          <a:p>
            <a:r>
              <a:rPr lang="en-US" altLang="zh-CN" sz="1200" dirty="0" smtClean="0"/>
              <a:t>p     2</a:t>
            </a:r>
            <a:endParaRPr lang="zh-CN" altLang="en-US" sz="1200" dirty="0"/>
          </a:p>
        </p:txBody>
      </p:sp>
      <p:cxnSp>
        <p:nvCxnSpPr>
          <p:cNvPr id="60" name="曲线连接符 59"/>
          <p:cNvCxnSpPr>
            <a:endCxn id="21" idx="1"/>
          </p:cNvCxnSpPr>
          <p:nvPr/>
        </p:nvCxnSpPr>
        <p:spPr>
          <a:xfrm flipV="1">
            <a:off x="2987824" y="1519073"/>
            <a:ext cx="1329456" cy="69539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/>
          <p:nvPr/>
        </p:nvCxnSpPr>
        <p:spPr>
          <a:xfrm flipV="1">
            <a:off x="3037080" y="1822777"/>
            <a:ext cx="967187" cy="560291"/>
          </a:xfrm>
          <a:prstGeom prst="curvedConnector3">
            <a:avLst>
              <a:gd name="adj1" fmla="val 6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endCxn id="24" idx="1"/>
          </p:cNvCxnSpPr>
          <p:nvPr/>
        </p:nvCxnSpPr>
        <p:spPr>
          <a:xfrm flipV="1">
            <a:off x="3037080" y="2342707"/>
            <a:ext cx="989939" cy="23625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endCxn id="27" idx="0"/>
          </p:cNvCxnSpPr>
          <p:nvPr/>
        </p:nvCxnSpPr>
        <p:spPr>
          <a:xfrm flipV="1">
            <a:off x="3037080" y="2686974"/>
            <a:ext cx="1621089" cy="2304"/>
          </a:xfrm>
          <a:prstGeom prst="curvedConnector4">
            <a:avLst>
              <a:gd name="adj1" fmla="val 40679"/>
              <a:gd name="adj2" fmla="val 10021875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endCxn id="25" idx="1"/>
          </p:cNvCxnSpPr>
          <p:nvPr/>
        </p:nvCxnSpPr>
        <p:spPr>
          <a:xfrm flipV="1">
            <a:off x="2987824" y="2815217"/>
            <a:ext cx="641418" cy="128243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endCxn id="26" idx="1"/>
          </p:cNvCxnSpPr>
          <p:nvPr/>
        </p:nvCxnSpPr>
        <p:spPr>
          <a:xfrm>
            <a:off x="3037080" y="3103249"/>
            <a:ext cx="592162" cy="288032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endCxn id="41" idx="1"/>
          </p:cNvCxnSpPr>
          <p:nvPr/>
        </p:nvCxnSpPr>
        <p:spPr>
          <a:xfrm flipV="1">
            <a:off x="2875167" y="4174111"/>
            <a:ext cx="911780" cy="11898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endCxn id="42" idx="1"/>
          </p:cNvCxnSpPr>
          <p:nvPr/>
        </p:nvCxnSpPr>
        <p:spPr>
          <a:xfrm>
            <a:off x="2867790" y="4522743"/>
            <a:ext cx="912981" cy="83416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endCxn id="43" idx="1"/>
          </p:cNvCxnSpPr>
          <p:nvPr/>
        </p:nvCxnSpPr>
        <p:spPr>
          <a:xfrm>
            <a:off x="2885956" y="4715342"/>
            <a:ext cx="911780" cy="32286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endCxn id="46" idx="1"/>
          </p:cNvCxnSpPr>
          <p:nvPr/>
        </p:nvCxnSpPr>
        <p:spPr>
          <a:xfrm flipV="1">
            <a:off x="2824545" y="4606159"/>
            <a:ext cx="1834610" cy="275517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endCxn id="44" idx="1"/>
          </p:cNvCxnSpPr>
          <p:nvPr/>
        </p:nvCxnSpPr>
        <p:spPr>
          <a:xfrm>
            <a:off x="2875167" y="5097700"/>
            <a:ext cx="904745" cy="350609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endCxn id="45" idx="1"/>
          </p:cNvCxnSpPr>
          <p:nvPr/>
        </p:nvCxnSpPr>
        <p:spPr>
          <a:xfrm>
            <a:off x="2824545" y="5304404"/>
            <a:ext cx="955367" cy="597899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292079" y="1999169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</a:t>
            </a:r>
            <a:r>
              <a:rPr lang="zh-CN" altLang="en-US" sz="1200" dirty="0" smtClean="0"/>
              <a:t>条件模式基：</a:t>
            </a:r>
            <a:endParaRPr lang="en-US" altLang="zh-CN" sz="1200" dirty="0" smtClean="0"/>
          </a:p>
          <a:p>
            <a:r>
              <a:rPr lang="en-US" altLang="zh-CN" sz="1200" dirty="0" smtClean="0"/>
              <a:t>fca:1,fcab:1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4056" y="4250719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</a:t>
            </a:r>
            <a:r>
              <a:rPr lang="zh-CN" altLang="en-US" sz="1200" dirty="0" smtClean="0"/>
              <a:t>条件模式基：</a:t>
            </a:r>
            <a:endParaRPr lang="en-US" altLang="zh-CN" sz="1200" dirty="0" smtClean="0"/>
          </a:p>
          <a:p>
            <a:r>
              <a:rPr lang="en-US" altLang="zh-CN" sz="1200" dirty="0" smtClean="0"/>
              <a:t>fca:1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13720" y="2920209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zh-CN" altLang="en-US" sz="1200" dirty="0" smtClean="0"/>
              <a:t>条件模式基：</a:t>
            </a:r>
            <a:endParaRPr lang="en-US" altLang="zh-CN" sz="1200" dirty="0" smtClean="0"/>
          </a:p>
          <a:p>
            <a:r>
              <a:rPr lang="en-US" altLang="zh-CN" sz="1200" dirty="0" smtClean="0"/>
              <a:t>fcam:1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13720" y="5071347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zh-CN" altLang="en-US" sz="1200" dirty="0" smtClean="0"/>
              <a:t>条件模式基：</a:t>
            </a:r>
            <a:endParaRPr lang="en-US" altLang="zh-CN" sz="1200" dirty="0" smtClean="0"/>
          </a:p>
          <a:p>
            <a:r>
              <a:rPr lang="en-US" altLang="zh-CN" sz="1200" dirty="0" smtClean="0"/>
              <a:t>fcam:1,cb:1</a:t>
            </a:r>
          </a:p>
        </p:txBody>
      </p:sp>
      <p:sp>
        <p:nvSpPr>
          <p:cNvPr id="76" name="矩形 75"/>
          <p:cNvSpPr/>
          <p:nvPr/>
        </p:nvSpPr>
        <p:spPr>
          <a:xfrm>
            <a:off x="8059467" y="1491550"/>
            <a:ext cx="472973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{}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8059467" y="1884532"/>
            <a:ext cx="472973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f:3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8059467" y="2336761"/>
            <a:ext cx="472973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c:2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8059466" y="2790528"/>
            <a:ext cx="472973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a:2</a:t>
            </a:r>
            <a:endParaRPr lang="zh-CN" altLang="en-US" sz="1200" dirty="0"/>
          </a:p>
        </p:txBody>
      </p:sp>
      <p:cxnSp>
        <p:nvCxnSpPr>
          <p:cNvPr id="80" name="直接连接符 79"/>
          <p:cNvCxnSpPr>
            <a:stCxn id="76" idx="2"/>
            <a:endCxn id="77" idx="0"/>
          </p:cNvCxnSpPr>
          <p:nvPr/>
        </p:nvCxnSpPr>
        <p:spPr>
          <a:xfrm>
            <a:off x="8295954" y="1748036"/>
            <a:ext cx="0" cy="136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8" idx="2"/>
            <a:endCxn id="79" idx="0"/>
          </p:cNvCxnSpPr>
          <p:nvPr/>
        </p:nvCxnSpPr>
        <p:spPr>
          <a:xfrm flipH="1">
            <a:off x="8295953" y="2593247"/>
            <a:ext cx="1" cy="197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7" idx="2"/>
            <a:endCxn id="78" idx="0"/>
          </p:cNvCxnSpPr>
          <p:nvPr/>
        </p:nvCxnSpPr>
        <p:spPr>
          <a:xfrm>
            <a:off x="8295954" y="2141018"/>
            <a:ext cx="0" cy="1957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endCxn id="77" idx="1"/>
          </p:cNvCxnSpPr>
          <p:nvPr/>
        </p:nvCxnSpPr>
        <p:spPr>
          <a:xfrm flipV="1">
            <a:off x="7394739" y="2012775"/>
            <a:ext cx="664728" cy="20487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endCxn id="78" idx="1"/>
          </p:cNvCxnSpPr>
          <p:nvPr/>
        </p:nvCxnSpPr>
        <p:spPr>
          <a:xfrm>
            <a:off x="7419367" y="2415070"/>
            <a:ext cx="640100" cy="4993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endCxn id="79" idx="1"/>
          </p:cNvCxnSpPr>
          <p:nvPr/>
        </p:nvCxnSpPr>
        <p:spPr>
          <a:xfrm>
            <a:off x="7419367" y="2593247"/>
            <a:ext cx="640099" cy="32552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039236" y="4146975"/>
            <a:ext cx="472973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{}</a:t>
            </a:r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8039236" y="4539957"/>
            <a:ext cx="472973" cy="25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  <a:r>
              <a:rPr lang="en-US" altLang="zh-CN" sz="1200" dirty="0" smtClean="0"/>
              <a:t>:3</a:t>
            </a:r>
            <a:endParaRPr lang="zh-CN" altLang="en-US" sz="1200" dirty="0"/>
          </a:p>
        </p:txBody>
      </p:sp>
      <p:cxnSp>
        <p:nvCxnSpPr>
          <p:cNvPr id="88" name="直接连接符 87"/>
          <p:cNvCxnSpPr>
            <a:stCxn id="86" idx="2"/>
            <a:endCxn id="87" idx="0"/>
          </p:cNvCxnSpPr>
          <p:nvPr/>
        </p:nvCxnSpPr>
        <p:spPr>
          <a:xfrm>
            <a:off x="8275723" y="4403461"/>
            <a:ext cx="0" cy="136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6007" y="1867755"/>
            <a:ext cx="1006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Header Table</a:t>
            </a:r>
          </a:p>
          <a:p>
            <a:r>
              <a:rPr lang="en-US" altLang="zh-CN" sz="1200" dirty="0" smtClean="0"/>
              <a:t>f      3</a:t>
            </a:r>
          </a:p>
          <a:p>
            <a:r>
              <a:rPr lang="en-US" altLang="zh-CN" sz="1200" dirty="0" smtClean="0"/>
              <a:t>c     3</a:t>
            </a:r>
          </a:p>
          <a:p>
            <a:r>
              <a:rPr lang="en-US" altLang="zh-CN" sz="1200" dirty="0" smtClean="0"/>
              <a:t>a     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6006" y="4318908"/>
            <a:ext cx="1006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Header Table</a:t>
            </a:r>
          </a:p>
          <a:p>
            <a:r>
              <a:rPr lang="en-US" altLang="zh-CN" sz="1200" dirty="0" smtClean="0"/>
              <a:t>c     3</a:t>
            </a:r>
          </a:p>
        </p:txBody>
      </p:sp>
      <p:cxnSp>
        <p:nvCxnSpPr>
          <p:cNvPr id="91" name="曲线连接符 90"/>
          <p:cNvCxnSpPr>
            <a:endCxn id="87" idx="1"/>
          </p:cNvCxnSpPr>
          <p:nvPr/>
        </p:nvCxnSpPr>
        <p:spPr>
          <a:xfrm>
            <a:off x="7251717" y="4617811"/>
            <a:ext cx="787519" cy="50389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4" idx="2"/>
            <a:endCxn id="90" idx="1"/>
          </p:cNvCxnSpPr>
          <p:nvPr/>
        </p:nvCxnSpPr>
        <p:spPr>
          <a:xfrm>
            <a:off x="5907793" y="3381874"/>
            <a:ext cx="778213" cy="1167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5" idx="3"/>
            <a:endCxn id="90" idx="1"/>
          </p:cNvCxnSpPr>
          <p:nvPr/>
        </p:nvCxnSpPr>
        <p:spPr>
          <a:xfrm flipV="1">
            <a:off x="6501866" y="4549741"/>
            <a:ext cx="184140" cy="752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3" idx="0"/>
            <a:endCxn id="89" idx="1"/>
          </p:cNvCxnSpPr>
          <p:nvPr/>
        </p:nvCxnSpPr>
        <p:spPr>
          <a:xfrm flipV="1">
            <a:off x="5929770" y="2283254"/>
            <a:ext cx="756237" cy="1967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2" idx="2"/>
            <a:endCxn id="89" idx="1"/>
          </p:cNvCxnSpPr>
          <p:nvPr/>
        </p:nvCxnSpPr>
        <p:spPr>
          <a:xfrm flipV="1">
            <a:off x="5907793" y="2283254"/>
            <a:ext cx="778214" cy="177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4120" y="18864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Job1:</a:t>
            </a:r>
            <a:r>
              <a:rPr lang="zh-CN" altLang="en-US" dirty="0" smtClean="0"/>
              <a:t>计算事务数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57128" y="1524055"/>
            <a:ext cx="710616" cy="3562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47655" y="2391953"/>
            <a:ext cx="710616" cy="3562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55" y="1959905"/>
            <a:ext cx="710616" cy="3562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prstClr val="white"/>
                </a:solidFill>
              </a:rPr>
              <a:t>Items</a:t>
            </a:r>
            <a:endParaRPr lang="zh-CN" altLang="en-US" sz="900" b="1" dirty="0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75656" y="1452047"/>
            <a:ext cx="864096" cy="135630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2339752" y="2130201"/>
            <a:ext cx="1224136" cy="7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4119" y="194495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</a:t>
            </a:r>
            <a:r>
              <a:rPr lang="zh-CN" altLang="en-US" dirty="0" smtClean="0"/>
              <a:t>数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52324" y="1756274"/>
            <a:ext cx="8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Count()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6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5328</TotalTime>
  <Words>4428</Words>
  <Application>Microsoft Office PowerPoint</Application>
  <PresentationFormat>全屏显示(4:3)</PresentationFormat>
  <Paragraphs>1598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PowerPoint 演示文稿</vt:lpstr>
      <vt:lpstr>FP-growth算法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投影子事务中过度膨胀的解决办法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hp-6380</dc:creator>
  <cp:lastModifiedBy>lzy</cp:lastModifiedBy>
  <cp:revision>173</cp:revision>
  <cp:lastPrinted>2016-06-29T12:15:35Z</cp:lastPrinted>
  <dcterms:created xsi:type="dcterms:W3CDTF">2016-05-03T10:11:36Z</dcterms:created>
  <dcterms:modified xsi:type="dcterms:W3CDTF">2016-06-29T12:16:04Z</dcterms:modified>
</cp:coreProperties>
</file>