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487" r:id="rId7"/>
    <p:sldId id="493" r:id="rId8"/>
    <p:sldId id="480" r:id="rId9"/>
    <p:sldId id="488" r:id="rId10"/>
    <p:sldId id="482" r:id="rId11"/>
    <p:sldId id="494" r:id="rId12"/>
    <p:sldId id="495" r:id="rId13"/>
    <p:sldId id="483" r:id="rId14"/>
    <p:sldId id="491" r:id="rId15"/>
    <p:sldId id="4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9" autoAdjust="0"/>
    <p:restoredTop sz="56556"/>
  </p:normalViewPr>
  <p:slideViewPr>
    <p:cSldViewPr snapToGrid="0">
      <p:cViewPr>
        <p:scale>
          <a:sx n="56" d="100"/>
          <a:sy n="56" d="100"/>
        </p:scale>
        <p:origin x="256" y="232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694A1-A5C8-4CC5-8AD6-49D5288590F4}" type="doc">
      <dgm:prSet loTypeId="urn:microsoft.com/office/officeart/2016/7/layout/HorizontalAction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29F6D34-AF38-4727-9EC7-015127512F1E}">
      <dgm:prSet/>
      <dgm:spPr/>
      <dgm:t>
        <a:bodyPr/>
        <a:lstStyle/>
        <a:p>
          <a:r>
            <a:rPr lang="en-US"/>
            <a:t>Convert</a:t>
          </a:r>
        </a:p>
      </dgm:t>
    </dgm:pt>
    <dgm:pt modelId="{DDFCFEA5-B185-48A2-9A22-C9C5918AC227}" type="parTrans" cxnId="{BF8724F1-0BB3-405C-83DE-F4ACFB7DAE3A}">
      <dgm:prSet/>
      <dgm:spPr/>
      <dgm:t>
        <a:bodyPr/>
        <a:lstStyle/>
        <a:p>
          <a:endParaRPr lang="en-US"/>
        </a:p>
      </dgm:t>
    </dgm:pt>
    <dgm:pt modelId="{B02C5FA4-1E9F-4BB7-919B-6BC14BE3B76F}" type="sibTrans" cxnId="{BF8724F1-0BB3-405C-83DE-F4ACFB7DAE3A}">
      <dgm:prSet/>
      <dgm:spPr/>
      <dgm:t>
        <a:bodyPr/>
        <a:lstStyle/>
        <a:p>
          <a:endParaRPr lang="en-US"/>
        </a:p>
      </dgm:t>
    </dgm:pt>
    <dgm:pt modelId="{5D790175-B2FE-47AD-B0FC-C58F4D8B90BF}">
      <dgm:prSet/>
      <dgm:spPr/>
      <dgm:t>
        <a:bodyPr/>
        <a:lstStyle/>
        <a:p>
          <a:r>
            <a:rPr lang="en-US" dirty="0"/>
            <a:t>Convert raw nanopore signal data into nucleotide sequence data.</a:t>
          </a:r>
        </a:p>
      </dgm:t>
    </dgm:pt>
    <dgm:pt modelId="{3E70636D-C8C9-4377-8BDD-C14186C5DA4E}" type="parTrans" cxnId="{FEAB9E44-9494-4F49-8424-1AF614A51160}">
      <dgm:prSet/>
      <dgm:spPr/>
      <dgm:t>
        <a:bodyPr/>
        <a:lstStyle/>
        <a:p>
          <a:endParaRPr lang="en-US"/>
        </a:p>
      </dgm:t>
    </dgm:pt>
    <dgm:pt modelId="{A55914D3-70D3-4312-AE0E-EF65105D5F61}" type="sibTrans" cxnId="{FEAB9E44-9494-4F49-8424-1AF614A51160}">
      <dgm:prSet/>
      <dgm:spPr/>
      <dgm:t>
        <a:bodyPr/>
        <a:lstStyle/>
        <a:p>
          <a:endParaRPr lang="en-US"/>
        </a:p>
      </dgm:t>
    </dgm:pt>
    <dgm:pt modelId="{F43C5D22-506E-4B0D-9249-40DFB22D1A75}">
      <dgm:prSet/>
      <dgm:spPr/>
      <dgm:t>
        <a:bodyPr/>
        <a:lstStyle/>
        <a:p>
          <a:r>
            <a:rPr lang="en-US"/>
            <a:t>Filtering</a:t>
          </a:r>
        </a:p>
      </dgm:t>
    </dgm:pt>
    <dgm:pt modelId="{6ADE659F-8003-46AC-8B9D-68E96F12D804}" type="parTrans" cxnId="{E055BD84-DF88-475A-9876-D76F17345FE4}">
      <dgm:prSet/>
      <dgm:spPr/>
      <dgm:t>
        <a:bodyPr/>
        <a:lstStyle/>
        <a:p>
          <a:endParaRPr lang="en-US"/>
        </a:p>
      </dgm:t>
    </dgm:pt>
    <dgm:pt modelId="{3D8BE6E1-BB61-448E-9030-20A6D51CA9F9}" type="sibTrans" cxnId="{E055BD84-DF88-475A-9876-D76F17345FE4}">
      <dgm:prSet/>
      <dgm:spPr/>
      <dgm:t>
        <a:bodyPr/>
        <a:lstStyle/>
        <a:p>
          <a:endParaRPr lang="en-US"/>
        </a:p>
      </dgm:t>
    </dgm:pt>
    <dgm:pt modelId="{CD57F6F7-6A76-454D-B60B-260EEC69D8A3}">
      <dgm:prSet/>
      <dgm:spPr/>
      <dgm:t>
        <a:bodyPr/>
        <a:lstStyle/>
        <a:p>
          <a:r>
            <a:rPr lang="en-US" dirty="0"/>
            <a:t>Remove low-quality or noisy reads from the dataset.</a:t>
          </a:r>
        </a:p>
      </dgm:t>
    </dgm:pt>
    <dgm:pt modelId="{C582F3E8-9CCA-4FA3-996A-D9C67F14D8CD}" type="parTrans" cxnId="{4C47123F-9A8C-47B7-8332-323FC24DEEA7}">
      <dgm:prSet/>
      <dgm:spPr/>
      <dgm:t>
        <a:bodyPr/>
        <a:lstStyle/>
        <a:p>
          <a:endParaRPr lang="en-US"/>
        </a:p>
      </dgm:t>
    </dgm:pt>
    <dgm:pt modelId="{9E9B2EB6-49A4-4279-80E7-BD716CAEC213}" type="sibTrans" cxnId="{4C47123F-9A8C-47B7-8332-323FC24DEEA7}">
      <dgm:prSet/>
      <dgm:spPr/>
      <dgm:t>
        <a:bodyPr/>
        <a:lstStyle/>
        <a:p>
          <a:endParaRPr lang="en-US"/>
        </a:p>
      </dgm:t>
    </dgm:pt>
    <dgm:pt modelId="{907F1E32-E9DD-4526-8ACE-75BB68927C1B}">
      <dgm:prSet/>
      <dgm:spPr/>
      <dgm:t>
        <a:bodyPr/>
        <a:lstStyle/>
        <a:p>
          <a:r>
            <a:rPr lang="en-US"/>
            <a:t>Align</a:t>
          </a:r>
        </a:p>
      </dgm:t>
    </dgm:pt>
    <dgm:pt modelId="{A3BC6E99-D63D-42CC-9ECE-7EBC5DB1887E}" type="parTrans" cxnId="{91B9919A-6CCE-437F-8037-B2728493EED0}">
      <dgm:prSet/>
      <dgm:spPr/>
      <dgm:t>
        <a:bodyPr/>
        <a:lstStyle/>
        <a:p>
          <a:endParaRPr lang="en-US"/>
        </a:p>
      </dgm:t>
    </dgm:pt>
    <dgm:pt modelId="{93DF8BC0-2C0A-40F2-AF6D-80EF9888475A}" type="sibTrans" cxnId="{91B9919A-6CCE-437F-8037-B2728493EED0}">
      <dgm:prSet/>
      <dgm:spPr/>
      <dgm:t>
        <a:bodyPr/>
        <a:lstStyle/>
        <a:p>
          <a:endParaRPr lang="en-US"/>
        </a:p>
      </dgm:t>
    </dgm:pt>
    <dgm:pt modelId="{30E1E763-3E70-470F-8549-1F5D488EA700}">
      <dgm:prSet/>
      <dgm:spPr/>
      <dgm:t>
        <a:bodyPr/>
        <a:lstStyle/>
        <a:p>
          <a:r>
            <a:rPr lang="en-US" dirty="0"/>
            <a:t>Align filtered reads to a reference genome or a previously assembled consensus sequence.</a:t>
          </a:r>
        </a:p>
      </dgm:t>
    </dgm:pt>
    <dgm:pt modelId="{DAD91B95-1E86-46DC-AC98-EF9ADB06E739}" type="parTrans" cxnId="{888E55C5-020B-4C23-9F53-92D58F0F9B79}">
      <dgm:prSet/>
      <dgm:spPr/>
      <dgm:t>
        <a:bodyPr/>
        <a:lstStyle/>
        <a:p>
          <a:endParaRPr lang="en-US"/>
        </a:p>
      </dgm:t>
    </dgm:pt>
    <dgm:pt modelId="{D76C2768-31AF-4C9F-98E9-D5D343106F2C}" type="sibTrans" cxnId="{888E55C5-020B-4C23-9F53-92D58F0F9B79}">
      <dgm:prSet/>
      <dgm:spPr/>
      <dgm:t>
        <a:bodyPr/>
        <a:lstStyle/>
        <a:p>
          <a:endParaRPr lang="en-US"/>
        </a:p>
      </dgm:t>
    </dgm:pt>
    <dgm:pt modelId="{182E87F0-D4BC-453D-BBC1-E91DC69948DA}">
      <dgm:prSet/>
      <dgm:spPr/>
      <dgm:t>
        <a:bodyPr/>
        <a:lstStyle/>
        <a:p>
          <a:r>
            <a:rPr lang="en-US" dirty="0"/>
            <a:t>Consensus</a:t>
          </a:r>
        </a:p>
      </dgm:t>
    </dgm:pt>
    <dgm:pt modelId="{D7B82292-4A74-4CF4-BECC-2BE1ABCE45B3}" type="parTrans" cxnId="{81715806-2694-48F2-BB1E-D25759A6517C}">
      <dgm:prSet/>
      <dgm:spPr/>
      <dgm:t>
        <a:bodyPr/>
        <a:lstStyle/>
        <a:p>
          <a:endParaRPr lang="en-US"/>
        </a:p>
      </dgm:t>
    </dgm:pt>
    <dgm:pt modelId="{4F0647F8-B96E-4DE9-BA5E-9D329BE29E16}" type="sibTrans" cxnId="{81715806-2694-48F2-BB1E-D25759A6517C}">
      <dgm:prSet/>
      <dgm:spPr/>
      <dgm:t>
        <a:bodyPr/>
        <a:lstStyle/>
        <a:p>
          <a:endParaRPr lang="en-US"/>
        </a:p>
      </dgm:t>
    </dgm:pt>
    <dgm:pt modelId="{3D13E02B-6620-4AEB-98A3-B1F907171294}">
      <dgm:prSet/>
      <dgm:spPr/>
      <dgm:t>
        <a:bodyPr/>
        <a:lstStyle/>
        <a:p>
          <a:r>
            <a:rPr lang="en-US" dirty="0"/>
            <a:t>Generate a consensus sequence by combining the aligned reads.</a:t>
          </a:r>
        </a:p>
      </dgm:t>
    </dgm:pt>
    <dgm:pt modelId="{AD70A9CF-0A60-493C-A533-C08BC74B8252}" type="parTrans" cxnId="{A081CD03-C170-4A9C-883E-CA9BC338025A}">
      <dgm:prSet/>
      <dgm:spPr/>
      <dgm:t>
        <a:bodyPr/>
        <a:lstStyle/>
        <a:p>
          <a:endParaRPr lang="en-US"/>
        </a:p>
      </dgm:t>
    </dgm:pt>
    <dgm:pt modelId="{285891CD-5AAE-4FAC-8751-B96B6CFAC4CD}" type="sibTrans" cxnId="{A081CD03-C170-4A9C-883E-CA9BC338025A}">
      <dgm:prSet/>
      <dgm:spPr/>
      <dgm:t>
        <a:bodyPr/>
        <a:lstStyle/>
        <a:p>
          <a:endParaRPr lang="en-US"/>
        </a:p>
      </dgm:t>
    </dgm:pt>
    <dgm:pt modelId="{033A1365-9420-4169-9D15-840D5EAE2BDF}">
      <dgm:prSet/>
      <dgm:spPr/>
      <dgm:t>
        <a:bodyPr/>
        <a:lstStyle/>
        <a:p>
          <a:r>
            <a:rPr lang="en-US"/>
            <a:t>Refine</a:t>
          </a:r>
        </a:p>
      </dgm:t>
    </dgm:pt>
    <dgm:pt modelId="{55309ECC-F07C-447C-9E04-BBC303375728}" type="parTrans" cxnId="{07C58C26-86EC-44B4-9247-A5BDAA3CFE0B}">
      <dgm:prSet/>
      <dgm:spPr/>
      <dgm:t>
        <a:bodyPr/>
        <a:lstStyle/>
        <a:p>
          <a:endParaRPr lang="en-US"/>
        </a:p>
      </dgm:t>
    </dgm:pt>
    <dgm:pt modelId="{0F386C3C-DEEF-484E-9151-3AAF6619F6C1}" type="sibTrans" cxnId="{07C58C26-86EC-44B4-9247-A5BDAA3CFE0B}">
      <dgm:prSet/>
      <dgm:spPr/>
      <dgm:t>
        <a:bodyPr/>
        <a:lstStyle/>
        <a:p>
          <a:endParaRPr lang="en-US"/>
        </a:p>
      </dgm:t>
    </dgm:pt>
    <dgm:pt modelId="{786004D8-4F55-40C2-889C-6061E8DEBCC3}">
      <dgm:prSet/>
      <dgm:spPr/>
      <dgm:t>
        <a:bodyPr/>
        <a:lstStyle/>
        <a:p>
          <a:r>
            <a:rPr lang="en-US" dirty="0"/>
            <a:t>Refine the consensus sequence through additional error correction steps.</a:t>
          </a:r>
        </a:p>
      </dgm:t>
    </dgm:pt>
    <dgm:pt modelId="{FB67D7C4-1986-4F62-A17F-BC7FDF394DF6}" type="parTrans" cxnId="{93C4AC68-364A-4990-91FD-F3A7A2681C67}">
      <dgm:prSet/>
      <dgm:spPr/>
      <dgm:t>
        <a:bodyPr/>
        <a:lstStyle/>
        <a:p>
          <a:endParaRPr lang="en-US"/>
        </a:p>
      </dgm:t>
    </dgm:pt>
    <dgm:pt modelId="{A3DC8CC1-C775-45AA-8FB2-4BD9F21E9DDE}" type="sibTrans" cxnId="{93C4AC68-364A-4990-91FD-F3A7A2681C67}">
      <dgm:prSet/>
      <dgm:spPr/>
      <dgm:t>
        <a:bodyPr/>
        <a:lstStyle/>
        <a:p>
          <a:endParaRPr lang="en-US"/>
        </a:p>
      </dgm:t>
    </dgm:pt>
    <dgm:pt modelId="{E2C3E46C-0950-4D74-8C5A-C620218029DD}">
      <dgm:prSet/>
      <dgm:spPr/>
      <dgm:t>
        <a:bodyPr/>
        <a:lstStyle/>
        <a:p>
          <a:r>
            <a:rPr lang="en-US"/>
            <a:t>Assess</a:t>
          </a:r>
        </a:p>
      </dgm:t>
    </dgm:pt>
    <dgm:pt modelId="{D9867B60-66E2-433A-8B5C-C8D76C85FC70}" type="parTrans" cxnId="{1ECB0416-441C-4D69-A653-4E3746826085}">
      <dgm:prSet/>
      <dgm:spPr/>
      <dgm:t>
        <a:bodyPr/>
        <a:lstStyle/>
        <a:p>
          <a:endParaRPr lang="en-US"/>
        </a:p>
      </dgm:t>
    </dgm:pt>
    <dgm:pt modelId="{608602DB-8A19-4564-B3E8-21434D981EBB}" type="sibTrans" cxnId="{1ECB0416-441C-4D69-A653-4E3746826085}">
      <dgm:prSet/>
      <dgm:spPr/>
      <dgm:t>
        <a:bodyPr/>
        <a:lstStyle/>
        <a:p>
          <a:endParaRPr lang="en-US"/>
        </a:p>
      </dgm:t>
    </dgm:pt>
    <dgm:pt modelId="{F27E1F8A-E591-47E9-96A3-FE49E6D260E2}">
      <dgm:prSet/>
      <dgm:spPr/>
      <dgm:t>
        <a:bodyPr/>
        <a:lstStyle/>
        <a:p>
          <a:r>
            <a:rPr lang="en-US" dirty="0"/>
            <a:t>Assess the accuracy and quality of the consensus sequence using various metrics and tools.</a:t>
          </a:r>
        </a:p>
      </dgm:t>
    </dgm:pt>
    <dgm:pt modelId="{C430CF62-6EC9-4FD1-9717-ABD1664F36B6}" type="parTrans" cxnId="{68CA550D-71C9-4A43-9950-3AA9273D5E97}">
      <dgm:prSet/>
      <dgm:spPr/>
      <dgm:t>
        <a:bodyPr/>
        <a:lstStyle/>
        <a:p>
          <a:endParaRPr lang="en-US"/>
        </a:p>
      </dgm:t>
    </dgm:pt>
    <dgm:pt modelId="{C2E7CA15-C6E2-49D3-9160-FFBB18D5DE6E}" type="sibTrans" cxnId="{68CA550D-71C9-4A43-9950-3AA9273D5E97}">
      <dgm:prSet/>
      <dgm:spPr/>
      <dgm:t>
        <a:bodyPr/>
        <a:lstStyle/>
        <a:p>
          <a:endParaRPr lang="en-US"/>
        </a:p>
      </dgm:t>
    </dgm:pt>
    <dgm:pt modelId="{26DF350D-577B-7145-9D63-CB0E1590DA6B}" type="pres">
      <dgm:prSet presAssocID="{77A694A1-A5C8-4CC5-8AD6-49D5288590F4}" presName="Name0" presStyleCnt="0">
        <dgm:presLayoutVars>
          <dgm:dir/>
          <dgm:animLvl val="lvl"/>
          <dgm:resizeHandles val="exact"/>
        </dgm:presLayoutVars>
      </dgm:prSet>
      <dgm:spPr/>
    </dgm:pt>
    <dgm:pt modelId="{FDCD56EA-CDCA-1148-A50E-68BE7E15FED6}" type="pres">
      <dgm:prSet presAssocID="{E29F6D34-AF38-4727-9EC7-015127512F1E}" presName="composite" presStyleCnt="0"/>
      <dgm:spPr/>
    </dgm:pt>
    <dgm:pt modelId="{4E503231-24E9-A24A-BB6D-0ADB99FD21EE}" type="pres">
      <dgm:prSet presAssocID="{E29F6D34-AF38-4727-9EC7-015127512F1E}" presName="parTx" presStyleLbl="alignNode1" presStyleIdx="0" presStyleCnt="6">
        <dgm:presLayoutVars>
          <dgm:chMax val="0"/>
          <dgm:chPref val="0"/>
        </dgm:presLayoutVars>
      </dgm:prSet>
      <dgm:spPr/>
    </dgm:pt>
    <dgm:pt modelId="{742CF0BA-B94B-F945-95A1-90C558E65CA7}" type="pres">
      <dgm:prSet presAssocID="{E29F6D34-AF38-4727-9EC7-015127512F1E}" presName="desTx" presStyleLbl="alignAccFollowNode1" presStyleIdx="0" presStyleCnt="6">
        <dgm:presLayoutVars/>
      </dgm:prSet>
      <dgm:spPr/>
    </dgm:pt>
    <dgm:pt modelId="{45448F62-870F-154A-85F0-DED5069272CE}" type="pres">
      <dgm:prSet presAssocID="{B02C5FA4-1E9F-4BB7-919B-6BC14BE3B76F}" presName="space" presStyleCnt="0"/>
      <dgm:spPr/>
    </dgm:pt>
    <dgm:pt modelId="{E876B4F9-A35A-9948-9505-06C48775BF27}" type="pres">
      <dgm:prSet presAssocID="{F43C5D22-506E-4B0D-9249-40DFB22D1A75}" presName="composite" presStyleCnt="0"/>
      <dgm:spPr/>
    </dgm:pt>
    <dgm:pt modelId="{C0D68507-1AFB-E446-81B9-433DE391890A}" type="pres">
      <dgm:prSet presAssocID="{F43C5D22-506E-4B0D-9249-40DFB22D1A75}" presName="parTx" presStyleLbl="alignNode1" presStyleIdx="1" presStyleCnt="6">
        <dgm:presLayoutVars>
          <dgm:chMax val="0"/>
          <dgm:chPref val="0"/>
        </dgm:presLayoutVars>
      </dgm:prSet>
      <dgm:spPr/>
    </dgm:pt>
    <dgm:pt modelId="{7FE9F63A-5B55-264F-BF27-C8FB2389E876}" type="pres">
      <dgm:prSet presAssocID="{F43C5D22-506E-4B0D-9249-40DFB22D1A75}" presName="desTx" presStyleLbl="alignAccFollowNode1" presStyleIdx="1" presStyleCnt="6">
        <dgm:presLayoutVars/>
      </dgm:prSet>
      <dgm:spPr/>
    </dgm:pt>
    <dgm:pt modelId="{198EDA92-2759-6F43-8F23-6F7993A5B164}" type="pres">
      <dgm:prSet presAssocID="{3D8BE6E1-BB61-448E-9030-20A6D51CA9F9}" presName="space" presStyleCnt="0"/>
      <dgm:spPr/>
    </dgm:pt>
    <dgm:pt modelId="{48D2A773-0EAA-F94B-90CC-0D683645F123}" type="pres">
      <dgm:prSet presAssocID="{907F1E32-E9DD-4526-8ACE-75BB68927C1B}" presName="composite" presStyleCnt="0"/>
      <dgm:spPr/>
    </dgm:pt>
    <dgm:pt modelId="{C6A9FB37-6A22-3A41-8991-2FFB3D537E77}" type="pres">
      <dgm:prSet presAssocID="{907F1E32-E9DD-4526-8ACE-75BB68927C1B}" presName="parTx" presStyleLbl="alignNode1" presStyleIdx="2" presStyleCnt="6">
        <dgm:presLayoutVars>
          <dgm:chMax val="0"/>
          <dgm:chPref val="0"/>
        </dgm:presLayoutVars>
      </dgm:prSet>
      <dgm:spPr/>
    </dgm:pt>
    <dgm:pt modelId="{BA61E5E7-17C4-374D-B73E-5B153CA0B4AD}" type="pres">
      <dgm:prSet presAssocID="{907F1E32-E9DD-4526-8ACE-75BB68927C1B}" presName="desTx" presStyleLbl="alignAccFollowNode1" presStyleIdx="2" presStyleCnt="6">
        <dgm:presLayoutVars/>
      </dgm:prSet>
      <dgm:spPr/>
    </dgm:pt>
    <dgm:pt modelId="{F05A162F-50A3-8846-BAC5-28F4C06D3D2F}" type="pres">
      <dgm:prSet presAssocID="{93DF8BC0-2C0A-40F2-AF6D-80EF9888475A}" presName="space" presStyleCnt="0"/>
      <dgm:spPr/>
    </dgm:pt>
    <dgm:pt modelId="{03046527-B0CC-6740-9EB1-8FB135F5D5D9}" type="pres">
      <dgm:prSet presAssocID="{182E87F0-D4BC-453D-BBC1-E91DC69948DA}" presName="composite" presStyleCnt="0"/>
      <dgm:spPr/>
    </dgm:pt>
    <dgm:pt modelId="{CFFB758B-417E-4C45-AEA7-95FAB901162F}" type="pres">
      <dgm:prSet presAssocID="{182E87F0-D4BC-453D-BBC1-E91DC69948DA}" presName="parTx" presStyleLbl="alignNode1" presStyleIdx="3" presStyleCnt="6">
        <dgm:presLayoutVars>
          <dgm:chMax val="0"/>
          <dgm:chPref val="0"/>
        </dgm:presLayoutVars>
      </dgm:prSet>
      <dgm:spPr/>
    </dgm:pt>
    <dgm:pt modelId="{CE4299A1-C9CB-944C-B73D-9A056EF0E697}" type="pres">
      <dgm:prSet presAssocID="{182E87F0-D4BC-453D-BBC1-E91DC69948DA}" presName="desTx" presStyleLbl="alignAccFollowNode1" presStyleIdx="3" presStyleCnt="6">
        <dgm:presLayoutVars/>
      </dgm:prSet>
      <dgm:spPr/>
    </dgm:pt>
    <dgm:pt modelId="{9236727E-46F7-1D42-AF86-A25AE0A24A1B}" type="pres">
      <dgm:prSet presAssocID="{4F0647F8-B96E-4DE9-BA5E-9D329BE29E16}" presName="space" presStyleCnt="0"/>
      <dgm:spPr/>
    </dgm:pt>
    <dgm:pt modelId="{82C1BDBF-CD02-6341-B311-59C93BCDA91B}" type="pres">
      <dgm:prSet presAssocID="{033A1365-9420-4169-9D15-840D5EAE2BDF}" presName="composite" presStyleCnt="0"/>
      <dgm:spPr/>
    </dgm:pt>
    <dgm:pt modelId="{65632025-BB78-4246-9AED-7DD998F73BE2}" type="pres">
      <dgm:prSet presAssocID="{033A1365-9420-4169-9D15-840D5EAE2BDF}" presName="parTx" presStyleLbl="alignNode1" presStyleIdx="4" presStyleCnt="6">
        <dgm:presLayoutVars>
          <dgm:chMax val="0"/>
          <dgm:chPref val="0"/>
        </dgm:presLayoutVars>
      </dgm:prSet>
      <dgm:spPr/>
    </dgm:pt>
    <dgm:pt modelId="{9C136E27-CB21-0B4F-A291-310F83B8AE18}" type="pres">
      <dgm:prSet presAssocID="{033A1365-9420-4169-9D15-840D5EAE2BDF}" presName="desTx" presStyleLbl="alignAccFollowNode1" presStyleIdx="4" presStyleCnt="6">
        <dgm:presLayoutVars/>
      </dgm:prSet>
      <dgm:spPr/>
    </dgm:pt>
    <dgm:pt modelId="{A57F66A1-44B1-164E-B86C-CFCA7438E131}" type="pres">
      <dgm:prSet presAssocID="{0F386C3C-DEEF-484E-9151-3AAF6619F6C1}" presName="space" presStyleCnt="0"/>
      <dgm:spPr/>
    </dgm:pt>
    <dgm:pt modelId="{F78BF563-6B06-CF47-9B17-68FA43383388}" type="pres">
      <dgm:prSet presAssocID="{E2C3E46C-0950-4D74-8C5A-C620218029DD}" presName="composite" presStyleCnt="0"/>
      <dgm:spPr/>
    </dgm:pt>
    <dgm:pt modelId="{D0C838C1-2CF0-DA4A-95AA-ADD406DA81F5}" type="pres">
      <dgm:prSet presAssocID="{E2C3E46C-0950-4D74-8C5A-C620218029DD}" presName="parTx" presStyleLbl="alignNode1" presStyleIdx="5" presStyleCnt="6">
        <dgm:presLayoutVars>
          <dgm:chMax val="0"/>
          <dgm:chPref val="0"/>
        </dgm:presLayoutVars>
      </dgm:prSet>
      <dgm:spPr/>
    </dgm:pt>
    <dgm:pt modelId="{92ADB101-C587-4D4B-AF88-48184C611525}" type="pres">
      <dgm:prSet presAssocID="{E2C3E46C-0950-4D74-8C5A-C620218029DD}" presName="desTx" presStyleLbl="alignAccFollowNode1" presStyleIdx="5" presStyleCnt="6">
        <dgm:presLayoutVars/>
      </dgm:prSet>
      <dgm:spPr/>
    </dgm:pt>
  </dgm:ptLst>
  <dgm:cxnLst>
    <dgm:cxn modelId="{A081CD03-C170-4A9C-883E-CA9BC338025A}" srcId="{182E87F0-D4BC-453D-BBC1-E91DC69948DA}" destId="{3D13E02B-6620-4AEB-98A3-B1F907171294}" srcOrd="0" destOrd="0" parTransId="{AD70A9CF-0A60-493C-A533-C08BC74B8252}" sibTransId="{285891CD-5AAE-4FAC-8751-B96B6CFAC4CD}"/>
    <dgm:cxn modelId="{81715806-2694-48F2-BB1E-D25759A6517C}" srcId="{77A694A1-A5C8-4CC5-8AD6-49D5288590F4}" destId="{182E87F0-D4BC-453D-BBC1-E91DC69948DA}" srcOrd="3" destOrd="0" parTransId="{D7B82292-4A74-4CF4-BECC-2BE1ABCE45B3}" sibTransId="{4F0647F8-B96E-4DE9-BA5E-9D329BE29E16}"/>
    <dgm:cxn modelId="{68CA550D-71C9-4A43-9950-3AA9273D5E97}" srcId="{E2C3E46C-0950-4D74-8C5A-C620218029DD}" destId="{F27E1F8A-E591-47E9-96A3-FE49E6D260E2}" srcOrd="0" destOrd="0" parTransId="{C430CF62-6EC9-4FD1-9717-ABD1664F36B6}" sibTransId="{C2E7CA15-C6E2-49D3-9160-FFBB18D5DE6E}"/>
    <dgm:cxn modelId="{5EEFAE0F-EA9E-6141-A046-8F57ECB791A1}" type="presOf" srcId="{77A694A1-A5C8-4CC5-8AD6-49D5288590F4}" destId="{26DF350D-577B-7145-9D63-CB0E1590DA6B}" srcOrd="0" destOrd="0" presId="urn:microsoft.com/office/officeart/2016/7/layout/HorizontalActionList"/>
    <dgm:cxn modelId="{1ECB0416-441C-4D69-A653-4E3746826085}" srcId="{77A694A1-A5C8-4CC5-8AD6-49D5288590F4}" destId="{E2C3E46C-0950-4D74-8C5A-C620218029DD}" srcOrd="5" destOrd="0" parTransId="{D9867B60-66E2-433A-8B5C-C8D76C85FC70}" sibTransId="{608602DB-8A19-4564-B3E8-21434D981EBB}"/>
    <dgm:cxn modelId="{88555F1E-9672-244E-B4E4-9113401266C2}" type="presOf" srcId="{182E87F0-D4BC-453D-BBC1-E91DC69948DA}" destId="{CFFB758B-417E-4C45-AEA7-95FAB901162F}" srcOrd="0" destOrd="0" presId="urn:microsoft.com/office/officeart/2016/7/layout/HorizontalActionList"/>
    <dgm:cxn modelId="{E21A5B21-F043-3949-9319-7DBC11D6BC76}" type="presOf" srcId="{5D790175-B2FE-47AD-B0FC-C58F4D8B90BF}" destId="{742CF0BA-B94B-F945-95A1-90C558E65CA7}" srcOrd="0" destOrd="0" presId="urn:microsoft.com/office/officeart/2016/7/layout/HorizontalActionList"/>
    <dgm:cxn modelId="{07C58C26-86EC-44B4-9247-A5BDAA3CFE0B}" srcId="{77A694A1-A5C8-4CC5-8AD6-49D5288590F4}" destId="{033A1365-9420-4169-9D15-840D5EAE2BDF}" srcOrd="4" destOrd="0" parTransId="{55309ECC-F07C-447C-9E04-BBC303375728}" sibTransId="{0F386C3C-DEEF-484E-9151-3AAF6619F6C1}"/>
    <dgm:cxn modelId="{C86E5D34-8ABA-CE43-B84D-4417C1FEC897}" type="presOf" srcId="{E2C3E46C-0950-4D74-8C5A-C620218029DD}" destId="{D0C838C1-2CF0-DA4A-95AA-ADD406DA81F5}" srcOrd="0" destOrd="0" presId="urn:microsoft.com/office/officeart/2016/7/layout/HorizontalActionList"/>
    <dgm:cxn modelId="{4C47123F-9A8C-47B7-8332-323FC24DEEA7}" srcId="{F43C5D22-506E-4B0D-9249-40DFB22D1A75}" destId="{CD57F6F7-6A76-454D-B60B-260EEC69D8A3}" srcOrd="0" destOrd="0" parTransId="{C582F3E8-9CCA-4FA3-996A-D9C67F14D8CD}" sibTransId="{9E9B2EB6-49A4-4279-80E7-BD716CAEC213}"/>
    <dgm:cxn modelId="{FEAB9E44-9494-4F49-8424-1AF614A51160}" srcId="{E29F6D34-AF38-4727-9EC7-015127512F1E}" destId="{5D790175-B2FE-47AD-B0FC-C58F4D8B90BF}" srcOrd="0" destOrd="0" parTransId="{3E70636D-C8C9-4377-8BDD-C14186C5DA4E}" sibTransId="{A55914D3-70D3-4312-AE0E-EF65105D5F61}"/>
    <dgm:cxn modelId="{6F5B4348-C2DB-AC49-A5B0-77F6C4525023}" type="presOf" srcId="{033A1365-9420-4169-9D15-840D5EAE2BDF}" destId="{65632025-BB78-4246-9AED-7DD998F73BE2}" srcOrd="0" destOrd="0" presId="urn:microsoft.com/office/officeart/2016/7/layout/HorizontalActionList"/>
    <dgm:cxn modelId="{C3F12553-5309-E049-A195-C7BC499B0947}" type="presOf" srcId="{CD57F6F7-6A76-454D-B60B-260EEC69D8A3}" destId="{7FE9F63A-5B55-264F-BF27-C8FB2389E876}" srcOrd="0" destOrd="0" presId="urn:microsoft.com/office/officeart/2016/7/layout/HorizontalActionList"/>
    <dgm:cxn modelId="{D74CCF54-9A46-D44C-B8A1-7D67D35873A6}" type="presOf" srcId="{3D13E02B-6620-4AEB-98A3-B1F907171294}" destId="{CE4299A1-C9CB-944C-B73D-9A056EF0E697}" srcOrd="0" destOrd="0" presId="urn:microsoft.com/office/officeart/2016/7/layout/HorizontalActionList"/>
    <dgm:cxn modelId="{17DD9863-4363-8444-886C-95196FA2506C}" type="presOf" srcId="{E29F6D34-AF38-4727-9EC7-015127512F1E}" destId="{4E503231-24E9-A24A-BB6D-0ADB99FD21EE}" srcOrd="0" destOrd="0" presId="urn:microsoft.com/office/officeart/2016/7/layout/HorizontalActionList"/>
    <dgm:cxn modelId="{93C4AC68-364A-4990-91FD-F3A7A2681C67}" srcId="{033A1365-9420-4169-9D15-840D5EAE2BDF}" destId="{786004D8-4F55-40C2-889C-6061E8DEBCC3}" srcOrd="0" destOrd="0" parTransId="{FB67D7C4-1986-4F62-A17F-BC7FDF394DF6}" sibTransId="{A3DC8CC1-C775-45AA-8FB2-4BD9F21E9DDE}"/>
    <dgm:cxn modelId="{E055BD84-DF88-475A-9876-D76F17345FE4}" srcId="{77A694A1-A5C8-4CC5-8AD6-49D5288590F4}" destId="{F43C5D22-506E-4B0D-9249-40DFB22D1A75}" srcOrd="1" destOrd="0" parTransId="{6ADE659F-8003-46AC-8B9D-68E96F12D804}" sibTransId="{3D8BE6E1-BB61-448E-9030-20A6D51CA9F9}"/>
    <dgm:cxn modelId="{87AC8597-CD85-A441-9D12-27E90F449033}" type="presOf" srcId="{786004D8-4F55-40C2-889C-6061E8DEBCC3}" destId="{9C136E27-CB21-0B4F-A291-310F83B8AE18}" srcOrd="0" destOrd="0" presId="urn:microsoft.com/office/officeart/2016/7/layout/HorizontalActionList"/>
    <dgm:cxn modelId="{91B9919A-6CCE-437F-8037-B2728493EED0}" srcId="{77A694A1-A5C8-4CC5-8AD6-49D5288590F4}" destId="{907F1E32-E9DD-4526-8ACE-75BB68927C1B}" srcOrd="2" destOrd="0" parTransId="{A3BC6E99-D63D-42CC-9ECE-7EBC5DB1887E}" sibTransId="{93DF8BC0-2C0A-40F2-AF6D-80EF9888475A}"/>
    <dgm:cxn modelId="{4A063DB0-D1BB-DC45-BA0B-5B3166708701}" type="presOf" srcId="{F27E1F8A-E591-47E9-96A3-FE49E6D260E2}" destId="{92ADB101-C587-4D4B-AF88-48184C611525}" srcOrd="0" destOrd="0" presId="urn:microsoft.com/office/officeart/2016/7/layout/HorizontalActionList"/>
    <dgm:cxn modelId="{888E55C5-020B-4C23-9F53-92D58F0F9B79}" srcId="{907F1E32-E9DD-4526-8ACE-75BB68927C1B}" destId="{30E1E763-3E70-470F-8549-1F5D488EA700}" srcOrd="0" destOrd="0" parTransId="{DAD91B95-1E86-46DC-AC98-EF9ADB06E739}" sibTransId="{D76C2768-31AF-4C9F-98E9-D5D343106F2C}"/>
    <dgm:cxn modelId="{545610DE-3948-4842-8E04-42400E8FF3FB}" type="presOf" srcId="{907F1E32-E9DD-4526-8ACE-75BB68927C1B}" destId="{C6A9FB37-6A22-3A41-8991-2FFB3D537E77}" srcOrd="0" destOrd="0" presId="urn:microsoft.com/office/officeart/2016/7/layout/HorizontalActionList"/>
    <dgm:cxn modelId="{670460EF-7C31-6940-9E48-9DD97CA81B58}" type="presOf" srcId="{30E1E763-3E70-470F-8549-1F5D488EA700}" destId="{BA61E5E7-17C4-374D-B73E-5B153CA0B4AD}" srcOrd="0" destOrd="0" presId="urn:microsoft.com/office/officeart/2016/7/layout/HorizontalActionList"/>
    <dgm:cxn modelId="{BF8724F1-0BB3-405C-83DE-F4ACFB7DAE3A}" srcId="{77A694A1-A5C8-4CC5-8AD6-49D5288590F4}" destId="{E29F6D34-AF38-4727-9EC7-015127512F1E}" srcOrd="0" destOrd="0" parTransId="{DDFCFEA5-B185-48A2-9A22-C9C5918AC227}" sibTransId="{B02C5FA4-1E9F-4BB7-919B-6BC14BE3B76F}"/>
    <dgm:cxn modelId="{A3F0B3FA-8D49-B74C-A6C7-CB01634BAF7A}" type="presOf" srcId="{F43C5D22-506E-4B0D-9249-40DFB22D1A75}" destId="{C0D68507-1AFB-E446-81B9-433DE391890A}" srcOrd="0" destOrd="0" presId="urn:microsoft.com/office/officeart/2016/7/layout/HorizontalActionList"/>
    <dgm:cxn modelId="{ECE6366F-9F07-114C-A16A-A5FADC675816}" type="presParOf" srcId="{26DF350D-577B-7145-9D63-CB0E1590DA6B}" destId="{FDCD56EA-CDCA-1148-A50E-68BE7E15FED6}" srcOrd="0" destOrd="0" presId="urn:microsoft.com/office/officeart/2016/7/layout/HorizontalActionList"/>
    <dgm:cxn modelId="{F9E461EA-01A5-AA44-9D38-67F91992C028}" type="presParOf" srcId="{FDCD56EA-CDCA-1148-A50E-68BE7E15FED6}" destId="{4E503231-24E9-A24A-BB6D-0ADB99FD21EE}" srcOrd="0" destOrd="0" presId="urn:microsoft.com/office/officeart/2016/7/layout/HorizontalActionList"/>
    <dgm:cxn modelId="{E0828520-2EAB-994D-A7C0-B200C7926BF6}" type="presParOf" srcId="{FDCD56EA-CDCA-1148-A50E-68BE7E15FED6}" destId="{742CF0BA-B94B-F945-95A1-90C558E65CA7}" srcOrd="1" destOrd="0" presId="urn:microsoft.com/office/officeart/2016/7/layout/HorizontalActionList"/>
    <dgm:cxn modelId="{95B7C377-D8E8-6947-B11E-669A0317EA1F}" type="presParOf" srcId="{26DF350D-577B-7145-9D63-CB0E1590DA6B}" destId="{45448F62-870F-154A-85F0-DED5069272CE}" srcOrd="1" destOrd="0" presId="urn:microsoft.com/office/officeart/2016/7/layout/HorizontalActionList"/>
    <dgm:cxn modelId="{097E19D5-7A9B-6749-9230-B0D6A6E9D790}" type="presParOf" srcId="{26DF350D-577B-7145-9D63-CB0E1590DA6B}" destId="{E876B4F9-A35A-9948-9505-06C48775BF27}" srcOrd="2" destOrd="0" presId="urn:microsoft.com/office/officeart/2016/7/layout/HorizontalActionList"/>
    <dgm:cxn modelId="{F1D74A2D-C135-6841-B1C1-9440F9DFF287}" type="presParOf" srcId="{E876B4F9-A35A-9948-9505-06C48775BF27}" destId="{C0D68507-1AFB-E446-81B9-433DE391890A}" srcOrd="0" destOrd="0" presId="urn:microsoft.com/office/officeart/2016/7/layout/HorizontalActionList"/>
    <dgm:cxn modelId="{4EE74A7B-A231-DE4C-AF39-179DB09D8E94}" type="presParOf" srcId="{E876B4F9-A35A-9948-9505-06C48775BF27}" destId="{7FE9F63A-5B55-264F-BF27-C8FB2389E876}" srcOrd="1" destOrd="0" presId="urn:microsoft.com/office/officeart/2016/7/layout/HorizontalActionList"/>
    <dgm:cxn modelId="{E7816088-F205-A14F-ABD0-9C5F4D0C45DC}" type="presParOf" srcId="{26DF350D-577B-7145-9D63-CB0E1590DA6B}" destId="{198EDA92-2759-6F43-8F23-6F7993A5B164}" srcOrd="3" destOrd="0" presId="urn:microsoft.com/office/officeart/2016/7/layout/HorizontalActionList"/>
    <dgm:cxn modelId="{7FB7FB22-77C7-454A-9FA6-902BD54B34D9}" type="presParOf" srcId="{26DF350D-577B-7145-9D63-CB0E1590DA6B}" destId="{48D2A773-0EAA-F94B-90CC-0D683645F123}" srcOrd="4" destOrd="0" presId="urn:microsoft.com/office/officeart/2016/7/layout/HorizontalActionList"/>
    <dgm:cxn modelId="{3C61F532-06C6-344D-8FA0-4BFC6CEFD134}" type="presParOf" srcId="{48D2A773-0EAA-F94B-90CC-0D683645F123}" destId="{C6A9FB37-6A22-3A41-8991-2FFB3D537E77}" srcOrd="0" destOrd="0" presId="urn:microsoft.com/office/officeart/2016/7/layout/HorizontalActionList"/>
    <dgm:cxn modelId="{F815CC89-AB65-8D41-9E72-F68AB9834397}" type="presParOf" srcId="{48D2A773-0EAA-F94B-90CC-0D683645F123}" destId="{BA61E5E7-17C4-374D-B73E-5B153CA0B4AD}" srcOrd="1" destOrd="0" presId="urn:microsoft.com/office/officeart/2016/7/layout/HorizontalActionList"/>
    <dgm:cxn modelId="{D0490F54-A09E-6140-B7B5-0EBAC2AB7ADD}" type="presParOf" srcId="{26DF350D-577B-7145-9D63-CB0E1590DA6B}" destId="{F05A162F-50A3-8846-BAC5-28F4C06D3D2F}" srcOrd="5" destOrd="0" presId="urn:microsoft.com/office/officeart/2016/7/layout/HorizontalActionList"/>
    <dgm:cxn modelId="{74839993-2737-1945-B7DF-A8E6D1F57841}" type="presParOf" srcId="{26DF350D-577B-7145-9D63-CB0E1590DA6B}" destId="{03046527-B0CC-6740-9EB1-8FB135F5D5D9}" srcOrd="6" destOrd="0" presId="urn:microsoft.com/office/officeart/2016/7/layout/HorizontalActionList"/>
    <dgm:cxn modelId="{C46F872C-26B7-3B42-BF33-02F429385874}" type="presParOf" srcId="{03046527-B0CC-6740-9EB1-8FB135F5D5D9}" destId="{CFFB758B-417E-4C45-AEA7-95FAB901162F}" srcOrd="0" destOrd="0" presId="urn:microsoft.com/office/officeart/2016/7/layout/HorizontalActionList"/>
    <dgm:cxn modelId="{0AC31D7E-03DB-8648-8A96-A77B9D68CAFA}" type="presParOf" srcId="{03046527-B0CC-6740-9EB1-8FB135F5D5D9}" destId="{CE4299A1-C9CB-944C-B73D-9A056EF0E697}" srcOrd="1" destOrd="0" presId="urn:microsoft.com/office/officeart/2016/7/layout/HorizontalActionList"/>
    <dgm:cxn modelId="{C2CDB121-80E4-624A-99E3-B67F8F32CAC3}" type="presParOf" srcId="{26DF350D-577B-7145-9D63-CB0E1590DA6B}" destId="{9236727E-46F7-1D42-AF86-A25AE0A24A1B}" srcOrd="7" destOrd="0" presId="urn:microsoft.com/office/officeart/2016/7/layout/HorizontalActionList"/>
    <dgm:cxn modelId="{4B87C4BE-FF1A-CF41-B8D2-A764BD97715B}" type="presParOf" srcId="{26DF350D-577B-7145-9D63-CB0E1590DA6B}" destId="{82C1BDBF-CD02-6341-B311-59C93BCDA91B}" srcOrd="8" destOrd="0" presId="urn:microsoft.com/office/officeart/2016/7/layout/HorizontalActionList"/>
    <dgm:cxn modelId="{98AE6F9E-EE38-E945-A8EF-4969969D6897}" type="presParOf" srcId="{82C1BDBF-CD02-6341-B311-59C93BCDA91B}" destId="{65632025-BB78-4246-9AED-7DD998F73BE2}" srcOrd="0" destOrd="0" presId="urn:microsoft.com/office/officeart/2016/7/layout/HorizontalActionList"/>
    <dgm:cxn modelId="{2FE3C5AE-AFCE-F54C-9D39-F469C4243554}" type="presParOf" srcId="{82C1BDBF-CD02-6341-B311-59C93BCDA91B}" destId="{9C136E27-CB21-0B4F-A291-310F83B8AE18}" srcOrd="1" destOrd="0" presId="urn:microsoft.com/office/officeart/2016/7/layout/HorizontalActionList"/>
    <dgm:cxn modelId="{C1B7AA80-72D3-B64C-9A31-2DF6769436FD}" type="presParOf" srcId="{26DF350D-577B-7145-9D63-CB0E1590DA6B}" destId="{A57F66A1-44B1-164E-B86C-CFCA7438E131}" srcOrd="9" destOrd="0" presId="urn:microsoft.com/office/officeart/2016/7/layout/HorizontalActionList"/>
    <dgm:cxn modelId="{4515A085-ABD7-4941-8EAB-32782CCCBD65}" type="presParOf" srcId="{26DF350D-577B-7145-9D63-CB0E1590DA6B}" destId="{F78BF563-6B06-CF47-9B17-68FA43383388}" srcOrd="10" destOrd="0" presId="urn:microsoft.com/office/officeart/2016/7/layout/HorizontalActionList"/>
    <dgm:cxn modelId="{C57ACD1A-90A2-1D44-9F14-9AE8B0DA23EB}" type="presParOf" srcId="{F78BF563-6B06-CF47-9B17-68FA43383388}" destId="{D0C838C1-2CF0-DA4A-95AA-ADD406DA81F5}" srcOrd="0" destOrd="0" presId="urn:microsoft.com/office/officeart/2016/7/layout/HorizontalActionList"/>
    <dgm:cxn modelId="{E5DFD762-74B8-434C-BAFC-301EF34E51EB}" type="presParOf" srcId="{F78BF563-6B06-CF47-9B17-68FA43383388}" destId="{92ADB101-C587-4D4B-AF88-48184C61152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03231-24E9-A24A-BB6D-0ADB99FD21EE}">
      <dsp:nvSpPr>
        <dsp:cNvPr id="0" name=""/>
        <dsp:cNvSpPr/>
      </dsp:nvSpPr>
      <dsp:spPr>
        <a:xfrm>
          <a:off x="10133" y="921384"/>
          <a:ext cx="1819118" cy="5457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3751" tIns="143751" rIns="143751" bIns="14375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</a:t>
          </a:r>
        </a:p>
      </dsp:txBody>
      <dsp:txXfrm>
        <a:off x="10133" y="921384"/>
        <a:ext cx="1819118" cy="545735"/>
      </dsp:txXfrm>
    </dsp:sp>
    <dsp:sp modelId="{742CF0BA-B94B-F945-95A1-90C558E65CA7}">
      <dsp:nvSpPr>
        <dsp:cNvPr id="0" name=""/>
        <dsp:cNvSpPr/>
      </dsp:nvSpPr>
      <dsp:spPr>
        <a:xfrm>
          <a:off x="10133" y="1467120"/>
          <a:ext cx="1819118" cy="22184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688" tIns="179688" rIns="179688" bIns="17968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 raw nanopore signal data into nucleotide sequence data.</a:t>
          </a:r>
        </a:p>
      </dsp:txBody>
      <dsp:txXfrm>
        <a:off x="10133" y="1467120"/>
        <a:ext cx="1819118" cy="2218419"/>
      </dsp:txXfrm>
    </dsp:sp>
    <dsp:sp modelId="{C0D68507-1AFB-E446-81B9-433DE391890A}">
      <dsp:nvSpPr>
        <dsp:cNvPr id="0" name=""/>
        <dsp:cNvSpPr/>
      </dsp:nvSpPr>
      <dsp:spPr>
        <a:xfrm>
          <a:off x="1937146" y="921384"/>
          <a:ext cx="1819118" cy="5457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3751" tIns="143751" rIns="143751" bIns="14375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Filtering</a:t>
          </a:r>
        </a:p>
      </dsp:txBody>
      <dsp:txXfrm>
        <a:off x="1937146" y="921384"/>
        <a:ext cx="1819118" cy="545735"/>
      </dsp:txXfrm>
    </dsp:sp>
    <dsp:sp modelId="{7FE9F63A-5B55-264F-BF27-C8FB2389E876}">
      <dsp:nvSpPr>
        <dsp:cNvPr id="0" name=""/>
        <dsp:cNvSpPr/>
      </dsp:nvSpPr>
      <dsp:spPr>
        <a:xfrm>
          <a:off x="1937146" y="1467120"/>
          <a:ext cx="1819118" cy="22184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688" tIns="179688" rIns="179688" bIns="17968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Remove low-quality or noisy reads from the dataset.</a:t>
          </a:r>
        </a:p>
      </dsp:txBody>
      <dsp:txXfrm>
        <a:off x="1937146" y="1467120"/>
        <a:ext cx="1819118" cy="2218419"/>
      </dsp:txXfrm>
    </dsp:sp>
    <dsp:sp modelId="{C6A9FB37-6A22-3A41-8991-2FFB3D537E77}">
      <dsp:nvSpPr>
        <dsp:cNvPr id="0" name=""/>
        <dsp:cNvSpPr/>
      </dsp:nvSpPr>
      <dsp:spPr>
        <a:xfrm>
          <a:off x="3864159" y="921384"/>
          <a:ext cx="1819118" cy="5457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3751" tIns="143751" rIns="143751" bIns="14375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Align</a:t>
          </a:r>
        </a:p>
      </dsp:txBody>
      <dsp:txXfrm>
        <a:off x="3864159" y="921384"/>
        <a:ext cx="1819118" cy="545735"/>
      </dsp:txXfrm>
    </dsp:sp>
    <dsp:sp modelId="{BA61E5E7-17C4-374D-B73E-5B153CA0B4AD}">
      <dsp:nvSpPr>
        <dsp:cNvPr id="0" name=""/>
        <dsp:cNvSpPr/>
      </dsp:nvSpPr>
      <dsp:spPr>
        <a:xfrm>
          <a:off x="3864159" y="1467120"/>
          <a:ext cx="1819118" cy="22184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688" tIns="179688" rIns="179688" bIns="17968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Align filtered reads to a reference genome or a previously assembled consensus sequence.</a:t>
          </a:r>
        </a:p>
      </dsp:txBody>
      <dsp:txXfrm>
        <a:off x="3864159" y="1467120"/>
        <a:ext cx="1819118" cy="2218419"/>
      </dsp:txXfrm>
    </dsp:sp>
    <dsp:sp modelId="{CFFB758B-417E-4C45-AEA7-95FAB901162F}">
      <dsp:nvSpPr>
        <dsp:cNvPr id="0" name=""/>
        <dsp:cNvSpPr/>
      </dsp:nvSpPr>
      <dsp:spPr>
        <a:xfrm>
          <a:off x="5791172" y="921384"/>
          <a:ext cx="1819118" cy="5457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3751" tIns="143751" rIns="143751" bIns="14375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Consensus</a:t>
          </a:r>
        </a:p>
      </dsp:txBody>
      <dsp:txXfrm>
        <a:off x="5791172" y="921384"/>
        <a:ext cx="1819118" cy="545735"/>
      </dsp:txXfrm>
    </dsp:sp>
    <dsp:sp modelId="{CE4299A1-C9CB-944C-B73D-9A056EF0E697}">
      <dsp:nvSpPr>
        <dsp:cNvPr id="0" name=""/>
        <dsp:cNvSpPr/>
      </dsp:nvSpPr>
      <dsp:spPr>
        <a:xfrm>
          <a:off x="5791172" y="1467120"/>
          <a:ext cx="1819118" cy="22184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688" tIns="179688" rIns="179688" bIns="17968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a consensus sequence by combining the aligned reads.</a:t>
          </a:r>
        </a:p>
      </dsp:txBody>
      <dsp:txXfrm>
        <a:off x="5791172" y="1467120"/>
        <a:ext cx="1819118" cy="2218419"/>
      </dsp:txXfrm>
    </dsp:sp>
    <dsp:sp modelId="{65632025-BB78-4246-9AED-7DD998F73BE2}">
      <dsp:nvSpPr>
        <dsp:cNvPr id="0" name=""/>
        <dsp:cNvSpPr/>
      </dsp:nvSpPr>
      <dsp:spPr>
        <a:xfrm>
          <a:off x="7718185" y="921384"/>
          <a:ext cx="1819118" cy="5457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3751" tIns="143751" rIns="143751" bIns="14375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Refine</a:t>
          </a:r>
        </a:p>
      </dsp:txBody>
      <dsp:txXfrm>
        <a:off x="7718185" y="921384"/>
        <a:ext cx="1819118" cy="545735"/>
      </dsp:txXfrm>
    </dsp:sp>
    <dsp:sp modelId="{9C136E27-CB21-0B4F-A291-310F83B8AE18}">
      <dsp:nvSpPr>
        <dsp:cNvPr id="0" name=""/>
        <dsp:cNvSpPr/>
      </dsp:nvSpPr>
      <dsp:spPr>
        <a:xfrm>
          <a:off x="7718185" y="1467120"/>
          <a:ext cx="1819118" cy="22184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688" tIns="179688" rIns="179688" bIns="17968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Refine the consensus sequence through additional error correction steps.</a:t>
          </a:r>
        </a:p>
      </dsp:txBody>
      <dsp:txXfrm>
        <a:off x="7718185" y="1467120"/>
        <a:ext cx="1819118" cy="2218419"/>
      </dsp:txXfrm>
    </dsp:sp>
    <dsp:sp modelId="{D0C838C1-2CF0-DA4A-95AA-ADD406DA81F5}">
      <dsp:nvSpPr>
        <dsp:cNvPr id="0" name=""/>
        <dsp:cNvSpPr/>
      </dsp:nvSpPr>
      <dsp:spPr>
        <a:xfrm>
          <a:off x="9645198" y="921384"/>
          <a:ext cx="1819118" cy="54573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3751" tIns="143751" rIns="143751" bIns="14375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Assess</a:t>
          </a:r>
        </a:p>
      </dsp:txBody>
      <dsp:txXfrm>
        <a:off x="9645198" y="921384"/>
        <a:ext cx="1819118" cy="545735"/>
      </dsp:txXfrm>
    </dsp:sp>
    <dsp:sp modelId="{92ADB101-C587-4D4B-AF88-48184C611525}">
      <dsp:nvSpPr>
        <dsp:cNvPr id="0" name=""/>
        <dsp:cNvSpPr/>
      </dsp:nvSpPr>
      <dsp:spPr>
        <a:xfrm>
          <a:off x="9645198" y="1467120"/>
          <a:ext cx="1819118" cy="221841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688" tIns="179688" rIns="179688" bIns="17968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 the accuracy and quality of the consensus sequence using various metrics and tools.</a:t>
          </a:r>
        </a:p>
      </dsp:txBody>
      <dsp:txXfrm>
        <a:off x="9645198" y="1467120"/>
        <a:ext cx="1819118" cy="2218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E31514-F8EA-5D4E-B45D-65DD78DB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1D55F9-A3F2-1242-A5F3-5AAACC9D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18" y="3015529"/>
            <a:ext cx="5680364" cy="62359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B56C0B-E29B-4842-B417-82BD0105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1A95EC-0528-8A4C-BE96-445CDE1B34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133" y="1705342"/>
            <a:ext cx="11487066" cy="4932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5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65B24-645B-1746-9651-55C209C5E2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44C4-9EF7-278F-927A-9852EF0D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CB58-2944-405B-E4C9-7B10AE1D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46A5-EDCA-247B-3F8E-DC3B429A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492-59CD-4E49-96FE-EB543CFF175C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9E463-F288-B19D-875B-18232B34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DC22-9B90-9DAA-418E-BB819A4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4450-7B23-C744-85D1-94C197556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49" r:id="rId4"/>
    <p:sldLayoutId id="2147483654" r:id="rId5"/>
    <p:sldLayoutId id="2147483687" r:id="rId6"/>
    <p:sldLayoutId id="2147483656" r:id="rId7"/>
    <p:sldLayoutId id="2147483684" r:id="rId8"/>
    <p:sldLayoutId id="2147483689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Sequence data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59365BB-9ECE-E11C-63FD-EA1215BF9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3" y="2576513"/>
            <a:ext cx="5680075" cy="106203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Kirstyn Brunker</a:t>
            </a:r>
          </a:p>
          <a:p>
            <a:r>
              <a:rPr lang="en-US" sz="1800" i="1" dirty="0"/>
              <a:t>RAGE workshop, SCENE, University of Glasgow</a:t>
            </a:r>
          </a:p>
          <a:p>
            <a:r>
              <a:rPr lang="en-US" sz="1800" i="1" dirty="0"/>
              <a:t>26-30</a:t>
            </a:r>
            <a:r>
              <a:rPr lang="en-US" sz="1800" i="1" baseline="30000" dirty="0"/>
              <a:t>th</a:t>
            </a:r>
            <a:r>
              <a:rPr lang="en-US" sz="1800" i="1" dirty="0"/>
              <a:t> June 2023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A51813-B132-A64C-806D-7EE80016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28638-AF48-7F4F-BC2E-57CE2BC65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Content Placeholder 9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651107F-250E-4AA3-A17F-936CD94AD3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0" y="252663"/>
            <a:ext cx="11405659" cy="635267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27D6D-FAC1-2A42-9F7C-71ECAB0AF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9EB79-2D72-654A-97F3-D0DC7A2D44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1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EC4114-A346-30C9-C068-11531AC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 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(Variant Call Format)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F6D22B-4707-099B-384A-283AE9230C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solidFill>
                  <a:srgbClr val="374151"/>
                </a:solidFill>
                <a:latin typeface="Söhne"/>
              </a:rPr>
              <a:t>R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epresent genetic variations identified in DNA sequencing data.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nformation about genetic variants such as single nucleotide polymorphisms (SNPs), insertions, deletions (INDELS)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U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sed for variant analysis, genotyping, and variant calling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9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389BF2-FC65-2767-1129-13D2E7C3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3B1B99-1B0D-63AD-E1B1-C4A9E902E3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earning the VCF format">
            <a:extLst>
              <a:ext uri="{FF2B5EF4-FFF2-40B4-BE49-F238E27FC236}">
                <a16:creationId xmlns:a16="http://schemas.microsoft.com/office/drawing/2014/main" id="{3390EBAC-BAAB-5FAA-787B-BF26FF5BC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163"/>
            <a:ext cx="12192000" cy="50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15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B08F-DE64-3548-B9F9-7C9165E2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Getting to a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8F98-6655-F5CE-684A-C5798D1705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Think about what you did to prepare your DNA for the </a:t>
            </a:r>
            <a:r>
              <a:rPr lang="en-US" dirty="0" err="1"/>
              <a:t>MinION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Added barcodes and adaptors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0D1A973-2C77-9AAD-5B01-CE99BA8B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/>
          <a:lstStyle/>
          <a:p>
            <a:r>
              <a:rPr lang="en-US" dirty="0"/>
              <a:t>Getting to a consensus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3B24059-DABA-4C70-21C3-6D0CA0DA88B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71156453"/>
              </p:ext>
            </p:extLst>
          </p:nvPr>
        </p:nvGraphicFramePr>
        <p:xfrm>
          <a:off x="285750" y="1627188"/>
          <a:ext cx="11474450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89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B4A0F1-3D4E-6DDA-1F45-C66F40FA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7E77E-6C4B-5FEA-2DEE-A253934C90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Get an understanding of how the data needs to be processed</a:t>
            </a:r>
          </a:p>
          <a:p>
            <a:r>
              <a:rPr lang="en-US" dirty="0"/>
              <a:t>Learn the basics in command line</a:t>
            </a:r>
          </a:p>
          <a:p>
            <a:r>
              <a:rPr lang="en-US" dirty="0"/>
              <a:t>Use validated tools</a:t>
            </a:r>
          </a:p>
          <a:p>
            <a:endParaRPr lang="en-US" dirty="0"/>
          </a:p>
          <a:p>
            <a:r>
              <a:rPr lang="en-US" dirty="0"/>
              <a:t>But unless you want to be a bioinformatician </a:t>
            </a:r>
          </a:p>
          <a:p>
            <a:pPr lvl="1"/>
            <a:r>
              <a:rPr lang="en-US" dirty="0"/>
              <a:t>Use a validated and trusted pipeline</a:t>
            </a:r>
          </a:p>
          <a:p>
            <a:pPr lvl="1"/>
            <a:r>
              <a:rPr lang="en-US" dirty="0"/>
              <a:t>Get help from a </a:t>
            </a:r>
            <a:r>
              <a:rPr lang="en-US" dirty="0" err="1"/>
              <a:t>bioinformatican</a:t>
            </a:r>
            <a:r>
              <a:rPr lang="en-US" dirty="0"/>
              <a:t> (easier said than done!)</a:t>
            </a:r>
          </a:p>
          <a:p>
            <a:pPr lvl="1"/>
            <a:r>
              <a:rPr lang="en-US" dirty="0"/>
              <a:t>Hand over to a bioinformatician for this part</a:t>
            </a:r>
          </a:p>
        </p:txBody>
      </p:sp>
    </p:spTree>
    <p:extLst>
      <p:ext uri="{BB962C8B-B14F-4D97-AF65-F5344CB8AC3E}">
        <p14:creationId xmlns:p14="http://schemas.microsoft.com/office/powerpoint/2010/main" val="365178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533A-1D69-E204-23C1-ECDBA93B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computer, computer, software&#10;&#10;Description automatically generated">
            <a:extLst>
              <a:ext uri="{FF2B5EF4-FFF2-40B4-BE49-F238E27FC236}">
                <a16:creationId xmlns:a16="http://schemas.microsoft.com/office/drawing/2014/main" id="{20A4A58F-5417-D999-AE16-198CFA997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281" y="538650"/>
            <a:ext cx="10394317" cy="5954225"/>
          </a:xfrm>
        </p:spPr>
      </p:pic>
    </p:spTree>
    <p:extLst>
      <p:ext uri="{BB962C8B-B14F-4D97-AF65-F5344CB8AC3E}">
        <p14:creationId xmlns:p14="http://schemas.microsoft.com/office/powerpoint/2010/main" val="5703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EDF8-D301-9EA9-3EFB-F4CC7E2A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B63CF7EA-ED60-F689-3F68-623039271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3" y="365125"/>
            <a:ext cx="12053727" cy="56769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8C29FD-EE24-2F57-85FC-E680EC7D970C}"/>
              </a:ext>
            </a:extLst>
          </p:cNvPr>
          <p:cNvSpPr/>
          <p:nvPr/>
        </p:nvSpPr>
        <p:spPr>
          <a:xfrm>
            <a:off x="9567931" y="2057838"/>
            <a:ext cx="1808311" cy="689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AD351E0-E5CD-9A9D-EEC0-1FAFCCA04C6B}"/>
              </a:ext>
            </a:extLst>
          </p:cNvPr>
          <p:cNvSpPr/>
          <p:nvPr/>
        </p:nvSpPr>
        <p:spPr>
          <a:xfrm>
            <a:off x="9713452" y="2327466"/>
            <a:ext cx="1332058" cy="344734"/>
          </a:xfrm>
          <a:custGeom>
            <a:avLst/>
            <a:gdLst>
              <a:gd name="connsiteX0" fmla="*/ 0 w 1332058"/>
              <a:gd name="connsiteY0" fmla="*/ 244722 h 344734"/>
              <a:gd name="connsiteX1" fmla="*/ 14288 w 1332058"/>
              <a:gd name="connsiteY1" fmla="*/ 44697 h 344734"/>
              <a:gd name="connsiteX2" fmla="*/ 28575 w 1332058"/>
              <a:gd name="connsiteY2" fmla="*/ 1834 h 344734"/>
              <a:gd name="connsiteX3" fmla="*/ 71438 w 1332058"/>
              <a:gd name="connsiteY3" fmla="*/ 158997 h 344734"/>
              <a:gd name="connsiteX4" fmla="*/ 85725 w 1332058"/>
              <a:gd name="connsiteY4" fmla="*/ 201859 h 344734"/>
              <a:gd name="connsiteX5" fmla="*/ 114300 w 1332058"/>
              <a:gd name="connsiteY5" fmla="*/ 144709 h 344734"/>
              <a:gd name="connsiteX6" fmla="*/ 128588 w 1332058"/>
              <a:gd name="connsiteY6" fmla="*/ 73272 h 344734"/>
              <a:gd name="connsiteX7" fmla="*/ 142875 w 1332058"/>
              <a:gd name="connsiteY7" fmla="*/ 144709 h 344734"/>
              <a:gd name="connsiteX8" fmla="*/ 171450 w 1332058"/>
              <a:gd name="connsiteY8" fmla="*/ 259009 h 344734"/>
              <a:gd name="connsiteX9" fmla="*/ 200025 w 1332058"/>
              <a:gd name="connsiteY9" fmla="*/ 344734 h 344734"/>
              <a:gd name="connsiteX10" fmla="*/ 214313 w 1332058"/>
              <a:gd name="connsiteY10" fmla="*/ 173284 h 344734"/>
              <a:gd name="connsiteX11" fmla="*/ 242888 w 1332058"/>
              <a:gd name="connsiteY11" fmla="*/ 259009 h 344734"/>
              <a:gd name="connsiteX12" fmla="*/ 271463 w 1332058"/>
              <a:gd name="connsiteY12" fmla="*/ 216147 h 344734"/>
              <a:gd name="connsiteX13" fmla="*/ 314325 w 1332058"/>
              <a:gd name="connsiteY13" fmla="*/ 201859 h 344734"/>
              <a:gd name="connsiteX14" fmla="*/ 357188 w 1332058"/>
              <a:gd name="connsiteY14" fmla="*/ 173284 h 344734"/>
              <a:gd name="connsiteX15" fmla="*/ 371475 w 1332058"/>
              <a:gd name="connsiteY15" fmla="*/ 101847 h 344734"/>
              <a:gd name="connsiteX16" fmla="*/ 385763 w 1332058"/>
              <a:gd name="connsiteY16" fmla="*/ 44697 h 344734"/>
              <a:gd name="connsiteX17" fmla="*/ 428625 w 1332058"/>
              <a:gd name="connsiteY17" fmla="*/ 87559 h 344734"/>
              <a:gd name="connsiteX18" fmla="*/ 442913 w 1332058"/>
              <a:gd name="connsiteY18" fmla="*/ 144709 h 344734"/>
              <a:gd name="connsiteX19" fmla="*/ 457200 w 1332058"/>
              <a:gd name="connsiteY19" fmla="*/ 187572 h 344734"/>
              <a:gd name="connsiteX20" fmla="*/ 485775 w 1332058"/>
              <a:gd name="connsiteY20" fmla="*/ 144709 h 344734"/>
              <a:gd name="connsiteX21" fmla="*/ 542925 w 1332058"/>
              <a:gd name="connsiteY21" fmla="*/ 244722 h 344734"/>
              <a:gd name="connsiteX22" fmla="*/ 585788 w 1332058"/>
              <a:gd name="connsiteY22" fmla="*/ 230434 h 344734"/>
              <a:gd name="connsiteX23" fmla="*/ 600075 w 1332058"/>
              <a:gd name="connsiteY23" fmla="*/ 173284 h 344734"/>
              <a:gd name="connsiteX24" fmla="*/ 614363 w 1332058"/>
              <a:gd name="connsiteY24" fmla="*/ 130422 h 344734"/>
              <a:gd name="connsiteX25" fmla="*/ 642938 w 1332058"/>
              <a:gd name="connsiteY25" fmla="*/ 16122 h 344734"/>
              <a:gd name="connsiteX26" fmla="*/ 671513 w 1332058"/>
              <a:gd name="connsiteY26" fmla="*/ 58984 h 344734"/>
              <a:gd name="connsiteX27" fmla="*/ 685800 w 1332058"/>
              <a:gd name="connsiteY27" fmla="*/ 101847 h 344734"/>
              <a:gd name="connsiteX28" fmla="*/ 728663 w 1332058"/>
              <a:gd name="connsiteY28" fmla="*/ 144709 h 344734"/>
              <a:gd name="connsiteX29" fmla="*/ 785813 w 1332058"/>
              <a:gd name="connsiteY29" fmla="*/ 130422 h 344734"/>
              <a:gd name="connsiteX30" fmla="*/ 842963 w 1332058"/>
              <a:gd name="connsiteY30" fmla="*/ 130422 h 344734"/>
              <a:gd name="connsiteX31" fmla="*/ 885825 w 1332058"/>
              <a:gd name="connsiteY31" fmla="*/ 158997 h 344734"/>
              <a:gd name="connsiteX32" fmla="*/ 928688 w 1332058"/>
              <a:gd name="connsiteY32" fmla="*/ 130422 h 344734"/>
              <a:gd name="connsiteX33" fmla="*/ 957263 w 1332058"/>
              <a:gd name="connsiteY33" fmla="*/ 173284 h 344734"/>
              <a:gd name="connsiteX34" fmla="*/ 1085850 w 1332058"/>
              <a:gd name="connsiteY34" fmla="*/ 244722 h 344734"/>
              <a:gd name="connsiteX35" fmla="*/ 1100138 w 1332058"/>
              <a:gd name="connsiteY35" fmla="*/ 173284 h 344734"/>
              <a:gd name="connsiteX36" fmla="*/ 1185863 w 1332058"/>
              <a:gd name="connsiteY36" fmla="*/ 187572 h 344734"/>
              <a:gd name="connsiteX37" fmla="*/ 1228725 w 1332058"/>
              <a:gd name="connsiteY37" fmla="*/ 201859 h 344734"/>
              <a:gd name="connsiteX38" fmla="*/ 1271588 w 1332058"/>
              <a:gd name="connsiteY38" fmla="*/ 158997 h 344734"/>
              <a:gd name="connsiteX39" fmla="*/ 1314450 w 1332058"/>
              <a:gd name="connsiteY39" fmla="*/ 144709 h 344734"/>
              <a:gd name="connsiteX40" fmla="*/ 1328738 w 1332058"/>
              <a:gd name="connsiteY40" fmla="*/ 101847 h 344734"/>
              <a:gd name="connsiteX41" fmla="*/ 1328738 w 1332058"/>
              <a:gd name="connsiteY41" fmla="*/ 216147 h 34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32058" h="344734">
                <a:moveTo>
                  <a:pt x="0" y="244722"/>
                </a:moveTo>
                <a:cubicBezTo>
                  <a:pt x="4763" y="178047"/>
                  <a:pt x="6478" y="111084"/>
                  <a:pt x="14288" y="44697"/>
                </a:cubicBezTo>
                <a:cubicBezTo>
                  <a:pt x="16048" y="29740"/>
                  <a:pt x="17926" y="-8815"/>
                  <a:pt x="28575" y="1834"/>
                </a:cubicBezTo>
                <a:cubicBezTo>
                  <a:pt x="49008" y="22267"/>
                  <a:pt x="63998" y="129238"/>
                  <a:pt x="71438" y="158997"/>
                </a:cubicBezTo>
                <a:cubicBezTo>
                  <a:pt x="75091" y="173607"/>
                  <a:pt x="80963" y="187572"/>
                  <a:pt x="85725" y="201859"/>
                </a:cubicBezTo>
                <a:cubicBezTo>
                  <a:pt x="95250" y="182809"/>
                  <a:pt x="107565" y="164915"/>
                  <a:pt x="114300" y="144709"/>
                </a:cubicBezTo>
                <a:cubicBezTo>
                  <a:pt x="121979" y="121671"/>
                  <a:pt x="104304" y="73272"/>
                  <a:pt x="128588" y="73272"/>
                </a:cubicBezTo>
                <a:cubicBezTo>
                  <a:pt x="152872" y="73272"/>
                  <a:pt x="137415" y="121047"/>
                  <a:pt x="142875" y="144709"/>
                </a:cubicBezTo>
                <a:cubicBezTo>
                  <a:pt x="151706" y="182976"/>
                  <a:pt x="159031" y="221752"/>
                  <a:pt x="171450" y="259009"/>
                </a:cubicBezTo>
                <a:lnTo>
                  <a:pt x="200025" y="344734"/>
                </a:lnTo>
                <a:cubicBezTo>
                  <a:pt x="204788" y="287584"/>
                  <a:pt x="188666" y="224578"/>
                  <a:pt x="214313" y="173284"/>
                </a:cubicBezTo>
                <a:cubicBezTo>
                  <a:pt x="227784" y="146343"/>
                  <a:pt x="242888" y="259009"/>
                  <a:pt x="242888" y="259009"/>
                </a:cubicBezTo>
                <a:cubicBezTo>
                  <a:pt x="252413" y="244722"/>
                  <a:pt x="264699" y="231930"/>
                  <a:pt x="271463" y="216147"/>
                </a:cubicBezTo>
                <a:cubicBezTo>
                  <a:pt x="297938" y="154373"/>
                  <a:pt x="267842" y="132135"/>
                  <a:pt x="314325" y="201859"/>
                </a:cubicBezTo>
                <a:cubicBezTo>
                  <a:pt x="328613" y="192334"/>
                  <a:pt x="348668" y="188193"/>
                  <a:pt x="357188" y="173284"/>
                </a:cubicBezTo>
                <a:cubicBezTo>
                  <a:pt x="369236" y="152200"/>
                  <a:pt x="366207" y="125553"/>
                  <a:pt x="371475" y="101847"/>
                </a:cubicBezTo>
                <a:cubicBezTo>
                  <a:pt x="375735" y="82678"/>
                  <a:pt x="381000" y="63747"/>
                  <a:pt x="385763" y="44697"/>
                </a:cubicBezTo>
                <a:cubicBezTo>
                  <a:pt x="400050" y="58984"/>
                  <a:pt x="418600" y="70016"/>
                  <a:pt x="428625" y="87559"/>
                </a:cubicBezTo>
                <a:cubicBezTo>
                  <a:pt x="438367" y="104608"/>
                  <a:pt x="437519" y="125828"/>
                  <a:pt x="442913" y="144709"/>
                </a:cubicBezTo>
                <a:cubicBezTo>
                  <a:pt x="447050" y="159190"/>
                  <a:pt x="452438" y="173284"/>
                  <a:pt x="457200" y="187572"/>
                </a:cubicBezTo>
                <a:cubicBezTo>
                  <a:pt x="466725" y="173284"/>
                  <a:pt x="468937" y="141342"/>
                  <a:pt x="485775" y="144709"/>
                </a:cubicBezTo>
                <a:cubicBezTo>
                  <a:pt x="516669" y="150887"/>
                  <a:pt x="534393" y="219126"/>
                  <a:pt x="542925" y="244722"/>
                </a:cubicBezTo>
                <a:cubicBezTo>
                  <a:pt x="557213" y="239959"/>
                  <a:pt x="576380" y="242194"/>
                  <a:pt x="585788" y="230434"/>
                </a:cubicBezTo>
                <a:cubicBezTo>
                  <a:pt x="598055" y="215101"/>
                  <a:pt x="594680" y="192165"/>
                  <a:pt x="600075" y="173284"/>
                </a:cubicBezTo>
                <a:cubicBezTo>
                  <a:pt x="604212" y="158803"/>
                  <a:pt x="610400" y="144952"/>
                  <a:pt x="614363" y="130422"/>
                </a:cubicBezTo>
                <a:cubicBezTo>
                  <a:pt x="624696" y="92533"/>
                  <a:pt x="642938" y="16122"/>
                  <a:pt x="642938" y="16122"/>
                </a:cubicBezTo>
                <a:cubicBezTo>
                  <a:pt x="652463" y="30409"/>
                  <a:pt x="663834" y="43625"/>
                  <a:pt x="671513" y="58984"/>
                </a:cubicBezTo>
                <a:cubicBezTo>
                  <a:pt x="678248" y="72455"/>
                  <a:pt x="677446" y="89316"/>
                  <a:pt x="685800" y="101847"/>
                </a:cubicBezTo>
                <a:cubicBezTo>
                  <a:pt x="697008" y="118659"/>
                  <a:pt x="714375" y="130422"/>
                  <a:pt x="728663" y="144709"/>
                </a:cubicBezTo>
                <a:cubicBezTo>
                  <a:pt x="747713" y="139947"/>
                  <a:pt x="769475" y="141314"/>
                  <a:pt x="785813" y="130422"/>
                </a:cubicBezTo>
                <a:cubicBezTo>
                  <a:pt x="838567" y="95253"/>
                  <a:pt x="790209" y="51290"/>
                  <a:pt x="842963" y="130422"/>
                </a:cubicBezTo>
                <a:cubicBezTo>
                  <a:pt x="865572" y="243472"/>
                  <a:pt x="840276" y="204545"/>
                  <a:pt x="885825" y="158997"/>
                </a:cubicBezTo>
                <a:cubicBezTo>
                  <a:pt x="897967" y="146855"/>
                  <a:pt x="914400" y="139947"/>
                  <a:pt x="928688" y="130422"/>
                </a:cubicBezTo>
                <a:cubicBezTo>
                  <a:pt x="938213" y="144709"/>
                  <a:pt x="944340" y="161977"/>
                  <a:pt x="957263" y="173284"/>
                </a:cubicBezTo>
                <a:cubicBezTo>
                  <a:pt x="1017728" y="226190"/>
                  <a:pt x="1026980" y="225098"/>
                  <a:pt x="1085850" y="244722"/>
                </a:cubicBezTo>
                <a:cubicBezTo>
                  <a:pt x="1090613" y="220909"/>
                  <a:pt x="1086668" y="193490"/>
                  <a:pt x="1100138" y="173284"/>
                </a:cubicBezTo>
                <a:cubicBezTo>
                  <a:pt x="1128833" y="130241"/>
                  <a:pt x="1165197" y="177239"/>
                  <a:pt x="1185863" y="187572"/>
                </a:cubicBezTo>
                <a:cubicBezTo>
                  <a:pt x="1199333" y="194307"/>
                  <a:pt x="1214438" y="197097"/>
                  <a:pt x="1228725" y="201859"/>
                </a:cubicBezTo>
                <a:cubicBezTo>
                  <a:pt x="1243013" y="187572"/>
                  <a:pt x="1254776" y="170205"/>
                  <a:pt x="1271588" y="158997"/>
                </a:cubicBezTo>
                <a:cubicBezTo>
                  <a:pt x="1284119" y="150643"/>
                  <a:pt x="1303801" y="155358"/>
                  <a:pt x="1314450" y="144709"/>
                </a:cubicBezTo>
                <a:cubicBezTo>
                  <a:pt x="1325099" y="134060"/>
                  <a:pt x="1325784" y="87079"/>
                  <a:pt x="1328738" y="101847"/>
                </a:cubicBezTo>
                <a:cubicBezTo>
                  <a:pt x="1336210" y="139207"/>
                  <a:pt x="1328738" y="178047"/>
                  <a:pt x="1328738" y="2161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3E42E-D6F6-EA77-B58A-2D0D58FFBBDC}"/>
              </a:ext>
            </a:extLst>
          </p:cNvPr>
          <p:cNvSpPr txBox="1"/>
          <p:nvPr/>
        </p:nvSpPr>
        <p:spPr>
          <a:xfrm>
            <a:off x="4486275" y="6229350"/>
            <a:ext cx="57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fast5 file generated contains 4000 reads</a:t>
            </a:r>
          </a:p>
        </p:txBody>
      </p:sp>
    </p:spTree>
    <p:extLst>
      <p:ext uri="{BB962C8B-B14F-4D97-AF65-F5344CB8AC3E}">
        <p14:creationId xmlns:p14="http://schemas.microsoft.com/office/powerpoint/2010/main" val="110862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6EDA-D07B-5150-B73E-DF818962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FE3033AB-5D21-A57F-08DC-855A170A5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05" y="96838"/>
            <a:ext cx="10515600" cy="6717361"/>
          </a:xfrm>
        </p:spPr>
      </p:pic>
    </p:spTree>
    <p:extLst>
      <p:ext uri="{BB962C8B-B14F-4D97-AF65-F5344CB8AC3E}">
        <p14:creationId xmlns:p14="http://schemas.microsoft.com/office/powerpoint/2010/main" val="285758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0094-607D-5909-6460-7F7C5591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C441-2CAB-3212-F0A6-DB5AD2CC2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Raw </a:t>
            </a:r>
            <a:r>
              <a:rPr lang="en-US" dirty="0" err="1"/>
              <a:t>electical</a:t>
            </a:r>
            <a:r>
              <a:rPr lang="en-US" dirty="0"/>
              <a:t> signal data, i.e. </a:t>
            </a:r>
            <a:r>
              <a:rPr lang="en-US" b="1" dirty="0"/>
              <a:t>squiggle data</a:t>
            </a:r>
          </a:p>
          <a:p>
            <a:endParaRPr lang="en-US" b="1" dirty="0"/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HDF5 format: storage and organization of large amounts of heterogeneous data, using a hierarchical structure.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C6FB8-66D9-8212-7853-404F34130D41}"/>
              </a:ext>
            </a:extLst>
          </p:cNvPr>
          <p:cNvSpPr/>
          <p:nvPr/>
        </p:nvSpPr>
        <p:spPr>
          <a:xfrm>
            <a:off x="1817689" y="4276725"/>
            <a:ext cx="2846604" cy="11759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FD1D7BB-C4E7-835E-4F67-008C892D987C}"/>
              </a:ext>
            </a:extLst>
          </p:cNvPr>
          <p:cNvSpPr/>
          <p:nvPr/>
        </p:nvSpPr>
        <p:spPr>
          <a:xfrm>
            <a:off x="2236663" y="4789537"/>
            <a:ext cx="2096897" cy="587762"/>
          </a:xfrm>
          <a:custGeom>
            <a:avLst/>
            <a:gdLst>
              <a:gd name="connsiteX0" fmla="*/ 0 w 1332058"/>
              <a:gd name="connsiteY0" fmla="*/ 244722 h 344734"/>
              <a:gd name="connsiteX1" fmla="*/ 14288 w 1332058"/>
              <a:gd name="connsiteY1" fmla="*/ 44697 h 344734"/>
              <a:gd name="connsiteX2" fmla="*/ 28575 w 1332058"/>
              <a:gd name="connsiteY2" fmla="*/ 1834 h 344734"/>
              <a:gd name="connsiteX3" fmla="*/ 71438 w 1332058"/>
              <a:gd name="connsiteY3" fmla="*/ 158997 h 344734"/>
              <a:gd name="connsiteX4" fmla="*/ 85725 w 1332058"/>
              <a:gd name="connsiteY4" fmla="*/ 201859 h 344734"/>
              <a:gd name="connsiteX5" fmla="*/ 114300 w 1332058"/>
              <a:gd name="connsiteY5" fmla="*/ 144709 h 344734"/>
              <a:gd name="connsiteX6" fmla="*/ 128588 w 1332058"/>
              <a:gd name="connsiteY6" fmla="*/ 73272 h 344734"/>
              <a:gd name="connsiteX7" fmla="*/ 142875 w 1332058"/>
              <a:gd name="connsiteY7" fmla="*/ 144709 h 344734"/>
              <a:gd name="connsiteX8" fmla="*/ 171450 w 1332058"/>
              <a:gd name="connsiteY8" fmla="*/ 259009 h 344734"/>
              <a:gd name="connsiteX9" fmla="*/ 200025 w 1332058"/>
              <a:gd name="connsiteY9" fmla="*/ 344734 h 344734"/>
              <a:gd name="connsiteX10" fmla="*/ 214313 w 1332058"/>
              <a:gd name="connsiteY10" fmla="*/ 173284 h 344734"/>
              <a:gd name="connsiteX11" fmla="*/ 242888 w 1332058"/>
              <a:gd name="connsiteY11" fmla="*/ 259009 h 344734"/>
              <a:gd name="connsiteX12" fmla="*/ 271463 w 1332058"/>
              <a:gd name="connsiteY12" fmla="*/ 216147 h 344734"/>
              <a:gd name="connsiteX13" fmla="*/ 314325 w 1332058"/>
              <a:gd name="connsiteY13" fmla="*/ 201859 h 344734"/>
              <a:gd name="connsiteX14" fmla="*/ 357188 w 1332058"/>
              <a:gd name="connsiteY14" fmla="*/ 173284 h 344734"/>
              <a:gd name="connsiteX15" fmla="*/ 371475 w 1332058"/>
              <a:gd name="connsiteY15" fmla="*/ 101847 h 344734"/>
              <a:gd name="connsiteX16" fmla="*/ 385763 w 1332058"/>
              <a:gd name="connsiteY16" fmla="*/ 44697 h 344734"/>
              <a:gd name="connsiteX17" fmla="*/ 428625 w 1332058"/>
              <a:gd name="connsiteY17" fmla="*/ 87559 h 344734"/>
              <a:gd name="connsiteX18" fmla="*/ 442913 w 1332058"/>
              <a:gd name="connsiteY18" fmla="*/ 144709 h 344734"/>
              <a:gd name="connsiteX19" fmla="*/ 457200 w 1332058"/>
              <a:gd name="connsiteY19" fmla="*/ 187572 h 344734"/>
              <a:gd name="connsiteX20" fmla="*/ 485775 w 1332058"/>
              <a:gd name="connsiteY20" fmla="*/ 144709 h 344734"/>
              <a:gd name="connsiteX21" fmla="*/ 542925 w 1332058"/>
              <a:gd name="connsiteY21" fmla="*/ 244722 h 344734"/>
              <a:gd name="connsiteX22" fmla="*/ 585788 w 1332058"/>
              <a:gd name="connsiteY22" fmla="*/ 230434 h 344734"/>
              <a:gd name="connsiteX23" fmla="*/ 600075 w 1332058"/>
              <a:gd name="connsiteY23" fmla="*/ 173284 h 344734"/>
              <a:gd name="connsiteX24" fmla="*/ 614363 w 1332058"/>
              <a:gd name="connsiteY24" fmla="*/ 130422 h 344734"/>
              <a:gd name="connsiteX25" fmla="*/ 642938 w 1332058"/>
              <a:gd name="connsiteY25" fmla="*/ 16122 h 344734"/>
              <a:gd name="connsiteX26" fmla="*/ 671513 w 1332058"/>
              <a:gd name="connsiteY26" fmla="*/ 58984 h 344734"/>
              <a:gd name="connsiteX27" fmla="*/ 685800 w 1332058"/>
              <a:gd name="connsiteY27" fmla="*/ 101847 h 344734"/>
              <a:gd name="connsiteX28" fmla="*/ 728663 w 1332058"/>
              <a:gd name="connsiteY28" fmla="*/ 144709 h 344734"/>
              <a:gd name="connsiteX29" fmla="*/ 785813 w 1332058"/>
              <a:gd name="connsiteY29" fmla="*/ 130422 h 344734"/>
              <a:gd name="connsiteX30" fmla="*/ 842963 w 1332058"/>
              <a:gd name="connsiteY30" fmla="*/ 130422 h 344734"/>
              <a:gd name="connsiteX31" fmla="*/ 885825 w 1332058"/>
              <a:gd name="connsiteY31" fmla="*/ 158997 h 344734"/>
              <a:gd name="connsiteX32" fmla="*/ 928688 w 1332058"/>
              <a:gd name="connsiteY32" fmla="*/ 130422 h 344734"/>
              <a:gd name="connsiteX33" fmla="*/ 957263 w 1332058"/>
              <a:gd name="connsiteY33" fmla="*/ 173284 h 344734"/>
              <a:gd name="connsiteX34" fmla="*/ 1085850 w 1332058"/>
              <a:gd name="connsiteY34" fmla="*/ 244722 h 344734"/>
              <a:gd name="connsiteX35" fmla="*/ 1100138 w 1332058"/>
              <a:gd name="connsiteY35" fmla="*/ 173284 h 344734"/>
              <a:gd name="connsiteX36" fmla="*/ 1185863 w 1332058"/>
              <a:gd name="connsiteY36" fmla="*/ 187572 h 344734"/>
              <a:gd name="connsiteX37" fmla="*/ 1228725 w 1332058"/>
              <a:gd name="connsiteY37" fmla="*/ 201859 h 344734"/>
              <a:gd name="connsiteX38" fmla="*/ 1271588 w 1332058"/>
              <a:gd name="connsiteY38" fmla="*/ 158997 h 344734"/>
              <a:gd name="connsiteX39" fmla="*/ 1314450 w 1332058"/>
              <a:gd name="connsiteY39" fmla="*/ 144709 h 344734"/>
              <a:gd name="connsiteX40" fmla="*/ 1328738 w 1332058"/>
              <a:gd name="connsiteY40" fmla="*/ 101847 h 344734"/>
              <a:gd name="connsiteX41" fmla="*/ 1328738 w 1332058"/>
              <a:gd name="connsiteY41" fmla="*/ 216147 h 34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32058" h="344734">
                <a:moveTo>
                  <a:pt x="0" y="244722"/>
                </a:moveTo>
                <a:cubicBezTo>
                  <a:pt x="4763" y="178047"/>
                  <a:pt x="6478" y="111084"/>
                  <a:pt x="14288" y="44697"/>
                </a:cubicBezTo>
                <a:cubicBezTo>
                  <a:pt x="16048" y="29740"/>
                  <a:pt x="17926" y="-8815"/>
                  <a:pt x="28575" y="1834"/>
                </a:cubicBezTo>
                <a:cubicBezTo>
                  <a:pt x="49008" y="22267"/>
                  <a:pt x="63998" y="129238"/>
                  <a:pt x="71438" y="158997"/>
                </a:cubicBezTo>
                <a:cubicBezTo>
                  <a:pt x="75091" y="173607"/>
                  <a:pt x="80963" y="187572"/>
                  <a:pt x="85725" y="201859"/>
                </a:cubicBezTo>
                <a:cubicBezTo>
                  <a:pt x="95250" y="182809"/>
                  <a:pt x="107565" y="164915"/>
                  <a:pt x="114300" y="144709"/>
                </a:cubicBezTo>
                <a:cubicBezTo>
                  <a:pt x="121979" y="121671"/>
                  <a:pt x="104304" y="73272"/>
                  <a:pt x="128588" y="73272"/>
                </a:cubicBezTo>
                <a:cubicBezTo>
                  <a:pt x="152872" y="73272"/>
                  <a:pt x="137415" y="121047"/>
                  <a:pt x="142875" y="144709"/>
                </a:cubicBezTo>
                <a:cubicBezTo>
                  <a:pt x="151706" y="182976"/>
                  <a:pt x="159031" y="221752"/>
                  <a:pt x="171450" y="259009"/>
                </a:cubicBezTo>
                <a:lnTo>
                  <a:pt x="200025" y="344734"/>
                </a:lnTo>
                <a:cubicBezTo>
                  <a:pt x="204788" y="287584"/>
                  <a:pt x="188666" y="224578"/>
                  <a:pt x="214313" y="173284"/>
                </a:cubicBezTo>
                <a:cubicBezTo>
                  <a:pt x="227784" y="146343"/>
                  <a:pt x="242888" y="259009"/>
                  <a:pt x="242888" y="259009"/>
                </a:cubicBezTo>
                <a:cubicBezTo>
                  <a:pt x="252413" y="244722"/>
                  <a:pt x="264699" y="231930"/>
                  <a:pt x="271463" y="216147"/>
                </a:cubicBezTo>
                <a:cubicBezTo>
                  <a:pt x="297938" y="154373"/>
                  <a:pt x="267842" y="132135"/>
                  <a:pt x="314325" y="201859"/>
                </a:cubicBezTo>
                <a:cubicBezTo>
                  <a:pt x="328613" y="192334"/>
                  <a:pt x="348668" y="188193"/>
                  <a:pt x="357188" y="173284"/>
                </a:cubicBezTo>
                <a:cubicBezTo>
                  <a:pt x="369236" y="152200"/>
                  <a:pt x="366207" y="125553"/>
                  <a:pt x="371475" y="101847"/>
                </a:cubicBezTo>
                <a:cubicBezTo>
                  <a:pt x="375735" y="82678"/>
                  <a:pt x="381000" y="63747"/>
                  <a:pt x="385763" y="44697"/>
                </a:cubicBezTo>
                <a:cubicBezTo>
                  <a:pt x="400050" y="58984"/>
                  <a:pt x="418600" y="70016"/>
                  <a:pt x="428625" y="87559"/>
                </a:cubicBezTo>
                <a:cubicBezTo>
                  <a:pt x="438367" y="104608"/>
                  <a:pt x="437519" y="125828"/>
                  <a:pt x="442913" y="144709"/>
                </a:cubicBezTo>
                <a:cubicBezTo>
                  <a:pt x="447050" y="159190"/>
                  <a:pt x="452438" y="173284"/>
                  <a:pt x="457200" y="187572"/>
                </a:cubicBezTo>
                <a:cubicBezTo>
                  <a:pt x="466725" y="173284"/>
                  <a:pt x="468937" y="141342"/>
                  <a:pt x="485775" y="144709"/>
                </a:cubicBezTo>
                <a:cubicBezTo>
                  <a:pt x="516669" y="150887"/>
                  <a:pt x="534393" y="219126"/>
                  <a:pt x="542925" y="244722"/>
                </a:cubicBezTo>
                <a:cubicBezTo>
                  <a:pt x="557213" y="239959"/>
                  <a:pt x="576380" y="242194"/>
                  <a:pt x="585788" y="230434"/>
                </a:cubicBezTo>
                <a:cubicBezTo>
                  <a:pt x="598055" y="215101"/>
                  <a:pt x="594680" y="192165"/>
                  <a:pt x="600075" y="173284"/>
                </a:cubicBezTo>
                <a:cubicBezTo>
                  <a:pt x="604212" y="158803"/>
                  <a:pt x="610400" y="144952"/>
                  <a:pt x="614363" y="130422"/>
                </a:cubicBezTo>
                <a:cubicBezTo>
                  <a:pt x="624696" y="92533"/>
                  <a:pt x="642938" y="16122"/>
                  <a:pt x="642938" y="16122"/>
                </a:cubicBezTo>
                <a:cubicBezTo>
                  <a:pt x="652463" y="30409"/>
                  <a:pt x="663834" y="43625"/>
                  <a:pt x="671513" y="58984"/>
                </a:cubicBezTo>
                <a:cubicBezTo>
                  <a:pt x="678248" y="72455"/>
                  <a:pt x="677446" y="89316"/>
                  <a:pt x="685800" y="101847"/>
                </a:cubicBezTo>
                <a:cubicBezTo>
                  <a:pt x="697008" y="118659"/>
                  <a:pt x="714375" y="130422"/>
                  <a:pt x="728663" y="144709"/>
                </a:cubicBezTo>
                <a:cubicBezTo>
                  <a:pt x="747713" y="139947"/>
                  <a:pt x="769475" y="141314"/>
                  <a:pt x="785813" y="130422"/>
                </a:cubicBezTo>
                <a:cubicBezTo>
                  <a:pt x="838567" y="95253"/>
                  <a:pt x="790209" y="51290"/>
                  <a:pt x="842963" y="130422"/>
                </a:cubicBezTo>
                <a:cubicBezTo>
                  <a:pt x="865572" y="243472"/>
                  <a:pt x="840276" y="204545"/>
                  <a:pt x="885825" y="158997"/>
                </a:cubicBezTo>
                <a:cubicBezTo>
                  <a:pt x="897967" y="146855"/>
                  <a:pt x="914400" y="139947"/>
                  <a:pt x="928688" y="130422"/>
                </a:cubicBezTo>
                <a:cubicBezTo>
                  <a:pt x="938213" y="144709"/>
                  <a:pt x="944340" y="161977"/>
                  <a:pt x="957263" y="173284"/>
                </a:cubicBezTo>
                <a:cubicBezTo>
                  <a:pt x="1017728" y="226190"/>
                  <a:pt x="1026980" y="225098"/>
                  <a:pt x="1085850" y="244722"/>
                </a:cubicBezTo>
                <a:cubicBezTo>
                  <a:pt x="1090613" y="220909"/>
                  <a:pt x="1086668" y="193490"/>
                  <a:pt x="1100138" y="173284"/>
                </a:cubicBezTo>
                <a:cubicBezTo>
                  <a:pt x="1128833" y="130241"/>
                  <a:pt x="1165197" y="177239"/>
                  <a:pt x="1185863" y="187572"/>
                </a:cubicBezTo>
                <a:cubicBezTo>
                  <a:pt x="1199333" y="194307"/>
                  <a:pt x="1214438" y="197097"/>
                  <a:pt x="1228725" y="201859"/>
                </a:cubicBezTo>
                <a:cubicBezTo>
                  <a:pt x="1243013" y="187572"/>
                  <a:pt x="1254776" y="170205"/>
                  <a:pt x="1271588" y="158997"/>
                </a:cubicBezTo>
                <a:cubicBezTo>
                  <a:pt x="1284119" y="150643"/>
                  <a:pt x="1303801" y="155358"/>
                  <a:pt x="1314450" y="144709"/>
                </a:cubicBezTo>
                <a:cubicBezTo>
                  <a:pt x="1325099" y="134060"/>
                  <a:pt x="1325784" y="87079"/>
                  <a:pt x="1328738" y="101847"/>
                </a:cubicBezTo>
                <a:cubicBezTo>
                  <a:pt x="1336210" y="139207"/>
                  <a:pt x="1328738" y="178047"/>
                  <a:pt x="1328738" y="2161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Oxford Nanopore | UK Technology Fast 50 | Deloitte UK">
            <a:extLst>
              <a:ext uri="{FF2B5EF4-FFF2-40B4-BE49-F238E27FC236}">
                <a16:creationId xmlns:a16="http://schemas.microsoft.com/office/drawing/2014/main" id="{87A033D2-214A-A0AE-CE71-4AD507327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9" t="3967" b="20159"/>
          <a:stretch/>
        </p:blipFill>
        <p:spPr bwMode="auto">
          <a:xfrm>
            <a:off x="8154353" y="166282"/>
            <a:ext cx="3364814" cy="1423309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AC3581-4B01-02B5-0203-FB6D2B4C74F3}"/>
              </a:ext>
            </a:extLst>
          </p:cNvPr>
          <p:cNvCxnSpPr>
            <a:cxnSpLocks/>
          </p:cNvCxnSpPr>
          <p:nvPr/>
        </p:nvCxnSpPr>
        <p:spPr>
          <a:xfrm>
            <a:off x="4961467" y="4944533"/>
            <a:ext cx="2606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5791C6-5262-DA1D-68C4-847BE4D40BE4}"/>
              </a:ext>
            </a:extLst>
          </p:cNvPr>
          <p:cNvSpPr txBox="1"/>
          <p:nvPr/>
        </p:nvSpPr>
        <p:spPr>
          <a:xfrm>
            <a:off x="7820526" y="4752474"/>
            <a:ext cx="172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ATTGCCGTAAT….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07FB8-1621-3157-22D2-74E3490126F0}"/>
              </a:ext>
            </a:extLst>
          </p:cNvPr>
          <p:cNvSpPr txBox="1"/>
          <p:nvPr/>
        </p:nvSpPr>
        <p:spPr>
          <a:xfrm>
            <a:off x="5093321" y="4323067"/>
            <a:ext cx="20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“</a:t>
            </a:r>
            <a:r>
              <a:rPr lang="en-US" dirty="0" err="1"/>
              <a:t>basecalled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78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9DEB80-AF86-174B-6971-F8C2F25D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50BBB-DD9F-9256-8287-0E7F5C8A28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ommon NGS format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It contains a series of records, where each record represents a single sequence read obtained from the sequencing machine.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Each record in the FASTQ file consists of four lines: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sequence identifier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raw DNA sequence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 separator 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quality scores corresponding to each base in the DNA sequence, representing the confidence or accuracy of the base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0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C965FD-BD7F-83F0-BBCE-4A326C90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9205D1-94BE-5AB1-4857-F3689AB8A2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Each record in the FASTQ file consists of four lines: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sequence identifier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raw DNA sequence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a separator 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quality scores corresponding to each base in the DNA sequence, representing the confidence or accuracy of the base call.</a:t>
            </a:r>
          </a:p>
          <a:p>
            <a:pPr marL="457200" lvl="1" indent="0">
              <a:buNone/>
            </a:pPr>
            <a:endParaRPr lang="en-GB" sz="2800" dirty="0">
              <a:solidFill>
                <a:srgbClr val="374151"/>
              </a:solidFill>
              <a:latin typeface="Söhne"/>
            </a:endParaRPr>
          </a:p>
          <a:p>
            <a:pPr marL="457200" lvl="1" indent="0">
              <a:buNone/>
            </a:pPr>
            <a:r>
              <a:rPr lang="en-GB" sz="2800" b="0" i="0" dirty="0">
                <a:solidFill>
                  <a:srgbClr val="374151"/>
                </a:solidFill>
                <a:effectLst/>
                <a:latin typeface="Söhne"/>
              </a:rPr>
              <a:t>IMPORTANT: Lines 2 and line 4 must have the same length or the sequence record is not valid.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2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5424-B679-554A-935B-2CF2EFD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picture containing text, screenshot, letter, font&#10;&#10;Description automatically generated">
            <a:extLst>
              <a:ext uri="{FF2B5EF4-FFF2-40B4-BE49-F238E27FC236}">
                <a16:creationId xmlns:a16="http://schemas.microsoft.com/office/drawing/2014/main" id="{515BBE08-B468-A305-F7AB-AC58334C5D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93" y="403754"/>
            <a:ext cx="9975836" cy="6454246"/>
          </a:xfrm>
        </p:spPr>
      </p:pic>
      <p:sp>
        <p:nvSpPr>
          <p:cNvPr id="6" name="Up Arrow 5">
            <a:extLst>
              <a:ext uri="{FF2B5EF4-FFF2-40B4-BE49-F238E27FC236}">
                <a16:creationId xmlns:a16="http://schemas.microsoft.com/office/drawing/2014/main" id="{B74271D0-047D-4147-277F-E57B9B8511FF}"/>
              </a:ext>
            </a:extLst>
          </p:cNvPr>
          <p:cNvSpPr/>
          <p:nvPr/>
        </p:nvSpPr>
        <p:spPr>
          <a:xfrm rot="3199797">
            <a:off x="1755563" y="4380673"/>
            <a:ext cx="343458" cy="7541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8B3A9-8CD8-76F1-9E44-FAEBFD4C51B2}"/>
              </a:ext>
            </a:extLst>
          </p:cNvPr>
          <p:cNvSpPr txBox="1"/>
          <p:nvPr/>
        </p:nvSpPr>
        <p:spPr>
          <a:xfrm>
            <a:off x="625909" y="4388391"/>
            <a:ext cx="109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303984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9DEC3B-F3C7-EA23-E6A6-A7911FF8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2C89B6-B138-8333-A5E4-CBD738C71A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Binary file format commonly used in genomics to store DNA sequence alignment data obtained from NGS</a:t>
            </a:r>
          </a:p>
          <a:p>
            <a:endParaRPr lang="en-GB" dirty="0"/>
          </a:p>
          <a:p>
            <a:r>
              <a:rPr lang="en-GB" dirty="0"/>
              <a:t>It contains aligned reads, which are short DNA sequences from the original sample, along with information about their mapping locations to a reference genome</a:t>
            </a:r>
          </a:p>
          <a:p>
            <a:endParaRPr lang="en-GB" dirty="0"/>
          </a:p>
          <a:p>
            <a:r>
              <a:rPr lang="en-GB" dirty="0"/>
              <a:t>The files are compressed and structured- so efficient for storage and analysis of large-scale sequencing data</a:t>
            </a:r>
          </a:p>
          <a:p>
            <a:endParaRPr lang="en-GB" dirty="0"/>
          </a:p>
          <a:p>
            <a:r>
              <a:rPr lang="en-GB" dirty="0"/>
              <a:t>Allow various bioinformatics tools and algorithms to work with the aligned data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5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G_template" id="{85573756-4D22-C24E-8AFE-DFD36DE1987F}" vid="{1CA826F4-C7C6-D145-B370-926C8D7A19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458</Words>
  <Application>Microsoft Macintosh PowerPoint</Application>
  <PresentationFormat>Widescreen</PresentationFormat>
  <Paragraphs>74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Söhne</vt:lpstr>
      <vt:lpstr>Office Theme</vt:lpstr>
      <vt:lpstr>Sequence data</vt:lpstr>
      <vt:lpstr>PowerPoint Presentation</vt:lpstr>
      <vt:lpstr>PowerPoint Presentation</vt:lpstr>
      <vt:lpstr>PowerPoint Presentation</vt:lpstr>
      <vt:lpstr>Fast5</vt:lpstr>
      <vt:lpstr>Fastq</vt:lpstr>
      <vt:lpstr>PowerPoint Presentation</vt:lpstr>
      <vt:lpstr>PowerPoint Presentation</vt:lpstr>
      <vt:lpstr>BAM files</vt:lpstr>
      <vt:lpstr>PowerPoint Presentation</vt:lpstr>
      <vt:lpstr>VCF (Variant Call Format) </vt:lpstr>
      <vt:lpstr>PowerPoint Presentation</vt:lpstr>
      <vt:lpstr>Getting to a consensus</vt:lpstr>
      <vt:lpstr>Getting to a consensus </vt:lpstr>
      <vt:lpstr>Advice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data</dc:title>
  <dc:subject/>
  <dc:creator>Kirstyn Brunker</dc:creator>
  <cp:keywords/>
  <dc:description/>
  <cp:lastModifiedBy>Kirstyn Brunker</cp:lastModifiedBy>
  <cp:revision>9</cp:revision>
  <dcterms:created xsi:type="dcterms:W3CDTF">2023-06-29T05:52:30Z</dcterms:created>
  <dcterms:modified xsi:type="dcterms:W3CDTF">2023-06-29T12:23:11Z</dcterms:modified>
  <cp:category/>
</cp:coreProperties>
</file>