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73" r:id="rId5"/>
    <p:sldId id="259" r:id="rId6"/>
    <p:sldId id="260" r:id="rId7"/>
    <p:sldId id="261" r:id="rId8"/>
    <p:sldId id="262" r:id="rId9"/>
    <p:sldId id="263" r:id="rId10"/>
    <p:sldId id="264" r:id="rId11"/>
    <p:sldId id="284" r:id="rId12"/>
    <p:sldId id="265" r:id="rId13"/>
    <p:sldId id="266" r:id="rId14"/>
    <p:sldId id="267" r:id="rId15"/>
    <p:sldId id="268" r:id="rId16"/>
    <p:sldId id="270" r:id="rId17"/>
    <p:sldId id="271" r:id="rId18"/>
    <p:sldId id="274" r:id="rId19"/>
    <p:sldId id="287" r:id="rId20"/>
    <p:sldId id="288" r:id="rId21"/>
    <p:sldId id="289" r:id="rId22"/>
    <p:sldId id="290" r:id="rId23"/>
    <p:sldId id="272" r:id="rId24"/>
    <p:sldId id="280" r:id="rId25"/>
    <p:sldId id="281" r:id="rId26"/>
    <p:sldId id="286"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5261" autoAdjust="0"/>
  </p:normalViewPr>
  <p:slideViewPr>
    <p:cSldViewPr snapToGrid="0" showGuides="1">
      <p:cViewPr varScale="1">
        <p:scale>
          <a:sx n="64" d="100"/>
          <a:sy n="64" d="100"/>
        </p:scale>
        <p:origin x="149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834E95-0B7B-4772-AA2D-4E643508357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642700E-F637-4D9C-A49C-E6A7B63FB156}">
      <dgm:prSet/>
      <dgm:spPr/>
      <dgm:t>
        <a:bodyPr/>
        <a:lstStyle/>
        <a:p>
          <a:r>
            <a:rPr lang="en-GB"/>
            <a:t>Get accession numbers</a:t>
          </a:r>
          <a:endParaRPr lang="en-US"/>
        </a:p>
      </dgm:t>
    </dgm:pt>
    <dgm:pt modelId="{D6F7F649-1AD8-43B5-B553-A1BCA6F9F101}" type="parTrans" cxnId="{F57E4323-E52A-4C8A-A0A7-9BC48CAF2A77}">
      <dgm:prSet/>
      <dgm:spPr/>
      <dgm:t>
        <a:bodyPr/>
        <a:lstStyle/>
        <a:p>
          <a:endParaRPr lang="en-US"/>
        </a:p>
      </dgm:t>
    </dgm:pt>
    <dgm:pt modelId="{4CFE2574-F625-4065-B67E-F4EE24EB12E4}" type="sibTrans" cxnId="{F57E4323-E52A-4C8A-A0A7-9BC48CAF2A77}">
      <dgm:prSet/>
      <dgm:spPr/>
      <dgm:t>
        <a:bodyPr/>
        <a:lstStyle/>
        <a:p>
          <a:endParaRPr lang="en-US"/>
        </a:p>
      </dgm:t>
    </dgm:pt>
    <dgm:pt modelId="{2AC14604-D771-4539-A5FF-590600CCB98E}">
      <dgm:prSet/>
      <dgm:spPr/>
      <dgm:t>
        <a:bodyPr/>
        <a:lstStyle/>
        <a:p>
          <a:r>
            <a:rPr lang="en-GB"/>
            <a:t>Most journals require it</a:t>
          </a:r>
          <a:endParaRPr lang="en-US"/>
        </a:p>
      </dgm:t>
    </dgm:pt>
    <dgm:pt modelId="{E3900A37-5525-4599-9DB8-77DD4B7360FD}" type="parTrans" cxnId="{8B457A56-1985-4A57-9E06-EC3BCF078400}">
      <dgm:prSet/>
      <dgm:spPr/>
      <dgm:t>
        <a:bodyPr/>
        <a:lstStyle/>
        <a:p>
          <a:endParaRPr lang="en-US"/>
        </a:p>
      </dgm:t>
    </dgm:pt>
    <dgm:pt modelId="{AA607217-CB26-42AF-A336-ED8888F1BEF7}" type="sibTrans" cxnId="{8B457A56-1985-4A57-9E06-EC3BCF078400}">
      <dgm:prSet/>
      <dgm:spPr/>
      <dgm:t>
        <a:bodyPr/>
        <a:lstStyle/>
        <a:p>
          <a:endParaRPr lang="en-US"/>
        </a:p>
      </dgm:t>
    </dgm:pt>
    <dgm:pt modelId="{2E209031-C362-45AF-93ED-60A7E8C7F61E}">
      <dgm:prSet/>
      <dgm:spPr/>
      <dgm:t>
        <a:bodyPr/>
        <a:lstStyle/>
        <a:p>
          <a:r>
            <a:rPr lang="en-GB"/>
            <a:t>Allows other researchers to use them in their work</a:t>
          </a:r>
          <a:endParaRPr lang="en-US"/>
        </a:p>
      </dgm:t>
    </dgm:pt>
    <dgm:pt modelId="{466656B3-183A-4B84-B909-6DB7CE692597}" type="parTrans" cxnId="{9B946D7E-2CDA-4BB3-9419-9D9EFA5680ED}">
      <dgm:prSet/>
      <dgm:spPr/>
      <dgm:t>
        <a:bodyPr/>
        <a:lstStyle/>
        <a:p>
          <a:endParaRPr lang="en-US"/>
        </a:p>
      </dgm:t>
    </dgm:pt>
    <dgm:pt modelId="{0DD36EDA-B16D-4153-84C0-201156E50E83}" type="sibTrans" cxnId="{9B946D7E-2CDA-4BB3-9419-9D9EFA5680ED}">
      <dgm:prSet/>
      <dgm:spPr/>
      <dgm:t>
        <a:bodyPr/>
        <a:lstStyle/>
        <a:p>
          <a:endParaRPr lang="en-US"/>
        </a:p>
      </dgm:t>
    </dgm:pt>
    <dgm:pt modelId="{501953F6-A561-4FE0-AD38-950B7BF6DFC6}" type="pres">
      <dgm:prSet presAssocID="{78834E95-0B7B-4772-AA2D-4E6435083577}" presName="root" presStyleCnt="0">
        <dgm:presLayoutVars>
          <dgm:dir/>
          <dgm:resizeHandles val="exact"/>
        </dgm:presLayoutVars>
      </dgm:prSet>
      <dgm:spPr/>
    </dgm:pt>
    <dgm:pt modelId="{77834DEA-5055-4E30-A6F0-AA43DA3ED386}" type="pres">
      <dgm:prSet presAssocID="{8642700E-F637-4D9C-A49C-E6A7B63FB156}" presName="compNode" presStyleCnt="0"/>
      <dgm:spPr/>
    </dgm:pt>
    <dgm:pt modelId="{47028E12-70A5-4B5C-AF52-CBD679A132E8}" type="pres">
      <dgm:prSet presAssocID="{8642700E-F637-4D9C-A49C-E6A7B63FB156}" presName="bgRect" presStyleLbl="bgShp" presStyleIdx="0" presStyleCnt="3"/>
      <dgm:spPr/>
    </dgm:pt>
    <dgm:pt modelId="{790BBD2A-49CD-4DFA-BDC1-496D6C884E95}" type="pres">
      <dgm:prSet presAssocID="{8642700E-F637-4D9C-A49C-E6A7B63FB15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lipboard with solid fill"/>
        </a:ext>
      </dgm:extLst>
    </dgm:pt>
    <dgm:pt modelId="{290DECC6-9B10-465D-BAFD-F29DAE10C090}" type="pres">
      <dgm:prSet presAssocID="{8642700E-F637-4D9C-A49C-E6A7B63FB156}" presName="spaceRect" presStyleCnt="0"/>
      <dgm:spPr/>
    </dgm:pt>
    <dgm:pt modelId="{AD2A20DC-DF9F-4183-A2EF-B349E55069B7}" type="pres">
      <dgm:prSet presAssocID="{8642700E-F637-4D9C-A49C-E6A7B63FB156}" presName="parTx" presStyleLbl="revTx" presStyleIdx="0" presStyleCnt="3">
        <dgm:presLayoutVars>
          <dgm:chMax val="0"/>
          <dgm:chPref val="0"/>
        </dgm:presLayoutVars>
      </dgm:prSet>
      <dgm:spPr/>
    </dgm:pt>
    <dgm:pt modelId="{437341AC-A7D1-4503-9CB0-BE07452425EA}" type="pres">
      <dgm:prSet presAssocID="{4CFE2574-F625-4065-B67E-F4EE24EB12E4}" presName="sibTrans" presStyleCnt="0"/>
      <dgm:spPr/>
    </dgm:pt>
    <dgm:pt modelId="{601C2C43-1620-4EAC-A5AE-227EA8EFCF14}" type="pres">
      <dgm:prSet presAssocID="{2AC14604-D771-4539-A5FF-590600CCB98E}" presName="compNode" presStyleCnt="0"/>
      <dgm:spPr/>
    </dgm:pt>
    <dgm:pt modelId="{E61218DE-3230-47DF-A233-EB37EEA7DB91}" type="pres">
      <dgm:prSet presAssocID="{2AC14604-D771-4539-A5FF-590600CCB98E}" presName="bgRect" presStyleLbl="bgShp" presStyleIdx="1" presStyleCnt="3"/>
      <dgm:spPr/>
    </dgm:pt>
    <dgm:pt modelId="{8D9AEA16-2263-407A-9F9D-165161146004}" type="pres">
      <dgm:prSet presAssocID="{2AC14604-D771-4539-A5FF-590600CCB98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1B062FFA-E72E-441D-A7AA-4428B4ADB015}" type="pres">
      <dgm:prSet presAssocID="{2AC14604-D771-4539-A5FF-590600CCB98E}" presName="spaceRect" presStyleCnt="0"/>
      <dgm:spPr/>
    </dgm:pt>
    <dgm:pt modelId="{71E6219B-CE77-4F1A-82FE-465C77B67CF2}" type="pres">
      <dgm:prSet presAssocID="{2AC14604-D771-4539-A5FF-590600CCB98E}" presName="parTx" presStyleLbl="revTx" presStyleIdx="1" presStyleCnt="3">
        <dgm:presLayoutVars>
          <dgm:chMax val="0"/>
          <dgm:chPref val="0"/>
        </dgm:presLayoutVars>
      </dgm:prSet>
      <dgm:spPr/>
    </dgm:pt>
    <dgm:pt modelId="{AB5EEA6B-FC0D-4457-A4F8-FF89B2A47973}" type="pres">
      <dgm:prSet presAssocID="{AA607217-CB26-42AF-A336-ED8888F1BEF7}" presName="sibTrans" presStyleCnt="0"/>
      <dgm:spPr/>
    </dgm:pt>
    <dgm:pt modelId="{5260BE76-556D-4796-9DFE-AAEC0E931297}" type="pres">
      <dgm:prSet presAssocID="{2E209031-C362-45AF-93ED-60A7E8C7F61E}" presName="compNode" presStyleCnt="0"/>
      <dgm:spPr/>
    </dgm:pt>
    <dgm:pt modelId="{875F90F2-77AE-4E6F-ADF1-0732F95884C6}" type="pres">
      <dgm:prSet presAssocID="{2E209031-C362-45AF-93ED-60A7E8C7F61E}" presName="bgRect" presStyleLbl="bgShp" presStyleIdx="2" presStyleCnt="3"/>
      <dgm:spPr/>
    </dgm:pt>
    <dgm:pt modelId="{663419DB-D7D2-4328-B9F4-D5BD1BDEB7D7}" type="pres">
      <dgm:prSet presAssocID="{2E209031-C362-45AF-93ED-60A7E8C7F61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3B0C1DE6-7C1D-4D2B-9E74-AF5A1BF314F0}" type="pres">
      <dgm:prSet presAssocID="{2E209031-C362-45AF-93ED-60A7E8C7F61E}" presName="spaceRect" presStyleCnt="0"/>
      <dgm:spPr/>
    </dgm:pt>
    <dgm:pt modelId="{7D734451-A8D6-4C6F-B683-9DC7FE879DFF}" type="pres">
      <dgm:prSet presAssocID="{2E209031-C362-45AF-93ED-60A7E8C7F61E}" presName="parTx" presStyleLbl="revTx" presStyleIdx="2" presStyleCnt="3">
        <dgm:presLayoutVars>
          <dgm:chMax val="0"/>
          <dgm:chPref val="0"/>
        </dgm:presLayoutVars>
      </dgm:prSet>
      <dgm:spPr/>
    </dgm:pt>
  </dgm:ptLst>
  <dgm:cxnLst>
    <dgm:cxn modelId="{F57E4323-E52A-4C8A-A0A7-9BC48CAF2A77}" srcId="{78834E95-0B7B-4772-AA2D-4E6435083577}" destId="{8642700E-F637-4D9C-A49C-E6A7B63FB156}" srcOrd="0" destOrd="0" parTransId="{D6F7F649-1AD8-43B5-B553-A1BCA6F9F101}" sibTransId="{4CFE2574-F625-4065-B67E-F4EE24EB12E4}"/>
    <dgm:cxn modelId="{A42C8744-ABC5-4F3E-9B0D-217B1169ED5A}" type="presOf" srcId="{2E209031-C362-45AF-93ED-60A7E8C7F61E}" destId="{7D734451-A8D6-4C6F-B683-9DC7FE879DFF}" srcOrd="0" destOrd="0" presId="urn:microsoft.com/office/officeart/2018/2/layout/IconVerticalSolidList"/>
    <dgm:cxn modelId="{8B457A56-1985-4A57-9E06-EC3BCF078400}" srcId="{78834E95-0B7B-4772-AA2D-4E6435083577}" destId="{2AC14604-D771-4539-A5FF-590600CCB98E}" srcOrd="1" destOrd="0" parTransId="{E3900A37-5525-4599-9DB8-77DD4B7360FD}" sibTransId="{AA607217-CB26-42AF-A336-ED8888F1BEF7}"/>
    <dgm:cxn modelId="{9B946D7E-2CDA-4BB3-9419-9D9EFA5680ED}" srcId="{78834E95-0B7B-4772-AA2D-4E6435083577}" destId="{2E209031-C362-45AF-93ED-60A7E8C7F61E}" srcOrd="2" destOrd="0" parTransId="{466656B3-183A-4B84-B909-6DB7CE692597}" sibTransId="{0DD36EDA-B16D-4153-84C0-201156E50E83}"/>
    <dgm:cxn modelId="{27FBBC90-C94D-4535-92E2-48646CBEAF65}" type="presOf" srcId="{8642700E-F637-4D9C-A49C-E6A7B63FB156}" destId="{AD2A20DC-DF9F-4183-A2EF-B349E55069B7}" srcOrd="0" destOrd="0" presId="urn:microsoft.com/office/officeart/2018/2/layout/IconVerticalSolidList"/>
    <dgm:cxn modelId="{D04C9FB8-1F1B-41C1-98D9-5767DEA08349}" type="presOf" srcId="{78834E95-0B7B-4772-AA2D-4E6435083577}" destId="{501953F6-A561-4FE0-AD38-950B7BF6DFC6}" srcOrd="0" destOrd="0" presId="urn:microsoft.com/office/officeart/2018/2/layout/IconVerticalSolidList"/>
    <dgm:cxn modelId="{220D5ADA-57EB-40EC-8C34-BA5EB274E206}" type="presOf" srcId="{2AC14604-D771-4539-A5FF-590600CCB98E}" destId="{71E6219B-CE77-4F1A-82FE-465C77B67CF2}" srcOrd="0" destOrd="0" presId="urn:microsoft.com/office/officeart/2018/2/layout/IconVerticalSolidList"/>
    <dgm:cxn modelId="{8256EB01-3D12-4863-A1AB-D02A76E1B13E}" type="presParOf" srcId="{501953F6-A561-4FE0-AD38-950B7BF6DFC6}" destId="{77834DEA-5055-4E30-A6F0-AA43DA3ED386}" srcOrd="0" destOrd="0" presId="urn:microsoft.com/office/officeart/2018/2/layout/IconVerticalSolidList"/>
    <dgm:cxn modelId="{9188A5DD-9A06-43DA-ACA4-26667ECE7B2A}" type="presParOf" srcId="{77834DEA-5055-4E30-A6F0-AA43DA3ED386}" destId="{47028E12-70A5-4B5C-AF52-CBD679A132E8}" srcOrd="0" destOrd="0" presId="urn:microsoft.com/office/officeart/2018/2/layout/IconVerticalSolidList"/>
    <dgm:cxn modelId="{EE94FB79-AB64-4B85-81D0-D5D55010E887}" type="presParOf" srcId="{77834DEA-5055-4E30-A6F0-AA43DA3ED386}" destId="{790BBD2A-49CD-4DFA-BDC1-496D6C884E95}" srcOrd="1" destOrd="0" presId="urn:microsoft.com/office/officeart/2018/2/layout/IconVerticalSolidList"/>
    <dgm:cxn modelId="{D4087661-2849-4AF5-8943-540405C2AAD8}" type="presParOf" srcId="{77834DEA-5055-4E30-A6F0-AA43DA3ED386}" destId="{290DECC6-9B10-465D-BAFD-F29DAE10C090}" srcOrd="2" destOrd="0" presId="urn:microsoft.com/office/officeart/2018/2/layout/IconVerticalSolidList"/>
    <dgm:cxn modelId="{C68EF850-293F-4CCA-9AEA-C3D042A7BFE2}" type="presParOf" srcId="{77834DEA-5055-4E30-A6F0-AA43DA3ED386}" destId="{AD2A20DC-DF9F-4183-A2EF-B349E55069B7}" srcOrd="3" destOrd="0" presId="urn:microsoft.com/office/officeart/2018/2/layout/IconVerticalSolidList"/>
    <dgm:cxn modelId="{7241A172-6060-4F8A-AA40-2F836794FAA0}" type="presParOf" srcId="{501953F6-A561-4FE0-AD38-950B7BF6DFC6}" destId="{437341AC-A7D1-4503-9CB0-BE07452425EA}" srcOrd="1" destOrd="0" presId="urn:microsoft.com/office/officeart/2018/2/layout/IconVerticalSolidList"/>
    <dgm:cxn modelId="{E1162D09-B5A3-400E-8B3C-9FA17D04D2AF}" type="presParOf" srcId="{501953F6-A561-4FE0-AD38-950B7BF6DFC6}" destId="{601C2C43-1620-4EAC-A5AE-227EA8EFCF14}" srcOrd="2" destOrd="0" presId="urn:microsoft.com/office/officeart/2018/2/layout/IconVerticalSolidList"/>
    <dgm:cxn modelId="{FC40A6B8-C1E0-42D5-AA84-A7541A8FCE37}" type="presParOf" srcId="{601C2C43-1620-4EAC-A5AE-227EA8EFCF14}" destId="{E61218DE-3230-47DF-A233-EB37EEA7DB91}" srcOrd="0" destOrd="0" presId="urn:microsoft.com/office/officeart/2018/2/layout/IconVerticalSolidList"/>
    <dgm:cxn modelId="{055B2587-F45A-4006-AE35-2DC758A91F7D}" type="presParOf" srcId="{601C2C43-1620-4EAC-A5AE-227EA8EFCF14}" destId="{8D9AEA16-2263-407A-9F9D-165161146004}" srcOrd="1" destOrd="0" presId="urn:microsoft.com/office/officeart/2018/2/layout/IconVerticalSolidList"/>
    <dgm:cxn modelId="{C8494D18-6A77-44EE-89B2-ADB2AC3495D1}" type="presParOf" srcId="{601C2C43-1620-4EAC-A5AE-227EA8EFCF14}" destId="{1B062FFA-E72E-441D-A7AA-4428B4ADB015}" srcOrd="2" destOrd="0" presId="urn:microsoft.com/office/officeart/2018/2/layout/IconVerticalSolidList"/>
    <dgm:cxn modelId="{448BE2DF-B854-4701-8D81-135B454E633F}" type="presParOf" srcId="{601C2C43-1620-4EAC-A5AE-227EA8EFCF14}" destId="{71E6219B-CE77-4F1A-82FE-465C77B67CF2}" srcOrd="3" destOrd="0" presId="urn:microsoft.com/office/officeart/2018/2/layout/IconVerticalSolidList"/>
    <dgm:cxn modelId="{6A29082F-FBB5-4E57-B25E-1D37EEE51F1A}" type="presParOf" srcId="{501953F6-A561-4FE0-AD38-950B7BF6DFC6}" destId="{AB5EEA6B-FC0D-4457-A4F8-FF89B2A47973}" srcOrd="3" destOrd="0" presId="urn:microsoft.com/office/officeart/2018/2/layout/IconVerticalSolidList"/>
    <dgm:cxn modelId="{3A2C8D79-2287-4634-BAC7-8BE45FCDAD03}" type="presParOf" srcId="{501953F6-A561-4FE0-AD38-950B7BF6DFC6}" destId="{5260BE76-556D-4796-9DFE-AAEC0E931297}" srcOrd="4" destOrd="0" presId="urn:microsoft.com/office/officeart/2018/2/layout/IconVerticalSolidList"/>
    <dgm:cxn modelId="{7EC5854F-5C74-4AC8-AAB7-F78D151EE303}" type="presParOf" srcId="{5260BE76-556D-4796-9DFE-AAEC0E931297}" destId="{875F90F2-77AE-4E6F-ADF1-0732F95884C6}" srcOrd="0" destOrd="0" presId="urn:microsoft.com/office/officeart/2018/2/layout/IconVerticalSolidList"/>
    <dgm:cxn modelId="{7BD00AD8-FC6D-44B2-B026-FFE39E081E4D}" type="presParOf" srcId="{5260BE76-556D-4796-9DFE-AAEC0E931297}" destId="{663419DB-D7D2-4328-B9F4-D5BD1BDEB7D7}" srcOrd="1" destOrd="0" presId="urn:microsoft.com/office/officeart/2018/2/layout/IconVerticalSolidList"/>
    <dgm:cxn modelId="{67D38028-7154-4ECA-BFD6-26335256E5F0}" type="presParOf" srcId="{5260BE76-556D-4796-9DFE-AAEC0E931297}" destId="{3B0C1DE6-7C1D-4D2B-9E74-AF5A1BF314F0}" srcOrd="2" destOrd="0" presId="urn:microsoft.com/office/officeart/2018/2/layout/IconVerticalSolidList"/>
    <dgm:cxn modelId="{AA3F007E-7FD5-4550-A135-AD542EB41794}" type="presParOf" srcId="{5260BE76-556D-4796-9DFE-AAEC0E931297}" destId="{7D734451-A8D6-4C6F-B683-9DC7FE879DF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028E12-70A5-4B5C-AF52-CBD679A132E8}">
      <dsp:nvSpPr>
        <dsp:cNvPr id="0" name=""/>
        <dsp:cNvSpPr/>
      </dsp:nvSpPr>
      <dsp:spPr>
        <a:xfrm>
          <a:off x="0" y="717"/>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0BBD2A-49CD-4DFA-BDC1-496D6C884E95}">
      <dsp:nvSpPr>
        <dsp:cNvPr id="0" name=""/>
        <dsp:cNvSpPr/>
      </dsp:nvSpPr>
      <dsp:spPr>
        <a:xfrm>
          <a:off x="507973" y="378548"/>
          <a:ext cx="923587" cy="923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2A20DC-DF9F-4183-A2EF-B349E55069B7}">
      <dsp:nvSpPr>
        <dsp:cNvPr id="0" name=""/>
        <dsp:cNvSpPr/>
      </dsp:nvSpPr>
      <dsp:spPr>
        <a:xfrm>
          <a:off x="1939533" y="717"/>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en-GB" sz="2500" kern="1200"/>
            <a:t>Get accession numbers</a:t>
          </a:r>
          <a:endParaRPr lang="en-US" sz="2500" kern="1200"/>
        </a:p>
      </dsp:txBody>
      <dsp:txXfrm>
        <a:off x="1939533" y="717"/>
        <a:ext cx="4362067" cy="1679249"/>
      </dsp:txXfrm>
    </dsp:sp>
    <dsp:sp modelId="{E61218DE-3230-47DF-A233-EB37EEA7DB91}">
      <dsp:nvSpPr>
        <dsp:cNvPr id="0" name=""/>
        <dsp:cNvSpPr/>
      </dsp:nvSpPr>
      <dsp:spPr>
        <a:xfrm>
          <a:off x="0" y="2099779"/>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9AEA16-2263-407A-9F9D-165161146004}">
      <dsp:nvSpPr>
        <dsp:cNvPr id="0" name=""/>
        <dsp:cNvSpPr/>
      </dsp:nvSpPr>
      <dsp:spPr>
        <a:xfrm>
          <a:off x="507973" y="2477610"/>
          <a:ext cx="923587" cy="923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E6219B-CE77-4F1A-82FE-465C77B67CF2}">
      <dsp:nvSpPr>
        <dsp:cNvPr id="0" name=""/>
        <dsp:cNvSpPr/>
      </dsp:nvSpPr>
      <dsp:spPr>
        <a:xfrm>
          <a:off x="1939533" y="2099779"/>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en-GB" sz="2500" kern="1200"/>
            <a:t>Most journals require it</a:t>
          </a:r>
          <a:endParaRPr lang="en-US" sz="2500" kern="1200"/>
        </a:p>
      </dsp:txBody>
      <dsp:txXfrm>
        <a:off x="1939533" y="2099779"/>
        <a:ext cx="4362067" cy="1679249"/>
      </dsp:txXfrm>
    </dsp:sp>
    <dsp:sp modelId="{875F90F2-77AE-4E6F-ADF1-0732F95884C6}">
      <dsp:nvSpPr>
        <dsp:cNvPr id="0" name=""/>
        <dsp:cNvSpPr/>
      </dsp:nvSpPr>
      <dsp:spPr>
        <a:xfrm>
          <a:off x="0" y="4198841"/>
          <a:ext cx="63016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3419DB-D7D2-4328-B9F4-D5BD1BDEB7D7}">
      <dsp:nvSpPr>
        <dsp:cNvPr id="0" name=""/>
        <dsp:cNvSpPr/>
      </dsp:nvSpPr>
      <dsp:spPr>
        <a:xfrm>
          <a:off x="507973" y="4576672"/>
          <a:ext cx="923587" cy="923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734451-A8D6-4C6F-B683-9DC7FE879DFF}">
      <dsp:nvSpPr>
        <dsp:cNvPr id="0" name=""/>
        <dsp:cNvSpPr/>
      </dsp:nvSpPr>
      <dsp:spPr>
        <a:xfrm>
          <a:off x="1939533" y="4198841"/>
          <a:ext cx="43620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1111250">
            <a:lnSpc>
              <a:spcPct val="90000"/>
            </a:lnSpc>
            <a:spcBef>
              <a:spcPct val="0"/>
            </a:spcBef>
            <a:spcAft>
              <a:spcPct val="35000"/>
            </a:spcAft>
            <a:buNone/>
          </a:pPr>
          <a:r>
            <a:rPr lang="en-GB" sz="2500" kern="1200"/>
            <a:t>Allows other researchers to use them in their work</a:t>
          </a:r>
          <a:endParaRPr lang="en-US" sz="2500" kern="1200"/>
        </a:p>
      </dsp:txBody>
      <dsp:txXfrm>
        <a:off x="1939533" y="4198841"/>
        <a:ext cx="4362067" cy="167924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8B412-5D07-4A66-8801-63F430D74534}" type="datetimeFigureOut">
              <a:rPr lang="en-GB" smtClean="0"/>
              <a:t>15/06/2023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34D9A-BA15-470D-8448-50F78F493091}" type="slidenum">
              <a:rPr lang="en-GB" smtClean="0"/>
              <a:t>‹#›</a:t>
            </a:fld>
            <a:endParaRPr lang="en-GB"/>
          </a:p>
        </p:txBody>
      </p:sp>
    </p:spTree>
    <p:extLst>
      <p:ext uri="{BB962C8B-B14F-4D97-AF65-F5344CB8AC3E}">
        <p14:creationId xmlns:p14="http://schemas.microsoft.com/office/powerpoint/2010/main" val="422142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self with the caveat that I’m not really a sequencing person and have done this once using a different method lol</a:t>
            </a:r>
          </a:p>
        </p:txBody>
      </p:sp>
      <p:sp>
        <p:nvSpPr>
          <p:cNvPr id="4" name="Slide Number Placeholder 3"/>
          <p:cNvSpPr>
            <a:spLocks noGrp="1"/>
          </p:cNvSpPr>
          <p:nvPr>
            <p:ph type="sldNum" sz="quarter" idx="5"/>
          </p:nvPr>
        </p:nvSpPr>
        <p:spPr/>
        <p:txBody>
          <a:bodyPr/>
          <a:lstStyle/>
          <a:p>
            <a:fld id="{54434D9A-BA15-470D-8448-50F78F493091}" type="slidenum">
              <a:rPr lang="en-GB" smtClean="0"/>
              <a:t>1</a:t>
            </a:fld>
            <a:endParaRPr lang="en-GB"/>
          </a:p>
        </p:txBody>
      </p:sp>
    </p:spTree>
    <p:extLst>
      <p:ext uri="{BB962C8B-B14F-4D97-AF65-F5344CB8AC3E}">
        <p14:creationId xmlns:p14="http://schemas.microsoft.com/office/powerpoint/2010/main" val="27769240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then we get to the meat of the submission – your actual sequence data! You first want to say whether you want this data to be embargoed or not, the molecule type, and then upload a single </a:t>
            </a:r>
            <a:r>
              <a:rPr lang="en-GB" dirty="0" err="1"/>
              <a:t>fasta</a:t>
            </a:r>
            <a:r>
              <a:rPr lang="en-GB" dirty="0"/>
              <a:t> file containing all of your sequences. GenBank does have some weird requirement when it comes to the </a:t>
            </a:r>
            <a:r>
              <a:rPr lang="en-GB" dirty="0" err="1"/>
              <a:t>fasta</a:t>
            </a:r>
            <a:r>
              <a:rPr lang="en-GB" dirty="0"/>
              <a:t> file…</a:t>
            </a:r>
          </a:p>
        </p:txBody>
      </p:sp>
      <p:sp>
        <p:nvSpPr>
          <p:cNvPr id="4" name="Slide Number Placeholder 3"/>
          <p:cNvSpPr>
            <a:spLocks noGrp="1"/>
          </p:cNvSpPr>
          <p:nvPr>
            <p:ph type="sldNum" sz="quarter" idx="5"/>
          </p:nvPr>
        </p:nvSpPr>
        <p:spPr/>
        <p:txBody>
          <a:bodyPr/>
          <a:lstStyle/>
          <a:p>
            <a:fld id="{54434D9A-BA15-470D-8448-50F78F493091}" type="slidenum">
              <a:rPr lang="en-GB" smtClean="0"/>
              <a:t>10</a:t>
            </a:fld>
            <a:endParaRPr lang="en-GB"/>
          </a:p>
        </p:txBody>
      </p:sp>
    </p:spTree>
    <p:extLst>
      <p:ext uri="{BB962C8B-B14F-4D97-AF65-F5344CB8AC3E}">
        <p14:creationId xmlns:p14="http://schemas.microsoft.com/office/powerpoint/2010/main" val="2382528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and sometimes comes up with some scary looking warnings, but some of these are actually just them notifying you that they’ve de-aligned your file or trimmed Ns off of the start or the end. Sometimes they are things you actually have to fix yourself though, like sequence names being too long or duplicated, or sequences being too low quality. If any of you use R I’ve written a few functions that can do these checks before you start the submission process.</a:t>
            </a:r>
          </a:p>
        </p:txBody>
      </p:sp>
      <p:sp>
        <p:nvSpPr>
          <p:cNvPr id="4" name="Slide Number Placeholder 3"/>
          <p:cNvSpPr>
            <a:spLocks noGrp="1"/>
          </p:cNvSpPr>
          <p:nvPr>
            <p:ph type="sldNum" sz="quarter" idx="5"/>
          </p:nvPr>
        </p:nvSpPr>
        <p:spPr/>
        <p:txBody>
          <a:bodyPr/>
          <a:lstStyle/>
          <a:p>
            <a:fld id="{54434D9A-BA15-470D-8448-50F78F493091}" type="slidenum">
              <a:rPr lang="en-GB" smtClean="0"/>
              <a:t>11</a:t>
            </a:fld>
            <a:endParaRPr lang="en-GB"/>
          </a:p>
        </p:txBody>
      </p:sp>
    </p:spTree>
    <p:extLst>
      <p:ext uri="{BB962C8B-B14F-4D97-AF65-F5344CB8AC3E}">
        <p14:creationId xmlns:p14="http://schemas.microsoft.com/office/powerpoint/2010/main" val="26795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that, you’re going to want to specify what organism you’ve sequenced, in our cause lyssavirus rabies for all sequences</a:t>
            </a:r>
          </a:p>
        </p:txBody>
      </p:sp>
      <p:sp>
        <p:nvSpPr>
          <p:cNvPr id="4" name="Slide Number Placeholder 3"/>
          <p:cNvSpPr>
            <a:spLocks noGrp="1"/>
          </p:cNvSpPr>
          <p:nvPr>
            <p:ph type="sldNum" sz="quarter" idx="5"/>
          </p:nvPr>
        </p:nvSpPr>
        <p:spPr/>
        <p:txBody>
          <a:bodyPr/>
          <a:lstStyle/>
          <a:p>
            <a:fld id="{54434D9A-BA15-470D-8448-50F78F493091}" type="slidenum">
              <a:rPr lang="en-GB" smtClean="0"/>
              <a:t>12</a:t>
            </a:fld>
            <a:endParaRPr lang="en-GB"/>
          </a:p>
        </p:txBody>
      </p:sp>
    </p:spTree>
    <p:extLst>
      <p:ext uri="{BB962C8B-B14F-4D97-AF65-F5344CB8AC3E}">
        <p14:creationId xmlns:p14="http://schemas.microsoft.com/office/powerpoint/2010/main" val="21389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then say that you just have a batch of sequences. Maybe phylogenetics study would also work but I’m not sure</a:t>
            </a:r>
          </a:p>
        </p:txBody>
      </p:sp>
      <p:sp>
        <p:nvSpPr>
          <p:cNvPr id="4" name="Slide Number Placeholder 3"/>
          <p:cNvSpPr>
            <a:spLocks noGrp="1"/>
          </p:cNvSpPr>
          <p:nvPr>
            <p:ph type="sldNum" sz="quarter" idx="5"/>
          </p:nvPr>
        </p:nvSpPr>
        <p:spPr/>
        <p:txBody>
          <a:bodyPr/>
          <a:lstStyle/>
          <a:p>
            <a:fld id="{54434D9A-BA15-470D-8448-50F78F493091}" type="slidenum">
              <a:rPr lang="en-GB" smtClean="0"/>
              <a:t>13</a:t>
            </a:fld>
            <a:endParaRPr lang="en-GB"/>
          </a:p>
        </p:txBody>
      </p:sp>
    </p:spTree>
    <p:extLst>
      <p:ext uri="{BB962C8B-B14F-4D97-AF65-F5344CB8AC3E}">
        <p14:creationId xmlns:p14="http://schemas.microsoft.com/office/powerpoint/2010/main" val="14373760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then choose “original” because you’ve done all the work!</a:t>
            </a:r>
          </a:p>
        </p:txBody>
      </p:sp>
      <p:sp>
        <p:nvSpPr>
          <p:cNvPr id="4" name="Slide Number Placeholder 3"/>
          <p:cNvSpPr>
            <a:spLocks noGrp="1"/>
          </p:cNvSpPr>
          <p:nvPr>
            <p:ph type="sldNum" sz="quarter" idx="5"/>
          </p:nvPr>
        </p:nvSpPr>
        <p:spPr/>
        <p:txBody>
          <a:bodyPr/>
          <a:lstStyle/>
          <a:p>
            <a:fld id="{54434D9A-BA15-470D-8448-50F78F493091}" type="slidenum">
              <a:rPr lang="en-GB" smtClean="0"/>
              <a:t>14</a:t>
            </a:fld>
            <a:endParaRPr lang="en-GB"/>
          </a:p>
        </p:txBody>
      </p:sp>
    </p:spTree>
    <p:extLst>
      <p:ext uri="{BB962C8B-B14F-4D97-AF65-F5344CB8AC3E}">
        <p14:creationId xmlns:p14="http://schemas.microsoft.com/office/powerpoint/2010/main" val="2368893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is the source modifier table – this is where all of your sequence metadata goes. You will want to submit a text file that looks like this:</a:t>
            </a:r>
          </a:p>
        </p:txBody>
      </p:sp>
      <p:sp>
        <p:nvSpPr>
          <p:cNvPr id="4" name="Slide Number Placeholder 3"/>
          <p:cNvSpPr>
            <a:spLocks noGrp="1"/>
          </p:cNvSpPr>
          <p:nvPr>
            <p:ph type="sldNum" sz="quarter" idx="5"/>
          </p:nvPr>
        </p:nvSpPr>
        <p:spPr/>
        <p:txBody>
          <a:bodyPr/>
          <a:lstStyle/>
          <a:p>
            <a:fld id="{54434D9A-BA15-470D-8448-50F78F493091}" type="slidenum">
              <a:rPr lang="en-GB" smtClean="0"/>
              <a:t>15</a:t>
            </a:fld>
            <a:endParaRPr lang="en-GB"/>
          </a:p>
        </p:txBody>
      </p:sp>
    </p:spTree>
    <p:extLst>
      <p:ext uri="{BB962C8B-B14F-4D97-AF65-F5344CB8AC3E}">
        <p14:creationId xmlns:p14="http://schemas.microsoft.com/office/powerpoint/2010/main" val="6460016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you open it in excel, it will have a list of properties such as host and location along with the sequence ID. This needs to be saved as a tab delimited text file and the dates need to be in a specific format, but there’s more information on this link here</a:t>
            </a:r>
          </a:p>
        </p:txBody>
      </p:sp>
      <p:sp>
        <p:nvSpPr>
          <p:cNvPr id="4" name="Slide Number Placeholder 3"/>
          <p:cNvSpPr>
            <a:spLocks noGrp="1"/>
          </p:cNvSpPr>
          <p:nvPr>
            <p:ph type="sldNum" sz="quarter" idx="5"/>
          </p:nvPr>
        </p:nvSpPr>
        <p:spPr/>
        <p:txBody>
          <a:bodyPr/>
          <a:lstStyle/>
          <a:p>
            <a:fld id="{54434D9A-BA15-470D-8448-50F78F493091}" type="slidenum">
              <a:rPr lang="en-GB" smtClean="0"/>
              <a:t>16</a:t>
            </a:fld>
            <a:endParaRPr lang="en-GB"/>
          </a:p>
        </p:txBody>
      </p:sp>
    </p:spTree>
    <p:extLst>
      <p:ext uri="{BB962C8B-B14F-4D97-AF65-F5344CB8AC3E}">
        <p14:creationId xmlns:p14="http://schemas.microsoft.com/office/powerpoint/2010/main" val="2496512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is the 5 column feature table, and this is where things get a bit tricky. This table identifies where all your genes and encoded protein sequences are in the sequence.</a:t>
            </a:r>
          </a:p>
        </p:txBody>
      </p:sp>
      <p:sp>
        <p:nvSpPr>
          <p:cNvPr id="4" name="Slide Number Placeholder 3"/>
          <p:cNvSpPr>
            <a:spLocks noGrp="1"/>
          </p:cNvSpPr>
          <p:nvPr>
            <p:ph type="sldNum" sz="quarter" idx="5"/>
          </p:nvPr>
        </p:nvSpPr>
        <p:spPr/>
        <p:txBody>
          <a:bodyPr/>
          <a:lstStyle/>
          <a:p>
            <a:fld id="{54434D9A-BA15-470D-8448-50F78F493091}" type="slidenum">
              <a:rPr lang="en-GB" smtClean="0"/>
              <a:t>17</a:t>
            </a:fld>
            <a:endParaRPr lang="en-GB"/>
          </a:p>
        </p:txBody>
      </p:sp>
    </p:spTree>
    <p:extLst>
      <p:ext uri="{BB962C8B-B14F-4D97-AF65-F5344CB8AC3E}">
        <p14:creationId xmlns:p14="http://schemas.microsoft.com/office/powerpoint/2010/main" val="2633245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this is what this table looks like: on the first line, the word feature and your sequence name</a:t>
            </a:r>
          </a:p>
        </p:txBody>
      </p:sp>
      <p:sp>
        <p:nvSpPr>
          <p:cNvPr id="4" name="Slide Number Placeholder 3"/>
          <p:cNvSpPr>
            <a:spLocks noGrp="1"/>
          </p:cNvSpPr>
          <p:nvPr>
            <p:ph type="sldNum" sz="quarter" idx="5"/>
          </p:nvPr>
        </p:nvSpPr>
        <p:spPr/>
        <p:txBody>
          <a:bodyPr/>
          <a:lstStyle/>
          <a:p>
            <a:fld id="{54434D9A-BA15-470D-8448-50F78F493091}" type="slidenum">
              <a:rPr lang="en-GB" smtClean="0"/>
              <a:t>18</a:t>
            </a:fld>
            <a:endParaRPr lang="en-GB"/>
          </a:p>
        </p:txBody>
      </p:sp>
    </p:spTree>
    <p:extLst>
      <p:ext uri="{BB962C8B-B14F-4D97-AF65-F5344CB8AC3E}">
        <p14:creationId xmlns:p14="http://schemas.microsoft.com/office/powerpoint/2010/main" val="996914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Then the start and end locations of the feature you’re describing</a:t>
            </a:r>
          </a:p>
        </p:txBody>
      </p:sp>
      <p:sp>
        <p:nvSpPr>
          <p:cNvPr id="4" name="Slide Number Placeholder 3"/>
          <p:cNvSpPr>
            <a:spLocks noGrp="1"/>
          </p:cNvSpPr>
          <p:nvPr>
            <p:ph type="sldNum" sz="quarter" idx="5"/>
          </p:nvPr>
        </p:nvSpPr>
        <p:spPr/>
        <p:txBody>
          <a:bodyPr/>
          <a:lstStyle/>
          <a:p>
            <a:fld id="{54434D9A-BA15-470D-8448-50F78F493091}" type="slidenum">
              <a:rPr lang="en-GB" smtClean="0"/>
              <a:t>19</a:t>
            </a:fld>
            <a:endParaRPr lang="en-GB"/>
          </a:p>
        </p:txBody>
      </p:sp>
    </p:spTree>
    <p:extLst>
      <p:ext uri="{BB962C8B-B14F-4D97-AF65-F5344CB8AC3E}">
        <p14:creationId xmlns:p14="http://schemas.microsoft.com/office/powerpoint/2010/main" val="344377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those of you who don’t know, </a:t>
            </a:r>
            <a:r>
              <a:rPr lang="en-GB" dirty="0" err="1"/>
              <a:t>genbank</a:t>
            </a:r>
            <a:r>
              <a:rPr lang="en-GB" dirty="0"/>
              <a:t> is a repository of sequence data ranging from single genes to entire genomes of basically anything you can imagine sequencing. The sequences are publicly available and you can access them using the NCBI nucleotide website or by comparing sequences to the database using BLAST.</a:t>
            </a:r>
          </a:p>
        </p:txBody>
      </p:sp>
      <p:sp>
        <p:nvSpPr>
          <p:cNvPr id="4" name="Slide Number Placeholder 3"/>
          <p:cNvSpPr>
            <a:spLocks noGrp="1"/>
          </p:cNvSpPr>
          <p:nvPr>
            <p:ph type="sldNum" sz="quarter" idx="5"/>
          </p:nvPr>
        </p:nvSpPr>
        <p:spPr/>
        <p:txBody>
          <a:bodyPr/>
          <a:lstStyle/>
          <a:p>
            <a:fld id="{54434D9A-BA15-470D-8448-50F78F493091}" type="slidenum">
              <a:rPr lang="en-GB" smtClean="0"/>
              <a:t>2</a:t>
            </a:fld>
            <a:endParaRPr lang="en-GB"/>
          </a:p>
        </p:txBody>
      </p:sp>
    </p:spTree>
    <p:extLst>
      <p:ext uri="{BB962C8B-B14F-4D97-AF65-F5344CB8AC3E}">
        <p14:creationId xmlns:p14="http://schemas.microsoft.com/office/powerpoint/2010/main" val="36699025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type of thing you’re describing, for example a gene or a CDS</a:t>
            </a:r>
          </a:p>
        </p:txBody>
      </p:sp>
      <p:sp>
        <p:nvSpPr>
          <p:cNvPr id="4" name="Slide Number Placeholder 3"/>
          <p:cNvSpPr>
            <a:spLocks noGrp="1"/>
          </p:cNvSpPr>
          <p:nvPr>
            <p:ph type="sldNum" sz="quarter" idx="5"/>
          </p:nvPr>
        </p:nvSpPr>
        <p:spPr/>
        <p:txBody>
          <a:bodyPr/>
          <a:lstStyle/>
          <a:p>
            <a:fld id="{54434D9A-BA15-470D-8448-50F78F493091}" type="slidenum">
              <a:rPr lang="en-GB" smtClean="0"/>
              <a:t>20</a:t>
            </a:fld>
            <a:endParaRPr lang="en-GB"/>
          </a:p>
        </p:txBody>
      </p:sp>
    </p:spTree>
    <p:extLst>
      <p:ext uri="{BB962C8B-B14F-4D97-AF65-F5344CB8AC3E}">
        <p14:creationId xmlns:p14="http://schemas.microsoft.com/office/powerpoint/2010/main" val="1359292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 a new line, whether you’re about to name a gene or a product</a:t>
            </a:r>
          </a:p>
        </p:txBody>
      </p:sp>
      <p:sp>
        <p:nvSpPr>
          <p:cNvPr id="4" name="Slide Number Placeholder 3"/>
          <p:cNvSpPr>
            <a:spLocks noGrp="1"/>
          </p:cNvSpPr>
          <p:nvPr>
            <p:ph type="sldNum" sz="quarter" idx="5"/>
          </p:nvPr>
        </p:nvSpPr>
        <p:spPr/>
        <p:txBody>
          <a:bodyPr/>
          <a:lstStyle/>
          <a:p>
            <a:fld id="{54434D9A-BA15-470D-8448-50F78F493091}" type="slidenum">
              <a:rPr lang="en-GB" smtClean="0"/>
              <a:t>21</a:t>
            </a:fld>
            <a:endParaRPr lang="en-GB"/>
          </a:p>
        </p:txBody>
      </p:sp>
    </p:spTree>
    <p:extLst>
      <p:ext uri="{BB962C8B-B14F-4D97-AF65-F5344CB8AC3E}">
        <p14:creationId xmlns:p14="http://schemas.microsoft.com/office/powerpoint/2010/main" val="2284316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then name the gene or product.</a:t>
            </a:r>
          </a:p>
        </p:txBody>
      </p:sp>
      <p:sp>
        <p:nvSpPr>
          <p:cNvPr id="4" name="Slide Number Placeholder 3"/>
          <p:cNvSpPr>
            <a:spLocks noGrp="1"/>
          </p:cNvSpPr>
          <p:nvPr>
            <p:ph type="sldNum" sz="quarter" idx="5"/>
          </p:nvPr>
        </p:nvSpPr>
        <p:spPr/>
        <p:txBody>
          <a:bodyPr/>
          <a:lstStyle/>
          <a:p>
            <a:fld id="{54434D9A-BA15-470D-8448-50F78F493091}" type="slidenum">
              <a:rPr lang="en-GB" smtClean="0"/>
              <a:t>22</a:t>
            </a:fld>
            <a:endParaRPr lang="en-GB"/>
          </a:p>
        </p:txBody>
      </p:sp>
    </p:spTree>
    <p:extLst>
      <p:ext uri="{BB962C8B-B14F-4D97-AF65-F5344CB8AC3E}">
        <p14:creationId xmlns:p14="http://schemas.microsoft.com/office/powerpoint/2010/main" val="34931225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complicated bit, and the reason why I don’t personally submit to </a:t>
            </a:r>
            <a:r>
              <a:rPr lang="en-GB" dirty="0" err="1"/>
              <a:t>genbank</a:t>
            </a:r>
            <a:r>
              <a:rPr lang="en-GB" dirty="0"/>
              <a:t> using this method – unless you have a template to go off of, this can be incredibly time consuming! I read a blog post of someone who took a week of full time work to make these files for a set of sequences. I think some programs do exist to generate these for you, but I’ve heard they can be a bit unreliable sometimes. More details are available on how to do this on NCBI’s website, and I think using NCBI BLAST could also help with this:</a:t>
            </a:r>
          </a:p>
        </p:txBody>
      </p:sp>
      <p:sp>
        <p:nvSpPr>
          <p:cNvPr id="4" name="Slide Number Placeholder 3"/>
          <p:cNvSpPr>
            <a:spLocks noGrp="1"/>
          </p:cNvSpPr>
          <p:nvPr>
            <p:ph type="sldNum" sz="quarter" idx="5"/>
          </p:nvPr>
        </p:nvSpPr>
        <p:spPr/>
        <p:txBody>
          <a:bodyPr/>
          <a:lstStyle/>
          <a:p>
            <a:fld id="{54434D9A-BA15-470D-8448-50F78F493091}" type="slidenum">
              <a:rPr lang="en-GB" smtClean="0"/>
              <a:t>23</a:t>
            </a:fld>
            <a:endParaRPr lang="en-GB"/>
          </a:p>
        </p:txBody>
      </p:sp>
    </p:spTree>
    <p:extLst>
      <p:ext uri="{BB962C8B-B14F-4D97-AF65-F5344CB8AC3E}">
        <p14:creationId xmlns:p14="http://schemas.microsoft.com/office/powerpoint/2010/main" val="1214584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query blast with each sequence</a:t>
            </a:r>
          </a:p>
        </p:txBody>
      </p:sp>
      <p:sp>
        <p:nvSpPr>
          <p:cNvPr id="4" name="Slide Number Placeholder 3"/>
          <p:cNvSpPr>
            <a:spLocks noGrp="1"/>
          </p:cNvSpPr>
          <p:nvPr>
            <p:ph type="sldNum" sz="quarter" idx="5"/>
          </p:nvPr>
        </p:nvSpPr>
        <p:spPr/>
        <p:txBody>
          <a:bodyPr/>
          <a:lstStyle/>
          <a:p>
            <a:fld id="{54434D9A-BA15-470D-8448-50F78F493091}" type="slidenum">
              <a:rPr lang="en-GB" smtClean="0"/>
              <a:t>24</a:t>
            </a:fld>
            <a:endParaRPr lang="en-GB"/>
          </a:p>
        </p:txBody>
      </p:sp>
    </p:spTree>
    <p:extLst>
      <p:ext uri="{BB962C8B-B14F-4D97-AF65-F5344CB8AC3E}">
        <p14:creationId xmlns:p14="http://schemas.microsoft.com/office/powerpoint/2010/main" val="1298891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get something that looks like this comparing your sequence to sequences already on </a:t>
            </a:r>
            <a:r>
              <a:rPr lang="en-GB" dirty="0" err="1"/>
              <a:t>genbank</a:t>
            </a:r>
            <a:r>
              <a:rPr lang="en-GB" dirty="0"/>
              <a:t>. If you click this CDS features button you can see how your CDSs line up to the </a:t>
            </a:r>
            <a:r>
              <a:rPr lang="en-GB" dirty="0" err="1"/>
              <a:t>genbank</a:t>
            </a:r>
            <a:r>
              <a:rPr lang="en-GB" dirty="0"/>
              <a:t> sequences, but this is only for CDS and not genes. You can also click the </a:t>
            </a:r>
            <a:r>
              <a:rPr lang="en-GB" dirty="0" err="1"/>
              <a:t>genbank</a:t>
            </a:r>
            <a:r>
              <a:rPr lang="en-GB" dirty="0"/>
              <a:t> link to see where the CDS and gene locations are for the existing </a:t>
            </a:r>
            <a:r>
              <a:rPr lang="en-GB" dirty="0" err="1"/>
              <a:t>genbank</a:t>
            </a:r>
            <a:r>
              <a:rPr lang="en-GB" dirty="0"/>
              <a:t> sequence.</a:t>
            </a:r>
          </a:p>
        </p:txBody>
      </p:sp>
      <p:sp>
        <p:nvSpPr>
          <p:cNvPr id="4" name="Slide Number Placeholder 3"/>
          <p:cNvSpPr>
            <a:spLocks noGrp="1"/>
          </p:cNvSpPr>
          <p:nvPr>
            <p:ph type="sldNum" sz="quarter" idx="5"/>
          </p:nvPr>
        </p:nvSpPr>
        <p:spPr/>
        <p:txBody>
          <a:bodyPr/>
          <a:lstStyle/>
          <a:p>
            <a:fld id="{54434D9A-BA15-470D-8448-50F78F493091}" type="slidenum">
              <a:rPr lang="en-GB" smtClean="0"/>
              <a:t>25</a:t>
            </a:fld>
            <a:endParaRPr lang="en-GB"/>
          </a:p>
        </p:txBody>
      </p:sp>
    </p:spTree>
    <p:extLst>
      <p:ext uri="{BB962C8B-B14F-4D97-AF65-F5344CB8AC3E}">
        <p14:creationId xmlns:p14="http://schemas.microsoft.com/office/powerpoint/2010/main" val="3686621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here’s an example of a feature table I made by backwards-engineering an existing </a:t>
            </a:r>
            <a:r>
              <a:rPr lang="en-GB" dirty="0" err="1"/>
              <a:t>genbank</a:t>
            </a:r>
            <a:r>
              <a:rPr lang="en-GB" dirty="0"/>
              <a:t> submission – hopefully this is what yours should end up looking like!</a:t>
            </a:r>
          </a:p>
        </p:txBody>
      </p:sp>
      <p:sp>
        <p:nvSpPr>
          <p:cNvPr id="4" name="Slide Number Placeholder 3"/>
          <p:cNvSpPr>
            <a:spLocks noGrp="1"/>
          </p:cNvSpPr>
          <p:nvPr>
            <p:ph type="sldNum" sz="quarter" idx="5"/>
          </p:nvPr>
        </p:nvSpPr>
        <p:spPr/>
        <p:txBody>
          <a:bodyPr/>
          <a:lstStyle/>
          <a:p>
            <a:fld id="{54434D9A-BA15-470D-8448-50F78F493091}" type="slidenum">
              <a:rPr lang="en-GB" smtClean="0"/>
              <a:t>26</a:t>
            </a:fld>
            <a:endParaRPr lang="en-GB"/>
          </a:p>
        </p:txBody>
      </p:sp>
    </p:spTree>
    <p:extLst>
      <p:ext uri="{BB962C8B-B14F-4D97-AF65-F5344CB8AC3E}">
        <p14:creationId xmlns:p14="http://schemas.microsoft.com/office/powerpoint/2010/main" val="13614917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Luckily once you’ve cleared that hurdle you’re at the end- you’ll just need to enter a correspondence email address, review that all the information looks correct and then submit</a:t>
            </a:r>
          </a:p>
        </p:txBody>
      </p:sp>
      <p:sp>
        <p:nvSpPr>
          <p:cNvPr id="4" name="Slide Number Placeholder 3"/>
          <p:cNvSpPr>
            <a:spLocks noGrp="1"/>
          </p:cNvSpPr>
          <p:nvPr>
            <p:ph type="sldNum" sz="quarter" idx="5"/>
          </p:nvPr>
        </p:nvSpPr>
        <p:spPr/>
        <p:txBody>
          <a:bodyPr/>
          <a:lstStyle/>
          <a:p>
            <a:fld id="{54434D9A-BA15-470D-8448-50F78F493091}" type="slidenum">
              <a:rPr lang="en-GB" smtClean="0"/>
              <a:t>27</a:t>
            </a:fld>
            <a:endParaRPr lang="en-GB"/>
          </a:p>
        </p:txBody>
      </p:sp>
    </p:spTree>
    <p:extLst>
      <p:ext uri="{BB962C8B-B14F-4D97-AF65-F5344CB8AC3E}">
        <p14:creationId xmlns:p14="http://schemas.microsoft.com/office/powerpoint/2010/main" val="31169474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then hopefully </a:t>
            </a:r>
            <a:r>
              <a:rPr lang="en-GB" dirty="0" err="1"/>
              <a:t>genbank</a:t>
            </a:r>
            <a:r>
              <a:rPr lang="en-GB" dirty="0"/>
              <a:t> will get back to you in a few days with your shiny new accession numbers, or a list of things you need to fix</a:t>
            </a:r>
          </a:p>
        </p:txBody>
      </p:sp>
      <p:sp>
        <p:nvSpPr>
          <p:cNvPr id="4" name="Slide Number Placeholder 3"/>
          <p:cNvSpPr>
            <a:spLocks noGrp="1"/>
          </p:cNvSpPr>
          <p:nvPr>
            <p:ph type="sldNum" sz="quarter" idx="5"/>
          </p:nvPr>
        </p:nvSpPr>
        <p:spPr/>
        <p:txBody>
          <a:bodyPr/>
          <a:lstStyle/>
          <a:p>
            <a:fld id="{54434D9A-BA15-470D-8448-50F78F493091}" type="slidenum">
              <a:rPr lang="en-GB" smtClean="0"/>
              <a:t>28</a:t>
            </a:fld>
            <a:endParaRPr lang="en-GB"/>
          </a:p>
        </p:txBody>
      </p:sp>
    </p:spTree>
    <p:extLst>
      <p:ext uri="{BB962C8B-B14F-4D97-AF65-F5344CB8AC3E}">
        <p14:creationId xmlns:p14="http://schemas.microsoft.com/office/powerpoint/2010/main" val="3248234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why would you want to upload your sequences to </a:t>
            </a:r>
            <a:r>
              <a:rPr lang="en-GB" dirty="0" err="1"/>
              <a:t>genbank</a:t>
            </a:r>
            <a:r>
              <a:rPr lang="en-GB" dirty="0"/>
              <a:t>? Primarily people do it in order to get accession numbers for their sequences, which can be quoted in any research papers you write using these sequences, fulfilling the requirements of many journals. This allows other researchers to have a look at and use your sequences, so your sequences can continue contributing to science after your own study is published. </a:t>
            </a:r>
          </a:p>
        </p:txBody>
      </p:sp>
      <p:sp>
        <p:nvSpPr>
          <p:cNvPr id="4" name="Slide Number Placeholder 3"/>
          <p:cNvSpPr>
            <a:spLocks noGrp="1"/>
          </p:cNvSpPr>
          <p:nvPr>
            <p:ph type="sldNum" sz="quarter" idx="5"/>
          </p:nvPr>
        </p:nvSpPr>
        <p:spPr/>
        <p:txBody>
          <a:bodyPr/>
          <a:lstStyle/>
          <a:p>
            <a:fld id="{54434D9A-BA15-470D-8448-50F78F493091}" type="slidenum">
              <a:rPr lang="en-GB" smtClean="0"/>
              <a:t>3</a:t>
            </a:fld>
            <a:endParaRPr lang="en-GB"/>
          </a:p>
        </p:txBody>
      </p:sp>
    </p:spTree>
    <p:extLst>
      <p:ext uri="{BB962C8B-B14F-4D97-AF65-F5344CB8AC3E}">
        <p14:creationId xmlns:p14="http://schemas.microsoft.com/office/powerpoint/2010/main" val="3394744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Unfortunately </a:t>
            </a:r>
            <a:r>
              <a:rPr lang="en-GB" dirty="0" err="1"/>
              <a:t>genbank</a:t>
            </a:r>
            <a:r>
              <a:rPr lang="en-GB" dirty="0"/>
              <a:t> likes to make it very difficult to submit sequences, and I’m not entirely sure why. There have been a few papers written on how </a:t>
            </a:r>
            <a:r>
              <a:rPr lang="en-GB" dirty="0" err="1"/>
              <a:t>genbank</a:t>
            </a:r>
            <a:r>
              <a:rPr lang="en-GB" dirty="0"/>
              <a:t> is a bit of a pain to submit to, and I’d recommend this one for some tips. Now internally we have a command line tool that I use to do </a:t>
            </a:r>
            <a:r>
              <a:rPr lang="en-GB" dirty="0" err="1"/>
              <a:t>genbank</a:t>
            </a:r>
            <a:r>
              <a:rPr lang="en-GB" dirty="0"/>
              <a:t> submissions, but the set up is pretty complicated to the point that I don’t understand it myself so I’m going to take you through an in theory easier method using the online submission system called </a:t>
            </a:r>
            <a:r>
              <a:rPr lang="en-GB" dirty="0" err="1"/>
              <a:t>BankIt</a:t>
            </a:r>
            <a:r>
              <a:rPr lang="en-GB" dirty="0"/>
              <a:t>.</a:t>
            </a:r>
          </a:p>
        </p:txBody>
      </p:sp>
      <p:sp>
        <p:nvSpPr>
          <p:cNvPr id="4" name="Slide Number Placeholder 3"/>
          <p:cNvSpPr>
            <a:spLocks noGrp="1"/>
          </p:cNvSpPr>
          <p:nvPr>
            <p:ph type="sldNum" sz="quarter" idx="5"/>
          </p:nvPr>
        </p:nvSpPr>
        <p:spPr/>
        <p:txBody>
          <a:bodyPr/>
          <a:lstStyle/>
          <a:p>
            <a:fld id="{54434D9A-BA15-470D-8448-50F78F493091}" type="slidenum">
              <a:rPr lang="en-GB" smtClean="0"/>
              <a:t>4</a:t>
            </a:fld>
            <a:endParaRPr lang="en-GB"/>
          </a:p>
        </p:txBody>
      </p:sp>
    </p:spTree>
    <p:extLst>
      <p:ext uri="{BB962C8B-B14F-4D97-AF65-F5344CB8AC3E}">
        <p14:creationId xmlns:p14="http://schemas.microsoft.com/office/powerpoint/2010/main" val="758402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in order to use the online portal you’ll first need to make an account- you can’t create an account specifically for </a:t>
            </a:r>
            <a:r>
              <a:rPr lang="en-GB" dirty="0" err="1"/>
              <a:t>genbank</a:t>
            </a:r>
            <a:r>
              <a:rPr lang="en-GB" dirty="0"/>
              <a:t>, you need to log in through a third party such as </a:t>
            </a:r>
            <a:r>
              <a:rPr lang="en-GB" dirty="0" err="1"/>
              <a:t>ORCiD</a:t>
            </a:r>
            <a:r>
              <a:rPr lang="en-GB" dirty="0"/>
              <a:t> (if you don’t have an </a:t>
            </a:r>
            <a:r>
              <a:rPr lang="en-GB" dirty="0" err="1"/>
              <a:t>ORCiD</a:t>
            </a:r>
            <a:r>
              <a:rPr lang="en-GB" dirty="0"/>
              <a:t> I’d highly recommend getting one)</a:t>
            </a:r>
          </a:p>
        </p:txBody>
      </p:sp>
      <p:sp>
        <p:nvSpPr>
          <p:cNvPr id="4" name="Slide Number Placeholder 3"/>
          <p:cNvSpPr>
            <a:spLocks noGrp="1"/>
          </p:cNvSpPr>
          <p:nvPr>
            <p:ph type="sldNum" sz="quarter" idx="5"/>
          </p:nvPr>
        </p:nvSpPr>
        <p:spPr/>
        <p:txBody>
          <a:bodyPr/>
          <a:lstStyle/>
          <a:p>
            <a:fld id="{54434D9A-BA15-470D-8448-50F78F493091}" type="slidenum">
              <a:rPr lang="en-GB" smtClean="0"/>
              <a:t>5</a:t>
            </a:fld>
            <a:endParaRPr lang="en-GB"/>
          </a:p>
        </p:txBody>
      </p:sp>
    </p:spTree>
    <p:extLst>
      <p:ext uri="{BB962C8B-B14F-4D97-AF65-F5344CB8AC3E}">
        <p14:creationId xmlns:p14="http://schemas.microsoft.com/office/powerpoint/2010/main" val="3262595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once you’ve done that we can begin! I think “Sequence data not listed above” is the correct one to choose for rabies because it’s a virus not on the list</a:t>
            </a:r>
          </a:p>
        </p:txBody>
      </p:sp>
      <p:sp>
        <p:nvSpPr>
          <p:cNvPr id="4" name="Slide Number Placeholder 3"/>
          <p:cNvSpPr>
            <a:spLocks noGrp="1"/>
          </p:cNvSpPr>
          <p:nvPr>
            <p:ph type="sldNum" sz="quarter" idx="5"/>
          </p:nvPr>
        </p:nvSpPr>
        <p:spPr/>
        <p:txBody>
          <a:bodyPr/>
          <a:lstStyle/>
          <a:p>
            <a:fld id="{54434D9A-BA15-470D-8448-50F78F493091}" type="slidenum">
              <a:rPr lang="en-GB" smtClean="0"/>
              <a:t>6</a:t>
            </a:fld>
            <a:endParaRPr lang="en-GB"/>
          </a:p>
        </p:txBody>
      </p:sp>
    </p:spTree>
    <p:extLst>
      <p:ext uri="{BB962C8B-B14F-4D97-AF65-F5344CB8AC3E}">
        <p14:creationId xmlns:p14="http://schemas.microsoft.com/office/powerpoint/2010/main" val="356184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then put in your contact information as the person doing the submission</a:t>
            </a:r>
          </a:p>
        </p:txBody>
      </p:sp>
      <p:sp>
        <p:nvSpPr>
          <p:cNvPr id="4" name="Slide Number Placeholder 3"/>
          <p:cNvSpPr>
            <a:spLocks noGrp="1"/>
          </p:cNvSpPr>
          <p:nvPr>
            <p:ph type="sldNum" sz="quarter" idx="5"/>
          </p:nvPr>
        </p:nvSpPr>
        <p:spPr/>
        <p:txBody>
          <a:bodyPr/>
          <a:lstStyle/>
          <a:p>
            <a:fld id="{54434D9A-BA15-470D-8448-50F78F493091}" type="slidenum">
              <a:rPr lang="en-GB" smtClean="0"/>
              <a:t>7</a:t>
            </a:fld>
            <a:endParaRPr lang="en-GB"/>
          </a:p>
        </p:txBody>
      </p:sp>
    </p:spTree>
    <p:extLst>
      <p:ext uri="{BB962C8B-B14F-4D97-AF65-F5344CB8AC3E}">
        <p14:creationId xmlns:p14="http://schemas.microsoft.com/office/powerpoint/2010/main" val="164790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And then fill in all the author details. This is separated into the sequence authors and the reference authors, so if some people on your team were involved in a manuscript but not the sequencing or sample collection itself they can be listed separately</a:t>
            </a:r>
          </a:p>
        </p:txBody>
      </p:sp>
      <p:sp>
        <p:nvSpPr>
          <p:cNvPr id="4" name="Slide Number Placeholder 3"/>
          <p:cNvSpPr>
            <a:spLocks noGrp="1"/>
          </p:cNvSpPr>
          <p:nvPr>
            <p:ph type="sldNum" sz="quarter" idx="5"/>
          </p:nvPr>
        </p:nvSpPr>
        <p:spPr/>
        <p:txBody>
          <a:bodyPr/>
          <a:lstStyle/>
          <a:p>
            <a:fld id="{54434D9A-BA15-470D-8448-50F78F493091}" type="slidenum">
              <a:rPr lang="en-GB" smtClean="0"/>
              <a:t>8</a:t>
            </a:fld>
            <a:endParaRPr lang="en-GB"/>
          </a:p>
        </p:txBody>
      </p:sp>
    </p:spTree>
    <p:extLst>
      <p:ext uri="{BB962C8B-B14F-4D97-AF65-F5344CB8AC3E}">
        <p14:creationId xmlns:p14="http://schemas.microsoft.com/office/powerpoint/2010/main" val="3807512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Then you’ll want to list the sequencing technology used. For example here I’ve listed </a:t>
            </a:r>
            <a:r>
              <a:rPr lang="en-GB" dirty="0" err="1"/>
              <a:t>MinION</a:t>
            </a:r>
            <a:r>
              <a:rPr lang="en-GB" dirty="0"/>
              <a:t> as the sequencing method and Guppy and Minimap2 as the assembly programs – you can also add software versions etc </a:t>
            </a:r>
          </a:p>
        </p:txBody>
      </p:sp>
      <p:sp>
        <p:nvSpPr>
          <p:cNvPr id="4" name="Slide Number Placeholder 3"/>
          <p:cNvSpPr>
            <a:spLocks noGrp="1"/>
          </p:cNvSpPr>
          <p:nvPr>
            <p:ph type="sldNum" sz="quarter" idx="5"/>
          </p:nvPr>
        </p:nvSpPr>
        <p:spPr/>
        <p:txBody>
          <a:bodyPr/>
          <a:lstStyle/>
          <a:p>
            <a:fld id="{54434D9A-BA15-470D-8448-50F78F493091}" type="slidenum">
              <a:rPr lang="en-GB" smtClean="0"/>
              <a:t>9</a:t>
            </a:fld>
            <a:endParaRPr lang="en-GB"/>
          </a:p>
        </p:txBody>
      </p:sp>
    </p:spTree>
    <p:extLst>
      <p:ext uri="{BB962C8B-B14F-4D97-AF65-F5344CB8AC3E}">
        <p14:creationId xmlns:p14="http://schemas.microsoft.com/office/powerpoint/2010/main" val="2473473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284D5-1134-FC9D-67B4-4A3ED4C065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13501F7-FB68-F4F9-6302-68AD8F2631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96CC99A-FBF3-B767-E2F4-AB5A6540A7D2}"/>
              </a:ext>
            </a:extLst>
          </p:cNvPr>
          <p:cNvSpPr>
            <a:spLocks noGrp="1"/>
          </p:cNvSpPr>
          <p:nvPr>
            <p:ph type="dt" sz="half" idx="10"/>
          </p:nvPr>
        </p:nvSpPr>
        <p:spPr/>
        <p:txBody>
          <a:bodyPr/>
          <a:lstStyle/>
          <a:p>
            <a:fld id="{2092A960-17A5-490B-8342-A36D9B2F1175}" type="datetimeFigureOut">
              <a:rPr lang="en-GB" smtClean="0"/>
              <a:t>15/06/2023</a:t>
            </a:fld>
            <a:endParaRPr lang="en-GB"/>
          </a:p>
        </p:txBody>
      </p:sp>
      <p:sp>
        <p:nvSpPr>
          <p:cNvPr id="5" name="Footer Placeholder 4">
            <a:extLst>
              <a:ext uri="{FF2B5EF4-FFF2-40B4-BE49-F238E27FC236}">
                <a16:creationId xmlns:a16="http://schemas.microsoft.com/office/drawing/2014/main" id="{D0BC211A-6480-453A-3D09-BE078C4276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3AF48C-2B68-7E92-F168-D05339F301A5}"/>
              </a:ext>
            </a:extLst>
          </p:cNvPr>
          <p:cNvSpPr>
            <a:spLocks noGrp="1"/>
          </p:cNvSpPr>
          <p:nvPr>
            <p:ph type="sldNum" sz="quarter" idx="12"/>
          </p:nvPr>
        </p:nvSpPr>
        <p:spPr/>
        <p:txBody>
          <a:bodyPr/>
          <a:lstStyle/>
          <a:p>
            <a:fld id="{2DB8F339-AFC5-49FB-B831-13F22D1EF821}" type="slidenum">
              <a:rPr lang="en-GB" smtClean="0"/>
              <a:t>‹#›</a:t>
            </a:fld>
            <a:endParaRPr lang="en-GB"/>
          </a:p>
        </p:txBody>
      </p:sp>
    </p:spTree>
    <p:extLst>
      <p:ext uri="{BB962C8B-B14F-4D97-AF65-F5344CB8AC3E}">
        <p14:creationId xmlns:p14="http://schemas.microsoft.com/office/powerpoint/2010/main" val="2003066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C9B28-8922-9FB2-3712-0BBCCFFDA21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DCCC7A7-EA89-B8A9-112F-14827E2FD9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8CC5F9C-67C9-7251-ADF6-51409CB4B1DD}"/>
              </a:ext>
            </a:extLst>
          </p:cNvPr>
          <p:cNvSpPr>
            <a:spLocks noGrp="1"/>
          </p:cNvSpPr>
          <p:nvPr>
            <p:ph type="dt" sz="half" idx="10"/>
          </p:nvPr>
        </p:nvSpPr>
        <p:spPr/>
        <p:txBody>
          <a:bodyPr/>
          <a:lstStyle/>
          <a:p>
            <a:fld id="{2092A960-17A5-490B-8342-A36D9B2F1175}" type="datetimeFigureOut">
              <a:rPr lang="en-GB" smtClean="0"/>
              <a:t>15/06/2023</a:t>
            </a:fld>
            <a:endParaRPr lang="en-GB"/>
          </a:p>
        </p:txBody>
      </p:sp>
      <p:sp>
        <p:nvSpPr>
          <p:cNvPr id="5" name="Footer Placeholder 4">
            <a:extLst>
              <a:ext uri="{FF2B5EF4-FFF2-40B4-BE49-F238E27FC236}">
                <a16:creationId xmlns:a16="http://schemas.microsoft.com/office/drawing/2014/main" id="{0D4141D1-F6C8-B48B-9584-627AF3C0DB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060B2C-8D48-1AA1-7709-F45CB371E59C}"/>
              </a:ext>
            </a:extLst>
          </p:cNvPr>
          <p:cNvSpPr>
            <a:spLocks noGrp="1"/>
          </p:cNvSpPr>
          <p:nvPr>
            <p:ph type="sldNum" sz="quarter" idx="12"/>
          </p:nvPr>
        </p:nvSpPr>
        <p:spPr/>
        <p:txBody>
          <a:bodyPr/>
          <a:lstStyle/>
          <a:p>
            <a:fld id="{2DB8F339-AFC5-49FB-B831-13F22D1EF821}" type="slidenum">
              <a:rPr lang="en-GB" smtClean="0"/>
              <a:t>‹#›</a:t>
            </a:fld>
            <a:endParaRPr lang="en-GB"/>
          </a:p>
        </p:txBody>
      </p:sp>
    </p:spTree>
    <p:extLst>
      <p:ext uri="{BB962C8B-B14F-4D97-AF65-F5344CB8AC3E}">
        <p14:creationId xmlns:p14="http://schemas.microsoft.com/office/powerpoint/2010/main" val="3020872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7FFDC8-04A9-FA15-E4BC-3003A2D35A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AC759E0-3550-2AC2-E95D-21158CB162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F6F8BC-F457-3D4F-736D-0F04ACFE88D1}"/>
              </a:ext>
            </a:extLst>
          </p:cNvPr>
          <p:cNvSpPr>
            <a:spLocks noGrp="1"/>
          </p:cNvSpPr>
          <p:nvPr>
            <p:ph type="dt" sz="half" idx="10"/>
          </p:nvPr>
        </p:nvSpPr>
        <p:spPr/>
        <p:txBody>
          <a:bodyPr/>
          <a:lstStyle/>
          <a:p>
            <a:fld id="{2092A960-17A5-490B-8342-A36D9B2F1175}" type="datetimeFigureOut">
              <a:rPr lang="en-GB" smtClean="0"/>
              <a:t>15/06/2023</a:t>
            </a:fld>
            <a:endParaRPr lang="en-GB"/>
          </a:p>
        </p:txBody>
      </p:sp>
      <p:sp>
        <p:nvSpPr>
          <p:cNvPr id="5" name="Footer Placeholder 4">
            <a:extLst>
              <a:ext uri="{FF2B5EF4-FFF2-40B4-BE49-F238E27FC236}">
                <a16:creationId xmlns:a16="http://schemas.microsoft.com/office/drawing/2014/main" id="{3381CE27-CB44-C703-C1AC-79D7B750C1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F16F52-C2FB-DC4A-3F76-3B64C0528772}"/>
              </a:ext>
            </a:extLst>
          </p:cNvPr>
          <p:cNvSpPr>
            <a:spLocks noGrp="1"/>
          </p:cNvSpPr>
          <p:nvPr>
            <p:ph type="sldNum" sz="quarter" idx="12"/>
          </p:nvPr>
        </p:nvSpPr>
        <p:spPr/>
        <p:txBody>
          <a:bodyPr/>
          <a:lstStyle/>
          <a:p>
            <a:fld id="{2DB8F339-AFC5-49FB-B831-13F22D1EF821}" type="slidenum">
              <a:rPr lang="en-GB" smtClean="0"/>
              <a:t>‹#›</a:t>
            </a:fld>
            <a:endParaRPr lang="en-GB"/>
          </a:p>
        </p:txBody>
      </p:sp>
    </p:spTree>
    <p:extLst>
      <p:ext uri="{BB962C8B-B14F-4D97-AF65-F5344CB8AC3E}">
        <p14:creationId xmlns:p14="http://schemas.microsoft.com/office/powerpoint/2010/main" val="247531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14DD-F818-602B-F52B-05DD75A9BE0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27F3B6B-6240-72CD-DCD1-7AE5BC8000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1A5E23-D8A8-6322-FEA2-41181F0C7D54}"/>
              </a:ext>
            </a:extLst>
          </p:cNvPr>
          <p:cNvSpPr>
            <a:spLocks noGrp="1"/>
          </p:cNvSpPr>
          <p:nvPr>
            <p:ph type="dt" sz="half" idx="10"/>
          </p:nvPr>
        </p:nvSpPr>
        <p:spPr/>
        <p:txBody>
          <a:bodyPr/>
          <a:lstStyle/>
          <a:p>
            <a:fld id="{2092A960-17A5-490B-8342-A36D9B2F1175}" type="datetimeFigureOut">
              <a:rPr lang="en-GB" smtClean="0"/>
              <a:t>15/06/2023</a:t>
            </a:fld>
            <a:endParaRPr lang="en-GB"/>
          </a:p>
        </p:txBody>
      </p:sp>
      <p:sp>
        <p:nvSpPr>
          <p:cNvPr id="5" name="Footer Placeholder 4">
            <a:extLst>
              <a:ext uri="{FF2B5EF4-FFF2-40B4-BE49-F238E27FC236}">
                <a16:creationId xmlns:a16="http://schemas.microsoft.com/office/drawing/2014/main" id="{F8D10EC3-A717-5698-0ECC-AEED062582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E8CF8E-F886-207F-D328-74390F45A530}"/>
              </a:ext>
            </a:extLst>
          </p:cNvPr>
          <p:cNvSpPr>
            <a:spLocks noGrp="1"/>
          </p:cNvSpPr>
          <p:nvPr>
            <p:ph type="sldNum" sz="quarter" idx="12"/>
          </p:nvPr>
        </p:nvSpPr>
        <p:spPr/>
        <p:txBody>
          <a:bodyPr/>
          <a:lstStyle/>
          <a:p>
            <a:fld id="{2DB8F339-AFC5-49FB-B831-13F22D1EF821}" type="slidenum">
              <a:rPr lang="en-GB" smtClean="0"/>
              <a:t>‹#›</a:t>
            </a:fld>
            <a:endParaRPr lang="en-GB"/>
          </a:p>
        </p:txBody>
      </p:sp>
    </p:spTree>
    <p:extLst>
      <p:ext uri="{BB962C8B-B14F-4D97-AF65-F5344CB8AC3E}">
        <p14:creationId xmlns:p14="http://schemas.microsoft.com/office/powerpoint/2010/main" val="68221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9E17-B7ED-F2DD-0D12-B069A41B62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9A1D674-4552-A22B-3862-6162FAE7ED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9C129C-3F6A-5DD6-DEC9-B4BED4833B09}"/>
              </a:ext>
            </a:extLst>
          </p:cNvPr>
          <p:cNvSpPr>
            <a:spLocks noGrp="1"/>
          </p:cNvSpPr>
          <p:nvPr>
            <p:ph type="dt" sz="half" idx="10"/>
          </p:nvPr>
        </p:nvSpPr>
        <p:spPr/>
        <p:txBody>
          <a:bodyPr/>
          <a:lstStyle/>
          <a:p>
            <a:fld id="{2092A960-17A5-490B-8342-A36D9B2F1175}" type="datetimeFigureOut">
              <a:rPr lang="en-GB" smtClean="0"/>
              <a:t>15/06/2023</a:t>
            </a:fld>
            <a:endParaRPr lang="en-GB"/>
          </a:p>
        </p:txBody>
      </p:sp>
      <p:sp>
        <p:nvSpPr>
          <p:cNvPr id="5" name="Footer Placeholder 4">
            <a:extLst>
              <a:ext uri="{FF2B5EF4-FFF2-40B4-BE49-F238E27FC236}">
                <a16:creationId xmlns:a16="http://schemas.microsoft.com/office/drawing/2014/main" id="{C1AD8B92-BDF5-654D-A55A-D9CB62DE62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C1BBC2-9849-9261-D1C5-8A391709C8DF}"/>
              </a:ext>
            </a:extLst>
          </p:cNvPr>
          <p:cNvSpPr>
            <a:spLocks noGrp="1"/>
          </p:cNvSpPr>
          <p:nvPr>
            <p:ph type="sldNum" sz="quarter" idx="12"/>
          </p:nvPr>
        </p:nvSpPr>
        <p:spPr/>
        <p:txBody>
          <a:bodyPr/>
          <a:lstStyle/>
          <a:p>
            <a:fld id="{2DB8F339-AFC5-49FB-B831-13F22D1EF821}" type="slidenum">
              <a:rPr lang="en-GB" smtClean="0"/>
              <a:t>‹#›</a:t>
            </a:fld>
            <a:endParaRPr lang="en-GB"/>
          </a:p>
        </p:txBody>
      </p:sp>
    </p:spTree>
    <p:extLst>
      <p:ext uri="{BB962C8B-B14F-4D97-AF65-F5344CB8AC3E}">
        <p14:creationId xmlns:p14="http://schemas.microsoft.com/office/powerpoint/2010/main" val="461326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EA62F-BE1F-4DE0-6CC4-FB48EBCCEC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F0DF4D-F4E0-BE6C-E017-A9DFFA49DC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D11FCE7-F9D6-5EB9-65E3-0A897CFA70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3DB500B-0712-4AE3-18D7-250916D1710F}"/>
              </a:ext>
            </a:extLst>
          </p:cNvPr>
          <p:cNvSpPr>
            <a:spLocks noGrp="1"/>
          </p:cNvSpPr>
          <p:nvPr>
            <p:ph type="dt" sz="half" idx="10"/>
          </p:nvPr>
        </p:nvSpPr>
        <p:spPr/>
        <p:txBody>
          <a:bodyPr/>
          <a:lstStyle/>
          <a:p>
            <a:fld id="{2092A960-17A5-490B-8342-A36D9B2F1175}" type="datetimeFigureOut">
              <a:rPr lang="en-GB" smtClean="0"/>
              <a:t>15/06/2023</a:t>
            </a:fld>
            <a:endParaRPr lang="en-GB"/>
          </a:p>
        </p:txBody>
      </p:sp>
      <p:sp>
        <p:nvSpPr>
          <p:cNvPr id="6" name="Footer Placeholder 5">
            <a:extLst>
              <a:ext uri="{FF2B5EF4-FFF2-40B4-BE49-F238E27FC236}">
                <a16:creationId xmlns:a16="http://schemas.microsoft.com/office/drawing/2014/main" id="{3C33A8A9-0493-6552-11EA-DFD8A0DEEA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66ED7CE-764E-AC00-376A-2F4533ADD2E5}"/>
              </a:ext>
            </a:extLst>
          </p:cNvPr>
          <p:cNvSpPr>
            <a:spLocks noGrp="1"/>
          </p:cNvSpPr>
          <p:nvPr>
            <p:ph type="sldNum" sz="quarter" idx="12"/>
          </p:nvPr>
        </p:nvSpPr>
        <p:spPr/>
        <p:txBody>
          <a:bodyPr/>
          <a:lstStyle/>
          <a:p>
            <a:fld id="{2DB8F339-AFC5-49FB-B831-13F22D1EF821}" type="slidenum">
              <a:rPr lang="en-GB" smtClean="0"/>
              <a:t>‹#›</a:t>
            </a:fld>
            <a:endParaRPr lang="en-GB"/>
          </a:p>
        </p:txBody>
      </p:sp>
    </p:spTree>
    <p:extLst>
      <p:ext uri="{BB962C8B-B14F-4D97-AF65-F5344CB8AC3E}">
        <p14:creationId xmlns:p14="http://schemas.microsoft.com/office/powerpoint/2010/main" val="287745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AEDF-7D7F-E6E4-95A4-D6AC36D5505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4B438A-CE6C-0475-681A-20585A18C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792385-D2AF-E3EA-9FD1-20091A2113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17C9C65-6326-A1BC-95CD-FB3A76C754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03DB1A-3AEE-047F-0868-DCBD113C94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E4B00EB-3754-A272-F77E-5477B1A37207}"/>
              </a:ext>
            </a:extLst>
          </p:cNvPr>
          <p:cNvSpPr>
            <a:spLocks noGrp="1"/>
          </p:cNvSpPr>
          <p:nvPr>
            <p:ph type="dt" sz="half" idx="10"/>
          </p:nvPr>
        </p:nvSpPr>
        <p:spPr/>
        <p:txBody>
          <a:bodyPr/>
          <a:lstStyle/>
          <a:p>
            <a:fld id="{2092A960-17A5-490B-8342-A36D9B2F1175}" type="datetimeFigureOut">
              <a:rPr lang="en-GB" smtClean="0"/>
              <a:t>15/06/2023</a:t>
            </a:fld>
            <a:endParaRPr lang="en-GB"/>
          </a:p>
        </p:txBody>
      </p:sp>
      <p:sp>
        <p:nvSpPr>
          <p:cNvPr id="8" name="Footer Placeholder 7">
            <a:extLst>
              <a:ext uri="{FF2B5EF4-FFF2-40B4-BE49-F238E27FC236}">
                <a16:creationId xmlns:a16="http://schemas.microsoft.com/office/drawing/2014/main" id="{080D82E5-58D0-3DFA-0326-534E1FAE178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0DAB6BD-DBF5-C5FB-B6D5-8C3028F31182}"/>
              </a:ext>
            </a:extLst>
          </p:cNvPr>
          <p:cNvSpPr>
            <a:spLocks noGrp="1"/>
          </p:cNvSpPr>
          <p:nvPr>
            <p:ph type="sldNum" sz="quarter" idx="12"/>
          </p:nvPr>
        </p:nvSpPr>
        <p:spPr/>
        <p:txBody>
          <a:bodyPr/>
          <a:lstStyle/>
          <a:p>
            <a:fld id="{2DB8F339-AFC5-49FB-B831-13F22D1EF821}" type="slidenum">
              <a:rPr lang="en-GB" smtClean="0"/>
              <a:t>‹#›</a:t>
            </a:fld>
            <a:endParaRPr lang="en-GB"/>
          </a:p>
        </p:txBody>
      </p:sp>
    </p:spTree>
    <p:extLst>
      <p:ext uri="{BB962C8B-B14F-4D97-AF65-F5344CB8AC3E}">
        <p14:creationId xmlns:p14="http://schemas.microsoft.com/office/powerpoint/2010/main" val="343394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D18DD-5FF1-ADD8-D158-0FDAE477597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13D7E2D-316B-BC04-615E-1E4ED3D7C87B}"/>
              </a:ext>
            </a:extLst>
          </p:cNvPr>
          <p:cNvSpPr>
            <a:spLocks noGrp="1"/>
          </p:cNvSpPr>
          <p:nvPr>
            <p:ph type="dt" sz="half" idx="10"/>
          </p:nvPr>
        </p:nvSpPr>
        <p:spPr/>
        <p:txBody>
          <a:bodyPr/>
          <a:lstStyle/>
          <a:p>
            <a:fld id="{2092A960-17A5-490B-8342-A36D9B2F1175}" type="datetimeFigureOut">
              <a:rPr lang="en-GB" smtClean="0"/>
              <a:t>15/06/2023</a:t>
            </a:fld>
            <a:endParaRPr lang="en-GB"/>
          </a:p>
        </p:txBody>
      </p:sp>
      <p:sp>
        <p:nvSpPr>
          <p:cNvPr id="4" name="Footer Placeholder 3">
            <a:extLst>
              <a:ext uri="{FF2B5EF4-FFF2-40B4-BE49-F238E27FC236}">
                <a16:creationId xmlns:a16="http://schemas.microsoft.com/office/drawing/2014/main" id="{57F5250F-97BD-7AB5-D696-14DAF49091C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91120CC-2DEB-B174-5C7B-479C719DE4AC}"/>
              </a:ext>
            </a:extLst>
          </p:cNvPr>
          <p:cNvSpPr>
            <a:spLocks noGrp="1"/>
          </p:cNvSpPr>
          <p:nvPr>
            <p:ph type="sldNum" sz="quarter" idx="12"/>
          </p:nvPr>
        </p:nvSpPr>
        <p:spPr/>
        <p:txBody>
          <a:bodyPr/>
          <a:lstStyle/>
          <a:p>
            <a:fld id="{2DB8F339-AFC5-49FB-B831-13F22D1EF821}" type="slidenum">
              <a:rPr lang="en-GB" smtClean="0"/>
              <a:t>‹#›</a:t>
            </a:fld>
            <a:endParaRPr lang="en-GB"/>
          </a:p>
        </p:txBody>
      </p:sp>
    </p:spTree>
    <p:extLst>
      <p:ext uri="{BB962C8B-B14F-4D97-AF65-F5344CB8AC3E}">
        <p14:creationId xmlns:p14="http://schemas.microsoft.com/office/powerpoint/2010/main" val="143457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3D3663-74B4-657F-F90A-EAE00E9620F6}"/>
              </a:ext>
            </a:extLst>
          </p:cNvPr>
          <p:cNvSpPr>
            <a:spLocks noGrp="1"/>
          </p:cNvSpPr>
          <p:nvPr>
            <p:ph type="dt" sz="half" idx="10"/>
          </p:nvPr>
        </p:nvSpPr>
        <p:spPr/>
        <p:txBody>
          <a:bodyPr/>
          <a:lstStyle/>
          <a:p>
            <a:fld id="{2092A960-17A5-490B-8342-A36D9B2F1175}" type="datetimeFigureOut">
              <a:rPr lang="en-GB" smtClean="0"/>
              <a:t>15/06/2023</a:t>
            </a:fld>
            <a:endParaRPr lang="en-GB"/>
          </a:p>
        </p:txBody>
      </p:sp>
      <p:sp>
        <p:nvSpPr>
          <p:cNvPr id="3" name="Footer Placeholder 2">
            <a:extLst>
              <a:ext uri="{FF2B5EF4-FFF2-40B4-BE49-F238E27FC236}">
                <a16:creationId xmlns:a16="http://schemas.microsoft.com/office/drawing/2014/main" id="{D59552BA-BD1E-B502-4A59-68656238968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18A03C8-9B44-B860-2A1E-C2E34835FD62}"/>
              </a:ext>
            </a:extLst>
          </p:cNvPr>
          <p:cNvSpPr>
            <a:spLocks noGrp="1"/>
          </p:cNvSpPr>
          <p:nvPr>
            <p:ph type="sldNum" sz="quarter" idx="12"/>
          </p:nvPr>
        </p:nvSpPr>
        <p:spPr/>
        <p:txBody>
          <a:bodyPr/>
          <a:lstStyle/>
          <a:p>
            <a:fld id="{2DB8F339-AFC5-49FB-B831-13F22D1EF821}" type="slidenum">
              <a:rPr lang="en-GB" smtClean="0"/>
              <a:t>‹#›</a:t>
            </a:fld>
            <a:endParaRPr lang="en-GB"/>
          </a:p>
        </p:txBody>
      </p:sp>
    </p:spTree>
    <p:extLst>
      <p:ext uri="{BB962C8B-B14F-4D97-AF65-F5344CB8AC3E}">
        <p14:creationId xmlns:p14="http://schemas.microsoft.com/office/powerpoint/2010/main" val="275690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E18F-9792-EE5D-5F02-238AA6FCD8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9E082C1-1E55-637C-A271-D3CCD00AA2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569C032-716A-7CDE-0D5E-5E590EC569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E312F2-50EF-41FE-A821-AF2BDDEBCAB3}"/>
              </a:ext>
            </a:extLst>
          </p:cNvPr>
          <p:cNvSpPr>
            <a:spLocks noGrp="1"/>
          </p:cNvSpPr>
          <p:nvPr>
            <p:ph type="dt" sz="half" idx="10"/>
          </p:nvPr>
        </p:nvSpPr>
        <p:spPr/>
        <p:txBody>
          <a:bodyPr/>
          <a:lstStyle/>
          <a:p>
            <a:fld id="{2092A960-17A5-490B-8342-A36D9B2F1175}" type="datetimeFigureOut">
              <a:rPr lang="en-GB" smtClean="0"/>
              <a:t>15/06/2023</a:t>
            </a:fld>
            <a:endParaRPr lang="en-GB"/>
          </a:p>
        </p:txBody>
      </p:sp>
      <p:sp>
        <p:nvSpPr>
          <p:cNvPr id="6" name="Footer Placeholder 5">
            <a:extLst>
              <a:ext uri="{FF2B5EF4-FFF2-40B4-BE49-F238E27FC236}">
                <a16:creationId xmlns:a16="http://schemas.microsoft.com/office/drawing/2014/main" id="{268C3D45-5C27-B23E-64CD-0B981C4372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5A2F9C-46F6-8589-5EE3-612E959DBA79}"/>
              </a:ext>
            </a:extLst>
          </p:cNvPr>
          <p:cNvSpPr>
            <a:spLocks noGrp="1"/>
          </p:cNvSpPr>
          <p:nvPr>
            <p:ph type="sldNum" sz="quarter" idx="12"/>
          </p:nvPr>
        </p:nvSpPr>
        <p:spPr/>
        <p:txBody>
          <a:bodyPr/>
          <a:lstStyle/>
          <a:p>
            <a:fld id="{2DB8F339-AFC5-49FB-B831-13F22D1EF821}" type="slidenum">
              <a:rPr lang="en-GB" smtClean="0"/>
              <a:t>‹#›</a:t>
            </a:fld>
            <a:endParaRPr lang="en-GB"/>
          </a:p>
        </p:txBody>
      </p:sp>
    </p:spTree>
    <p:extLst>
      <p:ext uri="{BB962C8B-B14F-4D97-AF65-F5344CB8AC3E}">
        <p14:creationId xmlns:p14="http://schemas.microsoft.com/office/powerpoint/2010/main" val="432445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01987-DD79-26A8-F700-4CB46A1A0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0D55004-BFAE-7DB5-C1E2-B055ECA407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9488BCA-3153-6830-54CF-9F553CEC0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0A0B5F-0137-5D60-B978-B0D62409C220}"/>
              </a:ext>
            </a:extLst>
          </p:cNvPr>
          <p:cNvSpPr>
            <a:spLocks noGrp="1"/>
          </p:cNvSpPr>
          <p:nvPr>
            <p:ph type="dt" sz="half" idx="10"/>
          </p:nvPr>
        </p:nvSpPr>
        <p:spPr/>
        <p:txBody>
          <a:bodyPr/>
          <a:lstStyle/>
          <a:p>
            <a:fld id="{2092A960-17A5-490B-8342-A36D9B2F1175}" type="datetimeFigureOut">
              <a:rPr lang="en-GB" smtClean="0"/>
              <a:t>15/06/2023</a:t>
            </a:fld>
            <a:endParaRPr lang="en-GB"/>
          </a:p>
        </p:txBody>
      </p:sp>
      <p:sp>
        <p:nvSpPr>
          <p:cNvPr id="6" name="Footer Placeholder 5">
            <a:extLst>
              <a:ext uri="{FF2B5EF4-FFF2-40B4-BE49-F238E27FC236}">
                <a16:creationId xmlns:a16="http://schemas.microsoft.com/office/drawing/2014/main" id="{7ADE6831-7572-FAA9-E361-92945F3E30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F647DE-6721-C063-5458-281DCD2968C0}"/>
              </a:ext>
            </a:extLst>
          </p:cNvPr>
          <p:cNvSpPr>
            <a:spLocks noGrp="1"/>
          </p:cNvSpPr>
          <p:nvPr>
            <p:ph type="sldNum" sz="quarter" idx="12"/>
          </p:nvPr>
        </p:nvSpPr>
        <p:spPr/>
        <p:txBody>
          <a:bodyPr/>
          <a:lstStyle/>
          <a:p>
            <a:fld id="{2DB8F339-AFC5-49FB-B831-13F22D1EF821}" type="slidenum">
              <a:rPr lang="en-GB" smtClean="0"/>
              <a:t>‹#›</a:t>
            </a:fld>
            <a:endParaRPr lang="en-GB"/>
          </a:p>
        </p:txBody>
      </p:sp>
    </p:spTree>
    <p:extLst>
      <p:ext uri="{BB962C8B-B14F-4D97-AF65-F5344CB8AC3E}">
        <p14:creationId xmlns:p14="http://schemas.microsoft.com/office/powerpoint/2010/main" val="2735720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EA3E3E-3D12-DD0E-5BC7-4D5B5757B0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154E36-37FF-DB81-093E-AD8AE1F9E4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E98160-E443-888C-27F1-C39ED44E36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92A960-17A5-490B-8342-A36D9B2F1175}" type="datetimeFigureOut">
              <a:rPr lang="en-GB" smtClean="0"/>
              <a:t>15/06/2023</a:t>
            </a:fld>
            <a:endParaRPr lang="en-GB"/>
          </a:p>
        </p:txBody>
      </p:sp>
      <p:sp>
        <p:nvSpPr>
          <p:cNvPr id="5" name="Footer Placeholder 4">
            <a:extLst>
              <a:ext uri="{FF2B5EF4-FFF2-40B4-BE49-F238E27FC236}">
                <a16:creationId xmlns:a16="http://schemas.microsoft.com/office/drawing/2014/main" id="{A025F403-20F9-0E12-58C9-6B99C2A835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716BFE2-6404-B1C9-BC62-D8BABE268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8F339-AFC5-49FB-B831-13F22D1EF821}" type="slidenum">
              <a:rPr lang="en-GB" smtClean="0"/>
              <a:t>‹#›</a:t>
            </a:fld>
            <a:endParaRPr lang="en-GB"/>
          </a:p>
        </p:txBody>
      </p:sp>
    </p:spTree>
    <p:extLst>
      <p:ext uri="{BB962C8B-B14F-4D97-AF65-F5344CB8AC3E}">
        <p14:creationId xmlns:p14="http://schemas.microsoft.com/office/powerpoint/2010/main" val="3574132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ncbi.nlm.nih.gov/WebSub/html/help/feature-table.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9.png"/><Relationship Id="rId5" Type="http://schemas.microsoft.com/office/2007/relationships/hdphoto" Target="../media/hdphoto1.wdp"/><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ncbi.nlm.nih.gov/WebSu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D1AD-AB98-8550-B9E0-28A94CEF7797}"/>
              </a:ext>
            </a:extLst>
          </p:cNvPr>
          <p:cNvSpPr>
            <a:spLocks noGrp="1"/>
          </p:cNvSpPr>
          <p:nvPr>
            <p:ph type="ctrTitle"/>
          </p:nvPr>
        </p:nvSpPr>
        <p:spPr/>
        <p:txBody>
          <a:bodyPr/>
          <a:lstStyle/>
          <a:p>
            <a:r>
              <a:rPr lang="en-GB" dirty="0"/>
              <a:t>How to submit sequences to GenBank</a:t>
            </a:r>
          </a:p>
        </p:txBody>
      </p:sp>
      <p:sp>
        <p:nvSpPr>
          <p:cNvPr id="3" name="Subtitle 2">
            <a:extLst>
              <a:ext uri="{FF2B5EF4-FFF2-40B4-BE49-F238E27FC236}">
                <a16:creationId xmlns:a16="http://schemas.microsoft.com/office/drawing/2014/main" id="{EF671A4E-F880-3BB5-FC1B-C43D16C7A60E}"/>
              </a:ext>
            </a:extLst>
          </p:cNvPr>
          <p:cNvSpPr>
            <a:spLocks noGrp="1"/>
          </p:cNvSpPr>
          <p:nvPr>
            <p:ph type="subTitle" idx="1"/>
          </p:nvPr>
        </p:nvSpPr>
        <p:spPr/>
        <p:txBody>
          <a:bodyPr/>
          <a:lstStyle/>
          <a:p>
            <a:r>
              <a:rPr lang="en-GB" dirty="0"/>
              <a:t>using the </a:t>
            </a:r>
            <a:r>
              <a:rPr lang="en-GB" dirty="0" err="1"/>
              <a:t>BankIt</a:t>
            </a:r>
            <a:r>
              <a:rPr lang="en-GB" dirty="0"/>
              <a:t> website (other methods are available)</a:t>
            </a:r>
          </a:p>
        </p:txBody>
      </p:sp>
    </p:spTree>
    <p:extLst>
      <p:ext uri="{BB962C8B-B14F-4D97-AF65-F5344CB8AC3E}">
        <p14:creationId xmlns:p14="http://schemas.microsoft.com/office/powerpoint/2010/main" val="1828384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547334-8624-8914-A3ED-62CD1CB389C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Step 5: Nucleotide</a:t>
            </a:r>
          </a:p>
        </p:txBody>
      </p:sp>
      <p:pic>
        <p:nvPicPr>
          <p:cNvPr id="5" name="Content Placeholder 4">
            <a:extLst>
              <a:ext uri="{FF2B5EF4-FFF2-40B4-BE49-F238E27FC236}">
                <a16:creationId xmlns:a16="http://schemas.microsoft.com/office/drawing/2014/main" id="{F41823D4-A843-8DDF-DE6C-AF9CA10D824E}"/>
              </a:ext>
            </a:extLst>
          </p:cNvPr>
          <p:cNvPicPr>
            <a:picLocks noGrp="1" noChangeAspect="1"/>
          </p:cNvPicPr>
          <p:nvPr>
            <p:ph idx="1"/>
          </p:nvPr>
        </p:nvPicPr>
        <p:blipFill>
          <a:blip r:embed="rId3"/>
          <a:stretch>
            <a:fillRect/>
          </a:stretch>
        </p:blipFill>
        <p:spPr>
          <a:xfrm>
            <a:off x="4976411" y="643466"/>
            <a:ext cx="6382509" cy="5568739"/>
          </a:xfrm>
          <a:prstGeom prst="rect">
            <a:avLst/>
          </a:prstGeom>
        </p:spPr>
      </p:pic>
    </p:spTree>
    <p:extLst>
      <p:ext uri="{BB962C8B-B14F-4D97-AF65-F5344CB8AC3E}">
        <p14:creationId xmlns:p14="http://schemas.microsoft.com/office/powerpoint/2010/main" val="37266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FFD1-747F-C3E6-B5F6-CA48C041A33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0D974A3-A7A4-E023-CB8B-402DBCB52D35}"/>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661FB1BD-1196-3F3A-88C9-28D63697DF09}"/>
              </a:ext>
            </a:extLst>
          </p:cNvPr>
          <p:cNvPicPr>
            <a:picLocks noChangeAspect="1"/>
          </p:cNvPicPr>
          <p:nvPr/>
        </p:nvPicPr>
        <p:blipFill>
          <a:blip r:embed="rId3"/>
          <a:stretch>
            <a:fillRect/>
          </a:stretch>
        </p:blipFill>
        <p:spPr>
          <a:xfrm>
            <a:off x="0" y="149627"/>
            <a:ext cx="12192000" cy="4465249"/>
          </a:xfrm>
          <a:prstGeom prst="rect">
            <a:avLst/>
          </a:prstGeom>
        </p:spPr>
      </p:pic>
      <p:pic>
        <p:nvPicPr>
          <p:cNvPr id="7" name="Picture 6">
            <a:extLst>
              <a:ext uri="{FF2B5EF4-FFF2-40B4-BE49-F238E27FC236}">
                <a16:creationId xmlns:a16="http://schemas.microsoft.com/office/drawing/2014/main" id="{24F5D881-6F95-17F0-00A9-71973DEB672C}"/>
              </a:ext>
            </a:extLst>
          </p:cNvPr>
          <p:cNvPicPr>
            <a:picLocks noChangeAspect="1"/>
          </p:cNvPicPr>
          <p:nvPr/>
        </p:nvPicPr>
        <p:blipFill>
          <a:blip r:embed="rId4"/>
          <a:stretch>
            <a:fillRect/>
          </a:stretch>
        </p:blipFill>
        <p:spPr>
          <a:xfrm>
            <a:off x="5626008" y="4749813"/>
            <a:ext cx="6565992" cy="1958560"/>
          </a:xfrm>
          <a:prstGeom prst="rect">
            <a:avLst/>
          </a:prstGeom>
        </p:spPr>
      </p:pic>
    </p:spTree>
    <p:extLst>
      <p:ext uri="{BB962C8B-B14F-4D97-AF65-F5344CB8AC3E}">
        <p14:creationId xmlns:p14="http://schemas.microsoft.com/office/powerpoint/2010/main" val="1164101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6C32A-79AE-03C0-15AB-573AF6A38D0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Step 6: Organism</a:t>
            </a:r>
          </a:p>
        </p:txBody>
      </p:sp>
      <p:pic>
        <p:nvPicPr>
          <p:cNvPr id="4098" name="Picture 2">
            <a:extLst>
              <a:ext uri="{FF2B5EF4-FFF2-40B4-BE49-F238E27FC236}">
                <a16:creationId xmlns:a16="http://schemas.microsoft.com/office/drawing/2014/main" id="{8DBE27D0-8383-4436-9752-6152884CE53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777316" y="2232738"/>
            <a:ext cx="6780700" cy="2390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363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07A6A7-D835-AF80-140C-8EB6EE7F34F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Step 7: Set/Batch</a:t>
            </a:r>
          </a:p>
        </p:txBody>
      </p:sp>
      <p:pic>
        <p:nvPicPr>
          <p:cNvPr id="5122" name="Picture 2">
            <a:extLst>
              <a:ext uri="{FF2B5EF4-FFF2-40B4-BE49-F238E27FC236}">
                <a16:creationId xmlns:a16="http://schemas.microsoft.com/office/drawing/2014/main" id="{3EAE3005-C2C2-1B78-E018-3CEDB26FF5E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777316" y="2427682"/>
            <a:ext cx="6780700" cy="2000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487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50EA15-EFCB-48A0-AC92-EED3F61E2E1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Step 8: Submission Category</a:t>
            </a:r>
          </a:p>
        </p:txBody>
      </p:sp>
      <p:pic>
        <p:nvPicPr>
          <p:cNvPr id="6146" name="Picture 2">
            <a:extLst>
              <a:ext uri="{FF2B5EF4-FFF2-40B4-BE49-F238E27FC236}">
                <a16:creationId xmlns:a16="http://schemas.microsoft.com/office/drawing/2014/main" id="{A8689D4D-FAC0-29C6-6228-014B67D8978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777316" y="2512441"/>
            <a:ext cx="6780700" cy="1830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805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8A2D4-F733-C2DC-1083-678EF436E1F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Step 9: Source Modifiers</a:t>
            </a:r>
          </a:p>
        </p:txBody>
      </p:sp>
      <p:pic>
        <p:nvPicPr>
          <p:cNvPr id="7170" name="Picture 2">
            <a:extLst>
              <a:ext uri="{FF2B5EF4-FFF2-40B4-BE49-F238E27FC236}">
                <a16:creationId xmlns:a16="http://schemas.microsoft.com/office/drawing/2014/main" id="{57B4F3E4-2012-4B74-D2B0-D28E05D3FB4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777316" y="1810034"/>
            <a:ext cx="6780700" cy="3235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652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82" name="Rectangle 717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8A2D4-F733-C2DC-1083-678EF436E1F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marL="0" indent="0" algn="ctr"/>
            <a:r>
              <a:rPr lang="en-US" sz="2200" kern="1200">
                <a:solidFill>
                  <a:schemeClr val="bg1"/>
                </a:solidFill>
                <a:latin typeface="+mj-lt"/>
                <a:ea typeface="+mj-ea"/>
                <a:cs typeface="+mj-cs"/>
              </a:rPr>
              <a:t>List of source modifiers and formats can be found here: </a:t>
            </a:r>
            <a:r>
              <a:rPr lang="en-US" sz="2200" b="0" i="0" u="none" strike="noStrike" kern="1200">
                <a:solidFill>
                  <a:schemeClr val="bg1"/>
                </a:solidFill>
                <a:effectLst/>
                <a:latin typeface="+mj-lt"/>
                <a:ea typeface="+mj-ea"/>
                <a:cs typeface="+mj-cs"/>
              </a:rPr>
              <a:t>https://www.ncbi.nlm.nih.gov/WebSub/html/help/genbank-source-table.html</a:t>
            </a:r>
            <a:endParaRPr lang="en-US" sz="2200" kern="1200">
              <a:solidFill>
                <a:schemeClr val="bg1"/>
              </a:solidFill>
              <a:latin typeface="+mj-lt"/>
              <a:ea typeface="+mj-ea"/>
              <a:cs typeface="+mj-cs"/>
            </a:endParaRPr>
          </a:p>
        </p:txBody>
      </p:sp>
      <p:pic>
        <p:nvPicPr>
          <p:cNvPr id="3" name="Content Placeholder 2">
            <a:extLst>
              <a:ext uri="{FF2B5EF4-FFF2-40B4-BE49-F238E27FC236}">
                <a16:creationId xmlns:a16="http://schemas.microsoft.com/office/drawing/2014/main" id="{EDF7DD54-0351-DABD-0D84-23F553B9369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43467" y="2107452"/>
            <a:ext cx="10905066" cy="35297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9142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B16760-668B-0880-F182-92615EAD313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Step 10: Feature table</a:t>
            </a:r>
          </a:p>
        </p:txBody>
      </p:sp>
      <p:pic>
        <p:nvPicPr>
          <p:cNvPr id="9218" name="Picture 2">
            <a:extLst>
              <a:ext uri="{FF2B5EF4-FFF2-40B4-BE49-F238E27FC236}">
                <a16:creationId xmlns:a16="http://schemas.microsoft.com/office/drawing/2014/main" id="{64729528-C3D1-65D4-EAB3-21F5C6ED8D7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777316" y="2342924"/>
            <a:ext cx="6780700" cy="2169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9899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20D520-967D-0683-B2D7-AB7064FB8402}"/>
              </a:ext>
            </a:extLst>
          </p:cNvPr>
          <p:cNvPicPr>
            <a:picLocks noChangeAspect="1"/>
          </p:cNvPicPr>
          <p:nvPr/>
        </p:nvPicPr>
        <p:blipFill rotWithShape="1">
          <a:blip r:embed="rId3"/>
          <a:srcRect t="53475"/>
          <a:stretch/>
        </p:blipFill>
        <p:spPr>
          <a:xfrm>
            <a:off x="2652634" y="1741281"/>
            <a:ext cx="8261366" cy="3126009"/>
          </a:xfrm>
          <a:prstGeom prst="rect">
            <a:avLst/>
          </a:prstGeom>
        </p:spPr>
      </p:pic>
      <p:sp>
        <p:nvSpPr>
          <p:cNvPr id="6" name="Oval 5">
            <a:extLst>
              <a:ext uri="{FF2B5EF4-FFF2-40B4-BE49-F238E27FC236}">
                <a16:creationId xmlns:a16="http://schemas.microsoft.com/office/drawing/2014/main" id="{4ACC4300-B86C-54C2-4884-F35D0ACE6621}"/>
              </a:ext>
            </a:extLst>
          </p:cNvPr>
          <p:cNvSpPr/>
          <p:nvPr/>
        </p:nvSpPr>
        <p:spPr>
          <a:xfrm>
            <a:off x="2652633" y="1777378"/>
            <a:ext cx="2024297" cy="3512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2A691AC-C201-BF98-B0EB-89BD27C7ABE9}"/>
              </a:ext>
            </a:extLst>
          </p:cNvPr>
          <p:cNvSpPr txBox="1"/>
          <p:nvPr/>
        </p:nvSpPr>
        <p:spPr>
          <a:xfrm>
            <a:off x="585537" y="711277"/>
            <a:ext cx="2576763" cy="1200329"/>
          </a:xfrm>
          <a:prstGeom prst="rect">
            <a:avLst/>
          </a:prstGeom>
          <a:noFill/>
        </p:spPr>
        <p:txBody>
          <a:bodyPr wrap="square" rtlCol="0">
            <a:spAutoFit/>
          </a:bodyPr>
          <a:lstStyle/>
          <a:p>
            <a:r>
              <a:rPr lang="en-GB" dirty="0"/>
              <a:t>The word “Feature” + the name of the sequence as it appears in the FASTA file</a:t>
            </a:r>
          </a:p>
        </p:txBody>
      </p:sp>
    </p:spTree>
    <p:extLst>
      <p:ext uri="{BB962C8B-B14F-4D97-AF65-F5344CB8AC3E}">
        <p14:creationId xmlns:p14="http://schemas.microsoft.com/office/powerpoint/2010/main" val="1680476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20D520-967D-0683-B2D7-AB7064FB8402}"/>
              </a:ext>
            </a:extLst>
          </p:cNvPr>
          <p:cNvPicPr>
            <a:picLocks noChangeAspect="1"/>
          </p:cNvPicPr>
          <p:nvPr/>
        </p:nvPicPr>
        <p:blipFill rotWithShape="1">
          <a:blip r:embed="rId3"/>
          <a:srcRect t="53475"/>
          <a:stretch/>
        </p:blipFill>
        <p:spPr>
          <a:xfrm>
            <a:off x="2652634" y="1741281"/>
            <a:ext cx="8261366" cy="3126009"/>
          </a:xfrm>
          <a:prstGeom prst="rect">
            <a:avLst/>
          </a:prstGeom>
        </p:spPr>
      </p:pic>
      <p:sp>
        <p:nvSpPr>
          <p:cNvPr id="6" name="Oval 5">
            <a:extLst>
              <a:ext uri="{FF2B5EF4-FFF2-40B4-BE49-F238E27FC236}">
                <a16:creationId xmlns:a16="http://schemas.microsoft.com/office/drawing/2014/main" id="{4ACC4300-B86C-54C2-4884-F35D0ACE6621}"/>
              </a:ext>
            </a:extLst>
          </p:cNvPr>
          <p:cNvSpPr/>
          <p:nvPr/>
        </p:nvSpPr>
        <p:spPr>
          <a:xfrm>
            <a:off x="2652633" y="1777378"/>
            <a:ext cx="2024297" cy="3512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2A691AC-C201-BF98-B0EB-89BD27C7ABE9}"/>
              </a:ext>
            </a:extLst>
          </p:cNvPr>
          <p:cNvSpPr txBox="1"/>
          <p:nvPr/>
        </p:nvSpPr>
        <p:spPr>
          <a:xfrm>
            <a:off x="585537" y="711277"/>
            <a:ext cx="2576763" cy="1200329"/>
          </a:xfrm>
          <a:prstGeom prst="rect">
            <a:avLst/>
          </a:prstGeom>
          <a:noFill/>
        </p:spPr>
        <p:txBody>
          <a:bodyPr wrap="square" rtlCol="0">
            <a:spAutoFit/>
          </a:bodyPr>
          <a:lstStyle/>
          <a:p>
            <a:r>
              <a:rPr lang="en-GB" dirty="0"/>
              <a:t>The word “Feature” + the name of the sequence as it appears in the FASTA file</a:t>
            </a:r>
          </a:p>
        </p:txBody>
      </p:sp>
      <p:sp>
        <p:nvSpPr>
          <p:cNvPr id="2" name="TextBox 1">
            <a:extLst>
              <a:ext uri="{FF2B5EF4-FFF2-40B4-BE49-F238E27FC236}">
                <a16:creationId xmlns:a16="http://schemas.microsoft.com/office/drawing/2014/main" id="{F0B803AA-2EE9-8C54-F7FC-DAA82B3C4F67}"/>
              </a:ext>
            </a:extLst>
          </p:cNvPr>
          <p:cNvSpPr txBox="1"/>
          <p:nvPr/>
        </p:nvSpPr>
        <p:spPr>
          <a:xfrm>
            <a:off x="75870" y="3798574"/>
            <a:ext cx="2576763" cy="923330"/>
          </a:xfrm>
          <a:prstGeom prst="rect">
            <a:avLst/>
          </a:prstGeom>
          <a:noFill/>
        </p:spPr>
        <p:txBody>
          <a:bodyPr wrap="square" rtlCol="0">
            <a:spAutoFit/>
          </a:bodyPr>
          <a:lstStyle/>
          <a:p>
            <a:r>
              <a:rPr lang="en-GB" dirty="0"/>
              <a:t>Columns 1&amp;2: Start and stop locations of the feature </a:t>
            </a:r>
          </a:p>
        </p:txBody>
      </p:sp>
      <p:sp>
        <p:nvSpPr>
          <p:cNvPr id="3" name="Oval 2">
            <a:extLst>
              <a:ext uri="{FF2B5EF4-FFF2-40B4-BE49-F238E27FC236}">
                <a16:creationId xmlns:a16="http://schemas.microsoft.com/office/drawing/2014/main" id="{601A88CA-F109-FC87-42AD-59EC29D51D2B}"/>
              </a:ext>
            </a:extLst>
          </p:cNvPr>
          <p:cNvSpPr/>
          <p:nvPr/>
        </p:nvSpPr>
        <p:spPr>
          <a:xfrm>
            <a:off x="2611854" y="3747118"/>
            <a:ext cx="1600381" cy="2684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87387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B6C3F-0B41-30DF-F249-075C205B6B2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What is GenBank?</a:t>
            </a:r>
          </a:p>
        </p:txBody>
      </p:sp>
      <p:pic>
        <p:nvPicPr>
          <p:cNvPr id="5" name="Content Placeholder 4">
            <a:extLst>
              <a:ext uri="{FF2B5EF4-FFF2-40B4-BE49-F238E27FC236}">
                <a16:creationId xmlns:a16="http://schemas.microsoft.com/office/drawing/2014/main" id="{6868434F-A2C8-918E-B2D3-0173094F1C33}"/>
              </a:ext>
            </a:extLst>
          </p:cNvPr>
          <p:cNvPicPr>
            <a:picLocks noGrp="1" noChangeAspect="1"/>
          </p:cNvPicPr>
          <p:nvPr>
            <p:ph idx="1"/>
          </p:nvPr>
        </p:nvPicPr>
        <p:blipFill>
          <a:blip r:embed="rId3"/>
          <a:stretch>
            <a:fillRect/>
          </a:stretch>
        </p:blipFill>
        <p:spPr>
          <a:xfrm>
            <a:off x="4777316" y="1393626"/>
            <a:ext cx="6780700" cy="4068419"/>
          </a:xfrm>
          <a:prstGeom prst="rect">
            <a:avLst/>
          </a:prstGeom>
        </p:spPr>
      </p:pic>
    </p:spTree>
    <p:extLst>
      <p:ext uri="{BB962C8B-B14F-4D97-AF65-F5344CB8AC3E}">
        <p14:creationId xmlns:p14="http://schemas.microsoft.com/office/powerpoint/2010/main" val="1518438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20D520-967D-0683-B2D7-AB7064FB8402}"/>
              </a:ext>
            </a:extLst>
          </p:cNvPr>
          <p:cNvPicPr>
            <a:picLocks noChangeAspect="1"/>
          </p:cNvPicPr>
          <p:nvPr/>
        </p:nvPicPr>
        <p:blipFill rotWithShape="1">
          <a:blip r:embed="rId3"/>
          <a:srcRect t="53475"/>
          <a:stretch/>
        </p:blipFill>
        <p:spPr>
          <a:xfrm>
            <a:off x="2652634" y="1741281"/>
            <a:ext cx="8261366" cy="3126009"/>
          </a:xfrm>
          <a:prstGeom prst="rect">
            <a:avLst/>
          </a:prstGeom>
        </p:spPr>
      </p:pic>
      <p:sp>
        <p:nvSpPr>
          <p:cNvPr id="6" name="Oval 5">
            <a:extLst>
              <a:ext uri="{FF2B5EF4-FFF2-40B4-BE49-F238E27FC236}">
                <a16:creationId xmlns:a16="http://schemas.microsoft.com/office/drawing/2014/main" id="{4ACC4300-B86C-54C2-4884-F35D0ACE6621}"/>
              </a:ext>
            </a:extLst>
          </p:cNvPr>
          <p:cNvSpPr/>
          <p:nvPr/>
        </p:nvSpPr>
        <p:spPr>
          <a:xfrm>
            <a:off x="2652633" y="1777378"/>
            <a:ext cx="2024297" cy="3512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2A691AC-C201-BF98-B0EB-89BD27C7ABE9}"/>
              </a:ext>
            </a:extLst>
          </p:cNvPr>
          <p:cNvSpPr txBox="1"/>
          <p:nvPr/>
        </p:nvSpPr>
        <p:spPr>
          <a:xfrm>
            <a:off x="585537" y="711277"/>
            <a:ext cx="2576763" cy="1200329"/>
          </a:xfrm>
          <a:prstGeom prst="rect">
            <a:avLst/>
          </a:prstGeom>
          <a:noFill/>
        </p:spPr>
        <p:txBody>
          <a:bodyPr wrap="square" rtlCol="0">
            <a:spAutoFit/>
          </a:bodyPr>
          <a:lstStyle/>
          <a:p>
            <a:r>
              <a:rPr lang="en-GB" dirty="0"/>
              <a:t>The word “Feature” + the name of the sequence as it appears in the FASTA file</a:t>
            </a:r>
          </a:p>
        </p:txBody>
      </p:sp>
      <p:sp>
        <p:nvSpPr>
          <p:cNvPr id="2" name="TextBox 1">
            <a:extLst>
              <a:ext uri="{FF2B5EF4-FFF2-40B4-BE49-F238E27FC236}">
                <a16:creationId xmlns:a16="http://schemas.microsoft.com/office/drawing/2014/main" id="{F0B803AA-2EE9-8C54-F7FC-DAA82B3C4F67}"/>
              </a:ext>
            </a:extLst>
          </p:cNvPr>
          <p:cNvSpPr txBox="1"/>
          <p:nvPr/>
        </p:nvSpPr>
        <p:spPr>
          <a:xfrm>
            <a:off x="75870" y="3798574"/>
            <a:ext cx="2576763" cy="923330"/>
          </a:xfrm>
          <a:prstGeom prst="rect">
            <a:avLst/>
          </a:prstGeom>
          <a:noFill/>
        </p:spPr>
        <p:txBody>
          <a:bodyPr wrap="square" rtlCol="0">
            <a:spAutoFit/>
          </a:bodyPr>
          <a:lstStyle/>
          <a:p>
            <a:r>
              <a:rPr lang="en-GB" dirty="0"/>
              <a:t>Columns 1&amp;2: Start and stop locations of the feature </a:t>
            </a:r>
          </a:p>
        </p:txBody>
      </p:sp>
      <p:sp>
        <p:nvSpPr>
          <p:cNvPr id="3" name="Oval 2">
            <a:extLst>
              <a:ext uri="{FF2B5EF4-FFF2-40B4-BE49-F238E27FC236}">
                <a16:creationId xmlns:a16="http://schemas.microsoft.com/office/drawing/2014/main" id="{601A88CA-F109-FC87-42AD-59EC29D51D2B}"/>
              </a:ext>
            </a:extLst>
          </p:cNvPr>
          <p:cNvSpPr/>
          <p:nvPr/>
        </p:nvSpPr>
        <p:spPr>
          <a:xfrm>
            <a:off x="2611854" y="3747118"/>
            <a:ext cx="1600381" cy="2684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9F2126F8-15F2-B50C-E470-33B28F74DCBF}"/>
              </a:ext>
            </a:extLst>
          </p:cNvPr>
          <p:cNvSpPr txBox="1"/>
          <p:nvPr/>
        </p:nvSpPr>
        <p:spPr>
          <a:xfrm>
            <a:off x="75870" y="4718721"/>
            <a:ext cx="2576763" cy="369332"/>
          </a:xfrm>
          <a:prstGeom prst="rect">
            <a:avLst/>
          </a:prstGeom>
          <a:noFill/>
        </p:spPr>
        <p:txBody>
          <a:bodyPr wrap="square" rtlCol="0">
            <a:spAutoFit/>
          </a:bodyPr>
          <a:lstStyle/>
          <a:p>
            <a:r>
              <a:rPr lang="en-GB" dirty="0"/>
              <a:t>Column 3: Feature type</a:t>
            </a:r>
          </a:p>
        </p:txBody>
      </p:sp>
      <p:sp>
        <p:nvSpPr>
          <p:cNvPr id="7" name="Oval 6">
            <a:extLst>
              <a:ext uri="{FF2B5EF4-FFF2-40B4-BE49-F238E27FC236}">
                <a16:creationId xmlns:a16="http://schemas.microsoft.com/office/drawing/2014/main" id="{32592609-4789-63B9-6C08-D873379A447A}"/>
              </a:ext>
            </a:extLst>
          </p:cNvPr>
          <p:cNvSpPr/>
          <p:nvPr/>
        </p:nvSpPr>
        <p:spPr>
          <a:xfrm>
            <a:off x="4253015" y="3759251"/>
            <a:ext cx="693739" cy="2684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17857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20D520-967D-0683-B2D7-AB7064FB8402}"/>
              </a:ext>
            </a:extLst>
          </p:cNvPr>
          <p:cNvPicPr>
            <a:picLocks noChangeAspect="1"/>
          </p:cNvPicPr>
          <p:nvPr/>
        </p:nvPicPr>
        <p:blipFill rotWithShape="1">
          <a:blip r:embed="rId3"/>
          <a:srcRect t="53475"/>
          <a:stretch/>
        </p:blipFill>
        <p:spPr>
          <a:xfrm>
            <a:off x="2652634" y="1741281"/>
            <a:ext cx="8261366" cy="3126009"/>
          </a:xfrm>
          <a:prstGeom prst="rect">
            <a:avLst/>
          </a:prstGeom>
        </p:spPr>
      </p:pic>
      <p:sp>
        <p:nvSpPr>
          <p:cNvPr id="6" name="Oval 5">
            <a:extLst>
              <a:ext uri="{FF2B5EF4-FFF2-40B4-BE49-F238E27FC236}">
                <a16:creationId xmlns:a16="http://schemas.microsoft.com/office/drawing/2014/main" id="{4ACC4300-B86C-54C2-4884-F35D0ACE6621}"/>
              </a:ext>
            </a:extLst>
          </p:cNvPr>
          <p:cNvSpPr/>
          <p:nvPr/>
        </p:nvSpPr>
        <p:spPr>
          <a:xfrm>
            <a:off x="2652633" y="1777378"/>
            <a:ext cx="2024297" cy="3512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2A691AC-C201-BF98-B0EB-89BD27C7ABE9}"/>
              </a:ext>
            </a:extLst>
          </p:cNvPr>
          <p:cNvSpPr txBox="1"/>
          <p:nvPr/>
        </p:nvSpPr>
        <p:spPr>
          <a:xfrm>
            <a:off x="585537" y="711277"/>
            <a:ext cx="2576763" cy="1200329"/>
          </a:xfrm>
          <a:prstGeom prst="rect">
            <a:avLst/>
          </a:prstGeom>
          <a:noFill/>
        </p:spPr>
        <p:txBody>
          <a:bodyPr wrap="square" rtlCol="0">
            <a:spAutoFit/>
          </a:bodyPr>
          <a:lstStyle/>
          <a:p>
            <a:r>
              <a:rPr lang="en-GB" dirty="0"/>
              <a:t>The word “Feature” + the name of the sequence as it appears in the FASTA file</a:t>
            </a:r>
          </a:p>
        </p:txBody>
      </p:sp>
      <p:sp>
        <p:nvSpPr>
          <p:cNvPr id="2" name="TextBox 1">
            <a:extLst>
              <a:ext uri="{FF2B5EF4-FFF2-40B4-BE49-F238E27FC236}">
                <a16:creationId xmlns:a16="http://schemas.microsoft.com/office/drawing/2014/main" id="{F0B803AA-2EE9-8C54-F7FC-DAA82B3C4F67}"/>
              </a:ext>
            </a:extLst>
          </p:cNvPr>
          <p:cNvSpPr txBox="1"/>
          <p:nvPr/>
        </p:nvSpPr>
        <p:spPr>
          <a:xfrm>
            <a:off x="75870" y="3798574"/>
            <a:ext cx="2576763" cy="923330"/>
          </a:xfrm>
          <a:prstGeom prst="rect">
            <a:avLst/>
          </a:prstGeom>
          <a:noFill/>
        </p:spPr>
        <p:txBody>
          <a:bodyPr wrap="square" rtlCol="0">
            <a:spAutoFit/>
          </a:bodyPr>
          <a:lstStyle/>
          <a:p>
            <a:r>
              <a:rPr lang="en-GB" dirty="0"/>
              <a:t>Columns 1&amp;2: Start and stop locations of the feature </a:t>
            </a:r>
          </a:p>
        </p:txBody>
      </p:sp>
      <p:sp>
        <p:nvSpPr>
          <p:cNvPr id="3" name="Oval 2">
            <a:extLst>
              <a:ext uri="{FF2B5EF4-FFF2-40B4-BE49-F238E27FC236}">
                <a16:creationId xmlns:a16="http://schemas.microsoft.com/office/drawing/2014/main" id="{601A88CA-F109-FC87-42AD-59EC29D51D2B}"/>
              </a:ext>
            </a:extLst>
          </p:cNvPr>
          <p:cNvSpPr/>
          <p:nvPr/>
        </p:nvSpPr>
        <p:spPr>
          <a:xfrm>
            <a:off x="2611854" y="3747118"/>
            <a:ext cx="1600381" cy="2684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9F2126F8-15F2-B50C-E470-33B28F74DCBF}"/>
              </a:ext>
            </a:extLst>
          </p:cNvPr>
          <p:cNvSpPr txBox="1"/>
          <p:nvPr/>
        </p:nvSpPr>
        <p:spPr>
          <a:xfrm>
            <a:off x="75870" y="4718721"/>
            <a:ext cx="2576763" cy="369332"/>
          </a:xfrm>
          <a:prstGeom prst="rect">
            <a:avLst/>
          </a:prstGeom>
          <a:noFill/>
        </p:spPr>
        <p:txBody>
          <a:bodyPr wrap="square" rtlCol="0">
            <a:spAutoFit/>
          </a:bodyPr>
          <a:lstStyle/>
          <a:p>
            <a:r>
              <a:rPr lang="en-GB" dirty="0"/>
              <a:t>Column 3: Feature type</a:t>
            </a:r>
          </a:p>
        </p:txBody>
      </p:sp>
      <p:sp>
        <p:nvSpPr>
          <p:cNvPr id="7" name="Oval 6">
            <a:extLst>
              <a:ext uri="{FF2B5EF4-FFF2-40B4-BE49-F238E27FC236}">
                <a16:creationId xmlns:a16="http://schemas.microsoft.com/office/drawing/2014/main" id="{32592609-4789-63B9-6C08-D873379A447A}"/>
              </a:ext>
            </a:extLst>
          </p:cNvPr>
          <p:cNvSpPr/>
          <p:nvPr/>
        </p:nvSpPr>
        <p:spPr>
          <a:xfrm>
            <a:off x="4253015" y="3759251"/>
            <a:ext cx="693739" cy="2684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587C6915-14A2-10D8-CBEF-4C54997E8E2A}"/>
              </a:ext>
            </a:extLst>
          </p:cNvPr>
          <p:cNvSpPr/>
          <p:nvPr/>
        </p:nvSpPr>
        <p:spPr>
          <a:xfrm>
            <a:off x="5672840" y="4015571"/>
            <a:ext cx="874295" cy="2920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122BD61F-68AA-146A-7BEA-276E8D7ABA8F}"/>
              </a:ext>
            </a:extLst>
          </p:cNvPr>
          <p:cNvSpPr txBox="1"/>
          <p:nvPr/>
        </p:nvSpPr>
        <p:spPr>
          <a:xfrm>
            <a:off x="6109987" y="4867290"/>
            <a:ext cx="2576763" cy="646331"/>
          </a:xfrm>
          <a:prstGeom prst="rect">
            <a:avLst/>
          </a:prstGeom>
          <a:noFill/>
        </p:spPr>
        <p:txBody>
          <a:bodyPr wrap="square" rtlCol="0">
            <a:spAutoFit/>
          </a:bodyPr>
          <a:lstStyle/>
          <a:p>
            <a:r>
              <a:rPr lang="en-GB" dirty="0"/>
              <a:t>On a new line,</a:t>
            </a:r>
          </a:p>
          <a:p>
            <a:r>
              <a:rPr lang="en-GB" dirty="0"/>
              <a:t>Column 4: Qualifier name</a:t>
            </a:r>
          </a:p>
        </p:txBody>
      </p:sp>
    </p:spTree>
    <p:extLst>
      <p:ext uri="{BB962C8B-B14F-4D97-AF65-F5344CB8AC3E}">
        <p14:creationId xmlns:p14="http://schemas.microsoft.com/office/powerpoint/2010/main" val="1479207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20D520-967D-0683-B2D7-AB7064FB8402}"/>
              </a:ext>
            </a:extLst>
          </p:cNvPr>
          <p:cNvPicPr>
            <a:picLocks noChangeAspect="1"/>
          </p:cNvPicPr>
          <p:nvPr/>
        </p:nvPicPr>
        <p:blipFill rotWithShape="1">
          <a:blip r:embed="rId3"/>
          <a:srcRect t="53475"/>
          <a:stretch/>
        </p:blipFill>
        <p:spPr>
          <a:xfrm>
            <a:off x="2652634" y="1741281"/>
            <a:ext cx="8261366" cy="3126009"/>
          </a:xfrm>
          <a:prstGeom prst="rect">
            <a:avLst/>
          </a:prstGeom>
        </p:spPr>
      </p:pic>
      <p:sp>
        <p:nvSpPr>
          <p:cNvPr id="6" name="Oval 5">
            <a:extLst>
              <a:ext uri="{FF2B5EF4-FFF2-40B4-BE49-F238E27FC236}">
                <a16:creationId xmlns:a16="http://schemas.microsoft.com/office/drawing/2014/main" id="{4ACC4300-B86C-54C2-4884-F35D0ACE6621}"/>
              </a:ext>
            </a:extLst>
          </p:cNvPr>
          <p:cNvSpPr/>
          <p:nvPr/>
        </p:nvSpPr>
        <p:spPr>
          <a:xfrm>
            <a:off x="2652633" y="1777378"/>
            <a:ext cx="2024297" cy="3512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82A691AC-C201-BF98-B0EB-89BD27C7ABE9}"/>
              </a:ext>
            </a:extLst>
          </p:cNvPr>
          <p:cNvSpPr txBox="1"/>
          <p:nvPr/>
        </p:nvSpPr>
        <p:spPr>
          <a:xfrm>
            <a:off x="585537" y="711277"/>
            <a:ext cx="2576763" cy="1200329"/>
          </a:xfrm>
          <a:prstGeom prst="rect">
            <a:avLst/>
          </a:prstGeom>
          <a:noFill/>
        </p:spPr>
        <p:txBody>
          <a:bodyPr wrap="square" rtlCol="0">
            <a:spAutoFit/>
          </a:bodyPr>
          <a:lstStyle/>
          <a:p>
            <a:r>
              <a:rPr lang="en-GB" dirty="0"/>
              <a:t>The word “Feature” + the name of the sequence as it appears in the FASTA file</a:t>
            </a:r>
          </a:p>
        </p:txBody>
      </p:sp>
      <p:sp>
        <p:nvSpPr>
          <p:cNvPr id="2" name="TextBox 1">
            <a:extLst>
              <a:ext uri="{FF2B5EF4-FFF2-40B4-BE49-F238E27FC236}">
                <a16:creationId xmlns:a16="http://schemas.microsoft.com/office/drawing/2014/main" id="{F0B803AA-2EE9-8C54-F7FC-DAA82B3C4F67}"/>
              </a:ext>
            </a:extLst>
          </p:cNvPr>
          <p:cNvSpPr txBox="1"/>
          <p:nvPr/>
        </p:nvSpPr>
        <p:spPr>
          <a:xfrm>
            <a:off x="75870" y="3798574"/>
            <a:ext cx="2576763" cy="923330"/>
          </a:xfrm>
          <a:prstGeom prst="rect">
            <a:avLst/>
          </a:prstGeom>
          <a:noFill/>
        </p:spPr>
        <p:txBody>
          <a:bodyPr wrap="square" rtlCol="0">
            <a:spAutoFit/>
          </a:bodyPr>
          <a:lstStyle/>
          <a:p>
            <a:r>
              <a:rPr lang="en-GB" dirty="0"/>
              <a:t>Columns 1&amp;2: Start and stop locations of the feature </a:t>
            </a:r>
          </a:p>
        </p:txBody>
      </p:sp>
      <p:sp>
        <p:nvSpPr>
          <p:cNvPr id="3" name="Oval 2">
            <a:extLst>
              <a:ext uri="{FF2B5EF4-FFF2-40B4-BE49-F238E27FC236}">
                <a16:creationId xmlns:a16="http://schemas.microsoft.com/office/drawing/2014/main" id="{601A88CA-F109-FC87-42AD-59EC29D51D2B}"/>
              </a:ext>
            </a:extLst>
          </p:cNvPr>
          <p:cNvSpPr/>
          <p:nvPr/>
        </p:nvSpPr>
        <p:spPr>
          <a:xfrm>
            <a:off x="2611854" y="3747118"/>
            <a:ext cx="1600381" cy="26845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9F2126F8-15F2-B50C-E470-33B28F74DCBF}"/>
              </a:ext>
            </a:extLst>
          </p:cNvPr>
          <p:cNvSpPr txBox="1"/>
          <p:nvPr/>
        </p:nvSpPr>
        <p:spPr>
          <a:xfrm>
            <a:off x="75870" y="4718721"/>
            <a:ext cx="2576763" cy="369332"/>
          </a:xfrm>
          <a:prstGeom prst="rect">
            <a:avLst/>
          </a:prstGeom>
          <a:noFill/>
        </p:spPr>
        <p:txBody>
          <a:bodyPr wrap="square" rtlCol="0">
            <a:spAutoFit/>
          </a:bodyPr>
          <a:lstStyle/>
          <a:p>
            <a:r>
              <a:rPr lang="en-GB" dirty="0"/>
              <a:t>Column 3: Feature type</a:t>
            </a:r>
          </a:p>
        </p:txBody>
      </p:sp>
      <p:sp>
        <p:nvSpPr>
          <p:cNvPr id="7" name="Oval 6">
            <a:extLst>
              <a:ext uri="{FF2B5EF4-FFF2-40B4-BE49-F238E27FC236}">
                <a16:creationId xmlns:a16="http://schemas.microsoft.com/office/drawing/2014/main" id="{32592609-4789-63B9-6C08-D873379A447A}"/>
              </a:ext>
            </a:extLst>
          </p:cNvPr>
          <p:cNvSpPr/>
          <p:nvPr/>
        </p:nvSpPr>
        <p:spPr>
          <a:xfrm>
            <a:off x="4253015" y="3759251"/>
            <a:ext cx="693739" cy="26845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587C6915-14A2-10D8-CBEF-4C54997E8E2A}"/>
              </a:ext>
            </a:extLst>
          </p:cNvPr>
          <p:cNvSpPr/>
          <p:nvPr/>
        </p:nvSpPr>
        <p:spPr>
          <a:xfrm>
            <a:off x="5672840" y="4015571"/>
            <a:ext cx="874295" cy="2920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122BD61F-68AA-146A-7BEA-276E8D7ABA8F}"/>
              </a:ext>
            </a:extLst>
          </p:cNvPr>
          <p:cNvSpPr txBox="1"/>
          <p:nvPr/>
        </p:nvSpPr>
        <p:spPr>
          <a:xfrm>
            <a:off x="6109987" y="4867290"/>
            <a:ext cx="2576763" cy="646331"/>
          </a:xfrm>
          <a:prstGeom prst="rect">
            <a:avLst/>
          </a:prstGeom>
          <a:noFill/>
        </p:spPr>
        <p:txBody>
          <a:bodyPr wrap="square" rtlCol="0">
            <a:spAutoFit/>
          </a:bodyPr>
          <a:lstStyle/>
          <a:p>
            <a:r>
              <a:rPr lang="en-GB" dirty="0"/>
              <a:t>On a new line,</a:t>
            </a:r>
          </a:p>
          <a:p>
            <a:r>
              <a:rPr lang="en-GB" dirty="0"/>
              <a:t>Column 4: Qualifier name</a:t>
            </a:r>
          </a:p>
        </p:txBody>
      </p:sp>
      <p:sp>
        <p:nvSpPr>
          <p:cNvPr id="11" name="Oval 10">
            <a:extLst>
              <a:ext uri="{FF2B5EF4-FFF2-40B4-BE49-F238E27FC236}">
                <a16:creationId xmlns:a16="http://schemas.microsoft.com/office/drawing/2014/main" id="{458C00E3-1C58-CB92-BF6F-ACF92B5315B0}"/>
              </a:ext>
            </a:extLst>
          </p:cNvPr>
          <p:cNvSpPr/>
          <p:nvPr/>
        </p:nvSpPr>
        <p:spPr>
          <a:xfrm>
            <a:off x="7419125" y="4015570"/>
            <a:ext cx="874295" cy="29208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28357DA1-B028-E941-B20C-B567188E99EE}"/>
              </a:ext>
            </a:extLst>
          </p:cNvPr>
          <p:cNvSpPr txBox="1"/>
          <p:nvPr/>
        </p:nvSpPr>
        <p:spPr>
          <a:xfrm>
            <a:off x="8854226" y="5144289"/>
            <a:ext cx="2576763" cy="369332"/>
          </a:xfrm>
          <a:prstGeom prst="rect">
            <a:avLst/>
          </a:prstGeom>
          <a:noFill/>
        </p:spPr>
        <p:txBody>
          <a:bodyPr wrap="square" rtlCol="0">
            <a:spAutoFit/>
          </a:bodyPr>
          <a:lstStyle/>
          <a:p>
            <a:r>
              <a:rPr lang="en-GB" dirty="0"/>
              <a:t>Column 5: Qualifier value</a:t>
            </a:r>
          </a:p>
        </p:txBody>
      </p:sp>
    </p:spTree>
    <p:extLst>
      <p:ext uri="{BB962C8B-B14F-4D97-AF65-F5344CB8AC3E}">
        <p14:creationId xmlns:p14="http://schemas.microsoft.com/office/powerpoint/2010/main" val="999884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83D4-0989-078D-F1C3-464C578F97B6}"/>
              </a:ext>
            </a:extLst>
          </p:cNvPr>
          <p:cNvSpPr>
            <a:spLocks noGrp="1"/>
          </p:cNvSpPr>
          <p:nvPr>
            <p:ph type="title"/>
          </p:nvPr>
        </p:nvSpPr>
        <p:spPr/>
        <p:txBody>
          <a:bodyPr/>
          <a:lstStyle/>
          <a:p>
            <a:r>
              <a:rPr lang="en-GB" dirty="0"/>
              <a:t>This is the hard bit, especially if you have lots of sequences!</a:t>
            </a:r>
          </a:p>
        </p:txBody>
      </p:sp>
      <p:sp>
        <p:nvSpPr>
          <p:cNvPr id="3" name="Content Placeholder 2">
            <a:extLst>
              <a:ext uri="{FF2B5EF4-FFF2-40B4-BE49-F238E27FC236}">
                <a16:creationId xmlns:a16="http://schemas.microsoft.com/office/drawing/2014/main" id="{98C93463-7933-9F58-FD08-EF13A4F9F520}"/>
              </a:ext>
            </a:extLst>
          </p:cNvPr>
          <p:cNvSpPr>
            <a:spLocks noGrp="1"/>
          </p:cNvSpPr>
          <p:nvPr>
            <p:ph idx="1"/>
          </p:nvPr>
        </p:nvSpPr>
        <p:spPr/>
        <p:txBody>
          <a:bodyPr/>
          <a:lstStyle/>
          <a:p>
            <a:r>
              <a:rPr lang="en-GB" dirty="0"/>
              <a:t>GenBank seems to want you to do it by hand? Which takes ages</a:t>
            </a:r>
          </a:p>
          <a:p>
            <a:r>
              <a:rPr lang="en-GB" dirty="0"/>
              <a:t>More details on the </a:t>
            </a:r>
            <a:r>
              <a:rPr lang="en-GB" dirty="0" err="1"/>
              <a:t>ncbi</a:t>
            </a:r>
            <a:r>
              <a:rPr lang="en-GB" dirty="0"/>
              <a:t> site: </a:t>
            </a:r>
            <a:r>
              <a:rPr lang="en-GB" dirty="0">
                <a:hlinkClick r:id="rId3"/>
              </a:rPr>
              <a:t>https://www.ncbi.nlm.nih.gov/WebSub/html/help/feature-table.html</a:t>
            </a:r>
            <a:endParaRPr lang="en-GB" dirty="0"/>
          </a:p>
          <a:p>
            <a:r>
              <a:rPr lang="en-GB" dirty="0"/>
              <a:t>BLAST might help</a:t>
            </a:r>
          </a:p>
          <a:p>
            <a:r>
              <a:rPr lang="en-GB" dirty="0"/>
              <a:t>I think there are some programs available to do this but I don’t know how reliable they are</a:t>
            </a:r>
          </a:p>
        </p:txBody>
      </p:sp>
    </p:spTree>
    <p:extLst>
      <p:ext uri="{BB962C8B-B14F-4D97-AF65-F5344CB8AC3E}">
        <p14:creationId xmlns:p14="http://schemas.microsoft.com/office/powerpoint/2010/main" val="768895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BF13D40-EA50-9590-E3AB-366C330C957F}"/>
              </a:ext>
            </a:extLst>
          </p:cNvPr>
          <p:cNvPicPr>
            <a:picLocks noChangeAspect="1"/>
          </p:cNvPicPr>
          <p:nvPr/>
        </p:nvPicPr>
        <p:blipFill>
          <a:blip r:embed="rId3"/>
          <a:stretch>
            <a:fillRect/>
          </a:stretch>
        </p:blipFill>
        <p:spPr>
          <a:xfrm>
            <a:off x="39539" y="0"/>
            <a:ext cx="5545427" cy="6858000"/>
          </a:xfrm>
          <a:prstGeom prst="rect">
            <a:avLst/>
          </a:prstGeom>
        </p:spPr>
      </p:pic>
    </p:spTree>
    <p:extLst>
      <p:ext uri="{BB962C8B-B14F-4D97-AF65-F5344CB8AC3E}">
        <p14:creationId xmlns:p14="http://schemas.microsoft.com/office/powerpoint/2010/main" val="3648665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BF13D40-EA50-9590-E3AB-366C330C957F}"/>
              </a:ext>
            </a:extLst>
          </p:cNvPr>
          <p:cNvPicPr>
            <a:picLocks noChangeAspect="1"/>
          </p:cNvPicPr>
          <p:nvPr/>
        </p:nvPicPr>
        <p:blipFill>
          <a:blip r:embed="rId3"/>
          <a:stretch>
            <a:fillRect/>
          </a:stretch>
        </p:blipFill>
        <p:spPr>
          <a:xfrm>
            <a:off x="39539" y="0"/>
            <a:ext cx="5545427" cy="6858000"/>
          </a:xfrm>
          <a:prstGeom prst="rect">
            <a:avLst/>
          </a:prstGeom>
        </p:spPr>
      </p:pic>
      <p:pic>
        <p:nvPicPr>
          <p:cNvPr id="9" name="Picture 8">
            <a:extLst>
              <a:ext uri="{FF2B5EF4-FFF2-40B4-BE49-F238E27FC236}">
                <a16:creationId xmlns:a16="http://schemas.microsoft.com/office/drawing/2014/main" id="{26E8C4A6-3D09-D79E-AF2C-270E199AE9D6}"/>
              </a:ext>
            </a:extLst>
          </p:cNvPr>
          <p:cNvPicPr>
            <a:picLocks noChangeAspect="1"/>
          </p:cNvPicPr>
          <p:nvPr/>
        </p:nvPicPr>
        <p:blipFill>
          <a:blip r:embed="rId4"/>
          <a:stretch>
            <a:fillRect/>
          </a:stretch>
        </p:blipFill>
        <p:spPr>
          <a:xfrm>
            <a:off x="3741821" y="661738"/>
            <a:ext cx="8343900" cy="5353050"/>
          </a:xfrm>
          <a:prstGeom prst="rect">
            <a:avLst/>
          </a:prstGeom>
        </p:spPr>
      </p:pic>
      <p:sp>
        <p:nvSpPr>
          <p:cNvPr id="6" name="Oval 5">
            <a:extLst>
              <a:ext uri="{FF2B5EF4-FFF2-40B4-BE49-F238E27FC236}">
                <a16:creationId xmlns:a16="http://schemas.microsoft.com/office/drawing/2014/main" id="{F56FA671-DE7F-3B3C-E5AC-CC66DE176331}"/>
              </a:ext>
            </a:extLst>
          </p:cNvPr>
          <p:cNvSpPr/>
          <p:nvPr/>
        </p:nvSpPr>
        <p:spPr>
          <a:xfrm>
            <a:off x="4660231" y="4838019"/>
            <a:ext cx="1102895" cy="2994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Oval 6">
            <a:extLst>
              <a:ext uri="{FF2B5EF4-FFF2-40B4-BE49-F238E27FC236}">
                <a16:creationId xmlns:a16="http://schemas.microsoft.com/office/drawing/2014/main" id="{76608F76-2A59-162C-6857-57F61BC6D123}"/>
              </a:ext>
            </a:extLst>
          </p:cNvPr>
          <p:cNvSpPr/>
          <p:nvPr/>
        </p:nvSpPr>
        <p:spPr>
          <a:xfrm>
            <a:off x="6019800" y="4451166"/>
            <a:ext cx="372980" cy="205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Oval 1">
            <a:extLst>
              <a:ext uri="{FF2B5EF4-FFF2-40B4-BE49-F238E27FC236}">
                <a16:creationId xmlns:a16="http://schemas.microsoft.com/office/drawing/2014/main" id="{21419D0F-9575-D014-512C-FDB006E1864B}"/>
              </a:ext>
            </a:extLst>
          </p:cNvPr>
          <p:cNvSpPr/>
          <p:nvPr/>
        </p:nvSpPr>
        <p:spPr>
          <a:xfrm>
            <a:off x="5833310" y="3505426"/>
            <a:ext cx="675774" cy="3206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09106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BF13D40-EA50-9590-E3AB-366C330C957F}"/>
              </a:ext>
            </a:extLst>
          </p:cNvPr>
          <p:cNvPicPr>
            <a:picLocks noChangeAspect="1"/>
          </p:cNvPicPr>
          <p:nvPr/>
        </p:nvPicPr>
        <p:blipFill>
          <a:blip r:embed="rId3"/>
          <a:stretch>
            <a:fillRect/>
          </a:stretch>
        </p:blipFill>
        <p:spPr>
          <a:xfrm>
            <a:off x="39539" y="0"/>
            <a:ext cx="5545427" cy="6858000"/>
          </a:xfrm>
          <a:prstGeom prst="rect">
            <a:avLst/>
          </a:prstGeom>
        </p:spPr>
      </p:pic>
      <p:pic>
        <p:nvPicPr>
          <p:cNvPr id="9" name="Picture 8">
            <a:extLst>
              <a:ext uri="{FF2B5EF4-FFF2-40B4-BE49-F238E27FC236}">
                <a16:creationId xmlns:a16="http://schemas.microsoft.com/office/drawing/2014/main" id="{26E8C4A6-3D09-D79E-AF2C-270E199AE9D6}"/>
              </a:ext>
            </a:extLst>
          </p:cNvPr>
          <p:cNvPicPr>
            <a:picLocks noChangeAspect="1"/>
          </p:cNvPicPr>
          <p:nvPr/>
        </p:nvPicPr>
        <p:blipFill>
          <a:blip r:embed="rId4"/>
          <a:stretch>
            <a:fillRect/>
          </a:stretch>
        </p:blipFill>
        <p:spPr>
          <a:xfrm>
            <a:off x="3741821" y="661738"/>
            <a:ext cx="8343900" cy="5353050"/>
          </a:xfrm>
          <a:prstGeom prst="rect">
            <a:avLst/>
          </a:prstGeom>
        </p:spPr>
      </p:pic>
      <p:sp>
        <p:nvSpPr>
          <p:cNvPr id="6" name="Oval 5">
            <a:extLst>
              <a:ext uri="{FF2B5EF4-FFF2-40B4-BE49-F238E27FC236}">
                <a16:creationId xmlns:a16="http://schemas.microsoft.com/office/drawing/2014/main" id="{F56FA671-DE7F-3B3C-E5AC-CC66DE176331}"/>
              </a:ext>
            </a:extLst>
          </p:cNvPr>
          <p:cNvSpPr/>
          <p:nvPr/>
        </p:nvSpPr>
        <p:spPr>
          <a:xfrm>
            <a:off x="4660231" y="4838019"/>
            <a:ext cx="1102895" cy="2994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Oval 6">
            <a:extLst>
              <a:ext uri="{FF2B5EF4-FFF2-40B4-BE49-F238E27FC236}">
                <a16:creationId xmlns:a16="http://schemas.microsoft.com/office/drawing/2014/main" id="{76608F76-2A59-162C-6857-57F61BC6D123}"/>
              </a:ext>
            </a:extLst>
          </p:cNvPr>
          <p:cNvSpPr/>
          <p:nvPr/>
        </p:nvSpPr>
        <p:spPr>
          <a:xfrm>
            <a:off x="6019800" y="4451166"/>
            <a:ext cx="372980" cy="205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a:extLst>
              <a:ext uri="{FF2B5EF4-FFF2-40B4-BE49-F238E27FC236}">
                <a16:creationId xmlns:a16="http://schemas.microsoft.com/office/drawing/2014/main" id="{271DE224-6EE5-6883-F92E-9C0D8F1BEF22}"/>
              </a:ext>
            </a:extLst>
          </p:cNvPr>
          <p:cNvPicPr>
            <a:picLocks noChangeAspect="1"/>
          </p:cNvPicPr>
          <p:nvPr/>
        </p:nvPicPr>
        <p:blipFill>
          <a:blip r:embed="rId5"/>
          <a:stretch>
            <a:fillRect/>
          </a:stretch>
        </p:blipFill>
        <p:spPr>
          <a:xfrm>
            <a:off x="2039822" y="205446"/>
            <a:ext cx="7090287" cy="6447108"/>
          </a:xfrm>
          <a:prstGeom prst="rect">
            <a:avLst/>
          </a:prstGeom>
        </p:spPr>
      </p:pic>
    </p:spTree>
    <p:extLst>
      <p:ext uri="{BB962C8B-B14F-4D97-AF65-F5344CB8AC3E}">
        <p14:creationId xmlns:p14="http://schemas.microsoft.com/office/powerpoint/2010/main" val="2225342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3AC042-E675-B07C-1763-01F6636937C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Step 11: Review &amp; Submit!</a:t>
            </a:r>
          </a:p>
        </p:txBody>
      </p:sp>
      <p:pic>
        <p:nvPicPr>
          <p:cNvPr id="11266" name="Picture 2">
            <a:extLst>
              <a:ext uri="{FF2B5EF4-FFF2-40B4-BE49-F238E27FC236}">
                <a16:creationId xmlns:a16="http://schemas.microsoft.com/office/drawing/2014/main" id="{924E58C7-2149-33AC-C0AB-0990A2FC209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777316" y="1876751"/>
            <a:ext cx="6780700" cy="3102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4859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3AC042-E675-B07C-1763-01F6636937C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Step 11: Review &amp; Submit!</a:t>
            </a:r>
          </a:p>
        </p:txBody>
      </p:sp>
      <p:pic>
        <p:nvPicPr>
          <p:cNvPr id="11266" name="Picture 2">
            <a:extLst>
              <a:ext uri="{FF2B5EF4-FFF2-40B4-BE49-F238E27FC236}">
                <a16:creationId xmlns:a16="http://schemas.microsoft.com/office/drawing/2014/main" id="{924E58C7-2149-33AC-C0AB-0990A2FC209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777316" y="1876751"/>
            <a:ext cx="6780700" cy="3102169"/>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 Clapping Hands Emoji - Clap Emoji - Applause Emoji">
            <a:extLst>
              <a:ext uri="{FF2B5EF4-FFF2-40B4-BE49-F238E27FC236}">
                <a16:creationId xmlns:a16="http://schemas.microsoft.com/office/drawing/2014/main" id="{B7CACDF0-65CF-44DF-13B2-FE83E8DE891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4000" b="93778" l="3111" r="95556">
                        <a14:foregroundMark x1="46222" y1="85333" x2="70667" y2="95111"/>
                        <a14:foregroundMark x1="70667" y1="95111" x2="91111" y2="63111"/>
                        <a14:foregroundMark x1="91111" y1="63111" x2="89333" y2="30222"/>
                        <a14:foregroundMark x1="77333" y1="92444" x2="51556" y2="93778"/>
                        <a14:foregroundMark x1="51556" y1="93778" x2="49778" y2="93333"/>
                        <a14:foregroundMark x1="82667" y1="4444" x2="78222" y2="17333"/>
                        <a14:foregroundMark x1="95556" y1="16889" x2="84889" y2="20444"/>
                        <a14:foregroundMark x1="72889" y1="18667" x2="66667" y2="5778"/>
                        <a14:foregroundMark x1="20889" y1="89333" x2="26222" y2="76889"/>
                        <a14:foregroundMark x1="4889" y1="87111" x2="20444" y2="79556"/>
                        <a14:foregroundMark x1="3111" y1="71111" x2="18222" y2="72000"/>
                      </a14:backgroundRemoval>
                    </a14:imgEffect>
                  </a14:imgLayer>
                </a14:imgProps>
              </a:ext>
              <a:ext uri="{28A0092B-C50C-407E-A947-70E740481C1C}">
                <a14:useLocalDpi xmlns:a14="http://schemas.microsoft.com/office/drawing/2010/main" val="0"/>
              </a:ext>
            </a:extLst>
          </a:blip>
          <a:srcRect/>
          <a:stretch>
            <a:fillRect/>
          </a:stretch>
        </p:blipFill>
        <p:spPr bwMode="auto">
          <a:xfrm>
            <a:off x="9414891" y="4306554"/>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 Party Popper Emoji - Tada Emoji">
            <a:extLst>
              <a:ext uri="{FF2B5EF4-FFF2-40B4-BE49-F238E27FC236}">
                <a16:creationId xmlns:a16="http://schemas.microsoft.com/office/drawing/2014/main" id="{853FC22B-126C-98BD-6822-73FA06AFA1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632" y="0"/>
            <a:ext cx="2719137" cy="271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38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89059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49D21C-254B-095E-8199-E65F5350B34E}"/>
              </a:ext>
            </a:extLst>
          </p:cNvPr>
          <p:cNvSpPr>
            <a:spLocks noGrp="1"/>
          </p:cNvSpPr>
          <p:nvPr>
            <p:ph type="title"/>
          </p:nvPr>
        </p:nvSpPr>
        <p:spPr>
          <a:xfrm>
            <a:off x="838200" y="1195697"/>
            <a:ext cx="3200400" cy="4238118"/>
          </a:xfrm>
        </p:spPr>
        <p:txBody>
          <a:bodyPr>
            <a:normAutofit/>
          </a:bodyPr>
          <a:lstStyle/>
          <a:p>
            <a:r>
              <a:rPr lang="en-GB">
                <a:solidFill>
                  <a:schemeClr val="bg1"/>
                </a:solidFill>
              </a:rPr>
              <a:t>Why should I submit my sequences?</a:t>
            </a:r>
          </a:p>
        </p:txBody>
      </p:sp>
      <p:grpSp>
        <p:nvGrpSpPr>
          <p:cNvPr id="36"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37"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60" y="4752208"/>
            <a:ext cx="365021"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09667" y="5539935"/>
            <a:ext cx="975169"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38" name="Content Placeholder 2">
            <a:extLst>
              <a:ext uri="{FF2B5EF4-FFF2-40B4-BE49-F238E27FC236}">
                <a16:creationId xmlns:a16="http://schemas.microsoft.com/office/drawing/2014/main" id="{1452BD00-473E-CD39-74D6-DE50E33FF5A1}"/>
              </a:ext>
            </a:extLst>
          </p:cNvPr>
          <p:cNvGraphicFramePr>
            <a:graphicFrameLocks noGrp="1"/>
          </p:cNvGraphicFramePr>
          <p:nvPr>
            <p:ph idx="1"/>
            <p:extLst>
              <p:ext uri="{D42A27DB-BD31-4B8C-83A1-F6EECF244321}">
                <p14:modId xmlns:p14="http://schemas.microsoft.com/office/powerpoint/2010/main" val="886984315"/>
              </p:ext>
            </p:extLst>
          </p:nvPr>
        </p:nvGraphicFramePr>
        <p:xfrm>
          <a:off x="5484139" y="477540"/>
          <a:ext cx="63016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3017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962A61-DCC4-C1C9-E957-F8FFCCC4C00A}"/>
              </a:ext>
            </a:extLst>
          </p:cNvPr>
          <p:cNvPicPr>
            <a:picLocks noChangeAspect="1"/>
          </p:cNvPicPr>
          <p:nvPr/>
        </p:nvPicPr>
        <p:blipFill>
          <a:blip r:embed="rId3"/>
          <a:stretch>
            <a:fillRect/>
          </a:stretch>
        </p:blipFill>
        <p:spPr>
          <a:xfrm>
            <a:off x="2924175" y="257175"/>
            <a:ext cx="6343650" cy="6343650"/>
          </a:xfrm>
          <a:prstGeom prst="rect">
            <a:avLst/>
          </a:prstGeom>
        </p:spPr>
      </p:pic>
    </p:spTree>
    <p:extLst>
      <p:ext uri="{BB962C8B-B14F-4D97-AF65-F5344CB8AC3E}">
        <p14:creationId xmlns:p14="http://schemas.microsoft.com/office/powerpoint/2010/main" val="814607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A86598-DA2C-41D5-BC0C-E877F881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07FE35-7498-8DAC-13E6-E992646318F4}"/>
              </a:ext>
            </a:extLst>
          </p:cNvPr>
          <p:cNvSpPr>
            <a:spLocks noGrp="1"/>
          </p:cNvSpPr>
          <p:nvPr>
            <p:ph type="title"/>
          </p:nvPr>
        </p:nvSpPr>
        <p:spPr>
          <a:xfrm>
            <a:off x="1155557" y="637763"/>
            <a:ext cx="4310698" cy="1627274"/>
          </a:xfrm>
        </p:spPr>
        <p:txBody>
          <a:bodyPr anchor="t">
            <a:normAutofit/>
          </a:bodyPr>
          <a:lstStyle/>
          <a:p>
            <a:r>
              <a:rPr lang="en-GB" sz="4800">
                <a:solidFill>
                  <a:schemeClr val="bg1"/>
                </a:solidFill>
              </a:rPr>
              <a:t>How do I submit my sequences?</a:t>
            </a:r>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56" y="2372156"/>
            <a:ext cx="457200"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 name="Content Placeholder 2">
            <a:extLst>
              <a:ext uri="{FF2B5EF4-FFF2-40B4-BE49-F238E27FC236}">
                <a16:creationId xmlns:a16="http://schemas.microsoft.com/office/drawing/2014/main" id="{01FA188E-1F0E-12FE-E700-E22B717363C1}"/>
              </a:ext>
            </a:extLst>
          </p:cNvPr>
          <p:cNvSpPr>
            <a:spLocks noGrp="1"/>
          </p:cNvSpPr>
          <p:nvPr>
            <p:ph idx="1"/>
          </p:nvPr>
        </p:nvSpPr>
        <p:spPr>
          <a:xfrm>
            <a:off x="1155556" y="2581065"/>
            <a:ext cx="4284416" cy="3633467"/>
          </a:xfrm>
        </p:spPr>
        <p:txBody>
          <a:bodyPr>
            <a:normAutofit/>
          </a:bodyPr>
          <a:lstStyle/>
          <a:p>
            <a:r>
              <a:rPr lang="en-GB" sz="2000" dirty="0">
                <a:solidFill>
                  <a:schemeClr val="bg1"/>
                </a:solidFill>
              </a:rPr>
              <a:t>Online is easiest: </a:t>
            </a:r>
            <a:r>
              <a:rPr lang="en-GB" sz="2000" dirty="0">
                <a:solidFill>
                  <a:schemeClr val="accent4">
                    <a:lumMod val="60000"/>
                    <a:lumOff val="40000"/>
                  </a:schemeClr>
                </a:solidFill>
                <a:hlinkClick r:id="rId3">
                  <a:extLst>
                    <a:ext uri="{A12FA001-AC4F-418D-AE19-62706E023703}">
                      <ahyp:hlinkClr xmlns:ahyp="http://schemas.microsoft.com/office/drawing/2018/hyperlinkcolor" val="tx"/>
                    </a:ext>
                  </a:extLst>
                </a:hlinkClick>
              </a:rPr>
              <a:t>www.ncbi.nlm.nih.gov/WebSub/</a:t>
            </a:r>
            <a:endParaRPr lang="en-GB" sz="2000" dirty="0">
              <a:solidFill>
                <a:schemeClr val="accent4">
                  <a:lumMod val="60000"/>
                  <a:lumOff val="40000"/>
                </a:schemeClr>
              </a:solidFill>
            </a:endParaRPr>
          </a:p>
          <a:p>
            <a:r>
              <a:rPr lang="en-GB" sz="2000" dirty="0">
                <a:solidFill>
                  <a:schemeClr val="bg1"/>
                </a:solidFill>
              </a:rPr>
              <a:t>You will need to make an account </a:t>
            </a:r>
          </a:p>
          <a:p>
            <a:r>
              <a:rPr lang="en-GB" sz="2000" dirty="0">
                <a:solidFill>
                  <a:schemeClr val="bg1"/>
                </a:solidFill>
              </a:rPr>
              <a:t>You can log in through </a:t>
            </a:r>
            <a:r>
              <a:rPr lang="en-GB" sz="2000" dirty="0" err="1">
                <a:solidFill>
                  <a:schemeClr val="bg1"/>
                </a:solidFill>
              </a:rPr>
              <a:t>ORCiD</a:t>
            </a:r>
            <a:r>
              <a:rPr lang="en-GB" sz="2000" dirty="0">
                <a:solidFill>
                  <a:schemeClr val="bg1"/>
                </a:solidFill>
              </a:rPr>
              <a:t>, a Google account, Microsoft etc</a:t>
            </a:r>
          </a:p>
        </p:txBody>
      </p:sp>
      <p:sp>
        <p:nvSpPr>
          <p:cNvPr id="14" name="Rectangle 13">
            <a:extLst>
              <a:ext uri="{FF2B5EF4-FFF2-40B4-BE49-F238E27FC236}">
                <a16:creationId xmlns:a16="http://schemas.microsoft.com/office/drawing/2014/main" id="{87F16C5A-0D41-47A9-B0A2-9C2AD7A8CF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phone&#10;&#10;Description automatically generated with low confidence">
            <a:extLst>
              <a:ext uri="{FF2B5EF4-FFF2-40B4-BE49-F238E27FC236}">
                <a16:creationId xmlns:a16="http://schemas.microsoft.com/office/drawing/2014/main" id="{7204F4E2-1E6D-CEF3-91AB-CCF259EC9ED5}"/>
              </a:ext>
            </a:extLst>
          </p:cNvPr>
          <p:cNvPicPr>
            <a:picLocks noChangeAspect="1"/>
          </p:cNvPicPr>
          <p:nvPr/>
        </p:nvPicPr>
        <p:blipFill>
          <a:blip r:embed="rId4"/>
          <a:stretch>
            <a:fillRect/>
          </a:stretch>
        </p:blipFill>
        <p:spPr>
          <a:xfrm>
            <a:off x="7428508" y="637762"/>
            <a:ext cx="2927803" cy="5576770"/>
          </a:xfrm>
          <a:prstGeom prst="rect">
            <a:avLst/>
          </a:prstGeom>
        </p:spPr>
      </p:pic>
    </p:spTree>
    <p:extLst>
      <p:ext uri="{BB962C8B-B14F-4D97-AF65-F5344CB8AC3E}">
        <p14:creationId xmlns:p14="http://schemas.microsoft.com/office/powerpoint/2010/main" val="4054069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2F9B12-34D0-B44F-A594-86468ACE02D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Step 1: What kind of sequence do you have?</a:t>
            </a:r>
          </a:p>
        </p:txBody>
      </p:sp>
      <p:pic>
        <p:nvPicPr>
          <p:cNvPr id="5" name="Content Placeholder 4">
            <a:extLst>
              <a:ext uri="{FF2B5EF4-FFF2-40B4-BE49-F238E27FC236}">
                <a16:creationId xmlns:a16="http://schemas.microsoft.com/office/drawing/2014/main" id="{EF55E03C-BCAE-2863-DE5F-DAC10DB67DDC}"/>
              </a:ext>
            </a:extLst>
          </p:cNvPr>
          <p:cNvPicPr>
            <a:picLocks noGrp="1" noChangeAspect="1"/>
          </p:cNvPicPr>
          <p:nvPr>
            <p:ph idx="1"/>
          </p:nvPr>
        </p:nvPicPr>
        <p:blipFill>
          <a:blip r:embed="rId3"/>
          <a:stretch>
            <a:fillRect/>
          </a:stretch>
        </p:blipFill>
        <p:spPr>
          <a:xfrm>
            <a:off x="5536437" y="643466"/>
            <a:ext cx="5262458" cy="5568739"/>
          </a:xfrm>
          <a:prstGeom prst="rect">
            <a:avLst/>
          </a:prstGeom>
        </p:spPr>
      </p:pic>
    </p:spTree>
    <p:extLst>
      <p:ext uri="{BB962C8B-B14F-4D97-AF65-F5344CB8AC3E}">
        <p14:creationId xmlns:p14="http://schemas.microsoft.com/office/powerpoint/2010/main" val="149209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5AF383-86EB-9952-5235-0DAB689AD26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Step 2: Contact details</a:t>
            </a:r>
          </a:p>
        </p:txBody>
      </p:sp>
      <p:pic>
        <p:nvPicPr>
          <p:cNvPr id="1026" name="Picture 2">
            <a:extLst>
              <a:ext uri="{FF2B5EF4-FFF2-40B4-BE49-F238E27FC236}">
                <a16:creationId xmlns:a16="http://schemas.microsoft.com/office/drawing/2014/main" id="{CBB03E48-E981-415D-793D-C0DD8EABB18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777316" y="1266488"/>
            <a:ext cx="6780700" cy="4322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54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E783FD-6697-B0F2-DC77-9C26E49E069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Step 3: Authors &amp; Reference</a:t>
            </a:r>
          </a:p>
        </p:txBody>
      </p:sp>
      <p:pic>
        <p:nvPicPr>
          <p:cNvPr id="2050" name="Picture 2">
            <a:extLst>
              <a:ext uri="{FF2B5EF4-FFF2-40B4-BE49-F238E27FC236}">
                <a16:creationId xmlns:a16="http://schemas.microsoft.com/office/drawing/2014/main" id="{10FE347C-C114-FFE5-D5AA-7EB267929B4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5116302" y="643466"/>
            <a:ext cx="6102728"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68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B48014-B4A2-7604-04B3-D0E3B850772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Step 4: Sequencing Technology</a:t>
            </a:r>
          </a:p>
        </p:txBody>
      </p:sp>
      <p:pic>
        <p:nvPicPr>
          <p:cNvPr id="3074" name="Picture 2" descr="A screenshot of a computer&#10;&#10;Description automatically generated">
            <a:extLst>
              <a:ext uri="{FF2B5EF4-FFF2-40B4-BE49-F238E27FC236}">
                <a16:creationId xmlns:a16="http://schemas.microsoft.com/office/drawing/2014/main" id="{EB8271AA-AC02-F3D5-7898-32B9AE1AB25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777316" y="740984"/>
            <a:ext cx="6780700" cy="537370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0E10243-101A-2973-A132-E00CEABB30E0}"/>
              </a:ext>
            </a:extLst>
          </p:cNvPr>
          <p:cNvSpPr/>
          <p:nvPr/>
        </p:nvSpPr>
        <p:spPr>
          <a:xfrm>
            <a:off x="5017770" y="5208270"/>
            <a:ext cx="876300" cy="114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GB" sz="800" b="0" i="0" dirty="0">
                <a:solidFill>
                  <a:schemeClr val="tx1"/>
                </a:solidFill>
                <a:effectLst/>
                <a:latin typeface="Arial" panose="020B0604020202020204" pitchFamily="34" charset="0"/>
                <a:cs typeface="Arial" panose="020B0604020202020204" pitchFamily="34" charset="0"/>
              </a:rPr>
              <a:t>Guppy</a:t>
            </a:r>
            <a:endParaRPr lang="en-GB" sz="800" dirty="0">
              <a:solidFill>
                <a:schemeClr val="tx1"/>
              </a:solidFill>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6A7B76FC-FCBD-BAC3-D897-41BBE6CED55E}"/>
              </a:ext>
            </a:extLst>
          </p:cNvPr>
          <p:cNvSpPr/>
          <p:nvPr/>
        </p:nvSpPr>
        <p:spPr>
          <a:xfrm>
            <a:off x="5017770" y="5394082"/>
            <a:ext cx="876300" cy="114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rtlCol="0" anchor="ctr"/>
          <a:lstStyle/>
          <a:p>
            <a:r>
              <a:rPr lang="en-GB" sz="800" dirty="0">
                <a:solidFill>
                  <a:schemeClr val="tx1"/>
                </a:solidFill>
                <a:latin typeface="Arial" panose="020B0604020202020204" pitchFamily="34" charset="0"/>
                <a:cs typeface="Arial" panose="020B0604020202020204" pitchFamily="34" charset="0"/>
              </a:rPr>
              <a:t>Minimap2</a:t>
            </a:r>
          </a:p>
        </p:txBody>
      </p:sp>
    </p:spTree>
    <p:extLst>
      <p:ext uri="{BB962C8B-B14F-4D97-AF65-F5344CB8AC3E}">
        <p14:creationId xmlns:p14="http://schemas.microsoft.com/office/powerpoint/2010/main" val="1932625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1564</Words>
  <Application>Microsoft Office PowerPoint</Application>
  <PresentationFormat>Widescreen</PresentationFormat>
  <Paragraphs>104</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How to submit sequences to GenBank</vt:lpstr>
      <vt:lpstr>What is GenBank?</vt:lpstr>
      <vt:lpstr>Why should I submit my sequences?</vt:lpstr>
      <vt:lpstr>PowerPoint Presentation</vt:lpstr>
      <vt:lpstr>How do I submit my sequences?</vt:lpstr>
      <vt:lpstr>Step 1: What kind of sequence do you have?</vt:lpstr>
      <vt:lpstr>Step 2: Contact details</vt:lpstr>
      <vt:lpstr>Step 3: Authors &amp; Reference</vt:lpstr>
      <vt:lpstr>Step 4: Sequencing Technology</vt:lpstr>
      <vt:lpstr>Step 5: Nucleotide</vt:lpstr>
      <vt:lpstr>PowerPoint Presentation</vt:lpstr>
      <vt:lpstr>Step 6: Organism</vt:lpstr>
      <vt:lpstr>Step 7: Set/Batch</vt:lpstr>
      <vt:lpstr>Step 8: Submission Category</vt:lpstr>
      <vt:lpstr>Step 9: Source Modifiers</vt:lpstr>
      <vt:lpstr>List of source modifiers and formats can be found here: https://www.ncbi.nlm.nih.gov/WebSub/html/help/genbank-source-table.html</vt:lpstr>
      <vt:lpstr>Step 10: Feature table</vt:lpstr>
      <vt:lpstr>PowerPoint Presentation</vt:lpstr>
      <vt:lpstr>PowerPoint Presentation</vt:lpstr>
      <vt:lpstr>PowerPoint Presentation</vt:lpstr>
      <vt:lpstr>PowerPoint Presentation</vt:lpstr>
      <vt:lpstr>PowerPoint Presentation</vt:lpstr>
      <vt:lpstr>This is the hard bit, especially if you have lots of sequences!</vt:lpstr>
      <vt:lpstr>PowerPoint Presentation</vt:lpstr>
      <vt:lpstr>PowerPoint Presentation</vt:lpstr>
      <vt:lpstr>PowerPoint Presentation</vt:lpstr>
      <vt:lpstr>Step 11: Review &amp; Submit!</vt:lpstr>
      <vt:lpstr>Step 11: Review &amp; Submit!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submit sequences to GenBank</dc:title>
  <dc:creator>Rowan Durrant (PGR)</dc:creator>
  <cp:lastModifiedBy>Rowan Durrant (PGR)</cp:lastModifiedBy>
  <cp:revision>7</cp:revision>
  <dcterms:created xsi:type="dcterms:W3CDTF">2023-06-02T14:18:22Z</dcterms:created>
  <dcterms:modified xsi:type="dcterms:W3CDTF">2023-06-15T14:35:15Z</dcterms:modified>
</cp:coreProperties>
</file>