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87" r:id="rId3"/>
    <p:sldId id="488" r:id="rId4"/>
    <p:sldId id="489" r:id="rId5"/>
    <p:sldId id="491" r:id="rId6"/>
    <p:sldId id="490" r:id="rId7"/>
    <p:sldId id="492" r:id="rId8"/>
    <p:sldId id="499" r:id="rId9"/>
    <p:sldId id="493" r:id="rId10"/>
    <p:sldId id="479" r:id="rId11"/>
    <p:sldId id="494" r:id="rId12"/>
    <p:sldId id="495" r:id="rId13"/>
    <p:sldId id="505" r:id="rId14"/>
    <p:sldId id="512" r:id="rId15"/>
    <p:sldId id="497" r:id="rId16"/>
    <p:sldId id="507" r:id="rId17"/>
    <p:sldId id="508" r:id="rId18"/>
    <p:sldId id="509" r:id="rId19"/>
    <p:sldId id="510" r:id="rId20"/>
    <p:sldId id="511" r:id="rId21"/>
    <p:sldId id="498" r:id="rId22"/>
    <p:sldId id="500" r:id="rId23"/>
    <p:sldId id="501" r:id="rId24"/>
    <p:sldId id="502" r:id="rId25"/>
    <p:sldId id="503" r:id="rId26"/>
    <p:sldId id="504" r:id="rId27"/>
    <p:sldId id="5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38" autoAdjust="0"/>
    <p:restoredTop sz="66772"/>
  </p:normalViewPr>
  <p:slideViewPr>
    <p:cSldViewPr snapToGrid="0">
      <p:cViewPr>
        <p:scale>
          <a:sx n="65" d="100"/>
          <a:sy n="65" d="100"/>
        </p:scale>
        <p:origin x="280" y="312"/>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5E7FF2-6C9F-47D4-B6CF-7E9839F463D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A6B65EA6-6AB0-49B4-8815-C2F6808CCE6D}">
      <dgm:prSet/>
      <dgm:spPr/>
      <dgm:t>
        <a:bodyPr/>
        <a:lstStyle/>
        <a:p>
          <a:r>
            <a:rPr lang="en-US" dirty="0"/>
            <a:t>Do not use spaces in filenames and folders</a:t>
          </a:r>
        </a:p>
      </dgm:t>
    </dgm:pt>
    <dgm:pt modelId="{4C4314EE-7CA0-46E2-83EC-F09AC6A21773}" type="parTrans" cxnId="{5AEEADD6-B463-4550-B3DE-CBE6FDE9FADD}">
      <dgm:prSet/>
      <dgm:spPr/>
      <dgm:t>
        <a:bodyPr/>
        <a:lstStyle/>
        <a:p>
          <a:endParaRPr lang="en-US"/>
        </a:p>
      </dgm:t>
    </dgm:pt>
    <dgm:pt modelId="{447C43EF-D8D5-4ED8-B0B6-17E05C03A855}" type="sibTrans" cxnId="{5AEEADD6-B463-4550-B3DE-CBE6FDE9FADD}">
      <dgm:prSet/>
      <dgm:spPr/>
      <dgm:t>
        <a:bodyPr/>
        <a:lstStyle/>
        <a:p>
          <a:endParaRPr lang="en-US"/>
        </a:p>
      </dgm:t>
    </dgm:pt>
    <dgm:pt modelId="{1E75D532-9275-431F-9ED6-9A2EB33DA2C4}">
      <dgm:prSet/>
      <dgm:spPr/>
      <dgm:t>
        <a:bodyPr/>
        <a:lstStyle/>
        <a:p>
          <a:r>
            <a:rPr lang="en-US"/>
            <a:t>Folders are called </a:t>
          </a:r>
          <a:r>
            <a:rPr lang="en-US" b="1"/>
            <a:t>directories</a:t>
          </a:r>
          <a:endParaRPr lang="en-US"/>
        </a:p>
      </dgm:t>
    </dgm:pt>
    <dgm:pt modelId="{F29A357E-AC80-4D0D-9E9D-861090BE29E7}" type="parTrans" cxnId="{BE5607AA-B8B9-4E62-B572-B3E044D786A6}">
      <dgm:prSet/>
      <dgm:spPr/>
      <dgm:t>
        <a:bodyPr/>
        <a:lstStyle/>
        <a:p>
          <a:endParaRPr lang="en-US"/>
        </a:p>
      </dgm:t>
    </dgm:pt>
    <dgm:pt modelId="{5667E9AE-DF77-491B-9BF7-AF7A5FDFB714}" type="sibTrans" cxnId="{BE5607AA-B8B9-4E62-B572-B3E044D786A6}">
      <dgm:prSet/>
      <dgm:spPr/>
      <dgm:t>
        <a:bodyPr/>
        <a:lstStyle/>
        <a:p>
          <a:endParaRPr lang="en-US"/>
        </a:p>
      </dgm:t>
    </dgm:pt>
    <dgm:pt modelId="{0F7EDAE4-E5D5-4753-8D2A-66E9E8930B58}" type="pres">
      <dgm:prSet presAssocID="{3F5E7FF2-6C9F-47D4-B6CF-7E9839F463DD}" presName="root" presStyleCnt="0">
        <dgm:presLayoutVars>
          <dgm:dir/>
          <dgm:resizeHandles val="exact"/>
        </dgm:presLayoutVars>
      </dgm:prSet>
      <dgm:spPr/>
    </dgm:pt>
    <dgm:pt modelId="{B5A0190D-6544-4189-B9EF-DE6E3EB5BE6E}" type="pres">
      <dgm:prSet presAssocID="{A6B65EA6-6AB0-49B4-8815-C2F6808CCE6D}" presName="compNode" presStyleCnt="0"/>
      <dgm:spPr/>
    </dgm:pt>
    <dgm:pt modelId="{19A7FD6F-BD9B-455E-B17E-91992223955F}" type="pres">
      <dgm:prSet presAssocID="{A6B65EA6-6AB0-49B4-8815-C2F6808CCE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B690DCE-2A5A-4250-B249-72D19C2BCE07}" type="pres">
      <dgm:prSet presAssocID="{A6B65EA6-6AB0-49B4-8815-C2F6808CCE6D}" presName="spaceRect" presStyleCnt="0"/>
      <dgm:spPr/>
    </dgm:pt>
    <dgm:pt modelId="{E6BCA2FF-3DBF-4FA7-95E2-29605A682E5A}" type="pres">
      <dgm:prSet presAssocID="{A6B65EA6-6AB0-49B4-8815-C2F6808CCE6D}" presName="textRect" presStyleLbl="revTx" presStyleIdx="0" presStyleCnt="2">
        <dgm:presLayoutVars>
          <dgm:chMax val="1"/>
          <dgm:chPref val="1"/>
        </dgm:presLayoutVars>
      </dgm:prSet>
      <dgm:spPr/>
    </dgm:pt>
    <dgm:pt modelId="{87DACA9E-0EC0-4790-9DAF-D675BD3038ED}" type="pres">
      <dgm:prSet presAssocID="{447C43EF-D8D5-4ED8-B0B6-17E05C03A855}" presName="sibTrans" presStyleCnt="0"/>
      <dgm:spPr/>
    </dgm:pt>
    <dgm:pt modelId="{5576BEC0-D6B0-408D-BD64-F0805AAF87F6}" type="pres">
      <dgm:prSet presAssocID="{1E75D532-9275-431F-9ED6-9A2EB33DA2C4}" presName="compNode" presStyleCnt="0"/>
      <dgm:spPr/>
    </dgm:pt>
    <dgm:pt modelId="{55B834CD-6D10-434B-9706-A2F9B74A5102}" type="pres">
      <dgm:prSet presAssocID="{1E75D532-9275-431F-9ED6-9A2EB33DA2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lder"/>
        </a:ext>
      </dgm:extLst>
    </dgm:pt>
    <dgm:pt modelId="{32314DF0-CC9E-469B-94A3-DB00B4A3869D}" type="pres">
      <dgm:prSet presAssocID="{1E75D532-9275-431F-9ED6-9A2EB33DA2C4}" presName="spaceRect" presStyleCnt="0"/>
      <dgm:spPr/>
    </dgm:pt>
    <dgm:pt modelId="{78F4A424-5930-4F36-9C26-25030DB1795E}" type="pres">
      <dgm:prSet presAssocID="{1E75D532-9275-431F-9ED6-9A2EB33DA2C4}" presName="textRect" presStyleLbl="revTx" presStyleIdx="1" presStyleCnt="2">
        <dgm:presLayoutVars>
          <dgm:chMax val="1"/>
          <dgm:chPref val="1"/>
        </dgm:presLayoutVars>
      </dgm:prSet>
      <dgm:spPr/>
    </dgm:pt>
  </dgm:ptLst>
  <dgm:cxnLst>
    <dgm:cxn modelId="{F2617334-EB13-4D3B-9CAC-022741379653}" type="presOf" srcId="{A6B65EA6-6AB0-49B4-8815-C2F6808CCE6D}" destId="{E6BCA2FF-3DBF-4FA7-95E2-29605A682E5A}" srcOrd="0" destOrd="0" presId="urn:microsoft.com/office/officeart/2018/2/layout/IconLabelList"/>
    <dgm:cxn modelId="{9A4D3B48-8D73-40BA-8A28-188FEAEEB0FE}" type="presOf" srcId="{3F5E7FF2-6C9F-47D4-B6CF-7E9839F463DD}" destId="{0F7EDAE4-E5D5-4753-8D2A-66E9E8930B58}" srcOrd="0" destOrd="0" presId="urn:microsoft.com/office/officeart/2018/2/layout/IconLabelList"/>
    <dgm:cxn modelId="{BE5607AA-B8B9-4E62-B572-B3E044D786A6}" srcId="{3F5E7FF2-6C9F-47D4-B6CF-7E9839F463DD}" destId="{1E75D532-9275-431F-9ED6-9A2EB33DA2C4}" srcOrd="1" destOrd="0" parTransId="{F29A357E-AC80-4D0D-9E9D-861090BE29E7}" sibTransId="{5667E9AE-DF77-491B-9BF7-AF7A5FDFB714}"/>
    <dgm:cxn modelId="{6205B1C5-D525-4D0C-90BD-CF4B7853791C}" type="presOf" srcId="{1E75D532-9275-431F-9ED6-9A2EB33DA2C4}" destId="{78F4A424-5930-4F36-9C26-25030DB1795E}" srcOrd="0" destOrd="0" presId="urn:microsoft.com/office/officeart/2018/2/layout/IconLabelList"/>
    <dgm:cxn modelId="{5AEEADD6-B463-4550-B3DE-CBE6FDE9FADD}" srcId="{3F5E7FF2-6C9F-47D4-B6CF-7E9839F463DD}" destId="{A6B65EA6-6AB0-49B4-8815-C2F6808CCE6D}" srcOrd="0" destOrd="0" parTransId="{4C4314EE-7CA0-46E2-83EC-F09AC6A21773}" sibTransId="{447C43EF-D8D5-4ED8-B0B6-17E05C03A855}"/>
    <dgm:cxn modelId="{358A4095-40C9-4A21-9C62-FC4EE68F6EE1}" type="presParOf" srcId="{0F7EDAE4-E5D5-4753-8D2A-66E9E8930B58}" destId="{B5A0190D-6544-4189-B9EF-DE6E3EB5BE6E}" srcOrd="0" destOrd="0" presId="urn:microsoft.com/office/officeart/2018/2/layout/IconLabelList"/>
    <dgm:cxn modelId="{4451C919-2632-476C-8CF0-F20589D217C8}" type="presParOf" srcId="{B5A0190D-6544-4189-B9EF-DE6E3EB5BE6E}" destId="{19A7FD6F-BD9B-455E-B17E-91992223955F}" srcOrd="0" destOrd="0" presId="urn:microsoft.com/office/officeart/2018/2/layout/IconLabelList"/>
    <dgm:cxn modelId="{6712808E-FDCD-4D99-8E71-4B23A06CF749}" type="presParOf" srcId="{B5A0190D-6544-4189-B9EF-DE6E3EB5BE6E}" destId="{1B690DCE-2A5A-4250-B249-72D19C2BCE07}" srcOrd="1" destOrd="0" presId="urn:microsoft.com/office/officeart/2018/2/layout/IconLabelList"/>
    <dgm:cxn modelId="{4A6DD492-E8BB-4939-A461-7E9AD3924AD2}" type="presParOf" srcId="{B5A0190D-6544-4189-B9EF-DE6E3EB5BE6E}" destId="{E6BCA2FF-3DBF-4FA7-95E2-29605A682E5A}" srcOrd="2" destOrd="0" presId="urn:microsoft.com/office/officeart/2018/2/layout/IconLabelList"/>
    <dgm:cxn modelId="{113E9859-2D70-4F56-995A-91CD2271A660}" type="presParOf" srcId="{0F7EDAE4-E5D5-4753-8D2A-66E9E8930B58}" destId="{87DACA9E-0EC0-4790-9DAF-D675BD3038ED}" srcOrd="1" destOrd="0" presId="urn:microsoft.com/office/officeart/2018/2/layout/IconLabelList"/>
    <dgm:cxn modelId="{3B9EB61B-DAF1-499C-9FF4-3B7197CD5433}" type="presParOf" srcId="{0F7EDAE4-E5D5-4753-8D2A-66E9E8930B58}" destId="{5576BEC0-D6B0-408D-BD64-F0805AAF87F6}" srcOrd="2" destOrd="0" presId="urn:microsoft.com/office/officeart/2018/2/layout/IconLabelList"/>
    <dgm:cxn modelId="{3B1B8101-5E13-488A-9AE0-FE5CABBF5342}" type="presParOf" srcId="{5576BEC0-D6B0-408D-BD64-F0805AAF87F6}" destId="{55B834CD-6D10-434B-9706-A2F9B74A5102}" srcOrd="0" destOrd="0" presId="urn:microsoft.com/office/officeart/2018/2/layout/IconLabelList"/>
    <dgm:cxn modelId="{61D5D0B1-60B6-40E7-BE2A-2DE1819ADC91}" type="presParOf" srcId="{5576BEC0-D6B0-408D-BD64-F0805AAF87F6}" destId="{32314DF0-CC9E-469B-94A3-DB00B4A3869D}" srcOrd="1" destOrd="0" presId="urn:microsoft.com/office/officeart/2018/2/layout/IconLabelList"/>
    <dgm:cxn modelId="{5379F795-AF0C-4A68-8884-9A005B3DDA67}" type="presParOf" srcId="{5576BEC0-D6B0-408D-BD64-F0805AAF87F6}" destId="{78F4A424-5930-4F36-9C26-25030DB179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331482" y="564762"/>
          <a:ext cx="118383" cy="518634"/>
        </a:xfrm>
        <a:custGeom>
          <a:avLst/>
          <a:gdLst/>
          <a:ahLst/>
          <a:cxnLst/>
          <a:rect l="0" t="0" r="0" b="0"/>
          <a:pathLst>
            <a:path>
              <a:moveTo>
                <a:pt x="118383" y="0"/>
              </a:moveTo>
              <a:lnTo>
                <a:pt x="118383" y="518634"/>
              </a:lnTo>
              <a:lnTo>
                <a:pt x="0" y="5186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363114"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363114"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49866" y="564762"/>
          <a:ext cx="1364233" cy="1037268"/>
        </a:xfrm>
        <a:custGeom>
          <a:avLst/>
          <a:gdLst/>
          <a:ahLst/>
          <a:cxnLst/>
          <a:rect l="0" t="0" r="0" b="0"/>
          <a:pathLst>
            <a:path>
              <a:moveTo>
                <a:pt x="0" y="0"/>
              </a:moveTo>
              <a:lnTo>
                <a:pt x="0" y="918884"/>
              </a:lnTo>
              <a:lnTo>
                <a:pt x="1364233" y="918884"/>
              </a:lnTo>
              <a:lnTo>
                <a:pt x="1364233"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404146" y="564762"/>
          <a:ext cx="91440" cy="1037268"/>
        </a:xfrm>
        <a:custGeom>
          <a:avLst/>
          <a:gdLst/>
          <a:ahLst/>
          <a:cxnLst/>
          <a:rect l="0" t="0" r="0" b="0"/>
          <a:pathLst>
            <a:path>
              <a:moveTo>
                <a:pt x="45720" y="0"/>
              </a:moveTo>
              <a:lnTo>
                <a:pt x="4572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634646" y="2165764"/>
          <a:ext cx="169119" cy="2119636"/>
        </a:xfrm>
        <a:custGeom>
          <a:avLst/>
          <a:gdLst/>
          <a:ahLst/>
          <a:cxnLst/>
          <a:rect l="0" t="0" r="0" b="0"/>
          <a:pathLst>
            <a:path>
              <a:moveTo>
                <a:pt x="0" y="0"/>
              </a:moveTo>
              <a:lnTo>
                <a:pt x="0" y="2119636"/>
              </a:lnTo>
              <a:lnTo>
                <a:pt x="169119" y="211963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634646"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634646"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085632" y="564762"/>
          <a:ext cx="1364233" cy="1037268"/>
        </a:xfrm>
        <a:custGeom>
          <a:avLst/>
          <a:gdLst/>
          <a:ahLst/>
          <a:cxnLst/>
          <a:rect l="0" t="0" r="0" b="0"/>
          <a:pathLst>
            <a:path>
              <a:moveTo>
                <a:pt x="1364233" y="0"/>
              </a:moveTo>
              <a:lnTo>
                <a:pt x="1364233" y="918884"/>
              </a:lnTo>
              <a:lnTo>
                <a:pt x="0" y="918884"/>
              </a:lnTo>
              <a:lnTo>
                <a:pt x="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886133" y="1029"/>
          <a:ext cx="1127466" cy="5637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Users</a:t>
          </a:r>
        </a:p>
      </dsp:txBody>
      <dsp:txXfrm>
        <a:off x="1886133" y="1029"/>
        <a:ext cx="1127466" cy="563733"/>
      </dsp:txXfrm>
    </dsp:sp>
    <dsp:sp modelId="{2878C96C-7296-6A48-B50F-FDBDB8C293D5}">
      <dsp:nvSpPr>
        <dsp:cNvPr id="0" name=""/>
        <dsp:cNvSpPr/>
      </dsp:nvSpPr>
      <dsp:spPr>
        <a:xfrm>
          <a:off x="521899"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Documents</a:t>
          </a:r>
        </a:p>
      </dsp:txBody>
      <dsp:txXfrm>
        <a:off x="521899" y="1602031"/>
        <a:ext cx="1127466" cy="563733"/>
      </dsp:txXfrm>
    </dsp:sp>
    <dsp:sp modelId="{A2DA8C25-16B0-BA4C-AEBD-89248F481635}">
      <dsp:nvSpPr>
        <dsp:cNvPr id="0" name=""/>
        <dsp:cNvSpPr/>
      </dsp:nvSpPr>
      <dsp:spPr>
        <a:xfrm>
          <a:off x="803766"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report.doc</a:t>
          </a:r>
          <a:endParaRPr lang="en-GB" sz="1700" kern="1200" dirty="0"/>
        </a:p>
      </dsp:txBody>
      <dsp:txXfrm>
        <a:off x="803766" y="2402531"/>
        <a:ext cx="1127466" cy="563733"/>
      </dsp:txXfrm>
    </dsp:sp>
    <dsp:sp modelId="{1D609159-299F-C648-84C4-B93CDAFDB21E}">
      <dsp:nvSpPr>
        <dsp:cNvPr id="0" name=""/>
        <dsp:cNvSpPr/>
      </dsp:nvSpPr>
      <dsp:spPr>
        <a:xfrm>
          <a:off x="803766"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lineages.ppt</a:t>
          </a:r>
          <a:endParaRPr lang="en-GB" sz="1700" kern="1200" dirty="0"/>
        </a:p>
      </dsp:txBody>
      <dsp:txXfrm>
        <a:off x="803766" y="3203032"/>
        <a:ext cx="1127466" cy="563733"/>
      </dsp:txXfrm>
    </dsp:sp>
    <dsp:sp modelId="{0FE88135-411E-7D49-B652-62BDA1FC3D16}">
      <dsp:nvSpPr>
        <dsp:cNvPr id="0" name=""/>
        <dsp:cNvSpPr/>
      </dsp:nvSpPr>
      <dsp:spPr>
        <a:xfrm>
          <a:off x="803766" y="4003533"/>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log.txt</a:t>
          </a:r>
          <a:endParaRPr lang="en-GB" sz="1700" kern="1200" dirty="0"/>
        </a:p>
      </dsp:txBody>
      <dsp:txXfrm>
        <a:off x="803766" y="4003533"/>
        <a:ext cx="1127466" cy="563733"/>
      </dsp:txXfrm>
    </dsp:sp>
    <dsp:sp modelId="{B3C138A0-5EC2-5843-A91B-E334619BAC01}">
      <dsp:nvSpPr>
        <dsp:cNvPr id="0" name=""/>
        <dsp:cNvSpPr/>
      </dsp:nvSpPr>
      <dsp:spPr>
        <a:xfrm>
          <a:off x="1886133"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Downloads</a:t>
          </a:r>
        </a:p>
      </dsp:txBody>
      <dsp:txXfrm>
        <a:off x="1886133" y="1602031"/>
        <a:ext cx="1127466" cy="563733"/>
      </dsp:txXfrm>
    </dsp:sp>
    <dsp:sp modelId="{3C94FE04-F7A7-624F-B80D-522B25D475CB}">
      <dsp:nvSpPr>
        <dsp:cNvPr id="0" name=""/>
        <dsp:cNvSpPr/>
      </dsp:nvSpPr>
      <dsp:spPr>
        <a:xfrm>
          <a:off x="3250367"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Desktop</a:t>
          </a:r>
        </a:p>
      </dsp:txBody>
      <dsp:txXfrm>
        <a:off x="3250367" y="1602031"/>
        <a:ext cx="1127466" cy="563733"/>
      </dsp:txXfrm>
    </dsp:sp>
    <dsp:sp modelId="{3D3DD64F-AB74-6244-9E2A-2B4139F6F9C3}">
      <dsp:nvSpPr>
        <dsp:cNvPr id="0" name=""/>
        <dsp:cNvSpPr/>
      </dsp:nvSpPr>
      <dsp:spPr>
        <a:xfrm>
          <a:off x="3532234"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dog.jpg</a:t>
          </a:r>
          <a:endParaRPr lang="en-GB" sz="1700" kern="1200" dirty="0"/>
        </a:p>
      </dsp:txBody>
      <dsp:txXfrm>
        <a:off x="3532234" y="2402531"/>
        <a:ext cx="1127466" cy="563733"/>
      </dsp:txXfrm>
    </dsp:sp>
    <dsp:sp modelId="{E68C0D6B-EAAE-1C40-B946-18D8F757306E}">
      <dsp:nvSpPr>
        <dsp:cNvPr id="0" name=""/>
        <dsp:cNvSpPr/>
      </dsp:nvSpPr>
      <dsp:spPr>
        <a:xfrm>
          <a:off x="3532234"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rabid.jpg</a:t>
          </a:r>
          <a:endParaRPr lang="en-GB" sz="1700" kern="1200" dirty="0"/>
        </a:p>
      </dsp:txBody>
      <dsp:txXfrm>
        <a:off x="3532234" y="3203032"/>
        <a:ext cx="1127466" cy="563733"/>
      </dsp:txXfrm>
    </dsp:sp>
    <dsp:sp modelId="{A478DCE6-64D6-2E4F-9D1B-B502C7B45D4B}">
      <dsp:nvSpPr>
        <dsp:cNvPr id="0" name=""/>
        <dsp:cNvSpPr/>
      </dsp:nvSpPr>
      <dsp:spPr>
        <a:xfrm>
          <a:off x="1204016" y="801530"/>
          <a:ext cx="1127466" cy="563733"/>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Kirstyn</a:t>
          </a:r>
        </a:p>
      </dsp:txBody>
      <dsp:txXfrm>
        <a:off x="1204016" y="801530"/>
        <a:ext cx="1127466" cy="56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3482429" y="811419"/>
          <a:ext cx="169961" cy="744594"/>
        </a:xfrm>
        <a:custGeom>
          <a:avLst/>
          <a:gdLst/>
          <a:ahLst/>
          <a:cxnLst/>
          <a:rect l="0" t="0" r="0" b="0"/>
          <a:pathLst>
            <a:path>
              <a:moveTo>
                <a:pt x="169961" y="0"/>
              </a:moveTo>
              <a:lnTo>
                <a:pt x="169961" y="744594"/>
              </a:lnTo>
              <a:lnTo>
                <a:pt x="0" y="74459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4963525"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4963525"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3652391" y="811419"/>
          <a:ext cx="1958607" cy="1489189"/>
        </a:xfrm>
        <a:custGeom>
          <a:avLst/>
          <a:gdLst/>
          <a:ahLst/>
          <a:cxnLst/>
          <a:rect l="0" t="0" r="0" b="0"/>
          <a:pathLst>
            <a:path>
              <a:moveTo>
                <a:pt x="0" y="0"/>
              </a:moveTo>
              <a:lnTo>
                <a:pt x="0" y="1319227"/>
              </a:lnTo>
              <a:lnTo>
                <a:pt x="1958607" y="1319227"/>
              </a:lnTo>
              <a:lnTo>
                <a:pt x="1958607"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3606671" y="811419"/>
          <a:ext cx="91440" cy="1489189"/>
        </a:xfrm>
        <a:custGeom>
          <a:avLst/>
          <a:gdLst/>
          <a:ahLst/>
          <a:cxnLst/>
          <a:rect l="0" t="0" r="0" b="0"/>
          <a:pathLst>
            <a:path>
              <a:moveTo>
                <a:pt x="45720" y="0"/>
              </a:moveTo>
              <a:lnTo>
                <a:pt x="4572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046309" y="3109951"/>
          <a:ext cx="242802" cy="3043125"/>
        </a:xfrm>
        <a:custGeom>
          <a:avLst/>
          <a:gdLst/>
          <a:ahLst/>
          <a:cxnLst/>
          <a:rect l="0" t="0" r="0" b="0"/>
          <a:pathLst>
            <a:path>
              <a:moveTo>
                <a:pt x="0" y="0"/>
              </a:moveTo>
              <a:lnTo>
                <a:pt x="0" y="3043125"/>
              </a:lnTo>
              <a:lnTo>
                <a:pt x="242802" y="30431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046309"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046309"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693783" y="811419"/>
          <a:ext cx="1958607" cy="1489189"/>
        </a:xfrm>
        <a:custGeom>
          <a:avLst/>
          <a:gdLst/>
          <a:ahLst/>
          <a:cxnLst/>
          <a:rect l="0" t="0" r="0" b="0"/>
          <a:pathLst>
            <a:path>
              <a:moveTo>
                <a:pt x="1958607" y="0"/>
              </a:moveTo>
              <a:lnTo>
                <a:pt x="1958607" y="1319227"/>
              </a:lnTo>
              <a:lnTo>
                <a:pt x="0" y="1319227"/>
              </a:lnTo>
              <a:lnTo>
                <a:pt x="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2843049" y="2077"/>
          <a:ext cx="1618683" cy="8093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Users</a:t>
          </a:r>
        </a:p>
      </dsp:txBody>
      <dsp:txXfrm>
        <a:off x="2843049" y="2077"/>
        <a:ext cx="1618683" cy="809341"/>
      </dsp:txXfrm>
    </dsp:sp>
    <dsp:sp modelId="{2878C96C-7296-6A48-B50F-FDBDB8C293D5}">
      <dsp:nvSpPr>
        <dsp:cNvPr id="0" name=""/>
        <dsp:cNvSpPr/>
      </dsp:nvSpPr>
      <dsp:spPr>
        <a:xfrm>
          <a:off x="884441"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Documents</a:t>
          </a:r>
        </a:p>
      </dsp:txBody>
      <dsp:txXfrm>
        <a:off x="884441" y="2300609"/>
        <a:ext cx="1618683" cy="809341"/>
      </dsp:txXfrm>
    </dsp:sp>
    <dsp:sp modelId="{A2DA8C25-16B0-BA4C-AEBD-89248F481635}">
      <dsp:nvSpPr>
        <dsp:cNvPr id="0" name=""/>
        <dsp:cNvSpPr/>
      </dsp:nvSpPr>
      <dsp:spPr>
        <a:xfrm>
          <a:off x="1289112"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report.doc</a:t>
          </a:r>
          <a:endParaRPr lang="en-GB" sz="2500" kern="1200" dirty="0"/>
        </a:p>
      </dsp:txBody>
      <dsp:txXfrm>
        <a:off x="1289112" y="3449874"/>
        <a:ext cx="1618683" cy="809341"/>
      </dsp:txXfrm>
    </dsp:sp>
    <dsp:sp modelId="{1D609159-299F-C648-84C4-B93CDAFDB21E}">
      <dsp:nvSpPr>
        <dsp:cNvPr id="0" name=""/>
        <dsp:cNvSpPr/>
      </dsp:nvSpPr>
      <dsp:spPr>
        <a:xfrm>
          <a:off x="1289112"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lineages.ppt</a:t>
          </a:r>
          <a:endParaRPr lang="en-GB" sz="2500" kern="1200" dirty="0"/>
        </a:p>
      </dsp:txBody>
      <dsp:txXfrm>
        <a:off x="1289112" y="4599140"/>
        <a:ext cx="1618683" cy="809341"/>
      </dsp:txXfrm>
    </dsp:sp>
    <dsp:sp modelId="{0FE88135-411E-7D49-B652-62BDA1FC3D16}">
      <dsp:nvSpPr>
        <dsp:cNvPr id="0" name=""/>
        <dsp:cNvSpPr/>
      </dsp:nvSpPr>
      <dsp:spPr>
        <a:xfrm>
          <a:off x="1289112" y="5748406"/>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log.txt</a:t>
          </a:r>
          <a:endParaRPr lang="en-GB" sz="2500" kern="1200" dirty="0"/>
        </a:p>
      </dsp:txBody>
      <dsp:txXfrm>
        <a:off x="1289112" y="5748406"/>
        <a:ext cx="1618683" cy="809341"/>
      </dsp:txXfrm>
    </dsp:sp>
    <dsp:sp modelId="{B3C138A0-5EC2-5843-A91B-E334619BAC01}">
      <dsp:nvSpPr>
        <dsp:cNvPr id="0" name=""/>
        <dsp:cNvSpPr/>
      </dsp:nvSpPr>
      <dsp:spPr>
        <a:xfrm>
          <a:off x="2843049"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Downloads</a:t>
          </a:r>
        </a:p>
      </dsp:txBody>
      <dsp:txXfrm>
        <a:off x="2843049" y="2300609"/>
        <a:ext cx="1618683" cy="809341"/>
      </dsp:txXfrm>
    </dsp:sp>
    <dsp:sp modelId="{3C94FE04-F7A7-624F-B80D-522B25D475CB}">
      <dsp:nvSpPr>
        <dsp:cNvPr id="0" name=""/>
        <dsp:cNvSpPr/>
      </dsp:nvSpPr>
      <dsp:spPr>
        <a:xfrm>
          <a:off x="4801656"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Desktop</a:t>
          </a:r>
        </a:p>
      </dsp:txBody>
      <dsp:txXfrm>
        <a:off x="4801656" y="2300609"/>
        <a:ext cx="1618683" cy="809341"/>
      </dsp:txXfrm>
    </dsp:sp>
    <dsp:sp modelId="{3D3DD64F-AB74-6244-9E2A-2B4139F6F9C3}">
      <dsp:nvSpPr>
        <dsp:cNvPr id="0" name=""/>
        <dsp:cNvSpPr/>
      </dsp:nvSpPr>
      <dsp:spPr>
        <a:xfrm>
          <a:off x="5206327"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dog.jpg</a:t>
          </a:r>
          <a:endParaRPr lang="en-GB" sz="2500" kern="1200" dirty="0"/>
        </a:p>
      </dsp:txBody>
      <dsp:txXfrm>
        <a:off x="5206327" y="3449874"/>
        <a:ext cx="1618683" cy="809341"/>
      </dsp:txXfrm>
    </dsp:sp>
    <dsp:sp modelId="{E68C0D6B-EAAE-1C40-B946-18D8F757306E}">
      <dsp:nvSpPr>
        <dsp:cNvPr id="0" name=""/>
        <dsp:cNvSpPr/>
      </dsp:nvSpPr>
      <dsp:spPr>
        <a:xfrm>
          <a:off x="5206327"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rabid.jpg</a:t>
          </a:r>
          <a:endParaRPr lang="en-GB" sz="2500" kern="1200" dirty="0"/>
        </a:p>
      </dsp:txBody>
      <dsp:txXfrm>
        <a:off x="5206327" y="4599140"/>
        <a:ext cx="1618683" cy="809341"/>
      </dsp:txXfrm>
    </dsp:sp>
    <dsp:sp modelId="{A478DCE6-64D6-2E4F-9D1B-B502C7B45D4B}">
      <dsp:nvSpPr>
        <dsp:cNvPr id="0" name=""/>
        <dsp:cNvSpPr/>
      </dsp:nvSpPr>
      <dsp:spPr>
        <a:xfrm>
          <a:off x="1863745" y="1151343"/>
          <a:ext cx="1618683" cy="809341"/>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Kirstyn</a:t>
          </a:r>
        </a:p>
      </dsp:txBody>
      <dsp:txXfrm>
        <a:off x="1863745" y="1151343"/>
        <a:ext cx="1618683" cy="809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259135" y="772970"/>
          <a:ext cx="147631" cy="646764"/>
        </a:xfrm>
        <a:custGeom>
          <a:avLst/>
          <a:gdLst/>
          <a:ahLst/>
          <a:cxnLst/>
          <a:rect l="0" t="0" r="0" b="0"/>
          <a:pathLst>
            <a:path>
              <a:moveTo>
                <a:pt x="147631" y="0"/>
              </a:moveTo>
              <a:lnTo>
                <a:pt x="147631" y="646764"/>
              </a:lnTo>
              <a:lnTo>
                <a:pt x="0" y="6467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545634"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545634"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06766" y="772970"/>
          <a:ext cx="1701271" cy="1293528"/>
        </a:xfrm>
        <a:custGeom>
          <a:avLst/>
          <a:gdLst/>
          <a:ahLst/>
          <a:cxnLst/>
          <a:rect l="0" t="0" r="0" b="0"/>
          <a:pathLst>
            <a:path>
              <a:moveTo>
                <a:pt x="0" y="0"/>
              </a:moveTo>
              <a:lnTo>
                <a:pt x="0" y="1145897"/>
              </a:lnTo>
              <a:lnTo>
                <a:pt x="1701271" y="1145897"/>
              </a:lnTo>
              <a:lnTo>
                <a:pt x="1701271"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361046" y="772970"/>
          <a:ext cx="91440" cy="1293528"/>
        </a:xfrm>
        <a:custGeom>
          <a:avLst/>
          <a:gdLst/>
          <a:ahLst/>
          <a:cxnLst/>
          <a:rect l="0" t="0" r="0" b="0"/>
          <a:pathLst>
            <a:path>
              <a:moveTo>
                <a:pt x="45720" y="0"/>
              </a:moveTo>
              <a:lnTo>
                <a:pt x="4572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43091" y="2769503"/>
          <a:ext cx="210901" cy="2643297"/>
        </a:xfrm>
        <a:custGeom>
          <a:avLst/>
          <a:gdLst/>
          <a:ahLst/>
          <a:cxnLst/>
          <a:rect l="0" t="0" r="0" b="0"/>
          <a:pathLst>
            <a:path>
              <a:moveTo>
                <a:pt x="0" y="0"/>
              </a:moveTo>
              <a:lnTo>
                <a:pt x="0" y="2643297"/>
              </a:lnTo>
              <a:lnTo>
                <a:pt x="210901" y="2643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43091"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43091"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705495" y="772970"/>
          <a:ext cx="1701271" cy="1293528"/>
        </a:xfrm>
        <a:custGeom>
          <a:avLst/>
          <a:gdLst/>
          <a:ahLst/>
          <a:cxnLst/>
          <a:rect l="0" t="0" r="0" b="0"/>
          <a:pathLst>
            <a:path>
              <a:moveTo>
                <a:pt x="1701271" y="0"/>
              </a:moveTo>
              <a:lnTo>
                <a:pt x="1701271" y="1145897"/>
              </a:lnTo>
              <a:lnTo>
                <a:pt x="0" y="1145897"/>
              </a:lnTo>
              <a:lnTo>
                <a:pt x="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703762" y="69965"/>
          <a:ext cx="1406009" cy="7030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Users</a:t>
          </a:r>
        </a:p>
      </dsp:txBody>
      <dsp:txXfrm>
        <a:off x="1703762" y="69965"/>
        <a:ext cx="1406009" cy="703004"/>
      </dsp:txXfrm>
    </dsp:sp>
    <dsp:sp modelId="{2878C96C-7296-6A48-B50F-FDBDB8C293D5}">
      <dsp:nvSpPr>
        <dsp:cNvPr id="0" name=""/>
        <dsp:cNvSpPr/>
      </dsp:nvSpPr>
      <dsp:spPr>
        <a:xfrm>
          <a:off x="2490"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Documents</a:t>
          </a:r>
        </a:p>
      </dsp:txBody>
      <dsp:txXfrm>
        <a:off x="2490" y="2066499"/>
        <a:ext cx="1406009" cy="703004"/>
      </dsp:txXfrm>
    </dsp:sp>
    <dsp:sp modelId="{A2DA8C25-16B0-BA4C-AEBD-89248F481635}">
      <dsp:nvSpPr>
        <dsp:cNvPr id="0" name=""/>
        <dsp:cNvSpPr/>
      </dsp:nvSpPr>
      <dsp:spPr>
        <a:xfrm>
          <a:off x="353992"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report.doc</a:t>
          </a:r>
          <a:endParaRPr lang="en-GB" sz="2100" kern="1200" dirty="0"/>
        </a:p>
      </dsp:txBody>
      <dsp:txXfrm>
        <a:off x="353992" y="3064766"/>
        <a:ext cx="1406009" cy="703004"/>
      </dsp:txXfrm>
    </dsp:sp>
    <dsp:sp modelId="{1D609159-299F-C648-84C4-B93CDAFDB21E}">
      <dsp:nvSpPr>
        <dsp:cNvPr id="0" name=""/>
        <dsp:cNvSpPr/>
      </dsp:nvSpPr>
      <dsp:spPr>
        <a:xfrm>
          <a:off x="353992"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lineages.ppt</a:t>
          </a:r>
          <a:endParaRPr lang="en-GB" sz="2100" kern="1200" dirty="0"/>
        </a:p>
      </dsp:txBody>
      <dsp:txXfrm>
        <a:off x="353992" y="4063032"/>
        <a:ext cx="1406009" cy="703004"/>
      </dsp:txXfrm>
    </dsp:sp>
    <dsp:sp modelId="{0FE88135-411E-7D49-B652-62BDA1FC3D16}">
      <dsp:nvSpPr>
        <dsp:cNvPr id="0" name=""/>
        <dsp:cNvSpPr/>
      </dsp:nvSpPr>
      <dsp:spPr>
        <a:xfrm>
          <a:off x="353992" y="5061299"/>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log.txt</a:t>
          </a:r>
          <a:endParaRPr lang="en-GB" sz="2100" kern="1200" dirty="0"/>
        </a:p>
      </dsp:txBody>
      <dsp:txXfrm>
        <a:off x="353992" y="5061299"/>
        <a:ext cx="1406009" cy="703004"/>
      </dsp:txXfrm>
    </dsp:sp>
    <dsp:sp modelId="{B3C138A0-5EC2-5843-A91B-E334619BAC01}">
      <dsp:nvSpPr>
        <dsp:cNvPr id="0" name=""/>
        <dsp:cNvSpPr/>
      </dsp:nvSpPr>
      <dsp:spPr>
        <a:xfrm>
          <a:off x="1703762"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Downloads</a:t>
          </a:r>
        </a:p>
      </dsp:txBody>
      <dsp:txXfrm>
        <a:off x="1703762" y="2066499"/>
        <a:ext cx="1406009" cy="703004"/>
      </dsp:txXfrm>
    </dsp:sp>
    <dsp:sp modelId="{3C94FE04-F7A7-624F-B80D-522B25D475CB}">
      <dsp:nvSpPr>
        <dsp:cNvPr id="0" name=""/>
        <dsp:cNvSpPr/>
      </dsp:nvSpPr>
      <dsp:spPr>
        <a:xfrm>
          <a:off x="3405033"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Desktop</a:t>
          </a:r>
        </a:p>
      </dsp:txBody>
      <dsp:txXfrm>
        <a:off x="3405033" y="2066499"/>
        <a:ext cx="1406009" cy="703004"/>
      </dsp:txXfrm>
    </dsp:sp>
    <dsp:sp modelId="{3D3DD64F-AB74-6244-9E2A-2B4139F6F9C3}">
      <dsp:nvSpPr>
        <dsp:cNvPr id="0" name=""/>
        <dsp:cNvSpPr/>
      </dsp:nvSpPr>
      <dsp:spPr>
        <a:xfrm>
          <a:off x="3756535"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dog.jpg</a:t>
          </a:r>
          <a:endParaRPr lang="en-GB" sz="2100" kern="1200" dirty="0"/>
        </a:p>
      </dsp:txBody>
      <dsp:txXfrm>
        <a:off x="3756535" y="3064766"/>
        <a:ext cx="1406009" cy="703004"/>
      </dsp:txXfrm>
    </dsp:sp>
    <dsp:sp modelId="{E68C0D6B-EAAE-1C40-B946-18D8F757306E}">
      <dsp:nvSpPr>
        <dsp:cNvPr id="0" name=""/>
        <dsp:cNvSpPr/>
      </dsp:nvSpPr>
      <dsp:spPr>
        <a:xfrm>
          <a:off x="3756535"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rabid.jpg</a:t>
          </a:r>
          <a:endParaRPr lang="en-GB" sz="2100" kern="1200" dirty="0"/>
        </a:p>
      </dsp:txBody>
      <dsp:txXfrm>
        <a:off x="3756535" y="4063032"/>
        <a:ext cx="1406009" cy="703004"/>
      </dsp:txXfrm>
    </dsp:sp>
    <dsp:sp modelId="{A478DCE6-64D6-2E4F-9D1B-B502C7B45D4B}">
      <dsp:nvSpPr>
        <dsp:cNvPr id="0" name=""/>
        <dsp:cNvSpPr/>
      </dsp:nvSpPr>
      <dsp:spPr>
        <a:xfrm>
          <a:off x="853126" y="1068232"/>
          <a:ext cx="1406009" cy="703004"/>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Kirstyn</a:t>
          </a:r>
        </a:p>
      </dsp:txBody>
      <dsp:txXfrm>
        <a:off x="853126" y="1068232"/>
        <a:ext cx="1406009" cy="703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7FD6F-BD9B-455E-B17E-91992223955F}">
      <dsp:nvSpPr>
        <dsp:cNvPr id="0" name=""/>
        <dsp:cNvSpPr/>
      </dsp:nvSpPr>
      <dsp:spPr>
        <a:xfrm>
          <a:off x="2227225" y="73634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CA2FF-3DBF-4FA7-95E2-29605A682E5A}">
      <dsp:nvSpPr>
        <dsp:cNvPr id="0" name=""/>
        <dsp:cNvSpPr/>
      </dsp:nvSpPr>
      <dsp:spPr>
        <a:xfrm>
          <a:off x="1039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Do not use spaces in filenames and folders</a:t>
          </a:r>
        </a:p>
      </dsp:txBody>
      <dsp:txXfrm>
        <a:off x="1039225" y="3150577"/>
        <a:ext cx="4320000" cy="720000"/>
      </dsp:txXfrm>
    </dsp:sp>
    <dsp:sp modelId="{55B834CD-6D10-434B-9706-A2F9B74A5102}">
      <dsp:nvSpPr>
        <dsp:cNvPr id="0" name=""/>
        <dsp:cNvSpPr/>
      </dsp:nvSpPr>
      <dsp:spPr>
        <a:xfrm>
          <a:off x="7303225" y="73634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4A424-5930-4F36-9C26-25030DB1795E}">
      <dsp:nvSpPr>
        <dsp:cNvPr id="0" name=""/>
        <dsp:cNvSpPr/>
      </dsp:nvSpPr>
      <dsp:spPr>
        <a:xfrm>
          <a:off x="6115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Folders are called </a:t>
          </a:r>
          <a:r>
            <a:rPr lang="en-US" sz="2500" b="1" kern="1200"/>
            <a:t>directories</a:t>
          </a:r>
          <a:endParaRPr lang="en-US" sz="2500" kern="1200"/>
        </a:p>
      </dsp:txBody>
      <dsp:txXfrm>
        <a:off x="6115225" y="315057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6/22/23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Laying the foundations</a:t>
            </a:r>
          </a:p>
        </p:txBody>
      </p:sp>
      <p:sp>
        <p:nvSpPr>
          <p:cNvPr id="4" name="Slide Number Placeholder 3"/>
          <p:cNvSpPr>
            <a:spLocks noGrp="1"/>
          </p:cNvSpPr>
          <p:nvPr>
            <p:ph type="sldNum" sz="quarter" idx="5"/>
          </p:nvPr>
        </p:nvSpPr>
        <p:spPr/>
        <p:txBody>
          <a:bodyPr/>
          <a:lstStyle/>
          <a:p>
            <a:fld id="{0F24E5BB-E6B0-B84A-ABCD-9A3E9C2D78CB}" type="slidenum">
              <a:rPr lang="en-US" smtClean="0"/>
              <a:t>1</a:t>
            </a:fld>
            <a:endParaRPr lang="en-US"/>
          </a:p>
        </p:txBody>
      </p:sp>
    </p:spTree>
    <p:extLst>
      <p:ext uri="{BB962C8B-B14F-4D97-AF65-F5344CB8AC3E}">
        <p14:creationId xmlns:p14="http://schemas.microsoft.com/office/powerpoint/2010/main" val="1765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22</a:t>
            </a:fld>
            <a:endParaRPr lang="en-US"/>
          </a:p>
        </p:txBody>
      </p:sp>
    </p:spTree>
    <p:extLst>
      <p:ext uri="{BB962C8B-B14F-4D97-AF65-F5344CB8AC3E}">
        <p14:creationId xmlns:p14="http://schemas.microsoft.com/office/powerpoint/2010/main" val="132184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24</a:t>
            </a:fld>
            <a:endParaRPr lang="en-US"/>
          </a:p>
        </p:txBody>
      </p:sp>
    </p:spTree>
    <p:extLst>
      <p:ext uri="{BB962C8B-B14F-4D97-AF65-F5344CB8AC3E}">
        <p14:creationId xmlns:p14="http://schemas.microsoft.com/office/powerpoint/2010/main" val="209609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p>
        </p:txBody>
      </p:sp>
      <p:sp>
        <p:nvSpPr>
          <p:cNvPr id="4" name="Slide Number Placeholder 3"/>
          <p:cNvSpPr>
            <a:spLocks noGrp="1"/>
          </p:cNvSpPr>
          <p:nvPr>
            <p:ph type="sldNum" sz="quarter" idx="5"/>
          </p:nvPr>
        </p:nvSpPr>
        <p:spPr/>
        <p:txBody>
          <a:bodyPr/>
          <a:lstStyle/>
          <a:p>
            <a:fld id="{0F24E5BB-E6B0-B84A-ABCD-9A3E9C2D78CB}" type="slidenum">
              <a:rPr lang="en-US" smtClean="0"/>
              <a:t>26</a:t>
            </a:fld>
            <a:endParaRPr lang="en-US"/>
          </a:p>
        </p:txBody>
      </p:sp>
    </p:spTree>
    <p:extLst>
      <p:ext uri="{BB962C8B-B14F-4D97-AF65-F5344CB8AC3E}">
        <p14:creationId xmlns:p14="http://schemas.microsoft.com/office/powerpoint/2010/main" val="257640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While the command line may seem intimidating at first, it can greatly enhance your productivity and give you more control over your computer once you become familiar with its basic commands and syntax.</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39277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74151"/>
                </a:solidFill>
                <a:effectLst/>
                <a:latin typeface="Söhne"/>
              </a:rPr>
              <a:t>Need to learn specific commands and their syntax (whole new language). Hard to learn to do this and remember how- can be frustrating!</a:t>
            </a:r>
          </a:p>
          <a:p>
            <a:pPr marL="171450" indent="-171450" algn="l">
              <a:buFont typeface="Arial" panose="020B0604020202020204" pitchFamily="34" charset="0"/>
              <a:buChar char="•"/>
            </a:pPr>
            <a:r>
              <a:rPr lang="en-GB" b="0" i="0" dirty="0">
                <a:solidFill>
                  <a:srgbClr val="374151"/>
                </a:solidFill>
                <a:effectLst/>
                <a:latin typeface="Söhne"/>
              </a:rPr>
              <a:t>Can mistakenly execute commands that modify super important system files or settings</a:t>
            </a:r>
          </a:p>
          <a:p>
            <a:pPr marL="171450" indent="-171450" algn="l">
              <a:buFont typeface="Arial" panose="020B0604020202020204" pitchFamily="34" charset="0"/>
              <a:buChar char="•"/>
            </a:pPr>
            <a:r>
              <a:rPr lang="en-GB" b="0" i="0" dirty="0">
                <a:solidFill>
                  <a:srgbClr val="374151"/>
                </a:solidFill>
                <a:effectLst/>
                <a:latin typeface="Söhne"/>
              </a:rPr>
              <a:t>Can accidentally delete or modify important files and they won’t end up in the recycle bin- they will just be deleted! </a:t>
            </a:r>
          </a:p>
          <a:p>
            <a:pPr marL="171450" indent="-171450" algn="l">
              <a:buFont typeface="Arial" panose="020B0604020202020204" pitchFamily="34" charset="0"/>
              <a:buChar char="•"/>
            </a:pPr>
            <a:r>
              <a:rPr lang="en-GB" b="0" i="0" dirty="0">
                <a:solidFill>
                  <a:srgbClr val="374151"/>
                </a:solidFill>
                <a:effectLst/>
                <a:latin typeface="Söhne"/>
              </a:rPr>
              <a:t>Using commands at a certain privilege level (e.g. as admin), which involves using a command called ”</a:t>
            </a:r>
            <a:r>
              <a:rPr lang="en-GB" b="0" i="0" dirty="0" err="1">
                <a:solidFill>
                  <a:srgbClr val="374151"/>
                </a:solidFill>
                <a:effectLst/>
                <a:latin typeface="Söhne"/>
              </a:rPr>
              <a:t>sudo</a:t>
            </a:r>
            <a:r>
              <a:rPr lang="en-GB" b="0" i="0" dirty="0">
                <a:solidFill>
                  <a:srgbClr val="374151"/>
                </a:solidFill>
                <a:effectLst/>
                <a:latin typeface="Söhne"/>
              </a:rPr>
              <a:t>” can be v dangerous is used without properly understanding it. Can potentially even enable a route for malicious software to get in to your operating system.</a:t>
            </a:r>
          </a:p>
          <a:p>
            <a:pPr marL="171450" indent="-171450" algn="l">
              <a:buFont typeface="Arial" panose="020B0604020202020204" pitchFamily="34" charset="0"/>
              <a:buChar char="•"/>
            </a:pPr>
            <a:r>
              <a:rPr lang="en-GB" b="0" i="0" dirty="0">
                <a:solidFill>
                  <a:srgbClr val="374151"/>
                </a:solidFill>
                <a:effectLst/>
                <a:latin typeface="Söhne"/>
              </a:rPr>
              <a:t>No visual interface makes it easy to miss or misinterpret info</a:t>
            </a:r>
          </a:p>
          <a:p>
            <a:pPr marL="171450" indent="-171450" algn="l">
              <a:buFont typeface="Arial" panose="020B0604020202020204" pitchFamily="34" charset="0"/>
              <a:buChar char="•"/>
            </a:pPr>
            <a:r>
              <a:rPr lang="en-GB" b="0" i="0" dirty="0">
                <a:solidFill>
                  <a:srgbClr val="374151"/>
                </a:solidFill>
                <a:effectLst/>
                <a:latin typeface="Söhne"/>
              </a:rPr>
              <a:t>Can sometimes revert changes (i.e. undo an action) but not always possible. Sometimes when you execute a command there is no way to reverse it!</a:t>
            </a:r>
          </a:p>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110710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71481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Different shells have different “dialects”. Just like spoken languages, shells have their own syntax, grammar, and set of features, which can vary from one shell to another. </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23079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219529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15</a:t>
            </a:fld>
            <a:endParaRPr lang="en-US"/>
          </a:p>
        </p:txBody>
      </p:sp>
    </p:spTree>
    <p:extLst>
      <p:ext uri="{BB962C8B-B14F-4D97-AF65-F5344CB8AC3E}">
        <p14:creationId xmlns:p14="http://schemas.microsoft.com/office/powerpoint/2010/main" val="27826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6F5209-2707-471E-953A-A4AC4161B5FF}" type="slidenum">
              <a:rPr lang="en-GB" smtClean="0"/>
              <a:t>16</a:t>
            </a:fld>
            <a:endParaRPr lang="en-GB"/>
          </a:p>
        </p:txBody>
      </p:sp>
    </p:spTree>
    <p:extLst>
      <p:ext uri="{BB962C8B-B14F-4D97-AF65-F5344CB8AC3E}">
        <p14:creationId xmlns:p14="http://schemas.microsoft.com/office/powerpoint/2010/main" val="23565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18</a:t>
            </a:fld>
            <a:endParaRPr lang="en-US"/>
          </a:p>
        </p:txBody>
      </p:sp>
    </p:spTree>
    <p:extLst>
      <p:ext uri="{BB962C8B-B14F-4D97-AF65-F5344CB8AC3E}">
        <p14:creationId xmlns:p14="http://schemas.microsoft.com/office/powerpoint/2010/main" val="335575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20D25-CA74-4CF3-B611-F6CF83D8C6A1}" type="datetimeFigureOut">
              <a:rPr lang="en-GB" smtClean="0"/>
              <a:t>22/06/2023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3685B7-1D35-459A-9E76-ACF5523F46F5}" type="slidenum">
              <a:rPr lang="en-GB" smtClean="0"/>
              <a:t>‹#›</a:t>
            </a:fld>
            <a:endParaRPr lang="en-GB"/>
          </a:p>
        </p:txBody>
      </p:sp>
    </p:spTree>
    <p:extLst>
      <p:ext uri="{BB962C8B-B14F-4D97-AF65-F5344CB8AC3E}">
        <p14:creationId xmlns:p14="http://schemas.microsoft.com/office/powerpoint/2010/main" val="283371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56C0B-E29B-4842-B417-82BD0105AAE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9" name="Text Placeholder 6">
            <a:extLst>
              <a:ext uri="{FF2B5EF4-FFF2-40B4-BE49-F238E27FC236}">
                <a16:creationId xmlns:a16="http://schemas.microsoft.com/office/drawing/2014/main" id="{F41A95EC-0528-8A4C-BE96-445CDE1B347E}"/>
              </a:ext>
            </a:extLst>
          </p:cNvPr>
          <p:cNvSpPr>
            <a:spLocks noGrp="1"/>
          </p:cNvSpPr>
          <p:nvPr>
            <p:ph type="body" sz="quarter" idx="14" hasCustomPrompt="1"/>
          </p:nvPr>
        </p:nvSpPr>
        <p:spPr>
          <a:xfrm>
            <a:off x="273133" y="1705342"/>
            <a:ext cx="11487066" cy="4932963"/>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42815156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a:t>Click to edit Master title style</a:t>
            </a:r>
            <a:endParaRPr lang="en-GB" dirty="0"/>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22/06/2023</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87" r:id="rId7"/>
    <p:sldLayoutId id="2147483656" r:id="rId8"/>
    <p:sldLayoutId id="2147483684" r:id="rId9"/>
    <p:sldLayoutId id="2147483689" r:id="rId10"/>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ikteroenbloga.blogspot.com/p/googleeko-dokumentuak.html"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publicdomainpictures.net/en/view-image.php?image=64869&amp;picture=keyboard-arrows" TargetMode="Externa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publicdomainpictures.net/en/view-image.php?image=64869&amp;picture=keyboard-arrows"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p>
            <a:r>
              <a:rPr lang="en-GB" dirty="0"/>
              <a:t>Introduction to command line</a:t>
            </a:r>
          </a:p>
        </p:txBody>
      </p:sp>
      <p:sp>
        <p:nvSpPr>
          <p:cNvPr id="17" name="Subtitle 2">
            <a:extLst>
              <a:ext uri="{FF2B5EF4-FFF2-40B4-BE49-F238E27FC236}">
                <a16:creationId xmlns:a16="http://schemas.microsoft.com/office/drawing/2014/main" id="{208BAD60-CCB1-302D-440F-59C373707A8C}"/>
              </a:ext>
            </a:extLst>
          </p:cNvPr>
          <p:cNvSpPr>
            <a:spLocks noGrp="1"/>
          </p:cNvSpPr>
          <p:nvPr>
            <p:ph type="body" sz="half" idx="2"/>
          </p:nvPr>
        </p:nvSpPr>
        <p:spPr>
          <a:xfrm>
            <a:off x="741363" y="3933825"/>
            <a:ext cx="4030662" cy="1935163"/>
          </a:xfrm>
        </p:spPr>
        <p:txBody>
          <a:bodyPr>
            <a:normAutofit/>
          </a:bodyPr>
          <a:lstStyle/>
          <a:p>
            <a:r>
              <a:rPr lang="en-GB" dirty="0"/>
              <a:t>Kirstyn Brunker</a:t>
            </a:r>
          </a:p>
          <a:p>
            <a:r>
              <a:rPr lang="en-US" sz="1800" i="1" dirty="0"/>
              <a:t>RAGE workshop, SCENE, University of Glasgow</a:t>
            </a:r>
          </a:p>
          <a:p>
            <a:r>
              <a:rPr lang="en-US" sz="1800" i="1" dirty="0"/>
              <a:t>26-30</a:t>
            </a:r>
            <a:r>
              <a:rPr lang="en-US" sz="1800" i="1" baseline="30000" dirty="0"/>
              <a:t>th</a:t>
            </a:r>
            <a:r>
              <a:rPr lang="en-US" sz="1800" i="1" dirty="0"/>
              <a:t> June 2023</a:t>
            </a:r>
          </a:p>
          <a:p>
            <a:endParaRPr lang="en-GB" dirty="0"/>
          </a:p>
        </p:txBody>
      </p:sp>
      <p:pic>
        <p:nvPicPr>
          <p:cNvPr id="6146" name="Picture 2" descr="Lego Building Blocks Multicoloured - Free photo on Pixabay - Pixabay">
            <a:extLst>
              <a:ext uri="{FF2B5EF4-FFF2-40B4-BE49-F238E27FC236}">
                <a16:creationId xmlns:a16="http://schemas.microsoft.com/office/drawing/2014/main" id="{CA5CE224-AFE9-E8A9-F79D-1B322CE94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207" y="1295953"/>
            <a:ext cx="6192715" cy="426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B4553FE-8606-7DAD-D1AC-59018B023FDC}"/>
              </a:ext>
            </a:extLst>
          </p:cNvPr>
          <p:cNvSpPr>
            <a:spLocks noGrp="1"/>
          </p:cNvSpPr>
          <p:nvPr>
            <p:ph type="body" idx="1"/>
          </p:nvPr>
        </p:nvSpPr>
        <p:spPr/>
        <p:txBody>
          <a:bodyPr/>
          <a:lstStyle/>
          <a:p>
            <a:r>
              <a:rPr lang="en-US" b="0" dirty="0"/>
              <a:t>Mac OS: Terminal</a:t>
            </a:r>
          </a:p>
        </p:txBody>
      </p:sp>
      <p:sp>
        <p:nvSpPr>
          <p:cNvPr id="21" name="Text Placeholder 20">
            <a:extLst>
              <a:ext uri="{FF2B5EF4-FFF2-40B4-BE49-F238E27FC236}">
                <a16:creationId xmlns:a16="http://schemas.microsoft.com/office/drawing/2014/main" id="{0217E5B5-5853-EA28-A9FC-07CC0ED15289}"/>
              </a:ext>
            </a:extLst>
          </p:cNvPr>
          <p:cNvSpPr>
            <a:spLocks noGrp="1"/>
          </p:cNvSpPr>
          <p:nvPr>
            <p:ph type="body" sz="quarter" idx="3"/>
          </p:nvPr>
        </p:nvSpPr>
        <p:spPr/>
        <p:txBody>
          <a:bodyPr/>
          <a:lstStyle/>
          <a:p>
            <a:r>
              <a:rPr lang="en-US" b="0" dirty="0"/>
              <a:t>Windows: Command prompt</a:t>
            </a:r>
          </a:p>
        </p:txBody>
      </p:sp>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 interface (CLI)</a:t>
            </a:r>
          </a:p>
        </p:txBody>
      </p:sp>
      <p:pic>
        <p:nvPicPr>
          <p:cNvPr id="23" name="Content Placeholder 22" descr="A screenshot of a computer&#10;&#10;Description automatically generated">
            <a:extLst>
              <a:ext uri="{FF2B5EF4-FFF2-40B4-BE49-F238E27FC236}">
                <a16:creationId xmlns:a16="http://schemas.microsoft.com/office/drawing/2014/main" id="{FB6D6AF7-37E1-E06D-FB0E-F67CE24EEC1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639" b="40507"/>
          <a:stretch/>
        </p:blipFill>
        <p:spPr>
          <a:xfrm>
            <a:off x="713828" y="3127980"/>
            <a:ext cx="5318991" cy="2239149"/>
          </a:xfrm>
          <a:prstGeom prst="rect">
            <a:avLst/>
          </a:prstGeom>
        </p:spPr>
      </p:pic>
      <p:pic>
        <p:nvPicPr>
          <p:cNvPr id="24" name="Picture 2" descr="How to Use the Windows Command Line (DOS)">
            <a:extLst>
              <a:ext uri="{FF2B5EF4-FFF2-40B4-BE49-F238E27FC236}">
                <a16:creationId xmlns:a16="http://schemas.microsoft.com/office/drawing/2014/main" id="{5E36E40E-3980-1C4A-2FCE-98D86062E737}"/>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85254" y="2903320"/>
            <a:ext cx="4992918" cy="26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24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793D7-EB9B-B2D8-8652-6AA33498A19C}"/>
              </a:ext>
            </a:extLst>
          </p:cNvPr>
          <p:cNvSpPr>
            <a:spLocks noGrp="1"/>
          </p:cNvSpPr>
          <p:nvPr>
            <p:ph type="title"/>
          </p:nvPr>
        </p:nvSpPr>
        <p:spPr/>
        <p:txBody>
          <a:bodyPr/>
          <a:lstStyle/>
          <a:p>
            <a:r>
              <a:rPr lang="en-US" dirty="0"/>
              <a:t>Opening the command line</a:t>
            </a:r>
          </a:p>
        </p:txBody>
      </p:sp>
      <p:sp>
        <p:nvSpPr>
          <p:cNvPr id="7" name="Content Placeholder 6">
            <a:extLst>
              <a:ext uri="{FF2B5EF4-FFF2-40B4-BE49-F238E27FC236}">
                <a16:creationId xmlns:a16="http://schemas.microsoft.com/office/drawing/2014/main" id="{915B8514-D915-467D-1103-3F93A74BAD8A}"/>
              </a:ext>
            </a:extLst>
          </p:cNvPr>
          <p:cNvSpPr>
            <a:spLocks noGrp="1"/>
          </p:cNvSpPr>
          <p:nvPr>
            <p:ph sz="quarter" idx="13"/>
          </p:nvPr>
        </p:nvSpPr>
        <p:spPr/>
        <p:txBody>
          <a:bodyPr>
            <a:normAutofit/>
          </a:bodyPr>
          <a:lstStyle/>
          <a:p>
            <a:r>
              <a:rPr lang="en-US" dirty="0"/>
              <a:t>Search for it</a:t>
            </a:r>
          </a:p>
          <a:p>
            <a:pPr lvl="1"/>
            <a:r>
              <a:rPr lang="en-US" dirty="0"/>
              <a:t>Windows: </a:t>
            </a:r>
            <a:r>
              <a:rPr lang="en-US" dirty="0" err="1"/>
              <a:t>cmd</a:t>
            </a:r>
            <a:r>
              <a:rPr lang="en-US" dirty="0"/>
              <a:t> or command prompt or </a:t>
            </a:r>
            <a:r>
              <a:rPr lang="en-US" dirty="0" err="1"/>
              <a:t>powershell</a:t>
            </a:r>
            <a:endParaRPr lang="en-US" dirty="0"/>
          </a:p>
          <a:p>
            <a:pPr lvl="1"/>
            <a:r>
              <a:rPr lang="en-US" dirty="0"/>
              <a:t>Mac/Linux: terminal</a:t>
            </a:r>
          </a:p>
          <a:p>
            <a:pPr lvl="1"/>
            <a:endParaRPr lang="en-US" dirty="0"/>
          </a:p>
          <a:p>
            <a:r>
              <a:rPr lang="en-US" dirty="0"/>
              <a:t>Use shortcuts:</a:t>
            </a:r>
          </a:p>
          <a:p>
            <a:pPr lvl="1"/>
            <a:r>
              <a:rPr lang="en-US" dirty="0"/>
              <a:t>Linux: </a:t>
            </a:r>
            <a:r>
              <a:rPr lang="en-GB" b="0" i="0" dirty="0">
                <a:solidFill>
                  <a:srgbClr val="374151"/>
                </a:solidFill>
                <a:effectLst/>
                <a:latin typeface="Söhne"/>
              </a:rPr>
              <a:t>Ctrl + Alt + T</a:t>
            </a:r>
          </a:p>
          <a:p>
            <a:pPr marL="457200" lvl="1" indent="0">
              <a:buNone/>
            </a:pPr>
            <a:endParaRPr lang="en-GB" dirty="0">
              <a:solidFill>
                <a:srgbClr val="374151"/>
              </a:solidFill>
              <a:latin typeface="Söhne"/>
            </a:endParaRPr>
          </a:p>
        </p:txBody>
      </p:sp>
    </p:spTree>
    <p:extLst>
      <p:ext uri="{BB962C8B-B14F-4D97-AF65-F5344CB8AC3E}">
        <p14:creationId xmlns:p14="http://schemas.microsoft.com/office/powerpoint/2010/main" val="86964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A998480-E292-2020-A09A-4722335DE486}"/>
              </a:ext>
            </a:extLst>
          </p:cNvPr>
          <p:cNvSpPr>
            <a:spLocks noGrp="1"/>
          </p:cNvSpPr>
          <p:nvPr>
            <p:ph sz="half" idx="1"/>
          </p:nvPr>
        </p:nvSpPr>
        <p:spPr>
          <a:xfrm>
            <a:off x="838200" y="1608667"/>
            <a:ext cx="5181600" cy="4568296"/>
          </a:xfrm>
        </p:spPr>
        <p:txBody>
          <a:bodyPr>
            <a:normAutofit/>
          </a:bodyPr>
          <a:lstStyle/>
          <a:p>
            <a:r>
              <a:rPr lang="en-US" dirty="0"/>
              <a:t>Bioinformatics platform to support academic research groups</a:t>
            </a:r>
          </a:p>
          <a:p>
            <a:r>
              <a:rPr lang="en-US" dirty="0"/>
              <a:t>Using for the workshop tutorials</a:t>
            </a:r>
          </a:p>
          <a:p>
            <a:endParaRPr lang="en-US" dirty="0"/>
          </a:p>
          <a:p>
            <a:pPr marL="0" indent="0">
              <a:buNone/>
            </a:pPr>
            <a:r>
              <a:rPr lang="en-US" dirty="0"/>
              <a:t>Notebook server</a:t>
            </a:r>
          </a:p>
          <a:p>
            <a:r>
              <a:rPr lang="en-US" dirty="0"/>
              <a:t>Alternative to a virtual machine</a:t>
            </a:r>
          </a:p>
          <a:p>
            <a:r>
              <a:rPr lang="en-US" dirty="0"/>
              <a:t>Preconfigured with </a:t>
            </a:r>
            <a:r>
              <a:rPr lang="en-US" dirty="0" err="1"/>
              <a:t>bioinfo</a:t>
            </a:r>
            <a:r>
              <a:rPr lang="en-US" dirty="0"/>
              <a:t> software</a:t>
            </a:r>
          </a:p>
          <a:p>
            <a:r>
              <a:rPr lang="en-GB" dirty="0"/>
              <a:t>T</a:t>
            </a:r>
            <a:r>
              <a:rPr lang="en-GB" b="0" i="0" dirty="0">
                <a:effectLst/>
              </a:rPr>
              <a:t>erminal access and a filesystem</a:t>
            </a:r>
            <a:endParaRPr lang="en-US" dirty="0"/>
          </a:p>
        </p:txBody>
      </p:sp>
      <p:pic>
        <p:nvPicPr>
          <p:cNvPr id="10" name="Picture 9" descr="A screenshot of a computer&#10;&#10;Description automatically generated">
            <a:extLst>
              <a:ext uri="{FF2B5EF4-FFF2-40B4-BE49-F238E27FC236}">
                <a16:creationId xmlns:a16="http://schemas.microsoft.com/office/drawing/2014/main" id="{7B87A285-1D45-9A47-B93C-97AE49C3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1887474"/>
            <a:ext cx="5181600" cy="3083052"/>
          </a:xfrm>
          <a:prstGeom prst="rect">
            <a:avLst/>
          </a:prstGeom>
          <a:noFill/>
        </p:spPr>
      </p:pic>
      <p:sp>
        <p:nvSpPr>
          <p:cNvPr id="6" name="Title 5">
            <a:extLst>
              <a:ext uri="{FF2B5EF4-FFF2-40B4-BE49-F238E27FC236}">
                <a16:creationId xmlns:a16="http://schemas.microsoft.com/office/drawing/2014/main" id="{6ECB542F-78FC-EC15-60A0-F358ECC59970}"/>
              </a:ext>
            </a:extLst>
          </p:cNvPr>
          <p:cNvSpPr>
            <a:spLocks noGrp="1"/>
          </p:cNvSpPr>
          <p:nvPr>
            <p:ph type="title"/>
          </p:nvPr>
        </p:nvSpPr>
        <p:spPr>
          <a:xfrm>
            <a:off x="2549236" y="533614"/>
            <a:ext cx="9210963" cy="888786"/>
          </a:xfrm>
        </p:spPr>
        <p:txBody>
          <a:bodyPr anchor="t">
            <a:normAutofit/>
          </a:bodyPr>
          <a:lstStyle/>
          <a:p>
            <a:r>
              <a:rPr lang="en-US" dirty="0"/>
              <a:t>CLIMB- </a:t>
            </a:r>
            <a:r>
              <a:rPr lang="en-GB" b="0" i="0" err="1">
                <a:effectLst/>
              </a:rPr>
              <a:t>Jupyter</a:t>
            </a:r>
            <a:r>
              <a:rPr lang="en-GB" b="0" i="0">
                <a:effectLst/>
              </a:rPr>
              <a:t> Notebook Server</a:t>
            </a:r>
            <a:br>
              <a:rPr lang="en-GB" b="0" i="0">
                <a:effectLst/>
              </a:rPr>
            </a:br>
            <a:endParaRPr lang="en-US" dirty="0"/>
          </a:p>
        </p:txBody>
      </p:sp>
    </p:spTree>
    <p:extLst>
      <p:ext uri="{BB962C8B-B14F-4D97-AF65-F5344CB8AC3E}">
        <p14:creationId xmlns:p14="http://schemas.microsoft.com/office/powerpoint/2010/main" val="8950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29C6-2C5F-2AD5-3147-665DA59B178C}"/>
              </a:ext>
            </a:extLst>
          </p:cNvPr>
          <p:cNvSpPr>
            <a:spLocks noGrp="1"/>
          </p:cNvSpPr>
          <p:nvPr>
            <p:ph type="title"/>
          </p:nvPr>
        </p:nvSpPr>
        <p:spPr/>
        <p:txBody>
          <a:bodyPr/>
          <a:lstStyle/>
          <a:p>
            <a:r>
              <a:rPr lang="en-US" dirty="0"/>
              <a:t>A command</a:t>
            </a:r>
          </a:p>
        </p:txBody>
      </p:sp>
      <p:sp>
        <p:nvSpPr>
          <p:cNvPr id="3" name="Content Placeholder 2">
            <a:extLst>
              <a:ext uri="{FF2B5EF4-FFF2-40B4-BE49-F238E27FC236}">
                <a16:creationId xmlns:a16="http://schemas.microsoft.com/office/drawing/2014/main" id="{DCCAAEC1-3981-F5F6-7DB4-630CF58BBE7E}"/>
              </a:ext>
            </a:extLst>
          </p:cNvPr>
          <p:cNvSpPr>
            <a:spLocks noGrp="1"/>
          </p:cNvSpPr>
          <p:nvPr>
            <p:ph sz="quarter" idx="13"/>
          </p:nvPr>
        </p:nvSpPr>
        <p:spPr>
          <a:xfrm>
            <a:off x="285749" y="1627186"/>
            <a:ext cx="11474450" cy="4606925"/>
          </a:xfrm>
        </p:spPr>
        <p:txBody>
          <a:bodyPr/>
          <a:lstStyle/>
          <a:p>
            <a:r>
              <a:rPr lang="en-GB" b="0" i="0" dirty="0">
                <a:solidFill>
                  <a:srgbClr val="374151"/>
                </a:solidFill>
                <a:effectLst/>
                <a:latin typeface="Söhne"/>
              </a:rPr>
              <a:t>a basic command structure consists of a command name followed by optional options/flags and required arguments.</a:t>
            </a: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US" dirty="0"/>
          </a:p>
        </p:txBody>
      </p:sp>
      <p:pic>
        <p:nvPicPr>
          <p:cNvPr id="4" name="Picture 3">
            <a:extLst>
              <a:ext uri="{FF2B5EF4-FFF2-40B4-BE49-F238E27FC236}">
                <a16:creationId xmlns:a16="http://schemas.microsoft.com/office/drawing/2014/main" id="{3807897F-5C0E-36A0-7C68-54AFE8BCE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11" y="2417447"/>
            <a:ext cx="8009294" cy="4052477"/>
          </a:xfrm>
          <a:prstGeom prst="rect">
            <a:avLst/>
          </a:prstGeom>
        </p:spPr>
      </p:pic>
      <p:sp>
        <p:nvSpPr>
          <p:cNvPr id="5" name="TextBox 4">
            <a:extLst>
              <a:ext uri="{FF2B5EF4-FFF2-40B4-BE49-F238E27FC236}">
                <a16:creationId xmlns:a16="http://schemas.microsoft.com/office/drawing/2014/main" id="{6048E7EE-C577-32E9-A80E-A2CE2727F193}"/>
              </a:ext>
            </a:extLst>
          </p:cNvPr>
          <p:cNvSpPr txBox="1"/>
          <p:nvPr/>
        </p:nvSpPr>
        <p:spPr>
          <a:xfrm>
            <a:off x="399926" y="6469924"/>
            <a:ext cx="9214959" cy="523220"/>
          </a:xfrm>
          <a:prstGeom prst="rect">
            <a:avLst/>
          </a:prstGeom>
          <a:noFill/>
        </p:spPr>
        <p:txBody>
          <a:bodyPr wrap="none" rtlCol="0">
            <a:spAutoFit/>
          </a:bodyPr>
          <a:lstStyle/>
          <a:p>
            <a:r>
              <a:rPr lang="en-US" sz="1400" dirty="0">
                <a:solidFill>
                  <a:srgbClr val="AAAAAA"/>
                </a:solidFill>
              </a:rPr>
              <a:t>Credit: slide from Cora Merritt </a:t>
            </a:r>
            <a:r>
              <a:rPr lang="en-GB" sz="1400" b="0" i="0" dirty="0">
                <a:solidFill>
                  <a:srgbClr val="AAAAAA"/>
                </a:solidFill>
                <a:effectLst/>
                <a:latin typeface="Open Sans" panose="020B0606030504020204" pitchFamily="34" charset="0"/>
              </a:rPr>
              <a:t>"CSCI 330 UNIX and Network Programming Unit II Basic UNIX Usage: File System."</a:t>
            </a:r>
          </a:p>
          <a:p>
            <a:endParaRPr lang="en-US" sz="1400" dirty="0">
              <a:solidFill>
                <a:srgbClr val="AAAAAA"/>
              </a:solidFill>
            </a:endParaRPr>
          </a:p>
        </p:txBody>
      </p:sp>
    </p:spTree>
    <p:extLst>
      <p:ext uri="{BB962C8B-B14F-4D97-AF65-F5344CB8AC3E}">
        <p14:creationId xmlns:p14="http://schemas.microsoft.com/office/powerpoint/2010/main" val="271849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DD91-D14F-D904-BC59-74B1CD2FD73C}"/>
              </a:ext>
            </a:extLst>
          </p:cNvPr>
          <p:cNvSpPr>
            <a:spLocks noGrp="1"/>
          </p:cNvSpPr>
          <p:nvPr>
            <p:ph type="title"/>
          </p:nvPr>
        </p:nvSpPr>
        <p:spPr/>
        <p:txBody>
          <a:bodyPr/>
          <a:lstStyle/>
          <a:p>
            <a:r>
              <a:rPr lang="en-US" dirty="0"/>
              <a:t>Example command</a:t>
            </a:r>
          </a:p>
        </p:txBody>
      </p:sp>
      <p:sp>
        <p:nvSpPr>
          <p:cNvPr id="3" name="Content Placeholder 2">
            <a:extLst>
              <a:ext uri="{FF2B5EF4-FFF2-40B4-BE49-F238E27FC236}">
                <a16:creationId xmlns:a16="http://schemas.microsoft.com/office/drawing/2014/main" id="{0D334A18-B112-1D2B-A982-21FAAF8FF822}"/>
              </a:ext>
            </a:extLst>
          </p:cNvPr>
          <p:cNvSpPr>
            <a:spLocks noGrp="1"/>
          </p:cNvSpPr>
          <p:nvPr>
            <p:ph sz="quarter" idx="13"/>
          </p:nvPr>
        </p:nvSpPr>
        <p:spPr/>
        <p:txBody>
          <a:bodyPr/>
          <a:lstStyle/>
          <a:p>
            <a:pPr marL="0" indent="0">
              <a:buNone/>
            </a:pPr>
            <a:r>
              <a:rPr lang="en-US" dirty="0"/>
              <a:t>The copy command (cp)</a:t>
            </a:r>
          </a:p>
          <a:p>
            <a:pPr marL="0" indent="0">
              <a:buNone/>
            </a:pPr>
            <a:r>
              <a:rPr lang="en-US" dirty="0"/>
              <a:t>Syntax: </a:t>
            </a:r>
            <a:r>
              <a:rPr lang="en-US" b="1" dirty="0"/>
              <a:t>cp source(s) destination</a:t>
            </a:r>
          </a:p>
          <a:p>
            <a:pPr marL="0" indent="0">
              <a:buNone/>
            </a:pPr>
            <a:r>
              <a:rPr lang="en-US" dirty="0"/>
              <a:t>Where source is the file path to one (or more) files to copy</a:t>
            </a:r>
          </a:p>
          <a:p>
            <a:pPr marL="0" indent="0">
              <a:buNone/>
            </a:pPr>
            <a:r>
              <a:rPr lang="en-US" dirty="0"/>
              <a:t>Destination is where you want to copy to</a:t>
            </a:r>
          </a:p>
          <a:p>
            <a:pPr marL="0" indent="0">
              <a:buNone/>
            </a:pPr>
            <a:endParaRPr lang="en-US" dirty="0"/>
          </a:p>
          <a:p>
            <a:pPr marL="0" indent="0">
              <a:buNone/>
            </a:pPr>
            <a:r>
              <a:rPr lang="en-US" dirty="0"/>
              <a:t>Copy a file to new location:</a:t>
            </a:r>
          </a:p>
          <a:p>
            <a:pPr marL="0" indent="0">
              <a:buNone/>
            </a:pPr>
            <a:r>
              <a:rPr lang="en-US" b="1" dirty="0"/>
              <a:t>cp /Users/Kirstyn/Downloads/</a:t>
            </a:r>
            <a:r>
              <a:rPr lang="en-US" b="1" dirty="0" err="1"/>
              <a:t>test.txt</a:t>
            </a:r>
            <a:r>
              <a:rPr lang="en-US" b="1" dirty="0"/>
              <a:t> /Users/Kirstyn/Documents/</a:t>
            </a:r>
          </a:p>
          <a:p>
            <a:pPr marL="0" indent="0">
              <a:buNone/>
            </a:pPr>
            <a:r>
              <a:rPr lang="en-US" dirty="0"/>
              <a:t>Copy an entire folder:</a:t>
            </a:r>
          </a:p>
          <a:p>
            <a:pPr marL="0" indent="0">
              <a:buNone/>
            </a:pPr>
            <a:r>
              <a:rPr lang="en-US" b="1" dirty="0"/>
              <a:t>cp -r /Users/Kirstyn/Downloads/results /Users/Kirstyn/Documents/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705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4A55-717C-BDC5-C8C3-AEC9E74DFE31}"/>
              </a:ext>
            </a:extLst>
          </p:cNvPr>
          <p:cNvSpPr>
            <a:spLocks noGrp="1"/>
          </p:cNvSpPr>
          <p:nvPr>
            <p:ph type="title"/>
          </p:nvPr>
        </p:nvSpPr>
        <p:spPr/>
        <p:txBody>
          <a:bodyPr/>
          <a:lstStyle/>
          <a:p>
            <a:r>
              <a:rPr lang="en-US" dirty="0"/>
              <a:t>Common commands</a:t>
            </a:r>
          </a:p>
        </p:txBody>
      </p:sp>
      <p:graphicFrame>
        <p:nvGraphicFramePr>
          <p:cNvPr id="4" name="Table 4">
            <a:extLst>
              <a:ext uri="{FF2B5EF4-FFF2-40B4-BE49-F238E27FC236}">
                <a16:creationId xmlns:a16="http://schemas.microsoft.com/office/drawing/2014/main" id="{8274A6A0-2631-DC04-A127-CE3E82D60A45}"/>
              </a:ext>
            </a:extLst>
          </p:cNvPr>
          <p:cNvGraphicFramePr>
            <a:graphicFrameLocks noGrp="1"/>
          </p:cNvGraphicFramePr>
          <p:nvPr>
            <p:ph sz="quarter" idx="13"/>
            <p:extLst>
              <p:ext uri="{D42A27DB-BD31-4B8C-83A1-F6EECF244321}">
                <p14:modId xmlns:p14="http://schemas.microsoft.com/office/powerpoint/2010/main" val="285549940"/>
              </p:ext>
            </p:extLst>
          </p:nvPr>
        </p:nvGraphicFramePr>
        <p:xfrm>
          <a:off x="1319419" y="1786214"/>
          <a:ext cx="10440780" cy="4754880"/>
        </p:xfrm>
        <a:graphic>
          <a:graphicData uri="http://schemas.openxmlformats.org/drawingml/2006/table">
            <a:tbl>
              <a:tblPr firstRow="1" bandRow="1">
                <a:tableStyleId>{5940675A-B579-460E-94D1-54222C63F5DA}</a:tableStyleId>
              </a:tblPr>
              <a:tblGrid>
                <a:gridCol w="3480260">
                  <a:extLst>
                    <a:ext uri="{9D8B030D-6E8A-4147-A177-3AD203B41FA5}">
                      <a16:colId xmlns:a16="http://schemas.microsoft.com/office/drawing/2014/main" val="639871552"/>
                    </a:ext>
                  </a:extLst>
                </a:gridCol>
                <a:gridCol w="3480260">
                  <a:extLst>
                    <a:ext uri="{9D8B030D-6E8A-4147-A177-3AD203B41FA5}">
                      <a16:colId xmlns:a16="http://schemas.microsoft.com/office/drawing/2014/main" val="3676790800"/>
                    </a:ext>
                  </a:extLst>
                </a:gridCol>
                <a:gridCol w="3480260">
                  <a:extLst>
                    <a:ext uri="{9D8B030D-6E8A-4147-A177-3AD203B41FA5}">
                      <a16:colId xmlns:a16="http://schemas.microsoft.com/office/drawing/2014/main" val="1144515979"/>
                    </a:ext>
                  </a:extLst>
                </a:gridCol>
              </a:tblGrid>
              <a:tr h="370840">
                <a:tc>
                  <a:txBody>
                    <a:bodyPr/>
                    <a:lstStyle/>
                    <a:p>
                      <a:r>
                        <a:rPr lang="en-US" sz="2400" b="1" dirty="0"/>
                        <a:t>Command</a:t>
                      </a:r>
                    </a:p>
                  </a:txBody>
                  <a:tcPr/>
                </a:tc>
                <a:tc>
                  <a:txBody>
                    <a:bodyPr/>
                    <a:lstStyle/>
                    <a:p>
                      <a:r>
                        <a:rPr lang="en-US" sz="2400" b="1" dirty="0"/>
                        <a:t>Description</a:t>
                      </a:r>
                    </a:p>
                  </a:txBody>
                  <a:tcPr/>
                </a:tc>
                <a:tc>
                  <a:txBody>
                    <a:bodyPr/>
                    <a:lstStyle/>
                    <a:p>
                      <a:r>
                        <a:rPr lang="en-US" sz="2400" b="1" dirty="0"/>
                        <a:t>Example</a:t>
                      </a:r>
                    </a:p>
                  </a:txBody>
                  <a:tcPr/>
                </a:tc>
                <a:extLst>
                  <a:ext uri="{0D108BD9-81ED-4DB2-BD59-A6C34878D82A}">
                    <a16:rowId xmlns:a16="http://schemas.microsoft.com/office/drawing/2014/main" val="1199192161"/>
                  </a:ext>
                </a:extLst>
              </a:tr>
              <a:tr h="370840">
                <a:tc>
                  <a:txBody>
                    <a:bodyPr/>
                    <a:lstStyle/>
                    <a:p>
                      <a:r>
                        <a:rPr lang="en-US" sz="2400" dirty="0"/>
                        <a:t>ls</a:t>
                      </a:r>
                    </a:p>
                  </a:txBody>
                  <a:tcPr/>
                </a:tc>
                <a:tc>
                  <a:txBody>
                    <a:bodyPr/>
                    <a:lstStyle/>
                    <a:p>
                      <a:r>
                        <a:rPr lang="en-US" sz="2400" dirty="0"/>
                        <a:t>List directory content</a:t>
                      </a:r>
                    </a:p>
                  </a:txBody>
                  <a:tcPr/>
                </a:tc>
                <a:tc>
                  <a:txBody>
                    <a:bodyPr/>
                    <a:lstStyle/>
                    <a:p>
                      <a:r>
                        <a:rPr lang="en-US" sz="2400" i="1" dirty="0"/>
                        <a:t>ls -l</a:t>
                      </a:r>
                    </a:p>
                  </a:txBody>
                  <a:tcPr/>
                </a:tc>
                <a:extLst>
                  <a:ext uri="{0D108BD9-81ED-4DB2-BD59-A6C34878D82A}">
                    <a16:rowId xmlns:a16="http://schemas.microsoft.com/office/drawing/2014/main" val="645629225"/>
                  </a:ext>
                </a:extLst>
              </a:tr>
              <a:tr h="370840">
                <a:tc>
                  <a:txBody>
                    <a:bodyPr/>
                    <a:lstStyle/>
                    <a:p>
                      <a:r>
                        <a:rPr lang="en-US" sz="2400" dirty="0"/>
                        <a:t>cp</a:t>
                      </a:r>
                    </a:p>
                  </a:txBody>
                  <a:tcPr/>
                </a:tc>
                <a:tc>
                  <a:txBody>
                    <a:bodyPr/>
                    <a:lstStyle/>
                    <a:p>
                      <a:r>
                        <a:rPr lang="en-US" sz="2400" dirty="0"/>
                        <a:t>copy</a:t>
                      </a:r>
                    </a:p>
                  </a:txBody>
                  <a:tcPr/>
                </a:tc>
                <a:tc>
                  <a:txBody>
                    <a:bodyPr/>
                    <a:lstStyle/>
                    <a:p>
                      <a:r>
                        <a:rPr lang="en-US" sz="2400" i="1" dirty="0"/>
                        <a:t>cp </a:t>
                      </a:r>
                      <a:r>
                        <a:rPr lang="en-US" sz="2400" i="1" dirty="0" err="1"/>
                        <a:t>test.txt</a:t>
                      </a:r>
                      <a:r>
                        <a:rPr lang="en-US" sz="2400" i="1" dirty="0"/>
                        <a:t> ~/Desktop/</a:t>
                      </a:r>
                    </a:p>
                  </a:txBody>
                  <a:tcPr/>
                </a:tc>
                <a:extLst>
                  <a:ext uri="{0D108BD9-81ED-4DB2-BD59-A6C34878D82A}">
                    <a16:rowId xmlns:a16="http://schemas.microsoft.com/office/drawing/2014/main" val="1434574099"/>
                  </a:ext>
                </a:extLst>
              </a:tr>
              <a:tr h="370840">
                <a:tc>
                  <a:txBody>
                    <a:bodyPr/>
                    <a:lstStyle/>
                    <a:p>
                      <a:r>
                        <a:rPr lang="en-US" sz="2400" dirty="0"/>
                        <a:t>mv</a:t>
                      </a:r>
                    </a:p>
                  </a:txBody>
                  <a:tcPr/>
                </a:tc>
                <a:tc>
                  <a:txBody>
                    <a:bodyPr/>
                    <a:lstStyle/>
                    <a:p>
                      <a:r>
                        <a:rPr lang="en-US" sz="2400" dirty="0"/>
                        <a:t>move</a:t>
                      </a:r>
                    </a:p>
                  </a:txBody>
                  <a:tcPr/>
                </a:tc>
                <a:tc>
                  <a:txBody>
                    <a:bodyPr/>
                    <a:lstStyle/>
                    <a:p>
                      <a:r>
                        <a:rPr lang="en-US" sz="2400" i="1" dirty="0"/>
                        <a:t>mv </a:t>
                      </a:r>
                      <a:r>
                        <a:rPr lang="en-US" sz="2400" i="1" dirty="0" err="1"/>
                        <a:t>test.txt</a:t>
                      </a:r>
                      <a:r>
                        <a:rPr lang="en-US" sz="2400" i="1" dirty="0"/>
                        <a:t> ~/Desktop</a:t>
                      </a:r>
                    </a:p>
                  </a:txBody>
                  <a:tcPr/>
                </a:tc>
                <a:extLst>
                  <a:ext uri="{0D108BD9-81ED-4DB2-BD59-A6C34878D82A}">
                    <a16:rowId xmlns:a16="http://schemas.microsoft.com/office/drawing/2014/main" val="1110470764"/>
                  </a:ext>
                </a:extLst>
              </a:tr>
              <a:tr h="370840">
                <a:tc>
                  <a:txBody>
                    <a:bodyPr/>
                    <a:lstStyle/>
                    <a:p>
                      <a:r>
                        <a:rPr lang="en-US" sz="2400" dirty="0" err="1"/>
                        <a:t>mkdir</a:t>
                      </a:r>
                      <a:endParaRPr lang="en-US" sz="2400" dirty="0"/>
                    </a:p>
                  </a:txBody>
                  <a:tcPr/>
                </a:tc>
                <a:tc>
                  <a:txBody>
                    <a:bodyPr/>
                    <a:lstStyle/>
                    <a:p>
                      <a:r>
                        <a:rPr lang="en-US" sz="2400" dirty="0"/>
                        <a:t>Make a new directory</a:t>
                      </a:r>
                    </a:p>
                  </a:txBody>
                  <a:tcPr/>
                </a:tc>
                <a:tc>
                  <a:txBody>
                    <a:bodyPr/>
                    <a:lstStyle/>
                    <a:p>
                      <a:r>
                        <a:rPr lang="en-US" sz="2400" i="1" dirty="0" err="1"/>
                        <a:t>mkdir</a:t>
                      </a:r>
                      <a:r>
                        <a:rPr lang="en-US" sz="2400" i="1" dirty="0"/>
                        <a:t> awesome</a:t>
                      </a:r>
                    </a:p>
                  </a:txBody>
                  <a:tcPr/>
                </a:tc>
                <a:extLst>
                  <a:ext uri="{0D108BD9-81ED-4DB2-BD59-A6C34878D82A}">
                    <a16:rowId xmlns:a16="http://schemas.microsoft.com/office/drawing/2014/main" val="944535532"/>
                  </a:ext>
                </a:extLst>
              </a:tr>
              <a:tr h="447661">
                <a:tc>
                  <a:txBody>
                    <a:bodyPr/>
                    <a:lstStyle/>
                    <a:p>
                      <a:r>
                        <a:rPr lang="en-US" sz="2400" dirty="0"/>
                        <a:t>rm</a:t>
                      </a:r>
                    </a:p>
                  </a:txBody>
                  <a:tcPr/>
                </a:tc>
                <a:tc>
                  <a:txBody>
                    <a:bodyPr/>
                    <a:lstStyle/>
                    <a:p>
                      <a:r>
                        <a:rPr lang="en-US" sz="2400" dirty="0"/>
                        <a:t>Remove</a:t>
                      </a:r>
                    </a:p>
                  </a:txBody>
                  <a:tcPr/>
                </a:tc>
                <a:tc>
                  <a:txBody>
                    <a:bodyPr/>
                    <a:lstStyle/>
                    <a:p>
                      <a:r>
                        <a:rPr lang="en-US" sz="2400" i="1" dirty="0"/>
                        <a:t>rm ~/Desktop/</a:t>
                      </a:r>
                      <a:r>
                        <a:rPr lang="en-US" sz="2400" i="1" dirty="0" err="1"/>
                        <a:t>file.txt</a:t>
                      </a:r>
                      <a:endParaRPr lang="en-US" sz="2400" i="1" dirty="0"/>
                    </a:p>
                  </a:txBody>
                  <a:tcPr/>
                </a:tc>
                <a:extLst>
                  <a:ext uri="{0D108BD9-81ED-4DB2-BD59-A6C34878D82A}">
                    <a16:rowId xmlns:a16="http://schemas.microsoft.com/office/drawing/2014/main" val="2041252831"/>
                  </a:ext>
                </a:extLst>
              </a:tr>
              <a:tr h="370840">
                <a:tc>
                  <a:txBody>
                    <a:bodyPr/>
                    <a:lstStyle/>
                    <a:p>
                      <a:r>
                        <a:rPr lang="en-US" sz="2400" dirty="0"/>
                        <a:t>touch</a:t>
                      </a:r>
                    </a:p>
                  </a:txBody>
                  <a:tcPr/>
                </a:tc>
                <a:tc>
                  <a:txBody>
                    <a:bodyPr/>
                    <a:lstStyle/>
                    <a:p>
                      <a:r>
                        <a:rPr lang="en-US" sz="2400" dirty="0"/>
                        <a:t>Make a new file</a:t>
                      </a:r>
                    </a:p>
                  </a:txBody>
                  <a:tcPr/>
                </a:tc>
                <a:tc>
                  <a:txBody>
                    <a:bodyPr/>
                    <a:lstStyle/>
                    <a:p>
                      <a:r>
                        <a:rPr lang="en-US" sz="2400" i="1" dirty="0"/>
                        <a:t>touch </a:t>
                      </a:r>
                      <a:r>
                        <a:rPr lang="en-US" sz="2400" i="1" dirty="0" err="1"/>
                        <a:t>workshop_results.txt</a:t>
                      </a:r>
                      <a:endParaRPr lang="en-US" sz="2400" i="1" dirty="0"/>
                    </a:p>
                  </a:txBody>
                  <a:tcPr/>
                </a:tc>
                <a:extLst>
                  <a:ext uri="{0D108BD9-81ED-4DB2-BD59-A6C34878D82A}">
                    <a16:rowId xmlns:a16="http://schemas.microsoft.com/office/drawing/2014/main" val="2310827699"/>
                  </a:ext>
                </a:extLst>
              </a:tr>
              <a:tr h="370840">
                <a:tc>
                  <a:txBody>
                    <a:bodyPr/>
                    <a:lstStyle/>
                    <a:p>
                      <a:r>
                        <a:rPr lang="en-US" sz="2400" dirty="0" err="1"/>
                        <a:t>pwd</a:t>
                      </a:r>
                      <a:endParaRPr lang="en-US" sz="2400" dirty="0"/>
                    </a:p>
                  </a:txBody>
                  <a:tcPr/>
                </a:tc>
                <a:tc>
                  <a:txBody>
                    <a:bodyPr/>
                    <a:lstStyle/>
                    <a:p>
                      <a:r>
                        <a:rPr lang="en-US" sz="2400" dirty="0"/>
                        <a:t>Show the ‘present working directory’ i.e. location in the file system</a:t>
                      </a:r>
                    </a:p>
                  </a:txBody>
                  <a:tcPr/>
                </a:tc>
                <a:tc>
                  <a:txBody>
                    <a:bodyPr/>
                    <a:lstStyle/>
                    <a:p>
                      <a:r>
                        <a:rPr lang="en-US" sz="2400" i="1" dirty="0" err="1"/>
                        <a:t>pwd</a:t>
                      </a:r>
                      <a:endParaRPr lang="en-US" sz="2400" i="1" dirty="0"/>
                    </a:p>
                  </a:txBody>
                  <a:tcPr/>
                </a:tc>
                <a:extLst>
                  <a:ext uri="{0D108BD9-81ED-4DB2-BD59-A6C34878D82A}">
                    <a16:rowId xmlns:a16="http://schemas.microsoft.com/office/drawing/2014/main" val="3070013239"/>
                  </a:ext>
                </a:extLst>
              </a:tr>
            </a:tbl>
          </a:graphicData>
        </a:graphic>
      </p:graphicFrame>
    </p:spTree>
    <p:extLst>
      <p:ext uri="{BB962C8B-B14F-4D97-AF65-F5344CB8AC3E}">
        <p14:creationId xmlns:p14="http://schemas.microsoft.com/office/powerpoint/2010/main" val="9473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67B0D2-9957-914B-BBE1-6FD185F29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55" y="2343835"/>
            <a:ext cx="4355102" cy="2904819"/>
          </a:xfrm>
          <a:prstGeom prst="rect">
            <a:avLst/>
          </a:prstGeom>
        </p:spPr>
      </p:pic>
      <p:sp>
        <p:nvSpPr>
          <p:cNvPr id="6" name="TextBox 7"/>
          <p:cNvSpPr txBox="1">
            <a:spLocks noChangeArrowheads="1"/>
          </p:cNvSpPr>
          <p:nvPr/>
        </p:nvSpPr>
        <p:spPr bwMode="auto">
          <a:xfrm>
            <a:off x="2338528" y="1734340"/>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err="1"/>
              <a:t>Tree</a:t>
            </a:r>
            <a:endParaRPr lang="da-DK" dirty="0"/>
          </a:p>
        </p:txBody>
      </p:sp>
      <p:sp>
        <p:nvSpPr>
          <p:cNvPr id="7" name="TextBox 7"/>
          <p:cNvSpPr txBox="1">
            <a:spLocks noChangeArrowheads="1"/>
          </p:cNvSpPr>
          <p:nvPr/>
        </p:nvSpPr>
        <p:spPr bwMode="auto">
          <a:xfrm>
            <a:off x="7660576" y="1726577"/>
            <a:ext cx="219289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a:t>Filesystem </a:t>
            </a:r>
            <a:r>
              <a:rPr lang="da-DK" b="1" dirty="0" err="1"/>
              <a:t>Tree</a:t>
            </a:r>
            <a:endParaRPr lang="da-DK" dirty="0"/>
          </a:p>
        </p:txBody>
      </p:sp>
      <p:cxnSp>
        <p:nvCxnSpPr>
          <p:cNvPr id="3" name="Straight Arrow Connector 2"/>
          <p:cNvCxnSpPr/>
          <p:nvPr/>
        </p:nvCxnSpPr>
        <p:spPr>
          <a:xfrm flipV="1">
            <a:off x="2635209" y="4811625"/>
            <a:ext cx="575236" cy="8740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7"/>
          <p:cNvSpPr txBox="1">
            <a:spLocks noChangeArrowheads="1"/>
          </p:cNvSpPr>
          <p:nvPr/>
        </p:nvSpPr>
        <p:spPr bwMode="auto">
          <a:xfrm>
            <a:off x="1550017" y="5519595"/>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sp>
        <p:nvSpPr>
          <p:cNvPr id="13" name="TextBox 7"/>
          <p:cNvSpPr txBox="1">
            <a:spLocks noChangeArrowheads="1"/>
          </p:cNvSpPr>
          <p:nvPr/>
        </p:nvSpPr>
        <p:spPr bwMode="auto">
          <a:xfrm>
            <a:off x="9569488" y="2444232"/>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cxnSp>
        <p:nvCxnSpPr>
          <p:cNvPr id="14" name="Straight Arrow Connector 13"/>
          <p:cNvCxnSpPr/>
          <p:nvPr/>
        </p:nvCxnSpPr>
        <p:spPr>
          <a:xfrm flipH="1">
            <a:off x="9101830" y="2932216"/>
            <a:ext cx="467658" cy="2495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194" name="Picture 2" descr="alt text">
            <a:extLst>
              <a:ext uri="{FF2B5EF4-FFF2-40B4-BE49-F238E27FC236}">
                <a16:creationId xmlns:a16="http://schemas.microsoft.com/office/drawing/2014/main" id="{5C220052-280B-8F51-C527-62B10EABA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33" y="2992128"/>
            <a:ext cx="5562048" cy="2634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8B9E0D-65E4-2208-8A45-F0B63F2EDD80}"/>
              </a:ext>
            </a:extLst>
          </p:cNvPr>
          <p:cNvSpPr>
            <a:spLocks noGrp="1"/>
          </p:cNvSpPr>
          <p:nvPr>
            <p:ph type="title"/>
          </p:nvPr>
        </p:nvSpPr>
        <p:spPr/>
        <p:txBody>
          <a:bodyPr/>
          <a:lstStyle/>
          <a:p>
            <a:r>
              <a:rPr lang="en-GB" sz="2800" b="1" dirty="0">
                <a:solidFill>
                  <a:schemeClr val="tx1"/>
                </a:solidFill>
              </a:rPr>
              <a:t>Moving around the Filesystem</a:t>
            </a:r>
            <a:br>
              <a:rPr lang="en-GB" sz="2800" b="1"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29312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E73-212B-3416-457E-F2065A51C67B}"/>
              </a:ext>
            </a:extLst>
          </p:cNvPr>
          <p:cNvSpPr>
            <a:spLocks noGrp="1"/>
          </p:cNvSpPr>
          <p:nvPr>
            <p:ph type="title"/>
          </p:nvPr>
        </p:nvSpPr>
        <p:spPr/>
        <p:txBody>
          <a:bodyPr/>
          <a:lstStyle/>
          <a:p>
            <a:r>
              <a:rPr lang="en-US" dirty="0"/>
              <a:t>Navigating the filesystem</a:t>
            </a:r>
          </a:p>
        </p:txBody>
      </p:sp>
      <p:pic>
        <p:nvPicPr>
          <p:cNvPr id="5" name="Content Placeholder 4" descr="A picture containing text, screenshot, font&#10;&#10;Description automatically generated">
            <a:extLst>
              <a:ext uri="{FF2B5EF4-FFF2-40B4-BE49-F238E27FC236}">
                <a16:creationId xmlns:a16="http://schemas.microsoft.com/office/drawing/2014/main" id="{53114DA4-0B4A-C419-C057-AA349AE146E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1436" y="1627188"/>
            <a:ext cx="7983078" cy="4606925"/>
          </a:xfrm>
        </p:spPr>
      </p:pic>
    </p:spTree>
    <p:extLst>
      <p:ext uri="{BB962C8B-B14F-4D97-AF65-F5344CB8AC3E}">
        <p14:creationId xmlns:p14="http://schemas.microsoft.com/office/powerpoint/2010/main" val="398013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C7336A-7CC8-2CA6-E885-78047354D8F7}"/>
              </a:ext>
            </a:extLst>
          </p:cNvPr>
          <p:cNvSpPr>
            <a:spLocks noGrp="1"/>
          </p:cNvSpPr>
          <p:nvPr>
            <p:ph sz="half" idx="1"/>
          </p:nvPr>
        </p:nvSpPr>
        <p:spPr>
          <a:xfrm>
            <a:off x="159026" y="1608667"/>
            <a:ext cx="5860774" cy="4568296"/>
          </a:xfrm>
        </p:spPr>
        <p:txBody>
          <a:bodyPr>
            <a:normAutofit/>
          </a:bodyPr>
          <a:lstStyle/>
          <a:p>
            <a:r>
              <a:rPr lang="en-GB" b="0" i="0" dirty="0">
                <a:effectLst/>
              </a:rPr>
              <a:t>a unique address or location to each file</a:t>
            </a:r>
          </a:p>
          <a:p>
            <a:r>
              <a:rPr lang="en-GB" b="0" i="0" dirty="0">
                <a:effectLst/>
              </a:rPr>
              <a:t>helps you navigate through the folders and locate a specific file quickly</a:t>
            </a:r>
          </a:p>
          <a:p>
            <a:endParaRPr lang="en-GB" dirty="0"/>
          </a:p>
          <a:p>
            <a:pPr marL="0" indent="0">
              <a:buNone/>
            </a:pPr>
            <a:endParaRPr lang="en-GB" sz="1800" dirty="0"/>
          </a:p>
          <a:p>
            <a:pPr marL="0" indent="0">
              <a:buNone/>
            </a:pPr>
            <a:endParaRPr lang="en-GB" sz="1800" dirty="0"/>
          </a:p>
          <a:p>
            <a:pPr marL="0" indent="0">
              <a:buNone/>
            </a:pPr>
            <a:r>
              <a:rPr lang="en-GB" b="1" i="0" dirty="0">
                <a:effectLst/>
              </a:rPr>
              <a:t>/Users/Kirstyn/Documents/</a:t>
            </a:r>
            <a:r>
              <a:rPr lang="en-GB" b="1" i="0" dirty="0" err="1">
                <a:effectLst/>
              </a:rPr>
              <a:t>report.docx</a:t>
            </a:r>
            <a:endParaRPr lang="en-GB" b="1" i="0" dirty="0">
              <a:effectLst/>
            </a:endParaRPr>
          </a:p>
          <a:p>
            <a:pPr marL="0" indent="0">
              <a:buNone/>
            </a:pPr>
            <a:endParaRPr lang="en-US" dirty="0"/>
          </a:p>
        </p:txBody>
      </p:sp>
      <p:sp>
        <p:nvSpPr>
          <p:cNvPr id="4" name="Title 3">
            <a:extLst>
              <a:ext uri="{FF2B5EF4-FFF2-40B4-BE49-F238E27FC236}">
                <a16:creationId xmlns:a16="http://schemas.microsoft.com/office/drawing/2014/main" id="{052B6499-95DD-6FA4-503C-0012BA5EC16B}"/>
              </a:ext>
            </a:extLst>
          </p:cNvPr>
          <p:cNvSpPr>
            <a:spLocks noGrp="1"/>
          </p:cNvSpPr>
          <p:nvPr>
            <p:ph type="title"/>
          </p:nvPr>
        </p:nvSpPr>
        <p:spPr>
          <a:xfrm>
            <a:off x="2549236" y="533614"/>
            <a:ext cx="9210963" cy="888786"/>
          </a:xfrm>
        </p:spPr>
        <p:txBody>
          <a:bodyPr anchor="t">
            <a:normAutofit/>
          </a:bodyPr>
          <a:lstStyle/>
          <a:p>
            <a:r>
              <a:rPr lang="en-US" dirty="0"/>
              <a:t>A file path</a:t>
            </a:r>
          </a:p>
        </p:txBody>
      </p:sp>
      <p:graphicFrame>
        <p:nvGraphicFramePr>
          <p:cNvPr id="6" name="Diagram 5">
            <a:extLst>
              <a:ext uri="{FF2B5EF4-FFF2-40B4-BE49-F238E27FC236}">
                <a16:creationId xmlns:a16="http://schemas.microsoft.com/office/drawing/2014/main" id="{4291BC8E-CC5E-497C-848B-484C08F13550}"/>
              </a:ext>
            </a:extLst>
          </p:cNvPr>
          <p:cNvGraphicFramePr/>
          <p:nvPr/>
        </p:nvGraphicFramePr>
        <p:xfrm>
          <a:off x="6172200" y="1608667"/>
          <a:ext cx="5181600" cy="4568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a:extLst>
              <a:ext uri="{FF2B5EF4-FFF2-40B4-BE49-F238E27FC236}">
                <a16:creationId xmlns:a16="http://schemas.microsoft.com/office/drawing/2014/main" id="{4BA6B473-B85E-D10A-D527-63184D7B833D}"/>
              </a:ext>
            </a:extLst>
          </p:cNvPr>
          <p:cNvSpPr/>
          <p:nvPr/>
        </p:nvSpPr>
        <p:spPr>
          <a:xfrm>
            <a:off x="6778487" y="3776870"/>
            <a:ext cx="1749287"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85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A8B3A-00B4-8D83-C29D-F25A30812962}"/>
              </a:ext>
            </a:extLst>
          </p:cNvPr>
          <p:cNvGraphicFramePr/>
          <p:nvPr/>
        </p:nvGraphicFramePr>
        <p:xfrm>
          <a:off x="1971260" y="149087"/>
          <a:ext cx="7709453" cy="6559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80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D561-FB6F-6E10-8CAD-C95C65E046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118270-52BB-1F44-3C87-4A49D281DA62}"/>
              </a:ext>
            </a:extLst>
          </p:cNvPr>
          <p:cNvSpPr>
            <a:spLocks noGrp="1"/>
          </p:cNvSpPr>
          <p:nvPr>
            <p:ph type="subTitle" idx="1"/>
          </p:nvPr>
        </p:nvSpPr>
        <p:spPr/>
        <p:txBody>
          <a:bodyPr/>
          <a:lstStyle/>
          <a:p>
            <a:endParaRPr lang="en-US"/>
          </a:p>
        </p:txBody>
      </p:sp>
      <p:pic>
        <p:nvPicPr>
          <p:cNvPr id="2052" name="Picture 4" descr="computer command, programming, html, code, coding, website development,  website, programming code, web development, internet | Pxfuel">
            <a:extLst>
              <a:ext uri="{FF2B5EF4-FFF2-40B4-BE49-F238E27FC236}">
                <a16:creationId xmlns:a16="http://schemas.microsoft.com/office/drawing/2014/main" id="{057E90A2-1457-11F4-3D5D-D0CB9F841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8" y="1706139"/>
            <a:ext cx="6888925" cy="45954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03950A-5F3A-CA73-ED82-82EF413DE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805" y="556407"/>
            <a:ext cx="4726195" cy="63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545252B-4D59-890F-3ED8-9B5E46129B88}"/>
              </a:ext>
            </a:extLst>
          </p:cNvPr>
          <p:cNvSpPr>
            <a:spLocks noGrp="1"/>
          </p:cNvSpPr>
          <p:nvPr>
            <p:ph type="title"/>
          </p:nvPr>
        </p:nvSpPr>
        <p:spPr/>
        <p:txBody>
          <a:bodyPr/>
          <a:lstStyle/>
          <a:p>
            <a:r>
              <a:rPr lang="en-US" dirty="0"/>
              <a:t>File paths</a:t>
            </a:r>
          </a:p>
        </p:txBody>
      </p:sp>
      <p:sp>
        <p:nvSpPr>
          <p:cNvPr id="11" name="Content Placeholder 10">
            <a:extLst>
              <a:ext uri="{FF2B5EF4-FFF2-40B4-BE49-F238E27FC236}">
                <a16:creationId xmlns:a16="http://schemas.microsoft.com/office/drawing/2014/main" id="{7813DA42-798E-4A9C-FD36-EAE815DF950D}"/>
              </a:ext>
            </a:extLst>
          </p:cNvPr>
          <p:cNvSpPr>
            <a:spLocks noGrp="1"/>
          </p:cNvSpPr>
          <p:nvPr>
            <p:ph sz="quarter" idx="13"/>
          </p:nvPr>
        </p:nvSpPr>
        <p:spPr>
          <a:xfrm>
            <a:off x="285750" y="1627188"/>
            <a:ext cx="6868967" cy="4606925"/>
          </a:xfrm>
        </p:spPr>
        <p:txBody>
          <a:bodyPr/>
          <a:lstStyle/>
          <a:p>
            <a:r>
              <a:rPr lang="en-US" dirty="0"/>
              <a:t>Absolute path</a:t>
            </a:r>
          </a:p>
          <a:p>
            <a:pPr lvl="1"/>
            <a:r>
              <a:rPr lang="en-US" dirty="0"/>
              <a:t>Traces from the root (/) to a file/directory</a:t>
            </a:r>
          </a:p>
          <a:p>
            <a:pPr lvl="1"/>
            <a:r>
              <a:rPr lang="en-GB" b="1" i="0" dirty="0">
                <a:effectLst/>
              </a:rPr>
              <a:t>/Users/Kirstyn/Documents/</a:t>
            </a:r>
            <a:r>
              <a:rPr lang="en-GB" b="1" i="0" dirty="0" err="1">
                <a:effectLst/>
              </a:rPr>
              <a:t>report.docx</a:t>
            </a:r>
            <a:endParaRPr lang="en-US" dirty="0"/>
          </a:p>
          <a:p>
            <a:pPr lvl="1"/>
            <a:endParaRPr lang="en-US" dirty="0"/>
          </a:p>
          <a:p>
            <a:r>
              <a:rPr lang="en-US" dirty="0"/>
              <a:t>Relative path</a:t>
            </a:r>
          </a:p>
          <a:p>
            <a:pPr lvl="1"/>
            <a:r>
              <a:rPr lang="en-US" dirty="0"/>
              <a:t>Traces from current directory</a:t>
            </a:r>
          </a:p>
          <a:p>
            <a:pPr lvl="1"/>
            <a:r>
              <a:rPr lang="en-US" dirty="0"/>
              <a:t>No initial forward slash</a:t>
            </a:r>
          </a:p>
          <a:p>
            <a:pPr lvl="1"/>
            <a:r>
              <a:rPr lang="en-US" dirty="0"/>
              <a:t>cd Kirstyn</a:t>
            </a:r>
          </a:p>
          <a:p>
            <a:pPr lvl="1"/>
            <a:r>
              <a:rPr lang="en-GB" b="1" i="0" dirty="0">
                <a:effectLst/>
              </a:rPr>
              <a:t>Documents/</a:t>
            </a:r>
            <a:r>
              <a:rPr lang="en-GB" b="1" i="0" dirty="0" err="1">
                <a:effectLst/>
              </a:rPr>
              <a:t>report.docx</a:t>
            </a:r>
            <a:endParaRPr lang="en-GB" b="1" i="0" dirty="0">
              <a:effectLst/>
            </a:endParaRPr>
          </a:p>
          <a:p>
            <a:pPr lvl="1"/>
            <a:endParaRPr lang="en-US" dirty="0"/>
          </a:p>
          <a:p>
            <a:pPr lvl="1"/>
            <a:endParaRPr lang="en-US" dirty="0"/>
          </a:p>
        </p:txBody>
      </p:sp>
      <p:graphicFrame>
        <p:nvGraphicFramePr>
          <p:cNvPr id="5" name="Diagram 4">
            <a:extLst>
              <a:ext uri="{FF2B5EF4-FFF2-40B4-BE49-F238E27FC236}">
                <a16:creationId xmlns:a16="http://schemas.microsoft.com/office/drawing/2014/main" id="{3756B707-8E46-EC30-97E2-9E181A4797F3}"/>
              </a:ext>
            </a:extLst>
          </p:cNvPr>
          <p:cNvGraphicFramePr/>
          <p:nvPr>
            <p:extLst>
              <p:ext uri="{D42A27DB-BD31-4B8C-83A1-F6EECF244321}">
                <p14:modId xmlns:p14="http://schemas.microsoft.com/office/powerpoint/2010/main" val="539548930"/>
              </p:ext>
            </p:extLst>
          </p:nvPr>
        </p:nvGraphicFramePr>
        <p:xfrm>
          <a:off x="7154717" y="681037"/>
          <a:ext cx="5165036" cy="583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08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CCB464-16AD-E469-BA69-DA5082DB6A47}"/>
              </a:ext>
            </a:extLst>
          </p:cNvPr>
          <p:cNvSpPr>
            <a:spLocks noGrp="1"/>
          </p:cNvSpPr>
          <p:nvPr>
            <p:ph type="title"/>
          </p:nvPr>
        </p:nvSpPr>
        <p:spPr>
          <a:xfrm>
            <a:off x="2549236" y="533614"/>
            <a:ext cx="9210963" cy="888786"/>
          </a:xfrm>
        </p:spPr>
        <p:txBody>
          <a:bodyPr anchor="t">
            <a:normAutofit/>
          </a:bodyPr>
          <a:lstStyle/>
          <a:p>
            <a:r>
              <a:rPr lang="en-US" dirty="0"/>
              <a:t>Hints and tips</a:t>
            </a:r>
          </a:p>
        </p:txBody>
      </p:sp>
      <p:graphicFrame>
        <p:nvGraphicFramePr>
          <p:cNvPr id="10" name="Content Placeholder 7">
            <a:extLst>
              <a:ext uri="{FF2B5EF4-FFF2-40B4-BE49-F238E27FC236}">
                <a16:creationId xmlns:a16="http://schemas.microsoft.com/office/drawing/2014/main" id="{06731696-AB00-5E88-FAA0-01A953AE503B}"/>
              </a:ext>
            </a:extLst>
          </p:cNvPr>
          <p:cNvGraphicFramePr>
            <a:graphicFrameLocks noGrp="1"/>
          </p:cNvGraphicFramePr>
          <p:nvPr>
            <p:ph sz="quarter" idx="13"/>
            <p:extLst>
              <p:ext uri="{D42A27DB-BD31-4B8C-83A1-F6EECF244321}">
                <p14:modId xmlns:p14="http://schemas.microsoft.com/office/powerpoint/2010/main" val="1717396451"/>
              </p:ext>
            </p:extLst>
          </p:nvPr>
        </p:nvGraphicFramePr>
        <p:xfrm>
          <a:off x="285750" y="1627188"/>
          <a:ext cx="11474450"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7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FC9E9-3CA2-5B08-7D83-697670905EB1}"/>
              </a:ext>
            </a:extLst>
          </p:cNvPr>
          <p:cNvSpPr>
            <a:spLocks noGrp="1"/>
          </p:cNvSpPr>
          <p:nvPr>
            <p:ph sz="half" idx="1"/>
          </p:nvPr>
        </p:nvSpPr>
        <p:spPr>
          <a:xfrm>
            <a:off x="838200" y="1608667"/>
            <a:ext cx="5181600" cy="4568296"/>
          </a:xfrm>
        </p:spPr>
        <p:txBody>
          <a:bodyPr>
            <a:normAutofit/>
          </a:bodyPr>
          <a:lstStyle/>
          <a:p>
            <a:pPr marL="0" indent="0">
              <a:buNone/>
            </a:pPr>
            <a:r>
              <a:rPr lang="en-GB" b="1" i="0" dirty="0">
                <a:effectLst/>
              </a:rPr>
              <a:t>‘man </a:t>
            </a:r>
            <a:r>
              <a:rPr lang="en-GB" b="1" i="0" dirty="0" err="1">
                <a:effectLst/>
              </a:rPr>
              <a:t>command_name</a:t>
            </a:r>
            <a:r>
              <a:rPr lang="en-GB" b="1" i="0" dirty="0">
                <a:effectLst/>
              </a:rPr>
              <a:t>’</a:t>
            </a:r>
          </a:p>
          <a:p>
            <a:pPr marL="0" indent="0">
              <a:buNone/>
            </a:pPr>
            <a:r>
              <a:rPr lang="en-GB" b="0" i="0" dirty="0">
                <a:effectLst/>
              </a:rPr>
              <a:t>replacing "</a:t>
            </a:r>
            <a:r>
              <a:rPr lang="en-GB" b="0" i="0" dirty="0" err="1">
                <a:effectLst/>
              </a:rPr>
              <a:t>command_name</a:t>
            </a:r>
            <a:r>
              <a:rPr lang="en-GB" b="0" i="0" dirty="0">
                <a:effectLst/>
              </a:rPr>
              <a:t>" with the name of the command you want to learn more about</a:t>
            </a:r>
          </a:p>
          <a:p>
            <a:pPr marL="0" indent="0">
              <a:buNone/>
            </a:pPr>
            <a:endParaRPr lang="en-GB" dirty="0"/>
          </a:p>
          <a:p>
            <a:pPr marL="0" indent="0">
              <a:buNone/>
            </a:pPr>
            <a:r>
              <a:rPr lang="en-GB" dirty="0"/>
              <a:t>To exit: Press q</a:t>
            </a:r>
          </a:p>
        </p:txBody>
      </p:sp>
      <p:pic>
        <p:nvPicPr>
          <p:cNvPr id="5" name="Picture 4" descr="A screenshot of a computer&#10;&#10;Description automatically generated">
            <a:extLst>
              <a:ext uri="{FF2B5EF4-FFF2-40B4-BE49-F238E27FC236}">
                <a16:creationId xmlns:a16="http://schemas.microsoft.com/office/drawing/2014/main" id="{3B5F6DAF-7124-8411-F81D-EDE919FE6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199" y="1928191"/>
            <a:ext cx="5785313" cy="3557965"/>
          </a:xfrm>
          <a:prstGeom prst="rect">
            <a:avLst/>
          </a:prstGeom>
          <a:noFill/>
        </p:spPr>
      </p:pic>
      <p:sp>
        <p:nvSpPr>
          <p:cNvPr id="2" name="Title 1">
            <a:extLst>
              <a:ext uri="{FF2B5EF4-FFF2-40B4-BE49-F238E27FC236}">
                <a16:creationId xmlns:a16="http://schemas.microsoft.com/office/drawing/2014/main" id="{FB106110-900C-F292-0E6B-F5C4D2A24D14}"/>
              </a:ext>
            </a:extLst>
          </p:cNvPr>
          <p:cNvSpPr>
            <a:spLocks noGrp="1"/>
          </p:cNvSpPr>
          <p:nvPr>
            <p:ph type="title"/>
          </p:nvPr>
        </p:nvSpPr>
        <p:spPr>
          <a:xfrm>
            <a:off x="2549236" y="533614"/>
            <a:ext cx="9210963" cy="888786"/>
          </a:xfrm>
        </p:spPr>
        <p:txBody>
          <a:bodyPr anchor="t">
            <a:normAutofit/>
          </a:bodyPr>
          <a:lstStyle/>
          <a:p>
            <a:r>
              <a:rPr lang="en-US" dirty="0"/>
              <a:t>Use manual pages (man pages)</a:t>
            </a:r>
          </a:p>
        </p:txBody>
      </p:sp>
      <p:pic>
        <p:nvPicPr>
          <p:cNvPr id="7" name="Graphic 6" descr="Exclamation mark with solid fill">
            <a:extLst>
              <a:ext uri="{FF2B5EF4-FFF2-40B4-BE49-F238E27FC236}">
                <a16:creationId xmlns:a16="http://schemas.microsoft.com/office/drawing/2014/main" id="{A35B9D74-9866-53FF-7BFB-B0E910D529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488" y="3249973"/>
            <a:ext cx="914400" cy="914400"/>
          </a:xfrm>
          <a:prstGeom prst="rect">
            <a:avLst/>
          </a:prstGeom>
        </p:spPr>
      </p:pic>
    </p:spTree>
    <p:extLst>
      <p:ext uri="{BB962C8B-B14F-4D97-AF65-F5344CB8AC3E}">
        <p14:creationId xmlns:p14="http://schemas.microsoft.com/office/powerpoint/2010/main" val="395318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500D-5BDB-99BC-3D86-0EFB383EF37E}"/>
              </a:ext>
            </a:extLst>
          </p:cNvPr>
          <p:cNvSpPr>
            <a:spLocks noGrp="1"/>
          </p:cNvSpPr>
          <p:nvPr>
            <p:ph type="title"/>
          </p:nvPr>
        </p:nvSpPr>
        <p:spPr/>
        <p:txBody>
          <a:bodyPr/>
          <a:lstStyle/>
          <a:p>
            <a:r>
              <a:rPr lang="en-US" dirty="0"/>
              <a:t>Tab completion</a:t>
            </a:r>
          </a:p>
        </p:txBody>
      </p:sp>
      <p:sp>
        <p:nvSpPr>
          <p:cNvPr id="3" name="Content Placeholder 2">
            <a:extLst>
              <a:ext uri="{FF2B5EF4-FFF2-40B4-BE49-F238E27FC236}">
                <a16:creationId xmlns:a16="http://schemas.microsoft.com/office/drawing/2014/main" id="{00B5EFDA-65F8-E909-E991-F477DBCA78AA}"/>
              </a:ext>
            </a:extLst>
          </p:cNvPr>
          <p:cNvSpPr>
            <a:spLocks noGrp="1"/>
          </p:cNvSpPr>
          <p:nvPr>
            <p:ph sz="quarter" idx="13"/>
          </p:nvPr>
        </p:nvSpPr>
        <p:spPr/>
        <p:txBody>
          <a:bodyPr/>
          <a:lstStyle/>
          <a:p>
            <a:r>
              <a:rPr lang="en-US" dirty="0"/>
              <a:t>One of the most useful things on command line!</a:t>
            </a:r>
          </a:p>
          <a:p>
            <a:r>
              <a:rPr lang="en-US" dirty="0"/>
              <a:t>Command line will try to autocomplete commands and </a:t>
            </a:r>
            <a:r>
              <a:rPr lang="en-US" dirty="0" err="1"/>
              <a:t>filepaths</a:t>
            </a:r>
            <a:endParaRPr lang="en-US" dirty="0"/>
          </a:p>
          <a:p>
            <a:r>
              <a:rPr lang="en-US" dirty="0"/>
              <a:t>Use tab to do this</a:t>
            </a:r>
          </a:p>
          <a:p>
            <a:r>
              <a:rPr lang="en-US" dirty="0"/>
              <a:t>Double tap tab to see all the options</a:t>
            </a:r>
          </a:p>
          <a:p>
            <a:endParaRPr lang="en-US" dirty="0"/>
          </a:p>
          <a:p>
            <a:pPr marL="0" indent="0">
              <a:buNone/>
            </a:pPr>
            <a:endParaRPr lang="en-US" dirty="0"/>
          </a:p>
        </p:txBody>
      </p:sp>
      <p:pic>
        <p:nvPicPr>
          <p:cNvPr id="5" name="Picture 4" descr="A close up of a keyboard key&#10;&#10;Description automatically generated with low confidence">
            <a:extLst>
              <a:ext uri="{FF2B5EF4-FFF2-40B4-BE49-F238E27FC236}">
                <a16:creationId xmlns:a16="http://schemas.microsoft.com/office/drawing/2014/main" id="{B31A30D6-8154-CF77-B05C-6F955E3673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14611" y="2793786"/>
            <a:ext cx="5372100" cy="3530600"/>
          </a:xfrm>
          <a:prstGeom prst="rect">
            <a:avLst/>
          </a:prstGeom>
        </p:spPr>
      </p:pic>
      <p:sp>
        <p:nvSpPr>
          <p:cNvPr id="6" name="TextBox 5">
            <a:extLst>
              <a:ext uri="{FF2B5EF4-FFF2-40B4-BE49-F238E27FC236}">
                <a16:creationId xmlns:a16="http://schemas.microsoft.com/office/drawing/2014/main" id="{3651A50A-4A45-C55E-1570-1722E96056DB}"/>
              </a:ext>
            </a:extLst>
          </p:cNvPr>
          <p:cNvSpPr txBox="1"/>
          <p:nvPr/>
        </p:nvSpPr>
        <p:spPr>
          <a:xfrm>
            <a:off x="5914611" y="6324386"/>
            <a:ext cx="5372100" cy="230832"/>
          </a:xfrm>
          <a:prstGeom prst="rect">
            <a:avLst/>
          </a:prstGeom>
          <a:noFill/>
        </p:spPr>
        <p:txBody>
          <a:bodyPr wrap="square" rtlCol="0">
            <a:spAutoFit/>
          </a:bodyPr>
          <a:lstStyle/>
          <a:p>
            <a:r>
              <a:rPr lang="en-US" sz="900">
                <a:hlinkClick r:id="rId3" tooltip="https://ikteroenbloga.blogspot.com/p/googleeko-dokumentuak.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5868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7F64-F3B1-3889-F7EF-4BE35466E87C}"/>
              </a:ext>
            </a:extLst>
          </p:cNvPr>
          <p:cNvSpPr>
            <a:spLocks noGrp="1"/>
          </p:cNvSpPr>
          <p:nvPr>
            <p:ph type="title"/>
          </p:nvPr>
        </p:nvSpPr>
        <p:spPr/>
        <p:txBody>
          <a:bodyPr/>
          <a:lstStyle/>
          <a:p>
            <a:r>
              <a:rPr lang="en-US" dirty="0"/>
              <a:t>Recycle commands</a:t>
            </a:r>
          </a:p>
        </p:txBody>
      </p:sp>
      <p:sp>
        <p:nvSpPr>
          <p:cNvPr id="3" name="Content Placeholder 2">
            <a:extLst>
              <a:ext uri="{FF2B5EF4-FFF2-40B4-BE49-F238E27FC236}">
                <a16:creationId xmlns:a16="http://schemas.microsoft.com/office/drawing/2014/main" id="{5FE79703-DAC1-AAD3-2E1B-5A4CF98544C5}"/>
              </a:ext>
            </a:extLst>
          </p:cNvPr>
          <p:cNvSpPr>
            <a:spLocks noGrp="1"/>
          </p:cNvSpPr>
          <p:nvPr>
            <p:ph sz="quarter" idx="13"/>
          </p:nvPr>
        </p:nvSpPr>
        <p:spPr/>
        <p:txBody>
          <a:bodyPr/>
          <a:lstStyle/>
          <a:p>
            <a:r>
              <a:rPr lang="en-GB" dirty="0">
                <a:solidFill>
                  <a:srgbClr val="374151"/>
                </a:solidFill>
                <a:latin typeface="Söhne"/>
              </a:rPr>
              <a:t>R</a:t>
            </a:r>
            <a:r>
              <a:rPr lang="en-GB" b="0" i="0" dirty="0">
                <a:solidFill>
                  <a:srgbClr val="374151"/>
                </a:solidFill>
                <a:effectLst/>
                <a:latin typeface="Söhne"/>
              </a:rPr>
              <a:t>euse previous commands without retyping them</a:t>
            </a:r>
          </a:p>
          <a:p>
            <a:endParaRPr lang="en-GB" dirty="0">
              <a:solidFill>
                <a:srgbClr val="374151"/>
              </a:solidFill>
              <a:latin typeface="Söhne"/>
            </a:endParaRPr>
          </a:p>
          <a:p>
            <a:r>
              <a:rPr lang="en-GB" b="0" i="0" dirty="0">
                <a:solidFill>
                  <a:srgbClr val="374151"/>
                </a:solidFill>
                <a:effectLst/>
                <a:latin typeface="Söhne"/>
              </a:rPr>
              <a:t>Pressing the up arrow key allows you to cycle through your command history</a:t>
            </a:r>
          </a:p>
          <a:p>
            <a:endParaRPr lang="en-GB" b="0" i="0" dirty="0">
              <a:solidFill>
                <a:srgbClr val="374151"/>
              </a:solidFill>
              <a:effectLst/>
              <a:latin typeface="Söhne"/>
            </a:endParaRPr>
          </a:p>
        </p:txBody>
      </p:sp>
      <p:pic>
        <p:nvPicPr>
          <p:cNvPr id="5" name="Screen Recording 2023-06-28 at 10.11.51">
            <a:hlinkClick r:id="" action="ppaction://media"/>
            <a:extLst>
              <a:ext uri="{FF2B5EF4-FFF2-40B4-BE49-F238E27FC236}">
                <a16:creationId xmlns:a16="http://schemas.microsoft.com/office/drawing/2014/main" id="{08A0AB99-136F-A2D6-FD20-8B3B02BBC30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73218" r="45289"/>
          <a:stretch/>
        </p:blipFill>
        <p:spPr>
          <a:xfrm>
            <a:off x="6350" y="3617843"/>
            <a:ext cx="11097054" cy="3248095"/>
          </a:xfrm>
          <a:prstGeom prst="rect">
            <a:avLst/>
          </a:prstGeom>
        </p:spPr>
      </p:pic>
      <p:pic>
        <p:nvPicPr>
          <p:cNvPr id="6" name="Picture 5" descr="A group of black squares with arrows&#10;&#10;Description automatically generated with low confidence">
            <a:extLst>
              <a:ext uri="{FF2B5EF4-FFF2-40B4-BE49-F238E27FC236}">
                <a16:creationId xmlns:a16="http://schemas.microsoft.com/office/drawing/2014/main" id="{9C96A9D6-A120-25B0-B7BE-500CDA9A29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223789" y="3260586"/>
            <a:ext cx="2682461" cy="2682461"/>
          </a:xfrm>
          <a:prstGeom prst="rect">
            <a:avLst/>
          </a:prstGeom>
        </p:spPr>
      </p:pic>
      <p:sp>
        <p:nvSpPr>
          <p:cNvPr id="7" name="Rectangle 6">
            <a:extLst>
              <a:ext uri="{FF2B5EF4-FFF2-40B4-BE49-F238E27FC236}">
                <a16:creationId xmlns:a16="http://schemas.microsoft.com/office/drawing/2014/main" id="{2DBD6BFF-A425-95C3-F8DD-66B1B10E0D9E}"/>
              </a:ext>
            </a:extLst>
          </p:cNvPr>
          <p:cNvSpPr/>
          <p:nvPr/>
        </p:nvSpPr>
        <p:spPr>
          <a:xfrm>
            <a:off x="10090572" y="3930650"/>
            <a:ext cx="1012832" cy="13112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80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95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8E48-160B-08B0-C1CB-A84A1614692A}"/>
              </a:ext>
            </a:extLst>
          </p:cNvPr>
          <p:cNvSpPr>
            <a:spLocks noGrp="1"/>
          </p:cNvSpPr>
          <p:nvPr>
            <p:ph type="title"/>
          </p:nvPr>
        </p:nvSpPr>
        <p:spPr/>
        <p:txBody>
          <a:bodyPr/>
          <a:lstStyle/>
          <a:p>
            <a:r>
              <a:rPr lang="en-US" dirty="0"/>
              <a:t>Edit commands</a:t>
            </a:r>
          </a:p>
        </p:txBody>
      </p:sp>
      <p:sp>
        <p:nvSpPr>
          <p:cNvPr id="3" name="Content Placeholder 2">
            <a:extLst>
              <a:ext uri="{FF2B5EF4-FFF2-40B4-BE49-F238E27FC236}">
                <a16:creationId xmlns:a16="http://schemas.microsoft.com/office/drawing/2014/main" id="{8A99A889-04FA-2BF4-88FB-1C2FFD95E044}"/>
              </a:ext>
            </a:extLst>
          </p:cNvPr>
          <p:cNvSpPr>
            <a:spLocks noGrp="1"/>
          </p:cNvSpPr>
          <p:nvPr>
            <p:ph sz="quarter" idx="13"/>
          </p:nvPr>
        </p:nvSpPr>
        <p:spPr/>
        <p:txBody>
          <a:bodyPr/>
          <a:lstStyle/>
          <a:p>
            <a:r>
              <a:rPr lang="en-US" dirty="0"/>
              <a:t>You might have a typo or need to edit just a small part of a long command</a:t>
            </a:r>
          </a:p>
          <a:p>
            <a:r>
              <a:rPr lang="en-US" dirty="0"/>
              <a:t>Use the left/right arrow keys to get to the right point in the command</a:t>
            </a:r>
          </a:p>
          <a:p>
            <a:r>
              <a:rPr lang="en-US" dirty="0"/>
              <a:t>Use your normal delete button to erase and replace text</a:t>
            </a:r>
          </a:p>
          <a:p>
            <a:endParaRPr lang="en-US" dirty="0"/>
          </a:p>
          <a:p>
            <a:pPr marL="0" indent="0">
              <a:buNone/>
            </a:pPr>
            <a:r>
              <a:rPr lang="en-US" b="1" dirty="0"/>
              <a:t>Shortcuts:</a:t>
            </a:r>
          </a:p>
          <a:p>
            <a:r>
              <a:rPr lang="en-US" dirty="0"/>
              <a:t>Use </a:t>
            </a:r>
            <a:r>
              <a:rPr lang="en-US" dirty="0" err="1"/>
              <a:t>ctrl+a</a:t>
            </a:r>
            <a:r>
              <a:rPr lang="en-US" dirty="0"/>
              <a:t> to move cursor to start of command</a:t>
            </a:r>
          </a:p>
          <a:p>
            <a:r>
              <a:rPr lang="en-US" dirty="0" err="1"/>
              <a:t>Ctrl+e</a:t>
            </a:r>
            <a:r>
              <a:rPr lang="en-US" dirty="0"/>
              <a:t> to move to the end</a:t>
            </a:r>
          </a:p>
        </p:txBody>
      </p:sp>
      <p:pic>
        <p:nvPicPr>
          <p:cNvPr id="5" name="Picture 4" descr="A group of black squares with arrows&#10;&#10;Description automatically generated with low confidence">
            <a:extLst>
              <a:ext uri="{FF2B5EF4-FFF2-40B4-BE49-F238E27FC236}">
                <a16:creationId xmlns:a16="http://schemas.microsoft.com/office/drawing/2014/main" id="{0304D94B-A607-98BF-46A8-5BCCAC9B5C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06553" y="2230845"/>
            <a:ext cx="2285447" cy="2285447"/>
          </a:xfrm>
          <a:prstGeom prst="rect">
            <a:avLst/>
          </a:prstGeom>
        </p:spPr>
      </p:pic>
      <p:sp>
        <p:nvSpPr>
          <p:cNvPr id="6" name="Rectangle 5">
            <a:extLst>
              <a:ext uri="{FF2B5EF4-FFF2-40B4-BE49-F238E27FC236}">
                <a16:creationId xmlns:a16="http://schemas.microsoft.com/office/drawing/2014/main" id="{6B1337D7-92FD-F315-9C5F-BCEA701009C0}"/>
              </a:ext>
            </a:extLst>
          </p:cNvPr>
          <p:cNvSpPr/>
          <p:nvPr/>
        </p:nvSpPr>
        <p:spPr>
          <a:xfrm rot="5400000">
            <a:off x="9945664"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812D85-092D-E830-EDF4-74A3DC4AA94F}"/>
              </a:ext>
            </a:extLst>
          </p:cNvPr>
          <p:cNvSpPr/>
          <p:nvPr/>
        </p:nvSpPr>
        <p:spPr>
          <a:xfrm rot="5400000">
            <a:off x="11211675"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64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6615-DBDF-A2C9-7A52-5DDA37C9B02B}"/>
              </a:ext>
            </a:extLst>
          </p:cNvPr>
          <p:cNvSpPr>
            <a:spLocks noGrp="1"/>
          </p:cNvSpPr>
          <p:nvPr>
            <p:ph type="title"/>
          </p:nvPr>
        </p:nvSpPr>
        <p:spPr/>
        <p:txBody>
          <a:bodyPr/>
          <a:lstStyle/>
          <a:p>
            <a:r>
              <a:rPr lang="en-US" dirty="0"/>
              <a:t>Another quick fix to correct a mistake</a:t>
            </a:r>
          </a:p>
        </p:txBody>
      </p:sp>
      <p:sp>
        <p:nvSpPr>
          <p:cNvPr id="3" name="Content Placeholder 2">
            <a:extLst>
              <a:ext uri="{FF2B5EF4-FFF2-40B4-BE49-F238E27FC236}">
                <a16:creationId xmlns:a16="http://schemas.microsoft.com/office/drawing/2014/main" id="{6FB749BE-A1C1-8B2C-EF7F-1B88CF925CDB}"/>
              </a:ext>
            </a:extLst>
          </p:cNvPr>
          <p:cNvSpPr>
            <a:spLocks noGrp="1"/>
          </p:cNvSpPr>
          <p:nvPr>
            <p:ph sz="quarter" idx="13"/>
          </p:nvPr>
        </p:nvSpPr>
        <p:spPr/>
        <p:txBody>
          <a:bodyPr/>
          <a:lstStyle/>
          <a:p>
            <a:r>
              <a:rPr lang="en-US" dirty="0"/>
              <a:t>use the caret character ( ^ ) immediately after an error to indicate correction</a:t>
            </a:r>
          </a:p>
          <a:p>
            <a:pPr marL="0" indent="0">
              <a:buNone/>
            </a:pPr>
            <a:endParaRPr lang="en-US" dirty="0"/>
          </a:p>
          <a:p>
            <a:pPr marL="0" indent="0">
              <a:buNone/>
            </a:pPr>
            <a:r>
              <a:rPr lang="en-US" dirty="0"/>
              <a:t>e.g. </a:t>
            </a:r>
          </a:p>
          <a:p>
            <a:pPr marL="0" indent="0">
              <a:buNone/>
            </a:pPr>
            <a:r>
              <a:rPr lang="en-US" dirty="0"/>
              <a:t>cd </a:t>
            </a:r>
            <a:r>
              <a:rPr lang="en-US" dirty="0" err="1"/>
              <a:t>A</a:t>
            </a:r>
            <a:r>
              <a:rPr lang="en-US" u="sng" dirty="0" err="1"/>
              <a:t>ppp</a:t>
            </a:r>
            <a:r>
              <a:rPr lang="en-US" dirty="0" err="1"/>
              <a:t>lications</a:t>
            </a:r>
            <a:endParaRPr lang="en-US" dirty="0"/>
          </a:p>
          <a:p>
            <a:pPr marL="0" indent="0">
              <a:buNone/>
            </a:pPr>
            <a:r>
              <a:rPr lang="en-US" i="1" dirty="0"/>
              <a:t>Error: No such file or directory</a:t>
            </a:r>
          </a:p>
          <a:p>
            <a:pPr marL="0" indent="0">
              <a:buNone/>
            </a:pPr>
            <a:r>
              <a:rPr lang="en-US" dirty="0"/>
              <a:t>^</a:t>
            </a:r>
            <a:r>
              <a:rPr lang="en-US" dirty="0" err="1"/>
              <a:t>ppp^pp</a:t>
            </a:r>
            <a:endParaRPr lang="en-US" dirty="0"/>
          </a:p>
          <a:p>
            <a:pPr marL="0" indent="0">
              <a:buNone/>
            </a:pPr>
            <a:endParaRPr lang="en-US" dirty="0"/>
          </a:p>
          <a:p>
            <a:pPr marL="0" indent="0">
              <a:buNone/>
            </a:pPr>
            <a:r>
              <a:rPr lang="en-US" dirty="0"/>
              <a:t>This will </a:t>
            </a:r>
            <a:r>
              <a:rPr lang="en-US" dirty="0" err="1"/>
              <a:t>reexecute</a:t>
            </a:r>
            <a:r>
              <a:rPr lang="en-US" dirty="0"/>
              <a:t> the previous command with the correction</a:t>
            </a:r>
          </a:p>
          <a:p>
            <a:pPr marL="0" indent="0">
              <a:buNone/>
            </a:pPr>
            <a:endParaRPr lang="en-US" dirty="0"/>
          </a:p>
        </p:txBody>
      </p:sp>
    </p:spTree>
    <p:extLst>
      <p:ext uri="{BB962C8B-B14F-4D97-AF65-F5344CB8AC3E}">
        <p14:creationId xmlns:p14="http://schemas.microsoft.com/office/powerpoint/2010/main" val="2321656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AB82-3839-AEF2-F7BD-F21FA76CAD9E}"/>
              </a:ext>
            </a:extLst>
          </p:cNvPr>
          <p:cNvSpPr>
            <a:spLocks noGrp="1"/>
          </p:cNvSpPr>
          <p:nvPr>
            <p:ph type="title"/>
          </p:nvPr>
        </p:nvSpPr>
        <p:spPr/>
        <p:txBody>
          <a:bodyPr/>
          <a:lstStyle/>
          <a:p>
            <a:r>
              <a:rPr lang="en-US" dirty="0"/>
              <a:t>TUTORIAL</a:t>
            </a:r>
          </a:p>
        </p:txBody>
      </p:sp>
      <p:sp>
        <p:nvSpPr>
          <p:cNvPr id="3" name="Content Placeholder 2">
            <a:extLst>
              <a:ext uri="{FF2B5EF4-FFF2-40B4-BE49-F238E27FC236}">
                <a16:creationId xmlns:a16="http://schemas.microsoft.com/office/drawing/2014/main" id="{6005E4D6-A031-10E7-7EB1-541DC481F85D}"/>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23883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6AB69C-D798-140C-1FD5-FED438701BAD}"/>
              </a:ext>
            </a:extLst>
          </p:cNvPr>
          <p:cNvSpPr>
            <a:spLocks noGrp="1"/>
          </p:cNvSpPr>
          <p:nvPr>
            <p:ph sz="half" idx="1"/>
          </p:nvPr>
        </p:nvSpPr>
        <p:spPr>
          <a:xfrm>
            <a:off x="838200" y="2532185"/>
            <a:ext cx="5181600" cy="3644778"/>
          </a:xfrm>
        </p:spPr>
        <p:txBody>
          <a:bodyPr>
            <a:normAutofit/>
          </a:bodyPr>
          <a:lstStyle/>
          <a:p>
            <a:pPr marL="0" indent="0">
              <a:buNone/>
            </a:pPr>
            <a:r>
              <a:rPr lang="en-US" sz="2800" dirty="0"/>
              <a:t>A line of communication between you and the computer</a:t>
            </a:r>
          </a:p>
        </p:txBody>
      </p:sp>
      <p:pic>
        <p:nvPicPr>
          <p:cNvPr id="5122" name="Picture 2" descr="Languages Around the World - Openclipart">
            <a:extLst>
              <a:ext uri="{FF2B5EF4-FFF2-40B4-BE49-F238E27FC236}">
                <a16:creationId xmlns:a16="http://schemas.microsoft.com/office/drawing/2014/main" id="{4A952FF0-15DD-3FA4-B769-9F88B029B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8124" y="1608667"/>
            <a:ext cx="4629752" cy="456829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C680639-F60A-29E0-1C0E-3A9632322C66}"/>
              </a:ext>
            </a:extLst>
          </p:cNvPr>
          <p:cNvSpPr>
            <a:spLocks noGrp="1"/>
          </p:cNvSpPr>
          <p:nvPr>
            <p:ph type="title"/>
          </p:nvPr>
        </p:nvSpPr>
        <p:spPr>
          <a:xfrm>
            <a:off x="2549236" y="533614"/>
            <a:ext cx="9210963" cy="888786"/>
          </a:xfrm>
        </p:spPr>
        <p:txBody>
          <a:bodyPr anchor="t">
            <a:normAutofit/>
          </a:bodyPr>
          <a:lstStyle/>
          <a:p>
            <a:r>
              <a:rPr lang="en-US" sz="3200" dirty="0"/>
              <a:t>What is the command line? </a:t>
            </a:r>
          </a:p>
        </p:txBody>
      </p:sp>
      <p:pic>
        <p:nvPicPr>
          <p:cNvPr id="5124" name="Picture 4" descr="a friendly computer">
            <a:extLst>
              <a:ext uri="{FF2B5EF4-FFF2-40B4-BE49-F238E27FC236}">
                <a16:creationId xmlns:a16="http://schemas.microsoft.com/office/drawing/2014/main" id="{814C5F5A-C070-B55F-8756-AE5FCC6E1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236" y="3923453"/>
            <a:ext cx="2651760" cy="26517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8DB9227-FC8D-8DE5-3A32-A640B19613DE}"/>
              </a:ext>
            </a:extLst>
          </p:cNvPr>
          <p:cNvCxnSpPr/>
          <p:nvPr/>
        </p:nvCxnSpPr>
        <p:spPr>
          <a:xfrm flipH="1">
            <a:off x="5743877" y="4608576"/>
            <a:ext cx="1937083" cy="109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F79DDD-2C21-49A5-2219-1B42332A321F}"/>
              </a:ext>
            </a:extLst>
          </p:cNvPr>
          <p:cNvSpPr txBox="1"/>
          <p:nvPr/>
        </p:nvSpPr>
        <p:spPr>
          <a:xfrm>
            <a:off x="5051258" y="6043184"/>
            <a:ext cx="2629701" cy="523220"/>
          </a:xfrm>
          <a:prstGeom prst="rect">
            <a:avLst/>
          </a:prstGeom>
          <a:noFill/>
        </p:spPr>
        <p:txBody>
          <a:bodyPr wrap="square" rtlCol="0">
            <a:spAutoFit/>
          </a:bodyPr>
          <a:lstStyle/>
          <a:p>
            <a:r>
              <a:rPr lang="en-US" sz="2800" dirty="0">
                <a:solidFill>
                  <a:schemeClr val="bg1"/>
                </a:solidFill>
                <a:highlight>
                  <a:srgbClr val="000000"/>
                </a:highlight>
              </a:rPr>
              <a:t>echo “Hello"</a:t>
            </a:r>
          </a:p>
        </p:txBody>
      </p:sp>
    </p:spTree>
    <p:extLst>
      <p:ext uri="{BB962C8B-B14F-4D97-AF65-F5344CB8AC3E}">
        <p14:creationId xmlns:p14="http://schemas.microsoft.com/office/powerpoint/2010/main" val="4410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DF82-249F-F417-049E-683E713E51D5}"/>
              </a:ext>
            </a:extLst>
          </p:cNvPr>
          <p:cNvSpPr>
            <a:spLocks noGrp="1"/>
          </p:cNvSpPr>
          <p:nvPr>
            <p:ph type="title"/>
          </p:nvPr>
        </p:nvSpPr>
        <p:spPr/>
        <p:txBody>
          <a:bodyPr/>
          <a:lstStyle/>
          <a:p>
            <a:r>
              <a:rPr lang="en-US" dirty="0"/>
              <a:t>Why use it?</a:t>
            </a:r>
          </a:p>
        </p:txBody>
      </p:sp>
      <p:sp>
        <p:nvSpPr>
          <p:cNvPr id="3" name="Content Placeholder 2">
            <a:extLst>
              <a:ext uri="{FF2B5EF4-FFF2-40B4-BE49-F238E27FC236}">
                <a16:creationId xmlns:a16="http://schemas.microsoft.com/office/drawing/2014/main" id="{65F22A60-C89A-8DC9-8AF8-4BC0DF6D47D5}"/>
              </a:ext>
            </a:extLst>
          </p:cNvPr>
          <p:cNvSpPr>
            <a:spLocks noGrp="1"/>
          </p:cNvSpPr>
          <p:nvPr>
            <p:ph sz="quarter" idx="13"/>
          </p:nvPr>
        </p:nvSpPr>
        <p:spPr/>
        <p:txBody>
          <a:bodyPr/>
          <a:lstStyle/>
          <a:p>
            <a:pPr marL="0" indent="0">
              <a:buNone/>
            </a:pPr>
            <a:r>
              <a:rPr lang="en-US" dirty="0">
                <a:solidFill>
                  <a:schemeClr val="tx1"/>
                </a:solidFill>
                <a:latin typeface="+mn-lt"/>
              </a:rPr>
              <a:t>More powerful than a graphical user interface</a:t>
            </a:r>
          </a:p>
          <a:p>
            <a:endParaRPr lang="en-US" dirty="0">
              <a:solidFill>
                <a:schemeClr val="tx1"/>
              </a:solidFill>
              <a:latin typeface="+mn-lt"/>
            </a:endParaRPr>
          </a:p>
          <a:p>
            <a:pPr lvl="1"/>
            <a:r>
              <a:rPr lang="en-US" dirty="0">
                <a:solidFill>
                  <a:schemeClr val="tx1"/>
                </a:solidFill>
                <a:latin typeface="+mn-lt"/>
              </a:rPr>
              <a:t>Control and flexibility</a:t>
            </a:r>
          </a:p>
          <a:p>
            <a:pPr lvl="1"/>
            <a:r>
              <a:rPr lang="en-GB" dirty="0">
                <a:solidFill>
                  <a:schemeClr val="tx1"/>
                </a:solidFill>
                <a:latin typeface="+mn-lt"/>
              </a:rPr>
              <a:t>Q</a:t>
            </a:r>
            <a:r>
              <a:rPr lang="en-GB" b="0" i="0" dirty="0">
                <a:solidFill>
                  <a:schemeClr val="tx1"/>
                </a:solidFill>
                <a:effectLst/>
                <a:latin typeface="+mn-lt"/>
              </a:rPr>
              <a:t>uick and efficient</a:t>
            </a:r>
          </a:p>
          <a:p>
            <a:pPr lvl="1"/>
            <a:r>
              <a:rPr lang="en-US" dirty="0">
                <a:solidFill>
                  <a:schemeClr val="tx1"/>
                </a:solidFill>
                <a:latin typeface="+mn-lt"/>
              </a:rPr>
              <a:t>Automate repetitive tasks</a:t>
            </a:r>
          </a:p>
          <a:p>
            <a:pPr lvl="1"/>
            <a:r>
              <a:rPr lang="en-US" dirty="0">
                <a:solidFill>
                  <a:schemeClr val="tx1"/>
                </a:solidFill>
                <a:latin typeface="+mn-lt"/>
              </a:rPr>
              <a:t>And… you can’t escape it if you want to do bioinformatics!</a:t>
            </a:r>
          </a:p>
          <a:p>
            <a:endParaRPr lang="en-US" dirty="0">
              <a:solidFill>
                <a:schemeClr val="tx1"/>
              </a:solidFill>
              <a:latin typeface="+mn-lt"/>
            </a:endParaRPr>
          </a:p>
        </p:txBody>
      </p:sp>
    </p:spTree>
    <p:extLst>
      <p:ext uri="{BB962C8B-B14F-4D97-AF65-F5344CB8AC3E}">
        <p14:creationId xmlns:p14="http://schemas.microsoft.com/office/powerpoint/2010/main" val="14084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1EB4-6BE3-661C-0323-27EA3DCAEB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B1A38B-5DC3-F598-3F38-D264711179F2}"/>
              </a:ext>
            </a:extLst>
          </p:cNvPr>
          <p:cNvSpPr>
            <a:spLocks noGrp="1"/>
          </p:cNvSpPr>
          <p:nvPr>
            <p:ph type="subTitle" idx="1"/>
          </p:nvPr>
        </p:nvSpPr>
        <p:spPr/>
        <p:txBody>
          <a:bodyPr/>
          <a:lstStyle/>
          <a:p>
            <a:endParaRPr lang="en-US"/>
          </a:p>
        </p:txBody>
      </p:sp>
      <p:pic>
        <p:nvPicPr>
          <p:cNvPr id="4098" name="Picture 2">
            <a:extLst>
              <a:ext uri="{FF2B5EF4-FFF2-40B4-BE49-F238E27FC236}">
                <a16:creationId xmlns:a16="http://schemas.microsoft.com/office/drawing/2014/main" id="{BE1F4246-8FA7-539C-03DE-E7C896984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676" y="706582"/>
            <a:ext cx="6158392" cy="529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ith great power comes great responsibility - Spiderman - Care factor Zero  | Make a Meme">
            <a:extLst>
              <a:ext uri="{FF2B5EF4-FFF2-40B4-BE49-F238E27FC236}">
                <a16:creationId xmlns:a16="http://schemas.microsoft.com/office/drawing/2014/main" id="{8EA12A4F-49C5-79FB-003B-46BB46FD1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44" y="950185"/>
            <a:ext cx="7054317" cy="528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0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3DC4-BE40-76B8-C42A-F5753F182EC7}"/>
              </a:ext>
            </a:extLst>
          </p:cNvPr>
          <p:cNvSpPr>
            <a:spLocks noGrp="1"/>
          </p:cNvSpPr>
          <p:nvPr>
            <p:ph type="title"/>
          </p:nvPr>
        </p:nvSpPr>
        <p:spPr/>
        <p:txBody>
          <a:bodyPr/>
          <a:lstStyle/>
          <a:p>
            <a:r>
              <a:rPr lang="en-US" dirty="0"/>
              <a:t>A word of caution</a:t>
            </a:r>
          </a:p>
        </p:txBody>
      </p:sp>
      <p:sp>
        <p:nvSpPr>
          <p:cNvPr id="3" name="Content Placeholder 2">
            <a:extLst>
              <a:ext uri="{FF2B5EF4-FFF2-40B4-BE49-F238E27FC236}">
                <a16:creationId xmlns:a16="http://schemas.microsoft.com/office/drawing/2014/main" id="{4161CC94-FAFE-6478-D4FB-D85411AD0234}"/>
              </a:ext>
            </a:extLst>
          </p:cNvPr>
          <p:cNvSpPr>
            <a:spLocks noGrp="1"/>
          </p:cNvSpPr>
          <p:nvPr>
            <p:ph sz="quarter" idx="13"/>
          </p:nvPr>
        </p:nvSpPr>
        <p:spPr/>
        <p:txBody>
          <a:bodyPr/>
          <a:lstStyle/>
          <a:p>
            <a:r>
              <a:rPr lang="en-US" dirty="0"/>
              <a:t>Learning curve</a:t>
            </a:r>
          </a:p>
          <a:p>
            <a:r>
              <a:rPr lang="en-US" dirty="0"/>
              <a:t>Accidental system modification</a:t>
            </a:r>
          </a:p>
          <a:p>
            <a:r>
              <a:rPr lang="en-US" dirty="0"/>
              <a:t>Data loss</a:t>
            </a:r>
          </a:p>
          <a:p>
            <a:r>
              <a:rPr lang="en-US" dirty="0"/>
              <a:t>No “undo”</a:t>
            </a:r>
          </a:p>
          <a:p>
            <a:r>
              <a:rPr lang="en-US" dirty="0"/>
              <a:t>Security risk</a:t>
            </a:r>
          </a:p>
          <a:p>
            <a:r>
              <a:rPr lang="en-US" dirty="0"/>
              <a:t>Be cautious about using powerful command like ‘</a:t>
            </a:r>
            <a:r>
              <a:rPr lang="en-US" dirty="0" err="1"/>
              <a:t>sudo</a:t>
            </a:r>
            <a:r>
              <a:rPr lang="en-US" dirty="0"/>
              <a:t>’ and ‘rm’</a:t>
            </a:r>
          </a:p>
          <a:p>
            <a:pPr marL="0" indent="0">
              <a:buNone/>
            </a:pPr>
            <a:endParaRPr lang="en-US" dirty="0"/>
          </a:p>
        </p:txBody>
      </p:sp>
      <p:pic>
        <p:nvPicPr>
          <p:cNvPr id="7170" name="Picture 2">
            <a:extLst>
              <a:ext uri="{FF2B5EF4-FFF2-40B4-BE49-F238E27FC236}">
                <a16:creationId xmlns:a16="http://schemas.microsoft.com/office/drawing/2014/main" id="{038AE00E-57A1-956F-6C12-C9A3A041E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239" y="422245"/>
            <a:ext cx="28194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0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a:t>
            </a:r>
          </a:p>
        </p:txBody>
      </p:sp>
      <p:pic>
        <p:nvPicPr>
          <p:cNvPr id="6" name="Picture 5" descr="A picture containing text, font, screenshot, design&#10;&#10;Description automatically generated">
            <a:extLst>
              <a:ext uri="{FF2B5EF4-FFF2-40B4-BE49-F238E27FC236}">
                <a16:creationId xmlns:a16="http://schemas.microsoft.com/office/drawing/2014/main" id="{474A8F67-8877-2BA1-457C-C3279034F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97" y="2566277"/>
            <a:ext cx="7772400" cy="4198882"/>
          </a:xfrm>
          <a:prstGeom prst="rect">
            <a:avLst/>
          </a:prstGeom>
        </p:spPr>
      </p:pic>
      <p:pic>
        <p:nvPicPr>
          <p:cNvPr id="9218" name="Picture 2" descr="macOS Big Sur Terminal icon">
            <a:extLst>
              <a:ext uri="{FF2B5EF4-FFF2-40B4-BE49-F238E27FC236}">
                <a16:creationId xmlns:a16="http://schemas.microsoft.com/office/drawing/2014/main" id="{B60D909C-4E0B-6666-27E1-DDA4FCDE3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304" y="92841"/>
            <a:ext cx="4240696" cy="28245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3B576F-072F-6306-9863-463D4D25B3A8}"/>
              </a:ext>
            </a:extLst>
          </p:cNvPr>
          <p:cNvSpPr txBox="1"/>
          <p:nvPr/>
        </p:nvSpPr>
        <p:spPr>
          <a:xfrm>
            <a:off x="10771739" y="2732690"/>
            <a:ext cx="1144993" cy="307777"/>
          </a:xfrm>
          <a:prstGeom prst="rect">
            <a:avLst/>
          </a:prstGeom>
          <a:noFill/>
        </p:spPr>
        <p:txBody>
          <a:bodyPr wrap="none" rtlCol="0">
            <a:spAutoFit/>
          </a:bodyPr>
          <a:lstStyle/>
          <a:p>
            <a:r>
              <a:rPr lang="en-US" sz="1400" dirty="0">
                <a:solidFill>
                  <a:srgbClr val="AAAAAA"/>
                </a:solidFill>
              </a:rPr>
              <a:t>Image: Apple</a:t>
            </a:r>
          </a:p>
        </p:txBody>
      </p:sp>
      <p:sp>
        <p:nvSpPr>
          <p:cNvPr id="9" name="TextBox 8">
            <a:extLst>
              <a:ext uri="{FF2B5EF4-FFF2-40B4-BE49-F238E27FC236}">
                <a16:creationId xmlns:a16="http://schemas.microsoft.com/office/drawing/2014/main" id="{25C022F6-36A1-2DAB-54A9-2BD16796E6F1}"/>
              </a:ext>
            </a:extLst>
          </p:cNvPr>
          <p:cNvSpPr txBox="1"/>
          <p:nvPr/>
        </p:nvSpPr>
        <p:spPr>
          <a:xfrm>
            <a:off x="919571" y="1809672"/>
            <a:ext cx="6102626" cy="954107"/>
          </a:xfrm>
          <a:prstGeom prst="rect">
            <a:avLst/>
          </a:prstGeom>
          <a:noFill/>
        </p:spPr>
        <p:txBody>
          <a:bodyPr wrap="square">
            <a:spAutoFit/>
          </a:bodyPr>
          <a:lstStyle/>
          <a:p>
            <a:r>
              <a:rPr lang="en-GB" sz="2800" i="0" dirty="0">
                <a:solidFill>
                  <a:srgbClr val="374151"/>
                </a:solidFill>
                <a:effectLst/>
                <a:latin typeface="Söhne"/>
              </a:rPr>
              <a:t>Text-based interface where users input commands</a:t>
            </a:r>
          </a:p>
        </p:txBody>
      </p:sp>
    </p:spTree>
    <p:extLst>
      <p:ext uri="{BB962C8B-B14F-4D97-AF65-F5344CB8AC3E}">
        <p14:creationId xmlns:p14="http://schemas.microsoft.com/office/powerpoint/2010/main" val="349191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EBF3D-5253-1E39-DE92-B27F4DD57BF2}"/>
              </a:ext>
            </a:extLst>
          </p:cNvPr>
          <p:cNvSpPr>
            <a:spLocks noGrp="1"/>
          </p:cNvSpPr>
          <p:nvPr>
            <p:ph type="body" idx="1"/>
          </p:nvPr>
        </p:nvSpPr>
        <p:spPr/>
        <p:txBody>
          <a:bodyPr/>
          <a:lstStyle/>
          <a:p>
            <a:r>
              <a:rPr lang="en-US" dirty="0"/>
              <a:t>Command line</a:t>
            </a:r>
          </a:p>
        </p:txBody>
      </p:sp>
      <p:sp>
        <p:nvSpPr>
          <p:cNvPr id="3" name="Content Placeholder 2">
            <a:extLst>
              <a:ext uri="{FF2B5EF4-FFF2-40B4-BE49-F238E27FC236}">
                <a16:creationId xmlns:a16="http://schemas.microsoft.com/office/drawing/2014/main" id="{F98D960D-8E5C-2F6B-FD30-EE44F018A8E1}"/>
              </a:ext>
            </a:extLst>
          </p:cNvPr>
          <p:cNvSpPr>
            <a:spLocks noGrp="1"/>
          </p:cNvSpPr>
          <p:nvPr>
            <p:ph sz="half" idx="2"/>
          </p:nvPr>
        </p:nvSpPr>
        <p:spPr/>
        <p:txBody>
          <a:bodyPr>
            <a:normAutofit/>
          </a:bodyPr>
          <a:lstStyle/>
          <a:p>
            <a:r>
              <a:rPr lang="en-GB" b="0" i="0" dirty="0">
                <a:solidFill>
                  <a:srgbClr val="374151"/>
                </a:solidFill>
                <a:effectLst/>
                <a:latin typeface="Söhne"/>
              </a:rPr>
              <a:t>textual interface where users input commands</a:t>
            </a:r>
          </a:p>
          <a:p>
            <a:pPr marL="0" indent="0">
              <a:buNone/>
            </a:pPr>
            <a:endParaRPr lang="en-GB" dirty="0">
              <a:solidFill>
                <a:srgbClr val="374151"/>
              </a:solidFill>
              <a:latin typeface="Söhne"/>
            </a:endParaRPr>
          </a:p>
        </p:txBody>
      </p:sp>
      <p:sp>
        <p:nvSpPr>
          <p:cNvPr id="4" name="Text Placeholder 3">
            <a:extLst>
              <a:ext uri="{FF2B5EF4-FFF2-40B4-BE49-F238E27FC236}">
                <a16:creationId xmlns:a16="http://schemas.microsoft.com/office/drawing/2014/main" id="{A8C13B2E-DC04-54DF-9790-7391FCAEA8A0}"/>
              </a:ext>
            </a:extLst>
          </p:cNvPr>
          <p:cNvSpPr>
            <a:spLocks noGrp="1"/>
          </p:cNvSpPr>
          <p:nvPr>
            <p:ph type="body" sz="quarter" idx="3"/>
          </p:nvPr>
        </p:nvSpPr>
        <p:spPr/>
        <p:txBody>
          <a:bodyPr/>
          <a:lstStyle/>
          <a:p>
            <a:r>
              <a:rPr lang="en-US" dirty="0"/>
              <a:t>Shell</a:t>
            </a:r>
          </a:p>
        </p:txBody>
      </p:sp>
      <p:sp>
        <p:nvSpPr>
          <p:cNvPr id="5" name="Content Placeholder 4">
            <a:extLst>
              <a:ext uri="{FF2B5EF4-FFF2-40B4-BE49-F238E27FC236}">
                <a16:creationId xmlns:a16="http://schemas.microsoft.com/office/drawing/2014/main" id="{D6A76AC7-2EFD-B71E-463B-C2417DC7D206}"/>
              </a:ext>
            </a:extLst>
          </p:cNvPr>
          <p:cNvSpPr>
            <a:spLocks noGrp="1"/>
          </p:cNvSpPr>
          <p:nvPr>
            <p:ph sz="quarter" idx="4"/>
          </p:nvPr>
        </p:nvSpPr>
        <p:spPr/>
        <p:txBody>
          <a:bodyPr/>
          <a:lstStyle/>
          <a:p>
            <a:r>
              <a:rPr lang="en-GB" b="0" i="0" dirty="0">
                <a:solidFill>
                  <a:srgbClr val="374151"/>
                </a:solidFill>
                <a:effectLst/>
                <a:latin typeface="Söhne"/>
              </a:rPr>
              <a:t>the program that interprets those commands, executes them, and provides the appropriate output</a:t>
            </a:r>
          </a:p>
          <a:p>
            <a:r>
              <a:rPr lang="en-GB" b="0" i="0" dirty="0">
                <a:solidFill>
                  <a:srgbClr val="374151"/>
                </a:solidFill>
                <a:effectLst/>
                <a:latin typeface="Söhne"/>
              </a:rPr>
              <a:t>intermediary between you and the operating system</a:t>
            </a:r>
          </a:p>
          <a:p>
            <a:endParaRPr lang="en-GB" dirty="0">
              <a:solidFill>
                <a:srgbClr val="374151"/>
              </a:solidFill>
              <a:latin typeface="Söhne"/>
            </a:endParaRPr>
          </a:p>
          <a:p>
            <a:r>
              <a:rPr lang="en-GB" dirty="0">
                <a:solidFill>
                  <a:srgbClr val="374151"/>
                </a:solidFill>
                <a:latin typeface="Söhne"/>
              </a:rPr>
              <a:t>Different shells: bash, </a:t>
            </a:r>
            <a:r>
              <a:rPr lang="en-GB" dirty="0" err="1">
                <a:solidFill>
                  <a:srgbClr val="374151"/>
                </a:solidFill>
                <a:latin typeface="Söhne"/>
              </a:rPr>
              <a:t>zsh</a:t>
            </a:r>
            <a:r>
              <a:rPr lang="en-GB" dirty="0">
                <a:solidFill>
                  <a:srgbClr val="374151"/>
                </a:solidFill>
                <a:latin typeface="Söhne"/>
              </a:rPr>
              <a:t>, </a:t>
            </a:r>
            <a:r>
              <a:rPr lang="en-GB" dirty="0" err="1">
                <a:solidFill>
                  <a:srgbClr val="374151"/>
                </a:solidFill>
                <a:latin typeface="Söhne"/>
              </a:rPr>
              <a:t>powershell</a:t>
            </a:r>
            <a:endParaRPr lang="en-GB" b="0" i="0" dirty="0">
              <a:solidFill>
                <a:srgbClr val="374151"/>
              </a:solidFill>
              <a:effectLst/>
              <a:latin typeface="Söhne"/>
            </a:endParaRPr>
          </a:p>
          <a:p>
            <a:endParaRPr lang="en-US" dirty="0"/>
          </a:p>
          <a:p>
            <a:endParaRPr lang="en-US" dirty="0"/>
          </a:p>
        </p:txBody>
      </p:sp>
      <p:sp>
        <p:nvSpPr>
          <p:cNvPr id="6" name="Title 5">
            <a:extLst>
              <a:ext uri="{FF2B5EF4-FFF2-40B4-BE49-F238E27FC236}">
                <a16:creationId xmlns:a16="http://schemas.microsoft.com/office/drawing/2014/main" id="{73798B7A-8DC2-5B08-A9D1-DC7868974D4B}"/>
              </a:ext>
            </a:extLst>
          </p:cNvPr>
          <p:cNvSpPr>
            <a:spLocks noGrp="1"/>
          </p:cNvSpPr>
          <p:nvPr>
            <p:ph type="title"/>
          </p:nvPr>
        </p:nvSpPr>
        <p:spPr/>
        <p:txBody>
          <a:bodyPr/>
          <a:lstStyle/>
          <a:p>
            <a:r>
              <a:rPr lang="en-US" dirty="0"/>
              <a:t>Command line and the shell</a:t>
            </a:r>
          </a:p>
        </p:txBody>
      </p:sp>
    </p:spTree>
    <p:extLst>
      <p:ext uri="{BB962C8B-B14F-4D97-AF65-F5344CB8AC3E}">
        <p14:creationId xmlns:p14="http://schemas.microsoft.com/office/powerpoint/2010/main" val="2583862676"/>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G_template" id="{85573756-4D22-C24E-8AFE-DFD36DE1987F}" vid="{1CA826F4-C7C6-D145-B370-926C8D7A1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8949</TotalTime>
  <Words>1163</Words>
  <Application>Microsoft Macintosh PowerPoint</Application>
  <PresentationFormat>Widescreen</PresentationFormat>
  <Paragraphs>205</Paragraphs>
  <Slides>27</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Open Sans</vt:lpstr>
      <vt:lpstr>Söhne</vt:lpstr>
      <vt:lpstr>Verdana</vt:lpstr>
      <vt:lpstr>Office Theme</vt:lpstr>
      <vt:lpstr>Introduction to command line</vt:lpstr>
      <vt:lpstr>PowerPoint Presentation</vt:lpstr>
      <vt:lpstr>What is the command line? </vt:lpstr>
      <vt:lpstr>Why use it?</vt:lpstr>
      <vt:lpstr>PowerPoint Presentation</vt:lpstr>
      <vt:lpstr>PowerPoint Presentation</vt:lpstr>
      <vt:lpstr>A word of caution</vt:lpstr>
      <vt:lpstr>Command line</vt:lpstr>
      <vt:lpstr>Command line and the shell</vt:lpstr>
      <vt:lpstr>Command line interface (CLI)</vt:lpstr>
      <vt:lpstr>Opening the command line</vt:lpstr>
      <vt:lpstr>CLIMB- Jupyter Notebook Server </vt:lpstr>
      <vt:lpstr>A command</vt:lpstr>
      <vt:lpstr>Example command</vt:lpstr>
      <vt:lpstr>Common commands</vt:lpstr>
      <vt:lpstr>Moving around the Filesystem </vt:lpstr>
      <vt:lpstr>Navigating the filesystem</vt:lpstr>
      <vt:lpstr>A file path</vt:lpstr>
      <vt:lpstr>PowerPoint Presentation</vt:lpstr>
      <vt:lpstr>File paths</vt:lpstr>
      <vt:lpstr>Hints and tips</vt:lpstr>
      <vt:lpstr>Use manual pages (man pages)</vt:lpstr>
      <vt:lpstr>Tab completion</vt:lpstr>
      <vt:lpstr>Recycle commands</vt:lpstr>
      <vt:lpstr>Edit commands</vt:lpstr>
      <vt:lpstr>Another quick fix to correct a mistake</vt:lpstr>
      <vt:lpstr>TUTORIAL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command line</dc:title>
  <dc:subject/>
  <dc:creator>Kirstyn Brunker</dc:creator>
  <cp:keywords/>
  <dc:description/>
  <cp:lastModifiedBy>Kirstyn Brunker</cp:lastModifiedBy>
  <cp:revision>35</cp:revision>
  <dcterms:created xsi:type="dcterms:W3CDTF">2023-06-22T07:15:12Z</dcterms:created>
  <dcterms:modified xsi:type="dcterms:W3CDTF">2023-06-28T12:24:31Z</dcterms:modified>
  <cp:category/>
</cp:coreProperties>
</file>