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2792F4-B3AC-406C-86B8-DC23171BF4BE}">
  <a:tblStyle styleId="{8B2792F4-B3AC-406C-86B8-DC23171BF4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fa88ddea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g25fa88ddeac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fa88ddea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" name="Google Shape;63;g25fa88ddeac_0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fa88ddeac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g25fa88ddeac_0_7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fa88ddeac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g25fa88ddeac_0_3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fa88ddeac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25fa88ddeac_0_3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fa88ddeac_0_8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5fa88ddeac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76200"/>
          </a:xfrm>
          <a:prstGeom prst="rect">
            <a:avLst/>
          </a:prstGeom>
          <a:solidFill>
            <a:srgbClr val="8D7C7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>
            <a:off x="1787978" y="2862863"/>
            <a:ext cx="72870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" name="Google Shape;56;p13"/>
          <p:cNvSpPr/>
          <p:nvPr/>
        </p:nvSpPr>
        <p:spPr>
          <a:xfrm>
            <a:off x="7420444" y="4879931"/>
            <a:ext cx="1723500" cy="26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61425" y="1731563"/>
            <a:ext cx="500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" sz="2300">
                <a:solidFill>
                  <a:schemeClr val="dk1"/>
                </a:solidFill>
                <a:highlight>
                  <a:srgbClr val="FFFFFF"/>
                </a:highlight>
              </a:rPr>
              <a:t>질의 기반 학습을 위한 학습환경 구축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1425" y="2562713"/>
            <a:ext cx="1903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ko" sz="1500" u="none" cap="none" strike="noStrike">
                <a:solidFill>
                  <a:srgbClr val="8D7C70"/>
                </a:solidFill>
                <a:latin typeface="Arial"/>
                <a:ea typeface="Arial"/>
                <a:cs typeface="Arial"/>
                <a:sym typeface="Arial"/>
              </a:rPr>
              <a:t>캡스톤 디자인Il </a:t>
            </a:r>
            <a:r>
              <a:rPr lang="ko" sz="1500">
                <a:solidFill>
                  <a:srgbClr val="8D7C70"/>
                </a:solidFill>
              </a:rPr>
              <a:t>계획</a:t>
            </a:r>
            <a:r>
              <a:rPr b="0" i="0" lang="ko" sz="1500" u="none" cap="none" strike="noStrike">
                <a:solidFill>
                  <a:srgbClr val="8D7C70"/>
                </a:solidFill>
                <a:latin typeface="Arial"/>
                <a:ea typeface="Arial"/>
                <a:cs typeface="Arial"/>
                <a:sym typeface="Arial"/>
              </a:rPr>
              <a:t>발표</a:t>
            </a:r>
            <a:endParaRPr b="0" i="0" sz="1500" u="none" cap="none" strike="noStrike">
              <a:solidFill>
                <a:srgbClr val="8D7C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699380" y="3520670"/>
            <a:ext cx="2250000" cy="13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ko" sz="1400"/>
              <a:t> </a:t>
            </a: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EduBot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20181624 신희관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20187098 이지형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20207131 조윤선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0" y="5067225"/>
            <a:ext cx="9144000" cy="76200"/>
          </a:xfrm>
          <a:prstGeom prst="rect">
            <a:avLst/>
          </a:prstGeom>
          <a:solidFill>
            <a:srgbClr val="8D7C7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44000" cy="76200"/>
          </a:xfrm>
          <a:prstGeom prst="rect">
            <a:avLst/>
          </a:prstGeom>
          <a:solidFill>
            <a:srgbClr val="8D7C7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7420444" y="4879931"/>
            <a:ext cx="1723500" cy="26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86275" y="295819"/>
            <a:ext cx="120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ko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15056" y="1153669"/>
            <a:ext cx="54966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8575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AutoNum type="arabicPeriod"/>
            </a:pPr>
            <a:r>
              <a:rPr lang="ko" sz="1900"/>
              <a:t>배경 및 개요</a:t>
            </a:r>
            <a:endParaRPr sz="1900"/>
          </a:p>
          <a:p>
            <a:pPr indent="-28575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AutoNum type="arabicPeriod"/>
            </a:pPr>
            <a:r>
              <a:rPr lang="ko" sz="1900">
                <a:solidFill>
                  <a:schemeClr val="dk1"/>
                </a:solidFill>
              </a:rPr>
              <a:t>내용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AutoNum type="arabicPeriod"/>
            </a:pPr>
            <a:r>
              <a:rPr lang="ko" sz="1900">
                <a:solidFill>
                  <a:schemeClr val="dk1"/>
                </a:solidFill>
              </a:rPr>
              <a:t>향후 계획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315047" y="849990"/>
            <a:ext cx="8836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" name="Google Shape;70;p14"/>
          <p:cNvSpPr/>
          <p:nvPr/>
        </p:nvSpPr>
        <p:spPr>
          <a:xfrm>
            <a:off x="0" y="5067225"/>
            <a:ext cx="9144000" cy="76200"/>
          </a:xfrm>
          <a:prstGeom prst="rect">
            <a:avLst/>
          </a:prstGeom>
          <a:solidFill>
            <a:srgbClr val="8D7C7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0" y="0"/>
            <a:ext cx="9144000" cy="76200"/>
          </a:xfrm>
          <a:prstGeom prst="rect">
            <a:avLst/>
          </a:prstGeom>
          <a:solidFill>
            <a:srgbClr val="8D7C7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7420494" y="4879956"/>
            <a:ext cx="1723500" cy="26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86275" y="295825"/>
            <a:ext cx="379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ko" sz="1900">
                <a:solidFill>
                  <a:schemeClr val="dk1"/>
                </a:solidFill>
              </a:rPr>
              <a:t>배경 및 개요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p15"/>
          <p:cNvCxnSpPr/>
          <p:nvPr/>
        </p:nvCxnSpPr>
        <p:spPr>
          <a:xfrm>
            <a:off x="315047" y="849990"/>
            <a:ext cx="8836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" name="Google Shape;79;p15"/>
          <p:cNvSpPr/>
          <p:nvPr/>
        </p:nvSpPr>
        <p:spPr>
          <a:xfrm>
            <a:off x="0" y="5067225"/>
            <a:ext cx="9144000" cy="76200"/>
          </a:xfrm>
          <a:prstGeom prst="rect">
            <a:avLst/>
          </a:prstGeom>
          <a:solidFill>
            <a:srgbClr val="8D7C7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0" name="Google Shape;80;p15"/>
          <p:cNvGraphicFramePr/>
          <p:nvPr/>
        </p:nvGraphicFramePr>
        <p:xfrm>
          <a:off x="952500" y="130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{8B2792F4-B3AC-406C-86B8-DC23171BF4BE}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동기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내용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 피드백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학습에 어려움이 있는 학생들에게 개인별 맞춤 학습 서비스 제공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학생들의 개별 질문에 답변하고 자기주도적으로 학습을 유도하는 챗봇 프로젝트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프로그래밍 수업에서의 이론 외에도 실습부분 구현 필요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1" name="Google Shape;81;p15"/>
          <p:cNvSpPr txBox="1"/>
          <p:nvPr/>
        </p:nvSpPr>
        <p:spPr>
          <a:xfrm>
            <a:off x="3354225" y="4066725"/>
            <a:ext cx="5066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2" name="Google Shape;82;p15"/>
          <p:cNvGraphicFramePr/>
          <p:nvPr/>
        </p:nvGraphicFramePr>
        <p:xfrm>
          <a:off x="1187250" y="3400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{8B2792F4-B3AC-406C-86B8-DC23171BF4BE}</a:tableStyleId>
              </a:tblPr>
              <a:tblGrid>
                <a:gridCol w="2606850"/>
              </a:tblGrid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제약사항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기존 구현된 텔레그램 환경에서 실습환경을 제공하기 어려움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3" name="Google Shape;83;p15"/>
          <p:cNvGraphicFramePr/>
          <p:nvPr/>
        </p:nvGraphicFramePr>
        <p:xfrm>
          <a:off x="5349900" y="340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{8B2792F4-B3AC-406C-86B8-DC23171BF4BE}</a:tableStyleId>
              </a:tblPr>
              <a:tblGrid>
                <a:gridCol w="2606850"/>
              </a:tblGrid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해결 방안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/>
                        <a:t>챗</a:t>
                      </a:r>
                      <a:r>
                        <a:rPr lang="ko"/>
                        <a:t>봇 기능을 웹으로 구현하여 실습환경 구축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4" name="Google Shape;84;p15"/>
          <p:cNvSpPr/>
          <p:nvPr/>
        </p:nvSpPr>
        <p:spPr>
          <a:xfrm>
            <a:off x="4063350" y="3663925"/>
            <a:ext cx="1017300" cy="63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0" y="0"/>
            <a:ext cx="9144000" cy="76200"/>
          </a:xfrm>
          <a:prstGeom prst="rect">
            <a:avLst/>
          </a:prstGeom>
          <a:solidFill>
            <a:srgbClr val="8D7C7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286275" y="295819"/>
            <a:ext cx="419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2.   </a:t>
            </a:r>
            <a:r>
              <a:rPr lang="ko" sz="1900">
                <a:solidFill>
                  <a:schemeClr val="dk1"/>
                </a:solidFill>
              </a:rPr>
              <a:t>내용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16"/>
          <p:cNvCxnSpPr/>
          <p:nvPr/>
        </p:nvCxnSpPr>
        <p:spPr>
          <a:xfrm>
            <a:off x="315047" y="849990"/>
            <a:ext cx="8836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16"/>
          <p:cNvSpPr/>
          <p:nvPr/>
        </p:nvSpPr>
        <p:spPr>
          <a:xfrm>
            <a:off x="7420444" y="4822781"/>
            <a:ext cx="1723500" cy="26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0" y="5067225"/>
            <a:ext cx="9144000" cy="76200"/>
          </a:xfrm>
          <a:prstGeom prst="rect">
            <a:avLst/>
          </a:prstGeom>
          <a:solidFill>
            <a:srgbClr val="8D7C7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" name="Google Shape;94;p16"/>
          <p:cNvGraphicFramePr/>
          <p:nvPr/>
        </p:nvGraphicFramePr>
        <p:xfrm>
          <a:off x="1295863" y="1064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{8B2792F4-B3AC-406C-86B8-DC23171BF4BE}</a:tableStyleId>
              </a:tblPr>
              <a:tblGrid>
                <a:gridCol w="1170050"/>
                <a:gridCol w="5382225"/>
              </a:tblGrid>
              <a:tr h="317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흐름도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1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5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목표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"/>
                        <a:t>챗</a:t>
                      </a:r>
                      <a:r>
                        <a:rPr lang="ko"/>
                        <a:t>봇 </a:t>
                      </a:r>
                      <a:r>
                        <a:rPr lang="ko"/>
                        <a:t>웹으로</a:t>
                      </a:r>
                      <a:r>
                        <a:rPr lang="ko"/>
                        <a:t> 구현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"/>
                        <a:t>온라인 저지를 활용한 실습 환경 구축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600" y="1176251"/>
            <a:ext cx="5042350" cy="30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0" y="0"/>
            <a:ext cx="9144000" cy="76200"/>
          </a:xfrm>
          <a:prstGeom prst="rect">
            <a:avLst/>
          </a:prstGeom>
          <a:solidFill>
            <a:srgbClr val="8D7C7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286275" y="295819"/>
            <a:ext cx="419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3.   향후 계획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17"/>
          <p:cNvCxnSpPr/>
          <p:nvPr/>
        </p:nvCxnSpPr>
        <p:spPr>
          <a:xfrm>
            <a:off x="315047" y="849990"/>
            <a:ext cx="8836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" name="Google Shape;103;p17"/>
          <p:cNvSpPr/>
          <p:nvPr/>
        </p:nvSpPr>
        <p:spPr>
          <a:xfrm>
            <a:off x="7420444" y="4822781"/>
            <a:ext cx="1723500" cy="26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0" y="5067225"/>
            <a:ext cx="9144000" cy="76200"/>
          </a:xfrm>
          <a:prstGeom prst="rect">
            <a:avLst/>
          </a:prstGeom>
          <a:solidFill>
            <a:srgbClr val="8D7C7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675" y="977144"/>
            <a:ext cx="7510649" cy="3760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/>
        </p:nvSpPr>
        <p:spPr>
          <a:xfrm>
            <a:off x="3030975" y="2156175"/>
            <a:ext cx="308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ko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7420444" y="4879931"/>
            <a:ext cx="1723500" cy="26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0" y="0"/>
            <a:ext cx="9144000" cy="76200"/>
          </a:xfrm>
          <a:prstGeom prst="rect">
            <a:avLst/>
          </a:prstGeom>
          <a:solidFill>
            <a:srgbClr val="8D7C7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0" y="5067225"/>
            <a:ext cx="9144000" cy="76200"/>
          </a:xfrm>
          <a:prstGeom prst="rect">
            <a:avLst/>
          </a:prstGeom>
          <a:solidFill>
            <a:srgbClr val="8D7C7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