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86" r:id="rId7"/>
  </p:sldMasterIdLst>
  <p:notesMasterIdLst>
    <p:notesMasterId r:id="rId16"/>
  </p:notesMasterIdLst>
  <p:sldIdLst>
    <p:sldId id="256" r:id="rId8"/>
    <p:sldId id="257" r:id="rId9"/>
    <p:sldId id="353" r:id="rId10"/>
    <p:sldId id="354" r:id="rId11"/>
    <p:sldId id="355" r:id="rId12"/>
    <p:sldId id="351" r:id="rId13"/>
    <p:sldId id="356" r:id="rId14"/>
    <p:sldId id="345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C1C1C"/>
    <a:srgbClr val="BE5332"/>
    <a:srgbClr val="00FF00"/>
    <a:srgbClr val="47AE42"/>
    <a:srgbClr val="337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4660"/>
  </p:normalViewPr>
  <p:slideViewPr>
    <p:cSldViewPr>
      <p:cViewPr varScale="1">
        <p:scale>
          <a:sx n="97" d="100"/>
          <a:sy n="97" d="100"/>
        </p:scale>
        <p:origin x="7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50E9D2-1662-4B73-AC08-5E84321D04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75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E9D2-1662-4B73-AC08-5E84321D049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71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个课时</a:t>
            </a:r>
            <a:r>
              <a:rPr lang="en-US" altLang="zh-CN" dirty="0"/>
              <a:t>—4</a:t>
            </a:r>
            <a:r>
              <a:rPr lang="zh-CN" altLang="en-US" dirty="0"/>
              <a:t>周；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E9D2-1662-4B73-AC08-5E84321D049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7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个课时</a:t>
            </a:r>
            <a:r>
              <a:rPr lang="en-US" altLang="zh-CN" dirty="0"/>
              <a:t>—4</a:t>
            </a:r>
            <a:r>
              <a:rPr lang="zh-CN" altLang="en-US" dirty="0"/>
              <a:t>周；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E9D2-1662-4B73-AC08-5E84321D049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83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个课时</a:t>
            </a:r>
            <a:r>
              <a:rPr lang="en-US" altLang="zh-CN" dirty="0"/>
              <a:t>—4</a:t>
            </a:r>
            <a:r>
              <a:rPr lang="zh-CN" altLang="en-US" dirty="0"/>
              <a:t>周；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E9D2-1662-4B73-AC08-5E84321D049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256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个课时</a:t>
            </a:r>
            <a:r>
              <a:rPr lang="en-US" altLang="zh-CN" dirty="0"/>
              <a:t>—4</a:t>
            </a:r>
            <a:r>
              <a:rPr lang="zh-CN" altLang="en-US" dirty="0"/>
              <a:t>周；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E9D2-1662-4B73-AC08-5E84321D049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56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个课时</a:t>
            </a:r>
            <a:r>
              <a:rPr lang="en-US" altLang="zh-CN" dirty="0"/>
              <a:t>—4</a:t>
            </a:r>
            <a:r>
              <a:rPr lang="zh-CN" altLang="en-US" dirty="0"/>
              <a:t>周；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E9D2-1662-4B73-AC08-5E84321D049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367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个课时</a:t>
            </a:r>
            <a:r>
              <a:rPr lang="en-US" altLang="zh-CN" dirty="0"/>
              <a:t>—4</a:t>
            </a:r>
            <a:r>
              <a:rPr lang="zh-CN" altLang="en-US" dirty="0"/>
              <a:t>周；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E9D2-1662-4B73-AC08-5E84321D049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48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3D3D3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68538" y="2708275"/>
            <a:ext cx="6618287" cy="1181100"/>
          </a:xfrm>
        </p:spPr>
        <p:txBody>
          <a:bodyPr/>
          <a:lstStyle>
            <a:lvl1pPr>
              <a:defRPr sz="4000">
                <a:ea typeface="黑体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62225" y="4221163"/>
            <a:ext cx="5754688" cy="7334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a typeface="黑体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Ins="91440" anchor="t"/>
          <a:lstStyle>
            <a:lvl1pPr algn="ctr">
              <a:defRPr>
                <a:ea typeface="+mn-ea"/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CB184A-8132-4F9E-BCD4-FF07913AA8A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-50800" y="-38100"/>
            <a:ext cx="9159875" cy="2819400"/>
          </a:xfrm>
          <a:custGeom>
            <a:avLst/>
            <a:gdLst>
              <a:gd name="T0" fmla="*/ 32 w 5770"/>
              <a:gd name="T1" fmla="*/ 0 h 1776"/>
              <a:gd name="T2" fmla="*/ 24 w 5770"/>
              <a:gd name="T3" fmla="*/ 1448 h 1776"/>
              <a:gd name="T4" fmla="*/ 1160 w 5770"/>
              <a:gd name="T5" fmla="*/ 1776 h 1776"/>
              <a:gd name="T6" fmla="*/ 5770 w 5770"/>
              <a:gd name="T7" fmla="*/ 7 h 1776"/>
              <a:gd name="T8" fmla="*/ 100 w 5770"/>
              <a:gd name="T9" fmla="*/ 7 h 1776"/>
              <a:gd name="T10" fmla="*/ 32 w 5770"/>
              <a:gd name="T11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0" h="1776">
                <a:moveTo>
                  <a:pt x="32" y="0"/>
                </a:moveTo>
                <a:cubicBezTo>
                  <a:pt x="32" y="0"/>
                  <a:pt x="0" y="1080"/>
                  <a:pt x="24" y="1448"/>
                </a:cubicBezTo>
                <a:cubicBezTo>
                  <a:pt x="608" y="1504"/>
                  <a:pt x="1016" y="1672"/>
                  <a:pt x="1160" y="1776"/>
                </a:cubicBezTo>
                <a:cubicBezTo>
                  <a:pt x="2968" y="288"/>
                  <a:pt x="5770" y="7"/>
                  <a:pt x="5770" y="7"/>
                </a:cubicBezTo>
                <a:lnTo>
                  <a:pt x="100" y="7"/>
                </a:lnTo>
                <a:lnTo>
                  <a:pt x="32" y="0"/>
                </a:lnTo>
                <a:close/>
              </a:path>
            </a:pathLst>
          </a:custGeom>
          <a:solidFill>
            <a:srgbClr val="00366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Freeform 5"/>
          <p:cNvSpPr>
            <a:spLocks/>
          </p:cNvSpPr>
          <p:nvPr/>
        </p:nvSpPr>
        <p:spPr bwMode="auto">
          <a:xfrm>
            <a:off x="0" y="2133600"/>
            <a:ext cx="1835150" cy="720725"/>
          </a:xfrm>
          <a:custGeom>
            <a:avLst/>
            <a:gdLst>
              <a:gd name="T0" fmla="*/ 0 w 1715"/>
              <a:gd name="T1" fmla="*/ 0 h 1074"/>
              <a:gd name="T2" fmla="*/ 12463 w 1715"/>
              <a:gd name="T3" fmla="*/ 68449 h 1074"/>
              <a:gd name="T4" fmla="*/ 970983 w 1715"/>
              <a:gd name="T5" fmla="*/ 354658 h 1074"/>
              <a:gd name="T6" fmla="*/ 0 w 1715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  <a:gd name="T12" fmla="*/ 0 w 1715"/>
              <a:gd name="T13" fmla="*/ 0 h 1074"/>
              <a:gd name="T14" fmla="*/ 1715 w 1715"/>
              <a:gd name="T15" fmla="*/ 1074 h 10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5" h="1074">
                <a:moveTo>
                  <a:pt x="0" y="0"/>
                </a:moveTo>
                <a:cubicBezTo>
                  <a:pt x="0" y="48"/>
                  <a:pt x="16" y="272"/>
                  <a:pt x="22" y="204"/>
                </a:cubicBezTo>
                <a:cubicBezTo>
                  <a:pt x="1021" y="510"/>
                  <a:pt x="1715" y="1074"/>
                  <a:pt x="1714" y="1057"/>
                </a:cubicBezTo>
                <a:cubicBezTo>
                  <a:pt x="1713" y="1040"/>
                  <a:pt x="1101" y="350"/>
                  <a:pt x="0" y="0"/>
                </a:cubicBezTo>
                <a:close/>
              </a:path>
            </a:pathLst>
          </a:custGeom>
          <a:solidFill>
            <a:srgbClr val="B6A86A"/>
          </a:solidFill>
          <a:ln w="9525">
            <a:solidFill>
              <a:srgbClr val="B1A15F"/>
            </a:solidFill>
            <a:round/>
            <a:headEnd/>
            <a:tailEnd/>
          </a:ln>
          <a:effectLst>
            <a:outerShdw dist="109250" dir="3267739" algn="ctr" rotWithShape="0">
              <a:schemeClr val="bg1"/>
            </a:outerShdw>
          </a:effectLst>
        </p:spPr>
        <p:txBody>
          <a:bodyPr/>
          <a:lstStyle/>
          <a:p>
            <a:endParaRPr lang="zh-CN" altLang="zh-CN" b="1"/>
          </a:p>
        </p:txBody>
      </p:sp>
      <p:sp>
        <p:nvSpPr>
          <p:cNvPr id="6154" name="Freeform 4"/>
          <p:cNvSpPr>
            <a:spLocks/>
          </p:cNvSpPr>
          <p:nvPr/>
        </p:nvSpPr>
        <p:spPr bwMode="auto">
          <a:xfrm>
            <a:off x="468313" y="-171450"/>
            <a:ext cx="8675687" cy="4248150"/>
          </a:xfrm>
          <a:custGeom>
            <a:avLst/>
            <a:gdLst>
              <a:gd name="T0" fmla="*/ 3887788 w 5598"/>
              <a:gd name="T1" fmla="*/ 0 h 3220"/>
              <a:gd name="T2" fmla="*/ 3887788 w 5598"/>
              <a:gd name="T3" fmla="*/ 156226 h 3220"/>
              <a:gd name="T4" fmla="*/ 0 w 5598"/>
              <a:gd name="T5" fmla="*/ 2132181 h 3220"/>
              <a:gd name="T6" fmla="*/ 3887788 w 5598"/>
              <a:gd name="T7" fmla="*/ 0 h 3220"/>
              <a:gd name="T8" fmla="*/ 0 60000 65536"/>
              <a:gd name="T9" fmla="*/ 0 60000 65536"/>
              <a:gd name="T10" fmla="*/ 0 60000 65536"/>
              <a:gd name="T11" fmla="*/ 0 60000 65536"/>
              <a:gd name="T12" fmla="*/ 0 w 5598"/>
              <a:gd name="T13" fmla="*/ 0 h 3220"/>
              <a:gd name="T14" fmla="*/ 5598 w 5598"/>
              <a:gd name="T15" fmla="*/ 3220 h 3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8" h="3220">
                <a:moveTo>
                  <a:pt x="5598" y="0"/>
                </a:moveTo>
                <a:cubicBezTo>
                  <a:pt x="5598" y="113"/>
                  <a:pt x="5598" y="233"/>
                  <a:pt x="5598" y="233"/>
                </a:cubicBezTo>
                <a:cubicBezTo>
                  <a:pt x="1974" y="689"/>
                  <a:pt x="4" y="3220"/>
                  <a:pt x="0" y="3180"/>
                </a:cubicBezTo>
                <a:cubicBezTo>
                  <a:pt x="0" y="3141"/>
                  <a:pt x="1799" y="559"/>
                  <a:pt x="5598" y="0"/>
                </a:cubicBezTo>
                <a:close/>
              </a:path>
            </a:pathLst>
          </a:custGeom>
          <a:solidFill>
            <a:srgbClr val="B1A15F"/>
          </a:solidFill>
          <a:ln>
            <a:noFill/>
          </a:ln>
          <a:effectLst>
            <a:outerShdw dist="81320" dir="2319588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pic>
        <p:nvPicPr>
          <p:cNvPr id="6155" name="Picture 11" descr="logo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549275"/>
            <a:ext cx="1152525" cy="6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logo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6250"/>
            <a:ext cx="1008062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555875" y="4005263"/>
            <a:ext cx="6053138" cy="15875"/>
          </a:xfrm>
          <a:prstGeom prst="line">
            <a:avLst/>
          </a:prstGeom>
          <a:noFill/>
          <a:ln w="38100" cmpd="dbl">
            <a:solidFill>
              <a:srgbClr val="A594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9" name="Picture 15" descr="logo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00438"/>
            <a:ext cx="39814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1346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575" y="333375"/>
            <a:ext cx="2054225" cy="5792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11862" cy="579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925327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3D3D3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68538" y="2708275"/>
            <a:ext cx="6618287" cy="1181100"/>
          </a:xfrm>
        </p:spPr>
        <p:txBody>
          <a:bodyPr/>
          <a:lstStyle>
            <a:lvl1pPr>
              <a:defRPr sz="4000">
                <a:ea typeface="黑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62225" y="4221163"/>
            <a:ext cx="5754688" cy="7334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a typeface="黑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Ins="91440" anchor="t"/>
          <a:lstStyle>
            <a:lvl1pPr algn="ctr">
              <a:defRPr>
                <a:ea typeface="+mn-ea"/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CB184A-8132-4F9E-BCD4-FF07913AA8A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-50800" y="-38100"/>
            <a:ext cx="9159875" cy="2819400"/>
          </a:xfrm>
          <a:custGeom>
            <a:avLst/>
            <a:gdLst>
              <a:gd name="T0" fmla="*/ 32 w 5770"/>
              <a:gd name="T1" fmla="*/ 0 h 1776"/>
              <a:gd name="T2" fmla="*/ 24 w 5770"/>
              <a:gd name="T3" fmla="*/ 1448 h 1776"/>
              <a:gd name="T4" fmla="*/ 1160 w 5770"/>
              <a:gd name="T5" fmla="*/ 1776 h 1776"/>
              <a:gd name="T6" fmla="*/ 5770 w 5770"/>
              <a:gd name="T7" fmla="*/ 7 h 1776"/>
              <a:gd name="T8" fmla="*/ 100 w 5770"/>
              <a:gd name="T9" fmla="*/ 7 h 1776"/>
              <a:gd name="T10" fmla="*/ 32 w 5770"/>
              <a:gd name="T11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0" h="1776">
                <a:moveTo>
                  <a:pt x="32" y="0"/>
                </a:moveTo>
                <a:cubicBezTo>
                  <a:pt x="32" y="0"/>
                  <a:pt x="0" y="1080"/>
                  <a:pt x="24" y="1448"/>
                </a:cubicBezTo>
                <a:cubicBezTo>
                  <a:pt x="608" y="1504"/>
                  <a:pt x="1016" y="1672"/>
                  <a:pt x="1160" y="1776"/>
                </a:cubicBezTo>
                <a:cubicBezTo>
                  <a:pt x="2968" y="288"/>
                  <a:pt x="5770" y="7"/>
                  <a:pt x="5770" y="7"/>
                </a:cubicBezTo>
                <a:lnTo>
                  <a:pt x="100" y="7"/>
                </a:lnTo>
                <a:lnTo>
                  <a:pt x="32" y="0"/>
                </a:lnTo>
                <a:close/>
              </a:path>
            </a:pathLst>
          </a:custGeom>
          <a:solidFill>
            <a:srgbClr val="00366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Freeform 5"/>
          <p:cNvSpPr>
            <a:spLocks/>
          </p:cNvSpPr>
          <p:nvPr/>
        </p:nvSpPr>
        <p:spPr bwMode="auto">
          <a:xfrm>
            <a:off x="0" y="2133600"/>
            <a:ext cx="1835150" cy="720725"/>
          </a:xfrm>
          <a:custGeom>
            <a:avLst/>
            <a:gdLst>
              <a:gd name="T0" fmla="*/ 0 w 1715"/>
              <a:gd name="T1" fmla="*/ 0 h 1074"/>
              <a:gd name="T2" fmla="*/ 12463 w 1715"/>
              <a:gd name="T3" fmla="*/ 68449 h 1074"/>
              <a:gd name="T4" fmla="*/ 970983 w 1715"/>
              <a:gd name="T5" fmla="*/ 354658 h 1074"/>
              <a:gd name="T6" fmla="*/ 0 w 1715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  <a:gd name="T12" fmla="*/ 0 w 1715"/>
              <a:gd name="T13" fmla="*/ 0 h 1074"/>
              <a:gd name="T14" fmla="*/ 1715 w 1715"/>
              <a:gd name="T15" fmla="*/ 1074 h 10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5" h="1074">
                <a:moveTo>
                  <a:pt x="0" y="0"/>
                </a:moveTo>
                <a:cubicBezTo>
                  <a:pt x="0" y="48"/>
                  <a:pt x="16" y="272"/>
                  <a:pt x="22" y="204"/>
                </a:cubicBezTo>
                <a:cubicBezTo>
                  <a:pt x="1021" y="510"/>
                  <a:pt x="1715" y="1074"/>
                  <a:pt x="1714" y="1057"/>
                </a:cubicBezTo>
                <a:cubicBezTo>
                  <a:pt x="1713" y="1040"/>
                  <a:pt x="1101" y="350"/>
                  <a:pt x="0" y="0"/>
                </a:cubicBezTo>
                <a:close/>
              </a:path>
            </a:pathLst>
          </a:custGeom>
          <a:solidFill>
            <a:srgbClr val="B6A86A"/>
          </a:solidFill>
          <a:ln w="9525">
            <a:solidFill>
              <a:srgbClr val="B1A15F"/>
            </a:solidFill>
            <a:round/>
            <a:headEnd/>
            <a:tailEnd/>
          </a:ln>
          <a:effectLst>
            <a:outerShdw dist="109250" dir="3267739" algn="ctr" rotWithShape="0">
              <a:schemeClr val="bg1"/>
            </a:outerShdw>
          </a:effectLst>
        </p:spPr>
        <p:txBody>
          <a:bodyPr/>
          <a:lstStyle/>
          <a:p>
            <a:endParaRPr lang="zh-CN" altLang="zh-CN" b="1"/>
          </a:p>
        </p:txBody>
      </p:sp>
      <p:sp>
        <p:nvSpPr>
          <p:cNvPr id="6154" name="Freeform 4"/>
          <p:cNvSpPr>
            <a:spLocks/>
          </p:cNvSpPr>
          <p:nvPr/>
        </p:nvSpPr>
        <p:spPr bwMode="auto">
          <a:xfrm>
            <a:off x="468313" y="-171450"/>
            <a:ext cx="8675687" cy="4248150"/>
          </a:xfrm>
          <a:custGeom>
            <a:avLst/>
            <a:gdLst>
              <a:gd name="T0" fmla="*/ 3887788 w 5598"/>
              <a:gd name="T1" fmla="*/ 0 h 3220"/>
              <a:gd name="T2" fmla="*/ 3887788 w 5598"/>
              <a:gd name="T3" fmla="*/ 156226 h 3220"/>
              <a:gd name="T4" fmla="*/ 0 w 5598"/>
              <a:gd name="T5" fmla="*/ 2132181 h 3220"/>
              <a:gd name="T6" fmla="*/ 3887788 w 5598"/>
              <a:gd name="T7" fmla="*/ 0 h 3220"/>
              <a:gd name="T8" fmla="*/ 0 60000 65536"/>
              <a:gd name="T9" fmla="*/ 0 60000 65536"/>
              <a:gd name="T10" fmla="*/ 0 60000 65536"/>
              <a:gd name="T11" fmla="*/ 0 60000 65536"/>
              <a:gd name="T12" fmla="*/ 0 w 5598"/>
              <a:gd name="T13" fmla="*/ 0 h 3220"/>
              <a:gd name="T14" fmla="*/ 5598 w 5598"/>
              <a:gd name="T15" fmla="*/ 3220 h 3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8" h="3220">
                <a:moveTo>
                  <a:pt x="5598" y="0"/>
                </a:moveTo>
                <a:cubicBezTo>
                  <a:pt x="5598" y="113"/>
                  <a:pt x="5598" y="233"/>
                  <a:pt x="5598" y="233"/>
                </a:cubicBezTo>
                <a:cubicBezTo>
                  <a:pt x="1974" y="689"/>
                  <a:pt x="4" y="3220"/>
                  <a:pt x="0" y="3180"/>
                </a:cubicBezTo>
                <a:cubicBezTo>
                  <a:pt x="0" y="3141"/>
                  <a:pt x="1799" y="559"/>
                  <a:pt x="5598" y="0"/>
                </a:cubicBezTo>
                <a:close/>
              </a:path>
            </a:pathLst>
          </a:custGeom>
          <a:solidFill>
            <a:srgbClr val="B1A15F"/>
          </a:solidFill>
          <a:ln>
            <a:noFill/>
          </a:ln>
          <a:effectLst>
            <a:outerShdw dist="81320" dir="2319588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pic>
        <p:nvPicPr>
          <p:cNvPr id="6155" name="Picture 11" descr="logo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549275"/>
            <a:ext cx="1152525" cy="6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logo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6250"/>
            <a:ext cx="1008062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555875" y="4005263"/>
            <a:ext cx="6053138" cy="15875"/>
          </a:xfrm>
          <a:prstGeom prst="line">
            <a:avLst/>
          </a:prstGeom>
          <a:noFill/>
          <a:ln w="38100" cmpd="dbl">
            <a:solidFill>
              <a:srgbClr val="A594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9" name="Picture 15" descr="logo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00438"/>
            <a:ext cx="39814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40931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60877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78206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361054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34606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493005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30081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968458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655678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42860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575" y="333375"/>
            <a:ext cx="2054225" cy="5792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11862" cy="579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59573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3D3D3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68538" y="2708275"/>
            <a:ext cx="6618287" cy="1181100"/>
          </a:xfrm>
        </p:spPr>
        <p:txBody>
          <a:bodyPr/>
          <a:lstStyle>
            <a:lvl1pPr>
              <a:defRPr sz="4000">
                <a:ea typeface="黑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62225" y="4221163"/>
            <a:ext cx="5754688" cy="7334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a typeface="黑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Ins="91440" anchor="t"/>
          <a:lstStyle>
            <a:lvl1pPr algn="ctr">
              <a:defRPr>
                <a:ea typeface="+mn-ea"/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CB184A-8132-4F9E-BCD4-FF07913AA8A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-50800" y="-38100"/>
            <a:ext cx="9159875" cy="2819400"/>
          </a:xfrm>
          <a:custGeom>
            <a:avLst/>
            <a:gdLst>
              <a:gd name="T0" fmla="*/ 32 w 5770"/>
              <a:gd name="T1" fmla="*/ 0 h 1776"/>
              <a:gd name="T2" fmla="*/ 24 w 5770"/>
              <a:gd name="T3" fmla="*/ 1448 h 1776"/>
              <a:gd name="T4" fmla="*/ 1160 w 5770"/>
              <a:gd name="T5" fmla="*/ 1776 h 1776"/>
              <a:gd name="T6" fmla="*/ 5770 w 5770"/>
              <a:gd name="T7" fmla="*/ 7 h 1776"/>
              <a:gd name="T8" fmla="*/ 100 w 5770"/>
              <a:gd name="T9" fmla="*/ 7 h 1776"/>
              <a:gd name="T10" fmla="*/ 32 w 5770"/>
              <a:gd name="T11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0" h="1776">
                <a:moveTo>
                  <a:pt x="32" y="0"/>
                </a:moveTo>
                <a:cubicBezTo>
                  <a:pt x="32" y="0"/>
                  <a:pt x="0" y="1080"/>
                  <a:pt x="24" y="1448"/>
                </a:cubicBezTo>
                <a:cubicBezTo>
                  <a:pt x="608" y="1504"/>
                  <a:pt x="1016" y="1672"/>
                  <a:pt x="1160" y="1776"/>
                </a:cubicBezTo>
                <a:cubicBezTo>
                  <a:pt x="2968" y="288"/>
                  <a:pt x="5770" y="7"/>
                  <a:pt x="5770" y="7"/>
                </a:cubicBezTo>
                <a:lnTo>
                  <a:pt x="100" y="7"/>
                </a:lnTo>
                <a:lnTo>
                  <a:pt x="32" y="0"/>
                </a:lnTo>
                <a:close/>
              </a:path>
            </a:pathLst>
          </a:custGeom>
          <a:solidFill>
            <a:srgbClr val="00366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Freeform 5"/>
          <p:cNvSpPr>
            <a:spLocks/>
          </p:cNvSpPr>
          <p:nvPr/>
        </p:nvSpPr>
        <p:spPr bwMode="auto">
          <a:xfrm>
            <a:off x="0" y="2133600"/>
            <a:ext cx="1835150" cy="720725"/>
          </a:xfrm>
          <a:custGeom>
            <a:avLst/>
            <a:gdLst>
              <a:gd name="T0" fmla="*/ 0 w 1715"/>
              <a:gd name="T1" fmla="*/ 0 h 1074"/>
              <a:gd name="T2" fmla="*/ 12463 w 1715"/>
              <a:gd name="T3" fmla="*/ 68449 h 1074"/>
              <a:gd name="T4" fmla="*/ 970983 w 1715"/>
              <a:gd name="T5" fmla="*/ 354658 h 1074"/>
              <a:gd name="T6" fmla="*/ 0 w 1715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  <a:gd name="T12" fmla="*/ 0 w 1715"/>
              <a:gd name="T13" fmla="*/ 0 h 1074"/>
              <a:gd name="T14" fmla="*/ 1715 w 1715"/>
              <a:gd name="T15" fmla="*/ 1074 h 10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5" h="1074">
                <a:moveTo>
                  <a:pt x="0" y="0"/>
                </a:moveTo>
                <a:cubicBezTo>
                  <a:pt x="0" y="48"/>
                  <a:pt x="16" y="272"/>
                  <a:pt x="22" y="204"/>
                </a:cubicBezTo>
                <a:cubicBezTo>
                  <a:pt x="1021" y="510"/>
                  <a:pt x="1715" y="1074"/>
                  <a:pt x="1714" y="1057"/>
                </a:cubicBezTo>
                <a:cubicBezTo>
                  <a:pt x="1713" y="1040"/>
                  <a:pt x="1101" y="350"/>
                  <a:pt x="0" y="0"/>
                </a:cubicBezTo>
                <a:close/>
              </a:path>
            </a:pathLst>
          </a:custGeom>
          <a:solidFill>
            <a:srgbClr val="B6A86A"/>
          </a:solidFill>
          <a:ln w="9525">
            <a:solidFill>
              <a:srgbClr val="B1A15F"/>
            </a:solidFill>
            <a:round/>
            <a:headEnd/>
            <a:tailEnd/>
          </a:ln>
          <a:effectLst>
            <a:outerShdw dist="109250" dir="3267739" algn="ctr" rotWithShape="0">
              <a:schemeClr val="bg1"/>
            </a:outerShdw>
          </a:effectLst>
        </p:spPr>
        <p:txBody>
          <a:bodyPr/>
          <a:lstStyle/>
          <a:p>
            <a:endParaRPr lang="zh-CN" altLang="zh-CN" b="1"/>
          </a:p>
        </p:txBody>
      </p:sp>
      <p:sp>
        <p:nvSpPr>
          <p:cNvPr id="6154" name="Freeform 4"/>
          <p:cNvSpPr>
            <a:spLocks/>
          </p:cNvSpPr>
          <p:nvPr/>
        </p:nvSpPr>
        <p:spPr bwMode="auto">
          <a:xfrm>
            <a:off x="468313" y="-171450"/>
            <a:ext cx="8675687" cy="4248150"/>
          </a:xfrm>
          <a:custGeom>
            <a:avLst/>
            <a:gdLst>
              <a:gd name="T0" fmla="*/ 3887788 w 5598"/>
              <a:gd name="T1" fmla="*/ 0 h 3220"/>
              <a:gd name="T2" fmla="*/ 3887788 w 5598"/>
              <a:gd name="T3" fmla="*/ 156226 h 3220"/>
              <a:gd name="T4" fmla="*/ 0 w 5598"/>
              <a:gd name="T5" fmla="*/ 2132181 h 3220"/>
              <a:gd name="T6" fmla="*/ 3887788 w 5598"/>
              <a:gd name="T7" fmla="*/ 0 h 3220"/>
              <a:gd name="T8" fmla="*/ 0 60000 65536"/>
              <a:gd name="T9" fmla="*/ 0 60000 65536"/>
              <a:gd name="T10" fmla="*/ 0 60000 65536"/>
              <a:gd name="T11" fmla="*/ 0 60000 65536"/>
              <a:gd name="T12" fmla="*/ 0 w 5598"/>
              <a:gd name="T13" fmla="*/ 0 h 3220"/>
              <a:gd name="T14" fmla="*/ 5598 w 5598"/>
              <a:gd name="T15" fmla="*/ 3220 h 3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8" h="3220">
                <a:moveTo>
                  <a:pt x="5598" y="0"/>
                </a:moveTo>
                <a:cubicBezTo>
                  <a:pt x="5598" y="113"/>
                  <a:pt x="5598" y="233"/>
                  <a:pt x="5598" y="233"/>
                </a:cubicBezTo>
                <a:cubicBezTo>
                  <a:pt x="1974" y="689"/>
                  <a:pt x="4" y="3220"/>
                  <a:pt x="0" y="3180"/>
                </a:cubicBezTo>
                <a:cubicBezTo>
                  <a:pt x="0" y="3141"/>
                  <a:pt x="1799" y="559"/>
                  <a:pt x="5598" y="0"/>
                </a:cubicBezTo>
                <a:close/>
              </a:path>
            </a:pathLst>
          </a:custGeom>
          <a:solidFill>
            <a:srgbClr val="B1A15F"/>
          </a:solidFill>
          <a:ln>
            <a:noFill/>
          </a:ln>
          <a:effectLst>
            <a:outerShdw dist="81320" dir="2319588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pic>
        <p:nvPicPr>
          <p:cNvPr id="6155" name="Picture 11" descr="logo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549275"/>
            <a:ext cx="1152525" cy="6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logo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6250"/>
            <a:ext cx="1008062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555875" y="4005263"/>
            <a:ext cx="6053138" cy="15875"/>
          </a:xfrm>
          <a:prstGeom prst="line">
            <a:avLst/>
          </a:prstGeom>
          <a:noFill/>
          <a:ln w="38100" cmpd="dbl">
            <a:solidFill>
              <a:srgbClr val="A594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9" name="Picture 15" descr="logo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00438"/>
            <a:ext cx="39814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468830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430185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42441260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075917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2670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9143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902356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406591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244929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9959664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575" y="333375"/>
            <a:ext cx="2054225" cy="5792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11862" cy="579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322744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3D3D3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68538" y="2708275"/>
            <a:ext cx="6618287" cy="1181100"/>
          </a:xfrm>
        </p:spPr>
        <p:txBody>
          <a:bodyPr/>
          <a:lstStyle>
            <a:lvl1pPr>
              <a:defRPr sz="4000">
                <a:ea typeface="黑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62225" y="4221163"/>
            <a:ext cx="5754688" cy="7334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a typeface="黑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Ins="91440" anchor="t"/>
          <a:lstStyle>
            <a:lvl1pPr algn="ctr">
              <a:defRPr>
                <a:ea typeface="+mn-ea"/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CB184A-8132-4F9E-BCD4-FF07913AA8A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-50800" y="-38100"/>
            <a:ext cx="9159875" cy="2819400"/>
          </a:xfrm>
          <a:custGeom>
            <a:avLst/>
            <a:gdLst>
              <a:gd name="T0" fmla="*/ 32 w 5770"/>
              <a:gd name="T1" fmla="*/ 0 h 1776"/>
              <a:gd name="T2" fmla="*/ 24 w 5770"/>
              <a:gd name="T3" fmla="*/ 1448 h 1776"/>
              <a:gd name="T4" fmla="*/ 1160 w 5770"/>
              <a:gd name="T5" fmla="*/ 1776 h 1776"/>
              <a:gd name="T6" fmla="*/ 5770 w 5770"/>
              <a:gd name="T7" fmla="*/ 7 h 1776"/>
              <a:gd name="T8" fmla="*/ 100 w 5770"/>
              <a:gd name="T9" fmla="*/ 7 h 1776"/>
              <a:gd name="T10" fmla="*/ 32 w 5770"/>
              <a:gd name="T11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0" h="1776">
                <a:moveTo>
                  <a:pt x="32" y="0"/>
                </a:moveTo>
                <a:cubicBezTo>
                  <a:pt x="32" y="0"/>
                  <a:pt x="0" y="1080"/>
                  <a:pt x="24" y="1448"/>
                </a:cubicBezTo>
                <a:cubicBezTo>
                  <a:pt x="608" y="1504"/>
                  <a:pt x="1016" y="1672"/>
                  <a:pt x="1160" y="1776"/>
                </a:cubicBezTo>
                <a:cubicBezTo>
                  <a:pt x="2968" y="288"/>
                  <a:pt x="5770" y="7"/>
                  <a:pt x="5770" y="7"/>
                </a:cubicBezTo>
                <a:lnTo>
                  <a:pt x="100" y="7"/>
                </a:lnTo>
                <a:lnTo>
                  <a:pt x="32" y="0"/>
                </a:lnTo>
                <a:close/>
              </a:path>
            </a:pathLst>
          </a:custGeom>
          <a:solidFill>
            <a:srgbClr val="00366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Freeform 5"/>
          <p:cNvSpPr>
            <a:spLocks/>
          </p:cNvSpPr>
          <p:nvPr/>
        </p:nvSpPr>
        <p:spPr bwMode="auto">
          <a:xfrm>
            <a:off x="0" y="2133600"/>
            <a:ext cx="1835150" cy="720725"/>
          </a:xfrm>
          <a:custGeom>
            <a:avLst/>
            <a:gdLst>
              <a:gd name="T0" fmla="*/ 0 w 1715"/>
              <a:gd name="T1" fmla="*/ 0 h 1074"/>
              <a:gd name="T2" fmla="*/ 12463 w 1715"/>
              <a:gd name="T3" fmla="*/ 68449 h 1074"/>
              <a:gd name="T4" fmla="*/ 970983 w 1715"/>
              <a:gd name="T5" fmla="*/ 354658 h 1074"/>
              <a:gd name="T6" fmla="*/ 0 w 1715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  <a:gd name="T12" fmla="*/ 0 w 1715"/>
              <a:gd name="T13" fmla="*/ 0 h 1074"/>
              <a:gd name="T14" fmla="*/ 1715 w 1715"/>
              <a:gd name="T15" fmla="*/ 1074 h 10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5" h="1074">
                <a:moveTo>
                  <a:pt x="0" y="0"/>
                </a:moveTo>
                <a:cubicBezTo>
                  <a:pt x="0" y="48"/>
                  <a:pt x="16" y="272"/>
                  <a:pt x="22" y="204"/>
                </a:cubicBezTo>
                <a:cubicBezTo>
                  <a:pt x="1021" y="510"/>
                  <a:pt x="1715" y="1074"/>
                  <a:pt x="1714" y="1057"/>
                </a:cubicBezTo>
                <a:cubicBezTo>
                  <a:pt x="1713" y="1040"/>
                  <a:pt x="1101" y="350"/>
                  <a:pt x="0" y="0"/>
                </a:cubicBezTo>
                <a:close/>
              </a:path>
            </a:pathLst>
          </a:custGeom>
          <a:solidFill>
            <a:srgbClr val="B6A86A"/>
          </a:solidFill>
          <a:ln w="9525">
            <a:solidFill>
              <a:srgbClr val="B1A15F"/>
            </a:solidFill>
            <a:round/>
            <a:headEnd/>
            <a:tailEnd/>
          </a:ln>
          <a:effectLst>
            <a:outerShdw dist="109250" dir="3267739" algn="ctr" rotWithShape="0">
              <a:schemeClr val="bg1"/>
            </a:outerShdw>
          </a:effectLst>
        </p:spPr>
        <p:txBody>
          <a:bodyPr/>
          <a:lstStyle/>
          <a:p>
            <a:endParaRPr lang="zh-CN" altLang="zh-CN" b="1"/>
          </a:p>
        </p:txBody>
      </p:sp>
      <p:sp>
        <p:nvSpPr>
          <p:cNvPr id="6154" name="Freeform 4"/>
          <p:cNvSpPr>
            <a:spLocks/>
          </p:cNvSpPr>
          <p:nvPr/>
        </p:nvSpPr>
        <p:spPr bwMode="auto">
          <a:xfrm>
            <a:off x="468313" y="-171450"/>
            <a:ext cx="8675687" cy="4248150"/>
          </a:xfrm>
          <a:custGeom>
            <a:avLst/>
            <a:gdLst>
              <a:gd name="T0" fmla="*/ 3887788 w 5598"/>
              <a:gd name="T1" fmla="*/ 0 h 3220"/>
              <a:gd name="T2" fmla="*/ 3887788 w 5598"/>
              <a:gd name="T3" fmla="*/ 156226 h 3220"/>
              <a:gd name="T4" fmla="*/ 0 w 5598"/>
              <a:gd name="T5" fmla="*/ 2132181 h 3220"/>
              <a:gd name="T6" fmla="*/ 3887788 w 5598"/>
              <a:gd name="T7" fmla="*/ 0 h 3220"/>
              <a:gd name="T8" fmla="*/ 0 60000 65536"/>
              <a:gd name="T9" fmla="*/ 0 60000 65536"/>
              <a:gd name="T10" fmla="*/ 0 60000 65536"/>
              <a:gd name="T11" fmla="*/ 0 60000 65536"/>
              <a:gd name="T12" fmla="*/ 0 w 5598"/>
              <a:gd name="T13" fmla="*/ 0 h 3220"/>
              <a:gd name="T14" fmla="*/ 5598 w 5598"/>
              <a:gd name="T15" fmla="*/ 3220 h 3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8" h="3220">
                <a:moveTo>
                  <a:pt x="5598" y="0"/>
                </a:moveTo>
                <a:cubicBezTo>
                  <a:pt x="5598" y="113"/>
                  <a:pt x="5598" y="233"/>
                  <a:pt x="5598" y="233"/>
                </a:cubicBezTo>
                <a:cubicBezTo>
                  <a:pt x="1974" y="689"/>
                  <a:pt x="4" y="3220"/>
                  <a:pt x="0" y="3180"/>
                </a:cubicBezTo>
                <a:cubicBezTo>
                  <a:pt x="0" y="3141"/>
                  <a:pt x="1799" y="559"/>
                  <a:pt x="5598" y="0"/>
                </a:cubicBezTo>
                <a:close/>
              </a:path>
            </a:pathLst>
          </a:custGeom>
          <a:solidFill>
            <a:srgbClr val="B1A15F"/>
          </a:solidFill>
          <a:ln>
            <a:noFill/>
          </a:ln>
          <a:effectLst>
            <a:outerShdw dist="81320" dir="2319588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pic>
        <p:nvPicPr>
          <p:cNvPr id="6155" name="Picture 11" descr="logo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549275"/>
            <a:ext cx="1152525" cy="6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logo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6250"/>
            <a:ext cx="1008062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555875" y="4005263"/>
            <a:ext cx="6053138" cy="15875"/>
          </a:xfrm>
          <a:prstGeom prst="line">
            <a:avLst/>
          </a:prstGeom>
          <a:noFill/>
          <a:ln w="38100" cmpd="dbl">
            <a:solidFill>
              <a:srgbClr val="A594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9" name="Picture 15" descr="logo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00438"/>
            <a:ext cx="39814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40401389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141170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228224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507234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50264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7661204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42660227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6458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756578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5189973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575" y="333375"/>
            <a:ext cx="2054225" cy="5792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11862" cy="579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263024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3D3D3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68538" y="2708275"/>
            <a:ext cx="6618287" cy="1181100"/>
          </a:xfrm>
        </p:spPr>
        <p:txBody>
          <a:bodyPr/>
          <a:lstStyle>
            <a:lvl1pPr>
              <a:defRPr sz="4000">
                <a:ea typeface="黑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62225" y="4221163"/>
            <a:ext cx="5754688" cy="7334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a typeface="黑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Ins="91440" anchor="t"/>
          <a:lstStyle>
            <a:lvl1pPr algn="ctr">
              <a:defRPr>
                <a:ea typeface="+mn-ea"/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CB184A-8132-4F9E-BCD4-FF07913AA8A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-50800" y="-38100"/>
            <a:ext cx="9159875" cy="2819400"/>
          </a:xfrm>
          <a:custGeom>
            <a:avLst/>
            <a:gdLst>
              <a:gd name="T0" fmla="*/ 32 w 5770"/>
              <a:gd name="T1" fmla="*/ 0 h 1776"/>
              <a:gd name="T2" fmla="*/ 24 w 5770"/>
              <a:gd name="T3" fmla="*/ 1448 h 1776"/>
              <a:gd name="T4" fmla="*/ 1160 w 5770"/>
              <a:gd name="T5" fmla="*/ 1776 h 1776"/>
              <a:gd name="T6" fmla="*/ 5770 w 5770"/>
              <a:gd name="T7" fmla="*/ 7 h 1776"/>
              <a:gd name="T8" fmla="*/ 100 w 5770"/>
              <a:gd name="T9" fmla="*/ 7 h 1776"/>
              <a:gd name="T10" fmla="*/ 32 w 5770"/>
              <a:gd name="T11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0" h="1776">
                <a:moveTo>
                  <a:pt x="32" y="0"/>
                </a:moveTo>
                <a:cubicBezTo>
                  <a:pt x="32" y="0"/>
                  <a:pt x="0" y="1080"/>
                  <a:pt x="24" y="1448"/>
                </a:cubicBezTo>
                <a:cubicBezTo>
                  <a:pt x="608" y="1504"/>
                  <a:pt x="1016" y="1672"/>
                  <a:pt x="1160" y="1776"/>
                </a:cubicBezTo>
                <a:cubicBezTo>
                  <a:pt x="2968" y="288"/>
                  <a:pt x="5770" y="7"/>
                  <a:pt x="5770" y="7"/>
                </a:cubicBezTo>
                <a:lnTo>
                  <a:pt x="100" y="7"/>
                </a:lnTo>
                <a:lnTo>
                  <a:pt x="32" y="0"/>
                </a:lnTo>
                <a:close/>
              </a:path>
            </a:pathLst>
          </a:custGeom>
          <a:solidFill>
            <a:srgbClr val="00366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Freeform 5"/>
          <p:cNvSpPr>
            <a:spLocks/>
          </p:cNvSpPr>
          <p:nvPr/>
        </p:nvSpPr>
        <p:spPr bwMode="auto">
          <a:xfrm>
            <a:off x="0" y="2133600"/>
            <a:ext cx="1835150" cy="720725"/>
          </a:xfrm>
          <a:custGeom>
            <a:avLst/>
            <a:gdLst>
              <a:gd name="T0" fmla="*/ 0 w 1715"/>
              <a:gd name="T1" fmla="*/ 0 h 1074"/>
              <a:gd name="T2" fmla="*/ 12463 w 1715"/>
              <a:gd name="T3" fmla="*/ 68449 h 1074"/>
              <a:gd name="T4" fmla="*/ 970983 w 1715"/>
              <a:gd name="T5" fmla="*/ 354658 h 1074"/>
              <a:gd name="T6" fmla="*/ 0 w 1715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  <a:gd name="T12" fmla="*/ 0 w 1715"/>
              <a:gd name="T13" fmla="*/ 0 h 1074"/>
              <a:gd name="T14" fmla="*/ 1715 w 1715"/>
              <a:gd name="T15" fmla="*/ 1074 h 10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5" h="1074">
                <a:moveTo>
                  <a:pt x="0" y="0"/>
                </a:moveTo>
                <a:cubicBezTo>
                  <a:pt x="0" y="48"/>
                  <a:pt x="16" y="272"/>
                  <a:pt x="22" y="204"/>
                </a:cubicBezTo>
                <a:cubicBezTo>
                  <a:pt x="1021" y="510"/>
                  <a:pt x="1715" y="1074"/>
                  <a:pt x="1714" y="1057"/>
                </a:cubicBezTo>
                <a:cubicBezTo>
                  <a:pt x="1713" y="1040"/>
                  <a:pt x="1101" y="350"/>
                  <a:pt x="0" y="0"/>
                </a:cubicBezTo>
                <a:close/>
              </a:path>
            </a:pathLst>
          </a:custGeom>
          <a:solidFill>
            <a:srgbClr val="B6A86A"/>
          </a:solidFill>
          <a:ln w="9525">
            <a:solidFill>
              <a:srgbClr val="B1A15F"/>
            </a:solidFill>
            <a:round/>
            <a:headEnd/>
            <a:tailEnd/>
          </a:ln>
          <a:effectLst>
            <a:outerShdw dist="109250" dir="3267739" algn="ctr" rotWithShape="0">
              <a:schemeClr val="bg1"/>
            </a:outerShdw>
          </a:effectLst>
        </p:spPr>
        <p:txBody>
          <a:bodyPr/>
          <a:lstStyle/>
          <a:p>
            <a:endParaRPr lang="zh-CN" altLang="zh-CN" b="1"/>
          </a:p>
        </p:txBody>
      </p:sp>
      <p:sp>
        <p:nvSpPr>
          <p:cNvPr id="6154" name="Freeform 4"/>
          <p:cNvSpPr>
            <a:spLocks/>
          </p:cNvSpPr>
          <p:nvPr/>
        </p:nvSpPr>
        <p:spPr bwMode="auto">
          <a:xfrm>
            <a:off x="468313" y="-171450"/>
            <a:ext cx="8675687" cy="4248150"/>
          </a:xfrm>
          <a:custGeom>
            <a:avLst/>
            <a:gdLst>
              <a:gd name="T0" fmla="*/ 3887788 w 5598"/>
              <a:gd name="T1" fmla="*/ 0 h 3220"/>
              <a:gd name="T2" fmla="*/ 3887788 w 5598"/>
              <a:gd name="T3" fmla="*/ 156226 h 3220"/>
              <a:gd name="T4" fmla="*/ 0 w 5598"/>
              <a:gd name="T5" fmla="*/ 2132181 h 3220"/>
              <a:gd name="T6" fmla="*/ 3887788 w 5598"/>
              <a:gd name="T7" fmla="*/ 0 h 3220"/>
              <a:gd name="T8" fmla="*/ 0 60000 65536"/>
              <a:gd name="T9" fmla="*/ 0 60000 65536"/>
              <a:gd name="T10" fmla="*/ 0 60000 65536"/>
              <a:gd name="T11" fmla="*/ 0 60000 65536"/>
              <a:gd name="T12" fmla="*/ 0 w 5598"/>
              <a:gd name="T13" fmla="*/ 0 h 3220"/>
              <a:gd name="T14" fmla="*/ 5598 w 5598"/>
              <a:gd name="T15" fmla="*/ 3220 h 3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8" h="3220">
                <a:moveTo>
                  <a:pt x="5598" y="0"/>
                </a:moveTo>
                <a:cubicBezTo>
                  <a:pt x="5598" y="113"/>
                  <a:pt x="5598" y="233"/>
                  <a:pt x="5598" y="233"/>
                </a:cubicBezTo>
                <a:cubicBezTo>
                  <a:pt x="1974" y="689"/>
                  <a:pt x="4" y="3220"/>
                  <a:pt x="0" y="3180"/>
                </a:cubicBezTo>
                <a:cubicBezTo>
                  <a:pt x="0" y="3141"/>
                  <a:pt x="1799" y="559"/>
                  <a:pt x="5598" y="0"/>
                </a:cubicBezTo>
                <a:close/>
              </a:path>
            </a:pathLst>
          </a:custGeom>
          <a:solidFill>
            <a:srgbClr val="B1A15F"/>
          </a:solidFill>
          <a:ln>
            <a:noFill/>
          </a:ln>
          <a:effectLst>
            <a:outerShdw dist="81320" dir="2319588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pic>
        <p:nvPicPr>
          <p:cNvPr id="6155" name="Picture 11" descr="logo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549275"/>
            <a:ext cx="1152525" cy="6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logo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6250"/>
            <a:ext cx="1008062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555875" y="4005263"/>
            <a:ext cx="6053138" cy="15875"/>
          </a:xfrm>
          <a:prstGeom prst="line">
            <a:avLst/>
          </a:prstGeom>
          <a:noFill/>
          <a:ln w="38100" cmpd="dbl">
            <a:solidFill>
              <a:srgbClr val="A594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9" name="Picture 15" descr="logo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00438"/>
            <a:ext cx="39814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1683384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6940983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2243439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28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7844092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3544236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9459513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407713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60767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7424137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575" y="333375"/>
            <a:ext cx="2054225" cy="5792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11862" cy="579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2270551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Ins="91440" anchor="t"/>
          <a:lstStyle>
            <a:lvl1pPr algn="ctr">
              <a:defRPr>
                <a:ea typeface="+mn-ea"/>
              </a:defRPr>
            </a:lvl1pPr>
          </a:lstStyle>
          <a:p>
            <a:r>
              <a:rPr lang="zh-CN" altLang="en-US" dirty="0"/>
              <a:t>中科院国科图成都分馆</a:t>
            </a:r>
            <a:endParaRPr lang="en-US" altLang="zh-CN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1C1C1C"/>
                </a:solidFill>
              </a:defRPr>
            </a:lvl1pPr>
          </a:lstStyle>
          <a:p>
            <a:r>
              <a:rPr lang="zh-CN" altLang="en-US" dirty="0"/>
              <a:t>中科院国科图成都分馆</a:t>
            </a:r>
            <a:endParaRPr lang="en-US" altLang="zh-CN" dirty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1700213"/>
            <a:ext cx="9144000" cy="3240087"/>
          </a:xfrm>
          <a:prstGeom prst="rect">
            <a:avLst/>
          </a:prstGeom>
          <a:gradFill rotWithShape="1">
            <a:gsLst>
              <a:gs pos="0">
                <a:srgbClr val="083D92">
                  <a:gamma/>
                  <a:shade val="46275"/>
                  <a:invGamma/>
                </a:srgbClr>
              </a:gs>
              <a:gs pos="100000">
                <a:srgbClr val="083D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4652963"/>
            <a:ext cx="9144000" cy="9366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4654550"/>
            <a:ext cx="9144000" cy="6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0"/>
            <a:ext cx="9144000" cy="184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1773238"/>
            <a:ext cx="9144000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pic>
        <p:nvPicPr>
          <p:cNvPr id="8207" name="Picture 15" descr="logo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349500"/>
            <a:ext cx="906462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logo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14688"/>
            <a:ext cx="1366837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3789363"/>
            <a:ext cx="5754687" cy="7334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2200275" y="2133600"/>
            <a:ext cx="6764338" cy="1470025"/>
          </a:xfrm>
        </p:spPr>
        <p:txBody>
          <a:bodyPr/>
          <a:lstStyle>
            <a:lvl1pPr>
              <a:defRPr sz="4000">
                <a:ea typeface="黑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pic>
        <p:nvPicPr>
          <p:cNvPr id="8212" name="Picture 20" descr="logo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8746">
            <a:off x="-958056" y="1615281"/>
            <a:ext cx="3024187" cy="290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5310423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256589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600200"/>
            <a:ext cx="3794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1454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8329226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4289036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5367279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6937213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37903751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7603485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8274374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5141669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中科院国科图成都分馆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中科院国科图成都分馆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238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918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2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5581975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873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013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98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301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695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035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4496"/>
      </p:ext>
    </p:extLst>
  </p:cSld>
  <p:clrMapOvr>
    <a:masterClrMapping/>
  </p:clrMapOvr>
  <p:hf sldNum="0"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41091"/>
      </p:ext>
    </p:extLst>
  </p:cSld>
  <p:clrMapOvr>
    <a:masterClrMapping/>
  </p:clrMapOvr>
  <p:hf sldNum="0"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989996"/>
      </p:ext>
    </p:extLst>
  </p:cSld>
  <p:clrMapOvr>
    <a:masterClrMapping/>
  </p:clrMapOvr>
  <p:hf sldNum="0"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1850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20400435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83308"/>
      </p:ext>
    </p:extLst>
  </p:cSld>
  <p:clrMapOvr>
    <a:masterClrMapping/>
  </p:clrMapOvr>
  <p:hf sldNum="0"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96183"/>
      </p:ext>
    </p:extLst>
  </p:cSld>
  <p:clrMapOvr>
    <a:masterClrMapping/>
  </p:clrMapOvr>
  <p:hf sldNum="0"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503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8790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  <p:extLst>
      <p:ext uri="{BB962C8B-B14F-4D97-AF65-F5344CB8AC3E}">
        <p14:creationId xmlns:p14="http://schemas.microsoft.com/office/powerpoint/2010/main" val="150712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18487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600200"/>
            <a:ext cx="77406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0" y="6524625"/>
            <a:ext cx="6337300" cy="0"/>
          </a:xfrm>
          <a:prstGeom prst="line">
            <a:avLst/>
          </a:prstGeom>
          <a:noFill/>
          <a:ln w="9525">
            <a:solidFill>
              <a:srgbClr val="0547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黑体" pitchFamily="2" charset="-122"/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  <p:sp>
        <p:nvSpPr>
          <p:cNvPr id="5132" name="Freeform 12"/>
          <p:cNvSpPr>
            <a:spLocks/>
          </p:cNvSpPr>
          <p:nvPr/>
        </p:nvSpPr>
        <p:spPr bwMode="auto">
          <a:xfrm>
            <a:off x="0" y="-12700"/>
            <a:ext cx="3640138" cy="1041400"/>
          </a:xfrm>
          <a:custGeom>
            <a:avLst/>
            <a:gdLst>
              <a:gd name="T0" fmla="*/ 4 w 2293"/>
              <a:gd name="T1" fmla="*/ 8 h 656"/>
              <a:gd name="T2" fmla="*/ 0 w 2293"/>
              <a:gd name="T3" fmla="*/ 476 h 656"/>
              <a:gd name="T4" fmla="*/ 196 w 2293"/>
              <a:gd name="T5" fmla="*/ 524 h 656"/>
              <a:gd name="T6" fmla="*/ 440 w 2293"/>
              <a:gd name="T7" fmla="*/ 656 h 656"/>
              <a:gd name="T8" fmla="*/ 2220 w 2293"/>
              <a:gd name="T9" fmla="*/ 0 h 656"/>
              <a:gd name="T10" fmla="*/ 4 w 2293"/>
              <a:gd name="T11" fmla="*/ 8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3" h="656">
                <a:moveTo>
                  <a:pt x="4" y="8"/>
                </a:moveTo>
                <a:lnTo>
                  <a:pt x="0" y="476"/>
                </a:lnTo>
                <a:lnTo>
                  <a:pt x="196" y="524"/>
                </a:lnTo>
                <a:cubicBezTo>
                  <a:pt x="269" y="554"/>
                  <a:pt x="260" y="572"/>
                  <a:pt x="440" y="656"/>
                </a:cubicBezTo>
                <a:cubicBezTo>
                  <a:pt x="1193" y="165"/>
                  <a:pt x="2293" y="108"/>
                  <a:pt x="2220" y="0"/>
                </a:cubicBezTo>
                <a:lnTo>
                  <a:pt x="4" y="8"/>
                </a:lnTo>
                <a:close/>
              </a:path>
            </a:pathLst>
          </a:custGeom>
          <a:solidFill>
            <a:srgbClr val="F1EE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9"/>
          <p:cNvSpPr>
            <a:spLocks/>
          </p:cNvSpPr>
          <p:nvPr/>
        </p:nvSpPr>
        <p:spPr bwMode="auto">
          <a:xfrm>
            <a:off x="34925" y="-100013"/>
            <a:ext cx="3889375" cy="1657351"/>
          </a:xfrm>
          <a:custGeom>
            <a:avLst/>
            <a:gdLst>
              <a:gd name="T0" fmla="*/ 3887788 w 5598"/>
              <a:gd name="T1" fmla="*/ 0 h 3220"/>
              <a:gd name="T2" fmla="*/ 3887788 w 5598"/>
              <a:gd name="T3" fmla="*/ 156226 h 3220"/>
              <a:gd name="T4" fmla="*/ 0 w 5598"/>
              <a:gd name="T5" fmla="*/ 2132181 h 3220"/>
              <a:gd name="T6" fmla="*/ 3887788 w 5598"/>
              <a:gd name="T7" fmla="*/ 0 h 3220"/>
              <a:gd name="T8" fmla="*/ 0 60000 65536"/>
              <a:gd name="T9" fmla="*/ 0 60000 65536"/>
              <a:gd name="T10" fmla="*/ 0 60000 65536"/>
              <a:gd name="T11" fmla="*/ 0 60000 65536"/>
              <a:gd name="T12" fmla="*/ 0 w 5598"/>
              <a:gd name="T13" fmla="*/ 0 h 3220"/>
              <a:gd name="T14" fmla="*/ 5598 w 5598"/>
              <a:gd name="T15" fmla="*/ 3220 h 3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8" h="3220">
                <a:moveTo>
                  <a:pt x="5598" y="0"/>
                </a:moveTo>
                <a:cubicBezTo>
                  <a:pt x="5598" y="113"/>
                  <a:pt x="5598" y="233"/>
                  <a:pt x="5598" y="233"/>
                </a:cubicBezTo>
                <a:cubicBezTo>
                  <a:pt x="1974" y="689"/>
                  <a:pt x="4" y="3220"/>
                  <a:pt x="0" y="3180"/>
                </a:cubicBezTo>
                <a:cubicBezTo>
                  <a:pt x="0" y="3141"/>
                  <a:pt x="1799" y="559"/>
                  <a:pt x="5598" y="0"/>
                </a:cubicBezTo>
                <a:close/>
              </a:path>
            </a:pathLst>
          </a:custGeom>
          <a:solidFill>
            <a:srgbClr val="9BB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sp>
        <p:nvSpPr>
          <p:cNvPr id="5134" name="Freeform 10"/>
          <p:cNvSpPr>
            <a:spLocks/>
          </p:cNvSpPr>
          <p:nvPr/>
        </p:nvSpPr>
        <p:spPr bwMode="auto">
          <a:xfrm>
            <a:off x="-36513" y="692150"/>
            <a:ext cx="755651" cy="360363"/>
          </a:xfrm>
          <a:custGeom>
            <a:avLst/>
            <a:gdLst>
              <a:gd name="T0" fmla="*/ 0 w 1715"/>
              <a:gd name="T1" fmla="*/ 0 h 1074"/>
              <a:gd name="T2" fmla="*/ 12463 w 1715"/>
              <a:gd name="T3" fmla="*/ 68449 h 1074"/>
              <a:gd name="T4" fmla="*/ 970983 w 1715"/>
              <a:gd name="T5" fmla="*/ 354658 h 1074"/>
              <a:gd name="T6" fmla="*/ 0 w 1715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  <a:gd name="T12" fmla="*/ 0 w 1715"/>
              <a:gd name="T13" fmla="*/ 0 h 1074"/>
              <a:gd name="T14" fmla="*/ 1715 w 1715"/>
              <a:gd name="T15" fmla="*/ 1074 h 10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5" h="1074">
                <a:moveTo>
                  <a:pt x="0" y="0"/>
                </a:moveTo>
                <a:cubicBezTo>
                  <a:pt x="0" y="48"/>
                  <a:pt x="16" y="272"/>
                  <a:pt x="22" y="204"/>
                </a:cubicBezTo>
                <a:cubicBezTo>
                  <a:pt x="1021" y="510"/>
                  <a:pt x="1715" y="1074"/>
                  <a:pt x="1714" y="1057"/>
                </a:cubicBezTo>
                <a:cubicBezTo>
                  <a:pt x="1713" y="1040"/>
                  <a:pt x="1101" y="350"/>
                  <a:pt x="0" y="0"/>
                </a:cubicBezTo>
                <a:close/>
              </a:path>
            </a:pathLst>
          </a:custGeom>
          <a:solidFill>
            <a:srgbClr val="9BB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B1A15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pic>
        <p:nvPicPr>
          <p:cNvPr id="5135" name="Picture 15" descr="logo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1152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18487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600200"/>
            <a:ext cx="77406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125" name="Freeform 2"/>
          <p:cNvSpPr>
            <a:spLocks/>
          </p:cNvSpPr>
          <p:nvPr/>
        </p:nvSpPr>
        <p:spPr bwMode="auto">
          <a:xfrm>
            <a:off x="-36513" y="-80963"/>
            <a:ext cx="3381376" cy="1100138"/>
          </a:xfrm>
          <a:custGeom>
            <a:avLst/>
            <a:gdLst>
              <a:gd name="T0" fmla="*/ 0 w 2130"/>
              <a:gd name="T1" fmla="*/ 53975 h 693"/>
              <a:gd name="T2" fmla="*/ 0 w 2130"/>
              <a:gd name="T3" fmla="*/ 701675 h 693"/>
              <a:gd name="T4" fmla="*/ 1077913 w 2130"/>
              <a:gd name="T5" fmla="*/ 1100138 h 693"/>
              <a:gd name="T6" fmla="*/ 3381376 w 2130"/>
              <a:gd name="T7" fmla="*/ 0 h 693"/>
              <a:gd name="T8" fmla="*/ 0 w 2130"/>
              <a:gd name="T9" fmla="*/ 53975 h 6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0"/>
              <a:gd name="T16" fmla="*/ 0 h 693"/>
              <a:gd name="T17" fmla="*/ 2130 w 2130"/>
              <a:gd name="T18" fmla="*/ 693 h 6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0" h="693">
                <a:moveTo>
                  <a:pt x="0" y="34"/>
                </a:moveTo>
                <a:cubicBezTo>
                  <a:pt x="0" y="34"/>
                  <a:pt x="0" y="238"/>
                  <a:pt x="0" y="442"/>
                </a:cubicBezTo>
                <a:cubicBezTo>
                  <a:pt x="132" y="474"/>
                  <a:pt x="322" y="510"/>
                  <a:pt x="679" y="693"/>
                </a:cubicBezTo>
                <a:cubicBezTo>
                  <a:pt x="1394" y="263"/>
                  <a:pt x="2130" y="0"/>
                  <a:pt x="2130" y="0"/>
                </a:cubicBezTo>
                <a:lnTo>
                  <a:pt x="0" y="34"/>
                </a:lnTo>
                <a:close/>
              </a:path>
            </a:pathLst>
          </a:custGeom>
          <a:solidFill>
            <a:srgbClr val="0036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sp>
        <p:nvSpPr>
          <p:cNvPr id="5126" name="Freeform 4"/>
          <p:cNvSpPr>
            <a:spLocks/>
          </p:cNvSpPr>
          <p:nvPr/>
        </p:nvSpPr>
        <p:spPr bwMode="auto">
          <a:xfrm>
            <a:off x="107950" y="-242888"/>
            <a:ext cx="3887788" cy="2159001"/>
          </a:xfrm>
          <a:custGeom>
            <a:avLst/>
            <a:gdLst>
              <a:gd name="T0" fmla="*/ 3887788 w 5598"/>
              <a:gd name="T1" fmla="*/ 0 h 3220"/>
              <a:gd name="T2" fmla="*/ 3887788 w 5598"/>
              <a:gd name="T3" fmla="*/ 156226 h 3220"/>
              <a:gd name="T4" fmla="*/ 0 w 5598"/>
              <a:gd name="T5" fmla="*/ 2132181 h 3220"/>
              <a:gd name="T6" fmla="*/ 3887788 w 5598"/>
              <a:gd name="T7" fmla="*/ 0 h 3220"/>
              <a:gd name="T8" fmla="*/ 0 60000 65536"/>
              <a:gd name="T9" fmla="*/ 0 60000 65536"/>
              <a:gd name="T10" fmla="*/ 0 60000 65536"/>
              <a:gd name="T11" fmla="*/ 0 60000 65536"/>
              <a:gd name="T12" fmla="*/ 0 w 5598"/>
              <a:gd name="T13" fmla="*/ 0 h 3220"/>
              <a:gd name="T14" fmla="*/ 5598 w 5598"/>
              <a:gd name="T15" fmla="*/ 3220 h 3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8" h="3220">
                <a:moveTo>
                  <a:pt x="5598" y="0"/>
                </a:moveTo>
                <a:cubicBezTo>
                  <a:pt x="5598" y="113"/>
                  <a:pt x="5598" y="233"/>
                  <a:pt x="5598" y="233"/>
                </a:cubicBezTo>
                <a:cubicBezTo>
                  <a:pt x="1974" y="689"/>
                  <a:pt x="4" y="3220"/>
                  <a:pt x="0" y="3180"/>
                </a:cubicBezTo>
                <a:cubicBezTo>
                  <a:pt x="0" y="3141"/>
                  <a:pt x="1799" y="559"/>
                  <a:pt x="5598" y="0"/>
                </a:cubicBezTo>
                <a:close/>
              </a:path>
            </a:pathLst>
          </a:custGeom>
          <a:solidFill>
            <a:srgbClr val="B1A1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sp>
        <p:nvSpPr>
          <p:cNvPr id="5127" name="Freeform 5"/>
          <p:cNvSpPr>
            <a:spLocks/>
          </p:cNvSpPr>
          <p:nvPr/>
        </p:nvSpPr>
        <p:spPr bwMode="auto">
          <a:xfrm>
            <a:off x="0" y="620713"/>
            <a:ext cx="971550" cy="360362"/>
          </a:xfrm>
          <a:custGeom>
            <a:avLst/>
            <a:gdLst>
              <a:gd name="T0" fmla="*/ 0 w 1715"/>
              <a:gd name="T1" fmla="*/ 0 h 1074"/>
              <a:gd name="T2" fmla="*/ 12463 w 1715"/>
              <a:gd name="T3" fmla="*/ 68449 h 1074"/>
              <a:gd name="T4" fmla="*/ 970983 w 1715"/>
              <a:gd name="T5" fmla="*/ 354658 h 1074"/>
              <a:gd name="T6" fmla="*/ 0 w 1715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  <a:gd name="T12" fmla="*/ 0 w 1715"/>
              <a:gd name="T13" fmla="*/ 0 h 1074"/>
              <a:gd name="T14" fmla="*/ 1715 w 1715"/>
              <a:gd name="T15" fmla="*/ 1074 h 10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5" h="1074">
                <a:moveTo>
                  <a:pt x="0" y="0"/>
                </a:moveTo>
                <a:cubicBezTo>
                  <a:pt x="0" y="48"/>
                  <a:pt x="16" y="272"/>
                  <a:pt x="22" y="204"/>
                </a:cubicBezTo>
                <a:cubicBezTo>
                  <a:pt x="1021" y="510"/>
                  <a:pt x="1715" y="1074"/>
                  <a:pt x="1714" y="1057"/>
                </a:cubicBezTo>
                <a:cubicBezTo>
                  <a:pt x="1713" y="1040"/>
                  <a:pt x="1101" y="350"/>
                  <a:pt x="0" y="0"/>
                </a:cubicBezTo>
                <a:close/>
              </a:path>
            </a:pathLst>
          </a:custGeom>
          <a:solidFill>
            <a:srgbClr val="B6A86A"/>
          </a:solidFill>
          <a:ln w="9525">
            <a:solidFill>
              <a:srgbClr val="B1A15F"/>
            </a:solidFill>
            <a:round/>
            <a:headEnd/>
            <a:tailEnd/>
          </a:ln>
        </p:spPr>
        <p:txBody>
          <a:bodyPr/>
          <a:lstStyle/>
          <a:p>
            <a:endParaRPr lang="zh-CN" altLang="zh-CN" b="1"/>
          </a:p>
        </p:txBody>
      </p:sp>
      <p:pic>
        <p:nvPicPr>
          <p:cNvPr id="5128" name="Picture 8" descr="logo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488"/>
            <a:ext cx="792162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logo2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09538"/>
            <a:ext cx="611187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0" y="6524625"/>
            <a:ext cx="6337300" cy="0"/>
          </a:xfrm>
          <a:prstGeom prst="line">
            <a:avLst/>
          </a:prstGeom>
          <a:noFill/>
          <a:ln w="9525">
            <a:solidFill>
              <a:srgbClr val="0547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黑体" pitchFamily="49" charset="-122"/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18487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600200"/>
            <a:ext cx="77406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0" y="6524625"/>
            <a:ext cx="6337300" cy="0"/>
          </a:xfrm>
          <a:prstGeom prst="line">
            <a:avLst/>
          </a:prstGeom>
          <a:noFill/>
          <a:ln w="9525">
            <a:solidFill>
              <a:srgbClr val="0547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黑体" pitchFamily="49" charset="-122"/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  <p:sp>
        <p:nvSpPr>
          <p:cNvPr id="5132" name="Freeform 12"/>
          <p:cNvSpPr>
            <a:spLocks/>
          </p:cNvSpPr>
          <p:nvPr/>
        </p:nvSpPr>
        <p:spPr bwMode="auto">
          <a:xfrm>
            <a:off x="0" y="-12700"/>
            <a:ext cx="3640138" cy="1041400"/>
          </a:xfrm>
          <a:custGeom>
            <a:avLst/>
            <a:gdLst>
              <a:gd name="T0" fmla="*/ 4 w 2293"/>
              <a:gd name="T1" fmla="*/ 8 h 656"/>
              <a:gd name="T2" fmla="*/ 0 w 2293"/>
              <a:gd name="T3" fmla="*/ 476 h 656"/>
              <a:gd name="T4" fmla="*/ 196 w 2293"/>
              <a:gd name="T5" fmla="*/ 524 h 656"/>
              <a:gd name="T6" fmla="*/ 440 w 2293"/>
              <a:gd name="T7" fmla="*/ 656 h 656"/>
              <a:gd name="T8" fmla="*/ 2220 w 2293"/>
              <a:gd name="T9" fmla="*/ 0 h 656"/>
              <a:gd name="T10" fmla="*/ 4 w 2293"/>
              <a:gd name="T11" fmla="*/ 8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3" h="656">
                <a:moveTo>
                  <a:pt x="4" y="8"/>
                </a:moveTo>
                <a:lnTo>
                  <a:pt x="0" y="476"/>
                </a:lnTo>
                <a:lnTo>
                  <a:pt x="196" y="524"/>
                </a:lnTo>
                <a:cubicBezTo>
                  <a:pt x="269" y="554"/>
                  <a:pt x="260" y="572"/>
                  <a:pt x="440" y="656"/>
                </a:cubicBezTo>
                <a:cubicBezTo>
                  <a:pt x="1193" y="165"/>
                  <a:pt x="2293" y="108"/>
                  <a:pt x="2220" y="0"/>
                </a:cubicBezTo>
                <a:lnTo>
                  <a:pt x="4" y="8"/>
                </a:lnTo>
                <a:close/>
              </a:path>
            </a:pathLst>
          </a:custGeom>
          <a:solidFill>
            <a:srgbClr val="F1EE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9"/>
          <p:cNvSpPr>
            <a:spLocks/>
          </p:cNvSpPr>
          <p:nvPr/>
        </p:nvSpPr>
        <p:spPr bwMode="auto">
          <a:xfrm>
            <a:off x="34925" y="-100013"/>
            <a:ext cx="3889375" cy="1657351"/>
          </a:xfrm>
          <a:custGeom>
            <a:avLst/>
            <a:gdLst>
              <a:gd name="T0" fmla="*/ 3887788 w 5598"/>
              <a:gd name="T1" fmla="*/ 0 h 3220"/>
              <a:gd name="T2" fmla="*/ 3887788 w 5598"/>
              <a:gd name="T3" fmla="*/ 156226 h 3220"/>
              <a:gd name="T4" fmla="*/ 0 w 5598"/>
              <a:gd name="T5" fmla="*/ 2132181 h 3220"/>
              <a:gd name="T6" fmla="*/ 3887788 w 5598"/>
              <a:gd name="T7" fmla="*/ 0 h 3220"/>
              <a:gd name="T8" fmla="*/ 0 60000 65536"/>
              <a:gd name="T9" fmla="*/ 0 60000 65536"/>
              <a:gd name="T10" fmla="*/ 0 60000 65536"/>
              <a:gd name="T11" fmla="*/ 0 60000 65536"/>
              <a:gd name="T12" fmla="*/ 0 w 5598"/>
              <a:gd name="T13" fmla="*/ 0 h 3220"/>
              <a:gd name="T14" fmla="*/ 5598 w 5598"/>
              <a:gd name="T15" fmla="*/ 3220 h 3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8" h="3220">
                <a:moveTo>
                  <a:pt x="5598" y="0"/>
                </a:moveTo>
                <a:cubicBezTo>
                  <a:pt x="5598" y="113"/>
                  <a:pt x="5598" y="233"/>
                  <a:pt x="5598" y="233"/>
                </a:cubicBezTo>
                <a:cubicBezTo>
                  <a:pt x="1974" y="689"/>
                  <a:pt x="4" y="3220"/>
                  <a:pt x="0" y="3180"/>
                </a:cubicBezTo>
                <a:cubicBezTo>
                  <a:pt x="0" y="3141"/>
                  <a:pt x="1799" y="559"/>
                  <a:pt x="5598" y="0"/>
                </a:cubicBezTo>
                <a:close/>
              </a:path>
            </a:pathLst>
          </a:custGeom>
          <a:solidFill>
            <a:srgbClr val="9BB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sp>
        <p:nvSpPr>
          <p:cNvPr id="5134" name="Freeform 10"/>
          <p:cNvSpPr>
            <a:spLocks/>
          </p:cNvSpPr>
          <p:nvPr/>
        </p:nvSpPr>
        <p:spPr bwMode="auto">
          <a:xfrm>
            <a:off x="-36513" y="692150"/>
            <a:ext cx="755651" cy="360363"/>
          </a:xfrm>
          <a:custGeom>
            <a:avLst/>
            <a:gdLst>
              <a:gd name="T0" fmla="*/ 0 w 1715"/>
              <a:gd name="T1" fmla="*/ 0 h 1074"/>
              <a:gd name="T2" fmla="*/ 12463 w 1715"/>
              <a:gd name="T3" fmla="*/ 68449 h 1074"/>
              <a:gd name="T4" fmla="*/ 970983 w 1715"/>
              <a:gd name="T5" fmla="*/ 354658 h 1074"/>
              <a:gd name="T6" fmla="*/ 0 w 1715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  <a:gd name="T12" fmla="*/ 0 w 1715"/>
              <a:gd name="T13" fmla="*/ 0 h 1074"/>
              <a:gd name="T14" fmla="*/ 1715 w 1715"/>
              <a:gd name="T15" fmla="*/ 1074 h 10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5" h="1074">
                <a:moveTo>
                  <a:pt x="0" y="0"/>
                </a:moveTo>
                <a:cubicBezTo>
                  <a:pt x="0" y="48"/>
                  <a:pt x="16" y="272"/>
                  <a:pt x="22" y="204"/>
                </a:cubicBezTo>
                <a:cubicBezTo>
                  <a:pt x="1021" y="510"/>
                  <a:pt x="1715" y="1074"/>
                  <a:pt x="1714" y="1057"/>
                </a:cubicBezTo>
                <a:cubicBezTo>
                  <a:pt x="1713" y="1040"/>
                  <a:pt x="1101" y="350"/>
                  <a:pt x="0" y="0"/>
                </a:cubicBezTo>
                <a:close/>
              </a:path>
            </a:pathLst>
          </a:custGeom>
          <a:solidFill>
            <a:srgbClr val="9BB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B1A15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pic>
        <p:nvPicPr>
          <p:cNvPr id="5135" name="Picture 15" descr="logo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1152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18487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600200"/>
            <a:ext cx="77406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125" name="Freeform 2"/>
          <p:cNvSpPr>
            <a:spLocks/>
          </p:cNvSpPr>
          <p:nvPr/>
        </p:nvSpPr>
        <p:spPr bwMode="auto">
          <a:xfrm>
            <a:off x="-36513" y="-80963"/>
            <a:ext cx="3381376" cy="1100138"/>
          </a:xfrm>
          <a:custGeom>
            <a:avLst/>
            <a:gdLst>
              <a:gd name="T0" fmla="*/ 0 w 2130"/>
              <a:gd name="T1" fmla="*/ 53975 h 693"/>
              <a:gd name="T2" fmla="*/ 0 w 2130"/>
              <a:gd name="T3" fmla="*/ 701675 h 693"/>
              <a:gd name="T4" fmla="*/ 1077913 w 2130"/>
              <a:gd name="T5" fmla="*/ 1100138 h 693"/>
              <a:gd name="T6" fmla="*/ 3381376 w 2130"/>
              <a:gd name="T7" fmla="*/ 0 h 693"/>
              <a:gd name="T8" fmla="*/ 0 w 2130"/>
              <a:gd name="T9" fmla="*/ 53975 h 6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0"/>
              <a:gd name="T16" fmla="*/ 0 h 693"/>
              <a:gd name="T17" fmla="*/ 2130 w 2130"/>
              <a:gd name="T18" fmla="*/ 693 h 6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0" h="693">
                <a:moveTo>
                  <a:pt x="0" y="34"/>
                </a:moveTo>
                <a:cubicBezTo>
                  <a:pt x="0" y="34"/>
                  <a:pt x="0" y="238"/>
                  <a:pt x="0" y="442"/>
                </a:cubicBezTo>
                <a:cubicBezTo>
                  <a:pt x="132" y="474"/>
                  <a:pt x="322" y="510"/>
                  <a:pt x="679" y="693"/>
                </a:cubicBezTo>
                <a:cubicBezTo>
                  <a:pt x="1394" y="263"/>
                  <a:pt x="2130" y="0"/>
                  <a:pt x="2130" y="0"/>
                </a:cubicBezTo>
                <a:lnTo>
                  <a:pt x="0" y="34"/>
                </a:lnTo>
                <a:close/>
              </a:path>
            </a:pathLst>
          </a:custGeom>
          <a:solidFill>
            <a:srgbClr val="0036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sp>
        <p:nvSpPr>
          <p:cNvPr id="5126" name="Freeform 4"/>
          <p:cNvSpPr>
            <a:spLocks/>
          </p:cNvSpPr>
          <p:nvPr/>
        </p:nvSpPr>
        <p:spPr bwMode="auto">
          <a:xfrm>
            <a:off x="107950" y="-242888"/>
            <a:ext cx="3887788" cy="2159001"/>
          </a:xfrm>
          <a:custGeom>
            <a:avLst/>
            <a:gdLst>
              <a:gd name="T0" fmla="*/ 3887788 w 5598"/>
              <a:gd name="T1" fmla="*/ 0 h 3220"/>
              <a:gd name="T2" fmla="*/ 3887788 w 5598"/>
              <a:gd name="T3" fmla="*/ 156226 h 3220"/>
              <a:gd name="T4" fmla="*/ 0 w 5598"/>
              <a:gd name="T5" fmla="*/ 2132181 h 3220"/>
              <a:gd name="T6" fmla="*/ 3887788 w 5598"/>
              <a:gd name="T7" fmla="*/ 0 h 3220"/>
              <a:gd name="T8" fmla="*/ 0 60000 65536"/>
              <a:gd name="T9" fmla="*/ 0 60000 65536"/>
              <a:gd name="T10" fmla="*/ 0 60000 65536"/>
              <a:gd name="T11" fmla="*/ 0 60000 65536"/>
              <a:gd name="T12" fmla="*/ 0 w 5598"/>
              <a:gd name="T13" fmla="*/ 0 h 3220"/>
              <a:gd name="T14" fmla="*/ 5598 w 5598"/>
              <a:gd name="T15" fmla="*/ 3220 h 3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8" h="3220">
                <a:moveTo>
                  <a:pt x="5598" y="0"/>
                </a:moveTo>
                <a:cubicBezTo>
                  <a:pt x="5598" y="113"/>
                  <a:pt x="5598" y="233"/>
                  <a:pt x="5598" y="233"/>
                </a:cubicBezTo>
                <a:cubicBezTo>
                  <a:pt x="1974" y="689"/>
                  <a:pt x="4" y="3220"/>
                  <a:pt x="0" y="3180"/>
                </a:cubicBezTo>
                <a:cubicBezTo>
                  <a:pt x="0" y="3141"/>
                  <a:pt x="1799" y="559"/>
                  <a:pt x="5598" y="0"/>
                </a:cubicBezTo>
                <a:close/>
              </a:path>
            </a:pathLst>
          </a:custGeom>
          <a:solidFill>
            <a:srgbClr val="B1A1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sp>
        <p:nvSpPr>
          <p:cNvPr id="5127" name="Freeform 5"/>
          <p:cNvSpPr>
            <a:spLocks/>
          </p:cNvSpPr>
          <p:nvPr/>
        </p:nvSpPr>
        <p:spPr bwMode="auto">
          <a:xfrm>
            <a:off x="0" y="620713"/>
            <a:ext cx="971550" cy="360362"/>
          </a:xfrm>
          <a:custGeom>
            <a:avLst/>
            <a:gdLst>
              <a:gd name="T0" fmla="*/ 0 w 1715"/>
              <a:gd name="T1" fmla="*/ 0 h 1074"/>
              <a:gd name="T2" fmla="*/ 12463 w 1715"/>
              <a:gd name="T3" fmla="*/ 68449 h 1074"/>
              <a:gd name="T4" fmla="*/ 970983 w 1715"/>
              <a:gd name="T5" fmla="*/ 354658 h 1074"/>
              <a:gd name="T6" fmla="*/ 0 w 1715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  <a:gd name="T12" fmla="*/ 0 w 1715"/>
              <a:gd name="T13" fmla="*/ 0 h 1074"/>
              <a:gd name="T14" fmla="*/ 1715 w 1715"/>
              <a:gd name="T15" fmla="*/ 1074 h 10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5" h="1074">
                <a:moveTo>
                  <a:pt x="0" y="0"/>
                </a:moveTo>
                <a:cubicBezTo>
                  <a:pt x="0" y="48"/>
                  <a:pt x="16" y="272"/>
                  <a:pt x="22" y="204"/>
                </a:cubicBezTo>
                <a:cubicBezTo>
                  <a:pt x="1021" y="510"/>
                  <a:pt x="1715" y="1074"/>
                  <a:pt x="1714" y="1057"/>
                </a:cubicBezTo>
                <a:cubicBezTo>
                  <a:pt x="1713" y="1040"/>
                  <a:pt x="1101" y="350"/>
                  <a:pt x="0" y="0"/>
                </a:cubicBezTo>
                <a:close/>
              </a:path>
            </a:pathLst>
          </a:custGeom>
          <a:solidFill>
            <a:srgbClr val="B6A86A"/>
          </a:solidFill>
          <a:ln w="9525">
            <a:solidFill>
              <a:srgbClr val="B1A15F"/>
            </a:solidFill>
            <a:round/>
            <a:headEnd/>
            <a:tailEnd/>
          </a:ln>
        </p:spPr>
        <p:txBody>
          <a:bodyPr/>
          <a:lstStyle/>
          <a:p>
            <a:endParaRPr lang="zh-CN" altLang="zh-CN" b="1"/>
          </a:p>
        </p:txBody>
      </p:sp>
      <p:pic>
        <p:nvPicPr>
          <p:cNvPr id="5128" name="Picture 8" descr="logo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488"/>
            <a:ext cx="792162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logo2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09538"/>
            <a:ext cx="611187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0" y="6524625"/>
            <a:ext cx="6337300" cy="0"/>
          </a:xfrm>
          <a:prstGeom prst="line">
            <a:avLst/>
          </a:prstGeom>
          <a:noFill/>
          <a:ln w="9525">
            <a:solidFill>
              <a:srgbClr val="0547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黑体" pitchFamily="49" charset="-122"/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18487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600200"/>
            <a:ext cx="77406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0" y="6524625"/>
            <a:ext cx="6337300" cy="0"/>
          </a:xfrm>
          <a:prstGeom prst="line">
            <a:avLst/>
          </a:prstGeom>
          <a:noFill/>
          <a:ln w="9525">
            <a:solidFill>
              <a:srgbClr val="0547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黑体" pitchFamily="49" charset="-122"/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  <p:sp>
        <p:nvSpPr>
          <p:cNvPr id="5132" name="Freeform 12"/>
          <p:cNvSpPr>
            <a:spLocks/>
          </p:cNvSpPr>
          <p:nvPr/>
        </p:nvSpPr>
        <p:spPr bwMode="auto">
          <a:xfrm>
            <a:off x="0" y="-12700"/>
            <a:ext cx="3640138" cy="1041400"/>
          </a:xfrm>
          <a:custGeom>
            <a:avLst/>
            <a:gdLst>
              <a:gd name="T0" fmla="*/ 4 w 2293"/>
              <a:gd name="T1" fmla="*/ 8 h 656"/>
              <a:gd name="T2" fmla="*/ 0 w 2293"/>
              <a:gd name="T3" fmla="*/ 476 h 656"/>
              <a:gd name="T4" fmla="*/ 196 w 2293"/>
              <a:gd name="T5" fmla="*/ 524 h 656"/>
              <a:gd name="T6" fmla="*/ 440 w 2293"/>
              <a:gd name="T7" fmla="*/ 656 h 656"/>
              <a:gd name="T8" fmla="*/ 2220 w 2293"/>
              <a:gd name="T9" fmla="*/ 0 h 656"/>
              <a:gd name="T10" fmla="*/ 4 w 2293"/>
              <a:gd name="T11" fmla="*/ 8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3" h="656">
                <a:moveTo>
                  <a:pt x="4" y="8"/>
                </a:moveTo>
                <a:lnTo>
                  <a:pt x="0" y="476"/>
                </a:lnTo>
                <a:lnTo>
                  <a:pt x="196" y="524"/>
                </a:lnTo>
                <a:cubicBezTo>
                  <a:pt x="269" y="554"/>
                  <a:pt x="260" y="572"/>
                  <a:pt x="440" y="656"/>
                </a:cubicBezTo>
                <a:cubicBezTo>
                  <a:pt x="1193" y="165"/>
                  <a:pt x="2293" y="108"/>
                  <a:pt x="2220" y="0"/>
                </a:cubicBezTo>
                <a:lnTo>
                  <a:pt x="4" y="8"/>
                </a:lnTo>
                <a:close/>
              </a:path>
            </a:pathLst>
          </a:custGeom>
          <a:solidFill>
            <a:srgbClr val="F1EE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9"/>
          <p:cNvSpPr>
            <a:spLocks/>
          </p:cNvSpPr>
          <p:nvPr/>
        </p:nvSpPr>
        <p:spPr bwMode="auto">
          <a:xfrm>
            <a:off x="34925" y="-100013"/>
            <a:ext cx="3889375" cy="1657351"/>
          </a:xfrm>
          <a:custGeom>
            <a:avLst/>
            <a:gdLst>
              <a:gd name="T0" fmla="*/ 3887788 w 5598"/>
              <a:gd name="T1" fmla="*/ 0 h 3220"/>
              <a:gd name="T2" fmla="*/ 3887788 w 5598"/>
              <a:gd name="T3" fmla="*/ 156226 h 3220"/>
              <a:gd name="T4" fmla="*/ 0 w 5598"/>
              <a:gd name="T5" fmla="*/ 2132181 h 3220"/>
              <a:gd name="T6" fmla="*/ 3887788 w 5598"/>
              <a:gd name="T7" fmla="*/ 0 h 3220"/>
              <a:gd name="T8" fmla="*/ 0 60000 65536"/>
              <a:gd name="T9" fmla="*/ 0 60000 65536"/>
              <a:gd name="T10" fmla="*/ 0 60000 65536"/>
              <a:gd name="T11" fmla="*/ 0 60000 65536"/>
              <a:gd name="T12" fmla="*/ 0 w 5598"/>
              <a:gd name="T13" fmla="*/ 0 h 3220"/>
              <a:gd name="T14" fmla="*/ 5598 w 5598"/>
              <a:gd name="T15" fmla="*/ 3220 h 3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8" h="3220">
                <a:moveTo>
                  <a:pt x="5598" y="0"/>
                </a:moveTo>
                <a:cubicBezTo>
                  <a:pt x="5598" y="113"/>
                  <a:pt x="5598" y="233"/>
                  <a:pt x="5598" y="233"/>
                </a:cubicBezTo>
                <a:cubicBezTo>
                  <a:pt x="1974" y="689"/>
                  <a:pt x="4" y="3220"/>
                  <a:pt x="0" y="3180"/>
                </a:cubicBezTo>
                <a:cubicBezTo>
                  <a:pt x="0" y="3141"/>
                  <a:pt x="1799" y="559"/>
                  <a:pt x="5598" y="0"/>
                </a:cubicBezTo>
                <a:close/>
              </a:path>
            </a:pathLst>
          </a:custGeom>
          <a:solidFill>
            <a:srgbClr val="9BB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sp>
        <p:nvSpPr>
          <p:cNvPr id="5134" name="Freeform 10"/>
          <p:cNvSpPr>
            <a:spLocks/>
          </p:cNvSpPr>
          <p:nvPr/>
        </p:nvSpPr>
        <p:spPr bwMode="auto">
          <a:xfrm>
            <a:off x="-36513" y="692150"/>
            <a:ext cx="755651" cy="360363"/>
          </a:xfrm>
          <a:custGeom>
            <a:avLst/>
            <a:gdLst>
              <a:gd name="T0" fmla="*/ 0 w 1715"/>
              <a:gd name="T1" fmla="*/ 0 h 1074"/>
              <a:gd name="T2" fmla="*/ 12463 w 1715"/>
              <a:gd name="T3" fmla="*/ 68449 h 1074"/>
              <a:gd name="T4" fmla="*/ 970983 w 1715"/>
              <a:gd name="T5" fmla="*/ 354658 h 1074"/>
              <a:gd name="T6" fmla="*/ 0 w 1715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  <a:gd name="T12" fmla="*/ 0 w 1715"/>
              <a:gd name="T13" fmla="*/ 0 h 1074"/>
              <a:gd name="T14" fmla="*/ 1715 w 1715"/>
              <a:gd name="T15" fmla="*/ 1074 h 10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5" h="1074">
                <a:moveTo>
                  <a:pt x="0" y="0"/>
                </a:moveTo>
                <a:cubicBezTo>
                  <a:pt x="0" y="48"/>
                  <a:pt x="16" y="272"/>
                  <a:pt x="22" y="204"/>
                </a:cubicBezTo>
                <a:cubicBezTo>
                  <a:pt x="1021" y="510"/>
                  <a:pt x="1715" y="1074"/>
                  <a:pt x="1714" y="1057"/>
                </a:cubicBezTo>
                <a:cubicBezTo>
                  <a:pt x="1713" y="1040"/>
                  <a:pt x="1101" y="350"/>
                  <a:pt x="0" y="0"/>
                </a:cubicBezTo>
                <a:close/>
              </a:path>
            </a:pathLst>
          </a:custGeom>
          <a:solidFill>
            <a:srgbClr val="9BB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B1A15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pic>
        <p:nvPicPr>
          <p:cNvPr id="5135" name="Picture 15" descr="logo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1152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rgbClr val="083D92">
                  <a:gamma/>
                  <a:shade val="46275"/>
                  <a:invGamma/>
                </a:srgbClr>
              </a:gs>
              <a:gs pos="100000">
                <a:srgbClr val="083D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3779838" y="3141663"/>
            <a:ext cx="35290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chemeClr val="bg1"/>
                </a:solidFill>
                <a:ea typeface="华文中宋" pitchFamily="2" charset="-122"/>
              </a:rPr>
              <a:t>学科馆员：  青秀玲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2000">
              <a:solidFill>
                <a:schemeClr val="bg1"/>
              </a:solidFill>
              <a:ea typeface="华文中宋" pitchFamily="2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zh-CN" sz="2000">
              <a:solidFill>
                <a:schemeClr val="bg1"/>
              </a:solidFill>
              <a:ea typeface="华文中宋" pitchFamily="2" charset="-122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779838" y="3716338"/>
            <a:ext cx="35290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chemeClr val="bg1"/>
                </a:solidFill>
                <a:ea typeface="华文中宋" pitchFamily="2" charset="-122"/>
              </a:rPr>
              <a:t>报告时间：   </a:t>
            </a:r>
            <a:r>
              <a:rPr lang="en-US" altLang="zh-CN" sz="2000">
                <a:solidFill>
                  <a:schemeClr val="bg1"/>
                </a:solidFill>
                <a:ea typeface="华文中宋" pitchFamily="2" charset="-122"/>
              </a:rPr>
              <a:t>2010 </a:t>
            </a:r>
            <a:r>
              <a:rPr lang="zh-CN" altLang="en-US" sz="2000">
                <a:solidFill>
                  <a:schemeClr val="bg1"/>
                </a:solidFill>
                <a:ea typeface="华文中宋" pitchFamily="2" charset="-122"/>
              </a:rPr>
              <a:t>年 </a:t>
            </a:r>
            <a:r>
              <a:rPr lang="en-US" altLang="zh-CN" sz="2000">
                <a:solidFill>
                  <a:schemeClr val="bg1"/>
                </a:solidFill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bg1"/>
                </a:solidFill>
                <a:ea typeface="华文中宋" pitchFamily="2" charset="-122"/>
              </a:rPr>
              <a:t>月</a:t>
            </a:r>
          </a:p>
        </p:txBody>
      </p:sp>
      <p:pic>
        <p:nvPicPr>
          <p:cNvPr id="7178" name="Picture 10" descr="logo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14688"/>
            <a:ext cx="1366837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1196975"/>
            <a:ext cx="9144000" cy="719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pic>
        <p:nvPicPr>
          <p:cNvPr id="7180" name="Picture 12" descr="logo2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60350"/>
            <a:ext cx="9366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1268413"/>
            <a:ext cx="9144000" cy="792162"/>
          </a:xfrm>
          <a:prstGeom prst="rect">
            <a:avLst/>
          </a:prstGeom>
          <a:gradFill rotWithShape="1">
            <a:gsLst>
              <a:gs pos="0">
                <a:srgbClr val="D5E8E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b="1"/>
          </a:p>
        </p:txBody>
      </p:sp>
      <p:pic>
        <p:nvPicPr>
          <p:cNvPr id="7182" name="Picture 14" descr="logo2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863600" cy="8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0" y="6524625"/>
            <a:ext cx="6337300" cy="0"/>
          </a:xfrm>
          <a:prstGeom prst="line">
            <a:avLst/>
          </a:prstGeom>
          <a:noFill/>
          <a:ln w="9525">
            <a:solidFill>
              <a:srgbClr val="6B654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600200"/>
            <a:ext cx="77406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0" y="6524625"/>
            <a:ext cx="6337300" cy="0"/>
          </a:xfrm>
          <a:prstGeom prst="line">
            <a:avLst/>
          </a:prstGeom>
          <a:noFill/>
          <a:ln w="9525">
            <a:solidFill>
              <a:srgbClr val="0547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黑体" pitchFamily="49" charset="-122"/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  <p:sp>
        <p:nvSpPr>
          <p:cNvPr id="719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7191" name="Picture 23" descr="logo2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517900"/>
            <a:ext cx="4413250" cy="42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altLang="zh-CN"/>
              <a:t>采用视图页脚填写课件名称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5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6442" y="1447801"/>
            <a:ext cx="7089934" cy="332958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机器学习与应用课程考核要求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67165" y="5452030"/>
            <a:ext cx="3645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陈芳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chenfang@nuaa.edu.cn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404664"/>
            <a:ext cx="7055380" cy="1008112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FFFF00"/>
                </a:solidFill>
              </a:rPr>
              <a:t>选题一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71800" y="2708920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/>
              <a:t>课程报告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44008" y="609329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报告模板可供参考</a:t>
            </a:r>
          </a:p>
        </p:txBody>
      </p:sp>
    </p:spTree>
    <p:extLst>
      <p:ext uri="{BB962C8B-B14F-4D97-AF65-F5344CB8AC3E}">
        <p14:creationId xmlns:p14="http://schemas.microsoft.com/office/powerpoint/2010/main" val="180041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404664"/>
            <a:ext cx="7055380" cy="1008112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FFFF00"/>
                </a:solidFill>
              </a:rPr>
              <a:t>选题二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83768" y="2636912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/>
              <a:t>代码编写</a:t>
            </a:r>
          </a:p>
        </p:txBody>
      </p:sp>
    </p:spTree>
    <p:extLst>
      <p:ext uri="{BB962C8B-B14F-4D97-AF65-F5344CB8AC3E}">
        <p14:creationId xmlns:p14="http://schemas.microsoft.com/office/powerpoint/2010/main" val="344891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404664"/>
            <a:ext cx="7055380" cy="1008112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FFFF00"/>
                </a:solidFill>
              </a:rPr>
              <a:t>选题二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-324544" y="1448070"/>
            <a:ext cx="467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/>
              <a:t>数据集介绍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371400"/>
            <a:ext cx="8848725" cy="2314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511" y="4799159"/>
            <a:ext cx="88487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该数据集一共有</a:t>
            </a:r>
            <a:r>
              <a:rPr lang="en-US" altLang="zh-CN" dirty="0"/>
              <a:t>11</a:t>
            </a:r>
            <a:r>
              <a:rPr lang="zh-CN" altLang="en-US" dirty="0"/>
              <a:t>个特征值和一个目标值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分别为：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1-</a:t>
            </a:r>
            <a:r>
              <a:rPr lang="zh-CN" altLang="en-US" dirty="0"/>
              <a:t>固定酸度 </a:t>
            </a:r>
            <a:r>
              <a:rPr lang="en-US" altLang="zh-CN" dirty="0"/>
              <a:t>2-</a:t>
            </a:r>
            <a:r>
              <a:rPr lang="zh-CN" altLang="en-US" dirty="0"/>
              <a:t>挥发性酸度 </a:t>
            </a:r>
            <a:r>
              <a:rPr lang="en-US" altLang="zh-CN" dirty="0"/>
              <a:t>3-</a:t>
            </a:r>
            <a:r>
              <a:rPr lang="zh-CN" altLang="en-US" dirty="0"/>
              <a:t>柠檬酸 </a:t>
            </a:r>
            <a:r>
              <a:rPr lang="en-US" altLang="zh-CN" dirty="0"/>
              <a:t>4-</a:t>
            </a:r>
            <a:r>
              <a:rPr lang="zh-CN" altLang="en-US" dirty="0"/>
              <a:t>残留糖 </a:t>
            </a:r>
            <a:r>
              <a:rPr lang="en-US" altLang="zh-CN" dirty="0"/>
              <a:t>5-</a:t>
            </a:r>
            <a:r>
              <a:rPr lang="zh-CN" altLang="en-US" dirty="0"/>
              <a:t>氯化物 </a:t>
            </a:r>
            <a:r>
              <a:rPr lang="en-US" altLang="zh-CN" dirty="0"/>
              <a:t>6-</a:t>
            </a:r>
            <a:r>
              <a:rPr lang="zh-CN" altLang="en-US" dirty="0"/>
              <a:t>游离二氧化硫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7-</a:t>
            </a:r>
            <a:r>
              <a:rPr lang="zh-CN" altLang="en-US" dirty="0"/>
              <a:t>总二氧化硫 </a:t>
            </a:r>
            <a:r>
              <a:rPr lang="en-US" altLang="zh-CN" dirty="0"/>
              <a:t>8-</a:t>
            </a:r>
            <a:r>
              <a:rPr lang="zh-CN" altLang="en-US" dirty="0"/>
              <a:t>密度 </a:t>
            </a:r>
            <a:r>
              <a:rPr lang="en-US" altLang="zh-CN" dirty="0"/>
              <a:t>9-pH 10-</a:t>
            </a:r>
            <a:r>
              <a:rPr lang="zh-CN" altLang="en-US" dirty="0"/>
              <a:t>硫酸盐 </a:t>
            </a:r>
            <a:r>
              <a:rPr lang="en-US" altLang="zh-CN" dirty="0"/>
              <a:t>11-</a:t>
            </a:r>
            <a:r>
              <a:rPr lang="zh-CN" altLang="en-US" dirty="0"/>
              <a:t>醇 </a:t>
            </a:r>
            <a:r>
              <a:rPr lang="en-US" altLang="zh-CN" dirty="0">
                <a:solidFill>
                  <a:srgbClr val="FFFF00"/>
                </a:solidFill>
              </a:rPr>
              <a:t>12-</a:t>
            </a:r>
            <a:r>
              <a:rPr lang="zh-CN" altLang="en-US" dirty="0">
                <a:solidFill>
                  <a:srgbClr val="FFFF00"/>
                </a:solidFill>
              </a:rPr>
              <a:t>质量</a:t>
            </a:r>
          </a:p>
        </p:txBody>
      </p:sp>
    </p:spTree>
    <p:extLst>
      <p:ext uri="{BB962C8B-B14F-4D97-AF65-F5344CB8AC3E}">
        <p14:creationId xmlns:p14="http://schemas.microsoft.com/office/powerpoint/2010/main" val="42542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404664"/>
            <a:ext cx="7055380" cy="1008112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FFFF00"/>
                </a:solidFill>
              </a:rPr>
              <a:t>选题二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08111" y="1844824"/>
            <a:ext cx="23042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总共：</a:t>
            </a:r>
            <a:r>
              <a:rPr lang="en-US" altLang="zh-CN" b="1" dirty="0">
                <a:solidFill>
                  <a:srgbClr val="FF0000"/>
                </a:solidFill>
              </a:rPr>
              <a:t>4899</a:t>
            </a:r>
            <a:r>
              <a:rPr lang="zh-CN" altLang="en-US" b="1" dirty="0">
                <a:solidFill>
                  <a:srgbClr val="FF0000"/>
                </a:solidFill>
              </a:rPr>
              <a:t>个样本</a:t>
            </a:r>
          </a:p>
        </p:txBody>
      </p:sp>
      <p:sp>
        <p:nvSpPr>
          <p:cNvPr id="6" name="右箭头 5"/>
          <p:cNvSpPr/>
          <p:nvPr/>
        </p:nvSpPr>
        <p:spPr>
          <a:xfrm>
            <a:off x="2802631" y="202484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19872" y="1700808"/>
            <a:ext cx="250121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数据划分：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80%</a:t>
            </a:r>
            <a:r>
              <a:rPr lang="zh-CN" altLang="en-US" b="1" dirty="0">
                <a:solidFill>
                  <a:srgbClr val="FF0000"/>
                </a:solidFill>
              </a:rPr>
              <a:t>为训练集；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20%</a:t>
            </a:r>
            <a:r>
              <a:rPr lang="zh-CN" altLang="en-US" b="1" dirty="0">
                <a:solidFill>
                  <a:srgbClr val="FF0000"/>
                </a:solidFill>
              </a:rPr>
              <a:t>为测试；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78496" y="3493469"/>
            <a:ext cx="301176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Quality </a:t>
            </a:r>
            <a:r>
              <a:rPr lang="zh-CN" altLang="en-US" b="1" dirty="0">
                <a:solidFill>
                  <a:srgbClr val="FF0000"/>
                </a:solidFill>
              </a:rPr>
              <a:t>类别太细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等级分为</a:t>
            </a:r>
            <a:r>
              <a:rPr lang="en-US" altLang="zh-CN" b="1" dirty="0">
                <a:solidFill>
                  <a:srgbClr val="FF0000"/>
                </a:solidFill>
              </a:rPr>
              <a:t>0-10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分布太广，并且过于细致</a:t>
            </a:r>
          </a:p>
        </p:txBody>
      </p:sp>
      <p:sp>
        <p:nvSpPr>
          <p:cNvPr id="10" name="右箭头 9"/>
          <p:cNvSpPr/>
          <p:nvPr/>
        </p:nvSpPr>
        <p:spPr>
          <a:xfrm>
            <a:off x="3513586" y="381750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>
              <a:xfrm>
                <a:off x="4047257" y="3391322"/>
                <a:ext cx="2551312" cy="1068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将质量分为两个等级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劣质（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5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）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优质（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&gt;5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） </a:t>
                </a:r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7" y="3391322"/>
                <a:ext cx="2551312" cy="1068389"/>
              </a:xfrm>
              <a:prstGeom prst="roundRect">
                <a:avLst/>
              </a:prstGeom>
              <a:blipFill>
                <a:blip r:embed="rId3"/>
                <a:stretch>
                  <a:fillRect b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>
          <a:xfrm>
            <a:off x="389652" y="4869160"/>
            <a:ext cx="301176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算法选择与尝试：降维、</a:t>
            </a:r>
            <a:r>
              <a:rPr lang="en-US" altLang="zh-CN" b="1" dirty="0">
                <a:solidFill>
                  <a:srgbClr val="FF0000"/>
                </a:solidFill>
              </a:rPr>
              <a:t>SVM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NN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047258" y="4848268"/>
            <a:ext cx="2551312" cy="1589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算法评价：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精准度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召回率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F1-score</a:t>
            </a: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等等</a:t>
            </a:r>
          </a:p>
        </p:txBody>
      </p:sp>
      <p:sp>
        <p:nvSpPr>
          <p:cNvPr id="14" name="云形 13"/>
          <p:cNvSpPr/>
          <p:nvPr/>
        </p:nvSpPr>
        <p:spPr>
          <a:xfrm>
            <a:off x="6516216" y="1009125"/>
            <a:ext cx="2354153" cy="1555779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类别是否均衡？</a:t>
            </a:r>
          </a:p>
        </p:txBody>
      </p:sp>
      <p:sp>
        <p:nvSpPr>
          <p:cNvPr id="15" name="云形 14"/>
          <p:cNvSpPr/>
          <p:nvPr/>
        </p:nvSpPr>
        <p:spPr>
          <a:xfrm>
            <a:off x="6789847" y="2880706"/>
            <a:ext cx="2354153" cy="1555779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预处理归一化？</a:t>
            </a:r>
          </a:p>
        </p:txBody>
      </p:sp>
    </p:spTree>
    <p:extLst>
      <p:ext uri="{BB962C8B-B14F-4D97-AF65-F5344CB8AC3E}">
        <p14:creationId xmlns:p14="http://schemas.microsoft.com/office/powerpoint/2010/main" val="23400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404664"/>
            <a:ext cx="7632848" cy="1008112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FFFF00"/>
                </a:solidFill>
              </a:rPr>
              <a:t>材料提交形式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271668" y="3429000"/>
            <a:ext cx="6820612" cy="1296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FFFF00"/>
                </a:solidFill>
              </a:rPr>
              <a:t>选题二   （一份代码 </a:t>
            </a:r>
            <a:r>
              <a:rPr lang="en-US" altLang="zh-CN" sz="3200" b="1" dirty="0">
                <a:solidFill>
                  <a:srgbClr val="FFFF00"/>
                </a:solidFill>
              </a:rPr>
              <a:t>+ </a:t>
            </a:r>
            <a:r>
              <a:rPr lang="zh-CN" altLang="en-US" sz="3200" b="1" dirty="0">
                <a:solidFill>
                  <a:srgbClr val="FFFF00"/>
                </a:solidFill>
              </a:rPr>
              <a:t>一份实验说明报告 </a:t>
            </a:r>
            <a:r>
              <a:rPr lang="en-US" altLang="zh-CN" sz="3200" b="1" dirty="0">
                <a:solidFill>
                  <a:srgbClr val="FFFF00"/>
                </a:solidFill>
              </a:rPr>
              <a:t>–</a:t>
            </a:r>
            <a:r>
              <a:rPr lang="zh-CN" altLang="en-US" sz="3200" b="1" dirty="0">
                <a:solidFill>
                  <a:srgbClr val="FFFF00"/>
                </a:solidFill>
              </a:rPr>
              <a:t>形式不限）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259904" y="2141240"/>
            <a:ext cx="5184576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FFFF00"/>
                </a:solidFill>
              </a:rPr>
              <a:t>选题一   （一份电子报告）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195736" y="5085184"/>
            <a:ext cx="4176464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命名方式：姓名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</a:p>
        </p:txBody>
      </p:sp>
    </p:spTree>
    <p:extLst>
      <p:ext uri="{BB962C8B-B14F-4D97-AF65-F5344CB8AC3E}">
        <p14:creationId xmlns:p14="http://schemas.microsoft.com/office/powerpoint/2010/main" val="168522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404664"/>
            <a:ext cx="7632848" cy="1008112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FFFF00"/>
                </a:solidFill>
              </a:rPr>
              <a:t>材料提交方式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88640" y="1700808"/>
            <a:ext cx="5184576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107504" y="1556792"/>
            <a:ext cx="6264696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FFFF00"/>
                </a:solidFill>
              </a:rPr>
              <a:t>发送到邮箱：</a:t>
            </a:r>
            <a:endParaRPr lang="en-US" altLang="zh-CN" sz="3200" b="1" dirty="0">
              <a:solidFill>
                <a:srgbClr val="FFFF00"/>
              </a:solidFill>
            </a:endParaRPr>
          </a:p>
          <a:p>
            <a:pPr fontAlgn="auto">
              <a:spcAft>
                <a:spcPts val="0"/>
              </a:spcAft>
            </a:pPr>
            <a:endParaRPr lang="en-US" altLang="zh-CN" sz="3200" b="1" dirty="0">
              <a:solidFill>
                <a:srgbClr val="FFFF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altLang="zh-CN" sz="3200" b="1" dirty="0"/>
              <a:t>kecheng_ml@163.com</a:t>
            </a:r>
          </a:p>
          <a:p>
            <a:pPr fontAlgn="auto">
              <a:spcAft>
                <a:spcPts val="0"/>
              </a:spcAft>
            </a:pP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标题 2"/>
          <p:cNvSpPr txBox="1">
            <a:spLocks/>
          </p:cNvSpPr>
          <p:nvPr/>
        </p:nvSpPr>
        <p:spPr>
          <a:xfrm>
            <a:off x="179512" y="3453949"/>
            <a:ext cx="6264696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FFFF00"/>
                </a:solidFill>
              </a:rPr>
              <a:t>邮件主题：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</a:p>
          <a:p>
            <a:pPr fontAlgn="auto">
              <a:spcAft>
                <a:spcPts val="0"/>
              </a:spcAft>
            </a:pPr>
            <a:endParaRPr lang="en-US" altLang="zh-CN" sz="3200" b="1" dirty="0">
              <a:solidFill>
                <a:srgbClr val="FFFF00"/>
              </a:solidFill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38132" y="5373216"/>
            <a:ext cx="6882140" cy="6231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FFFF00"/>
                </a:solidFill>
              </a:rPr>
              <a:t>提交截止时间：</a:t>
            </a:r>
            <a:r>
              <a:rPr lang="en-US" altLang="zh-CN" sz="3200" b="1" dirty="0">
                <a:solidFill>
                  <a:srgbClr val="FFFF00"/>
                </a:solidFill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</a:rPr>
              <a:t>月</a:t>
            </a:r>
            <a:r>
              <a:rPr lang="en-US" altLang="zh-CN" sz="3200" b="1" dirty="0">
                <a:solidFill>
                  <a:srgbClr val="FFFF00"/>
                </a:solidFill>
              </a:rPr>
              <a:t>13</a:t>
            </a:r>
            <a:r>
              <a:rPr lang="zh-CN" altLang="en-US" sz="3200" b="1" dirty="0">
                <a:solidFill>
                  <a:srgbClr val="FFFF00"/>
                </a:solidFill>
              </a:rPr>
              <a:t>日</a:t>
            </a:r>
            <a:endParaRPr lang="en-US" altLang="zh-CN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748" y="3140968"/>
            <a:ext cx="7055380" cy="1400530"/>
          </a:xfrm>
        </p:spPr>
        <p:txBody>
          <a:bodyPr/>
          <a:lstStyle/>
          <a:p>
            <a:pPr algn="ctr"/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676603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彩虹蓝色反向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8A5CE7"/>
      </a:accent6>
      <a:hlink>
        <a:srgbClr val="008000"/>
      </a:hlink>
      <a:folHlink>
        <a:srgbClr val="CC9900"/>
      </a:folHlink>
    </a:clrScheme>
    <a:fontScheme name="彩虹蓝色反向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彩虹蓝色反向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14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16">
        <a:dk1>
          <a:srgbClr val="000000"/>
        </a:dk1>
        <a:lt1>
          <a:srgbClr val="FFFFFF"/>
        </a:lt1>
        <a:dk2>
          <a:srgbClr val="0099FF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彩虹蓝色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8A5CE7"/>
      </a:accent6>
      <a:hlink>
        <a:srgbClr val="008000"/>
      </a:hlink>
      <a:folHlink>
        <a:srgbClr val="CC9900"/>
      </a:folHlink>
    </a:clrScheme>
    <a:fontScheme name="彩虹蓝色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彩虹蓝色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14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16">
        <a:dk1>
          <a:srgbClr val="000000"/>
        </a:dk1>
        <a:lt1>
          <a:srgbClr val="FFFFFF"/>
        </a:lt1>
        <a:dk2>
          <a:srgbClr val="0099FF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彩虹蓝色反向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8A5CE7"/>
      </a:accent6>
      <a:hlink>
        <a:srgbClr val="008000"/>
      </a:hlink>
      <a:folHlink>
        <a:srgbClr val="CC9900"/>
      </a:folHlink>
    </a:clrScheme>
    <a:fontScheme name="彩虹蓝色反向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彩虹蓝色反向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14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16">
        <a:dk1>
          <a:srgbClr val="000000"/>
        </a:dk1>
        <a:lt1>
          <a:srgbClr val="FFFFFF"/>
        </a:lt1>
        <a:dk2>
          <a:srgbClr val="0099FF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彩虹蓝色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8A5CE7"/>
      </a:accent6>
      <a:hlink>
        <a:srgbClr val="008000"/>
      </a:hlink>
      <a:folHlink>
        <a:srgbClr val="CC9900"/>
      </a:folHlink>
    </a:clrScheme>
    <a:fontScheme name="彩虹蓝色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彩虹蓝色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14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模板 16">
        <a:dk1>
          <a:srgbClr val="000000"/>
        </a:dk1>
        <a:lt1>
          <a:srgbClr val="FFFFFF"/>
        </a:lt1>
        <a:dk2>
          <a:srgbClr val="0099FF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彩虹蓝色反向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8A5CE7"/>
      </a:accent6>
      <a:hlink>
        <a:srgbClr val="008000"/>
      </a:hlink>
      <a:folHlink>
        <a:srgbClr val="CC9900"/>
      </a:folHlink>
    </a:clrScheme>
    <a:fontScheme name="彩虹蓝色反向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彩虹蓝色反向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虹蓝色反向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14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虹蓝色反向模板 16">
        <a:dk1>
          <a:srgbClr val="000000"/>
        </a:dk1>
        <a:lt1>
          <a:srgbClr val="FFFFFF"/>
        </a:lt1>
        <a:dk2>
          <a:srgbClr val="0099FF"/>
        </a:dk2>
        <a:lt2>
          <a:srgbClr val="808080"/>
        </a:lt2>
        <a:accent1>
          <a:srgbClr val="0066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B9B9E7"/>
        </a:accent6>
        <a:hlink>
          <a:srgbClr val="3333CC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经典蓝模板">
  <a:themeElements>
    <a:clrScheme name="经典蓝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经典蓝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经典蓝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典蓝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典蓝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典蓝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典蓝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典蓝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典蓝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典蓝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典蓝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典蓝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典蓝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典蓝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离子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彩虹蓝色反向模板</Template>
  <TotalTime>4667</TotalTime>
  <Words>271</Words>
  <Application>Microsoft Office PowerPoint</Application>
  <PresentationFormat>全屏显示(4:3)</PresentationFormat>
  <Paragraphs>56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黑体</vt:lpstr>
      <vt:lpstr>Arial</vt:lpstr>
      <vt:lpstr>Cambria Math</vt:lpstr>
      <vt:lpstr>Century Gothic</vt:lpstr>
      <vt:lpstr>Times New Roman</vt:lpstr>
      <vt:lpstr>Wingdings</vt:lpstr>
      <vt:lpstr>Wingdings 3</vt:lpstr>
      <vt:lpstr>彩虹蓝色反向模板</vt:lpstr>
      <vt:lpstr>彩虹蓝色模板</vt:lpstr>
      <vt:lpstr>1_彩虹蓝色反向模板</vt:lpstr>
      <vt:lpstr>1_彩虹蓝色模板</vt:lpstr>
      <vt:lpstr>2_彩虹蓝色反向模板</vt:lpstr>
      <vt:lpstr>经典蓝模板</vt:lpstr>
      <vt:lpstr>离子</vt:lpstr>
      <vt:lpstr>机器学习与应用课程考核要求</vt:lpstr>
      <vt:lpstr>选题一</vt:lpstr>
      <vt:lpstr>选题二</vt:lpstr>
      <vt:lpstr>选题二</vt:lpstr>
      <vt:lpstr>选题二</vt:lpstr>
      <vt:lpstr>材料提交形式</vt:lpstr>
      <vt:lpstr>材料提交方式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zhoutao</dc:creator>
  <cp:lastModifiedBy>chen fang</cp:lastModifiedBy>
  <cp:revision>218</cp:revision>
  <dcterms:created xsi:type="dcterms:W3CDTF">2011-09-28T01:45:22Z</dcterms:created>
  <dcterms:modified xsi:type="dcterms:W3CDTF">2022-12-13T02:15:13Z</dcterms:modified>
</cp:coreProperties>
</file>