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6" r:id="rId3"/>
    <p:sldId id="265" r:id="rId4"/>
    <p:sldId id="261" r:id="rId5"/>
    <p:sldId id="263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 autoAdjust="0"/>
  </p:normalViewPr>
  <p:slideViewPr>
    <p:cSldViewPr>
      <p:cViewPr>
        <p:scale>
          <a:sx n="125" d="100"/>
          <a:sy n="125" d="100"/>
        </p:scale>
        <p:origin x="-1128" y="-72"/>
      </p:cViewPr>
      <p:guideLst>
        <p:guide orient="horz" pos="3294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C53B-681E-4604-9907-180AC3B12651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E5E53-0F37-4B84-88A4-38853BE482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11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5E53-0F37-4B84-88A4-38853BE4820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85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13" Type="http://schemas.openxmlformats.org/officeDocument/2006/relationships/image" Target="../media/image23.gif"/><Relationship Id="rId18" Type="http://schemas.openxmlformats.org/officeDocument/2006/relationships/image" Target="../media/image28.gif"/><Relationship Id="rId3" Type="http://schemas.openxmlformats.org/officeDocument/2006/relationships/image" Target="../media/image13.gif"/><Relationship Id="rId7" Type="http://schemas.openxmlformats.org/officeDocument/2006/relationships/image" Target="../media/image17.gif"/><Relationship Id="rId12" Type="http://schemas.openxmlformats.org/officeDocument/2006/relationships/image" Target="../media/image22.gif"/><Relationship Id="rId17" Type="http://schemas.openxmlformats.org/officeDocument/2006/relationships/image" Target="../media/image27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gif"/><Relationship Id="rId20" Type="http://schemas.openxmlformats.org/officeDocument/2006/relationships/image" Target="../media/image3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11" Type="http://schemas.openxmlformats.org/officeDocument/2006/relationships/image" Target="../media/image21.gif"/><Relationship Id="rId5" Type="http://schemas.openxmlformats.org/officeDocument/2006/relationships/image" Target="../media/image15.gif"/><Relationship Id="rId15" Type="http://schemas.openxmlformats.org/officeDocument/2006/relationships/image" Target="../media/image25.gif"/><Relationship Id="rId10" Type="http://schemas.openxmlformats.org/officeDocument/2006/relationships/image" Target="../media/image20.gif"/><Relationship Id="rId19" Type="http://schemas.openxmlformats.org/officeDocument/2006/relationships/image" Target="../media/image29.gif"/><Relationship Id="rId4" Type="http://schemas.openxmlformats.org/officeDocument/2006/relationships/image" Target="../media/image14.gif"/><Relationship Id="rId9" Type="http://schemas.openxmlformats.org/officeDocument/2006/relationships/image" Target="../media/image19.gif"/><Relationship Id="rId14" Type="http://schemas.openxmlformats.org/officeDocument/2006/relationships/image" Target="../media/image2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22245" y="1052736"/>
            <a:ext cx="8153043" cy="1371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Incorporation of prior knowledge of the signal behavior into the reconstruction to accelerate the acquisition of MR diffusion </a:t>
            </a:r>
            <a:r>
              <a:rPr lang="en-US" sz="3200" dirty="0" smtClean="0"/>
              <a:t>data: </a:t>
            </a:r>
            <a:br>
              <a:rPr lang="en-US" sz="3200" dirty="0" smtClean="0"/>
            </a:br>
            <a:r>
              <a:rPr lang="en-US" sz="3200" dirty="0" smtClean="0"/>
              <a:t>Videos</a:t>
            </a:r>
            <a:endParaRPr lang="es-ES" sz="3200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38148" y="3284984"/>
            <a:ext cx="82486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sz="2000" u="none" dirty="0" smtClean="0"/>
              <a:t>J F P J Abascal, </a:t>
            </a:r>
            <a:r>
              <a:rPr lang="es-ES" sz="2000" u="none" dirty="0"/>
              <a:t>M </a:t>
            </a:r>
            <a:r>
              <a:rPr lang="es-ES" sz="2000" u="none" dirty="0" err="1" smtClean="0"/>
              <a:t>Desco</a:t>
            </a:r>
            <a:r>
              <a:rPr lang="es-ES" sz="2000" u="none" smtClean="0"/>
              <a:t>, </a:t>
            </a:r>
            <a:r>
              <a:rPr lang="es-ES" sz="2000" u="none"/>
              <a:t>J </a:t>
            </a:r>
            <a:r>
              <a:rPr lang="es-ES" sz="2000" u="none" smtClean="0"/>
              <a:t>M </a:t>
            </a:r>
            <a:r>
              <a:rPr lang="es-ES" sz="2000" u="none" smtClean="0"/>
              <a:t>Parra-Robles</a:t>
            </a:r>
            <a:endParaRPr lang="es-ES" sz="2000" u="none" dirty="0" smtClean="0"/>
          </a:p>
          <a:p>
            <a:pPr eaLnBrk="1" hangingPunct="1"/>
            <a:endParaRPr lang="es-ES" sz="1200" u="none" baseline="30000" dirty="0"/>
          </a:p>
          <a:p>
            <a:pPr eaLnBrk="1" hangingPunct="1"/>
            <a:r>
              <a:rPr lang="es-ES" sz="1400" u="none" dirty="0" smtClean="0"/>
              <a:t>Departamento </a:t>
            </a:r>
            <a:r>
              <a:rPr lang="es-ES" sz="1400" u="none" dirty="0"/>
              <a:t>de Bioingeniería e Ingeniería Aeroespacial, Universidad Carlos III de Madrid, Spain</a:t>
            </a:r>
          </a:p>
          <a:p>
            <a:pPr eaLnBrk="1" hangingPunct="1"/>
            <a:r>
              <a:rPr lang="es-ES" sz="1400" u="none" dirty="0" smtClean="0"/>
              <a:t>Instituto </a:t>
            </a:r>
            <a:r>
              <a:rPr lang="es-ES" sz="1400" u="none" dirty="0"/>
              <a:t>de Investigación Sanitaria Gregorio Marañón (IiSGM), Madrid, Spain</a:t>
            </a:r>
          </a:p>
          <a:p>
            <a:pPr eaLnBrk="1" hangingPunct="1"/>
            <a:endParaRPr lang="en-US" sz="1000" u="none" dirty="0"/>
          </a:p>
        </p:txBody>
      </p:sp>
    </p:spTree>
    <p:extLst>
      <p:ext uri="{BB962C8B-B14F-4D97-AF65-F5344CB8AC3E}">
        <p14:creationId xmlns:p14="http://schemas.microsoft.com/office/powerpoint/2010/main" val="22557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Following slice:</a:t>
            </a:r>
          </a:p>
          <a:p>
            <a:pPr lvl="1"/>
            <a:r>
              <a:rPr lang="en-US" sz="2400" dirty="0" smtClean="0"/>
              <a:t>Fully sampled data vs. SIDER </a:t>
            </a:r>
            <a:r>
              <a:rPr lang="en-US" sz="2400" dirty="0"/>
              <a:t>for acceleration factor x7 </a:t>
            </a:r>
            <a:endParaRPr lang="en-US" sz="2400" dirty="0" smtClean="0"/>
          </a:p>
          <a:p>
            <a:pPr lvl="1"/>
            <a:r>
              <a:rPr lang="en-US" sz="2400" dirty="0" smtClean="0"/>
              <a:t>Videos </a:t>
            </a:r>
            <a:r>
              <a:rPr lang="en-US" sz="2400" dirty="0"/>
              <a:t>correspond to estimated maps of </a:t>
            </a:r>
            <a:r>
              <a:rPr lang="en-US" sz="2400" dirty="0" smtClean="0"/>
              <a:t>mean alveolar</a:t>
            </a:r>
            <a:r>
              <a:rPr lang="en-US" sz="2400" dirty="0"/>
              <a:t> length for fully sampled data (top) and for SIDER method for an acceleration factor of x7 (bottom) for three controls and three COPD </a:t>
            </a:r>
            <a:r>
              <a:rPr lang="en-US" sz="2400" dirty="0" smtClean="0"/>
              <a:t>patients.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880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V:\Proyectos\CompressedSensing\gases\results\AllDataSets\StretchModel\datoscopd\datcopd_x1_1fp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02915" y="474666"/>
            <a:ext cx="1004987" cy="10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V:\Proyectos\CompressedSensing\gases\results\AllDataSets\StretchModel\datoscopd\datcopd_x7__SIDER_all_z_1fp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02915" y="1676528"/>
            <a:ext cx="1009724" cy="10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79511" y="1948995"/>
            <a:ext cx="7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SIDER x7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11187" y="790931"/>
            <a:ext cx="72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x1</a:t>
            </a:r>
            <a:endParaRPr lang="es-ES" dirty="0"/>
          </a:p>
        </p:txBody>
      </p:sp>
      <p:pic>
        <p:nvPicPr>
          <p:cNvPr id="4104" name="Picture 8" descr="V:\Proyectos\CompressedSensing\gases\results\AllDataSets\StretchModel\datosnormalmrm\dataPX_x1_1fp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34566" y="471541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V:\Proyectos\CompressedSensing\gases\results\AllDataSets\StretchModel\datosnormalmrm\dataPX_x7__SIDER_all_z_1fps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34566" y="1673403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V:\Proyectos\CompressedSensing\gases\results\AllDataSets\StretchModel\patientCOPD_R21pre\patCOPD_R21pre_x1_1fps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94223" y="474666"/>
            <a:ext cx="998786" cy="99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V:\Proyectos\CompressedSensing\gases\results\AllDataSets\StretchModel\patientCOPD_R21pre\patCOPD_R21pre_x7__SIDER_all_z_1fps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94223" y="1658991"/>
            <a:ext cx="1021060" cy="102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V:\Proyectos\CompressedSensing\gases\results\AllDataSets\StretchModel\datosnormalmrm\dataGNa_x1_1fps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82464" y="470030"/>
            <a:ext cx="998825" cy="9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V:\Proyectos\CompressedSensing\gases\results\AllDataSets\StretchModel\datosnormalmrm\dataGNa_x7__SIDER_all_z_1fps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94833" y="1686872"/>
            <a:ext cx="974085" cy="97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CuadroTexto"/>
          <p:cNvSpPr txBox="1"/>
          <p:nvPr/>
        </p:nvSpPr>
        <p:spPr>
          <a:xfrm>
            <a:off x="5758235" y="75677"/>
            <a:ext cx="10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Patients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051720" y="75677"/>
            <a:ext cx="10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Controls</a:t>
            </a:r>
            <a:endParaRPr lang="es-ES" dirty="0"/>
          </a:p>
        </p:txBody>
      </p:sp>
      <p:pic>
        <p:nvPicPr>
          <p:cNvPr id="4112" name="Picture 16" descr="V:\Proyectos\CompressedSensing\gases\results\AllDataSets\StretchModel\patientCOPD_R48pre\patCOPD_R48pre_1_x1_1fps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58235" y="464853"/>
            <a:ext cx="987620" cy="98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V:\Proyectos\CompressedSensing\gases\results\AllDataSets\StretchModel\patientCOPD_R48pre\patCOPD_R48pre_1_x7__SIDER_all_z_1fps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58235" y="1672801"/>
            <a:ext cx="992477" cy="99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V:\Proyectos\CompressedSensing\gases\results\AllDataSets\StretchModel\datosnormalmrm\dataJW_x1_1fps.gif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5356" y="47667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V:\Proyectos\CompressedSensing\gases\results\AllDataSets\StretchModel\datosnormalmrm\dataJW_x7__SIDER_all_z_1fps.gif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3848" y="1650865"/>
            <a:ext cx="1009620" cy="100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3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Following slice:</a:t>
            </a:r>
          </a:p>
          <a:p>
            <a:pPr lvl="1"/>
            <a:r>
              <a:rPr lang="en-US" sz="2400" dirty="0" smtClean="0"/>
              <a:t>SIDER </a:t>
            </a:r>
            <a:r>
              <a:rPr lang="en-US" sz="2400" dirty="0"/>
              <a:t>vs. zero-filling and TV for several acceleration factors (x1, x2, x5, </a:t>
            </a:r>
            <a:r>
              <a:rPr lang="en-US" sz="2400" dirty="0" smtClean="0"/>
              <a:t>x7). </a:t>
            </a:r>
            <a:endParaRPr lang="en-US" sz="2400" dirty="0"/>
          </a:p>
          <a:p>
            <a:pPr lvl="1"/>
            <a:r>
              <a:rPr lang="en-US" sz="2400" dirty="0" smtClean="0"/>
              <a:t>Videos </a:t>
            </a:r>
            <a:r>
              <a:rPr lang="en-US" sz="2400" dirty="0"/>
              <a:t>show one slice of mean </a:t>
            </a:r>
            <a:r>
              <a:rPr lang="en-US" sz="2400" dirty="0" smtClean="0"/>
              <a:t>alveolar </a:t>
            </a:r>
            <a:r>
              <a:rPr lang="en-US" sz="2400" dirty="0"/>
              <a:t>length estimated at different acceleration factors </a:t>
            </a:r>
            <a:r>
              <a:rPr lang="en-US" sz="2400" dirty="0" smtClean="0"/>
              <a:t>(increasing from x1 to x7) for three control and three COPD patient data sets.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24448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V:\Proyectos\CompressedSensing\gases\results\AllDataSets\StretchModel\datoscopd\datcopd_x1x2x5x7__ZF_allx_z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73754" y="312840"/>
            <a:ext cx="976249" cy="97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V:\Proyectos\CompressedSensing\gases\results\AllDataSets\StretchModel\datoscopd\datcopd_x1x2x5x7__TV_allx_z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33024" y="312840"/>
            <a:ext cx="976249" cy="97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V:\Proyectos\CompressedSensing\gases\results\AllDataSets\StretchModel\datoscopd\datcopd_x1x2x5x7__TTV_allx_z3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2102" y="326588"/>
            <a:ext cx="993513" cy="99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V:\Proyectos\CompressedSensing\gases\results\AllDataSets\StretchModel\datosnormalmrm\dataPX_x1x2x5x7__ZF_allx_z3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93469" y="3429001"/>
            <a:ext cx="984187" cy="98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:\Proyectos\CompressedSensing\gases\results\AllDataSets\StretchModel\datosnormalmrm\dataPX_x1x2x5x7__TV_allx_z3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44210" y="3429001"/>
            <a:ext cx="990060" cy="99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V:\Proyectos\CompressedSensing\gases\results\AllDataSets\StretchModel\datosnormalmrm\dataPX_x1x2x5x7__TTV_allx_z3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1853" y="3429001"/>
            <a:ext cx="984187" cy="98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V:\Proyectos\CompressedSensing\gases\results\AllDataSets\StretchModel\patientCOPD_R21pre\patCOPD_R21pre_2_x1x2x5x7__ZF_allx_z3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7624" y="2366749"/>
            <a:ext cx="990243" cy="99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V:\Proyectos\CompressedSensing\gases\results\AllDataSets\StretchModel\patientCOPD_R21pre\patCOPD_R21pre_2_x1x2x5x7__TV_allx_z3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33024" y="2368651"/>
            <a:ext cx="988341" cy="98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V:\Proyectos\CompressedSensing\gases\results\AllDataSets\StretchModel\patientCOPD_R21pre\patCOPD_R21pre_2_x1x2x5x7__TTV_allx_z3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5723" y="2382750"/>
            <a:ext cx="960141" cy="96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V:\Proyectos\CompressedSensing\gases\results\AllDataSets\StretchModel\datosnormalmrm\dataGNa_x1x2x5x7__ZF_allx_z4_2fps.gif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7623" y="5517232"/>
            <a:ext cx="990243" cy="99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V:\Proyectos\CompressedSensing\gases\results\AllDataSets\StretchModel\datosnormalmrm\dataGNa_x1x2x5x7__TV_allx_z4_2fps.gif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2229" y="5517233"/>
            <a:ext cx="997044" cy="99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V:\Proyectos\CompressedSensing\gases\results\AllDataSets\StretchModel\datosnormalmrm\dataGNa_x1x2x5x7__TTV_allx_z4_2fps.gif"/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09872" y="5517232"/>
            <a:ext cx="997045" cy="99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V:\Proyectos\CompressedSensing\gases\results\AllDataSets\StretchModel\patientCOPD_R48pre\patCOPD_R48pre_1_x1x2x5x7__ZF_allx_z2_2fps.gif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7624" y="1340769"/>
            <a:ext cx="962379" cy="96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V:\Proyectos\CompressedSensing\gases\results\AllDataSets\StretchModel\patientCOPD_R48pre\patCOPD_R48pre_1_x1x2x5x7__TV_allx_z2_2fps.gif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33024" y="1340768"/>
            <a:ext cx="962379" cy="96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V:\Proyectos\CompressedSensing\gases\results\AllDataSets\StretchModel\patientCOPD_R48pre\patCOPD_R48pre_1_x1x2x5x7__TTV_allx_z2_2fps.gif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36148" y="1358988"/>
            <a:ext cx="989892" cy="98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475656" y="-273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ZF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987824" y="-366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TV</a:t>
            </a:r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491019" y="-27384"/>
            <a:ext cx="72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SIDER</a:t>
            </a:r>
            <a:endParaRPr lang="es-ES" dirty="0"/>
          </a:p>
        </p:txBody>
      </p:sp>
      <p:pic>
        <p:nvPicPr>
          <p:cNvPr id="1070" name="Picture 46" descr="V:\Proyectos\CompressedSensing\gases\results\AllDataSets\StretchModel\datosnormalmrm\dataJW_x1x2x5x7__ZF_allx_z4_2fps.gif"/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7623" y="4466411"/>
            <a:ext cx="978813" cy="97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V:\Proyectos\CompressedSensing\gases\results\AllDataSets\StretchModel\datosnormalmrm\dataJW_x1x2x5x7__TV_allx_z4_2fps.gif"/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30115" y="4488551"/>
            <a:ext cx="977789" cy="9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V:\Proyectos\CompressedSensing\gases\results\AllDataSets\StretchModel\datosnormalmrm\dataJW_x1x2x5x7__TTV_allx_z4_2fps.gif"/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51548" y="4490177"/>
            <a:ext cx="974491" cy="9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179511" y="620688"/>
            <a:ext cx="101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Patient 1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79512" y="1619508"/>
            <a:ext cx="101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Patient 2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79512" y="2699628"/>
            <a:ext cx="101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Patient 3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73667" y="3707740"/>
            <a:ext cx="108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Control 1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179512" y="4725144"/>
            <a:ext cx="108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Control 2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73667" y="5805264"/>
            <a:ext cx="108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Control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34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14069</TotalTime>
  <Words>144</Words>
  <Application>Microsoft Office PowerPoint</Application>
  <PresentationFormat>Presentación en pantalla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Incorporation of prior knowledge of the signal behavior into the reconstruction to accelerate the acquisition of MR diffusion data:  Videos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Abascal</dc:creator>
  <cp:lastModifiedBy>Juan Abascal</cp:lastModifiedBy>
  <cp:revision>50</cp:revision>
  <dcterms:created xsi:type="dcterms:W3CDTF">2016-03-29T16:25:31Z</dcterms:created>
  <dcterms:modified xsi:type="dcterms:W3CDTF">2016-04-11T14:52:35Z</dcterms:modified>
</cp:coreProperties>
</file>