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62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7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92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8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2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2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0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8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D992E2B-DF6A-4357-9038-70C7EFA6D81D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5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D992E2B-DF6A-4357-9038-70C7EFA6D81D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7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peechprocessingbook.aalto.fi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61/2000000001" TargetMode="External"/><Relationship Id="rId2" Type="http://schemas.openxmlformats.org/officeDocument/2006/relationships/hyperlink" Target="https://doi.org/10.1109/ICASSP.1996.5411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BEBFC-79F8-4DDC-AC65-4806895A7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TTS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39D30A-F075-4FE2-9FA1-86DC6CF16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2544"/>
            <a:ext cx="8991600" cy="122632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整理  司正</a:t>
            </a:r>
            <a:endParaRPr lang="en-US" altLang="zh-CN" sz="2400" dirty="0">
              <a:solidFill>
                <a:schemeClr val="accent4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“Introduction to Speech Processing”, 2nd Edition, 2022.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URL: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https://speechprocessingbook.aalto.fi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DOI: 10.5281/zenodo.6821775.</a:t>
            </a:r>
            <a:endParaRPr lang="zh-CN" altLang="en-US" sz="18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9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25209-0B06-4FA3-8EAF-0AF170CD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8241"/>
            <a:ext cx="7729728" cy="118872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系统的基本结构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AB863-A39F-47BC-8496-76BA8ABE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66" y="1878008"/>
            <a:ext cx="11001979" cy="4631751"/>
          </a:xfrm>
        </p:spPr>
        <p:txBody>
          <a:bodyPr/>
          <a:lstStyle/>
          <a:p>
            <a:r>
              <a:rPr lang="en-US" altLang="zh-CN" dirty="0"/>
              <a:t>TTS</a:t>
            </a:r>
            <a:r>
              <a:rPr lang="zh-CN" altLang="en-US" dirty="0"/>
              <a:t>系统的一般结构：文本分析</a:t>
            </a:r>
            <a:r>
              <a:rPr lang="en-US" altLang="zh-CN" dirty="0"/>
              <a:t>+</a:t>
            </a:r>
            <a:r>
              <a:rPr lang="zh-CN" altLang="en-US" dirty="0"/>
              <a:t>言语合成</a:t>
            </a:r>
            <a:endParaRPr lang="en-US" altLang="zh-CN" dirty="0"/>
          </a:p>
          <a:p>
            <a:r>
              <a:rPr lang="zh-CN" altLang="en-US" dirty="0"/>
              <a:t>文本分析（生成语音表征）：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标准化（展开缩写等）</a:t>
            </a:r>
            <a:r>
              <a:rPr lang="en-US" altLang="zh-CN" dirty="0"/>
              <a:t>+</a:t>
            </a:r>
            <a:r>
              <a:rPr lang="zh-CN" altLang="en-US" dirty="0"/>
              <a:t>分析句法结构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字素</a:t>
            </a:r>
            <a:r>
              <a:rPr lang="en-US" altLang="zh-CN" dirty="0"/>
              <a:t>-&gt;</a:t>
            </a:r>
            <a:r>
              <a:rPr lang="zh-CN" altLang="en-US" dirty="0"/>
              <a:t>音位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引入超音段特征</a:t>
            </a:r>
            <a:endParaRPr lang="en-US" altLang="zh-CN" dirty="0"/>
          </a:p>
          <a:p>
            <a:r>
              <a:rPr lang="zh-CN" altLang="en-US" dirty="0"/>
              <a:t>言语合成</a:t>
            </a:r>
            <a:endParaRPr lang="en-US" altLang="zh-CN" dirty="0"/>
          </a:p>
          <a:p>
            <a:pPr lvl="1"/>
            <a:r>
              <a:rPr lang="zh-CN" altLang="en-US" dirty="0"/>
              <a:t>言语合成技术：</a:t>
            </a:r>
            <a:endParaRPr lang="en-US" altLang="zh-CN" dirty="0"/>
          </a:p>
          <a:p>
            <a:pPr lvl="2"/>
            <a:r>
              <a:rPr lang="zh-CN" altLang="en-US" dirty="0"/>
              <a:t>共振峰合成</a:t>
            </a:r>
            <a:endParaRPr lang="en-US" altLang="zh-CN" dirty="0"/>
          </a:p>
          <a:p>
            <a:pPr lvl="2"/>
            <a:r>
              <a:rPr lang="zh-CN" altLang="en-US" dirty="0"/>
              <a:t>发声合成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串接合成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调参合成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synthesis_basic_schematic">
            <a:extLst>
              <a:ext uri="{FF2B5EF4-FFF2-40B4-BE49-F238E27FC236}">
                <a16:creationId xmlns:a16="http://schemas.microsoft.com/office/drawing/2014/main" id="{C33A1445-7BEB-490A-A426-232E2E19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78" y="3773989"/>
            <a:ext cx="6284360" cy="8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ACA8D0-BB93-478F-948C-DD2E8C02C220}"/>
              </a:ext>
            </a:extLst>
          </p:cNvPr>
          <p:cNvSpPr txBox="1"/>
          <p:nvPr/>
        </p:nvSpPr>
        <p:spPr>
          <a:xfrm>
            <a:off x="4937554" y="4664195"/>
            <a:ext cx="485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言语合成系统的基本结构</a:t>
            </a:r>
          </a:p>
        </p:txBody>
      </p:sp>
    </p:spTree>
    <p:extLst>
      <p:ext uri="{BB962C8B-B14F-4D97-AF65-F5344CB8AC3E}">
        <p14:creationId xmlns:p14="http://schemas.microsoft.com/office/powerpoint/2010/main" val="131377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A1056-B506-416E-A510-EC53AF81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72" y="245501"/>
            <a:ext cx="11597880" cy="1188720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串接语音合成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83554-9960-4D39-8CDB-B6B5C840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772" y="1641451"/>
            <a:ext cx="11597880" cy="483126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又“单位选取语音合成”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预录制言语合成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优点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：高自然度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缺点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：音频段落须预录制；灵活性有限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词级声波合成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存在的问题：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影响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自然度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：协同发音效应的缺位；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预录制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所有语音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的不现实性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为了解决这个问题，现代串接语音合成一般基于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次词级单位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常用单位：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音素、音素对、三元音素组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存储为声学参数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数据集要求：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切分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69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1B1ED-8862-4D70-8E92-68508F124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061" y="327017"/>
                <a:ext cx="11443767" cy="6258718"/>
              </a:xfrm>
            </p:spPr>
            <p:txBody>
              <a:bodyPr/>
              <a:lstStyle/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合成的步骤：</a:t>
                </a:r>
                <a:endParaRPr lang="en-US" altLang="zh-CN" sz="24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）输入文本转化为目标赋值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）根据赋值为每一个音素段选取合适的单位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）后期处理：减少潜在的人工串接效果</a:t>
                </a:r>
                <a:endParaRPr lang="en-US" altLang="zh-CN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单位选取：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使用两个损失函数实现损失最小化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/>
                <a:r>
                  <a:rPr lang="zh-CN" altLang="en-US" sz="22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目标损失函数：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zh-CN" alt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该函数描述目标言语单位赋值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与数据库中备选单位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的错配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4"/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因为目标赋值包含很多诸如目标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/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语境音素身份、音高、音长、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power(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?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等等，因此目标损失函数可以被分成很多子函数：</a:t>
                </a:r>
                <a:r>
                  <a:rPr lang="en-US" altLang="zh-CN" sz="2200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p>
                    </m:sSub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4"/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一些损失函数：音段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power(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平均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log-power);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音高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平均基频</a:t>
                </a:r>
                <a:r>
                  <a:rPr lang="en-US" altLang="zh-CN" sz="22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/>
                <a:r>
                  <a:rPr lang="zh-CN" altLang="en-US" sz="22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串接损失函数：</a:t>
                </a:r>
                <a:r>
                  <a:rPr lang="en-US" altLang="zh-CN" sz="2200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𝑐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，该函数描述备选单位与其之前的单位的并的错配（一个音段的结尾和它后面的音段的开头的错配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？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1B1ED-8862-4D70-8E92-68508F124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061" y="327017"/>
                <a:ext cx="11443767" cy="6258718"/>
              </a:xfrm>
              <a:blipFill>
                <a:blip r:embed="rId2"/>
                <a:stretch>
                  <a:fillRect l="-692" t="-780" r="-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94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1B1ED-8862-4D70-8E92-68508F12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61" y="327017"/>
            <a:ext cx="11474591" cy="6155976"/>
          </a:xfrm>
        </p:spPr>
        <p:txBody>
          <a:bodyPr>
            <a:normAutofit/>
          </a:bodyPr>
          <a:lstStyle/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表格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1</a:t>
            </a:r>
          </a:p>
          <a:p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参考文献：</a:t>
            </a:r>
            <a:endParaRPr lang="en-US" altLang="zh-CN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[1]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DOI: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10.1109/ICASSP.1996.541110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[2]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DOI: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https://doi.org/10.1561/2000000001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/>
          </a:p>
        </p:txBody>
      </p:sp>
      <p:pic>
        <p:nvPicPr>
          <p:cNvPr id="1026" name="Picture 2" descr="CSS_cost_schematic">
            <a:extLst>
              <a:ext uri="{FF2B5EF4-FFF2-40B4-BE49-F238E27FC236}">
                <a16:creationId xmlns:a16="http://schemas.microsoft.com/office/drawing/2014/main" id="{3EDFAAB2-34A6-49AE-8A90-2993D7BF6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64" y="580490"/>
            <a:ext cx="6991850" cy="379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80146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512</TotalTime>
  <Words>394</Words>
  <Application>Microsoft Office PowerPoint</Application>
  <PresentationFormat>宽屏</PresentationFormat>
  <Paragraphs>55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华文楷体</vt:lpstr>
      <vt:lpstr>Arial</vt:lpstr>
      <vt:lpstr>Cambria Math</vt:lpstr>
      <vt:lpstr>Gill Sans MT</vt:lpstr>
      <vt:lpstr>Times New Roman</vt:lpstr>
      <vt:lpstr>包裹</vt:lpstr>
      <vt:lpstr>TTS系统入门</vt:lpstr>
      <vt:lpstr>1. TTS系统的基本结构</vt:lpstr>
      <vt:lpstr>1.1 串接语音合成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TTS入门</dc:title>
  <dc:creator>han gang</dc:creator>
  <cp:lastModifiedBy>han gang</cp:lastModifiedBy>
  <cp:revision>15</cp:revision>
  <dcterms:created xsi:type="dcterms:W3CDTF">2023-11-14T04:58:34Z</dcterms:created>
  <dcterms:modified xsi:type="dcterms:W3CDTF">2023-11-16T05:02:48Z</dcterms:modified>
</cp:coreProperties>
</file>