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2"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D8E8154D-00BB-4197-9174-A44DB1052848}" type="datetimeFigureOut">
              <a:rPr lang="zh-CN" altLang="en-US" smtClean="0"/>
              <a:t>2023/11/28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BB04D6A-8FDF-492F-BB40-52BF40DB2C75}" type="slidenum">
              <a:rPr lang="zh-CN" altLang="en-US" smtClean="0"/>
              <a:t>‹#›</a:t>
            </a:fld>
            <a:endParaRPr lang="zh-CN" altLang="en-US"/>
          </a:p>
        </p:txBody>
      </p:sp>
    </p:spTree>
    <p:extLst>
      <p:ext uri="{BB962C8B-B14F-4D97-AF65-F5344CB8AC3E}">
        <p14:creationId xmlns:p14="http://schemas.microsoft.com/office/powerpoint/2010/main" val="2330534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zh-CN" altLang="en-US"/>
              <a:t>单击此处编辑母版标题样式</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zh-CN" altLang="en-US"/>
              <a:t>单击图标添加图片</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8E8154D-00BB-4197-9174-A44DB1052848}" type="datetimeFigureOut">
              <a:rPr lang="zh-CN" altLang="en-US" smtClean="0"/>
              <a:t>2023/11/28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BB04D6A-8FDF-492F-BB40-52BF40DB2C75}" type="slidenum">
              <a:rPr lang="zh-CN" altLang="en-US" smtClean="0"/>
              <a:t>‹#›</a:t>
            </a:fld>
            <a:endParaRPr lang="zh-CN" altLang="en-US"/>
          </a:p>
        </p:txBody>
      </p:sp>
    </p:spTree>
    <p:extLst>
      <p:ext uri="{BB962C8B-B14F-4D97-AF65-F5344CB8AC3E}">
        <p14:creationId xmlns:p14="http://schemas.microsoft.com/office/powerpoint/2010/main" val="1154011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8E8154D-00BB-4197-9174-A44DB1052848}" type="datetimeFigureOut">
              <a:rPr lang="zh-CN" altLang="en-US" smtClean="0"/>
              <a:t>2023/11/28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BB04D6A-8FDF-492F-BB40-52BF40DB2C75}" type="slidenum">
              <a:rPr lang="zh-CN" altLang="en-US" smtClean="0"/>
              <a:t>‹#›</a:t>
            </a:fld>
            <a:endParaRPr lang="zh-CN" altLang="en-US"/>
          </a:p>
        </p:txBody>
      </p:sp>
    </p:spTree>
    <p:extLst>
      <p:ext uri="{BB962C8B-B14F-4D97-AF65-F5344CB8AC3E}">
        <p14:creationId xmlns:p14="http://schemas.microsoft.com/office/powerpoint/2010/main" val="27646991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zh-CN" altLang="en-US"/>
              <a:t>单击此处编辑母版标题样式</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zh-CN" altLang="en-US"/>
              <a:t>单击此处编辑母版文本样式</a:t>
            </a:r>
          </a:p>
        </p:txBody>
      </p:sp>
      <p:sp>
        <p:nvSpPr>
          <p:cNvPr id="2" name="Date Placeholder 1"/>
          <p:cNvSpPr>
            <a:spLocks noGrp="1"/>
          </p:cNvSpPr>
          <p:nvPr>
            <p:ph type="dt" sz="half" idx="10"/>
          </p:nvPr>
        </p:nvSpPr>
        <p:spPr/>
        <p:txBody>
          <a:bodyPr/>
          <a:lstStyle/>
          <a:p>
            <a:fld id="{D8E8154D-00BB-4197-9174-A44DB1052848}" type="datetimeFigureOut">
              <a:rPr lang="zh-CN" altLang="en-US" smtClean="0"/>
              <a:t>2023/11/28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BB04D6A-8FDF-492F-BB40-52BF40DB2C75}" type="slidenum">
              <a:rPr lang="zh-CN" altLang="en-US" smtClean="0"/>
              <a:t>‹#›</a:t>
            </a:fld>
            <a:endParaRPr lang="zh-CN" altLang="en-US"/>
          </a:p>
        </p:txBody>
      </p:sp>
    </p:spTree>
    <p:extLst>
      <p:ext uri="{BB962C8B-B14F-4D97-AF65-F5344CB8AC3E}">
        <p14:creationId xmlns:p14="http://schemas.microsoft.com/office/powerpoint/2010/main" val="32117787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8E8154D-00BB-4197-9174-A44DB1052848}" type="datetimeFigureOut">
              <a:rPr lang="zh-CN" altLang="en-US" smtClean="0"/>
              <a:t>2023/11/28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BB04D6A-8FDF-492F-BB40-52BF40DB2C75}" type="slidenum">
              <a:rPr lang="zh-CN" altLang="en-US" smtClean="0"/>
              <a:t>‹#›</a:t>
            </a:fld>
            <a:endParaRPr lang="zh-CN" altLang="en-US"/>
          </a:p>
        </p:txBody>
      </p:sp>
    </p:spTree>
    <p:extLst>
      <p:ext uri="{BB962C8B-B14F-4D97-AF65-F5344CB8AC3E}">
        <p14:creationId xmlns:p14="http://schemas.microsoft.com/office/powerpoint/2010/main" val="25612245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8E8154D-00BB-4197-9174-A44DB1052848}" type="datetimeFigureOut">
              <a:rPr lang="zh-CN" altLang="en-US" smtClean="0"/>
              <a:t>2023/11/28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BB04D6A-8FDF-492F-BB40-52BF40DB2C75}" type="slidenum">
              <a:rPr lang="zh-CN" altLang="en-US" smtClean="0"/>
              <a:t>‹#›</a:t>
            </a:fld>
            <a:endParaRPr lang="zh-CN" altLang="en-US"/>
          </a:p>
        </p:txBody>
      </p:sp>
    </p:spTree>
    <p:extLst>
      <p:ext uri="{BB962C8B-B14F-4D97-AF65-F5344CB8AC3E}">
        <p14:creationId xmlns:p14="http://schemas.microsoft.com/office/powerpoint/2010/main" val="2533559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8E8154D-00BB-4197-9174-A44DB1052848}" type="datetimeFigureOut">
              <a:rPr lang="zh-CN" altLang="en-US" smtClean="0"/>
              <a:t>2023/11/28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BB04D6A-8FDF-492F-BB40-52BF40DB2C75}" type="slidenum">
              <a:rPr lang="zh-CN" altLang="en-US" smtClean="0"/>
              <a:t>‹#›</a:t>
            </a:fld>
            <a:endParaRPr lang="zh-CN" altLang="en-US"/>
          </a:p>
        </p:txBody>
      </p:sp>
    </p:spTree>
    <p:extLst>
      <p:ext uri="{BB962C8B-B14F-4D97-AF65-F5344CB8AC3E}">
        <p14:creationId xmlns:p14="http://schemas.microsoft.com/office/powerpoint/2010/main" val="2060110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8E8154D-00BB-4197-9174-A44DB1052848}" type="datetimeFigureOut">
              <a:rPr lang="zh-CN" altLang="en-US" smtClean="0"/>
              <a:t>2023/11/28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BB04D6A-8FDF-492F-BB40-52BF40DB2C75}" type="slidenum">
              <a:rPr lang="zh-CN" altLang="en-US" smtClean="0"/>
              <a:t>‹#›</a:t>
            </a:fld>
            <a:endParaRPr lang="zh-CN" altLang="en-US"/>
          </a:p>
        </p:txBody>
      </p:sp>
    </p:spTree>
    <p:extLst>
      <p:ext uri="{BB962C8B-B14F-4D97-AF65-F5344CB8AC3E}">
        <p14:creationId xmlns:p14="http://schemas.microsoft.com/office/powerpoint/2010/main" val="646959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D8E8154D-00BB-4197-9174-A44DB1052848}" type="datetimeFigureOut">
              <a:rPr lang="zh-CN" altLang="en-US" smtClean="0"/>
              <a:t>2023/11/28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BB04D6A-8FDF-492F-BB40-52BF40DB2C75}" type="slidenum">
              <a:rPr lang="zh-CN" altLang="en-US" smtClean="0"/>
              <a:t>‹#›</a:t>
            </a:fld>
            <a:endParaRPr lang="zh-CN" altLang="en-US"/>
          </a:p>
        </p:txBody>
      </p:sp>
    </p:spTree>
    <p:extLst>
      <p:ext uri="{BB962C8B-B14F-4D97-AF65-F5344CB8AC3E}">
        <p14:creationId xmlns:p14="http://schemas.microsoft.com/office/powerpoint/2010/main" val="407589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D8E8154D-00BB-4197-9174-A44DB1052848}" type="datetimeFigureOut">
              <a:rPr lang="zh-CN" altLang="en-US" smtClean="0"/>
              <a:t>2023/11/28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BB04D6A-8FDF-492F-BB40-52BF40DB2C75}" type="slidenum">
              <a:rPr lang="zh-CN" altLang="en-US" smtClean="0"/>
              <a:t>‹#›</a:t>
            </a:fld>
            <a:endParaRPr lang="zh-CN" altLang="en-US"/>
          </a:p>
        </p:txBody>
      </p:sp>
    </p:spTree>
    <p:extLst>
      <p:ext uri="{BB962C8B-B14F-4D97-AF65-F5344CB8AC3E}">
        <p14:creationId xmlns:p14="http://schemas.microsoft.com/office/powerpoint/2010/main" val="1856634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8E8154D-00BB-4197-9174-A44DB1052848}" type="datetimeFigureOut">
              <a:rPr lang="zh-CN" altLang="en-US" smtClean="0"/>
              <a:t>2023/11/28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BB04D6A-8FDF-492F-BB40-52BF40DB2C75}" type="slidenum">
              <a:rPr lang="zh-CN" altLang="en-US" smtClean="0"/>
              <a:t>‹#›</a:t>
            </a:fld>
            <a:endParaRPr lang="zh-CN" altLang="en-US"/>
          </a:p>
        </p:txBody>
      </p:sp>
    </p:spTree>
    <p:extLst>
      <p:ext uri="{BB962C8B-B14F-4D97-AF65-F5344CB8AC3E}">
        <p14:creationId xmlns:p14="http://schemas.microsoft.com/office/powerpoint/2010/main" val="4055946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E8154D-00BB-4197-9174-A44DB1052848}" type="datetimeFigureOut">
              <a:rPr lang="zh-CN" altLang="en-US" smtClean="0"/>
              <a:t>2023/11/28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BB04D6A-8FDF-492F-BB40-52BF40DB2C75}" type="slidenum">
              <a:rPr lang="zh-CN" altLang="en-US" smtClean="0"/>
              <a:t>‹#›</a:t>
            </a:fld>
            <a:endParaRPr lang="zh-CN" altLang="en-US"/>
          </a:p>
        </p:txBody>
      </p:sp>
    </p:spTree>
    <p:extLst>
      <p:ext uri="{BB962C8B-B14F-4D97-AF65-F5344CB8AC3E}">
        <p14:creationId xmlns:p14="http://schemas.microsoft.com/office/powerpoint/2010/main" val="1123082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zh-CN" altLang="en-US"/>
              <a:t>单击此处编辑母版标题样式</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8E8154D-00BB-4197-9174-A44DB1052848}" type="datetimeFigureOut">
              <a:rPr lang="zh-CN" altLang="en-US" smtClean="0"/>
              <a:t>2023/11/28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BB04D6A-8FDF-492F-BB40-52BF40DB2C75}" type="slidenum">
              <a:rPr lang="zh-CN" altLang="en-US" smtClean="0"/>
              <a:t>‹#›</a:t>
            </a:fld>
            <a:endParaRPr lang="zh-CN" altLang="en-US"/>
          </a:p>
        </p:txBody>
      </p:sp>
    </p:spTree>
    <p:extLst>
      <p:ext uri="{BB962C8B-B14F-4D97-AF65-F5344CB8AC3E}">
        <p14:creationId xmlns:p14="http://schemas.microsoft.com/office/powerpoint/2010/main" val="1448218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zh-CN" altLang="en-US"/>
              <a:t>单击此处编辑母版标题样式</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zh-CN" altLang="en-US"/>
              <a:t>单击图标添加图片</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3885810" y="6041362"/>
            <a:ext cx="976879" cy="365125"/>
          </a:xfrm>
        </p:spPr>
        <p:txBody>
          <a:bodyPr/>
          <a:lstStyle/>
          <a:p>
            <a:fld id="{D8E8154D-00BB-4197-9174-A44DB1052848}" type="datetimeFigureOut">
              <a:rPr lang="zh-CN" altLang="en-US" smtClean="0"/>
              <a:t>2023/11/28</a:t>
            </a:fld>
            <a:endParaRPr lang="zh-CN" altLang="en-US"/>
          </a:p>
        </p:txBody>
      </p:sp>
      <p:sp>
        <p:nvSpPr>
          <p:cNvPr id="6" name="Footer Placeholder 5"/>
          <p:cNvSpPr>
            <a:spLocks noGrp="1"/>
          </p:cNvSpPr>
          <p:nvPr>
            <p:ph type="ftr" sz="quarter" idx="11"/>
          </p:nvPr>
        </p:nvSpPr>
        <p:spPr>
          <a:xfrm>
            <a:off x="590396" y="6041362"/>
            <a:ext cx="3295413" cy="365125"/>
          </a:xfrm>
        </p:spPr>
        <p:txBody>
          <a:bodyPr/>
          <a:lstStyle/>
          <a:p>
            <a:endParaRPr lang="zh-CN" altLang="en-US"/>
          </a:p>
        </p:txBody>
      </p:sp>
      <p:sp>
        <p:nvSpPr>
          <p:cNvPr id="7" name="Slide Number Placeholder 6"/>
          <p:cNvSpPr>
            <a:spLocks noGrp="1"/>
          </p:cNvSpPr>
          <p:nvPr>
            <p:ph type="sldNum" sz="quarter" idx="12"/>
          </p:nvPr>
        </p:nvSpPr>
        <p:spPr>
          <a:xfrm>
            <a:off x="4862689" y="5915888"/>
            <a:ext cx="1062155" cy="490599"/>
          </a:xfrm>
        </p:spPr>
        <p:txBody>
          <a:bodyPr/>
          <a:lstStyle/>
          <a:p>
            <a:fld id="{8BB04D6A-8FDF-492F-BB40-52BF40DB2C75}" type="slidenum">
              <a:rPr lang="zh-CN" altLang="en-US" smtClean="0"/>
              <a:t>‹#›</a:t>
            </a:fld>
            <a:endParaRPr lang="zh-CN" altLang="en-US"/>
          </a:p>
        </p:txBody>
      </p:sp>
    </p:spTree>
    <p:extLst>
      <p:ext uri="{BB962C8B-B14F-4D97-AF65-F5344CB8AC3E}">
        <p14:creationId xmlns:p14="http://schemas.microsoft.com/office/powerpoint/2010/main" val="2228879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zh-CN" alt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D8E8154D-00BB-4197-9174-A44DB1052848}" type="datetimeFigureOut">
              <a:rPr lang="zh-CN" altLang="en-US" smtClean="0"/>
              <a:t>2023/11/28</a:t>
            </a:fld>
            <a:endParaRPr lang="zh-CN" alt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8BB04D6A-8FDF-492F-BB40-52BF40DB2C75}" type="slidenum">
              <a:rPr lang="zh-CN" altLang="en-US" smtClean="0"/>
              <a:t>‹#›</a:t>
            </a:fld>
            <a:endParaRPr lang="zh-CN" altLang="en-US"/>
          </a:p>
        </p:txBody>
      </p:sp>
    </p:spTree>
    <p:extLst>
      <p:ext uri="{BB962C8B-B14F-4D97-AF65-F5344CB8AC3E}">
        <p14:creationId xmlns:p14="http://schemas.microsoft.com/office/powerpoint/2010/main" val="2106203368"/>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D96387-A81D-4037-B231-4BBD9096D331}"/>
              </a:ext>
            </a:extLst>
          </p:cNvPr>
          <p:cNvSpPr>
            <a:spLocks noGrp="1"/>
          </p:cNvSpPr>
          <p:nvPr>
            <p:ph type="ctrTitle"/>
          </p:nvPr>
        </p:nvSpPr>
        <p:spPr>
          <a:xfrm>
            <a:off x="810001" y="3513762"/>
            <a:ext cx="4440093" cy="906436"/>
          </a:xfrm>
        </p:spPr>
        <p:txBody>
          <a:bodyPr/>
          <a:lstStyle/>
          <a:p>
            <a:r>
              <a:rPr lang="zh-CN" altLang="en-US" dirty="0">
                <a:latin typeface="华文楷体" panose="02010600040101010101" pitchFamily="2" charset="-122"/>
                <a:ea typeface="华文楷体" panose="02010600040101010101" pitchFamily="2" charset="-122"/>
              </a:rPr>
              <a:t>随机性的量度</a:t>
            </a:r>
          </a:p>
        </p:txBody>
      </p:sp>
      <p:sp>
        <p:nvSpPr>
          <p:cNvPr id="3" name="副标题 2">
            <a:extLst>
              <a:ext uri="{FF2B5EF4-FFF2-40B4-BE49-F238E27FC236}">
                <a16:creationId xmlns:a16="http://schemas.microsoft.com/office/drawing/2014/main" id="{DD4EA54C-9350-44E6-9462-4DBBCD3BD462}"/>
              </a:ext>
            </a:extLst>
          </p:cNvPr>
          <p:cNvSpPr>
            <a:spLocks noGrp="1"/>
          </p:cNvSpPr>
          <p:nvPr>
            <p:ph type="subTitle" idx="1"/>
          </p:nvPr>
        </p:nvSpPr>
        <p:spPr/>
        <p:txBody>
          <a:bodyPr/>
          <a:lstStyle/>
          <a:p>
            <a:r>
              <a:rPr lang="zh-CN" altLang="en-US" dirty="0">
                <a:latin typeface="华文楷体" panose="02010600040101010101" pitchFamily="2" charset="-122"/>
                <a:ea typeface="华文楷体" panose="02010600040101010101" pitchFamily="2" charset="-122"/>
              </a:rPr>
              <a:t>整理：司正</a:t>
            </a:r>
          </a:p>
        </p:txBody>
      </p:sp>
    </p:spTree>
    <p:extLst>
      <p:ext uri="{BB962C8B-B14F-4D97-AF65-F5344CB8AC3E}">
        <p14:creationId xmlns:p14="http://schemas.microsoft.com/office/powerpoint/2010/main" val="3978917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EFD4B6-11B2-47C1-8D97-653A55C1B0B5}"/>
              </a:ext>
            </a:extLst>
          </p:cNvPr>
          <p:cNvSpPr>
            <a:spLocks noGrp="1"/>
          </p:cNvSpPr>
          <p:nvPr>
            <p:ph type="title"/>
          </p:nvPr>
        </p:nvSpPr>
        <p:spPr/>
        <p:txBody>
          <a:bodyPr/>
          <a:lstStyle/>
          <a:p>
            <a:r>
              <a:rPr lang="zh-CN" altLang="en-US" dirty="0">
                <a:latin typeface="华文楷体" panose="02010600040101010101" pitchFamily="2" charset="-122"/>
                <a:ea typeface="华文楷体" panose="02010600040101010101" pitchFamily="2" charset="-122"/>
              </a:rPr>
              <a:t>随机性的定义</a:t>
            </a:r>
            <a:r>
              <a:rPr lang="zh-CN" altLang="en-US" dirty="0"/>
              <a:t>（</a:t>
            </a:r>
            <a:r>
              <a:rPr lang="en-US" altLang="zh-CN" b="1" i="0" dirty="0">
                <a:solidFill>
                  <a:schemeClr val="tx1"/>
                </a:solidFill>
                <a:effectLst/>
                <a:latin typeface="Times New Roman" panose="02020603050405020304" pitchFamily="18" charset="0"/>
                <a:cs typeface="Times New Roman" panose="02020603050405020304" pitchFamily="18" charset="0"/>
              </a:rPr>
              <a:t>Peter </a:t>
            </a:r>
            <a:r>
              <a:rPr lang="en-US" altLang="zh-CN" b="1" i="0" dirty="0" err="1">
                <a:solidFill>
                  <a:schemeClr val="tx1"/>
                </a:solidFill>
                <a:effectLst/>
                <a:latin typeface="Times New Roman" panose="02020603050405020304" pitchFamily="18" charset="0"/>
                <a:cs typeface="Times New Roman" panose="02020603050405020304" pitchFamily="18" charset="0"/>
              </a:rPr>
              <a:t>Kirschenmann</a:t>
            </a:r>
            <a:r>
              <a:rPr lang="en-US" altLang="zh-CN" b="1" i="0" dirty="0">
                <a:solidFill>
                  <a:schemeClr val="tx1"/>
                </a:solidFill>
                <a:effectLst/>
                <a:latin typeface="Times New Roman" panose="02020603050405020304" pitchFamily="18" charset="0"/>
                <a:cs typeface="Times New Roman" panose="02020603050405020304" pitchFamily="18" charset="0"/>
              </a:rPr>
              <a:t> 1972</a:t>
            </a:r>
            <a:r>
              <a:rPr lang="zh-CN" altLang="en-US" dirty="0"/>
              <a:t>）</a:t>
            </a:r>
          </a:p>
        </p:txBody>
      </p:sp>
      <p:sp>
        <p:nvSpPr>
          <p:cNvPr id="3" name="内容占位符 2">
            <a:extLst>
              <a:ext uri="{FF2B5EF4-FFF2-40B4-BE49-F238E27FC236}">
                <a16:creationId xmlns:a16="http://schemas.microsoft.com/office/drawing/2014/main" id="{F748E7F1-DB18-4B98-8B11-DD99665F86EE}"/>
              </a:ext>
            </a:extLst>
          </p:cNvPr>
          <p:cNvSpPr>
            <a:spLocks noGrp="1"/>
          </p:cNvSpPr>
          <p:nvPr>
            <p:ph idx="1"/>
          </p:nvPr>
        </p:nvSpPr>
        <p:spPr>
          <a:xfrm>
            <a:off x="438567" y="2232561"/>
            <a:ext cx="11366439" cy="4312077"/>
          </a:xfrm>
        </p:spPr>
        <p:txBody>
          <a:bodyPr anchor="t"/>
          <a:lstStyle/>
          <a:p>
            <a:endParaRPr lang="zh-CN" altLang="en-US" dirty="0"/>
          </a:p>
        </p:txBody>
      </p:sp>
    </p:spTree>
    <p:extLst>
      <p:ext uri="{BB962C8B-B14F-4D97-AF65-F5344CB8AC3E}">
        <p14:creationId xmlns:p14="http://schemas.microsoft.com/office/powerpoint/2010/main" val="1969482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EFD4B6-11B2-47C1-8D97-653A55C1B0B5}"/>
              </a:ext>
            </a:extLst>
          </p:cNvPr>
          <p:cNvSpPr>
            <a:spLocks noGrp="1"/>
          </p:cNvSpPr>
          <p:nvPr>
            <p:ph type="title"/>
          </p:nvPr>
        </p:nvSpPr>
        <p:spPr/>
        <p:txBody>
          <a:bodyPr/>
          <a:lstStyle/>
          <a:p>
            <a:r>
              <a:rPr lang="zh-CN" altLang="en-US" dirty="0">
                <a:latin typeface="华文楷体" panose="02010600040101010101" pitchFamily="2" charset="-122"/>
                <a:ea typeface="华文楷体" panose="02010600040101010101" pitchFamily="2" charset="-122"/>
              </a:rPr>
              <a:t>随机性的五个量度</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Iddo</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Eliazar</a:t>
            </a:r>
            <a:r>
              <a:rPr lang="en-US" altLang="zh-CN" dirty="0">
                <a:latin typeface="Times New Roman" panose="02020603050405020304" pitchFamily="18" charset="0"/>
                <a:cs typeface="Times New Roman" panose="02020603050405020304" pitchFamily="18" charset="0"/>
              </a:rPr>
              <a:t> 2021</a:t>
            </a:r>
            <a:r>
              <a:rPr lang="zh-CN" altLang="en-US" dirty="0">
                <a:latin typeface="Times New Roman" panose="02020603050405020304" pitchFamily="18" charset="0"/>
                <a:cs typeface="Times New Roman" panose="02020603050405020304" pitchFamily="18" charset="0"/>
              </a:rPr>
              <a:t>）</a:t>
            </a:r>
          </a:p>
        </p:txBody>
      </p:sp>
      <p:sp>
        <p:nvSpPr>
          <p:cNvPr id="3" name="内容占位符 2">
            <a:extLst>
              <a:ext uri="{FF2B5EF4-FFF2-40B4-BE49-F238E27FC236}">
                <a16:creationId xmlns:a16="http://schemas.microsoft.com/office/drawing/2014/main" id="{F748E7F1-DB18-4B98-8B11-DD99665F86EE}"/>
              </a:ext>
            </a:extLst>
          </p:cNvPr>
          <p:cNvSpPr>
            <a:spLocks noGrp="1"/>
          </p:cNvSpPr>
          <p:nvPr>
            <p:ph idx="1"/>
          </p:nvPr>
        </p:nvSpPr>
        <p:spPr>
          <a:xfrm>
            <a:off x="438567" y="2232561"/>
            <a:ext cx="11366439" cy="4312077"/>
          </a:xfrm>
        </p:spPr>
        <p:txBody>
          <a:bodyPr anchor="t"/>
          <a:lstStyle/>
          <a:p>
            <a:r>
              <a:rPr lang="zh-CN" altLang="en-US" dirty="0"/>
              <a:t>不同学科测量随机性的手段：</a:t>
            </a:r>
            <a:endParaRPr lang="en-US" altLang="zh-CN" dirty="0"/>
          </a:p>
          <a:p>
            <a:pPr lvl="1"/>
            <a:r>
              <a:rPr lang="zh-CN" altLang="en-US" dirty="0"/>
              <a:t>统计学：标准差</a:t>
            </a:r>
            <a:endParaRPr lang="en-US" altLang="zh-CN" dirty="0"/>
          </a:p>
          <a:p>
            <a:pPr lvl="1"/>
            <a:r>
              <a:rPr lang="zh-CN" altLang="en-US" dirty="0"/>
              <a:t>统计物理和信息论：熵</a:t>
            </a:r>
            <a:endParaRPr lang="en-US" altLang="zh-CN" dirty="0"/>
          </a:p>
          <a:p>
            <a:pPr lvl="1"/>
            <a:r>
              <a:rPr lang="zh-CN" altLang="en-US" dirty="0"/>
              <a:t>社会经济学：不等指数</a:t>
            </a:r>
            <a:endParaRPr lang="en-US" altLang="zh-CN" dirty="0"/>
          </a:p>
          <a:p>
            <a:pPr lvl="1"/>
            <a:r>
              <a:rPr lang="zh-CN" altLang="en-US" dirty="0"/>
              <a:t>生态学：多样性指数</a:t>
            </a:r>
            <a:endParaRPr lang="en-US" altLang="zh-CN" dirty="0"/>
          </a:p>
          <a:p>
            <a:endParaRPr lang="zh-CN" altLang="en-US" dirty="0"/>
          </a:p>
        </p:txBody>
      </p:sp>
    </p:spTree>
    <p:extLst>
      <p:ext uri="{BB962C8B-B14F-4D97-AF65-F5344CB8AC3E}">
        <p14:creationId xmlns:p14="http://schemas.microsoft.com/office/powerpoint/2010/main" val="450845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40A7B-4C0A-4730-BFFC-1935D9CD5D31}"/>
              </a:ext>
            </a:extLst>
          </p:cNvPr>
          <p:cNvSpPr>
            <a:spLocks noGrp="1"/>
          </p:cNvSpPr>
          <p:nvPr>
            <p:ph type="title"/>
          </p:nvPr>
        </p:nvSpPr>
        <p:spPr>
          <a:xfrm>
            <a:off x="810001" y="241443"/>
            <a:ext cx="10571998" cy="636802"/>
          </a:xfrm>
        </p:spPr>
        <p:txBody>
          <a:bodyPr/>
          <a:lstStyle/>
          <a:p>
            <a:r>
              <a:rPr lang="en-US" altLang="zh-CN" dirty="0"/>
              <a:t>My Opinions</a:t>
            </a:r>
            <a:endParaRPr lang="zh-CN" altLang="en-US" dirty="0"/>
          </a:p>
        </p:txBody>
      </p:sp>
      <p:sp>
        <p:nvSpPr>
          <p:cNvPr id="3" name="内容占位符 2">
            <a:extLst>
              <a:ext uri="{FF2B5EF4-FFF2-40B4-BE49-F238E27FC236}">
                <a16:creationId xmlns:a16="http://schemas.microsoft.com/office/drawing/2014/main" id="{CCA0AAE4-92AA-405D-BAB4-C764BDE6CAEA}"/>
              </a:ext>
            </a:extLst>
          </p:cNvPr>
          <p:cNvSpPr>
            <a:spLocks noGrp="1"/>
          </p:cNvSpPr>
          <p:nvPr>
            <p:ph idx="1"/>
          </p:nvPr>
        </p:nvSpPr>
        <p:spPr>
          <a:xfrm>
            <a:off x="335825" y="2222287"/>
            <a:ext cx="11458907" cy="4394270"/>
          </a:xfrm>
        </p:spPr>
        <p:txBody>
          <a:bodyPr anchor="t">
            <a:normAutofit fontScale="85000" lnSpcReduction="10000"/>
          </a:bodyPr>
          <a:lstStyle/>
          <a:p>
            <a:r>
              <a:rPr lang="en-US" altLang="zh-CN" sz="2400" dirty="0">
                <a:latin typeface="Times New Roman" panose="02020603050405020304" pitchFamily="18" charset="0"/>
                <a:cs typeface="Times New Roman" panose="02020603050405020304" pitchFamily="18" charset="0"/>
              </a:rPr>
              <a:t>The randomness of the process(random function) and output</a:t>
            </a:r>
          </a:p>
          <a:p>
            <a:r>
              <a:rPr lang="en-US" altLang="zh-CN" sz="2400" dirty="0">
                <a:latin typeface="Times New Roman" panose="02020603050405020304" pitchFamily="18" charset="0"/>
                <a:cs typeface="Times New Roman" panose="02020603050405020304" pitchFamily="18" charset="0"/>
              </a:rPr>
              <a:t>There is no such thing as a absolutely random function, since it might produce a totally unpredictable infinite set.  </a:t>
            </a:r>
          </a:p>
          <a:p>
            <a:r>
              <a:rPr lang="en-US" altLang="zh-CN" sz="2400" dirty="0">
                <a:latin typeface="Times New Roman" panose="02020603050405020304" pitchFamily="18" charset="0"/>
                <a:cs typeface="Times New Roman" panose="02020603050405020304" pitchFamily="18" charset="0"/>
              </a:rPr>
              <a:t>The absoluteness of randomness of output(ARO) leads to the absolute unpredictability and infinity and ultimately leads us to agnosticism. Beware that by infinity here I mean the infinity of categories of output(since in many systems the output is infinite), which means a well-defined categorization configuration shall first be devised. However, the ARO tells</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us</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there</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could</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never</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be</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a</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well-defined</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categorization schemata since no matter how hard we try there shall always be a possibility that a classification system contains a pair of statements that contrast each other. And thus, any randomness lacking absoluteness has to answer the question of “why the set of output is A instead of B”. This gives rise to two approaches, one is the set of output is accidentally A, thus all these elements in A is just a epiphenomena due to cultural and cognitive usage, while the other  believes that the set A is by no means a coincident but has its own structure and rules of organization, which implicates that there’re rules outside of randomness. The above occurs to me after my reading of Chomsky’s </a:t>
            </a:r>
            <a:r>
              <a:rPr lang="en-US" altLang="zh-CN" sz="2400" dirty="0" err="1">
                <a:latin typeface="Times New Roman" panose="02020603050405020304" pitchFamily="18" charset="0"/>
                <a:cs typeface="Times New Roman" panose="02020603050405020304" pitchFamily="18" charset="0"/>
              </a:rPr>
              <a:t>AoToS</a:t>
            </a:r>
            <a:r>
              <a:rPr lang="en-US" altLang="zh-CN" sz="2400" dirty="0">
                <a:latin typeface="Times New Roman" panose="02020603050405020304" pitchFamily="18" charset="0"/>
                <a:cs typeface="Times New Roman" panose="02020603050405020304" pitchFamily="18" charset="0"/>
              </a:rPr>
              <a:t>(1965).</a:t>
            </a:r>
          </a:p>
          <a:p>
            <a:endParaRPr lang="en-US" altLang="zh-CN" sz="2400" dirty="0">
              <a:latin typeface="Times New Roman" panose="02020603050405020304" pitchFamily="18" charset="0"/>
              <a:cs typeface="Times New Roman" panose="02020603050405020304" pitchFamily="18" charset="0"/>
            </a:endParaRPr>
          </a:p>
          <a:p>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3847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40A7B-4C0A-4730-BFFC-1935D9CD5D31}"/>
              </a:ext>
            </a:extLst>
          </p:cNvPr>
          <p:cNvSpPr>
            <a:spLocks noGrp="1"/>
          </p:cNvSpPr>
          <p:nvPr>
            <p:ph type="title"/>
          </p:nvPr>
        </p:nvSpPr>
        <p:spPr>
          <a:xfrm>
            <a:off x="810001" y="241443"/>
            <a:ext cx="10571998" cy="636802"/>
          </a:xfrm>
        </p:spPr>
        <p:txBody>
          <a:bodyPr/>
          <a:lstStyle/>
          <a:p>
            <a:r>
              <a:rPr lang="en-US" altLang="zh-CN" dirty="0"/>
              <a:t>MP</a:t>
            </a:r>
            <a:endParaRPr lang="zh-CN" altLang="en-US" dirty="0"/>
          </a:p>
        </p:txBody>
      </p:sp>
      <p:sp>
        <p:nvSpPr>
          <p:cNvPr id="3" name="内容占位符 2">
            <a:extLst>
              <a:ext uri="{FF2B5EF4-FFF2-40B4-BE49-F238E27FC236}">
                <a16:creationId xmlns:a16="http://schemas.microsoft.com/office/drawing/2014/main" id="{CCA0AAE4-92AA-405D-BAB4-C764BDE6CAEA}"/>
              </a:ext>
            </a:extLst>
          </p:cNvPr>
          <p:cNvSpPr>
            <a:spLocks noGrp="1"/>
          </p:cNvSpPr>
          <p:nvPr>
            <p:ph idx="1"/>
          </p:nvPr>
        </p:nvSpPr>
        <p:spPr>
          <a:xfrm>
            <a:off x="335825" y="2222287"/>
            <a:ext cx="11458907" cy="4394270"/>
          </a:xfrm>
        </p:spPr>
        <p:txBody>
          <a:bodyPr anchor="t">
            <a:normAutofit/>
          </a:bodyPr>
          <a:lstStyle/>
          <a:p>
            <a:r>
              <a:rPr lang="en-US" altLang="zh-CN" sz="2400" dirty="0">
                <a:latin typeface="Times New Roman" panose="02020603050405020304" pitchFamily="18" charset="0"/>
                <a:cs typeface="Times New Roman" panose="02020603050405020304" pitchFamily="18" charset="0"/>
              </a:rPr>
              <a:t>And if the D(distinct)-set of output is a infinite set, then the D-set of MS(measure space) shall too includes infinite elements, which means the sum of the P of these infinite elements is 1, which means the P of none of the elements is solvable.</a:t>
            </a:r>
          </a:p>
          <a:p>
            <a:r>
              <a:rPr lang="en-US" altLang="zh-CN" sz="2400" dirty="0">
                <a:latin typeface="Times New Roman" panose="02020603050405020304" pitchFamily="18" charset="0"/>
                <a:cs typeface="Times New Roman" panose="02020603050405020304" pitchFamily="18" charset="0"/>
              </a:rPr>
              <a:t>It indicates that either what we have achieve now is simply wrong at the scale of universe, or ARO simply does not exist. </a:t>
            </a:r>
          </a:p>
          <a:p>
            <a:endParaRPr lang="en-US" altLang="zh-CN" sz="2400" dirty="0">
              <a:latin typeface="Times New Roman" panose="02020603050405020304" pitchFamily="18" charset="0"/>
              <a:cs typeface="Times New Roman" panose="02020603050405020304" pitchFamily="18" charset="0"/>
            </a:endParaRPr>
          </a:p>
          <a:p>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1141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3CC81B-23DF-4E69-AF8F-8E2AED3F696E}"/>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MP: the Process(to be continued)</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17B55BAE-8ECF-4855-9BE2-0F0A2E92817E}"/>
              </a:ext>
            </a:extLst>
          </p:cNvPr>
          <p:cNvSpPr>
            <a:spLocks noGrp="1"/>
          </p:cNvSpPr>
          <p:nvPr>
            <p:ph idx="1"/>
          </p:nvPr>
        </p:nvSpPr>
        <p:spPr>
          <a:xfrm>
            <a:off x="459115" y="2212013"/>
            <a:ext cx="11243149" cy="4301803"/>
          </a:xfrm>
        </p:spPr>
        <p:txBody>
          <a:bodyPr anchor="t">
            <a:normAutofit/>
          </a:bodyPr>
          <a:lstStyle/>
          <a:p>
            <a:r>
              <a:rPr lang="en-US" altLang="zh-CN" sz="2400" dirty="0">
                <a:latin typeface="Times New Roman" panose="02020603050405020304" pitchFamily="18" charset="0"/>
                <a:cs typeface="Times New Roman" panose="02020603050405020304" pitchFamily="18" charset="0"/>
              </a:rPr>
              <a:t>Now let’s get to the randomness of the process(RP).  First of all,  absoluteness of RP must cause the absoluteness of RO, as had been discussed, since the linear/temporal relation they have with each other. The uniqueness of the elements of RP indicates the uniqueness of the outputs. </a:t>
            </a:r>
          </a:p>
          <a:p>
            <a:r>
              <a:rPr lang="en-US" altLang="zh-CN" sz="2400" dirty="0">
                <a:latin typeface="Times New Roman" panose="02020603050405020304" pitchFamily="18" charset="0"/>
                <a:cs typeface="Times New Roman" panose="02020603050405020304" pitchFamily="18" charset="0"/>
              </a:rPr>
              <a:t>As can be seen, randomness has so much to do with infiniteness. </a:t>
            </a:r>
          </a:p>
        </p:txBody>
      </p:sp>
    </p:spTree>
    <p:extLst>
      <p:ext uri="{BB962C8B-B14F-4D97-AF65-F5344CB8AC3E}">
        <p14:creationId xmlns:p14="http://schemas.microsoft.com/office/powerpoint/2010/main" val="3641760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3CC81B-23DF-4E69-AF8F-8E2AED3F696E}"/>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MP: page 3</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17B55BAE-8ECF-4855-9BE2-0F0A2E92817E}"/>
              </a:ext>
            </a:extLst>
          </p:cNvPr>
          <p:cNvSpPr>
            <a:spLocks noGrp="1"/>
          </p:cNvSpPr>
          <p:nvPr>
            <p:ph idx="1"/>
          </p:nvPr>
        </p:nvSpPr>
        <p:spPr>
          <a:xfrm>
            <a:off x="459115" y="2212013"/>
            <a:ext cx="11356166" cy="4301803"/>
          </a:xfrm>
        </p:spPr>
        <p:txBody>
          <a:bodyPr anchor="t">
            <a:normAutofit/>
          </a:bodyPr>
          <a:lstStyle/>
          <a:p>
            <a:pPr algn="just"/>
            <a:r>
              <a:rPr lang="en-US" altLang="zh-CN" sz="2000" dirty="0">
                <a:latin typeface="Times New Roman" panose="02020603050405020304" pitchFamily="18" charset="0"/>
                <a:cs typeface="Times New Roman" panose="02020603050405020304" pitchFamily="18" charset="0"/>
              </a:rPr>
              <a:t>The final point I’d like to make is that if you punch someone in the face, there </a:t>
            </a:r>
            <a:r>
              <a:rPr lang="en-US" altLang="zh-CN" sz="2000" dirty="0" err="1">
                <a:latin typeface="Times New Roman" panose="02020603050405020304" pitchFamily="18" charset="0"/>
                <a:cs typeface="Times New Roman" panose="02020603050405020304" pitchFamily="18" charset="0"/>
              </a:rPr>
              <a:t>prolly</a:t>
            </a:r>
            <a:r>
              <a:rPr lang="en-US" altLang="zh-CN" sz="2000" dirty="0">
                <a:latin typeface="Times New Roman" panose="02020603050405020304" pitchFamily="18" charset="0"/>
                <a:cs typeface="Times New Roman" panose="02020603050405020304" pitchFamily="18" charset="0"/>
              </a:rPr>
              <a:t> exists a lotta possibilities of what is going to happen next, but if I know the one you punch is a boxer, and you are in a street fight, the probability of you getting punched back by him is clearly enhanced, and if you know something more then the probability of some event, from the set of events that might happen based on the given event, happening might further enhance until the set of probable events (PE) shrinks to a singleton set. Thus the existence of what we call probability might just be due to the </a:t>
            </a:r>
            <a:r>
              <a:rPr lang="en-US" altLang="zh-CN" sz="2000" dirty="0" err="1">
                <a:latin typeface="Times New Roman" panose="02020603050405020304" pitchFamily="18" charset="0"/>
                <a:cs typeface="Times New Roman" panose="02020603050405020304" pitchFamily="18" charset="0"/>
              </a:rPr>
              <a:t>unknowness</a:t>
            </a:r>
            <a:r>
              <a:rPr lang="en-US" altLang="zh-CN" sz="2000" dirty="0">
                <a:latin typeface="Times New Roman" panose="02020603050405020304" pitchFamily="18" charset="0"/>
                <a:cs typeface="Times New Roman" panose="02020603050405020304" pitchFamily="18" charset="0"/>
              </a:rPr>
              <a:t> of some conditions that has actually causal relation to the output we actually observed. Thus PT(Probability theory) is quite good a tool for us when the causal mechanism is unknown to us, or in other words, when the only known facts are the input and output. </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88544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引用">
  <a:themeElements>
    <a:clrScheme name="引用">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引用">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引用">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TM03457503[[fn=引用]]</Template>
  <TotalTime>1442</TotalTime>
  <Words>631</Words>
  <Application>Microsoft Office PowerPoint</Application>
  <PresentationFormat>宽屏</PresentationFormat>
  <Paragraphs>21</Paragraphs>
  <Slides>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7</vt:i4>
      </vt:variant>
    </vt:vector>
  </HeadingPairs>
  <TitlesOfParts>
    <vt:vector size="12" baseType="lpstr">
      <vt:lpstr>华文楷体</vt:lpstr>
      <vt:lpstr>Century Gothic</vt:lpstr>
      <vt:lpstr>Times New Roman</vt:lpstr>
      <vt:lpstr>Wingdings 2</vt:lpstr>
      <vt:lpstr>引用</vt:lpstr>
      <vt:lpstr>随机性的量度</vt:lpstr>
      <vt:lpstr>随机性的定义（Peter Kirschenmann 1972）</vt:lpstr>
      <vt:lpstr>随机性的五个量度（Iddo Eliazar 2021）</vt:lpstr>
      <vt:lpstr>My Opinions</vt:lpstr>
      <vt:lpstr>MP</vt:lpstr>
      <vt:lpstr>MP: the Process(to be continued)</vt:lpstr>
      <vt:lpstr>MP: page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随机性的量度</dc:title>
  <dc:creator>han gang</dc:creator>
  <cp:lastModifiedBy>han gang</cp:lastModifiedBy>
  <cp:revision>34</cp:revision>
  <dcterms:created xsi:type="dcterms:W3CDTF">2023-11-24T01:29:33Z</dcterms:created>
  <dcterms:modified xsi:type="dcterms:W3CDTF">2023-11-28T09:51:14Z</dcterms:modified>
</cp:coreProperties>
</file>