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68" r:id="rId10"/>
    <p:sldId id="269" r:id="rId11"/>
    <p:sldId id="262" r:id="rId12"/>
    <p:sldId id="265" r:id="rId13"/>
    <p:sldId id="266" r:id="rId14"/>
    <p:sldId id="263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295736"/>
            <a:ext cx="11251933" cy="4742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定义（哲学）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039528"/>
            <a:ext cx="11251933" cy="5553777"/>
          </a:xfrm>
        </p:spPr>
        <p:txBody>
          <a:bodyPr>
            <a:normAutofit/>
          </a:bodyPr>
          <a:lstStyle/>
          <a:p>
            <a:r>
              <a:rPr lang="zh-CN" altLang="en-US" dirty="0"/>
              <a:t>定义的类型：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外延定义：某物属于特定集合的充要条件。</a:t>
            </a:r>
            <a:endParaRPr lang="en-US" altLang="zh-CN" dirty="0"/>
          </a:p>
          <a:p>
            <a:pPr lvl="2"/>
            <a:r>
              <a:rPr lang="zh-CN" altLang="en-US" dirty="0"/>
              <a:t>内涵定义：属于某个特定集合的对象的列表。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实指定义：词指代的人事物的定义</a:t>
            </a:r>
            <a:endParaRPr lang="en-US" altLang="zh-CN" dirty="0"/>
          </a:p>
          <a:p>
            <a:pPr lvl="2"/>
            <a:r>
              <a:rPr lang="en-US" altLang="zh-CN" dirty="0"/>
              <a:t>Nominal definition</a:t>
            </a:r>
            <a:r>
              <a:rPr lang="zh-CN" altLang="en-US" dirty="0"/>
              <a:t>：词的定义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递归</a:t>
            </a:r>
            <a:r>
              <a:rPr lang="en-US" altLang="zh-CN" dirty="0"/>
              <a:t>/</a:t>
            </a:r>
            <a:r>
              <a:rPr lang="zh-CN" altLang="en-US" dirty="0"/>
              <a:t>归纳定义：用集合中的某些元素定义除了这些元素之外的元素。</a:t>
            </a:r>
            <a:endParaRPr lang="en-US" altLang="zh-CN" dirty="0"/>
          </a:p>
          <a:p>
            <a:pPr lvl="2"/>
            <a:r>
              <a:rPr lang="zh-CN" altLang="en-US" dirty="0"/>
              <a:t>操作定义：用以表征概念（</a:t>
            </a:r>
            <a:r>
              <a:rPr lang="en-US" altLang="zh-CN" dirty="0"/>
              <a:t>construct</a:t>
            </a:r>
            <a:r>
              <a:rPr lang="zh-CN" altLang="en-US" dirty="0"/>
              <a:t>）的某种确切的可重复的程序。</a:t>
            </a:r>
            <a:endParaRPr lang="en-US" altLang="zh-CN" dirty="0"/>
          </a:p>
          <a:p>
            <a:pPr lvl="2"/>
            <a:r>
              <a:rPr lang="zh-CN" altLang="en-US" dirty="0"/>
              <a:t>理论定义</a:t>
            </a:r>
            <a:r>
              <a:rPr lang="zh-CN" altLang="en-US" dirty="0">
                <a:sym typeface="Wingdings" panose="05000000000000000000" pitchFamily="2" charset="2"/>
              </a:rPr>
              <a:t>：科学假设。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规定定义（</a:t>
            </a:r>
            <a:r>
              <a:rPr lang="en-US" altLang="zh-CN" dirty="0"/>
              <a:t>stipulative definition</a:t>
            </a:r>
            <a:r>
              <a:rPr lang="zh-CN" altLang="en-US" dirty="0"/>
              <a:t>）：给已有定义的术语赋的新值。</a:t>
            </a:r>
            <a:endParaRPr lang="en-US" altLang="zh-CN" dirty="0"/>
          </a:p>
          <a:p>
            <a:pPr lvl="2"/>
            <a:r>
              <a:rPr lang="zh-CN" altLang="en-US" dirty="0"/>
              <a:t>描写定义：给术语赋值使之适配已有的用法。</a:t>
            </a:r>
            <a:endParaRPr lang="en-US" altLang="zh-CN" dirty="0"/>
          </a:p>
          <a:p>
            <a:pPr lvl="2"/>
            <a:r>
              <a:rPr lang="zh-CN" altLang="en-US" dirty="0"/>
              <a:t>解读定义（</a:t>
            </a:r>
            <a:r>
              <a:rPr lang="en-US" altLang="zh-CN" dirty="0"/>
              <a:t>explicative definition</a:t>
            </a:r>
            <a:r>
              <a:rPr lang="zh-CN" altLang="en-US" dirty="0"/>
              <a:t>）：某个术语的核心用法。</a:t>
            </a:r>
            <a:endParaRPr lang="en-US" altLang="zh-CN" dirty="0"/>
          </a:p>
          <a:p>
            <a:pPr lvl="2"/>
            <a:r>
              <a:rPr lang="zh-CN" altLang="en-US" dirty="0"/>
              <a:t>例证定义（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Ostensive definition</a:t>
            </a:r>
            <a:r>
              <a:rPr lang="zh-CN" altLang="en-US" dirty="0"/>
              <a:t>）：通过举例揭示意义。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循环定义：与循环论证有关。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7448-137C-4C90-AE09-3229311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2"/>
            <a:ext cx="7729728" cy="1188720"/>
          </a:xfrm>
        </p:spPr>
        <p:txBody>
          <a:bodyPr/>
          <a:lstStyle/>
          <a:p>
            <a:r>
              <a:rPr lang="zh-CN" altLang="en-US" dirty="0"/>
              <a:t>连续统假设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连续统假设</a:t>
                </a:r>
                <a:r>
                  <a:rPr lang="zh-CN" altLang="en-US" dirty="0"/>
                  <a:t>：不存在基数在自然数集的基数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和实数集（连续统）的基数之间的无限集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相关概念</a:t>
                </a:r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实数集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基数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1800" dirty="0"/>
                  <a:t>每个元素都有两种可能性：存在于某个子集中和不存在于某个子集中）；</a:t>
                </a:r>
                <a:endParaRPr lang="en-US" altLang="zh-CN" sz="1800" dirty="0"/>
              </a:p>
              <a:p>
                <a:pPr lvl="2"/>
                <a:r>
                  <a:rPr lang="zh-CN" altLang="en-US" sz="1800" dirty="0"/>
                  <a:t>任何集合的基数都严格小于其幂集的基数，因此自然数的幂集不可数</a:t>
                </a:r>
                <a:endParaRPr lang="en-US" altLang="zh-CN" sz="1800" dirty="0"/>
              </a:p>
              <a:p>
                <a:pPr lvl="2"/>
                <a:r>
                  <a:rPr lang="zh-CN" altLang="en-US" sz="1800" dirty="0"/>
                  <a:t>连续统假设由康托尔（</a:t>
                </a:r>
                <a:r>
                  <a:rPr lang="en-US" altLang="zh-CN" sz="1800" dirty="0"/>
                  <a:t>1787</a:t>
                </a:r>
                <a:r>
                  <a:rPr lang="zh-CN" altLang="en-US" sz="1800" dirty="0"/>
                  <a:t>）提出，后又被希尔伯特于</a:t>
                </a:r>
                <a:r>
                  <a:rPr lang="en-US" altLang="zh-CN" sz="1800" dirty="0"/>
                  <a:t>1900</a:t>
                </a:r>
                <a:r>
                  <a:rPr lang="zh-CN" altLang="en-US" sz="1800" dirty="0"/>
                  <a:t>年放入其</a:t>
                </a:r>
                <a:r>
                  <a:rPr lang="en-US" altLang="zh-CN" sz="1800" dirty="0"/>
                  <a:t>23</a:t>
                </a:r>
                <a:r>
                  <a:rPr lang="zh-CN" altLang="en-US" sz="1800" dirty="0"/>
                  <a:t>个问题中，设被哥德尔（</a:t>
                </a:r>
                <a:r>
                  <a:rPr lang="en-US" altLang="zh-CN" sz="1800" dirty="0"/>
                  <a:t>1940</a:t>
                </a:r>
                <a:r>
                  <a:rPr lang="zh-CN" altLang="en-US" sz="1800" dirty="0"/>
                  <a:t>）和科恩（</a:t>
                </a:r>
                <a:r>
                  <a:rPr lang="en-US" altLang="zh-CN" sz="1800" dirty="0"/>
                  <a:t>1963</a:t>
                </a:r>
                <a:r>
                  <a:rPr lang="zh-CN" altLang="en-US" sz="1800" dirty="0"/>
                  <a:t>）证伪：该假设的解与</a:t>
                </a:r>
                <a:r>
                  <a:rPr lang="en-US" altLang="zh-CN" sz="1800" dirty="0"/>
                  <a:t>ZFC</a:t>
                </a:r>
                <a:r>
                  <a:rPr lang="zh-CN" altLang="en-US" sz="1800" dirty="0"/>
                  <a:t>无关。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  <a:blipFill>
                <a:blip r:embed="rId2"/>
                <a:stretch>
                  <a:fillRect l="-389" t="-639" r="-2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EC630-E97D-4FF4-902F-3CCE3E5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9168"/>
            <a:ext cx="7729728" cy="4790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ZFC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B3BC5-2830-4458-B6EE-FEEC34C5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0" y="635989"/>
            <a:ext cx="11147980" cy="58925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：策梅洛</a:t>
            </a:r>
            <a:r>
              <a:rPr lang="en-US" altLang="zh-CN" dirty="0"/>
              <a:t>·</a:t>
            </a:r>
            <a:r>
              <a:rPr lang="zh-CN" altLang="en-US" dirty="0"/>
              <a:t>弗兰克尔集合论</a:t>
            </a:r>
            <a:r>
              <a:rPr lang="en-US" altLang="zh-CN" dirty="0"/>
              <a:t>+</a:t>
            </a:r>
            <a:r>
              <a:rPr lang="zh-CN" altLang="en-US" dirty="0"/>
              <a:t>选择公理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非空集合的集合的笛卡尔积为非空集合</a:t>
            </a:r>
            <a:r>
              <a:rPr lang="zh-CN" altLang="en-US" dirty="0"/>
              <a:t>（有争议，</a:t>
            </a:r>
            <a:r>
              <a:rPr lang="en-US" altLang="zh-CN" dirty="0"/>
              <a:t>UCP</a:t>
            </a:r>
            <a:r>
              <a:rPr lang="zh-CN" altLang="en-US" dirty="0"/>
              <a:t>）</a:t>
            </a:r>
            <a:r>
              <a:rPr lang="en-US" altLang="zh-CN" dirty="0"/>
              <a:t>]</a:t>
            </a:r>
            <a:r>
              <a:rPr lang="zh-CN" altLang="en-US" dirty="0"/>
              <a:t>（无选择公理时为</a:t>
            </a:r>
            <a:r>
              <a:rPr lang="en-US" altLang="zh-CN" dirty="0"/>
              <a:t>ZF</a:t>
            </a:r>
            <a:r>
              <a:rPr lang="zh-CN" altLang="en-US" dirty="0"/>
              <a:t>）。该集合论旨在构建一个无悖论的公理系统。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Comprehension Principle(UCP):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给定集合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和谓词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，我们可以找到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，它的成员满足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。因此对于所有集合的集合，我们总是可以找到一个子集不在集合中，这就产生了矛盾，因此不存在所有集合的集合。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为假；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纯集合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：集合的成员都是集合，成员的集合都是集合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lvl="1"/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基本元素（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Urelement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）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不是集合的对象；</a:t>
            </a:r>
            <a:endParaRPr lang="en-US" altLang="zh-CN" dirty="0">
              <a:solidFill>
                <a:srgbClr val="000000"/>
              </a:solidFill>
              <a:latin typeface="Linux Libertine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一般情况下，类就是一组集合（或者其他的数学对象）；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ZFC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中，非集合类叫做真类（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Proper Class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的公理仅仅涉及纯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遗传集合。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是不包括全集的。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的公理：</a:t>
            </a:r>
            <a:endParaRPr lang="en-US" altLang="zh-CN" dirty="0"/>
          </a:p>
          <a:p>
            <a:pPr lvl="1"/>
            <a:r>
              <a:rPr lang="zh-CN" altLang="en-US" b="1" dirty="0"/>
              <a:t>外延公理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两个集合相等，若它们有相同的元素。</a:t>
            </a:r>
            <a:endParaRPr lang="en-US" altLang="zh-CN" dirty="0"/>
          </a:p>
          <a:p>
            <a:pPr lvl="1"/>
            <a:r>
              <a:rPr lang="zh-CN" altLang="en-US" b="1" dirty="0"/>
              <a:t>正则公理</a:t>
            </a:r>
            <a:r>
              <a:rPr lang="zh-CN" altLang="en-US" dirty="0"/>
              <a:t>：每个非空集合</a:t>
            </a:r>
            <a:r>
              <a:rPr lang="en-US" altLang="zh-CN" dirty="0"/>
              <a:t>x</a:t>
            </a:r>
            <a:r>
              <a:rPr lang="zh-CN" altLang="en-US" dirty="0"/>
              <a:t>都有一个元素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交集为空。</a:t>
            </a:r>
            <a:endParaRPr lang="en-US" altLang="zh-CN" dirty="0"/>
          </a:p>
          <a:p>
            <a:pPr lvl="1"/>
            <a:r>
              <a:rPr lang="en-US" altLang="zh-CN" b="1" dirty="0"/>
              <a:t>UCP</a:t>
            </a:r>
            <a:r>
              <a:rPr lang="zh-CN" altLang="en-US" dirty="0"/>
              <a:t>：略</a:t>
            </a:r>
            <a:endParaRPr lang="en-US" altLang="zh-CN" dirty="0"/>
          </a:p>
          <a:p>
            <a:pPr lvl="1"/>
            <a:r>
              <a:rPr lang="zh-CN" altLang="en-US" b="1" dirty="0"/>
              <a:t>联集公理</a:t>
            </a:r>
            <a:r>
              <a:rPr lang="zh-CN" altLang="en-US" dirty="0"/>
              <a:t>：对于每个集合</a:t>
            </a:r>
            <a:r>
              <a:rPr lang="en-US" altLang="zh-CN" dirty="0"/>
              <a:t>x</a:t>
            </a:r>
            <a:r>
              <a:rPr lang="zh-CN" altLang="en-US" dirty="0"/>
              <a:t>存在一个集合</a:t>
            </a:r>
            <a:r>
              <a:rPr lang="en-US" altLang="zh-CN" dirty="0"/>
              <a:t>y</a:t>
            </a:r>
            <a:r>
              <a:rPr lang="zh-CN" altLang="en-US" dirty="0"/>
              <a:t>其元素恰好是</a:t>
            </a:r>
            <a:r>
              <a:rPr lang="en-US" altLang="zh-CN" dirty="0"/>
              <a:t>x</a:t>
            </a:r>
            <a:r>
              <a:rPr lang="zh-CN" altLang="en-US" dirty="0"/>
              <a:t>的元素的元素。</a:t>
            </a:r>
            <a:endParaRPr lang="en-US" altLang="zh-CN" dirty="0"/>
          </a:p>
          <a:p>
            <a:pPr lvl="1"/>
            <a:r>
              <a:rPr lang="zh-CN" altLang="en-US" b="1" dirty="0"/>
              <a:t>替代公理</a:t>
            </a:r>
            <a:r>
              <a:rPr lang="zh-CN" altLang="en-US" dirty="0"/>
              <a:t>：一个集合在一个映射（泛函谓词）下的像也是一个集合</a:t>
            </a:r>
            <a:endParaRPr lang="en-US" altLang="zh-CN" dirty="0"/>
          </a:p>
          <a:p>
            <a:pPr lvl="1"/>
            <a:r>
              <a:rPr lang="zh-CN" altLang="en-US" b="1" dirty="0"/>
              <a:t>幂集公理</a:t>
            </a:r>
            <a:r>
              <a:rPr lang="zh-CN" altLang="en-US" dirty="0"/>
              <a:t>：对于任意的集合</a:t>
            </a:r>
            <a:r>
              <a:rPr lang="en-US" altLang="zh-CN" dirty="0"/>
              <a:t>A</a:t>
            </a:r>
            <a:r>
              <a:rPr lang="zh-CN" altLang="en-US" dirty="0"/>
              <a:t>，存在一个集合</a:t>
            </a:r>
            <a:r>
              <a:rPr lang="en-US" altLang="zh-CN" dirty="0"/>
              <a:t>P(A)</a:t>
            </a:r>
            <a:r>
              <a:rPr lang="zh-CN" altLang="en-US" dirty="0"/>
              <a:t>使得对于任意集合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A</a:t>
            </a:r>
            <a:r>
              <a:rPr lang="zh-CN" altLang="en-US" dirty="0"/>
              <a:t>，集合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P(A)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良序公理</a:t>
            </a:r>
            <a:r>
              <a:rPr lang="zh-CN" altLang="en-US" dirty="0"/>
              <a:t>：所有集合均为良序。</a:t>
            </a:r>
            <a:endParaRPr lang="en-US" altLang="zh-CN" dirty="0"/>
          </a:p>
          <a:p>
            <a:pPr lvl="1"/>
            <a:r>
              <a:rPr lang="zh-CN" altLang="en-US" b="1" dirty="0"/>
              <a:t>配对公理</a:t>
            </a:r>
            <a:r>
              <a:rPr lang="zh-CN" altLang="en-US" dirty="0"/>
              <a:t>：若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均为集合，则存在一个集合包含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无穷公理</a:t>
            </a:r>
            <a:r>
              <a:rPr lang="zh-CN" altLang="en-US" dirty="0"/>
              <a:t>：存在一个集合</a:t>
            </a:r>
            <a:r>
              <a:rPr lang="en-US" altLang="zh-CN" dirty="0"/>
              <a:t>I</a:t>
            </a:r>
            <a:r>
              <a:rPr lang="zh-CN" altLang="en-US" dirty="0"/>
              <a:t>，空集存在于</a:t>
            </a:r>
            <a:r>
              <a:rPr lang="en-US" altLang="zh-CN" dirty="0"/>
              <a:t>I</a:t>
            </a:r>
            <a:r>
              <a:rPr lang="zh-CN" altLang="en-US" dirty="0"/>
              <a:t>中，使得</a:t>
            </a:r>
            <a:r>
              <a:rPr lang="en-US" altLang="zh-CN" dirty="0"/>
              <a:t>I</a:t>
            </a:r>
            <a:r>
              <a:rPr lang="zh-CN" altLang="en-US" dirty="0"/>
              <a:t>的元素</a:t>
            </a:r>
            <a:r>
              <a:rPr lang="en-US" altLang="zh-CN" dirty="0"/>
              <a:t>x</a:t>
            </a:r>
            <a:r>
              <a:rPr lang="zh-CN" altLang="en-US" dirty="0"/>
              <a:t>与其独元集</a:t>
            </a:r>
            <a:r>
              <a:rPr lang="en-US" altLang="zh-CN" dirty="0"/>
              <a:t>{x}(singleton)</a:t>
            </a:r>
            <a:r>
              <a:rPr lang="zh-CN" altLang="en-US" dirty="0"/>
              <a:t>的并仍然是</a:t>
            </a:r>
            <a:r>
              <a:rPr lang="en-US" altLang="zh-CN" dirty="0"/>
              <a:t>I</a:t>
            </a:r>
            <a:r>
              <a:rPr lang="zh-CN" altLang="en-US" dirty="0"/>
              <a:t>的元素，</a:t>
            </a:r>
            <a:r>
              <a:rPr lang="en-US" altLang="zh-CN" dirty="0"/>
              <a:t>{x,{x}}</a:t>
            </a:r>
            <a:r>
              <a:rPr lang="zh-CN" altLang="en-US" dirty="0"/>
              <a:t>这个集合被称为归纳集。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00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A5FC-0C04-4B43-97AD-A63162F7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93572"/>
            <a:ext cx="11569566" cy="46682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Universe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8EC68-BD05-4E68-8C5B-0732492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01027"/>
            <a:ext cx="11569567" cy="556340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冯诺依曼全集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冯诺依曼集合层级：纯良基集构成的类（范畴）。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良基关系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：对于一个类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，其中任意一个非空子集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都有极小元。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偏序关系（序理论）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：元素有前后。严格偏序（无相等关系）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良序关系就是良基关系的线性表达，因此对于一个集合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的线性表达，其中任意一个非空子集都有最小元。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超限：大于所有有限</a:t>
            </a:r>
          </a:p>
        </p:txBody>
      </p:sp>
    </p:spTree>
    <p:extLst>
      <p:ext uri="{BB962C8B-B14F-4D97-AF65-F5344CB8AC3E}">
        <p14:creationId xmlns:p14="http://schemas.microsoft.com/office/powerpoint/2010/main" val="262710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9092-85BF-47CE-BE01-0A59808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7" y="380198"/>
            <a:ext cx="11146055" cy="1188720"/>
          </a:xfrm>
        </p:spPr>
        <p:txBody>
          <a:bodyPr/>
          <a:lstStyle/>
          <a:p>
            <a:r>
              <a:rPr lang="zh-CN" altLang="en-US" dirty="0"/>
              <a:t>集合论：偏序集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</p:spPr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元（偏序集中）：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极大元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b="1" dirty="0"/>
                  <a:t>maximal element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最大元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b="1" dirty="0"/>
                  <a:t>greatest element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极小元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(Minimal element): 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最小元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b="1" dirty="0"/>
                  <a:t>least element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界（偏序集中）：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的上界：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中大于或等于它的子集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上确界：上界的最小元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的下界：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中小于或等于它的子集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下确界：下界的最大元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  <a:blipFill>
                <a:blip r:embed="rId2"/>
                <a:stretch>
                  <a:fillRect l="-383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4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347A-6337-416B-8ED1-837BC5C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2312-93C2-4EE5-B763-A5C676F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类型论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集合论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模型论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科学与技术的关系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数学最优化：连续最优化；离散最优化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8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416-05A7-49AF-A491-93BA37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598"/>
            <a:ext cx="7729728" cy="118872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93D6-720A-49F2-BC50-CFB94E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2" y="1878008"/>
            <a:ext cx="11330751" cy="460498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；语境音素（发音部位和方式）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9AC9A41-C49B-49DF-B0DE-A06EF4D5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81" y="676157"/>
            <a:ext cx="3759673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29981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一般情况下，目标音素通常为一个二元指标，它强迫被选单位的音位身份与目标赋值适配。公式为：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其中，                           是子函数的权重。串接损失函数类似：</a:t>
            </a:r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其子损失函数关心的是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频谱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倒频谱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的连续性的问题，因此该考虑的是串接点上的问题。那么，选择过程的总损失为：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表征的是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[[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无音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(silent)]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735D-BEE0-4200-B432-2830525A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785091"/>
            <a:ext cx="3708971" cy="986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4A18D-022B-456C-8DE6-BBE8D3F5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14" y="2397880"/>
            <a:ext cx="1628567" cy="238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2E7393-9C08-4342-80CE-E8B5B9AA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2794572"/>
            <a:ext cx="3708971" cy="986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77EC2-5A86-4D69-B4A2-0AA21BE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4293108"/>
            <a:ext cx="6780124" cy="1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95D0FC-BABB-482C-9BB3-8E1E9857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98" y="875901"/>
            <a:ext cx="4889635" cy="332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AE48-0EE6-4BD7-B8A5-92DE864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279134"/>
            <a:ext cx="11213432" cy="6256420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6400" dirty="0"/>
              <a:t>因此，选择的过程就是选择使上述公式值最小的    的过程。</a:t>
            </a:r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pPr marL="0" indent="0">
              <a:buNone/>
            </a:pPr>
            <a:r>
              <a:rPr lang="en-US" altLang="zh-CN" sz="6400" dirty="0"/>
              <a:t>                                                               </a:t>
            </a:r>
          </a:p>
          <a:p>
            <a:endParaRPr lang="en-US" altLang="zh-CN" sz="6400" dirty="0"/>
          </a:p>
          <a:p>
            <a:pPr marL="0" indent="0" algn="ctr">
              <a:buNone/>
            </a:pPr>
            <a:endParaRPr lang="en-US" altLang="zh-CN" sz="6400" dirty="0"/>
          </a:p>
          <a:p>
            <a:pPr marL="0" indent="0" algn="ctr">
              <a:buNone/>
            </a:pPr>
            <a:endParaRPr lang="en-US" altLang="zh-CN" sz="6400" dirty="0"/>
          </a:p>
          <a:p>
            <a:pPr marL="0" indent="0" algn="ctr">
              <a:buNone/>
            </a:pPr>
            <a:endParaRPr lang="en-US" altLang="zh-CN" sz="6400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6400" dirty="0"/>
              <a:t>图</a:t>
            </a:r>
            <a:r>
              <a:rPr lang="en-US" altLang="zh-CN" sz="6400" dirty="0"/>
              <a:t>-1 </a:t>
            </a:r>
            <a:r>
              <a:rPr lang="zh-CN" altLang="en-US" sz="6400" dirty="0"/>
              <a:t>前面的框代表的是目标损失，后面的框代表的是串接损失</a:t>
            </a:r>
            <a:endParaRPr lang="en-US" altLang="zh-CN" sz="64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/>
              <a:t>       上图为一个格</a:t>
            </a:r>
            <a:r>
              <a:rPr lang="en-US" altLang="zh-CN" sz="6400" dirty="0"/>
              <a:t>(trellis)</a:t>
            </a:r>
            <a:r>
              <a:rPr lang="zh-CN" altLang="en-US" sz="6400" dirty="0"/>
              <a:t>，它是一种图</a:t>
            </a:r>
            <a:r>
              <a:rPr lang="en-US" altLang="zh-CN" sz="6400" dirty="0"/>
              <a:t>(graph)</a:t>
            </a:r>
            <a:r>
              <a:rPr lang="zh-CN" altLang="en-US" sz="6400" dirty="0"/>
              <a:t>，该图常用在通信和加密理论中用以表征编码器和解码器。该图因与建筑上的格结构（</a:t>
            </a:r>
            <a:r>
              <a:rPr lang="en-US" altLang="zh-CN" sz="6400" dirty="0"/>
              <a:t>treillage</a:t>
            </a:r>
            <a:r>
              <a:rPr lang="zh-CN" altLang="en-US" sz="6400" dirty="0"/>
              <a:t>）相似而得名。在这种图中，节点呈垂直排布在一个切片中，每个切片中节点跟前一个切片和后一个切片中的至少一个节点连接。</a:t>
            </a:r>
            <a:endParaRPr lang="en-US" altLang="zh-CN" sz="6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400" dirty="0"/>
              <a:t>       </a:t>
            </a:r>
            <a:r>
              <a:rPr lang="zh-CN" altLang="en-US" sz="6400" dirty="0"/>
              <a:t>该优选过程可以用</a:t>
            </a:r>
            <a:r>
              <a:rPr lang="en-US" altLang="zh-CN" sz="6400" dirty="0"/>
              <a:t>Viterbi</a:t>
            </a:r>
            <a:r>
              <a:rPr lang="zh-CN" altLang="en-US" sz="6400" dirty="0"/>
              <a:t>算法实现，用集束搜索（</a:t>
            </a:r>
            <a:r>
              <a:rPr lang="en-US" altLang="zh-CN" sz="6400" dirty="0"/>
              <a:t>beam search</a:t>
            </a:r>
            <a:r>
              <a:rPr lang="zh-CN" altLang="en-US" sz="6400" dirty="0"/>
              <a:t>）加速该实现过程。</a:t>
            </a:r>
            <a:endParaRPr lang="en-US" altLang="zh-CN" sz="6400" dirty="0"/>
          </a:p>
          <a:p>
            <a:pPr marL="0" indent="0">
              <a:buNone/>
            </a:pPr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62E0F-1323-4EBF-A976-0CA3B663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36" y="279134"/>
            <a:ext cx="243504" cy="246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02FD98-C47E-40BB-96B3-C023DCC0CD25}"/>
              </a:ext>
            </a:extLst>
          </p:cNvPr>
          <p:cNvSpPr/>
          <p:nvPr/>
        </p:nvSpPr>
        <p:spPr>
          <a:xfrm>
            <a:off x="4677877" y="952902"/>
            <a:ext cx="583763" cy="311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3C001-D4C1-4326-8842-3CBAC7FF7BB7}"/>
              </a:ext>
            </a:extLst>
          </p:cNvPr>
          <p:cNvSpPr/>
          <p:nvPr/>
        </p:nvSpPr>
        <p:spPr>
          <a:xfrm>
            <a:off x="5727031" y="952902"/>
            <a:ext cx="593387" cy="311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AE48-0EE6-4BD7-B8A5-92DE864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279134"/>
            <a:ext cx="11213432" cy="6256420"/>
          </a:xfrm>
        </p:spPr>
        <p:txBody>
          <a:bodyPr>
            <a:normAutofit/>
          </a:bodyPr>
          <a:lstStyle/>
          <a:p>
            <a:r>
              <a:rPr lang="en-US" altLang="zh-CN" dirty="0"/>
              <a:t>Viterbi</a:t>
            </a:r>
            <a:r>
              <a:rPr lang="zh-CN" altLang="en-US" dirty="0"/>
              <a:t>算法：一种动态编程算法，用以获得最大后验概率近似值（</a:t>
            </a:r>
            <a:r>
              <a:rPr lang="it-IT" altLang="zh-CN" dirty="0"/>
              <a:t>maximum a posteriori probability estimate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Estimation</a:t>
            </a:r>
            <a:r>
              <a:rPr lang="zh-CN" altLang="en-US" dirty="0"/>
              <a:t>：获得近似值的过程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555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DAE48-0EE6-4BD7-B8A5-92DE86406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87" y="279134"/>
                <a:ext cx="11213432" cy="625642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000" b="1" dirty="0"/>
                  <a:t>概率</a:t>
                </a:r>
                <a:r>
                  <a:rPr lang="zh-CN" altLang="en-US" sz="2000" dirty="0"/>
                  <a:t>：完全的随机意味着完全的不可预测性（那么我们实际上也无法构造出一个函数去描述这个函数），这实际上留下了一个问题：如果我们可以给某个完全随机的函数的输出分类的话，这种类是否是有穷的？也就是说，一个可数无限集合的子集是否也是可数无限的？答案是是的（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</a:rPr>
                  <a:t>证明？</a:t>
                </a:r>
                <a:r>
                  <a:rPr lang="zh-CN" altLang="en-US" sz="2000" dirty="0"/>
                  <a:t>）。这带来一个重大的后果：输出类型的不可穷尽性。因此，只要某种随机性不是完全的，其输出类型就是可穷尽的，也就是说，就会给我们留下这样一个问题：为什么输出类型是集合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不是集合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？这意味着，这种不完全的随机性之外是存在规则的。反之，一旦某种随机性是完全的，这意味着我们无法穷举到底输出包含多少种类型，也就是说，这个完全的随机函数是不可求的，因为很有可能所有的结果（如果我们假设它存在）与手头数据的类型这两个集合的差中恰好包含一个例子，使得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ｃ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ａ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而</m:t>
                    </m:r>
                  </m:oMath>
                </a14:m>
                <a:r>
                  <a:rPr lang="zh-CN" altLang="en-US" sz="2000" dirty="0"/>
                  <a:t>在手头的数据中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ｃ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ａ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那么显然这两个</a:t>
                </a:r>
                <a:r>
                  <a:rPr lang="en-US" altLang="zh-CN" sz="2000" dirty="0"/>
                  <a:t>δ</a:t>
                </a:r>
                <a:r>
                  <a:rPr lang="zh-CN" altLang="en-US" sz="2000" dirty="0"/>
                  <a:t>是截然不同的两个函数。而在条件概率中，这意味着我们手头的数据中可能存在丢失却没法找到的变量，因此，只要是可以函数化的概率映射，就是不完全的随机函数。因此，规则才应是最终我们要寻找的终级目标。</a:t>
                </a:r>
                <a:endParaRPr lang="en-US" altLang="zh-CN" sz="2000" dirty="0"/>
              </a:p>
              <a:p>
                <a:r>
                  <a:rPr lang="zh-CN" altLang="en-US" sz="2000" dirty="0"/>
                  <a:t>经验主义者多笃信概率论，按照经验主义的路径，这是符合语言的创造性的。同时这也必然导致，他们认为语法是基于用法的，否则一个这样的理论将无法解释为什么有的字符串不可接受的问题。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zh-CN" altLang="en-US" sz="2000" dirty="0"/>
                  <a:t>而如果可以枚举完，这就意味着这种随机的非随机性，而这种非随机性最终还是要依靠规则来解决，也就是</a:t>
                </a:r>
                <a:r>
                  <a:rPr lang="en-US" altLang="zh-CN" sz="2000" dirty="0"/>
                  <a:t>——</a:t>
                </a:r>
                <a:r>
                  <a:rPr lang="zh-CN" altLang="en-US" sz="2000" dirty="0"/>
                  <a:t>为什么所有可能的输出的集合是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而不是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DAE48-0EE6-4BD7-B8A5-92DE86406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87" y="279134"/>
                <a:ext cx="11213432" cy="6256420"/>
              </a:xfrm>
              <a:blipFill>
                <a:blip r:embed="rId2"/>
                <a:stretch>
                  <a:fillRect l="-380" t="-487" r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7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295736"/>
            <a:ext cx="11251933" cy="4742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图、</a:t>
            </a:r>
            <a:r>
              <a:rPr lang="en-US" altLang="zh-CN" dirty="0"/>
              <a:t>Viterbi</a:t>
            </a:r>
            <a:r>
              <a:rPr lang="zh-CN" altLang="en-US" dirty="0"/>
              <a:t>算法和集束搜索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039528"/>
            <a:ext cx="11251933" cy="5553777"/>
          </a:xfrm>
        </p:spPr>
        <p:txBody>
          <a:bodyPr/>
          <a:lstStyle/>
          <a:p>
            <a:r>
              <a:rPr lang="zh-CN" altLang="en-US" dirty="0"/>
              <a:t>图是一类数学结构，它相当于某些相互（某种意义上）关联的对象的集合。</a:t>
            </a:r>
            <a:endParaRPr lang="en-US" altLang="zh-CN" dirty="0"/>
          </a:p>
          <a:p>
            <a:r>
              <a:rPr lang="zh-CN" altLang="en-US" dirty="0"/>
              <a:t>形式化定义：</a:t>
            </a:r>
            <a:r>
              <a:rPr lang="en-US" altLang="zh-CN" dirty="0"/>
              <a:t>G=(V, E)</a:t>
            </a:r>
          </a:p>
          <a:p>
            <a:r>
              <a:rPr lang="zh-CN" altLang="en-US" dirty="0"/>
              <a:t>启发式</a:t>
            </a:r>
            <a:r>
              <a:rPr lang="en-US" altLang="zh-CN" dirty="0"/>
              <a:t>(Heuristic)</a:t>
            </a:r>
            <a:r>
              <a:rPr lang="zh-CN" altLang="en-US" dirty="0"/>
              <a:t>算法：是一种问题求解的技术，用以找到快速有效的解。这类算法常常在一定时间内输出令人满意的解，但是仅仅偶尔产出最优解。</a:t>
            </a:r>
          </a:p>
        </p:txBody>
      </p:sp>
    </p:spTree>
    <p:extLst>
      <p:ext uri="{BB962C8B-B14F-4D97-AF65-F5344CB8AC3E}">
        <p14:creationId xmlns:p14="http://schemas.microsoft.com/office/powerpoint/2010/main" val="386742575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2201</TotalTime>
  <Words>2029</Words>
  <Application>Microsoft Office PowerPoint</Application>
  <PresentationFormat>宽屏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Linux Libertine</vt:lpstr>
      <vt:lpstr>华文楷体</vt:lpstr>
      <vt:lpstr>Algerian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图、Viterbi算法和集束搜索</vt:lpstr>
      <vt:lpstr>定义（哲学）</vt:lpstr>
      <vt:lpstr>连续统假设</vt:lpstr>
      <vt:lpstr>ZFC</vt:lpstr>
      <vt:lpstr>Von Neumann Universe（V）</vt:lpstr>
      <vt:lpstr>集合论：偏序集</vt:lpstr>
      <vt:lpstr>待办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80</cp:revision>
  <dcterms:created xsi:type="dcterms:W3CDTF">2023-11-14T04:58:34Z</dcterms:created>
  <dcterms:modified xsi:type="dcterms:W3CDTF">2023-11-23T10:02:04Z</dcterms:modified>
</cp:coreProperties>
</file>