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670DD-3A14-40C7-BC91-9D902B5ADE2C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5C1A5-938D-48D3-B8E1-B35BCAD48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1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5C1A5-938D-48D3-B8E1-B35BCAD487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1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1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51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78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2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53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5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4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6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46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9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1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815DDF8-4C45-495B-99EC-3BBCCA1CCBEF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4DCECBC-BECE-47C4-B2B6-864A06D72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44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A8722C-1352-4EB2-BA78-2EEA6058982E}"/>
              </a:ext>
            </a:extLst>
          </p:cNvPr>
          <p:cNvSpPr txBox="1"/>
          <p:nvPr/>
        </p:nvSpPr>
        <p:spPr>
          <a:xfrm>
            <a:off x="3421294" y="1787703"/>
            <a:ext cx="476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元数学引论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391BB2-4BAF-49E4-8728-74F59625A8DB}"/>
              </a:ext>
            </a:extLst>
          </p:cNvPr>
          <p:cNvSpPr txBox="1"/>
          <p:nvPr/>
        </p:nvSpPr>
        <p:spPr>
          <a:xfrm>
            <a:off x="2654157" y="3780890"/>
            <a:ext cx="6883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Kleene, Stephen Cole. "Introduction to metamathematics." (1952).</a:t>
            </a: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编辑：司正</a:t>
            </a:r>
          </a:p>
        </p:txBody>
      </p:sp>
    </p:spTree>
    <p:extLst>
      <p:ext uri="{BB962C8B-B14F-4D97-AF65-F5344CB8AC3E}">
        <p14:creationId xmlns:p14="http://schemas.microsoft.com/office/powerpoint/2010/main" val="355620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CE267-E8A1-4C00-AA84-D6488838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BDEEF-B81A-4B5C-A2B0-91372CDF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60337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基础问题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数理逻辑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递归函数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2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1ACFA-AC46-4F63-969F-047F60FB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1.</a:t>
            </a:r>
            <a:r>
              <a:rPr lang="zh-CN" altLang="en-US" sz="4400" dirty="0"/>
              <a:t> 基础问题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D33A2-0600-4513-8D8C-E3A4DA5D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781872" cy="4974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第一章： 集合理论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14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F657-D3C8-4558-82A0-71F24A0A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727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/>
              <a:t>第一章：集合理论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8B253-81AA-4FA9-A694-6A155A08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1" y="1253447"/>
            <a:ext cx="11372637" cy="523942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可枚举集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enumerable</a:t>
            </a:r>
            <a:r>
              <a:rPr lang="en-US" altLang="zh-CN" sz="2000" dirty="0"/>
              <a:t>)/</a:t>
            </a:r>
            <a:r>
              <a:rPr lang="zh-CN" altLang="en-US" sz="2000" dirty="0"/>
              <a:t>可列集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denumerable</a:t>
            </a:r>
            <a:r>
              <a:rPr lang="en-US" altLang="zh-CN" sz="2000" dirty="0"/>
              <a:t>)/</a:t>
            </a:r>
            <a:r>
              <a:rPr lang="zh-CN" altLang="en-US" sz="2000" dirty="0"/>
              <a:t>可数集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countable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zh-CN" altLang="en-US" sz="2000" b="1" dirty="0"/>
              <a:t>定义</a:t>
            </a:r>
            <a:r>
              <a:rPr lang="zh-CN" altLang="en-US" sz="2000" dirty="0"/>
              <a:t>：能跟</a:t>
            </a:r>
            <a:r>
              <a:rPr lang="zh-CN" altLang="en-US" sz="2000" b="1" dirty="0">
                <a:solidFill>
                  <a:srgbClr val="C00000"/>
                </a:solidFill>
              </a:rPr>
              <a:t>自然数（正整数）</a:t>
            </a:r>
            <a:r>
              <a:rPr lang="zh-CN" altLang="en-US" sz="2000" dirty="0"/>
              <a:t>形成一对一关系的（无限）集合。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集合元素对应的自然数是该元素的“索引（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2000" dirty="0"/>
              <a:t>）”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r>
              <a:rPr lang="zh-CN" altLang="en-US" sz="2000" dirty="0"/>
              <a:t>这种一对一关系的列表叫做这个集合的枚举（</a:t>
            </a:r>
            <a:r>
              <a:rPr lang="en-US" altLang="zh-CN" sz="2000" dirty="0"/>
              <a:t>enumeration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可枚举集合有时候指的是可枚举无限集</a:t>
            </a:r>
            <a:endParaRPr lang="en-US" altLang="zh-CN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有理数尽管“处处稠密（两者之间总有其他元素）”，依然可枚举（可枚举集成员的</a:t>
            </a:r>
            <a:r>
              <a:rPr lang="en-US" altLang="zh-CN" sz="2000" dirty="0"/>
              <a:t>n</a:t>
            </a:r>
            <a:r>
              <a:rPr lang="zh-CN" altLang="en-US" sz="2000" dirty="0"/>
              <a:t>元有序对枚举）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Terminating decimal</a:t>
            </a:r>
            <a:r>
              <a:rPr lang="en-US" altLang="zh-CN" sz="2000" dirty="0"/>
              <a:t>: </a:t>
            </a:r>
            <a:r>
              <a:rPr lang="zh-CN" altLang="en-US" sz="2000" dirty="0"/>
              <a:t>有尽小数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代数数</a:t>
            </a:r>
            <a:r>
              <a:rPr lang="en-US" altLang="zh-CN" sz="2000" dirty="0">
                <a:sym typeface="Wingdings" panose="05000000000000000000" pitchFamily="2" charset="2"/>
              </a:rPr>
              <a:t>: (</a:t>
            </a:r>
            <a:r>
              <a:rPr lang="zh-CN" altLang="en-US" sz="2000" dirty="0">
                <a:sym typeface="Wingdings" panose="05000000000000000000" pitchFamily="2" charset="2"/>
              </a:rPr>
              <a:t>非零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r>
              <a:rPr lang="zh-CN" altLang="en-US" sz="2000" dirty="0"/>
              <a:t>整</a:t>
            </a:r>
            <a:r>
              <a:rPr lang="en-US" altLang="zh-CN" sz="2000" dirty="0"/>
              <a:t>/</a:t>
            </a:r>
            <a:r>
              <a:rPr lang="zh-CN" altLang="en-US" sz="2000" dirty="0"/>
              <a:t>有理系数多项式的根，如整数和有理数（两整数的除），代数数可枚举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超越数（非代数数）不可枚举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实数不可枚举（康托尔对角法）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 number: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7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1DD717-97A5-4A2B-AD13-0E99A602C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894" y="493534"/>
                <a:ext cx="11116211" cy="58709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基数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000" dirty="0"/>
                  <a:t>康托尔的集合与元素：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康托尔的抽象集处理的是普遍意义上的集合。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集合的别称：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aggregate/ collection/ class/ domain/ totality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M~N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等价（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）：两个集合的元素有一对一对应关系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（自反、对称、传递）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基数，集合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的元素数量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Improper subset: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包含原集合所有元素的子集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集合的乘求的是集合的交集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基数之间的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&gt;, &lt;, =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关系是互斥的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1DD717-97A5-4A2B-AD13-0E99A602C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894" y="493534"/>
                <a:ext cx="11116211" cy="58709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76BA68C-4737-481B-BE6F-B0A5056E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606" y="493534"/>
            <a:ext cx="2095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5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A09DA3-84E1-46CC-8DED-8E09F3DCF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417" y="349321"/>
                <a:ext cx="11424863" cy="60001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定理一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𝐌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且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则</m:t>
                    </m:r>
                    <m:acc>
                      <m:accPr>
                        <m:chr m:val="̿"/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̿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</m:acc>
                  </m:oMath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+mn-ea"/>
                  </a:rPr>
                  <a:t>证明：给定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>
                    <a:latin typeface="+mn-ea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~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000" b="0" dirty="0">
                  <a:latin typeface="+mn-ea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+mn-ea"/>
                  </a:rPr>
                  <a:t>                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ea"/>
                  </a:rPr>
                  <a:t>, </a:t>
                </a:r>
                <a:r>
                  <a:rPr lang="zh-CN" altLang="en-US" sz="2000" dirty="0">
                    <a:latin typeface="+mn-ea"/>
                  </a:rPr>
                  <a:t>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子集</m:t>
                    </m:r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A09DA3-84E1-46CC-8DED-8E09F3DCF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417" y="349321"/>
                <a:ext cx="11424863" cy="60001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737229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1006</TotalTime>
  <Words>350</Words>
  <Application>Microsoft Office PowerPoint</Application>
  <PresentationFormat>宽屏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华文楷体</vt:lpstr>
      <vt:lpstr>Arial</vt:lpstr>
      <vt:lpstr>Cambria Math</vt:lpstr>
      <vt:lpstr>Corbel</vt:lpstr>
      <vt:lpstr>Times New Roman</vt:lpstr>
      <vt:lpstr>Wingdings</vt:lpstr>
      <vt:lpstr>深度</vt:lpstr>
      <vt:lpstr>PowerPoint 演示文稿</vt:lpstr>
      <vt:lpstr>目录</vt:lpstr>
      <vt:lpstr>1. 基础问题</vt:lpstr>
      <vt:lpstr>第一章：集合理论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gang</dc:creator>
  <cp:lastModifiedBy>han gang</cp:lastModifiedBy>
  <cp:revision>23</cp:revision>
  <dcterms:created xsi:type="dcterms:W3CDTF">2023-10-23T01:41:58Z</dcterms:created>
  <dcterms:modified xsi:type="dcterms:W3CDTF">2023-10-24T10:00:05Z</dcterms:modified>
</cp:coreProperties>
</file>