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6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9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8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5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992E2B-DF6A-4357-9038-70C7EFA6D81D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processingbook.aalto.f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61/2000000001" TargetMode="External"/><Relationship Id="rId2" Type="http://schemas.openxmlformats.org/officeDocument/2006/relationships/hyperlink" Target="https://doi.org/10.1109/ICASSP.1996.5411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EBFC-79F8-4DDC-AC65-4806895A7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9D30A-F075-4FE2-9FA1-86DC6CF1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263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整理  司正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“Introduction to Speech Processing”, 2nd Edition, 2022.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URL: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https://speechprocessingbook.aalto.fi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DOI: 10.5281/zenodo.6821775.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9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25209-0B06-4FA3-8EAF-0AF170CD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1"/>
            <a:ext cx="7729728" cy="118872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系统的基本结构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AB863-A39F-47BC-8496-76BA8ABE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66" y="1878008"/>
            <a:ext cx="11001979" cy="4631751"/>
          </a:xfrm>
        </p:spPr>
        <p:txBody>
          <a:bodyPr/>
          <a:lstStyle/>
          <a:p>
            <a:r>
              <a:rPr lang="en-US" altLang="zh-CN" dirty="0"/>
              <a:t>TTS</a:t>
            </a:r>
            <a:r>
              <a:rPr lang="zh-CN" altLang="en-US" dirty="0"/>
              <a:t>系统的一般结构：文本分析</a:t>
            </a:r>
            <a:r>
              <a:rPr lang="en-US" altLang="zh-CN" dirty="0"/>
              <a:t>+</a:t>
            </a:r>
            <a:r>
              <a:rPr lang="zh-CN" altLang="en-US" dirty="0"/>
              <a:t>言语合成</a:t>
            </a:r>
            <a:endParaRPr lang="en-US" altLang="zh-CN" dirty="0"/>
          </a:p>
          <a:p>
            <a:r>
              <a:rPr lang="zh-CN" altLang="en-US" dirty="0"/>
              <a:t>文本分析（生成语音表征）：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标准化（展开缩写等）</a:t>
            </a:r>
            <a:r>
              <a:rPr lang="en-US" altLang="zh-CN" dirty="0"/>
              <a:t>+</a:t>
            </a:r>
            <a:r>
              <a:rPr lang="zh-CN" altLang="en-US" dirty="0"/>
              <a:t>分析句法结构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字素</a:t>
            </a:r>
            <a:r>
              <a:rPr lang="en-US" altLang="zh-CN" dirty="0"/>
              <a:t>-&gt;</a:t>
            </a:r>
            <a:r>
              <a:rPr lang="zh-CN" altLang="en-US" dirty="0"/>
              <a:t>音位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引入超音段特征</a:t>
            </a:r>
            <a:endParaRPr lang="en-US" altLang="zh-CN" dirty="0"/>
          </a:p>
          <a:p>
            <a:r>
              <a:rPr lang="zh-CN" altLang="en-US" dirty="0"/>
              <a:t>言语合成</a:t>
            </a:r>
            <a:endParaRPr lang="en-US" altLang="zh-CN" dirty="0"/>
          </a:p>
          <a:p>
            <a:pPr lvl="1"/>
            <a:r>
              <a:rPr lang="zh-CN" altLang="en-US" dirty="0"/>
              <a:t>言语合成技术：</a:t>
            </a:r>
            <a:endParaRPr lang="en-US" altLang="zh-CN" dirty="0"/>
          </a:p>
          <a:p>
            <a:pPr lvl="2"/>
            <a:r>
              <a:rPr lang="zh-CN" altLang="en-US" dirty="0"/>
              <a:t>共振峰合成</a:t>
            </a:r>
            <a:endParaRPr lang="en-US" altLang="zh-CN" dirty="0"/>
          </a:p>
          <a:p>
            <a:pPr lvl="2"/>
            <a:r>
              <a:rPr lang="zh-CN" altLang="en-US" dirty="0"/>
              <a:t>发声合成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串接合成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调参合成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synthesis_basic_schematic">
            <a:extLst>
              <a:ext uri="{FF2B5EF4-FFF2-40B4-BE49-F238E27FC236}">
                <a16:creationId xmlns:a16="http://schemas.microsoft.com/office/drawing/2014/main" id="{C33A1445-7BEB-490A-A426-232E2E19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78" y="3773989"/>
            <a:ext cx="6284360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ACA8D0-BB93-478F-948C-DD2E8C02C220}"/>
              </a:ext>
            </a:extLst>
          </p:cNvPr>
          <p:cNvSpPr txBox="1"/>
          <p:nvPr/>
        </p:nvSpPr>
        <p:spPr>
          <a:xfrm>
            <a:off x="4937554" y="4664195"/>
            <a:ext cx="485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言语合成系统的基本结构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131377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A1056-B506-416E-A510-EC53AF81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2" y="245501"/>
            <a:ext cx="11597880" cy="118872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串接语音合成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83554-9960-4D39-8CDB-B6B5C840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72" y="1641451"/>
            <a:ext cx="11597880" cy="483126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又“单位选取语音合成”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预录制言语合成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：高自然度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：音频段落须预录制；灵活性有限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词级声波合成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存在的问题：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：协同发音效应的缺位；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所有语音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的不现实性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为了解决这个问题，现代串接语音合成一般基于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次词级单位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常用单位：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音素、音素对、三元音素组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存储为声学参数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数据集要求：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69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</p:spPr>
            <p:txBody>
              <a:bodyPr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合成的步骤：</a:t>
                </a:r>
                <a:endParaRPr lang="en-US" altLang="zh-CN" sz="24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）输入文本转化为目标赋值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）根据赋值为每一个音素段选取合适的单位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）后期处理：减少潜在的人工串接效果</a:t>
                </a:r>
                <a:endPara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单位选取：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使用两个损失函数实现损失最小化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目标损失函数：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该函数描述目标言语单位赋值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与数据库中备选单位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的错配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因为目标赋值包含很多诸如目标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语境音素身份、音高、音长、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等等，因此目标损失函数可以被分成很多子函数：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一些损失函数：音段能量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log-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);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音高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平均基频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；语境音素（发音部位和方式）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串接损失函数：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，该函数描述备选单位与其之前的单位的并的错配（一个音段的结尾和它后面的音段的开头的错配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？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  <a:blipFill>
                <a:blip r:embed="rId2"/>
                <a:stretch>
                  <a:fillRect l="-692" t="-780" r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9AC9A41-C49B-49DF-B0DE-A06EF4D5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81" y="676157"/>
            <a:ext cx="3759673" cy="19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B1ED-8862-4D70-8E92-68508F12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61" y="327017"/>
            <a:ext cx="11474591" cy="629981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一般情况下，目标音素通常为一个二元指标，它强迫被选单位的音位身份与目标赋值适配。公式为：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公式 </a:t>
            </a:r>
            <a:r>
              <a:rPr lang="en-US" altLang="zh-CN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1</a:t>
            </a:r>
          </a:p>
          <a:p>
            <a:r>
              <a:rPr lang="zh-CN" altLang="en-US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其中，                           是子函数的权重。串接损失函数类似：</a:t>
            </a:r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其子损失函数关心的是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频谱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倒频谱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的连续性的问题，因此该考虑的是串接点上的问题。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表征的是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[[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无音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(silent)]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段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D735D-BEE0-4200-B432-2830525A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785091"/>
            <a:ext cx="3708971" cy="986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B4A18D-022B-456C-8DE6-BBE8D3F5A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14" y="2397880"/>
            <a:ext cx="1628567" cy="238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2E7393-9C08-4342-80CE-E8B5B9AA2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2794572"/>
            <a:ext cx="3708971" cy="986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A77EC2-5A86-4D69-B4A2-0AA21BEF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65" y="4293108"/>
            <a:ext cx="6780124" cy="13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D7448-137C-4C90-AE09-32293115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2"/>
            <a:ext cx="7729728" cy="1188720"/>
          </a:xfrm>
        </p:spPr>
        <p:txBody>
          <a:bodyPr/>
          <a:lstStyle/>
          <a:p>
            <a:r>
              <a:rPr lang="zh-CN" altLang="en-US" dirty="0"/>
              <a:t>今日待办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BEB56-02F9-40FF-942F-9AFA22622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997" y="1744193"/>
                <a:ext cx="10981430" cy="4765565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连续统假设</a:t>
                </a:r>
                <a:r>
                  <a:rPr lang="zh-CN" altLang="en-US" dirty="0"/>
                  <a:t>：不存在基数在自然数集的基数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和实数集（连续统）的基数之间的无限集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相关概念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实数集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基数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每个元素都有两种可能性：存在于某个子集中和不存在于某个子集中）；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任何集合的基数都严格小于其幂集的基数，因此自然数的幂集不可数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连续统假设由康托尔（</a:t>
                </a:r>
                <a:r>
                  <a:rPr lang="en-US" altLang="zh-CN" dirty="0"/>
                  <a:t>1787</a:t>
                </a:r>
                <a:r>
                  <a:rPr lang="zh-CN" altLang="en-US" dirty="0"/>
                  <a:t>）提出，后又被希尔伯特于</a:t>
                </a:r>
                <a:r>
                  <a:rPr lang="en-US" altLang="zh-CN" dirty="0"/>
                  <a:t>1900</a:t>
                </a:r>
                <a:r>
                  <a:rPr lang="zh-CN" altLang="en-US" dirty="0"/>
                  <a:t>年放入其</a:t>
                </a:r>
                <a:r>
                  <a:rPr lang="en-US" altLang="zh-CN" dirty="0"/>
                  <a:t>23</a:t>
                </a:r>
                <a:r>
                  <a:rPr lang="zh-CN" altLang="en-US" dirty="0"/>
                  <a:t>个问题中，设被哥德尔（</a:t>
                </a:r>
                <a:r>
                  <a:rPr lang="en-US" altLang="zh-CN" dirty="0"/>
                  <a:t>1940</a:t>
                </a:r>
                <a:r>
                  <a:rPr lang="zh-CN" altLang="en-US" dirty="0"/>
                  <a:t>）和科恩（</a:t>
                </a:r>
                <a:r>
                  <a:rPr lang="en-US" altLang="zh-CN" dirty="0"/>
                  <a:t>1963</a:t>
                </a:r>
                <a:r>
                  <a:rPr lang="zh-CN" altLang="en-US" dirty="0"/>
                  <a:t>）证伪。该假设的解与</a:t>
                </a:r>
                <a:r>
                  <a:rPr lang="en-US" altLang="zh-CN" dirty="0"/>
                  <a:t>ZFC</a:t>
                </a:r>
                <a:r>
                  <a:rPr lang="zh-CN" altLang="en-US" dirty="0"/>
                  <a:t>无关。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ZFC</a:t>
                </a:r>
                <a:r>
                  <a:rPr lang="zh-CN" altLang="en-US" dirty="0"/>
                  <a:t>：策梅洛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弗兰克尔集合论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选择公理（无选择公理时为</a:t>
                </a:r>
                <a:r>
                  <a:rPr lang="en-US" altLang="zh-CN" dirty="0"/>
                  <a:t>ZF</a:t>
                </a:r>
                <a:r>
                  <a:rPr lang="zh-CN" altLang="en-US" dirty="0"/>
                  <a:t>）。该集合论旨在构建一个无悖论的公理系统。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类型论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集合论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模型论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科学与技术的关系</a:t>
                </a:r>
                <a:r>
                  <a:rPr lang="zh-CN" altLang="en-US" dirty="0"/>
                  <a:t>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BEB56-02F9-40FF-942F-9AFA22622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997" y="1744193"/>
                <a:ext cx="10981430" cy="4765565"/>
              </a:xfrm>
              <a:blipFill>
                <a:blip r:embed="rId2"/>
                <a:stretch>
                  <a:fillRect l="-389" t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6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F3416-05A7-49AF-A491-93BA3793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6598"/>
            <a:ext cx="7729728" cy="1188720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A93D6-720A-49F2-BC50-CFB94ED9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32" y="1878008"/>
            <a:ext cx="11330751" cy="4604985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10.1109/ICASSP.1996.541110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https://doi.org/10.1561/2000000001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7235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1238</TotalTime>
  <Words>641</Words>
  <Application>Microsoft Office PowerPoint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华文楷体</vt:lpstr>
      <vt:lpstr>Algerian</vt:lpstr>
      <vt:lpstr>Arial</vt:lpstr>
      <vt:lpstr>Cambria Math</vt:lpstr>
      <vt:lpstr>Gill Sans MT</vt:lpstr>
      <vt:lpstr>Times New Roman</vt:lpstr>
      <vt:lpstr>包裹</vt:lpstr>
      <vt:lpstr>TTS系统入门</vt:lpstr>
      <vt:lpstr>1. TTS系统的基本结构</vt:lpstr>
      <vt:lpstr>1.1 串接语音合成</vt:lpstr>
      <vt:lpstr>PowerPoint 演示文稿</vt:lpstr>
      <vt:lpstr>PowerPoint 演示文稿</vt:lpstr>
      <vt:lpstr>今日待办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TTS入门</dc:title>
  <dc:creator>han gang</dc:creator>
  <cp:lastModifiedBy>han gang</cp:lastModifiedBy>
  <cp:revision>31</cp:revision>
  <dcterms:created xsi:type="dcterms:W3CDTF">2023-11-14T04:58:34Z</dcterms:created>
  <dcterms:modified xsi:type="dcterms:W3CDTF">2023-11-20T09:31:30Z</dcterms:modified>
</cp:coreProperties>
</file>