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70" r:id="rId8"/>
    <p:sldId id="271" r:id="rId9"/>
    <p:sldId id="268" r:id="rId10"/>
    <p:sldId id="269" r:id="rId11"/>
    <p:sldId id="262" r:id="rId12"/>
    <p:sldId id="265" r:id="rId13"/>
    <p:sldId id="266" r:id="rId14"/>
    <p:sldId id="263" r:id="rId15"/>
    <p:sldId id="264" r:id="rId16"/>
    <p:sldId id="26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66" d="100"/>
          <a:sy n="66" d="100"/>
        </p:scale>
        <p:origin x="5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2E2B-DF6A-4357-9038-70C7EFA6D81D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D03C-98CF-418D-BBE9-2F183BA27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062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2E2B-DF6A-4357-9038-70C7EFA6D81D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D03C-98CF-418D-BBE9-2F183BA27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1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2E2B-DF6A-4357-9038-70C7EFA6D81D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D03C-98CF-418D-BBE9-2F183BA27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11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2E2B-DF6A-4357-9038-70C7EFA6D81D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D03C-98CF-418D-BBE9-2F183BA27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57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2E2B-DF6A-4357-9038-70C7EFA6D81D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D03C-98CF-418D-BBE9-2F183BA27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692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2E2B-DF6A-4357-9038-70C7EFA6D81D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D03C-98CF-418D-BBE9-2F183BA27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28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2E2B-DF6A-4357-9038-70C7EFA6D81D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D03C-98CF-418D-BBE9-2F183BA277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828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2E2B-DF6A-4357-9038-70C7EFA6D81D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D03C-98CF-418D-BBE9-2F183BA27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223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2E2B-DF6A-4357-9038-70C7EFA6D81D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D03C-98CF-418D-BBE9-2F183BA27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303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2E2B-DF6A-4357-9038-70C7EFA6D81D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D03C-98CF-418D-BBE9-2F183BA27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38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D992E2B-DF6A-4357-9038-70C7EFA6D81D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D03C-98CF-418D-BBE9-2F183BA27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256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D992E2B-DF6A-4357-9038-70C7EFA6D81D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502D03C-98CF-418D-BBE9-2F183BA27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776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peechprocessingbook.aalto.fi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561/2000000001" TargetMode="External"/><Relationship Id="rId2" Type="http://schemas.openxmlformats.org/officeDocument/2006/relationships/hyperlink" Target="https://doi.org/10.1109/ICASSP.1996.54111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CBEBFC-79F8-4DDC-AC65-4806895A73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TTS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系统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入门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39D30A-F075-4FE2-9FA1-86DC6CF165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352544"/>
            <a:ext cx="8991600" cy="122632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400" dirty="0">
                <a:solidFill>
                  <a:schemeClr val="accent4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整理  司正</a:t>
            </a:r>
            <a:endParaRPr lang="en-US" altLang="zh-CN" sz="2400" dirty="0">
              <a:solidFill>
                <a:schemeClr val="accent4">
                  <a:lumMod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10000"/>
              </a:lnSpc>
            </a:pPr>
            <a:r>
              <a:rPr lang="zh-CN" altLang="en-US" b="1" dirty="0">
                <a:solidFill>
                  <a:schemeClr val="accent4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参考文献</a:t>
            </a:r>
            <a:r>
              <a:rPr lang="zh-CN" altLang="en-US" dirty="0">
                <a:solidFill>
                  <a:schemeClr val="accent4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“Introduction to Speech Processing”, 2nd Edition, 2022. </a:t>
            </a:r>
          </a:p>
          <a:p>
            <a:pPr algn="l">
              <a:lnSpc>
                <a:spcPct val="110000"/>
              </a:lnSpc>
            </a:pPr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URL: </a:t>
            </a:r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https://speechprocessingbook.aalto.fi</a:t>
            </a:r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DOI: 10.5281/zenodo.6821775.</a:t>
            </a:r>
            <a:endParaRPr lang="zh-CN" altLang="en-US" sz="18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094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00ED9-4202-4B3C-B202-915B1C47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261" y="295736"/>
            <a:ext cx="11251933" cy="47428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定义（哲学）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BCF17C-4B79-496E-B424-C929BA960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261" y="1039528"/>
            <a:ext cx="11251933" cy="5553777"/>
          </a:xfrm>
        </p:spPr>
        <p:txBody>
          <a:bodyPr>
            <a:normAutofit/>
          </a:bodyPr>
          <a:lstStyle/>
          <a:p>
            <a:r>
              <a:rPr lang="zh-CN" altLang="en-US" dirty="0"/>
              <a:t>定义的类型：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外延定义：某物属于特定集合的充要条件。</a:t>
            </a:r>
            <a:endParaRPr lang="en-US" altLang="zh-CN" dirty="0"/>
          </a:p>
          <a:p>
            <a:pPr lvl="2"/>
            <a:r>
              <a:rPr lang="zh-CN" altLang="en-US" dirty="0"/>
              <a:t>内涵定义：属于某个特定集合的对象的列表。</a:t>
            </a:r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实指定义：词指代的人事物的定义</a:t>
            </a:r>
            <a:endParaRPr lang="en-US" altLang="zh-CN" dirty="0"/>
          </a:p>
          <a:p>
            <a:pPr lvl="2"/>
            <a:r>
              <a:rPr lang="en-US" altLang="zh-CN" dirty="0"/>
              <a:t>Nominal definition</a:t>
            </a:r>
            <a:r>
              <a:rPr lang="zh-CN" altLang="en-US" dirty="0"/>
              <a:t>：词的定义</a:t>
            </a:r>
            <a:endParaRPr lang="en-US" altLang="zh-CN" dirty="0"/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递归</a:t>
            </a:r>
            <a:r>
              <a:rPr lang="en-US" altLang="zh-CN" dirty="0"/>
              <a:t>/</a:t>
            </a:r>
            <a:r>
              <a:rPr lang="zh-CN" altLang="en-US" dirty="0"/>
              <a:t>归纳定义：用集合中的某些元素定义除了这些元素之外的元素。</a:t>
            </a:r>
            <a:endParaRPr lang="en-US" altLang="zh-CN" dirty="0"/>
          </a:p>
          <a:p>
            <a:pPr lvl="2"/>
            <a:r>
              <a:rPr lang="zh-CN" altLang="en-US" dirty="0"/>
              <a:t>操作定义：用以表征概念（</a:t>
            </a:r>
            <a:r>
              <a:rPr lang="en-US" altLang="zh-CN" dirty="0"/>
              <a:t>construct</a:t>
            </a:r>
            <a:r>
              <a:rPr lang="zh-CN" altLang="en-US" dirty="0"/>
              <a:t>）的某种确切的可重复的程序。</a:t>
            </a:r>
            <a:endParaRPr lang="en-US" altLang="zh-CN" dirty="0"/>
          </a:p>
          <a:p>
            <a:pPr lvl="2"/>
            <a:r>
              <a:rPr lang="zh-CN" altLang="en-US" dirty="0"/>
              <a:t>理论定义</a:t>
            </a:r>
            <a:r>
              <a:rPr lang="zh-CN" altLang="en-US" dirty="0">
                <a:sym typeface="Wingdings" panose="05000000000000000000" pitchFamily="2" charset="2"/>
              </a:rPr>
              <a:t>：科学假设。</a:t>
            </a:r>
            <a:endParaRPr lang="en-US" altLang="zh-CN" dirty="0"/>
          </a:p>
          <a:p>
            <a:pPr lvl="1"/>
            <a:r>
              <a:rPr lang="en-US" altLang="zh-CN" dirty="0"/>
              <a:t>4. </a:t>
            </a:r>
            <a:r>
              <a:rPr lang="zh-CN" altLang="en-US" dirty="0"/>
              <a:t>规定定义（</a:t>
            </a:r>
            <a:r>
              <a:rPr lang="en-US" altLang="zh-CN" dirty="0"/>
              <a:t>stipulative definition</a:t>
            </a:r>
            <a:r>
              <a:rPr lang="zh-CN" altLang="en-US" dirty="0"/>
              <a:t>）：给已有定义的术语赋的新值。</a:t>
            </a:r>
            <a:endParaRPr lang="en-US" altLang="zh-CN" dirty="0"/>
          </a:p>
          <a:p>
            <a:pPr lvl="2"/>
            <a:r>
              <a:rPr lang="zh-CN" altLang="en-US" dirty="0"/>
              <a:t>描写定义：给术语赋值使之适配已有的用法。</a:t>
            </a:r>
            <a:endParaRPr lang="en-US" altLang="zh-CN" dirty="0"/>
          </a:p>
          <a:p>
            <a:pPr lvl="2"/>
            <a:r>
              <a:rPr lang="zh-CN" altLang="en-US" dirty="0"/>
              <a:t>解读定义（</a:t>
            </a:r>
            <a:r>
              <a:rPr lang="en-US" altLang="zh-CN" dirty="0"/>
              <a:t>explicative definition</a:t>
            </a:r>
            <a:r>
              <a:rPr lang="zh-CN" altLang="en-US" dirty="0"/>
              <a:t>）：某个术语的核心用法。</a:t>
            </a:r>
            <a:endParaRPr lang="en-US" altLang="zh-CN" dirty="0"/>
          </a:p>
          <a:p>
            <a:pPr lvl="2"/>
            <a:r>
              <a:rPr lang="zh-CN" altLang="en-US" dirty="0"/>
              <a:t>例证定义（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Linux Libertine"/>
              </a:rPr>
              <a:t>Ostensive definition</a:t>
            </a:r>
            <a:r>
              <a:rPr lang="zh-CN" altLang="en-US" dirty="0"/>
              <a:t>）：通过举例揭示意义。</a:t>
            </a:r>
            <a:endParaRPr lang="en-US" altLang="zh-CN" dirty="0"/>
          </a:p>
          <a:p>
            <a:pPr lvl="1"/>
            <a:r>
              <a:rPr lang="en-US" altLang="zh-CN" dirty="0"/>
              <a:t>5. </a:t>
            </a:r>
            <a:r>
              <a:rPr lang="zh-CN" altLang="en-US" dirty="0"/>
              <a:t>循环定义：与循环论证有关。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1984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D7448-137C-4C90-AE09-322931156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48242"/>
            <a:ext cx="7729728" cy="1188720"/>
          </a:xfrm>
        </p:spPr>
        <p:txBody>
          <a:bodyPr/>
          <a:lstStyle/>
          <a:p>
            <a:r>
              <a:rPr lang="zh-CN" altLang="en-US" dirty="0"/>
              <a:t>连续统假设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7BEB56-02F9-40FF-942F-9AFA22622D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6997" y="1744193"/>
                <a:ext cx="10981430" cy="4765565"/>
              </a:xfrm>
            </p:spPr>
            <p:txBody>
              <a:bodyPr/>
              <a:lstStyle/>
              <a:p>
                <a:r>
                  <a:rPr lang="zh-CN" altLang="en-US" dirty="0">
                    <a:solidFill>
                      <a:schemeClr val="accent2">
                        <a:lumMod val="50000"/>
                      </a:schemeClr>
                    </a:solidFill>
                  </a:rPr>
                  <a:t>连续统假设</a:t>
                </a:r>
                <a:r>
                  <a:rPr lang="zh-CN" altLang="en-US" dirty="0"/>
                  <a:t>：不存在基数在自然数集的基数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和实数集（连续统）的基数之间的无限集</a:t>
                </a:r>
                <a:r>
                  <a:rPr lang="en-US" altLang="zh-CN" dirty="0"/>
                  <a:t>.</a:t>
                </a:r>
              </a:p>
              <a:p>
                <a:pPr lvl="1"/>
                <a:r>
                  <a:rPr lang="zh-CN" alt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相关概念</a:t>
                </a:r>
                <a:r>
                  <a:rPr lang="zh-CN" altLang="en-US" sz="1800" dirty="0"/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实数集</m:t>
                        </m:r>
                        <m:r>
                          <a:rPr lang="zh-CN" altLang="en-US" sz="1800" i="1" smtClean="0">
                            <a:latin typeface="Cambria Math" panose="02040503050406030204" pitchFamily="18" charset="0"/>
                          </a:rPr>
                          <m:t>的</m:t>
                        </m:r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基数</m:t>
                        </m:r>
                        <m:r>
                          <a:rPr lang="zh-CN" altLang="en-US" sz="1800" i="1" smtClean="0">
                            <a:latin typeface="Cambria Math" panose="02040503050406030204" pitchFamily="18" charset="0"/>
                          </a:rPr>
                          <m:t>：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altLang="zh-CN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ℵ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zh-CN" altLang="en-US" sz="1800" i="1">
                        <a:latin typeface="Cambria Math" panose="02040503050406030204" pitchFamily="18" charset="0"/>
                      </a:rPr>
                      <m:t>（</m:t>
                    </m:r>
                  </m:oMath>
                </a14:m>
                <a:r>
                  <a:rPr lang="zh-CN" altLang="en-US" sz="1800" dirty="0"/>
                  <a:t>每个元素都有两种可能性：存在于某个子集中和不存在于某个子集中）；</a:t>
                </a:r>
                <a:endParaRPr lang="en-US" altLang="zh-CN" sz="1800" dirty="0"/>
              </a:p>
              <a:p>
                <a:pPr lvl="2"/>
                <a:r>
                  <a:rPr lang="zh-CN" altLang="en-US" sz="1800" dirty="0"/>
                  <a:t>任何集合的基数都严格小于其幂集的基数，因此自然数的幂集不可数</a:t>
                </a:r>
                <a:endParaRPr lang="en-US" altLang="zh-CN" sz="1800" dirty="0"/>
              </a:p>
              <a:p>
                <a:pPr lvl="2"/>
                <a:r>
                  <a:rPr lang="zh-CN" altLang="en-US" sz="1800" dirty="0"/>
                  <a:t>连续统假设由康托尔（</a:t>
                </a:r>
                <a:r>
                  <a:rPr lang="en-US" altLang="zh-CN" sz="1800" dirty="0"/>
                  <a:t>1787</a:t>
                </a:r>
                <a:r>
                  <a:rPr lang="zh-CN" altLang="en-US" sz="1800" dirty="0"/>
                  <a:t>）提出，后又被希尔伯特于</a:t>
                </a:r>
                <a:r>
                  <a:rPr lang="en-US" altLang="zh-CN" sz="1800" dirty="0"/>
                  <a:t>1900</a:t>
                </a:r>
                <a:r>
                  <a:rPr lang="zh-CN" altLang="en-US" sz="1800" dirty="0"/>
                  <a:t>年放入其</a:t>
                </a:r>
                <a:r>
                  <a:rPr lang="en-US" altLang="zh-CN" sz="1800" dirty="0"/>
                  <a:t>23</a:t>
                </a:r>
                <a:r>
                  <a:rPr lang="zh-CN" altLang="en-US" sz="1800" dirty="0"/>
                  <a:t>个问题中，设被哥德尔（</a:t>
                </a:r>
                <a:r>
                  <a:rPr lang="en-US" altLang="zh-CN" sz="1800" dirty="0"/>
                  <a:t>1940</a:t>
                </a:r>
                <a:r>
                  <a:rPr lang="zh-CN" altLang="en-US" sz="1800" dirty="0"/>
                  <a:t>）和科恩（</a:t>
                </a:r>
                <a:r>
                  <a:rPr lang="en-US" altLang="zh-CN" sz="1800" dirty="0"/>
                  <a:t>1963</a:t>
                </a:r>
                <a:r>
                  <a:rPr lang="zh-CN" altLang="en-US" sz="1800" dirty="0"/>
                  <a:t>）证伪：该假设的解与</a:t>
                </a:r>
                <a:r>
                  <a:rPr lang="en-US" altLang="zh-CN" sz="1800" dirty="0"/>
                  <a:t>ZFC</a:t>
                </a:r>
                <a:r>
                  <a:rPr lang="zh-CN" altLang="en-US" sz="1800" dirty="0"/>
                  <a:t>无关。</a:t>
                </a:r>
                <a:endParaRPr lang="en-US" altLang="zh-CN" sz="18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7BEB56-02F9-40FF-942F-9AFA22622D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6997" y="1744193"/>
                <a:ext cx="10981430" cy="4765565"/>
              </a:xfrm>
              <a:blipFill>
                <a:blip r:embed="rId2"/>
                <a:stretch>
                  <a:fillRect l="-389" t="-639" r="-20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865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8EC630-E97D-4FF4-902F-3CCE3E59F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9168"/>
            <a:ext cx="7729728" cy="47909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ZFC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CB3BC5-2830-4458-B6EE-FEEC34C5E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010" y="635989"/>
            <a:ext cx="11147980" cy="5892586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ZFC</a:t>
            </a:r>
            <a:r>
              <a:rPr lang="zh-CN" altLang="en-US" dirty="0"/>
              <a:t>：策梅洛</a:t>
            </a:r>
            <a:r>
              <a:rPr lang="en-US" altLang="zh-CN" dirty="0"/>
              <a:t>·</a:t>
            </a:r>
            <a:r>
              <a:rPr lang="zh-CN" altLang="en-US" dirty="0"/>
              <a:t>弗兰克尔集合论</a:t>
            </a:r>
            <a:r>
              <a:rPr lang="en-US" altLang="zh-CN" dirty="0"/>
              <a:t>+</a:t>
            </a:r>
            <a:r>
              <a:rPr lang="zh-CN" altLang="en-US" dirty="0"/>
              <a:t>选择公理</a:t>
            </a:r>
            <a:r>
              <a:rPr lang="en-US" altLang="zh-CN" dirty="0"/>
              <a:t>[</a:t>
            </a:r>
            <a:r>
              <a:rPr lang="zh-CN" altLang="en-US" dirty="0">
                <a:solidFill>
                  <a:srgbClr val="FF0000"/>
                </a:solidFill>
              </a:rPr>
              <a:t>非空集合的集合的笛卡尔积为非空集合</a:t>
            </a:r>
            <a:r>
              <a:rPr lang="zh-CN" altLang="en-US" dirty="0"/>
              <a:t>（有争议，</a:t>
            </a:r>
            <a:r>
              <a:rPr lang="en-US" altLang="zh-CN" dirty="0"/>
              <a:t>UCP</a:t>
            </a:r>
            <a:r>
              <a:rPr lang="zh-CN" altLang="en-US" dirty="0"/>
              <a:t>）</a:t>
            </a:r>
            <a:r>
              <a:rPr lang="en-US" altLang="zh-CN" dirty="0"/>
              <a:t>]</a:t>
            </a:r>
            <a:r>
              <a:rPr lang="zh-CN" altLang="en-US" dirty="0"/>
              <a:t>（无选择公理时为</a:t>
            </a:r>
            <a:r>
              <a:rPr lang="en-US" altLang="zh-CN" dirty="0"/>
              <a:t>ZF</a:t>
            </a:r>
            <a:r>
              <a:rPr lang="zh-CN" altLang="en-US" dirty="0"/>
              <a:t>）。该集合论旨在构建一个无悖论的公理系统。</a:t>
            </a:r>
            <a:endParaRPr lang="en-US" altLang="zh-CN" dirty="0"/>
          </a:p>
          <a:p>
            <a:pPr lvl="1">
              <a:lnSpc>
                <a:spcPct val="170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Unrestricted Comprehension Principle(UCP):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给定集合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和谓词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，我们可以找到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的子集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，它的成员满足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。因此对于所有集合的集合，我们总是可以找到一个子集不在集合中，这就产生了矛盾，因此不存在所有集合的集合。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虚真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P-&gt;Q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为真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为假；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纯集合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：集合的成员都是集合，成员的集合都是集合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…..</a:t>
            </a:r>
          </a:p>
          <a:p>
            <a:pPr lvl="1"/>
            <a:r>
              <a:rPr lang="zh-CN" altLang="en-US" b="1" i="0" dirty="0">
                <a:solidFill>
                  <a:srgbClr val="000000"/>
                </a:solidFill>
                <a:effectLst/>
                <a:latin typeface="Linux Libertine"/>
              </a:rPr>
              <a:t>基本元素（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Linux Libertine"/>
              </a:rPr>
              <a:t>Urelement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Linux Libertine"/>
              </a:rPr>
              <a:t>）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Linux Libertine"/>
              </a:rPr>
              <a:t>: </a:t>
            </a:r>
            <a:r>
              <a:rPr lang="zh-CN" altLang="en-US" dirty="0">
                <a:solidFill>
                  <a:srgbClr val="000000"/>
                </a:solidFill>
                <a:latin typeface="Linux Libertine"/>
              </a:rPr>
              <a:t>不是集合的对象；</a:t>
            </a:r>
            <a:endParaRPr lang="en-US" altLang="zh-CN" dirty="0">
              <a:solidFill>
                <a:srgbClr val="000000"/>
              </a:solidFill>
              <a:latin typeface="Linux Libertine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Linux Libertine"/>
              </a:rPr>
              <a:t>一般情况下，类就是一组集合（或者其他的数学对象）；</a:t>
            </a:r>
            <a:r>
              <a:rPr lang="en-US" altLang="zh-CN" dirty="0">
                <a:solidFill>
                  <a:srgbClr val="000000"/>
                </a:solidFill>
                <a:latin typeface="Linux Libertine"/>
              </a:rPr>
              <a:t>ZFC</a:t>
            </a:r>
            <a:r>
              <a:rPr lang="zh-CN" altLang="en-US" dirty="0">
                <a:solidFill>
                  <a:srgbClr val="000000"/>
                </a:solidFill>
                <a:latin typeface="Linux Libertine"/>
              </a:rPr>
              <a:t>中，非集合类叫做真类（</a:t>
            </a:r>
            <a:r>
              <a:rPr lang="en-US" altLang="zh-CN" dirty="0">
                <a:solidFill>
                  <a:srgbClr val="000000"/>
                </a:solidFill>
                <a:latin typeface="Linux Libertine"/>
              </a:rPr>
              <a:t>Proper Class</a:t>
            </a:r>
            <a:r>
              <a:rPr lang="zh-CN" altLang="en-US" dirty="0">
                <a:solidFill>
                  <a:srgbClr val="000000"/>
                </a:solidFill>
                <a:latin typeface="Linux Libertine"/>
              </a:rPr>
              <a:t>）。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ZFC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的公理仅仅涉及纯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遗传集合。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是不包括全集的。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ZFC</a:t>
            </a:r>
            <a:r>
              <a:rPr lang="zh-CN" altLang="en-US" dirty="0"/>
              <a:t>的公理：</a:t>
            </a:r>
            <a:endParaRPr lang="en-US" altLang="zh-CN" dirty="0"/>
          </a:p>
          <a:p>
            <a:pPr lvl="1"/>
            <a:r>
              <a:rPr lang="zh-CN" altLang="en-US" b="1" dirty="0"/>
              <a:t>外延公理</a:t>
            </a:r>
            <a:r>
              <a:rPr lang="zh-CN" altLang="en-US" dirty="0"/>
              <a:t>：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两个集合相等，若它们有相同的元素。</a:t>
            </a:r>
            <a:endParaRPr lang="en-US" altLang="zh-CN" dirty="0"/>
          </a:p>
          <a:p>
            <a:pPr lvl="1"/>
            <a:r>
              <a:rPr lang="zh-CN" altLang="en-US" b="1" dirty="0"/>
              <a:t>正则公理</a:t>
            </a:r>
            <a:r>
              <a:rPr lang="zh-CN" altLang="en-US" dirty="0"/>
              <a:t>：每个非空集合</a:t>
            </a:r>
            <a:r>
              <a:rPr lang="en-US" altLang="zh-CN" dirty="0"/>
              <a:t>x</a:t>
            </a:r>
            <a:r>
              <a:rPr lang="zh-CN" altLang="en-US" dirty="0"/>
              <a:t>都有一个元素</a:t>
            </a:r>
            <a:r>
              <a:rPr lang="en-US" altLang="zh-CN" dirty="0"/>
              <a:t>y</a:t>
            </a:r>
            <a:r>
              <a:rPr lang="zh-CN" altLang="en-US" dirty="0"/>
              <a:t>，使得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交集为空。</a:t>
            </a:r>
            <a:endParaRPr lang="en-US" altLang="zh-CN" dirty="0"/>
          </a:p>
          <a:p>
            <a:pPr lvl="1"/>
            <a:r>
              <a:rPr lang="en-US" altLang="zh-CN" b="1" dirty="0"/>
              <a:t>UCP</a:t>
            </a:r>
            <a:r>
              <a:rPr lang="zh-CN" altLang="en-US" dirty="0"/>
              <a:t>：略</a:t>
            </a:r>
            <a:endParaRPr lang="en-US" altLang="zh-CN" dirty="0"/>
          </a:p>
          <a:p>
            <a:pPr lvl="1"/>
            <a:r>
              <a:rPr lang="zh-CN" altLang="en-US" b="1" dirty="0"/>
              <a:t>联集公理</a:t>
            </a:r>
            <a:r>
              <a:rPr lang="zh-CN" altLang="en-US" dirty="0"/>
              <a:t>：对于每个集合</a:t>
            </a:r>
            <a:r>
              <a:rPr lang="en-US" altLang="zh-CN" dirty="0"/>
              <a:t>x</a:t>
            </a:r>
            <a:r>
              <a:rPr lang="zh-CN" altLang="en-US" dirty="0"/>
              <a:t>存在一个集合</a:t>
            </a:r>
            <a:r>
              <a:rPr lang="en-US" altLang="zh-CN" dirty="0"/>
              <a:t>y</a:t>
            </a:r>
            <a:r>
              <a:rPr lang="zh-CN" altLang="en-US" dirty="0"/>
              <a:t>其元素恰好是</a:t>
            </a:r>
            <a:r>
              <a:rPr lang="en-US" altLang="zh-CN" dirty="0"/>
              <a:t>x</a:t>
            </a:r>
            <a:r>
              <a:rPr lang="zh-CN" altLang="en-US" dirty="0"/>
              <a:t>的元素的元素。</a:t>
            </a:r>
            <a:endParaRPr lang="en-US" altLang="zh-CN" dirty="0"/>
          </a:p>
          <a:p>
            <a:pPr lvl="1"/>
            <a:r>
              <a:rPr lang="zh-CN" altLang="en-US" b="1" dirty="0"/>
              <a:t>替代公理</a:t>
            </a:r>
            <a:r>
              <a:rPr lang="zh-CN" altLang="en-US" dirty="0"/>
              <a:t>：一个集合在一个映射（泛函谓词）下的像也是一个集合</a:t>
            </a:r>
            <a:endParaRPr lang="en-US" altLang="zh-CN" dirty="0"/>
          </a:p>
          <a:p>
            <a:pPr lvl="1"/>
            <a:r>
              <a:rPr lang="zh-CN" altLang="en-US" b="1" dirty="0"/>
              <a:t>幂集公理</a:t>
            </a:r>
            <a:r>
              <a:rPr lang="zh-CN" altLang="en-US" dirty="0"/>
              <a:t>：对于任意的集合</a:t>
            </a:r>
            <a:r>
              <a:rPr lang="en-US" altLang="zh-CN" dirty="0"/>
              <a:t>A</a:t>
            </a:r>
            <a:r>
              <a:rPr lang="zh-CN" altLang="en-US" dirty="0"/>
              <a:t>，存在一个集合</a:t>
            </a:r>
            <a:r>
              <a:rPr lang="en-US" altLang="zh-CN" dirty="0"/>
              <a:t>P(A)</a:t>
            </a:r>
            <a:r>
              <a:rPr lang="zh-CN" altLang="en-US" dirty="0"/>
              <a:t>使得对于任意集合</a:t>
            </a:r>
            <a:r>
              <a:rPr lang="en-US" altLang="zh-CN" dirty="0"/>
              <a:t>x</a:t>
            </a:r>
            <a:r>
              <a:rPr lang="zh-CN" altLang="en-US" dirty="0"/>
              <a:t>含于</a:t>
            </a:r>
            <a:r>
              <a:rPr lang="en-US" altLang="zh-CN" dirty="0"/>
              <a:t>A</a:t>
            </a:r>
            <a:r>
              <a:rPr lang="zh-CN" altLang="en-US" dirty="0"/>
              <a:t>，集合</a:t>
            </a:r>
            <a:r>
              <a:rPr lang="en-US" altLang="zh-CN" dirty="0"/>
              <a:t>x</a:t>
            </a:r>
            <a:r>
              <a:rPr lang="zh-CN" altLang="en-US" dirty="0"/>
              <a:t>含于</a:t>
            </a:r>
            <a:r>
              <a:rPr lang="en-US" altLang="zh-CN" dirty="0"/>
              <a:t>P(A)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b="1" dirty="0"/>
              <a:t>良序公理</a:t>
            </a:r>
            <a:r>
              <a:rPr lang="zh-CN" altLang="en-US" dirty="0"/>
              <a:t>：所有集合均为良序。</a:t>
            </a:r>
            <a:endParaRPr lang="en-US" altLang="zh-CN" dirty="0"/>
          </a:p>
          <a:p>
            <a:pPr lvl="1"/>
            <a:r>
              <a:rPr lang="zh-CN" altLang="en-US" b="1" dirty="0"/>
              <a:t>配对公理</a:t>
            </a:r>
            <a:r>
              <a:rPr lang="zh-CN" altLang="en-US" dirty="0"/>
              <a:t>：若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均为集合，则存在一个集合包含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b="1" dirty="0"/>
              <a:t>无穷公理</a:t>
            </a:r>
            <a:r>
              <a:rPr lang="zh-CN" altLang="en-US" dirty="0"/>
              <a:t>：存在一个集合</a:t>
            </a:r>
            <a:r>
              <a:rPr lang="en-US" altLang="zh-CN" dirty="0"/>
              <a:t>I</a:t>
            </a:r>
            <a:r>
              <a:rPr lang="zh-CN" altLang="en-US" dirty="0"/>
              <a:t>，空集存在于</a:t>
            </a:r>
            <a:r>
              <a:rPr lang="en-US" altLang="zh-CN" dirty="0"/>
              <a:t>I</a:t>
            </a:r>
            <a:r>
              <a:rPr lang="zh-CN" altLang="en-US" dirty="0"/>
              <a:t>中，使得</a:t>
            </a:r>
            <a:r>
              <a:rPr lang="en-US" altLang="zh-CN" dirty="0"/>
              <a:t>I</a:t>
            </a:r>
            <a:r>
              <a:rPr lang="zh-CN" altLang="en-US" dirty="0"/>
              <a:t>的元素</a:t>
            </a:r>
            <a:r>
              <a:rPr lang="en-US" altLang="zh-CN" dirty="0"/>
              <a:t>x</a:t>
            </a:r>
            <a:r>
              <a:rPr lang="zh-CN" altLang="en-US" dirty="0"/>
              <a:t>与其独元集</a:t>
            </a:r>
            <a:r>
              <a:rPr lang="en-US" altLang="zh-CN" dirty="0"/>
              <a:t>{x}(singleton)</a:t>
            </a:r>
            <a:r>
              <a:rPr lang="zh-CN" altLang="en-US" dirty="0"/>
              <a:t>的并仍然是</a:t>
            </a:r>
            <a:r>
              <a:rPr lang="en-US" altLang="zh-CN" dirty="0"/>
              <a:t>I</a:t>
            </a:r>
            <a:r>
              <a:rPr lang="zh-CN" altLang="en-US" dirty="0"/>
              <a:t>的元素，</a:t>
            </a:r>
            <a:r>
              <a:rPr lang="en-US" altLang="zh-CN" dirty="0"/>
              <a:t>{x,{x}}</a:t>
            </a:r>
            <a:r>
              <a:rPr lang="zh-CN" altLang="en-US" dirty="0"/>
              <a:t>这个集合被称为归纳集。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22004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9A5FC-0C04-4B43-97AD-A63162F72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84" y="293572"/>
            <a:ext cx="11569566" cy="466824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Von Neumann Universe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A8EC68-BD05-4E68-8C5B-07324922B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84" y="1001027"/>
            <a:ext cx="11569567" cy="5563401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冯诺依曼全集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冯诺依曼集合层级：纯良基集构成的类（范畴）。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良基关系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：对于一个类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，其中任意一个非空子集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都有极小元。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偏序关系（序理论）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：元素有前后。严格偏序（无相等关系）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良序关系就是良基关系的线性表达，因此对于一个集合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的线性表达，其中任意一个非空子集都有最小元。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超限：大于所有有限</a:t>
            </a:r>
          </a:p>
        </p:txBody>
      </p:sp>
    </p:spTree>
    <p:extLst>
      <p:ext uri="{BB962C8B-B14F-4D97-AF65-F5344CB8AC3E}">
        <p14:creationId xmlns:p14="http://schemas.microsoft.com/office/powerpoint/2010/main" val="2627101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A9092-85BF-47CE-BE01-0A598083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887" y="380198"/>
            <a:ext cx="11146055" cy="1188720"/>
          </a:xfrm>
        </p:spPr>
        <p:txBody>
          <a:bodyPr/>
          <a:lstStyle/>
          <a:p>
            <a:r>
              <a:rPr lang="zh-CN" altLang="en-US" dirty="0"/>
              <a:t>集合论：偏序集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23C8AE-8BCD-4A56-943E-0A21027E6A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0887" y="1761424"/>
                <a:ext cx="11146055" cy="4716378"/>
              </a:xfrm>
            </p:spPr>
            <p:txBody>
              <a:bodyPr/>
              <a:lstStyle/>
              <a:p>
                <a:r>
                  <a:rPr lang="zh-CN" altLang="en-US" b="1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元（偏序集中）：</a:t>
                </a:r>
                <a:endParaRPr lang="en-US" altLang="zh-CN" b="1" dirty="0"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lvl="1"/>
                <a:r>
                  <a:rPr lang="zh-CN" altLang="en-US" b="1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极大元</a:t>
                </a:r>
                <a:r>
                  <a:rPr lang="en-US" altLang="zh-CN" b="1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(</a:t>
                </a:r>
                <a:r>
                  <a:rPr lang="en-US" altLang="zh-CN" b="1" dirty="0"/>
                  <a:t>maximal element</a:t>
                </a:r>
                <a:r>
                  <a:rPr lang="en-US" altLang="zh-CN" b="1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)</a:t>
                </a:r>
                <a:r>
                  <a:rPr lang="zh-CN" altLang="en-US" b="1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：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zh-CN" altLang="en-US" b="1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 </a:t>
                </a:r>
                <a:endParaRPr lang="en-US" altLang="zh-CN" b="1" dirty="0"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lvl="1"/>
                <a:r>
                  <a:rPr lang="zh-CN" altLang="en-US" b="1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最大元</a:t>
                </a:r>
                <a:r>
                  <a:rPr lang="en-US" altLang="zh-CN" b="1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(</a:t>
                </a:r>
                <a:r>
                  <a:rPr lang="en-US" altLang="zh-CN" b="1" dirty="0"/>
                  <a:t>greatest element</a:t>
                </a:r>
                <a:r>
                  <a:rPr lang="en-US" altLang="zh-CN" b="1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)</a:t>
                </a:r>
                <a:r>
                  <a:rPr lang="zh-CN" altLang="en-US" b="1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altLang="zh-CN" b="1" dirty="0"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lvl="1"/>
                <a:r>
                  <a:rPr lang="zh-CN" altLang="en-US" b="1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极小元</a:t>
                </a:r>
                <a:r>
                  <a:rPr lang="en-US" altLang="zh-CN" b="1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(Minimal element):   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endParaRPr lang="en-US" altLang="zh-CN" b="1" dirty="0"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lvl="1"/>
                <a:r>
                  <a:rPr lang="zh-CN" altLang="en-US" b="1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最小元</a:t>
                </a:r>
                <a:r>
                  <a:rPr lang="en-US" altLang="zh-CN" b="1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(</a:t>
                </a:r>
                <a:r>
                  <a:rPr lang="en-US" altLang="zh-CN" b="1" dirty="0"/>
                  <a:t>least element</a:t>
                </a:r>
                <a:r>
                  <a:rPr lang="en-US" altLang="zh-CN" b="1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)</a:t>
                </a:r>
                <a:r>
                  <a:rPr lang="zh-CN" altLang="en-US" b="1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endParaRPr lang="en-US" altLang="zh-CN" b="1" dirty="0"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r>
                  <a:rPr lang="zh-CN" altLang="en-US" b="1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界（偏序集中）：</a:t>
                </a:r>
                <a:endParaRPr lang="en-US" altLang="zh-CN" b="1" dirty="0"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lvl="1"/>
                <a:r>
                  <a:rPr lang="en-US" altLang="zh-CN" b="1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B</a:t>
                </a:r>
                <a:r>
                  <a:rPr lang="zh-CN" altLang="en-US" b="1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的上界：</a:t>
                </a:r>
                <a:r>
                  <a:rPr lang="zh-CN" altLang="en-US" b="1" i="0" dirty="0">
                    <a:solidFill>
                      <a:srgbClr val="333333"/>
                    </a:solidFill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偏序集</a:t>
                </a:r>
                <a:r>
                  <a:rPr lang="en-US" altLang="zh-CN" b="1" i="0" dirty="0">
                    <a:solidFill>
                      <a:srgbClr val="333333"/>
                    </a:solidFill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A</a:t>
                </a:r>
                <a:r>
                  <a:rPr lang="zh-CN" altLang="en-US" b="1" i="0" dirty="0">
                    <a:solidFill>
                      <a:srgbClr val="333333"/>
                    </a:solidFill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中大于或等于它的子集</a:t>
                </a:r>
                <a:r>
                  <a:rPr lang="en-US" altLang="zh-CN" b="1" i="0" dirty="0">
                    <a:solidFill>
                      <a:srgbClr val="333333"/>
                    </a:solidFill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(B)</a:t>
                </a:r>
                <a:r>
                  <a:rPr lang="zh-CN" altLang="en-US" b="1" i="0" dirty="0">
                    <a:solidFill>
                      <a:srgbClr val="333333"/>
                    </a:solidFill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中一切元素的元素</a:t>
                </a:r>
                <a:endParaRPr lang="en-US" altLang="zh-CN" b="1" dirty="0"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lvl="1"/>
                <a:r>
                  <a:rPr lang="zh-CN" altLang="en-US" b="1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上确界：上界的最小元</a:t>
                </a:r>
                <a:endParaRPr lang="en-US" altLang="zh-CN" b="1" dirty="0"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lvl="1"/>
                <a:r>
                  <a:rPr lang="en-US" altLang="zh-CN" b="1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B</a:t>
                </a:r>
                <a:r>
                  <a:rPr lang="zh-CN" altLang="en-US" b="1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的下界：</a:t>
                </a:r>
                <a:r>
                  <a:rPr lang="zh-CN" altLang="en-US" b="1" i="0" dirty="0">
                    <a:solidFill>
                      <a:srgbClr val="333333"/>
                    </a:solidFill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偏序集</a:t>
                </a:r>
                <a:r>
                  <a:rPr lang="en-US" altLang="zh-CN" b="1" i="0" dirty="0">
                    <a:solidFill>
                      <a:srgbClr val="333333"/>
                    </a:solidFill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A</a:t>
                </a:r>
                <a:r>
                  <a:rPr lang="zh-CN" altLang="en-US" b="1" i="0" dirty="0">
                    <a:solidFill>
                      <a:srgbClr val="333333"/>
                    </a:solidFill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中小于或等于它的子集</a:t>
                </a:r>
                <a:r>
                  <a:rPr lang="en-US" altLang="zh-CN" b="1" i="0" dirty="0">
                    <a:solidFill>
                      <a:srgbClr val="333333"/>
                    </a:solidFill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(B)</a:t>
                </a:r>
                <a:r>
                  <a:rPr lang="zh-CN" altLang="en-US" b="1" i="0" dirty="0">
                    <a:solidFill>
                      <a:srgbClr val="333333"/>
                    </a:solidFill>
                    <a:effectLst/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中一切元素的元素</a:t>
                </a:r>
                <a:endParaRPr lang="en-US" altLang="zh-CN" b="1" dirty="0"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  <a:p>
                <a:pPr lvl="1"/>
                <a:r>
                  <a:rPr lang="zh-CN" altLang="en-US" b="1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下确界：下界的最大元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23C8AE-8BCD-4A56-943E-0A21027E6A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0887" y="1761424"/>
                <a:ext cx="11146055" cy="4716378"/>
              </a:xfrm>
              <a:blipFill>
                <a:blip r:embed="rId2"/>
                <a:stretch>
                  <a:fillRect l="-383" t="-6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9944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E347A-6337-416B-8ED1-837BC5CF8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待办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5A2312-93C2-4EE5-B763-A5C676F95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类型论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集合论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模型论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科学与技术的关系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数学最优化：连续最优化；离散最优化</a:t>
            </a:r>
            <a:endParaRPr lang="en-US" altLang="zh-CN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测度论</a:t>
            </a:r>
            <a:endParaRPr lang="en-US" altLang="zh-CN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9381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6F3416-05A7-49AF-A491-93BA3793C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6598"/>
            <a:ext cx="7729728" cy="1188720"/>
          </a:xfrm>
        </p:spPr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7A93D6-720A-49F2-BC50-CFB94ED9D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432" y="1878008"/>
            <a:ext cx="11330751" cy="4604985"/>
          </a:xfrm>
        </p:spPr>
        <p:txBody>
          <a:bodyPr/>
          <a:lstStyle/>
          <a:p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[1]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DOI: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 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10.1109/ICASSP.1996.541110</a:t>
            </a:r>
            <a:endParaRPr lang="en-US" altLang="zh-CN" sz="2000" dirty="0">
              <a:solidFill>
                <a:srgbClr val="0070C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[2]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DOI: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https://doi.org/10.1561/2000000001</a:t>
            </a:r>
            <a:endParaRPr lang="en-US" altLang="zh-CN" sz="1800" dirty="0">
              <a:solidFill>
                <a:srgbClr val="0070C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5972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625209-0B06-4FA3-8EAF-0AF170CDC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48241"/>
            <a:ext cx="7729728" cy="1188720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TTS</a:t>
            </a:r>
            <a:r>
              <a:rPr lang="zh-CN" altLang="en-US" dirty="0"/>
              <a:t>系统的基本结构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AB863-A39F-47BC-8496-76BA8ABEF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366" y="1878008"/>
            <a:ext cx="11001979" cy="4631751"/>
          </a:xfrm>
        </p:spPr>
        <p:txBody>
          <a:bodyPr/>
          <a:lstStyle/>
          <a:p>
            <a:r>
              <a:rPr lang="en-US" altLang="zh-CN" dirty="0"/>
              <a:t>TTS</a:t>
            </a:r>
            <a:r>
              <a:rPr lang="zh-CN" altLang="en-US" dirty="0"/>
              <a:t>系统的一般结构：文本分析</a:t>
            </a:r>
            <a:r>
              <a:rPr lang="en-US" altLang="zh-CN" dirty="0"/>
              <a:t>+</a:t>
            </a:r>
            <a:r>
              <a:rPr lang="zh-CN" altLang="en-US" dirty="0"/>
              <a:t>言语合成</a:t>
            </a:r>
            <a:endParaRPr lang="en-US" altLang="zh-CN" dirty="0"/>
          </a:p>
          <a:p>
            <a:r>
              <a:rPr lang="zh-CN" altLang="en-US" dirty="0"/>
              <a:t>文本分析（生成语音表征）：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标准化（展开缩写等）</a:t>
            </a:r>
            <a:r>
              <a:rPr lang="en-US" altLang="zh-CN" dirty="0"/>
              <a:t>+</a:t>
            </a:r>
            <a:r>
              <a:rPr lang="zh-CN" altLang="en-US" dirty="0"/>
              <a:t>分析句法结构</a:t>
            </a:r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字素</a:t>
            </a:r>
            <a:r>
              <a:rPr lang="en-US" altLang="zh-CN" dirty="0"/>
              <a:t>-&gt;</a:t>
            </a:r>
            <a:r>
              <a:rPr lang="zh-CN" altLang="en-US" dirty="0"/>
              <a:t>音位</a:t>
            </a:r>
            <a:endParaRPr lang="en-US" altLang="zh-CN" dirty="0"/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引入超音段特征</a:t>
            </a:r>
            <a:endParaRPr lang="en-US" altLang="zh-CN" dirty="0"/>
          </a:p>
          <a:p>
            <a:r>
              <a:rPr lang="zh-CN" altLang="en-US" dirty="0"/>
              <a:t>言语合成</a:t>
            </a:r>
            <a:endParaRPr lang="en-US" altLang="zh-CN" dirty="0"/>
          </a:p>
          <a:p>
            <a:pPr lvl="1"/>
            <a:r>
              <a:rPr lang="zh-CN" altLang="en-US" dirty="0"/>
              <a:t>言语合成技术：</a:t>
            </a:r>
            <a:endParaRPr lang="en-US" altLang="zh-CN" dirty="0"/>
          </a:p>
          <a:p>
            <a:pPr lvl="2"/>
            <a:r>
              <a:rPr lang="zh-CN" altLang="en-US" dirty="0"/>
              <a:t>共振峰合成</a:t>
            </a:r>
            <a:endParaRPr lang="en-US" altLang="zh-CN" dirty="0"/>
          </a:p>
          <a:p>
            <a:pPr lvl="2"/>
            <a:r>
              <a:rPr lang="zh-CN" altLang="en-US" dirty="0"/>
              <a:t>发声合成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串接合成</a:t>
            </a:r>
            <a:endParaRPr lang="en-US" altLang="zh-CN" dirty="0">
              <a:solidFill>
                <a:schemeClr val="accent3">
                  <a:lumMod val="75000"/>
                </a:schemeClr>
              </a:solidFill>
            </a:endParaRPr>
          </a:p>
          <a:p>
            <a:pPr lvl="2"/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调参合成</a:t>
            </a:r>
            <a:endParaRPr lang="en-US" altLang="zh-CN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6" name="Picture 2" descr="synthesis_basic_schematic">
            <a:extLst>
              <a:ext uri="{FF2B5EF4-FFF2-40B4-BE49-F238E27FC236}">
                <a16:creationId xmlns:a16="http://schemas.microsoft.com/office/drawing/2014/main" id="{C33A1445-7BEB-490A-A426-232E2E194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678" y="3773989"/>
            <a:ext cx="6284360" cy="83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2ACA8D0-BB93-478F-948C-DD2E8C02C220}"/>
              </a:ext>
            </a:extLst>
          </p:cNvPr>
          <p:cNvSpPr txBox="1"/>
          <p:nvPr/>
        </p:nvSpPr>
        <p:spPr>
          <a:xfrm>
            <a:off x="4937554" y="4664195"/>
            <a:ext cx="4854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言语合成系统的基本结构</a:t>
            </a:r>
          </a:p>
        </p:txBody>
      </p:sp>
    </p:spTree>
    <p:extLst>
      <p:ext uri="{BB962C8B-B14F-4D97-AF65-F5344CB8AC3E}">
        <p14:creationId xmlns:p14="http://schemas.microsoft.com/office/powerpoint/2010/main" val="1313779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A1056-B506-416E-A510-EC53AF817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772" y="245501"/>
            <a:ext cx="11597880" cy="1188720"/>
          </a:xfrm>
        </p:spPr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串接语音合成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183554-9960-4D39-8CDB-B6B5C840A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772" y="1641451"/>
            <a:ext cx="11597880" cy="4831268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又“单位选取语音合成”</a:t>
            </a:r>
            <a:endParaRPr lang="en-US" altLang="zh-CN" sz="24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预录制言语合成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优点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：高自然度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缺点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：音频段落须预录制；灵活性有限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词级声波合成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存在的问题：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影响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自然度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：协同发音效应的缺位；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预录制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所有语音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的不现实性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为了解决这个问题，现代串接语音合成一般基于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次词级单位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常用单位：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音素、音素对、三元音素组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存储为声学参数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数据集要求：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标注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切分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4698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01B1ED-8862-4D70-8E92-68508F1244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2061" y="327017"/>
                <a:ext cx="11443767" cy="6258718"/>
              </a:xfrm>
            </p:spPr>
            <p:txBody>
              <a:bodyPr/>
              <a:lstStyle/>
              <a:p>
                <a:r>
                  <a:rPr lang="zh-CN" altLang="en-US" sz="2400" b="1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合成的步骤：</a:t>
                </a:r>
                <a:endParaRPr lang="en-US" altLang="zh-CN" sz="2400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r>
                  <a:rPr lang="en-US" altLang="zh-CN" sz="2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1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）输入文本转化为目标赋值</a:t>
                </a:r>
                <a:endParaRPr lang="en-US" altLang="zh-CN" sz="2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r>
                  <a:rPr lang="en-US" altLang="zh-CN" sz="2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2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）根据赋值为每一个音素段选取合适的单位</a:t>
                </a:r>
                <a:endParaRPr lang="en-US" altLang="zh-CN" sz="2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r>
                  <a:rPr lang="en-US" altLang="zh-CN" sz="2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）后期处理：减少潜在的人工串接效果</a:t>
                </a:r>
                <a:endParaRPr lang="en-US" altLang="zh-CN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r>
                  <a:rPr lang="zh-CN" altLang="en-US" sz="2400" b="1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单位选取：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使用两个损失函数实现损失最小化</a:t>
                </a:r>
                <a:endParaRPr lang="en-US" altLang="zh-CN" sz="2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2"/>
                <a:r>
                  <a:rPr lang="zh-CN" altLang="en-US" sz="2200" b="1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目标损失函数：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𝐶</m:t>
                        </m:r>
                      </m:e>
                      <m:sup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𝑡</m:t>
                        </m:r>
                      </m:sup>
                    </m:sSup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𝑡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</m:t>
                    </m:r>
                    <m:r>
                      <a:rPr lang="zh-CN" altLang="en-US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，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该函数描述目标言语单位赋值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𝑡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与数据库中备选单位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的错配</a:t>
                </a:r>
                <a:endParaRPr lang="en-US" altLang="zh-CN" sz="22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4"/>
                <a:r>
                  <a:rPr lang="zh-CN" altLang="en-US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因为目标赋值包含很多诸如目标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/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语境音素身份、音高、音长、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能量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?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等等，因此目标损失函数可以被分成很多子函数：</a:t>
                </a:r>
                <a:r>
                  <a:rPr lang="en-US" altLang="zh-CN" sz="2200" dirty="0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SupPr>
                      <m:e>
                        <m:r>
                          <a:rPr lang="en-US" altLang="zh-CN" sz="22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𝑗</m:t>
                        </m:r>
                      </m:sub>
                      <m:sup>
                        <m:r>
                          <a:rPr lang="en-US" altLang="zh-CN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𝑡</m:t>
                        </m:r>
                      </m:sup>
                    </m:sSubSup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𝑡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endParaRPr lang="en-US" altLang="zh-CN" sz="22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4"/>
                <a:r>
                  <a:rPr lang="zh-CN" altLang="en-US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一些损失函数：音段能量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(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平均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log-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能量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); 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音高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(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平均基频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)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；语境音素（发音部位和方式）</a:t>
                </a:r>
                <a:endParaRPr lang="en-US" altLang="zh-CN" sz="22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2"/>
                <a:r>
                  <a:rPr lang="zh-CN" altLang="en-US" sz="2200" b="1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串接损失函数：</a:t>
                </a:r>
                <a:r>
                  <a:rPr lang="en-US" altLang="zh-CN" sz="2200" dirty="0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𝐶</m:t>
                        </m:r>
                      </m:e>
                      <m:sup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𝑐</m:t>
                        </m:r>
                      </m:sup>
                    </m:sSup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−1</m:t>
                        </m:r>
                      </m:sub>
                    </m:sSub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，该函数描述备选单位与其之前的单位的并的错配（一个音段的结尾和它后面的音段的开头的错配</a:t>
                </a:r>
                <a:r>
                  <a:rPr lang="zh-CN" altLang="en-US" sz="2200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？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</a:t>
                </a:r>
                <a:endParaRPr lang="en-US" altLang="zh-CN" sz="22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endParaRPr lang="en-US" altLang="zh-CN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endParaRPr lang="en-US" altLang="zh-CN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endParaRPr lang="en-US" altLang="zh-CN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endParaRPr lang="en-US" altLang="zh-CN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endParaRPr lang="en-US" altLang="zh-CN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01B1ED-8862-4D70-8E92-68508F1244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2061" y="327017"/>
                <a:ext cx="11443767" cy="6258718"/>
              </a:xfrm>
              <a:blipFill>
                <a:blip r:embed="rId2"/>
                <a:stretch>
                  <a:fillRect l="-692" t="-780" r="-5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E9AC9A41-C49B-49DF-B0DE-A06EF4D5D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6681" y="676157"/>
            <a:ext cx="3759673" cy="194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946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01B1ED-8862-4D70-8E92-68508F124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061" y="327017"/>
            <a:ext cx="11474591" cy="6299814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一般情况下，目标音素通常为一个二元指标，它强迫被选单位的音位身份与目标赋值适配。公式为：</a:t>
            </a:r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algn="ctr">
              <a:buNone/>
            </a:pPr>
            <a:r>
              <a:rPr lang="zh-CN" altLang="en-US" b="1" dirty="0">
                <a:solidFill>
                  <a:schemeClr val="tx1"/>
                </a:solidFill>
                <a:latin typeface="Algerian" panose="04020705040A02060702" pitchFamily="82" charset="0"/>
                <a:ea typeface="华文楷体" panose="02010600040101010101" pitchFamily="2" charset="-122"/>
              </a:rPr>
              <a:t>公式 </a:t>
            </a:r>
            <a:r>
              <a:rPr lang="en-US" altLang="zh-CN" b="1" dirty="0">
                <a:solidFill>
                  <a:schemeClr val="tx1"/>
                </a:solidFill>
                <a:latin typeface="Algerian" panose="04020705040A02060702" pitchFamily="82" charset="0"/>
                <a:ea typeface="华文楷体" panose="02010600040101010101" pitchFamily="2" charset="-122"/>
              </a:rPr>
              <a:t>1</a:t>
            </a:r>
          </a:p>
          <a:p>
            <a:r>
              <a:rPr lang="zh-CN" altLang="en-US" dirty="0">
                <a:solidFill>
                  <a:schemeClr val="tx1"/>
                </a:solidFill>
                <a:latin typeface="Algerian" panose="04020705040A02060702" pitchFamily="82" charset="0"/>
                <a:ea typeface="华文楷体" panose="02010600040101010101" pitchFamily="2" charset="-122"/>
              </a:rPr>
              <a:t>其中，                           是子函数的权重。串接损失函数类似：</a:t>
            </a:r>
            <a:endParaRPr lang="en-US" altLang="zh-CN" dirty="0">
              <a:solidFill>
                <a:schemeClr val="tx1"/>
              </a:solidFill>
              <a:latin typeface="Algerian" panose="04020705040A02060702" pitchFamily="82" charset="0"/>
              <a:ea typeface="华文楷体" panose="02010600040101010101" pitchFamily="2" charset="-122"/>
            </a:endParaRPr>
          </a:p>
          <a:p>
            <a:endParaRPr lang="en-US" altLang="zh-CN" dirty="0">
              <a:solidFill>
                <a:schemeClr val="tx1"/>
              </a:solidFill>
              <a:latin typeface="Algerian" panose="04020705040A02060702" pitchFamily="82" charset="0"/>
              <a:ea typeface="华文楷体" panose="02010600040101010101" pitchFamily="2" charset="-122"/>
            </a:endParaRPr>
          </a:p>
          <a:p>
            <a:endParaRPr lang="en-US" altLang="zh-CN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其子损失函数关心的是</a:t>
            </a:r>
            <a:r>
              <a:rPr lang="zh-CN" altLang="en-US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频谱</a:t>
            </a:r>
            <a:r>
              <a:rPr lang="en-US" altLang="zh-CN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倒频谱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的连续性的问题，因此该考虑的是串接点上的问题。那么，选择过程的总损失为：</a:t>
            </a:r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algn="ctr">
              <a:buNone/>
            </a:pPr>
            <a:endParaRPr lang="en-US" altLang="zh-CN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algn="ctr">
              <a:buNone/>
            </a:pPr>
            <a:endParaRPr lang="en-US" altLang="zh-CN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#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表征的是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[[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无音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(silent)]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段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]</a:t>
            </a:r>
          </a:p>
          <a:p>
            <a:pPr marL="0" indent="0" algn="ctr">
              <a:buNone/>
            </a:pPr>
            <a:endParaRPr lang="en-US" altLang="zh-CN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algn="ctr">
              <a:buNone/>
            </a:pPr>
            <a:endParaRPr lang="en-US" altLang="zh-CN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algn="ctr">
              <a:buNone/>
            </a:pPr>
            <a:endParaRPr lang="en-US" altLang="zh-CN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AD735D-BEE0-4200-B432-2830525AF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870" y="785091"/>
            <a:ext cx="3708971" cy="98632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6B4A18D-022B-456C-8DE6-BBE8D3F5AA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114" y="2397880"/>
            <a:ext cx="1628567" cy="2387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E2E7393-9C08-4342-80CE-E8B5B9AA2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870" y="2794572"/>
            <a:ext cx="3708971" cy="98632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2A77EC2-5A86-4D69-B4A2-0AA21BEFFB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165" y="4293108"/>
            <a:ext cx="6780124" cy="139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380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E95D0FC-BABB-482C-9BB3-8E1E98574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098" y="875901"/>
            <a:ext cx="4889635" cy="332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4DAE48-0EE6-4BD7-B8A5-92DE8640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387" y="279134"/>
            <a:ext cx="11213432" cy="6256420"/>
          </a:xfrm>
        </p:spPr>
        <p:txBody>
          <a:bodyPr>
            <a:normAutofit fontScale="25000" lnSpcReduction="20000"/>
          </a:bodyPr>
          <a:lstStyle/>
          <a:p>
            <a:r>
              <a:rPr lang="zh-CN" altLang="en-US" sz="6400" dirty="0"/>
              <a:t>因此，选择的过程就是选择使上述公式值最小的    的过程。</a:t>
            </a:r>
            <a:endParaRPr lang="en-US" altLang="zh-CN" sz="6400" dirty="0"/>
          </a:p>
          <a:p>
            <a:endParaRPr lang="en-US" altLang="zh-CN" sz="6400" dirty="0"/>
          </a:p>
          <a:p>
            <a:endParaRPr lang="en-US" altLang="zh-CN" sz="6400" dirty="0"/>
          </a:p>
          <a:p>
            <a:endParaRPr lang="en-US" altLang="zh-CN" sz="6400" dirty="0"/>
          </a:p>
          <a:p>
            <a:endParaRPr lang="en-US" altLang="zh-CN" sz="6400" dirty="0"/>
          </a:p>
          <a:p>
            <a:endParaRPr lang="en-US" altLang="zh-CN" sz="6400" dirty="0"/>
          </a:p>
          <a:p>
            <a:endParaRPr lang="en-US" altLang="zh-CN" sz="6400" dirty="0"/>
          </a:p>
          <a:p>
            <a:pPr marL="0" indent="0">
              <a:buNone/>
            </a:pPr>
            <a:r>
              <a:rPr lang="en-US" altLang="zh-CN" sz="6400" dirty="0"/>
              <a:t>                                                               </a:t>
            </a:r>
          </a:p>
          <a:p>
            <a:endParaRPr lang="en-US" altLang="zh-CN" sz="6400" dirty="0"/>
          </a:p>
          <a:p>
            <a:pPr marL="0" indent="0" algn="ctr">
              <a:buNone/>
            </a:pPr>
            <a:endParaRPr lang="en-US" altLang="zh-CN" sz="6400" dirty="0"/>
          </a:p>
          <a:p>
            <a:pPr marL="0" indent="0" algn="ctr">
              <a:buNone/>
            </a:pPr>
            <a:endParaRPr lang="en-US" altLang="zh-CN" sz="6400" dirty="0"/>
          </a:p>
          <a:p>
            <a:pPr marL="0" indent="0" algn="ctr">
              <a:buNone/>
            </a:pPr>
            <a:endParaRPr lang="en-US" altLang="zh-CN" sz="6400" dirty="0"/>
          </a:p>
          <a:p>
            <a:pPr marL="0" indent="0" algn="ctr">
              <a:lnSpc>
                <a:spcPct val="170000"/>
              </a:lnSpc>
              <a:buNone/>
            </a:pPr>
            <a:r>
              <a:rPr lang="zh-CN" altLang="en-US" sz="6400" dirty="0"/>
              <a:t>图</a:t>
            </a:r>
            <a:r>
              <a:rPr lang="en-US" altLang="zh-CN" sz="6400" dirty="0"/>
              <a:t>-1 </a:t>
            </a:r>
            <a:r>
              <a:rPr lang="zh-CN" altLang="en-US" sz="6400" dirty="0"/>
              <a:t>前面的框代表的是目标损失，后面的框代表的是串接损失</a:t>
            </a:r>
            <a:endParaRPr lang="en-US" altLang="zh-CN" sz="6400" dirty="0"/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sz="6400" dirty="0"/>
              <a:t>       上图为一个格</a:t>
            </a:r>
            <a:r>
              <a:rPr lang="en-US" altLang="zh-CN" sz="6400" dirty="0"/>
              <a:t>(trellis)</a:t>
            </a:r>
            <a:r>
              <a:rPr lang="zh-CN" altLang="en-US" sz="6400" dirty="0"/>
              <a:t>，它是一种图</a:t>
            </a:r>
            <a:r>
              <a:rPr lang="en-US" altLang="zh-CN" sz="6400" dirty="0"/>
              <a:t>(graph)</a:t>
            </a:r>
            <a:r>
              <a:rPr lang="zh-CN" altLang="en-US" sz="6400" dirty="0"/>
              <a:t>，该图常用在通信和加密理论中用以表征编码器和解码器。该图因与建筑上的格结构（</a:t>
            </a:r>
            <a:r>
              <a:rPr lang="en-US" altLang="zh-CN" sz="6400" dirty="0"/>
              <a:t>treillage</a:t>
            </a:r>
            <a:r>
              <a:rPr lang="zh-CN" altLang="en-US" sz="6400" dirty="0"/>
              <a:t>）相似而得名。在这种图中，节点呈垂直排布在一个切片中，每个切片中节点跟前一个切片和后一个切片中的至少一个节点连接。</a:t>
            </a:r>
            <a:endParaRPr lang="en-US" altLang="zh-CN" sz="6400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6400" dirty="0"/>
              <a:t>       </a:t>
            </a:r>
            <a:r>
              <a:rPr lang="zh-CN" altLang="en-US" sz="6400" dirty="0"/>
              <a:t>该优选过程可以用</a:t>
            </a:r>
            <a:r>
              <a:rPr lang="en-US" altLang="zh-CN" sz="6400" dirty="0"/>
              <a:t>Viterbi</a:t>
            </a:r>
            <a:r>
              <a:rPr lang="zh-CN" altLang="en-US" sz="6400" dirty="0"/>
              <a:t>算法实现，用集束搜索（</a:t>
            </a:r>
            <a:r>
              <a:rPr lang="en-US" altLang="zh-CN" sz="6400" dirty="0"/>
              <a:t>beam search</a:t>
            </a:r>
            <a:r>
              <a:rPr lang="zh-CN" altLang="en-US" sz="6400" dirty="0"/>
              <a:t>）加速该实现过程。</a:t>
            </a:r>
            <a:endParaRPr lang="en-US" altLang="zh-CN" sz="6400" dirty="0"/>
          </a:p>
          <a:p>
            <a:pPr marL="0" indent="0">
              <a:buNone/>
            </a:pPr>
            <a:endParaRPr lang="en-US" altLang="zh-CN" dirty="0"/>
          </a:p>
          <a:p>
            <a:pPr algn="ctr"/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   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762E0F-1323-4EBF-A976-0CA3B6636E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136" y="279134"/>
            <a:ext cx="243504" cy="24611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802FD98-C47E-40BB-96B3-C023DCC0CD25}"/>
              </a:ext>
            </a:extLst>
          </p:cNvPr>
          <p:cNvSpPr/>
          <p:nvPr/>
        </p:nvSpPr>
        <p:spPr>
          <a:xfrm>
            <a:off x="4677877" y="952902"/>
            <a:ext cx="583763" cy="311858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8C3C001-D4C1-4326-8842-3CBAC7FF7BB7}"/>
              </a:ext>
            </a:extLst>
          </p:cNvPr>
          <p:cNvSpPr/>
          <p:nvPr/>
        </p:nvSpPr>
        <p:spPr>
          <a:xfrm>
            <a:off x="5727031" y="952902"/>
            <a:ext cx="593387" cy="311858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415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4DAE48-0EE6-4BD7-B8A5-92DE8640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387" y="279134"/>
            <a:ext cx="11213432" cy="6256420"/>
          </a:xfrm>
        </p:spPr>
        <p:txBody>
          <a:bodyPr>
            <a:normAutofit/>
          </a:bodyPr>
          <a:lstStyle/>
          <a:p>
            <a:r>
              <a:rPr lang="en-US" altLang="zh-CN" dirty="0"/>
              <a:t>Viterbi</a:t>
            </a:r>
            <a:r>
              <a:rPr lang="zh-CN" altLang="en-US" dirty="0"/>
              <a:t>算法：一种动态编程算法，用以获得最大后验概率近似值（</a:t>
            </a:r>
            <a:r>
              <a:rPr lang="it-IT" altLang="zh-CN" dirty="0"/>
              <a:t>maximum a posteriori probability estimate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Estimation</a:t>
            </a:r>
            <a:r>
              <a:rPr lang="zh-CN" altLang="en-US" dirty="0"/>
              <a:t>：获得近似值的过程</a:t>
            </a:r>
            <a:endParaRPr lang="en-US" altLang="zh-CN" dirty="0"/>
          </a:p>
          <a:p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955519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E4DAE48-0EE6-4BD7-B8A5-92DE864061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2387" y="279134"/>
                <a:ext cx="11213432" cy="6256420"/>
              </a:xfrm>
            </p:spPr>
            <p:txBody>
              <a:bodyPr>
                <a:normAutofit fontScale="92500"/>
              </a:bodyPr>
              <a:lstStyle/>
              <a:p>
                <a:r>
                  <a:rPr lang="zh-CN" altLang="en-US" sz="2000" b="1" dirty="0"/>
                  <a:t>概率</a:t>
                </a:r>
                <a:r>
                  <a:rPr lang="zh-CN" altLang="en-US" sz="2000" dirty="0"/>
                  <a:t>：完全的随机意味着完全的不可预测性（那么我们实际上也无法构造出一个函数去描述这个函数），这实际上留下了一个问题：如果我们可以给某个完全随机的函数的输出分类的话，这种类是否是有穷的？也就是说，一个可数无限集合的子集是否也是可数无限的？答案是是的（</a:t>
                </a:r>
                <a:r>
                  <a:rPr lang="zh-CN" altLang="en-US" sz="2000" dirty="0">
                    <a:solidFill>
                      <a:schemeClr val="accent3">
                        <a:lumMod val="50000"/>
                      </a:schemeClr>
                    </a:solidFill>
                  </a:rPr>
                  <a:t>证明？</a:t>
                </a:r>
                <a:r>
                  <a:rPr lang="zh-CN" altLang="en-US" sz="2000" dirty="0"/>
                  <a:t>）。这带来一个重大的后果：输出类型的不可穷尽性。因此，只要某种随机性不是完全的，其输出类型就是可穷尽的，这给我们留下这样一个问题：为什么输出类型是集合</a:t>
                </a:r>
                <a:r>
                  <a:rPr lang="en-US" altLang="zh-CN" sz="2000" dirty="0"/>
                  <a:t>A</a:t>
                </a:r>
                <a:r>
                  <a:rPr lang="zh-CN" altLang="en-US" sz="2000" dirty="0"/>
                  <a:t>不是集合</a:t>
                </a:r>
                <a:r>
                  <a:rPr lang="en-US" altLang="zh-CN" sz="2000" dirty="0"/>
                  <a:t>B</a:t>
                </a:r>
                <a:r>
                  <a:rPr lang="zh-CN" altLang="en-US" sz="2000" dirty="0"/>
                  <a:t>？这意味着，这种不完全的随机性之外是存在规则的。反之，一旦某种随机性是完全的，这意味着我们无法穷举到底输出包含多少种类型，也就是说，这个完全的随机函数是不可求的，因为很有可能所有的结果（如果我们假设它存在）与手头数据的类型这两个集合的差中恰好包含一个例子，使得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ｃ</m:t>
                        </m:r>
                      </m:e>
                    </m:d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ａ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而</m:t>
                    </m:r>
                  </m:oMath>
                </a14:m>
                <a:r>
                  <a:rPr lang="zh-CN" altLang="en-US" sz="2000" dirty="0"/>
                  <a:t>在手头的数据中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ｃ</m:t>
                        </m:r>
                      </m:e>
                    </m:d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=¬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ａ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/>
                  <a:t>那么显然这两个</a:t>
                </a:r>
                <a:r>
                  <a:rPr lang="en-US" altLang="zh-CN" sz="2000" dirty="0"/>
                  <a:t>δ</a:t>
                </a:r>
                <a:r>
                  <a:rPr lang="zh-CN" altLang="en-US" sz="2000" dirty="0"/>
                  <a:t>是截然不同的两个函数。而在条件概率中，这意味着我们手头的数据中可能存在丢失却没法找到的变量，因此，只要是可以函数化的概率映射，就是不完全的随机函数。因此，规则才应是最终我们要寻找的终级目标。</a:t>
                </a:r>
                <a:endParaRPr lang="en-US" altLang="zh-CN" sz="2000" dirty="0"/>
              </a:p>
              <a:p>
                <a:r>
                  <a:rPr lang="zh-CN" altLang="en-US" sz="2000" dirty="0"/>
                  <a:t>经验主义者多笃信概率论，按照经验主义的路径，这是符合语言的创造性的。同时这也必然导致，他们认为语法是基于用法的，否则一个这样的理论将无法解释为什么有的字符串不可接受的问题。</a:t>
                </a: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r>
                  <a:rPr lang="zh-CN" altLang="en-US" sz="2000" dirty="0"/>
                  <a:t>而如果可以枚举完，这就意味着这种随机的非随机性，而这种非随机性最终还是要依靠规则来解决，也就是</a:t>
                </a:r>
                <a:r>
                  <a:rPr lang="en-US" altLang="zh-CN" sz="2000" dirty="0"/>
                  <a:t>——</a:t>
                </a:r>
                <a:r>
                  <a:rPr lang="zh-CN" altLang="en-US" sz="2000" dirty="0"/>
                  <a:t>为什么所有可能的输出的集合是</a:t>
                </a:r>
                <a:r>
                  <a:rPr lang="en-US" altLang="zh-CN" sz="2000" dirty="0"/>
                  <a:t>A</a:t>
                </a:r>
                <a:r>
                  <a:rPr lang="zh-CN" altLang="en-US" sz="2000" dirty="0"/>
                  <a:t>而不是</a:t>
                </a:r>
                <a:r>
                  <a:rPr lang="en-US" altLang="zh-CN" sz="2000" dirty="0"/>
                  <a:t>B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过程的随机性和结果的随机性。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E4DAE48-0EE6-4BD7-B8A5-92DE864061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2387" y="279134"/>
                <a:ext cx="11213432" cy="6256420"/>
              </a:xfrm>
              <a:blipFill>
                <a:blip r:embed="rId2"/>
                <a:stretch>
                  <a:fillRect l="-380" t="-4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4578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00ED9-4202-4B3C-B202-915B1C47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261" y="295736"/>
            <a:ext cx="11251933" cy="47428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图、</a:t>
            </a:r>
            <a:r>
              <a:rPr lang="en-US" altLang="zh-CN" dirty="0"/>
              <a:t>Viterbi</a:t>
            </a:r>
            <a:r>
              <a:rPr lang="zh-CN" altLang="en-US" dirty="0"/>
              <a:t>算法和集束搜索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BCF17C-4B79-496E-B424-C929BA960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261" y="1039528"/>
            <a:ext cx="11251933" cy="5553777"/>
          </a:xfrm>
        </p:spPr>
        <p:txBody>
          <a:bodyPr/>
          <a:lstStyle/>
          <a:p>
            <a:r>
              <a:rPr lang="zh-CN" altLang="en-US" dirty="0"/>
              <a:t>图是一类数学结构，它相当于某些相互（某种意义上）关联的对象的集合。</a:t>
            </a:r>
            <a:endParaRPr lang="en-US" altLang="zh-CN" dirty="0"/>
          </a:p>
          <a:p>
            <a:r>
              <a:rPr lang="zh-CN" altLang="en-US" dirty="0"/>
              <a:t>形式化定义：</a:t>
            </a:r>
            <a:r>
              <a:rPr lang="en-US" altLang="zh-CN" dirty="0"/>
              <a:t>G=(V, E)</a:t>
            </a:r>
          </a:p>
          <a:p>
            <a:r>
              <a:rPr lang="zh-CN" altLang="en-US" dirty="0"/>
              <a:t>启发式</a:t>
            </a:r>
            <a:r>
              <a:rPr lang="en-US" altLang="zh-CN" dirty="0"/>
              <a:t>(Heuristic)</a:t>
            </a:r>
            <a:r>
              <a:rPr lang="zh-CN" altLang="en-US" dirty="0"/>
              <a:t>算法：是一种问题求解的技术，用以找到快速有效的解。这类算法常常在一定时间内输出令人满意的解，但是仅仅偶尔产出最优解。</a:t>
            </a:r>
          </a:p>
        </p:txBody>
      </p:sp>
    </p:spTree>
    <p:extLst>
      <p:ext uri="{BB962C8B-B14F-4D97-AF65-F5344CB8AC3E}">
        <p14:creationId xmlns:p14="http://schemas.microsoft.com/office/powerpoint/2010/main" val="3867425759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3174</TotalTime>
  <Words>2035</Words>
  <Application>Microsoft Office PowerPoint</Application>
  <PresentationFormat>宽屏</PresentationFormat>
  <Paragraphs>152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Linux Libertine</vt:lpstr>
      <vt:lpstr>华文楷体</vt:lpstr>
      <vt:lpstr>Algerian</vt:lpstr>
      <vt:lpstr>Arial</vt:lpstr>
      <vt:lpstr>Cambria Math</vt:lpstr>
      <vt:lpstr>Gill Sans MT</vt:lpstr>
      <vt:lpstr>Times New Roman</vt:lpstr>
      <vt:lpstr>包裹</vt:lpstr>
      <vt:lpstr>TTS系统入门</vt:lpstr>
      <vt:lpstr>1. TTS系统的基本结构</vt:lpstr>
      <vt:lpstr>1.1 串接语音合成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图、Viterbi算法和集束搜索</vt:lpstr>
      <vt:lpstr>定义（哲学）</vt:lpstr>
      <vt:lpstr>连续统假设</vt:lpstr>
      <vt:lpstr>ZFC</vt:lpstr>
      <vt:lpstr>Von Neumann Universe（V）</vt:lpstr>
      <vt:lpstr>集合论：偏序集</vt:lpstr>
      <vt:lpstr>待办</vt:lpstr>
      <vt:lpstr>参考文献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TTS入门</dc:title>
  <dc:creator>han gang</dc:creator>
  <cp:lastModifiedBy>han gang</cp:lastModifiedBy>
  <cp:revision>84</cp:revision>
  <dcterms:created xsi:type="dcterms:W3CDTF">2023-11-14T04:58:34Z</dcterms:created>
  <dcterms:modified xsi:type="dcterms:W3CDTF">2023-11-27T08:50:59Z</dcterms:modified>
</cp:coreProperties>
</file>