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5" r:id="rId10"/>
    <p:sldId id="266" r:id="rId11"/>
    <p:sldId id="263" r:id="rId12"/>
    <p:sldId id="26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6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9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8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5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992E2B-DF6A-4357-9038-70C7EFA6D81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processingbook.aalto.f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61/2000000001" TargetMode="External"/><Relationship Id="rId2" Type="http://schemas.openxmlformats.org/officeDocument/2006/relationships/hyperlink" Target="https://doi.org/10.1109/ICASSP.1996.5411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EBFC-79F8-4DDC-AC65-4806895A7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9D30A-F075-4FE2-9FA1-86DC6CF1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263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整理  司正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“Introduction to Speech Processing”, 2nd Edition, 2022.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URL: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https://speechprocessingbook.aalto.fi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DOI: 10.5281/zenodo.6821775.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9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9A5FC-0C04-4B43-97AD-A63162F7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93572"/>
            <a:ext cx="11569566" cy="46682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Neumann Universe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8EC68-BD05-4E68-8C5B-07324922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001027"/>
            <a:ext cx="11569567" cy="55634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冯诺依曼全集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冯诺依曼集合层级：纯良基集构成的类（范畴）。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良基关系：对于一个类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，其中任意一个非空子集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都有极小元。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偏序关系（序理论）：元素有前后。严格偏序（无相等关系）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良序关系就是良基关系的线性表达，因此对于一个集合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的线性表达，其中任意一个非空子集都有最小元。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超限：大于所有有限</a:t>
            </a:r>
          </a:p>
        </p:txBody>
      </p:sp>
    </p:spTree>
    <p:extLst>
      <p:ext uri="{BB962C8B-B14F-4D97-AF65-F5344CB8AC3E}">
        <p14:creationId xmlns:p14="http://schemas.microsoft.com/office/powerpoint/2010/main" val="262710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A9092-85BF-47CE-BE01-0A598083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7" y="380198"/>
            <a:ext cx="11146055" cy="1188720"/>
          </a:xfrm>
        </p:spPr>
        <p:txBody>
          <a:bodyPr/>
          <a:lstStyle/>
          <a:p>
            <a:r>
              <a:rPr lang="zh-CN" altLang="en-US" dirty="0"/>
              <a:t>集合论：偏序集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3C8AE-8BCD-4A56-943E-0A21027E6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887" y="1761424"/>
                <a:ext cx="11146055" cy="4716378"/>
              </a:xfrm>
            </p:spPr>
            <p:txBody>
              <a:bodyPr/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元（偏序集中）：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极大元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dirty="0"/>
                  <a:t>maximal element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最大元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dirty="0"/>
                  <a:t>greatest element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极小元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(Minimal element):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最小元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dirty="0"/>
                  <a:t>least element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界（偏序集中）：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的上界：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偏序集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中大于或等于它的子集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(B)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中一切元素的元素</a:t>
                </a:r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上确界：上界的最小元</a:t>
                </a:r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的下界：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偏序集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中小于或等于它的子集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(B)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中一切元素的元素</a:t>
                </a:r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下确界：下界的最大元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3C8AE-8BCD-4A56-943E-0A21027E6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887" y="1761424"/>
                <a:ext cx="11146055" cy="4716378"/>
              </a:xfrm>
              <a:blipFill>
                <a:blip r:embed="rId2"/>
                <a:stretch>
                  <a:fillRect l="-383" t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94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E347A-6337-416B-8ED1-837BC5CF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A2312-93C2-4EE5-B763-A5C676F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类型论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集合论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模型论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科学与技术的关系</a:t>
            </a:r>
            <a:r>
              <a:rPr lang="zh-CN" altLang="en-US" dirty="0"/>
              <a:t>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38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F3416-05A7-49AF-A491-93BA3793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6598"/>
            <a:ext cx="7729728" cy="1188720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A93D6-720A-49F2-BC50-CFB94ED9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32" y="1878008"/>
            <a:ext cx="11330751" cy="4604985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10.1109/ICASSP.1996.541110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https://doi.org/10.1561/2000000001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25209-0B06-4FA3-8EAF-0AF170CD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1"/>
            <a:ext cx="7729728" cy="118872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系统的基本结构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AB863-A39F-47BC-8496-76BA8ABE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66" y="1878008"/>
            <a:ext cx="11001979" cy="4631751"/>
          </a:xfrm>
        </p:spPr>
        <p:txBody>
          <a:bodyPr/>
          <a:lstStyle/>
          <a:p>
            <a:r>
              <a:rPr lang="en-US" altLang="zh-CN" dirty="0"/>
              <a:t>TTS</a:t>
            </a:r>
            <a:r>
              <a:rPr lang="zh-CN" altLang="en-US" dirty="0"/>
              <a:t>系统的一般结构：文本分析</a:t>
            </a:r>
            <a:r>
              <a:rPr lang="en-US" altLang="zh-CN" dirty="0"/>
              <a:t>+</a:t>
            </a:r>
            <a:r>
              <a:rPr lang="zh-CN" altLang="en-US" dirty="0"/>
              <a:t>言语合成</a:t>
            </a:r>
            <a:endParaRPr lang="en-US" altLang="zh-CN" dirty="0"/>
          </a:p>
          <a:p>
            <a:r>
              <a:rPr lang="zh-CN" altLang="en-US" dirty="0"/>
              <a:t>文本分析（生成语音表征）：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标准化（展开缩写等）</a:t>
            </a:r>
            <a:r>
              <a:rPr lang="en-US" altLang="zh-CN" dirty="0"/>
              <a:t>+</a:t>
            </a:r>
            <a:r>
              <a:rPr lang="zh-CN" altLang="en-US" dirty="0"/>
              <a:t>分析句法结构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字素</a:t>
            </a:r>
            <a:r>
              <a:rPr lang="en-US" altLang="zh-CN" dirty="0"/>
              <a:t>-&gt;</a:t>
            </a:r>
            <a:r>
              <a:rPr lang="zh-CN" altLang="en-US" dirty="0"/>
              <a:t>音位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引入超音段特征</a:t>
            </a:r>
            <a:endParaRPr lang="en-US" altLang="zh-CN" dirty="0"/>
          </a:p>
          <a:p>
            <a:r>
              <a:rPr lang="zh-CN" altLang="en-US" dirty="0"/>
              <a:t>言语合成</a:t>
            </a:r>
            <a:endParaRPr lang="en-US" altLang="zh-CN" dirty="0"/>
          </a:p>
          <a:p>
            <a:pPr lvl="1"/>
            <a:r>
              <a:rPr lang="zh-CN" altLang="en-US" dirty="0"/>
              <a:t>言语合成技术：</a:t>
            </a:r>
            <a:endParaRPr lang="en-US" altLang="zh-CN" dirty="0"/>
          </a:p>
          <a:p>
            <a:pPr lvl="2"/>
            <a:r>
              <a:rPr lang="zh-CN" altLang="en-US" dirty="0"/>
              <a:t>共振峰合成</a:t>
            </a:r>
            <a:endParaRPr lang="en-US" altLang="zh-CN" dirty="0"/>
          </a:p>
          <a:p>
            <a:pPr lvl="2"/>
            <a:r>
              <a:rPr lang="zh-CN" altLang="en-US" dirty="0"/>
              <a:t>发声合成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串接合成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调参合成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synthesis_basic_schematic">
            <a:extLst>
              <a:ext uri="{FF2B5EF4-FFF2-40B4-BE49-F238E27FC236}">
                <a16:creationId xmlns:a16="http://schemas.microsoft.com/office/drawing/2014/main" id="{C33A1445-7BEB-490A-A426-232E2E19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78" y="3773989"/>
            <a:ext cx="6284360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ACA8D0-BB93-478F-948C-DD2E8C02C220}"/>
              </a:ext>
            </a:extLst>
          </p:cNvPr>
          <p:cNvSpPr txBox="1"/>
          <p:nvPr/>
        </p:nvSpPr>
        <p:spPr>
          <a:xfrm>
            <a:off x="4937554" y="4664195"/>
            <a:ext cx="485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言语合成系统的基本结构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131377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A1056-B506-416E-A510-EC53AF81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2" y="245501"/>
            <a:ext cx="11597880" cy="118872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串接语音合成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83554-9960-4D39-8CDB-B6B5C840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72" y="1641451"/>
            <a:ext cx="11597880" cy="483126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又“单位选取语音合成”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预录制言语合成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：高自然度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：音频段落须预录制；灵活性有限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词级声波合成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存在的问题：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：协同发音效应的缺位；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所有语音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的不现实性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为了解决这个问题，现代串接语音合成一般基于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次词级单位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常用单位：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音素、音素对、三元音素组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存储为声学参数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数据集要求：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69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</p:spPr>
            <p:txBody>
              <a:bodyPr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合成的步骤：</a:t>
                </a:r>
                <a:endParaRPr lang="en-US" altLang="zh-CN" sz="24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）输入文本转化为目标赋值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）根据赋值为每一个音素段选取合适的单位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）后期处理：减少潜在的人工串接效果</a:t>
                </a:r>
                <a:endPara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单位选取：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使用两个损失函数实现损失最小化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目标损失函数：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该函数描述目标言语单位赋值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与数据库中备选单位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的错配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因为目标赋值包含很多诸如目标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语境音素身份、音高、音长、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等等，因此目标损失函数可以被分成很多子函数：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一些损失函数：音段能量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log-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);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音高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平均基频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；语境音素（发音部位和方式）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串接损失函数：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，该函数描述备选单位与其之前的单位的并的错配（一个音段的结尾和它后面的音段的开头的错配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？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  <a:blipFill>
                <a:blip r:embed="rId2"/>
                <a:stretch>
                  <a:fillRect l="-692" t="-780" r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9AC9A41-C49B-49DF-B0DE-A06EF4D5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81" y="676157"/>
            <a:ext cx="3759673" cy="19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B1ED-8862-4D70-8E92-68508F12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61" y="327017"/>
            <a:ext cx="11474591" cy="629981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一般情况下，目标音素通常为一个二元指标，它强迫被选单位的音位身份与目标赋值适配。公式为：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公式 </a:t>
            </a:r>
            <a:r>
              <a:rPr lang="en-US" altLang="zh-CN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1</a:t>
            </a:r>
          </a:p>
          <a:p>
            <a:r>
              <a:rPr lang="zh-CN" altLang="en-US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其中，                           是子函数的权重。串接损失函数类似：</a:t>
            </a:r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其子损失函数关心的是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频谱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倒频谱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的连续性的问题，因此该考虑的是串接点上的问题。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表征的是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[[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无音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(silent)]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段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D735D-BEE0-4200-B432-2830525A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785091"/>
            <a:ext cx="3708971" cy="986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B4A18D-022B-456C-8DE6-BBE8D3F5A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14" y="2397880"/>
            <a:ext cx="1628567" cy="238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2E7393-9C08-4342-80CE-E8B5B9AA2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2794572"/>
            <a:ext cx="3708971" cy="986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A77EC2-5A86-4D69-B4A2-0AA21BEF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65" y="4293108"/>
            <a:ext cx="6780124" cy="13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5A82C-2F1D-413F-BAB4-F52C150C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DAE48-0EE6-4BD7-B8A5-92DE8640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00ED9-4202-4B3C-B202-915B1C47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F17C-4B79-496E-B424-C929BA96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2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D7448-137C-4C90-AE09-32293115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2"/>
            <a:ext cx="7729728" cy="1188720"/>
          </a:xfrm>
        </p:spPr>
        <p:txBody>
          <a:bodyPr/>
          <a:lstStyle/>
          <a:p>
            <a:r>
              <a:rPr lang="zh-CN" altLang="en-US" dirty="0"/>
              <a:t>连续统假设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BEB56-02F9-40FF-942F-9AFA22622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997" y="1744193"/>
                <a:ext cx="10981430" cy="4765565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连续统假设</a:t>
                </a:r>
                <a:r>
                  <a:rPr lang="zh-CN" altLang="en-US" dirty="0"/>
                  <a:t>：不存在基数在自然数集的基数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和实数集（连续统）的基数之间的无限集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相关概念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实数集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基数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每个元素都有两种可能性：存在于某个子集中和不存在于某个子集中）；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任何集合的基数都严格小于其幂集的基数，因此自然数的幂集不可数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连续统假设由康托尔（</a:t>
                </a:r>
                <a:r>
                  <a:rPr lang="en-US" altLang="zh-CN" dirty="0"/>
                  <a:t>1787</a:t>
                </a:r>
                <a:r>
                  <a:rPr lang="zh-CN" altLang="en-US" dirty="0"/>
                  <a:t>）提出，后又被希尔伯特于</a:t>
                </a:r>
                <a:r>
                  <a:rPr lang="en-US" altLang="zh-CN" dirty="0"/>
                  <a:t>1900</a:t>
                </a:r>
                <a:r>
                  <a:rPr lang="zh-CN" altLang="en-US" dirty="0"/>
                  <a:t>年放入其</a:t>
                </a:r>
                <a:r>
                  <a:rPr lang="en-US" altLang="zh-CN" dirty="0"/>
                  <a:t>23</a:t>
                </a:r>
                <a:r>
                  <a:rPr lang="zh-CN" altLang="en-US" dirty="0"/>
                  <a:t>个问题中，设被哥德尔（</a:t>
                </a:r>
                <a:r>
                  <a:rPr lang="en-US" altLang="zh-CN" dirty="0"/>
                  <a:t>1940</a:t>
                </a:r>
                <a:r>
                  <a:rPr lang="zh-CN" altLang="en-US" dirty="0"/>
                  <a:t>）和科恩（</a:t>
                </a:r>
                <a:r>
                  <a:rPr lang="en-US" altLang="zh-CN" dirty="0"/>
                  <a:t>1963</a:t>
                </a:r>
                <a:r>
                  <a:rPr lang="zh-CN" altLang="en-US" dirty="0"/>
                  <a:t>）证伪：该假设的解与</a:t>
                </a:r>
                <a:r>
                  <a:rPr lang="en-US" altLang="zh-CN" dirty="0"/>
                  <a:t>ZFC</a:t>
                </a:r>
                <a:r>
                  <a:rPr lang="zh-CN" altLang="en-US" dirty="0"/>
                  <a:t>无关。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BEB56-02F9-40FF-942F-9AFA22622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997" y="1744193"/>
                <a:ext cx="10981430" cy="4765565"/>
              </a:xfrm>
              <a:blipFill>
                <a:blip r:embed="rId2"/>
                <a:stretch>
                  <a:fillRect l="-389" t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6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EC630-E97D-4FF4-902F-3CCE3E59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5046"/>
            <a:ext cx="7729728" cy="47909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ZFC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B3BC5-2830-4458-B6EE-FEEC34C5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10" y="780368"/>
            <a:ext cx="11147980" cy="589258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/>
              <a:t>：策梅洛</a:t>
            </a:r>
            <a:r>
              <a:rPr lang="en-US" altLang="zh-CN" dirty="0"/>
              <a:t>·</a:t>
            </a:r>
            <a:r>
              <a:rPr lang="zh-CN" altLang="en-US" dirty="0"/>
              <a:t>弗兰克尔集合论</a:t>
            </a:r>
            <a:r>
              <a:rPr lang="en-US" altLang="zh-CN" dirty="0"/>
              <a:t>+</a:t>
            </a:r>
            <a:r>
              <a:rPr lang="zh-CN" altLang="en-US" dirty="0"/>
              <a:t>选择公理</a:t>
            </a:r>
            <a:r>
              <a:rPr lang="en-US" altLang="zh-CN" dirty="0"/>
              <a:t>[</a:t>
            </a:r>
            <a:r>
              <a:rPr lang="zh-CN" altLang="en-US" dirty="0">
                <a:solidFill>
                  <a:srgbClr val="FF0000"/>
                </a:solidFill>
              </a:rPr>
              <a:t>非空集合的集合的笛卡尔积为非空集合</a:t>
            </a:r>
            <a:r>
              <a:rPr lang="zh-CN" altLang="en-US" dirty="0"/>
              <a:t>（有争议，</a:t>
            </a:r>
            <a:r>
              <a:rPr lang="en-US" altLang="zh-CN" dirty="0"/>
              <a:t>UCP</a:t>
            </a:r>
            <a:r>
              <a:rPr lang="zh-CN" altLang="en-US" dirty="0"/>
              <a:t>）</a:t>
            </a:r>
            <a:r>
              <a:rPr lang="en-US" altLang="zh-CN" dirty="0"/>
              <a:t>]</a:t>
            </a:r>
            <a:r>
              <a:rPr lang="zh-CN" altLang="en-US" dirty="0"/>
              <a:t>（无选择公理时为</a:t>
            </a:r>
            <a:r>
              <a:rPr lang="en-US" altLang="zh-CN" dirty="0"/>
              <a:t>ZF</a:t>
            </a:r>
            <a:r>
              <a:rPr lang="zh-CN" altLang="en-US" dirty="0"/>
              <a:t>）。该集合论旨在构建一个无悖论的公理系统。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Comprehension Principle(UCP):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给定集合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和谓词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，我们可以找到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，它的成员满足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。因此对于所有集合的集合，我们总是可以找到一个子集不在集合中，这就产生了矛盾，因此不存在所有集合的集合。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P-&gt;Q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为假；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纯集合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：集合的成员都是集合，成员的集合都是集合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lvl="1"/>
            <a:r>
              <a:rPr lang="zh-CN" altLang="en-US" b="1" i="0" dirty="0">
                <a:solidFill>
                  <a:srgbClr val="000000"/>
                </a:solidFill>
                <a:effectLst/>
                <a:latin typeface="Linux Libertine"/>
              </a:rPr>
              <a:t>基本元素（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inux Libertine"/>
              </a:rPr>
              <a:t>Urelement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Linux Libertine"/>
              </a:rPr>
              <a:t>）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inux Libertine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不是集合的对象；</a:t>
            </a:r>
            <a:endParaRPr lang="en-US" altLang="zh-CN" dirty="0">
              <a:solidFill>
                <a:srgbClr val="000000"/>
              </a:solidFill>
              <a:latin typeface="Linux Libertine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一般情况下，类就是一组集合（或者其他的数学对象）；</a:t>
            </a:r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ZFC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中，非集合类叫做真类（</a:t>
            </a:r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Proper Class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的公理仅仅涉及纯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遗传集合。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是不包括全集的。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/>
              <a:t>的公理：</a:t>
            </a:r>
            <a:endParaRPr lang="en-US" altLang="zh-CN" dirty="0"/>
          </a:p>
          <a:p>
            <a:pPr lvl="1"/>
            <a:r>
              <a:rPr lang="zh-CN" altLang="en-US" b="1" dirty="0"/>
              <a:t>外延公理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两个集合相等，若它们有相同的元素。</a:t>
            </a:r>
            <a:endParaRPr lang="en-US" altLang="zh-CN" dirty="0"/>
          </a:p>
          <a:p>
            <a:pPr lvl="1"/>
            <a:r>
              <a:rPr lang="zh-CN" altLang="en-US" b="1" dirty="0"/>
              <a:t>正则公理</a:t>
            </a:r>
            <a:r>
              <a:rPr lang="zh-CN" altLang="en-US" dirty="0"/>
              <a:t>：每个非空集合</a:t>
            </a:r>
            <a:r>
              <a:rPr lang="en-US" altLang="zh-CN" dirty="0"/>
              <a:t>x</a:t>
            </a:r>
            <a:r>
              <a:rPr lang="zh-CN" altLang="en-US" dirty="0"/>
              <a:t>都有一个元素</a:t>
            </a:r>
            <a:r>
              <a:rPr lang="en-US" altLang="zh-CN" dirty="0"/>
              <a:t>y</a:t>
            </a:r>
            <a:r>
              <a:rPr lang="zh-CN" altLang="en-US" dirty="0"/>
              <a:t>，使得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交集为空。</a:t>
            </a:r>
            <a:endParaRPr lang="en-US" altLang="zh-CN" dirty="0"/>
          </a:p>
          <a:p>
            <a:pPr lvl="1"/>
            <a:r>
              <a:rPr lang="en-US" altLang="zh-CN" b="1" dirty="0"/>
              <a:t>UCP</a:t>
            </a:r>
            <a:r>
              <a:rPr lang="zh-CN" altLang="en-US" dirty="0"/>
              <a:t>：略</a:t>
            </a:r>
            <a:endParaRPr lang="en-US" altLang="zh-CN" dirty="0"/>
          </a:p>
          <a:p>
            <a:pPr lvl="1"/>
            <a:r>
              <a:rPr lang="zh-CN" altLang="en-US" b="1" dirty="0"/>
              <a:t>联集公理</a:t>
            </a:r>
            <a:r>
              <a:rPr lang="zh-CN" altLang="en-US" dirty="0"/>
              <a:t>：对于每个集合</a:t>
            </a:r>
            <a:r>
              <a:rPr lang="en-US" altLang="zh-CN" dirty="0"/>
              <a:t>x</a:t>
            </a:r>
            <a:r>
              <a:rPr lang="zh-CN" altLang="en-US" dirty="0"/>
              <a:t>存在一个集合</a:t>
            </a:r>
            <a:r>
              <a:rPr lang="en-US" altLang="zh-CN" dirty="0"/>
              <a:t>y</a:t>
            </a:r>
            <a:r>
              <a:rPr lang="zh-CN" altLang="en-US" dirty="0"/>
              <a:t>其元素恰好是</a:t>
            </a:r>
            <a:r>
              <a:rPr lang="en-US" altLang="zh-CN" dirty="0"/>
              <a:t>x</a:t>
            </a:r>
            <a:r>
              <a:rPr lang="zh-CN" altLang="en-US" dirty="0"/>
              <a:t>的元素的元素。</a:t>
            </a:r>
            <a:endParaRPr lang="en-US" altLang="zh-CN" dirty="0"/>
          </a:p>
          <a:p>
            <a:pPr lvl="1"/>
            <a:r>
              <a:rPr lang="zh-CN" altLang="en-US" b="1" dirty="0"/>
              <a:t>替代公理</a:t>
            </a:r>
            <a:r>
              <a:rPr lang="zh-CN" altLang="en-US" dirty="0"/>
              <a:t>：一个集合在一个映射（泛函谓词）下的像也是一个集合</a:t>
            </a:r>
            <a:endParaRPr lang="en-US" altLang="zh-CN" dirty="0"/>
          </a:p>
          <a:p>
            <a:pPr lvl="1"/>
            <a:r>
              <a:rPr lang="zh-CN" altLang="en-US" b="1" dirty="0"/>
              <a:t>幂集公理</a:t>
            </a:r>
            <a:r>
              <a:rPr lang="zh-CN" altLang="en-US" dirty="0"/>
              <a:t>：对于任意的集合</a:t>
            </a:r>
            <a:r>
              <a:rPr lang="en-US" altLang="zh-CN" dirty="0"/>
              <a:t>A</a:t>
            </a:r>
            <a:r>
              <a:rPr lang="zh-CN" altLang="en-US" dirty="0"/>
              <a:t>，存在一个集合</a:t>
            </a:r>
            <a:r>
              <a:rPr lang="en-US" altLang="zh-CN" dirty="0"/>
              <a:t>P(A)</a:t>
            </a:r>
            <a:r>
              <a:rPr lang="zh-CN" altLang="en-US" dirty="0"/>
              <a:t>使得对于任意集合</a:t>
            </a:r>
            <a:r>
              <a:rPr lang="en-US" altLang="zh-CN" dirty="0"/>
              <a:t>x</a:t>
            </a:r>
            <a:r>
              <a:rPr lang="zh-CN" altLang="en-US" dirty="0"/>
              <a:t>含于</a:t>
            </a:r>
            <a:r>
              <a:rPr lang="en-US" altLang="zh-CN" dirty="0"/>
              <a:t>A</a:t>
            </a:r>
            <a:r>
              <a:rPr lang="zh-CN" altLang="en-US" dirty="0"/>
              <a:t>，集合</a:t>
            </a:r>
            <a:r>
              <a:rPr lang="en-US" altLang="zh-CN" dirty="0"/>
              <a:t>x</a:t>
            </a:r>
            <a:r>
              <a:rPr lang="zh-CN" altLang="en-US" dirty="0"/>
              <a:t>含于</a:t>
            </a:r>
            <a:r>
              <a:rPr lang="en-US" altLang="zh-CN" dirty="0"/>
              <a:t>P(A)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b="1" dirty="0"/>
              <a:t>良序公理</a:t>
            </a:r>
            <a:r>
              <a:rPr lang="zh-CN" altLang="en-US" dirty="0"/>
              <a:t>：所有集合均为良序。</a:t>
            </a:r>
            <a:endParaRPr lang="en-US" altLang="zh-CN" dirty="0"/>
          </a:p>
          <a:p>
            <a:pPr lvl="1"/>
            <a:r>
              <a:rPr lang="zh-CN" altLang="en-US" b="1" dirty="0"/>
              <a:t>配对公理</a:t>
            </a:r>
            <a:r>
              <a:rPr lang="zh-CN" altLang="en-US" dirty="0"/>
              <a:t>：若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均为集合，则存在一个集合包含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b="1" dirty="0"/>
              <a:t>无穷公理</a:t>
            </a:r>
            <a:r>
              <a:rPr lang="zh-CN" altLang="en-US" dirty="0"/>
              <a:t>：存在一个集合</a:t>
            </a:r>
            <a:r>
              <a:rPr lang="en-US" altLang="zh-CN" dirty="0"/>
              <a:t>I</a:t>
            </a:r>
            <a:r>
              <a:rPr lang="zh-CN" altLang="en-US" dirty="0"/>
              <a:t>，空集存在于</a:t>
            </a:r>
            <a:r>
              <a:rPr lang="en-US" altLang="zh-CN" dirty="0"/>
              <a:t>I</a:t>
            </a:r>
            <a:r>
              <a:rPr lang="zh-CN" altLang="en-US" dirty="0"/>
              <a:t>中，使得</a:t>
            </a:r>
            <a:r>
              <a:rPr lang="en-US" altLang="zh-CN" dirty="0"/>
              <a:t>I</a:t>
            </a:r>
            <a:r>
              <a:rPr lang="zh-CN" altLang="en-US" dirty="0"/>
              <a:t>的元素</a:t>
            </a:r>
            <a:r>
              <a:rPr lang="en-US" altLang="zh-CN" dirty="0"/>
              <a:t>x</a:t>
            </a:r>
            <a:r>
              <a:rPr lang="zh-CN" altLang="en-US" dirty="0"/>
              <a:t>与其独元集</a:t>
            </a:r>
            <a:r>
              <a:rPr lang="en-US" altLang="zh-CN" dirty="0"/>
              <a:t>{x}(singleton)</a:t>
            </a:r>
            <a:r>
              <a:rPr lang="zh-CN" altLang="en-US" dirty="0"/>
              <a:t>的并仍然是</a:t>
            </a:r>
            <a:r>
              <a:rPr lang="en-US" altLang="zh-CN" dirty="0"/>
              <a:t>I</a:t>
            </a:r>
            <a:r>
              <a:rPr lang="zh-CN" altLang="en-US" dirty="0"/>
              <a:t>的元素，</a:t>
            </a:r>
            <a:r>
              <a:rPr lang="en-US" altLang="zh-CN" dirty="0"/>
              <a:t>{x,{x}}</a:t>
            </a:r>
            <a:r>
              <a:rPr lang="zh-CN" altLang="en-US" dirty="0"/>
              <a:t>这个集合被称为归纳集。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00489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1686</TotalTime>
  <Words>1215</Words>
  <Application>Microsoft Office PowerPoint</Application>
  <PresentationFormat>宽屏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Linux Libertine</vt:lpstr>
      <vt:lpstr>华文楷体</vt:lpstr>
      <vt:lpstr>Algerian</vt:lpstr>
      <vt:lpstr>Arial</vt:lpstr>
      <vt:lpstr>Cambria Math</vt:lpstr>
      <vt:lpstr>Gill Sans MT</vt:lpstr>
      <vt:lpstr>Times New Roman</vt:lpstr>
      <vt:lpstr>包裹</vt:lpstr>
      <vt:lpstr>TTS系统入门</vt:lpstr>
      <vt:lpstr>1. TTS系统的基本结构</vt:lpstr>
      <vt:lpstr>1.1 串接语音合成</vt:lpstr>
      <vt:lpstr>PowerPoint 演示文稿</vt:lpstr>
      <vt:lpstr>PowerPoint 演示文稿</vt:lpstr>
      <vt:lpstr>PowerPoint 演示文稿</vt:lpstr>
      <vt:lpstr>PowerPoint 演示文稿</vt:lpstr>
      <vt:lpstr>连续统假设</vt:lpstr>
      <vt:lpstr>ZFC</vt:lpstr>
      <vt:lpstr>Von Neumann Universe（V）</vt:lpstr>
      <vt:lpstr>集合论：偏序集</vt:lpstr>
      <vt:lpstr>待办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TTS入门</dc:title>
  <dc:creator>han gang</dc:creator>
  <cp:lastModifiedBy>han gang</cp:lastModifiedBy>
  <cp:revision>50</cp:revision>
  <dcterms:created xsi:type="dcterms:W3CDTF">2023-11-14T04:58:34Z</dcterms:created>
  <dcterms:modified xsi:type="dcterms:W3CDTF">2023-11-21T09:18:16Z</dcterms:modified>
</cp:coreProperties>
</file>