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9" r:id="rId3"/>
    <p:sldId id="259" r:id="rId4"/>
    <p:sldId id="257" r:id="rId5"/>
    <p:sldId id="258"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5/1/2020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5/1/2020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normAutofit/>
          </a:bodyPr>
          <a:lstStyle/>
          <a:p>
            <a:r>
              <a:rPr lang="es-AR" sz="4200" b="1" dirty="0">
                <a:solidFill>
                  <a:schemeClr val="accent4">
                    <a:lumMod val="50000"/>
                  </a:schemeClr>
                </a:solidFill>
              </a:rPr>
              <a:t>ESTRUCTURAS DE PROGRAMACION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p:txBody>
          <a:bodyPr>
            <a:normAutofit lnSpcReduction="10000"/>
          </a:bodyPr>
          <a:lstStyle/>
          <a:p>
            <a:r>
              <a:rPr lang="es-AR" sz="2400" b="1" dirty="0">
                <a:solidFill>
                  <a:schemeClr val="accent4">
                    <a:lumMod val="50000"/>
                  </a:schemeClr>
                </a:solidFill>
              </a:rPr>
              <a:t>SECUENCIA</a:t>
            </a:r>
            <a:r>
              <a:rPr lang="es-AR" sz="2400" dirty="0">
                <a:solidFill>
                  <a:schemeClr val="accent4">
                    <a:lumMod val="50000"/>
                  </a:schemeClr>
                </a:solidFill>
              </a:rPr>
              <a:t>: indica el orden de ejecución de las instrucciones. Una por vez y de arriba hacia abajo.</a:t>
            </a:r>
          </a:p>
          <a:p>
            <a:endParaRPr lang="es-AR" sz="2400" dirty="0">
              <a:solidFill>
                <a:schemeClr val="accent4">
                  <a:lumMod val="50000"/>
                </a:schemeClr>
              </a:solidFill>
            </a:endParaRPr>
          </a:p>
          <a:p>
            <a:r>
              <a:rPr lang="es-AR" sz="2400" b="1" dirty="0">
                <a:solidFill>
                  <a:schemeClr val="accent4">
                    <a:lumMod val="50000"/>
                  </a:schemeClr>
                </a:solidFill>
              </a:rPr>
              <a:t>DECISIÓN: </a:t>
            </a:r>
            <a:r>
              <a:rPr lang="es-AR" sz="2400" dirty="0">
                <a:solidFill>
                  <a:schemeClr val="accent4">
                    <a:lumMod val="50000"/>
                  </a:schemeClr>
                </a:solidFill>
              </a:rPr>
              <a:t>a partir del análisis de una proposición lógica se decide por dónde continúa la ejecución del programa (verdadero o falso). </a:t>
            </a:r>
            <a:br>
              <a:rPr lang="es-AR" sz="2400" dirty="0">
                <a:solidFill>
                  <a:schemeClr val="accent4">
                    <a:lumMod val="50000"/>
                  </a:schemeClr>
                </a:solidFill>
              </a:rPr>
            </a:br>
            <a:r>
              <a:rPr lang="es-AR" sz="2400" dirty="0">
                <a:solidFill>
                  <a:schemeClr val="accent4">
                    <a:lumMod val="50000"/>
                  </a:schemeClr>
                </a:solidFill>
              </a:rPr>
              <a:t>De acuerdo al caso puede usarse una </a:t>
            </a:r>
            <a:r>
              <a:rPr lang="es-AR" sz="2400" b="1" dirty="0">
                <a:solidFill>
                  <a:schemeClr val="accent4">
                    <a:lumMod val="50000"/>
                  </a:schemeClr>
                </a:solidFill>
              </a:rPr>
              <a:t>DECISION SIMPLE</a:t>
            </a:r>
            <a:r>
              <a:rPr lang="es-AR" sz="2400" dirty="0">
                <a:solidFill>
                  <a:schemeClr val="accent4">
                    <a:lumMod val="50000"/>
                  </a:schemeClr>
                </a:solidFill>
              </a:rPr>
              <a:t> o una</a:t>
            </a:r>
            <a:r>
              <a:rPr lang="es-AR" sz="2400" b="1" dirty="0">
                <a:solidFill>
                  <a:schemeClr val="accent4">
                    <a:lumMod val="50000"/>
                  </a:schemeClr>
                </a:solidFill>
              </a:rPr>
              <a:t> DECISIÓN MÚLTIPLE</a:t>
            </a:r>
          </a:p>
          <a:p>
            <a:pPr marL="45720" indent="0">
              <a:buNone/>
            </a:pPr>
            <a:r>
              <a:rPr lang="es-AR" sz="2400" dirty="0">
                <a:solidFill>
                  <a:schemeClr val="accent4">
                    <a:lumMod val="50000"/>
                  </a:schemeClr>
                </a:solidFill>
              </a:rPr>
              <a:t>  </a:t>
            </a:r>
            <a:endParaRPr lang="es-AR" sz="2400" b="1" dirty="0">
              <a:solidFill>
                <a:schemeClr val="accent4">
                  <a:lumMod val="50000"/>
                </a:schemeClr>
              </a:solidFill>
            </a:endParaRPr>
          </a:p>
          <a:p>
            <a:r>
              <a:rPr lang="es-AR" sz="2400" b="1" dirty="0">
                <a:solidFill>
                  <a:schemeClr val="accent4">
                    <a:lumMod val="50000"/>
                  </a:schemeClr>
                </a:solidFill>
              </a:rPr>
              <a:t>CICLOS: </a:t>
            </a:r>
            <a:r>
              <a:rPr lang="es-AR" sz="2400" dirty="0" err="1">
                <a:solidFill>
                  <a:schemeClr val="accent4">
                    <a:lumMod val="50000"/>
                  </a:schemeClr>
                </a:solidFill>
              </a:rPr>
              <a:t>pemiten</a:t>
            </a:r>
            <a:r>
              <a:rPr lang="es-AR" sz="2400" dirty="0">
                <a:solidFill>
                  <a:schemeClr val="accent4">
                    <a:lumMod val="50000"/>
                  </a:schemeClr>
                </a:solidFill>
              </a:rPr>
              <a:t> que un programa ejecute de manera repetitiva un conjunto de instrucciones</a:t>
            </a:r>
            <a:r>
              <a:rPr lang="es-AR" sz="2400" b="1" dirty="0">
                <a:solidFill>
                  <a:schemeClr val="accent4">
                    <a:lumMod val="50000"/>
                  </a:schemeClr>
                </a:solidFill>
              </a:rPr>
              <a:t>. De acuerdo al caso puede ser CICLO EXACTO (</a:t>
            </a:r>
            <a:r>
              <a:rPr lang="es-AR" sz="2400" b="1" dirty="0" err="1">
                <a:solidFill>
                  <a:schemeClr val="accent4">
                    <a:lumMod val="50000"/>
                  </a:schemeClr>
                </a:solidFill>
              </a:rPr>
              <a:t>for</a:t>
            </a:r>
            <a:r>
              <a:rPr lang="es-AR" sz="2400" b="1" dirty="0">
                <a:solidFill>
                  <a:schemeClr val="accent4">
                    <a:lumMod val="50000"/>
                  </a:schemeClr>
                </a:solidFill>
              </a:rPr>
              <a:t>) o CICLO INEXACTO (</a:t>
            </a:r>
            <a:r>
              <a:rPr lang="es-AR" sz="2400" b="1" dirty="0" err="1">
                <a:solidFill>
                  <a:schemeClr val="accent4">
                    <a:lumMod val="50000"/>
                  </a:schemeClr>
                </a:solidFill>
              </a:rPr>
              <a:t>while</a:t>
            </a:r>
            <a:r>
              <a:rPr lang="es-AR" sz="2400" b="1" dirty="0">
                <a:solidFill>
                  <a:schemeClr val="accent4">
                    <a:lumMod val="50000"/>
                  </a:schemeClr>
                </a:solidFill>
              </a:rPr>
              <a:t>).</a:t>
            </a:r>
          </a:p>
          <a:p>
            <a:endParaRPr lang="es-AR" sz="2400" b="1" dirty="0">
              <a:solidFill>
                <a:schemeClr val="accent4">
                  <a:lumMod val="50000"/>
                </a:schemeClr>
              </a:solidFill>
            </a:endParaRPr>
          </a:p>
          <a:p>
            <a:endParaRPr lang="es-AR" sz="2400" b="1" dirty="0">
              <a:solidFill>
                <a:schemeClr val="accent4">
                  <a:lumMod val="50000"/>
                </a:schemeClr>
              </a:solidFill>
            </a:endParaRPr>
          </a:p>
          <a:p>
            <a:pPr marL="45720" indent="0">
              <a:buNone/>
            </a:pPr>
            <a:endParaRPr lang="es-AR" sz="2400" b="1" dirty="0">
              <a:solidFill>
                <a:schemeClr val="accent4">
                  <a:lumMod val="50000"/>
                </a:schemeClr>
              </a:solidFill>
            </a:endParaRPr>
          </a:p>
        </p:txBody>
      </p:sp>
    </p:spTree>
    <p:extLst>
      <p:ext uri="{BB962C8B-B14F-4D97-AF65-F5344CB8AC3E}">
        <p14:creationId xmlns:p14="http://schemas.microsoft.com/office/powerpoint/2010/main" val="109064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1157122"/>
          </a:xfrm>
        </p:spPr>
        <p:txBody>
          <a:bodyPr>
            <a:normAutofit/>
          </a:bodyPr>
          <a:lstStyle/>
          <a:p>
            <a:pPr marL="45720" indent="0">
              <a:buNone/>
            </a:pPr>
            <a:r>
              <a:rPr lang="es-AR" b="1" dirty="0">
                <a:solidFill>
                  <a:schemeClr val="accent4">
                    <a:lumMod val="50000"/>
                  </a:schemeClr>
                </a:solidFill>
              </a:rPr>
              <a:t>Para este caso, se podría asignar un valor arbitrario a la variable edad para que el programa ingrese al ciclo</a:t>
            </a: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530990" y="2697708"/>
            <a:ext cx="6935372" cy="3416320"/>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edad=14;///cualquier valor distinto de 0. No es 	///usado para el cálculo del máximo</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(edad!=0){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 		</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”&lt;&lt;edad&lt;&lt;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44270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r>
              <a:rPr lang="es-AR" b="1" dirty="0">
                <a:solidFill>
                  <a:schemeClr val="accent4">
                    <a:lumMod val="50000"/>
                  </a:schemeClr>
                </a:solidFill>
              </a:rPr>
              <a:t>En un ciclo inexacto, la condición de corte del ciclo puede obtenerse:</a:t>
            </a:r>
            <a:br>
              <a:rPr lang="es-AR" b="1" dirty="0">
                <a:solidFill>
                  <a:schemeClr val="accent4">
                    <a:lumMod val="50000"/>
                  </a:schemeClr>
                </a:solidFill>
              </a:rPr>
            </a:br>
            <a:endParaRPr lang="es-AR" b="1" dirty="0">
              <a:solidFill>
                <a:schemeClr val="accent4">
                  <a:lumMod val="50000"/>
                </a:schemeClr>
              </a:solidFill>
            </a:endParaRPr>
          </a:p>
          <a:p>
            <a:pPr marL="731520" lvl="1" indent="-457200">
              <a:buFont typeface="+mj-lt"/>
              <a:buAutoNum type="arabicPeriod"/>
            </a:pPr>
            <a:r>
              <a:rPr lang="es-AR" sz="2400" b="1" dirty="0">
                <a:solidFill>
                  <a:schemeClr val="accent4">
                    <a:lumMod val="50000"/>
                  </a:schemeClr>
                </a:solidFill>
              </a:rPr>
              <a:t>Del valor de una de las variables que se ingresa.</a:t>
            </a:r>
            <a:br>
              <a:rPr lang="es-AR" sz="2400" b="1" dirty="0">
                <a:solidFill>
                  <a:schemeClr val="accent4">
                    <a:lumMod val="50000"/>
                  </a:schemeClr>
                </a:solidFill>
              </a:rPr>
            </a:br>
            <a:br>
              <a:rPr lang="es-AR" sz="2400" b="1" dirty="0">
                <a:solidFill>
                  <a:schemeClr val="accent4">
                    <a:lumMod val="50000"/>
                  </a:schemeClr>
                </a:solidFill>
              </a:rPr>
            </a:br>
            <a:endParaRPr lang="es-AR" sz="2400" b="1" dirty="0">
              <a:solidFill>
                <a:schemeClr val="accent4">
                  <a:lumMod val="50000"/>
                </a:schemeClr>
              </a:solidFill>
            </a:endParaRPr>
          </a:p>
          <a:p>
            <a:pPr marL="731520" lvl="1" indent="-457200">
              <a:buFont typeface="+mj-lt"/>
              <a:buAutoNum type="arabicPeriod"/>
            </a:pPr>
            <a:r>
              <a:rPr lang="es-AR" sz="2400" b="1" dirty="0">
                <a:solidFill>
                  <a:schemeClr val="accent4">
                    <a:lumMod val="50000"/>
                  </a:schemeClr>
                </a:solidFill>
              </a:rPr>
              <a:t>Del resultado del análisis de los datos que se están ingresando o procesando</a:t>
            </a: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18807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r>
              <a:rPr lang="es-AR" b="1" dirty="0">
                <a:solidFill>
                  <a:schemeClr val="accent4">
                    <a:lumMod val="50000"/>
                  </a:schemeClr>
                </a:solidFill>
              </a:rPr>
              <a:t>En un ciclo inexacto, la condición de corte del ciclo puede obtenerse:</a:t>
            </a:r>
            <a:br>
              <a:rPr lang="es-AR" b="1" dirty="0">
                <a:solidFill>
                  <a:schemeClr val="accent4">
                    <a:lumMod val="50000"/>
                  </a:schemeClr>
                </a:solidFill>
              </a:rPr>
            </a:br>
            <a:endParaRPr lang="es-AR" b="1" dirty="0">
              <a:solidFill>
                <a:schemeClr val="accent4">
                  <a:lumMod val="50000"/>
                </a:schemeClr>
              </a:solidFill>
            </a:endParaRPr>
          </a:p>
          <a:p>
            <a:pPr marL="731520" lvl="1" indent="-457200">
              <a:buFont typeface="+mj-lt"/>
              <a:buAutoNum type="arabicPeriod"/>
            </a:pPr>
            <a:r>
              <a:rPr lang="es-AR" sz="2400" b="1" dirty="0">
                <a:solidFill>
                  <a:schemeClr val="accent4">
                    <a:lumMod val="50000"/>
                  </a:schemeClr>
                </a:solidFill>
              </a:rPr>
              <a:t>Del valor de una de las variables que se ingresa. Ejemplo analizado. La forma general es:</a:t>
            </a:r>
            <a:br>
              <a:rPr lang="es-AR" sz="2400" b="1" dirty="0">
                <a:solidFill>
                  <a:schemeClr val="accent4">
                    <a:lumMod val="50000"/>
                  </a:schemeClr>
                </a:solidFill>
              </a:rPr>
            </a:br>
            <a:br>
              <a:rPr lang="es-AR" sz="2400" b="1" dirty="0">
                <a:solidFill>
                  <a:schemeClr val="accent4">
                    <a:lumMod val="50000"/>
                  </a:schemeClr>
                </a:solidFill>
              </a:rPr>
            </a:b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DCE5BF19-2E82-465F-B6E7-3693A2948011}"/>
              </a:ext>
            </a:extLst>
          </p:cNvPr>
          <p:cNvSpPr txBox="1"/>
          <p:nvPr/>
        </p:nvSpPr>
        <p:spPr>
          <a:xfrm>
            <a:off x="3502854" y="3429000"/>
            <a:ext cx="6935372" cy="2677656"/>
          </a:xfrm>
          <a:prstGeom prst="rect">
            <a:avLst/>
          </a:prstGeom>
          <a:noFill/>
        </p:spPr>
        <p:txBody>
          <a:bodyPr wrap="square" rtlCol="0">
            <a:spAutoFit/>
          </a:bodyPr>
          <a:lstStyle/>
          <a:p>
            <a:r>
              <a:rPr lang="es-AR" dirty="0">
                <a:latin typeface="Consolas" panose="020B0609020204030204" pitchFamily="49" charset="0"/>
              </a:rPr>
              <a:t>	</a:t>
            </a:r>
            <a:r>
              <a:rPr lang="es-AR" sz="2800" dirty="0" err="1">
                <a:latin typeface="Consolas" panose="020B0609020204030204" pitchFamily="49" charset="0"/>
              </a:rPr>
              <a:t>cin</a:t>
            </a:r>
            <a:r>
              <a:rPr lang="es-AR" sz="2800" dirty="0">
                <a:latin typeface="Consolas" panose="020B0609020204030204" pitchFamily="49" charset="0"/>
              </a:rPr>
              <a:t>&gt;&gt;</a:t>
            </a:r>
            <a:r>
              <a:rPr lang="es-AR" sz="2800" dirty="0" err="1">
                <a:latin typeface="Consolas" panose="020B0609020204030204" pitchFamily="49" charset="0"/>
              </a:rPr>
              <a:t>var</a:t>
            </a:r>
            <a:r>
              <a:rPr lang="es-AR" sz="2800" dirty="0">
                <a:latin typeface="Consolas" panose="020B0609020204030204" pitchFamily="49" charset="0"/>
              </a:rPr>
              <a:t>;</a:t>
            </a:r>
          </a:p>
          <a:p>
            <a:r>
              <a:rPr lang="es-AR" sz="2800" dirty="0">
                <a:latin typeface="Consolas" panose="020B0609020204030204" pitchFamily="49" charset="0"/>
              </a:rPr>
              <a:t>	</a:t>
            </a:r>
            <a:r>
              <a:rPr lang="es-AR" sz="2800" dirty="0" err="1">
                <a:latin typeface="Consolas" panose="020B0609020204030204" pitchFamily="49" charset="0"/>
              </a:rPr>
              <a:t>while</a:t>
            </a:r>
            <a:r>
              <a:rPr lang="es-AR" sz="2800" dirty="0">
                <a:latin typeface="Consolas" panose="020B0609020204030204" pitchFamily="49" charset="0"/>
              </a:rPr>
              <a:t>(</a:t>
            </a:r>
            <a:r>
              <a:rPr lang="es-AR" sz="2800" dirty="0" err="1">
                <a:latin typeface="Consolas" panose="020B0609020204030204" pitchFamily="49" charset="0"/>
              </a:rPr>
              <a:t>var</a:t>
            </a:r>
            <a:r>
              <a:rPr lang="es-AR" sz="2800" dirty="0">
                <a:latin typeface="Consolas" panose="020B0609020204030204" pitchFamily="49" charset="0"/>
              </a:rPr>
              <a:t>??){</a:t>
            </a:r>
          </a:p>
          <a:p>
            <a:r>
              <a:rPr lang="es-AR" sz="2800" dirty="0">
                <a:latin typeface="Consolas" panose="020B0609020204030204" pitchFamily="49" charset="0"/>
              </a:rPr>
              <a:t>		///instrucciones a repetir</a:t>
            </a:r>
          </a:p>
          <a:p>
            <a:r>
              <a:rPr lang="es-AR" sz="2800" dirty="0">
                <a:latin typeface="Consolas" panose="020B0609020204030204" pitchFamily="49" charset="0"/>
              </a:rPr>
              <a:t>		</a:t>
            </a:r>
            <a:r>
              <a:rPr lang="es-AR" sz="2800" dirty="0" err="1">
                <a:latin typeface="Consolas" panose="020B0609020204030204" pitchFamily="49" charset="0"/>
              </a:rPr>
              <a:t>cin</a:t>
            </a:r>
            <a:r>
              <a:rPr lang="es-AR" sz="2800" dirty="0">
                <a:latin typeface="Consolas" panose="020B0609020204030204" pitchFamily="49" charset="0"/>
              </a:rPr>
              <a:t>&gt;&gt;</a:t>
            </a:r>
            <a:r>
              <a:rPr lang="es-AR" sz="2800" dirty="0" err="1">
                <a:latin typeface="Consolas" panose="020B0609020204030204" pitchFamily="49" charset="0"/>
              </a:rPr>
              <a:t>var</a:t>
            </a:r>
            <a:r>
              <a:rPr lang="es-AR" sz="2800" dirty="0">
                <a:latin typeface="Consolas" panose="020B0609020204030204" pitchFamily="49" charset="0"/>
              </a:rPr>
              <a:t>; 		</a:t>
            </a:r>
          </a:p>
          <a:p>
            <a:r>
              <a:rPr lang="es-AR" sz="2800" dirty="0">
                <a:latin typeface="Consolas" panose="020B0609020204030204" pitchFamily="49" charset="0"/>
              </a:rPr>
              <a:t>		}</a:t>
            </a:r>
          </a:p>
          <a:p>
            <a:r>
              <a:rPr lang="es-AR" sz="2800" dirty="0">
                <a:latin typeface="Consolas" panose="020B0609020204030204" pitchFamily="49" charset="0"/>
              </a:rPr>
              <a:t>	</a:t>
            </a:r>
            <a:endParaRPr lang="es-AR" sz="2800" dirty="0"/>
          </a:p>
        </p:txBody>
      </p:sp>
    </p:spTree>
    <p:extLst>
      <p:ext uri="{BB962C8B-B14F-4D97-AF65-F5344CB8AC3E}">
        <p14:creationId xmlns:p14="http://schemas.microsoft.com/office/powerpoint/2010/main" val="151258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pPr marL="274320" lvl="1" indent="0">
              <a:buNone/>
            </a:pPr>
            <a:r>
              <a:rPr lang="es-AR" b="1" dirty="0">
                <a:solidFill>
                  <a:schemeClr val="accent4">
                    <a:lumMod val="50000"/>
                  </a:schemeClr>
                </a:solidFill>
              </a:rPr>
              <a:t>2. </a:t>
            </a:r>
            <a:r>
              <a:rPr lang="es-AR" sz="2400" b="1" dirty="0">
                <a:solidFill>
                  <a:schemeClr val="accent4">
                    <a:lumMod val="50000"/>
                  </a:schemeClr>
                </a:solidFill>
              </a:rPr>
              <a:t>Del resultado del análisis de los datos que se están ingresando o procesando. </a:t>
            </a:r>
            <a:br>
              <a:rPr lang="es-AR" sz="2400" b="1" dirty="0">
                <a:solidFill>
                  <a:schemeClr val="accent4">
                    <a:lumMod val="50000"/>
                  </a:schemeClr>
                </a:solidFill>
              </a:rPr>
            </a:b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Ejemplo: hacer un programa muestre los números entre el 1 y el 10</a:t>
            </a: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68887ACF-AA48-4762-9760-80AA9EAB75A4}"/>
              </a:ext>
            </a:extLst>
          </p:cNvPr>
          <p:cNvSpPr txBox="1"/>
          <p:nvPr/>
        </p:nvSpPr>
        <p:spPr>
          <a:xfrm>
            <a:off x="3263704" y="3183881"/>
            <a:ext cx="6935372" cy="2308324"/>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numero=0;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(numero&lt;10){</a:t>
            </a:r>
          </a:p>
          <a:p>
            <a:r>
              <a:rPr lang="es-AR" dirty="0">
                <a:latin typeface="Consolas" panose="020B0609020204030204" pitchFamily="49" charset="0"/>
              </a:rPr>
              <a:t>		numero++;</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&lt;&lt;numero&lt;&lt;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79660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pPr marL="274320" lvl="1" indent="0">
              <a:buNone/>
            </a:pPr>
            <a:r>
              <a:rPr lang="es-AR" b="1" dirty="0">
                <a:solidFill>
                  <a:schemeClr val="accent4">
                    <a:lumMod val="50000"/>
                  </a:schemeClr>
                </a:solidFill>
              </a:rPr>
              <a:t>2. </a:t>
            </a:r>
            <a:r>
              <a:rPr lang="es-AR" sz="2400" b="1" dirty="0">
                <a:solidFill>
                  <a:schemeClr val="accent4">
                    <a:lumMod val="50000"/>
                  </a:schemeClr>
                </a:solidFill>
              </a:rPr>
              <a:t>Del resultado del análisis de los datos que se están ingresando o procesando. </a:t>
            </a:r>
            <a:br>
              <a:rPr lang="es-AR" sz="2400" b="1" dirty="0">
                <a:solidFill>
                  <a:schemeClr val="accent4">
                    <a:lumMod val="50000"/>
                  </a:schemeClr>
                </a:solidFill>
              </a:rPr>
            </a:b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Ejemplo: hacer un programa sume los números que se ingresan y muestre el resultado. Debe terminar cuando se ingrese por segunda vez un cero</a:t>
            </a: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68887ACF-AA48-4762-9760-80AA9EAB75A4}"/>
              </a:ext>
            </a:extLst>
          </p:cNvPr>
          <p:cNvSpPr txBox="1"/>
          <p:nvPr/>
        </p:nvSpPr>
        <p:spPr>
          <a:xfrm>
            <a:off x="3812345" y="3548630"/>
            <a:ext cx="6935372" cy="3139321"/>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cantCeros</a:t>
            </a:r>
            <a:r>
              <a:rPr lang="es-AR" dirty="0">
                <a:latin typeface="Consolas" panose="020B0609020204030204" pitchFamily="49" charset="0"/>
              </a:rPr>
              <a:t>=0, n, suma=0;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a:t>
            </a:r>
            <a:r>
              <a:rPr lang="es-AR" dirty="0" err="1">
                <a:latin typeface="Consolas" panose="020B0609020204030204" pitchFamily="49" charset="0"/>
              </a:rPr>
              <a:t>cantCeros</a:t>
            </a:r>
            <a:r>
              <a:rPr lang="es-AR" dirty="0">
                <a:latin typeface="Consolas" panose="020B0609020204030204" pitchFamily="49" charset="0"/>
              </a:rPr>
              <a:t>!=2){</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UN NUMERO: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&gt;&gt;n;</a:t>
            </a:r>
          </a:p>
          <a:p>
            <a:r>
              <a:rPr lang="es-AR" dirty="0">
                <a:latin typeface="Consolas" panose="020B0609020204030204" pitchFamily="49" charset="0"/>
              </a:rPr>
              <a:t>		suma+=n;</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(n==0) </a:t>
            </a:r>
            <a:r>
              <a:rPr lang="es-AR" dirty="0" err="1">
                <a:latin typeface="Consolas" panose="020B0609020204030204" pitchFamily="49" charset="0"/>
              </a:rPr>
              <a:t>cantCeros</a:t>
            </a:r>
            <a:r>
              <a:rPr lang="es-AR" dirty="0">
                <a:latin typeface="Consolas" panose="020B0609020204030204" pitchFamily="49" charset="0"/>
              </a:rPr>
              <a:t>++;</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&lt;&lt;“SUMA: ”&lt;&lt;suma&lt;&lt;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40564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pPr algn="ctr"/>
            <a:r>
              <a:rPr lang="es-AR" b="1" dirty="0">
                <a:solidFill>
                  <a:schemeClr val="accent4">
                    <a:lumMod val="50000"/>
                  </a:schemeClr>
                </a:solidFill>
              </a:rPr>
              <a:t>ESTRUCTURAS DE REPETICION COMBINADAS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950494" y="2577140"/>
            <a:ext cx="9872871" cy="3084396"/>
          </a:xfrm>
        </p:spPr>
        <p:txBody>
          <a:bodyPr>
            <a:normAutofit/>
          </a:bodyPr>
          <a:lstStyle/>
          <a:p>
            <a:pPr marL="274320" lvl="1" indent="0">
              <a:buNone/>
            </a:pPr>
            <a:r>
              <a:rPr lang="es-AR" sz="2400" b="1" dirty="0">
                <a:solidFill>
                  <a:schemeClr val="accent4">
                    <a:lumMod val="50000"/>
                  </a:schemeClr>
                </a:solidFill>
              </a:rPr>
              <a:t>Para el desarrollo de un programa no existen limitaciones para el uso de las estructuras de programación. </a:t>
            </a:r>
          </a:p>
          <a:p>
            <a:pPr marL="274320" lvl="1" indent="0">
              <a:buNone/>
            </a:pP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Se puede combinar todo con todo: secuencia, ciclos, decisiones, etc.</a:t>
            </a:r>
          </a:p>
          <a:p>
            <a:pPr marL="274320" lvl="1" indent="0">
              <a:buNone/>
            </a:pP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La selección de las estructuras a utilizar depende del programa que se quiera hacer, y en particular de la forma en la que se organizan los datos a procesar.</a:t>
            </a:r>
          </a:p>
          <a:p>
            <a:pPr marL="274320" lvl="1" indent="0">
              <a:buNone/>
            </a:pPr>
            <a:endParaRPr lang="es-AR" sz="2400" b="1" dirty="0">
              <a:solidFill>
                <a:schemeClr val="accent4">
                  <a:lumMod val="50000"/>
                </a:schemeClr>
              </a:solidFill>
            </a:endParaRPr>
          </a:p>
          <a:p>
            <a:pPr marL="274320" lvl="1" indent="0">
              <a:buNone/>
            </a:pPr>
            <a:endParaRPr lang="es-AR" sz="2400" b="1" dirty="0">
              <a:solidFill>
                <a:schemeClr val="accent4">
                  <a:lumMod val="50000"/>
                </a:schemeClr>
              </a:solidFill>
            </a:endParaRP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3474208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pPr algn="ctr"/>
            <a:r>
              <a:rPr lang="es-AR" b="1" dirty="0">
                <a:solidFill>
                  <a:schemeClr val="accent4">
                    <a:lumMod val="50000"/>
                  </a:schemeClr>
                </a:solidFill>
              </a:rPr>
              <a:t>ESTRUCTURAS DE REPETICION COMBINADAS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950494" y="2577140"/>
            <a:ext cx="9872871" cy="3084396"/>
          </a:xfrm>
        </p:spPr>
        <p:txBody>
          <a:bodyPr>
            <a:normAutofit/>
          </a:bodyPr>
          <a:lstStyle/>
          <a:p>
            <a:r>
              <a:rPr lang="es-AR" sz="2400" dirty="0">
                <a:solidFill>
                  <a:schemeClr val="tx1"/>
                </a:solidFill>
              </a:rPr>
              <a:t>La clave está en analizar cuidadosamente el enunciado, y esto se consigue aplicando la metodología de análisis explicada, que plantea que s</a:t>
            </a:r>
            <a:r>
              <a:rPr lang="es-ES" sz="2400" dirty="0" err="1">
                <a:solidFill>
                  <a:schemeClr val="tx1"/>
                </a:solidFill>
              </a:rPr>
              <a:t>ea</a:t>
            </a:r>
            <a:r>
              <a:rPr lang="es-ES" sz="2400" dirty="0">
                <a:solidFill>
                  <a:schemeClr val="tx1"/>
                </a:solidFill>
              </a:rPr>
              <a:t> cual sea la complejidad del problema a resolver podemos representarlo con el siguiente esquema:</a:t>
            </a:r>
            <a:endParaRPr lang="es-AR" sz="2800" dirty="0">
              <a:solidFill>
                <a:schemeClr val="tx1"/>
              </a:solidFill>
            </a:endParaRPr>
          </a:p>
          <a:p>
            <a:pPr marL="274320" lvl="1" indent="0">
              <a:buNone/>
            </a:pPr>
            <a:endParaRPr lang="es-AR" sz="2400" b="1" dirty="0">
              <a:solidFill>
                <a:schemeClr val="accent4">
                  <a:lumMod val="50000"/>
                </a:schemeClr>
              </a:solidFill>
            </a:endParaRPr>
          </a:p>
          <a:p>
            <a:pPr marL="274320" lvl="1" indent="0">
              <a:buNone/>
            </a:pPr>
            <a:endParaRPr lang="es-AR" sz="2400" b="1" dirty="0">
              <a:solidFill>
                <a:schemeClr val="accent4">
                  <a:lumMod val="50000"/>
                </a:schemeClr>
              </a:solidFill>
            </a:endParaRP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Objeto 8">
            <a:extLst>
              <a:ext uri="{FF2B5EF4-FFF2-40B4-BE49-F238E27FC236}">
                <a16:creationId xmlns:a16="http://schemas.microsoft.com/office/drawing/2014/main" id="{1A86D96E-0575-4A5D-8F3D-974B421E05E9}"/>
              </a:ext>
            </a:extLst>
          </p:cNvPr>
          <p:cNvGraphicFramePr>
            <a:graphicFrameLocks noChangeAspect="1"/>
          </p:cNvGraphicFramePr>
          <p:nvPr>
            <p:extLst>
              <p:ext uri="{D42A27DB-BD31-4B8C-83A1-F6EECF244321}">
                <p14:modId xmlns:p14="http://schemas.microsoft.com/office/powerpoint/2010/main" val="631276450"/>
              </p:ext>
            </p:extLst>
          </p:nvPr>
        </p:nvGraphicFramePr>
        <p:xfrm>
          <a:off x="1626355" y="4203295"/>
          <a:ext cx="8521147" cy="1458241"/>
        </p:xfrm>
        <a:graphic>
          <a:graphicData uri="http://schemas.openxmlformats.org/presentationml/2006/ole">
            <mc:AlternateContent xmlns:mc="http://schemas.openxmlformats.org/markup-compatibility/2006">
              <mc:Choice xmlns:v="urn:schemas-microsoft-com:vml" Requires="v">
                <p:oleObj spid="_x0000_s1033" r:id="rId3" imgW="5325394" imgH="766881" progId="Visio.Drawing.11">
                  <p:embed/>
                </p:oleObj>
              </mc:Choice>
              <mc:Fallback>
                <p:oleObj r:id="rId3" imgW="5325394" imgH="76688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6355" y="4203295"/>
                        <a:ext cx="8521147" cy="1458241"/>
                      </a:xfrm>
                      <a:prstGeom prst="rect">
                        <a:avLst/>
                      </a:prstGeom>
                      <a:noFill/>
                    </p:spPr>
                  </p:pic>
                </p:oleObj>
              </mc:Fallback>
            </mc:AlternateContent>
          </a:graphicData>
        </a:graphic>
      </p:graphicFrame>
    </p:spTree>
    <p:extLst>
      <p:ext uri="{BB962C8B-B14F-4D97-AF65-F5344CB8AC3E}">
        <p14:creationId xmlns:p14="http://schemas.microsoft.com/office/powerpoint/2010/main" val="52400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pPr algn="ctr"/>
            <a:r>
              <a:rPr lang="es-AR"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43000" y="2057400"/>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10 cursos, calcular e informar la edad máxima de cada uno de ellos.</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todos los cursos tienen 25 alumnos</a:t>
            </a:r>
          </a:p>
          <a:p>
            <a:pPr marL="45720" indent="0">
              <a:buNone/>
            </a:pPr>
            <a:endParaRPr lang="es-AR" sz="2400" dirty="0">
              <a:solidFill>
                <a:schemeClr val="accent4">
                  <a:lumMod val="50000"/>
                </a:schemeClr>
              </a:solidFill>
            </a:endParaRP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10 lotes (1 para cada curso) de 25 valores de edad.</a:t>
            </a:r>
          </a:p>
          <a:p>
            <a:pPr marL="45720" indent="0">
              <a:buNone/>
            </a:pPr>
            <a:endParaRPr lang="es-AR" sz="2400" dirty="0">
              <a:solidFill>
                <a:schemeClr val="accent4">
                  <a:lumMod val="50000"/>
                </a:schemeClr>
              </a:solidFill>
            </a:endParaRP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10 valores de edad máxima, 1 para cada curso.</a:t>
            </a:r>
          </a:p>
        </p:txBody>
      </p:sp>
    </p:spTree>
    <p:extLst>
      <p:ext uri="{BB962C8B-B14F-4D97-AF65-F5344CB8AC3E}">
        <p14:creationId xmlns:p14="http://schemas.microsoft.com/office/powerpoint/2010/main" val="279694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pPr algn="ctr"/>
            <a:r>
              <a:rPr lang="es-AR"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43000" y="2057400"/>
            <a:ext cx="9872871" cy="840545"/>
          </a:xfrm>
        </p:spPr>
        <p:txBody>
          <a:bodyPr>
            <a:normAutofit/>
          </a:bodyPr>
          <a:lstStyle/>
          <a:p>
            <a:pPr marL="45720" indent="0">
              <a:buNone/>
            </a:pPr>
            <a:r>
              <a:rPr lang="es-AR" sz="2400" b="1" dirty="0">
                <a:solidFill>
                  <a:schemeClr val="accent4">
                    <a:lumMod val="50000"/>
                  </a:schemeClr>
                </a:solidFill>
              </a:rPr>
              <a:t>Por cada uno de los 10 lotes se tiene el siguiente algoritmo</a:t>
            </a:r>
            <a:endParaRPr lang="es-AR" sz="2400" dirty="0">
              <a:solidFill>
                <a:schemeClr val="accent4">
                  <a:lumMod val="50000"/>
                </a:schemeClr>
              </a:solidFill>
            </a:endParaRPr>
          </a:p>
        </p:txBody>
      </p:sp>
      <p:sp>
        <p:nvSpPr>
          <p:cNvPr id="11" name="CuadroTexto 10">
            <a:extLst>
              <a:ext uri="{FF2B5EF4-FFF2-40B4-BE49-F238E27FC236}">
                <a16:creationId xmlns:a16="http://schemas.microsoft.com/office/drawing/2014/main" id="{87E07996-5EB5-495A-9AAB-782E7A0D7619}"/>
              </a:ext>
            </a:extLst>
          </p:cNvPr>
          <p:cNvSpPr txBox="1"/>
          <p:nvPr/>
        </p:nvSpPr>
        <p:spPr>
          <a:xfrm>
            <a:off x="3279964" y="3179298"/>
            <a:ext cx="5598942" cy="2862322"/>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i,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(i=1;i&lt;=25;i++){</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61275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43000" y="419049"/>
            <a:ext cx="9875520" cy="1356360"/>
          </a:xfrm>
        </p:spPr>
        <p:txBody>
          <a:bodyPr/>
          <a:lstStyle/>
          <a:p>
            <a:pPr algn="ctr"/>
            <a:r>
              <a:rPr lang="es-AR"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43000" y="1705656"/>
            <a:ext cx="9872871" cy="840545"/>
          </a:xfrm>
        </p:spPr>
        <p:txBody>
          <a:bodyPr>
            <a:normAutofit/>
          </a:bodyPr>
          <a:lstStyle/>
          <a:p>
            <a:pPr marL="45720" indent="0">
              <a:buNone/>
            </a:pPr>
            <a:r>
              <a:rPr lang="es-AR" sz="2400" b="1" dirty="0">
                <a:solidFill>
                  <a:schemeClr val="accent4">
                    <a:lumMod val="50000"/>
                  </a:schemeClr>
                </a:solidFill>
              </a:rPr>
              <a:t>Para resolverlo se agrega otro ciclo: se repiten 10 veces las instrucciones.</a:t>
            </a:r>
            <a:endParaRPr lang="es-AR" sz="2400" dirty="0">
              <a:solidFill>
                <a:schemeClr val="accent4">
                  <a:lumMod val="50000"/>
                </a:schemeClr>
              </a:solidFill>
            </a:endParaRPr>
          </a:p>
        </p:txBody>
      </p:sp>
      <p:sp>
        <p:nvSpPr>
          <p:cNvPr id="11" name="CuadroTexto 10">
            <a:extLst>
              <a:ext uri="{FF2B5EF4-FFF2-40B4-BE49-F238E27FC236}">
                <a16:creationId xmlns:a16="http://schemas.microsoft.com/office/drawing/2014/main" id="{87E07996-5EB5-495A-9AAB-782E7A0D7619}"/>
              </a:ext>
            </a:extLst>
          </p:cNvPr>
          <p:cNvSpPr txBox="1"/>
          <p:nvPr/>
        </p:nvSpPr>
        <p:spPr>
          <a:xfrm>
            <a:off x="3296529" y="2476448"/>
            <a:ext cx="5598942" cy="3693319"/>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err="1">
                <a:latin typeface="Consolas" panose="020B0609020204030204" pitchFamily="49" charset="0"/>
              </a:rPr>
              <a:t>int</a:t>
            </a:r>
            <a:r>
              <a:rPr lang="es-AR" dirty="0">
                <a:latin typeface="Consolas" panose="020B0609020204030204" pitchFamily="49" charset="0"/>
              </a:rPr>
              <a:t> i, edad, </a:t>
            </a:r>
            <a:r>
              <a:rPr lang="es-AR" dirty="0" err="1">
                <a:latin typeface="Consolas" panose="020B0609020204030204" pitchFamily="49" charset="0"/>
              </a:rPr>
              <a:t>eMax</a:t>
            </a:r>
            <a:r>
              <a:rPr lang="es-AR" dirty="0">
                <a:latin typeface="Consolas" panose="020B0609020204030204" pitchFamily="49" charset="0"/>
              </a:rPr>
              <a:t>, j;</a:t>
            </a:r>
          </a:p>
          <a:p>
            <a:r>
              <a:rPr lang="es-AR" dirty="0" err="1">
                <a:latin typeface="Consolas" panose="020B0609020204030204" pitchFamily="49" charset="0"/>
              </a:rPr>
              <a:t>for</a:t>
            </a:r>
            <a:r>
              <a:rPr lang="es-AR" dirty="0">
                <a:latin typeface="Consolas" panose="020B0609020204030204" pitchFamily="49" charset="0"/>
              </a:rPr>
              <a:t>(j=1;j&lt;=10;j++){	</a:t>
            </a:r>
          </a:p>
          <a:p>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(i=1;i&lt;=25;i++){</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p>
          <a:p>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377281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normAutofit/>
          </a:bodyPr>
          <a:lstStyle/>
          <a:p>
            <a:r>
              <a:rPr lang="es-AR" sz="4200" b="1" dirty="0">
                <a:solidFill>
                  <a:schemeClr val="accent4">
                    <a:lumMod val="50000"/>
                  </a:schemeClr>
                </a:solidFill>
              </a:rPr>
              <a:t>ESTRUCTURAS DE REPETICION (CICLOS)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p:txBody>
          <a:bodyPr>
            <a:normAutofit/>
          </a:bodyPr>
          <a:lstStyle/>
          <a:p>
            <a:r>
              <a:rPr lang="es-AR" sz="2400" b="1" dirty="0">
                <a:solidFill>
                  <a:schemeClr val="accent4">
                    <a:lumMod val="50000"/>
                  </a:schemeClr>
                </a:solidFill>
              </a:rPr>
              <a:t>Ciclo exacto</a:t>
            </a:r>
            <a:r>
              <a:rPr lang="es-AR" sz="2400" dirty="0">
                <a:solidFill>
                  <a:schemeClr val="accent4">
                    <a:lumMod val="50000"/>
                  </a:schemeClr>
                </a:solidFill>
              </a:rPr>
              <a:t>: se conoce la cantidad de veces que se necesita repetir las instrucciones. . En general es implementado por los lenguajes de programación como ciclo </a:t>
            </a:r>
            <a:r>
              <a:rPr lang="es-AR" sz="2400" b="1" dirty="0" err="1">
                <a:solidFill>
                  <a:schemeClr val="accent4">
                    <a:lumMod val="50000"/>
                  </a:schemeClr>
                </a:solidFill>
              </a:rPr>
              <a:t>for</a:t>
            </a:r>
            <a:r>
              <a:rPr lang="es-AR" sz="2400" b="1" dirty="0">
                <a:solidFill>
                  <a:schemeClr val="accent4">
                    <a:lumMod val="50000"/>
                  </a:schemeClr>
                </a:solidFill>
              </a:rPr>
              <a:t>.</a:t>
            </a:r>
            <a:endParaRPr lang="es-AR" sz="2400" dirty="0">
              <a:solidFill>
                <a:schemeClr val="accent4">
                  <a:lumMod val="50000"/>
                </a:schemeClr>
              </a:solidFill>
            </a:endParaRPr>
          </a:p>
          <a:p>
            <a:endParaRPr lang="es-AR" sz="2400" dirty="0">
              <a:solidFill>
                <a:schemeClr val="accent4">
                  <a:lumMod val="50000"/>
                </a:schemeClr>
              </a:solidFill>
            </a:endParaRPr>
          </a:p>
          <a:p>
            <a:r>
              <a:rPr lang="es-AR" sz="2400" b="1" dirty="0">
                <a:solidFill>
                  <a:schemeClr val="accent4">
                    <a:lumMod val="50000"/>
                  </a:schemeClr>
                </a:solidFill>
              </a:rPr>
              <a:t>Ciclo inexacto</a:t>
            </a:r>
            <a:r>
              <a:rPr lang="es-AR" sz="2400" dirty="0">
                <a:solidFill>
                  <a:schemeClr val="accent4">
                    <a:lumMod val="50000"/>
                  </a:schemeClr>
                </a:solidFill>
              </a:rPr>
              <a:t>: no se conoce la cantidad de veces que se necesita repetir las instrucciones. En general es implementado por los lenguajes de programación como ciclo </a:t>
            </a:r>
            <a:r>
              <a:rPr lang="es-AR" sz="2400" b="1" dirty="0" err="1">
                <a:solidFill>
                  <a:schemeClr val="accent4">
                    <a:lumMod val="50000"/>
                  </a:schemeClr>
                </a:solidFill>
              </a:rPr>
              <a:t>while</a:t>
            </a:r>
            <a:r>
              <a:rPr lang="es-AR" sz="2400" b="1" dirty="0">
                <a:solidFill>
                  <a:schemeClr val="accent4">
                    <a:lumMod val="50000"/>
                  </a:schemeClr>
                </a:solidFill>
              </a:rPr>
              <a:t>.</a:t>
            </a:r>
          </a:p>
        </p:txBody>
      </p:sp>
    </p:spTree>
    <p:extLst>
      <p:ext uri="{BB962C8B-B14F-4D97-AF65-F5344CB8AC3E}">
        <p14:creationId xmlns:p14="http://schemas.microsoft.com/office/powerpoint/2010/main" val="3592806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43000" y="350520"/>
            <a:ext cx="9875520"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76129" y="1637126"/>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los cursos de TUP, calcular e informar la edad máxima de cada uno de ellos.</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no se sabe la cantidad de cursos. Se ingresa primero el número de curso, y luego las edades de cada uno de los 25 integrantes del curso. Para indicar el fin de los cursos se ingresa un valor de curso igual a cero.</a:t>
            </a:r>
          </a:p>
          <a:p>
            <a:pPr marL="45720" indent="0">
              <a:buNone/>
            </a:pPr>
            <a:endParaRPr lang="es-AR" sz="2400" dirty="0">
              <a:solidFill>
                <a:schemeClr val="accent4">
                  <a:lumMod val="50000"/>
                </a:schemeClr>
              </a:solidFill>
            </a:endParaRP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un número que indica el curso, y a continuación un conjunto de 25 valores de edad. Se repite una cantidad indeterminada de veces, hasta que el valor de curso sea 0 </a:t>
            </a: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 valor de edad máxima, para cada curso. No se sabe cuantos.</a:t>
            </a:r>
          </a:p>
          <a:p>
            <a:pPr marL="45720" indent="0">
              <a:buNone/>
            </a:pPr>
            <a:r>
              <a:rPr lang="es-AR" sz="2400" b="1" dirty="0">
                <a:solidFill>
                  <a:schemeClr val="accent4">
                    <a:lumMod val="50000"/>
                  </a:schemeClr>
                </a:solidFill>
              </a:rPr>
              <a:t>Fuente: ciclo_comb_2.cpp</a:t>
            </a: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Tree>
    <p:extLst>
      <p:ext uri="{BB962C8B-B14F-4D97-AF65-F5344CB8AC3E}">
        <p14:creationId xmlns:p14="http://schemas.microsoft.com/office/powerpoint/2010/main" val="2228641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58240" y="350520"/>
            <a:ext cx="9875520"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60889" y="1637126"/>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los 35 cursos de TUP, calcular e informar la edad máxima de cada uno de ellos.</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no se sabe la cantidad de alumno de cada curso. Se ingresa primero el número de curso, y luego las edades de cada uno de los integrantes del curso. Para indicar el fin del curso se ingresa un valor de edad igual a cero.</a:t>
            </a: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un número que indica el curso, y a continuación un conjunto de indeterminado de valores de edad que termina cuando se ingresa un 0. Se repite 35 veces.</a:t>
            </a: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 valor de edad máxima, para cada uno de los 35 cursos.</a:t>
            </a:r>
          </a:p>
          <a:p>
            <a:pPr marL="45720" indent="0">
              <a:buNone/>
            </a:pPr>
            <a:endParaRPr lang="es-AR" sz="2400" b="1" dirty="0">
              <a:solidFill>
                <a:schemeClr val="accent4">
                  <a:lumMod val="50000"/>
                </a:schemeClr>
              </a:solidFill>
            </a:endParaRPr>
          </a:p>
          <a:p>
            <a:pPr marL="45720" indent="0">
              <a:buNone/>
            </a:pPr>
            <a:r>
              <a:rPr lang="es-AR" sz="2400" b="1" dirty="0">
                <a:solidFill>
                  <a:schemeClr val="accent4">
                    <a:lumMod val="50000"/>
                  </a:schemeClr>
                </a:solidFill>
              </a:rPr>
              <a:t>Fuente: ciclo_comb_3.cpp</a:t>
            </a:r>
            <a:endParaRPr lang="es-AR" sz="2400" dirty="0">
              <a:solidFill>
                <a:schemeClr val="accent4">
                  <a:lumMod val="50000"/>
                </a:schemeClr>
              </a:solidFill>
            </a:endParaRPr>
          </a:p>
          <a:p>
            <a:pPr marL="45720" indent="0">
              <a:buNone/>
            </a:pPr>
            <a:r>
              <a:rPr lang="es-AR" sz="2400" dirty="0">
                <a:solidFill>
                  <a:schemeClr val="accent4">
                    <a:lumMod val="50000"/>
                  </a:schemeClr>
                </a:solidFill>
              </a:rPr>
              <a:t> </a:t>
            </a:r>
          </a:p>
        </p:txBody>
      </p:sp>
    </p:spTree>
    <p:extLst>
      <p:ext uri="{BB962C8B-B14F-4D97-AF65-F5344CB8AC3E}">
        <p14:creationId xmlns:p14="http://schemas.microsoft.com/office/powerpoint/2010/main" val="2930989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58240" y="265044"/>
            <a:ext cx="9875520"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58240" y="1466174"/>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cada uno de los cursos de TUP, calcular e informar la edad máxima de cada uno de ellos.</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no se sabe la cantidad de alumno de cada curso, ni la cantidad de cursos. Se ingresa primero el número de curso, y luego las edades de cada uno de los integrantes del curso. Para indicar el fin de cada curso se ingresa un valor de edad igual a cero. Para indicar el fin de los cursos se ingresa un número de curso negativo.</a:t>
            </a: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un número que indica el curso, y a continuación un conjunto de indeterminado de valores de edad que termina cuando se ingresa un 0. Se repite una cantidad indeterminada de veces hasta que el número de curso que se ingresa sea negativo.</a:t>
            </a: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 valor de edad máxima, para cada uno de los cursos. </a:t>
            </a:r>
          </a:p>
          <a:p>
            <a:pPr marL="45720" indent="0">
              <a:buNone/>
            </a:pPr>
            <a:r>
              <a:rPr lang="es-AR" sz="2400" b="1" dirty="0">
                <a:solidFill>
                  <a:schemeClr val="accent4">
                    <a:lumMod val="50000"/>
                  </a:schemeClr>
                </a:solidFill>
              </a:rPr>
              <a:t>Fuente: ciclo_comb_4.cpp</a:t>
            </a:r>
            <a:endParaRPr lang="es-AR" sz="2400" dirty="0">
              <a:solidFill>
                <a:schemeClr val="accent4">
                  <a:lumMod val="50000"/>
                </a:schemeClr>
              </a:solidFill>
            </a:endParaRPr>
          </a:p>
        </p:txBody>
      </p:sp>
    </p:spTree>
    <p:extLst>
      <p:ext uri="{BB962C8B-B14F-4D97-AF65-F5344CB8AC3E}">
        <p14:creationId xmlns:p14="http://schemas.microsoft.com/office/powerpoint/2010/main" val="2627973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56915" y="233289"/>
            <a:ext cx="9875520"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59564" y="1402664"/>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cada uno de los cursos de TUP, calcular e informar la edad máxima de cada uno de ellos.</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no se sabe la cantidad de alumno de cada curso, ni la cantidad de cursos. Se tiene un conjunto de registros con el curso y la edad del alumno. Para indicar el fin de todos los cursos se ingresa un número de curso negativo.</a:t>
            </a: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un conjunto indeterminado de registros con el curso y la edad. Todos los datos de un curso están juntos (agrupados), por lo que se sabe que un curso se termina cuando se ingresa un valor de curso distinto al anterior. Se repite una cantidad indeterminada de veces, hasta que el número de curso sea negativo.</a:t>
            </a: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 valor de edad máxima, para cada uno de los cursos. </a:t>
            </a:r>
          </a:p>
          <a:p>
            <a:pPr marL="45720" indent="0">
              <a:buNone/>
            </a:pPr>
            <a:r>
              <a:rPr lang="es-AR" sz="2400" b="1" dirty="0">
                <a:solidFill>
                  <a:schemeClr val="accent4">
                    <a:lumMod val="50000"/>
                  </a:schemeClr>
                </a:solidFill>
              </a:rPr>
              <a:t>Fuente: ciclo_comb_cc.cpp</a:t>
            </a:r>
          </a:p>
        </p:txBody>
      </p:sp>
    </p:spTree>
    <p:extLst>
      <p:ext uri="{BB962C8B-B14F-4D97-AF65-F5344CB8AC3E}">
        <p14:creationId xmlns:p14="http://schemas.microsoft.com/office/powerpoint/2010/main" val="71897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normAutofit/>
          </a:bodyPr>
          <a:lstStyle/>
          <a:p>
            <a:r>
              <a:rPr lang="es-AR" sz="4200" b="1" dirty="0">
                <a:solidFill>
                  <a:schemeClr val="accent4">
                    <a:lumMod val="50000"/>
                  </a:schemeClr>
                </a:solidFill>
              </a:rPr>
              <a:t>ESTRUCTURAS DE REPETICION (CICLOS)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p:txBody>
          <a:bodyPr>
            <a:normAutofit/>
          </a:bodyPr>
          <a:lstStyle/>
          <a:p>
            <a:r>
              <a:rPr lang="es-AR" sz="2400" b="1" dirty="0">
                <a:solidFill>
                  <a:schemeClr val="accent4">
                    <a:lumMod val="50000"/>
                  </a:schemeClr>
                </a:solidFill>
              </a:rPr>
              <a:t>Ciclo exacto</a:t>
            </a:r>
            <a:r>
              <a:rPr lang="es-AR" sz="2400" dirty="0">
                <a:solidFill>
                  <a:schemeClr val="accent4">
                    <a:lumMod val="50000"/>
                  </a:schemeClr>
                </a:solidFill>
              </a:rPr>
              <a:t>: se conoce la cantidad de veces que se quiere repetir las instrucciones</a:t>
            </a:r>
          </a:p>
          <a:p>
            <a:endParaRPr lang="es-AR" sz="2400" b="1" dirty="0">
              <a:solidFill>
                <a:schemeClr val="accent4">
                  <a:lumMod val="50000"/>
                </a:schemeClr>
              </a:solidFill>
            </a:endParaRPr>
          </a:p>
          <a:p>
            <a:r>
              <a:rPr lang="es-AR" sz="2400" b="1" dirty="0">
                <a:solidFill>
                  <a:schemeClr val="accent4">
                    <a:lumMod val="50000"/>
                  </a:schemeClr>
                </a:solidFill>
              </a:rPr>
              <a:t>Ejemplo</a:t>
            </a:r>
            <a:r>
              <a:rPr lang="es-AR" sz="2400" dirty="0">
                <a:solidFill>
                  <a:schemeClr val="accent4">
                    <a:lumMod val="50000"/>
                  </a:schemeClr>
                </a:solidFill>
              </a:rPr>
              <a:t>: dadas las edades de 10 alumnos de un curso, calcular e informar la edad máxima</a:t>
            </a:r>
          </a:p>
        </p:txBody>
      </p:sp>
    </p:spTree>
    <p:extLst>
      <p:ext uri="{BB962C8B-B14F-4D97-AF65-F5344CB8AC3E}">
        <p14:creationId xmlns:p14="http://schemas.microsoft.com/office/powerpoint/2010/main" val="408515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43000" y="2057400"/>
            <a:ext cx="9872871" cy="840545"/>
          </a:xfrm>
        </p:spPr>
        <p:txBody>
          <a:bodyPr>
            <a:norm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10 alumnos de un curso, calcular e informar la edad máxima</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279964" y="2897945"/>
            <a:ext cx="5598942" cy="2862322"/>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i,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(i=1;i&lt;=10;i++){</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1515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691640"/>
            <a:ext cx="9872871" cy="995289"/>
          </a:xfrm>
        </p:spPr>
        <p:txBody>
          <a:bodyPr>
            <a:normAutofit lnSpcReduction="10000"/>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un curso, calcular e informar la edad máxima. </a:t>
            </a:r>
            <a:br>
              <a:rPr lang="es-AR" sz="2400" dirty="0">
                <a:solidFill>
                  <a:schemeClr val="accent4">
                    <a:lumMod val="50000"/>
                  </a:schemeClr>
                </a:solidFill>
              </a:rPr>
            </a:br>
            <a:r>
              <a:rPr lang="es-AR" sz="2400" dirty="0">
                <a:solidFill>
                  <a:schemeClr val="accent4">
                    <a:lumMod val="50000"/>
                  </a:schemeClr>
                </a:solidFill>
              </a:rPr>
              <a:t>La cantidad de alumnos del curso se ingresa al inicio del programa</a:t>
            </a: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341228" y="3179298"/>
            <a:ext cx="6309209" cy="3416320"/>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i, edad, </a:t>
            </a:r>
            <a:r>
              <a:rPr lang="es-AR" dirty="0" err="1">
                <a:latin typeface="Consolas" panose="020B0609020204030204" pitchFamily="49" charset="0"/>
              </a:rPr>
              <a:t>cantAlus</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CANTIDAD DE ALUMNOS: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a:t>
            </a:r>
            <a:r>
              <a:rPr lang="es-AR" dirty="0" err="1">
                <a:latin typeface="Consolas" panose="020B0609020204030204" pitchFamily="49" charset="0"/>
              </a:rPr>
              <a:t>cantAlus</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a:t>
            </a:r>
            <a:r>
              <a:rPr lang="es-AR" dirty="0" err="1">
                <a:latin typeface="Consolas" panose="020B0609020204030204" pitchFamily="49" charset="0"/>
              </a:rPr>
              <a:t>cantAlus;i</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9929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902659"/>
            <a:ext cx="9872871" cy="4005775"/>
          </a:xfrm>
        </p:spPr>
        <p:txBody>
          <a:bodyPr>
            <a:norm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un curso, calcular e informar la edad máxima. </a:t>
            </a:r>
            <a:br>
              <a:rPr lang="es-AR" sz="2400" dirty="0">
                <a:solidFill>
                  <a:schemeClr val="accent4">
                    <a:lumMod val="50000"/>
                  </a:schemeClr>
                </a:solidFill>
              </a:rPr>
            </a:br>
            <a:br>
              <a:rPr lang="es-AR" sz="2400" dirty="0">
                <a:solidFill>
                  <a:schemeClr val="accent4">
                    <a:lumMod val="50000"/>
                  </a:schemeClr>
                </a:solidFill>
              </a:rPr>
            </a:br>
            <a:r>
              <a:rPr lang="es-AR" sz="2400" dirty="0">
                <a:solidFill>
                  <a:schemeClr val="accent4">
                    <a:lumMod val="50000"/>
                  </a:schemeClr>
                </a:solidFill>
              </a:rPr>
              <a:t>No se conoce la cantidad de alumnos del curso.</a:t>
            </a:r>
            <a:br>
              <a:rPr lang="es-AR" sz="2400" dirty="0">
                <a:solidFill>
                  <a:schemeClr val="accent4">
                    <a:lumMod val="50000"/>
                  </a:schemeClr>
                </a:solidFill>
              </a:rPr>
            </a:br>
            <a:endParaRPr lang="es-AR" sz="2400" dirty="0">
              <a:solidFill>
                <a:schemeClr val="accent4">
                  <a:lumMod val="50000"/>
                </a:schemeClr>
              </a:solidFill>
            </a:endParaRPr>
          </a:p>
          <a:p>
            <a:pPr marL="45720" indent="0">
              <a:buNone/>
            </a:pPr>
            <a:r>
              <a:rPr lang="es-AR" sz="2400" dirty="0">
                <a:solidFill>
                  <a:schemeClr val="accent4">
                    <a:lumMod val="50000"/>
                  </a:schemeClr>
                </a:solidFill>
              </a:rPr>
              <a:t>No se puede resolver con un ciclo exacto, por lo que debe utilizarse un ciclo inexacto, o ciclo WHILE .</a:t>
            </a: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135060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691640"/>
            <a:ext cx="9872871" cy="3414932"/>
          </a:xfrm>
        </p:spPr>
        <p:txBody>
          <a:bodyPr>
            <a:normAutofit lnSpcReduction="10000"/>
          </a:bodyPr>
          <a:lstStyle/>
          <a:p>
            <a:pPr marL="45720" indent="0">
              <a:buNone/>
            </a:pPr>
            <a:r>
              <a:rPr lang="es-AR" sz="2400" b="1" dirty="0">
                <a:solidFill>
                  <a:schemeClr val="accent4">
                    <a:lumMod val="50000"/>
                  </a:schemeClr>
                </a:solidFill>
              </a:rPr>
              <a:t>El ciclo inexacto o </a:t>
            </a:r>
            <a:r>
              <a:rPr lang="es-AR" sz="2400" b="1" dirty="0" err="1">
                <a:solidFill>
                  <a:schemeClr val="accent4">
                    <a:lumMod val="50000"/>
                  </a:schemeClr>
                </a:solidFill>
              </a:rPr>
              <a:t>while</a:t>
            </a:r>
            <a:r>
              <a:rPr lang="es-AR" sz="2400" b="1" dirty="0">
                <a:solidFill>
                  <a:schemeClr val="accent4">
                    <a:lumMod val="50000"/>
                  </a:schemeClr>
                </a:solidFill>
              </a:rPr>
              <a:t> permite la ejecución de un conjunto de instrucciones mientras la condición que se evalúa en cada ciclo sea verdadera.</a:t>
            </a:r>
          </a:p>
          <a:p>
            <a:pPr marL="45720" indent="0">
              <a:buNone/>
            </a:pPr>
            <a:r>
              <a:rPr lang="es-AR" sz="2400" b="1" dirty="0">
                <a:solidFill>
                  <a:schemeClr val="accent4">
                    <a:lumMod val="50000"/>
                  </a:schemeClr>
                </a:solidFill>
              </a:rPr>
              <a:t>En C tiene la siguientes </a:t>
            </a:r>
            <a:r>
              <a:rPr lang="es-AR" sz="2400" b="1" dirty="0" err="1">
                <a:solidFill>
                  <a:schemeClr val="accent4">
                    <a:lumMod val="50000"/>
                  </a:schemeClr>
                </a:solidFill>
              </a:rPr>
              <a:t>sintáxis</a:t>
            </a:r>
            <a:r>
              <a:rPr lang="es-AR" sz="2400" b="1" dirty="0">
                <a:solidFill>
                  <a:schemeClr val="accent4">
                    <a:lumMod val="50000"/>
                  </a:schemeClr>
                </a:solidFill>
              </a:rPr>
              <a:t>:</a:t>
            </a:r>
          </a:p>
          <a:p>
            <a:pPr marL="45720" indent="0">
              <a:buNone/>
            </a:pPr>
            <a:endParaRPr lang="es-AR" sz="2400" b="1" dirty="0">
              <a:solidFill>
                <a:schemeClr val="accent4">
                  <a:lumMod val="50000"/>
                </a:schemeClr>
              </a:solidFill>
            </a:endParaRPr>
          </a:p>
          <a:p>
            <a:pPr marL="45720" indent="0">
              <a:buNone/>
            </a:pPr>
            <a:r>
              <a:rPr lang="es-AR" sz="2400" b="1" dirty="0">
                <a:solidFill>
                  <a:schemeClr val="accent4">
                    <a:lumMod val="50000"/>
                  </a:schemeClr>
                </a:solidFill>
              </a:rPr>
              <a:t>		</a:t>
            </a:r>
            <a:r>
              <a:rPr lang="es-AR" sz="2400" b="1" dirty="0" err="1">
                <a:solidFill>
                  <a:schemeClr val="accent4">
                    <a:lumMod val="50000"/>
                  </a:schemeClr>
                </a:solidFill>
              </a:rPr>
              <a:t>while</a:t>
            </a:r>
            <a:r>
              <a:rPr lang="es-AR" sz="2400" b="1" dirty="0">
                <a:solidFill>
                  <a:schemeClr val="accent4">
                    <a:lumMod val="50000"/>
                  </a:schemeClr>
                </a:solidFill>
              </a:rPr>
              <a:t>(proposición lógica a evaluar){</a:t>
            </a:r>
          </a:p>
          <a:p>
            <a:pPr marL="45720" indent="0">
              <a:buNone/>
            </a:pPr>
            <a:r>
              <a:rPr lang="es-AR" sz="2400" b="1" dirty="0">
                <a:solidFill>
                  <a:schemeClr val="accent4">
                    <a:lumMod val="50000"/>
                  </a:schemeClr>
                </a:solidFill>
              </a:rPr>
              <a:t>			///instrucciones a repetir entre las llaves</a:t>
            </a:r>
          </a:p>
          <a:p>
            <a:pPr marL="45720" indent="0">
              <a:buNone/>
            </a:pPr>
            <a:r>
              <a:rPr lang="es-AR" sz="2400" b="1" dirty="0">
                <a:solidFill>
                  <a:schemeClr val="accent4">
                    <a:lumMod val="50000"/>
                  </a:schemeClr>
                </a:solidFill>
              </a:rPr>
              <a:t>		}</a:t>
            </a:r>
          </a:p>
          <a:p>
            <a:pPr marL="45720" indent="0">
              <a:buNone/>
            </a:pPr>
            <a:endParaRPr lang="es-AR" sz="2400" b="1" dirty="0">
              <a:solidFill>
                <a:schemeClr val="accent4">
                  <a:lumMod val="50000"/>
                </a:schemeClr>
              </a:solidFill>
            </a:endParaRPr>
          </a:p>
          <a:p>
            <a:pPr marL="45720" indent="0">
              <a:buNone/>
            </a:pPr>
            <a:endParaRPr lang="es-AR" sz="2400" b="1"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99568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691640"/>
            <a:ext cx="9872871" cy="1856990"/>
          </a:xfrm>
        </p:spPr>
        <p:txBody>
          <a:bodyPr>
            <a:normAutofit/>
          </a:bodyPr>
          <a:lstStyle/>
          <a:p>
            <a:pPr marL="45720" indent="0">
              <a:buNone/>
            </a:pPr>
            <a:r>
              <a:rPr lang="es-AR" b="1" dirty="0">
                <a:solidFill>
                  <a:schemeClr val="accent4">
                    <a:lumMod val="50000"/>
                  </a:schemeClr>
                </a:solidFill>
              </a:rPr>
              <a:t>Ejemplo</a:t>
            </a:r>
            <a:r>
              <a:rPr lang="es-AR" dirty="0">
                <a:solidFill>
                  <a:schemeClr val="accent4">
                    <a:lumMod val="50000"/>
                  </a:schemeClr>
                </a:solidFill>
              </a:rPr>
              <a:t>: dadas las edades de los alumnos de un curso, calcular e informar la edad máxima. </a:t>
            </a:r>
            <a:br>
              <a:rPr lang="es-AR" dirty="0">
                <a:solidFill>
                  <a:schemeClr val="accent4">
                    <a:lumMod val="50000"/>
                  </a:schemeClr>
                </a:solidFill>
              </a:rPr>
            </a:br>
            <a:r>
              <a:rPr lang="es-AR" dirty="0">
                <a:solidFill>
                  <a:schemeClr val="accent4">
                    <a:lumMod val="50000"/>
                  </a:schemeClr>
                </a:solidFill>
              </a:rPr>
              <a:t>Como no se conoce la cantidad de alumnos del curso debe establecerse una condición de fin. Puede ser en este caso que el programa termine cuando se ingresa un valor de edad igual a cero, ya que el cero no es un valor posible de edad.</a:t>
            </a: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341228" y="3179298"/>
            <a:ext cx="6843781" cy="3416320"/>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(edad!=0){</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”&lt;&lt;edad&lt;&lt;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333041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1856990"/>
          </a:xfrm>
        </p:spPr>
        <p:txBody>
          <a:bodyPr>
            <a:normAutofit/>
          </a:bodyPr>
          <a:lstStyle/>
          <a:p>
            <a:pPr marL="45720" indent="0">
              <a:buNone/>
            </a:pPr>
            <a:r>
              <a:rPr lang="es-AR" b="1" dirty="0">
                <a:solidFill>
                  <a:schemeClr val="accent4">
                    <a:lumMod val="50000"/>
                  </a:schemeClr>
                </a:solidFill>
              </a:rPr>
              <a:t>Tanto en el ciclo </a:t>
            </a:r>
            <a:r>
              <a:rPr lang="es-AR" b="1" dirty="0" err="1">
                <a:solidFill>
                  <a:schemeClr val="accent4">
                    <a:lumMod val="50000"/>
                  </a:schemeClr>
                </a:solidFill>
              </a:rPr>
              <a:t>for</a:t>
            </a:r>
            <a:r>
              <a:rPr lang="es-AR" b="1" dirty="0">
                <a:solidFill>
                  <a:schemeClr val="accent4">
                    <a:lumMod val="50000"/>
                  </a:schemeClr>
                </a:solidFill>
              </a:rPr>
              <a:t> como en el </a:t>
            </a:r>
            <a:r>
              <a:rPr lang="es-AR" b="1" dirty="0" err="1">
                <a:solidFill>
                  <a:schemeClr val="accent4">
                    <a:lumMod val="50000"/>
                  </a:schemeClr>
                </a:solidFill>
              </a:rPr>
              <a:t>while</a:t>
            </a:r>
            <a:r>
              <a:rPr lang="es-AR" b="1" dirty="0">
                <a:solidFill>
                  <a:schemeClr val="accent4">
                    <a:lumMod val="50000"/>
                  </a:schemeClr>
                </a:solidFill>
              </a:rPr>
              <a:t> la/a variable/s que lo controla tienen que tener valores consistentes para garantizar que el programa se ejecute de correctamente. </a:t>
            </a:r>
          </a:p>
          <a:p>
            <a:pPr marL="45720" indent="0">
              <a:buNone/>
            </a:pPr>
            <a:r>
              <a:rPr lang="es-AR" b="1" dirty="0">
                <a:solidFill>
                  <a:schemeClr val="accent4">
                    <a:lumMod val="50000"/>
                  </a:schemeClr>
                </a:solidFill>
              </a:rPr>
              <a:t>Por ejemplo en el código visto, si no se hace el ingreso previo de la edad el programa podría no pedir ingresos y dar un resultado absurdo</a:t>
            </a: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545058" y="3428281"/>
            <a:ext cx="6935372" cy="2862322"/>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(edad!=0){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 		</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”&lt;&lt;edad&lt;&lt;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365651103"/>
      </p:ext>
    </p:extLst>
  </p:cSld>
  <p:clrMapOvr>
    <a:masterClrMapping/>
  </p:clrMapOvr>
</p:sld>
</file>

<file path=ppt/theme/theme1.xml><?xml version="1.0" encoding="utf-8"?>
<a:theme xmlns:a="http://schemas.openxmlformats.org/drawingml/2006/main" name="Base">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1321</TotalTime>
  <Words>2252</Words>
  <Application>Microsoft Office PowerPoint</Application>
  <PresentationFormat>Panorámica</PresentationFormat>
  <Paragraphs>210</Paragraphs>
  <Slides>23</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28" baseType="lpstr">
      <vt:lpstr>Arial</vt:lpstr>
      <vt:lpstr>Consolas</vt:lpstr>
      <vt:lpstr>Corbel</vt:lpstr>
      <vt:lpstr>Base</vt:lpstr>
      <vt:lpstr>Visio.Drawing.11</vt:lpstr>
      <vt:lpstr>ESTRUCTURAS DE PROGRAMACION</vt:lpstr>
      <vt:lpstr>ESTRUCTURAS DE REPETICION (CICLOS)</vt:lpstr>
      <vt:lpstr>ESTRUCTURAS DE REPETICION (CICLOS)</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REPETICION</dc:title>
  <dc:creator>Gladys</dc:creator>
  <cp:lastModifiedBy>Daniel Kloster</cp:lastModifiedBy>
  <cp:revision>23</cp:revision>
  <dcterms:created xsi:type="dcterms:W3CDTF">2020-04-17T19:31:33Z</dcterms:created>
  <dcterms:modified xsi:type="dcterms:W3CDTF">2020-05-02T17:05:22Z</dcterms:modified>
</cp:coreProperties>
</file>