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sldIdLst>
    <p:sldId id="256" r:id="rId2"/>
    <p:sldId id="259" r:id="rId3"/>
    <p:sldId id="257" r:id="rId4"/>
    <p:sldId id="258"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96DFF08F-DC6B-4601-B491-B0F83F6DD2DA}" type="datetimeFigureOut">
              <a:rPr lang="en-US" dirty="0"/>
              <a:t>4/17/2020</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4FAB73BC-B049-4115-A692-8D63A059BFB8}" type="slidenum">
              <a:rPr lang="en-US" dirty="0"/>
              <a:t>‹Nº›</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4/17/2020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4/17/2020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4/17/2020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6DFF08F-DC6B-4601-B491-B0F83F6DD2DA}" type="datetimeFigureOut">
              <a:rPr lang="en-US" dirty="0"/>
              <a:t>4/17/2020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4/17/2020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4/17/2020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4/17/2020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4/17/2020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6DFF08F-DC6B-4601-B491-B0F83F6DD2DA}" type="datetimeFigureOut">
              <a:rPr lang="en-US" dirty="0"/>
              <a:t>4/17/2020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6DFF08F-DC6B-4601-B491-B0F83F6DD2DA}" type="datetimeFigureOut">
              <a:rPr lang="en-US" dirty="0"/>
              <a:t>4/17/2020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96DFF08F-DC6B-4601-B491-B0F83F6DD2DA}" type="datetimeFigureOut">
              <a:rPr lang="en-US" dirty="0"/>
              <a:pPr/>
              <a:t>4/17/2020</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4FAB73BC-B049-4115-A692-8D63A059BFB8}"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8223102-DE56-483B-9857-2B06BB241B88}"/>
              </a:ext>
            </a:extLst>
          </p:cNvPr>
          <p:cNvSpPr>
            <a:spLocks noGrp="1"/>
          </p:cNvSpPr>
          <p:nvPr>
            <p:ph type="title"/>
          </p:nvPr>
        </p:nvSpPr>
        <p:spPr/>
        <p:txBody>
          <a:bodyPr>
            <a:normAutofit/>
          </a:bodyPr>
          <a:lstStyle/>
          <a:p>
            <a:r>
              <a:rPr lang="es-AR" sz="4200" b="1" dirty="0">
                <a:solidFill>
                  <a:schemeClr val="accent4">
                    <a:lumMod val="50000"/>
                  </a:schemeClr>
                </a:solidFill>
              </a:rPr>
              <a:t>ESTRUCTURAS DE REPETICION (CICLOS)</a:t>
            </a:r>
          </a:p>
        </p:txBody>
      </p:sp>
      <p:sp>
        <p:nvSpPr>
          <p:cNvPr id="5" name="Marcador de contenido 4">
            <a:extLst>
              <a:ext uri="{FF2B5EF4-FFF2-40B4-BE49-F238E27FC236}">
                <a16:creationId xmlns:a16="http://schemas.microsoft.com/office/drawing/2014/main" id="{C351455D-0256-4FB0-8054-B5F02E072AB9}"/>
              </a:ext>
            </a:extLst>
          </p:cNvPr>
          <p:cNvSpPr>
            <a:spLocks noGrp="1"/>
          </p:cNvSpPr>
          <p:nvPr>
            <p:ph idx="1"/>
          </p:nvPr>
        </p:nvSpPr>
        <p:spPr/>
        <p:txBody>
          <a:bodyPr>
            <a:normAutofit/>
          </a:bodyPr>
          <a:lstStyle/>
          <a:p>
            <a:r>
              <a:rPr lang="es-AR" sz="2400" b="1" dirty="0">
                <a:solidFill>
                  <a:schemeClr val="accent4">
                    <a:lumMod val="50000"/>
                  </a:schemeClr>
                </a:solidFill>
              </a:rPr>
              <a:t>Ciclo exacto</a:t>
            </a:r>
            <a:r>
              <a:rPr lang="es-AR" sz="2400" dirty="0">
                <a:solidFill>
                  <a:schemeClr val="accent4">
                    <a:lumMod val="50000"/>
                  </a:schemeClr>
                </a:solidFill>
              </a:rPr>
              <a:t>: se conoce la cantidad de veces que se necesita repetir las instrucciones. . En general es implementado por los lenguajes de programación como ciclo </a:t>
            </a:r>
            <a:r>
              <a:rPr lang="es-AR" sz="2400" b="1" dirty="0" err="1">
                <a:solidFill>
                  <a:schemeClr val="accent4">
                    <a:lumMod val="50000"/>
                  </a:schemeClr>
                </a:solidFill>
              </a:rPr>
              <a:t>for</a:t>
            </a:r>
            <a:r>
              <a:rPr lang="es-AR" sz="2400" b="1" dirty="0">
                <a:solidFill>
                  <a:schemeClr val="accent4">
                    <a:lumMod val="50000"/>
                  </a:schemeClr>
                </a:solidFill>
              </a:rPr>
              <a:t>.</a:t>
            </a:r>
            <a:endParaRPr lang="es-AR" sz="2400" dirty="0">
              <a:solidFill>
                <a:schemeClr val="accent4">
                  <a:lumMod val="50000"/>
                </a:schemeClr>
              </a:solidFill>
            </a:endParaRPr>
          </a:p>
          <a:p>
            <a:endParaRPr lang="es-AR" sz="2400" dirty="0">
              <a:solidFill>
                <a:schemeClr val="accent4">
                  <a:lumMod val="50000"/>
                </a:schemeClr>
              </a:solidFill>
            </a:endParaRPr>
          </a:p>
          <a:p>
            <a:r>
              <a:rPr lang="es-AR" sz="2400" b="1" dirty="0">
                <a:solidFill>
                  <a:schemeClr val="accent4">
                    <a:lumMod val="50000"/>
                  </a:schemeClr>
                </a:solidFill>
              </a:rPr>
              <a:t>Ciclo inexacto</a:t>
            </a:r>
            <a:r>
              <a:rPr lang="es-AR" sz="2400" dirty="0">
                <a:solidFill>
                  <a:schemeClr val="accent4">
                    <a:lumMod val="50000"/>
                  </a:schemeClr>
                </a:solidFill>
              </a:rPr>
              <a:t>: no se conoce la cantidad de veces que se necesita repetir las instrucciones. En general es implementado por los lenguajes de programación como ciclo </a:t>
            </a:r>
            <a:r>
              <a:rPr lang="es-AR" sz="2400" b="1" dirty="0" err="1">
                <a:solidFill>
                  <a:schemeClr val="accent4">
                    <a:lumMod val="50000"/>
                  </a:schemeClr>
                </a:solidFill>
              </a:rPr>
              <a:t>while</a:t>
            </a:r>
            <a:r>
              <a:rPr lang="es-AR" sz="2400" b="1" dirty="0">
                <a:solidFill>
                  <a:schemeClr val="accent4">
                    <a:lumMod val="50000"/>
                  </a:schemeClr>
                </a:solidFill>
              </a:rPr>
              <a:t>.</a:t>
            </a:r>
          </a:p>
        </p:txBody>
      </p:sp>
    </p:spTree>
    <p:extLst>
      <p:ext uri="{BB962C8B-B14F-4D97-AF65-F5344CB8AC3E}">
        <p14:creationId xmlns:p14="http://schemas.microsoft.com/office/powerpoint/2010/main" val="10906437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8223102-DE56-483B-9857-2B06BB241B88}"/>
              </a:ext>
            </a:extLst>
          </p:cNvPr>
          <p:cNvSpPr>
            <a:spLocks noGrp="1"/>
          </p:cNvSpPr>
          <p:nvPr>
            <p:ph type="title"/>
          </p:nvPr>
        </p:nvSpPr>
        <p:spPr/>
        <p:txBody>
          <a:bodyPr/>
          <a:lstStyle/>
          <a:p>
            <a:r>
              <a:rPr lang="es-AR" b="1" dirty="0">
                <a:solidFill>
                  <a:schemeClr val="accent4">
                    <a:lumMod val="50000"/>
                  </a:schemeClr>
                </a:solidFill>
              </a:rPr>
              <a:t>ESTRUCTURAS DE REPETICION</a:t>
            </a:r>
          </a:p>
        </p:txBody>
      </p:sp>
      <p:sp>
        <p:nvSpPr>
          <p:cNvPr id="5" name="Marcador de contenido 4">
            <a:extLst>
              <a:ext uri="{FF2B5EF4-FFF2-40B4-BE49-F238E27FC236}">
                <a16:creationId xmlns:a16="http://schemas.microsoft.com/office/drawing/2014/main" id="{C351455D-0256-4FB0-8054-B5F02E072AB9}"/>
              </a:ext>
            </a:extLst>
          </p:cNvPr>
          <p:cNvSpPr>
            <a:spLocks noGrp="1"/>
          </p:cNvSpPr>
          <p:nvPr>
            <p:ph idx="1"/>
          </p:nvPr>
        </p:nvSpPr>
        <p:spPr>
          <a:xfrm>
            <a:off x="1176129" y="1572010"/>
            <a:ext cx="9872871" cy="3084396"/>
          </a:xfrm>
        </p:spPr>
        <p:txBody>
          <a:bodyPr>
            <a:normAutofit/>
          </a:bodyPr>
          <a:lstStyle/>
          <a:p>
            <a:r>
              <a:rPr lang="es-AR" b="1" dirty="0">
                <a:solidFill>
                  <a:schemeClr val="accent4">
                    <a:lumMod val="50000"/>
                  </a:schemeClr>
                </a:solidFill>
              </a:rPr>
              <a:t>En un ciclo inexacto, la condición de corte del ciclo puede obtenerse:</a:t>
            </a:r>
            <a:br>
              <a:rPr lang="es-AR" b="1" dirty="0">
                <a:solidFill>
                  <a:schemeClr val="accent4">
                    <a:lumMod val="50000"/>
                  </a:schemeClr>
                </a:solidFill>
              </a:rPr>
            </a:br>
            <a:endParaRPr lang="es-AR" b="1" dirty="0">
              <a:solidFill>
                <a:schemeClr val="accent4">
                  <a:lumMod val="50000"/>
                </a:schemeClr>
              </a:solidFill>
            </a:endParaRPr>
          </a:p>
          <a:p>
            <a:pPr marL="731520" lvl="1" indent="-457200">
              <a:buFont typeface="+mj-lt"/>
              <a:buAutoNum type="arabicPeriod"/>
            </a:pPr>
            <a:r>
              <a:rPr lang="es-AR" sz="2400" b="1" dirty="0">
                <a:solidFill>
                  <a:schemeClr val="accent4">
                    <a:lumMod val="50000"/>
                  </a:schemeClr>
                </a:solidFill>
              </a:rPr>
              <a:t>Del valor de una de las variables que se ingresa.</a:t>
            </a:r>
            <a:br>
              <a:rPr lang="es-AR" sz="2400" b="1" dirty="0">
                <a:solidFill>
                  <a:schemeClr val="accent4">
                    <a:lumMod val="50000"/>
                  </a:schemeClr>
                </a:solidFill>
              </a:rPr>
            </a:br>
            <a:br>
              <a:rPr lang="es-AR" sz="2400" b="1" dirty="0">
                <a:solidFill>
                  <a:schemeClr val="accent4">
                    <a:lumMod val="50000"/>
                  </a:schemeClr>
                </a:solidFill>
              </a:rPr>
            </a:br>
            <a:endParaRPr lang="es-AR" sz="2400" b="1" dirty="0">
              <a:solidFill>
                <a:schemeClr val="accent4">
                  <a:lumMod val="50000"/>
                </a:schemeClr>
              </a:solidFill>
            </a:endParaRPr>
          </a:p>
          <a:p>
            <a:pPr marL="731520" lvl="1" indent="-457200">
              <a:buFont typeface="+mj-lt"/>
              <a:buAutoNum type="arabicPeriod"/>
            </a:pPr>
            <a:r>
              <a:rPr lang="es-AR" sz="2400" b="1" dirty="0">
                <a:solidFill>
                  <a:schemeClr val="accent4">
                    <a:lumMod val="50000"/>
                  </a:schemeClr>
                </a:solidFill>
              </a:rPr>
              <a:t>Del resultado del análisis de los datos que se están ingresando o procesando</a:t>
            </a:r>
          </a:p>
          <a:p>
            <a:pPr marL="45720" indent="0">
              <a:buNone/>
            </a:pPr>
            <a:endParaRPr lang="es-AR" dirty="0">
              <a:solidFill>
                <a:schemeClr val="accent4">
                  <a:lumMod val="50000"/>
                </a:schemeClr>
              </a:solidFill>
            </a:endParaRPr>
          </a:p>
          <a:p>
            <a:pPr marL="45720" indent="0">
              <a:buNone/>
            </a:pPr>
            <a:endParaRPr lang="es-AR" sz="2400" dirty="0">
              <a:solidFill>
                <a:schemeClr val="accent4">
                  <a:lumMod val="50000"/>
                </a:schemeClr>
              </a:solidFill>
            </a:endParaRPr>
          </a:p>
          <a:p>
            <a:pPr marL="45720" indent="0">
              <a:buNone/>
            </a:pPr>
            <a:endParaRPr lang="es-AR" sz="2400" dirty="0">
              <a:solidFill>
                <a:schemeClr val="accent4">
                  <a:lumMod val="50000"/>
                </a:schemeClr>
              </a:solidFill>
            </a:endParaRPr>
          </a:p>
        </p:txBody>
      </p:sp>
      <p:sp>
        <p:nvSpPr>
          <p:cNvPr id="2" name="CuadroTexto 1">
            <a:extLst>
              <a:ext uri="{FF2B5EF4-FFF2-40B4-BE49-F238E27FC236}">
                <a16:creationId xmlns:a16="http://schemas.microsoft.com/office/drawing/2014/main" id="{BC9637D4-C879-4153-9D33-F50FB9C6DE91}"/>
              </a:ext>
            </a:extLst>
          </p:cNvPr>
          <p:cNvSpPr txBox="1"/>
          <p:nvPr/>
        </p:nvSpPr>
        <p:spPr>
          <a:xfrm>
            <a:off x="858129" y="3179298"/>
            <a:ext cx="184731" cy="369332"/>
          </a:xfrm>
          <a:prstGeom prst="rect">
            <a:avLst/>
          </a:prstGeom>
          <a:noFill/>
        </p:spPr>
        <p:txBody>
          <a:bodyPr wrap="none" rtlCol="0">
            <a:spAutoFit/>
          </a:bodyPr>
          <a:lstStyle/>
          <a:p>
            <a:endParaRPr lang="es-AR" dirty="0"/>
          </a:p>
        </p:txBody>
      </p:sp>
    </p:spTree>
    <p:extLst>
      <p:ext uri="{BB962C8B-B14F-4D97-AF65-F5344CB8AC3E}">
        <p14:creationId xmlns:p14="http://schemas.microsoft.com/office/powerpoint/2010/main" val="188075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8223102-DE56-483B-9857-2B06BB241B88}"/>
              </a:ext>
            </a:extLst>
          </p:cNvPr>
          <p:cNvSpPr>
            <a:spLocks noGrp="1"/>
          </p:cNvSpPr>
          <p:nvPr>
            <p:ph type="title"/>
          </p:nvPr>
        </p:nvSpPr>
        <p:spPr/>
        <p:txBody>
          <a:bodyPr/>
          <a:lstStyle/>
          <a:p>
            <a:r>
              <a:rPr lang="es-AR" b="1" dirty="0">
                <a:solidFill>
                  <a:schemeClr val="accent4">
                    <a:lumMod val="50000"/>
                  </a:schemeClr>
                </a:solidFill>
              </a:rPr>
              <a:t>ESTRUCTURAS DE REPETICION</a:t>
            </a:r>
          </a:p>
        </p:txBody>
      </p:sp>
      <p:sp>
        <p:nvSpPr>
          <p:cNvPr id="5" name="Marcador de contenido 4">
            <a:extLst>
              <a:ext uri="{FF2B5EF4-FFF2-40B4-BE49-F238E27FC236}">
                <a16:creationId xmlns:a16="http://schemas.microsoft.com/office/drawing/2014/main" id="{C351455D-0256-4FB0-8054-B5F02E072AB9}"/>
              </a:ext>
            </a:extLst>
          </p:cNvPr>
          <p:cNvSpPr>
            <a:spLocks noGrp="1"/>
          </p:cNvSpPr>
          <p:nvPr>
            <p:ph idx="1"/>
          </p:nvPr>
        </p:nvSpPr>
        <p:spPr>
          <a:xfrm>
            <a:off x="1176129" y="1572010"/>
            <a:ext cx="9872871" cy="3084396"/>
          </a:xfrm>
        </p:spPr>
        <p:txBody>
          <a:bodyPr>
            <a:normAutofit/>
          </a:bodyPr>
          <a:lstStyle/>
          <a:p>
            <a:r>
              <a:rPr lang="es-AR" b="1" dirty="0">
                <a:solidFill>
                  <a:schemeClr val="accent4">
                    <a:lumMod val="50000"/>
                  </a:schemeClr>
                </a:solidFill>
              </a:rPr>
              <a:t>En un ciclo inexacto, la condición de corte del ciclo puede obtenerse:</a:t>
            </a:r>
            <a:br>
              <a:rPr lang="es-AR" b="1" dirty="0">
                <a:solidFill>
                  <a:schemeClr val="accent4">
                    <a:lumMod val="50000"/>
                  </a:schemeClr>
                </a:solidFill>
              </a:rPr>
            </a:br>
            <a:endParaRPr lang="es-AR" b="1" dirty="0">
              <a:solidFill>
                <a:schemeClr val="accent4">
                  <a:lumMod val="50000"/>
                </a:schemeClr>
              </a:solidFill>
            </a:endParaRPr>
          </a:p>
          <a:p>
            <a:pPr marL="731520" lvl="1" indent="-457200">
              <a:buFont typeface="+mj-lt"/>
              <a:buAutoNum type="arabicPeriod"/>
            </a:pPr>
            <a:r>
              <a:rPr lang="es-AR" sz="2400" b="1" dirty="0">
                <a:solidFill>
                  <a:schemeClr val="accent4">
                    <a:lumMod val="50000"/>
                  </a:schemeClr>
                </a:solidFill>
              </a:rPr>
              <a:t>Del valor de una de las variables que se ingresa. Ejemplo analizado. La forma general es:</a:t>
            </a:r>
            <a:br>
              <a:rPr lang="es-AR" sz="2400" b="1" dirty="0">
                <a:solidFill>
                  <a:schemeClr val="accent4">
                    <a:lumMod val="50000"/>
                  </a:schemeClr>
                </a:solidFill>
              </a:rPr>
            </a:br>
            <a:br>
              <a:rPr lang="es-AR" sz="2400" b="1" dirty="0">
                <a:solidFill>
                  <a:schemeClr val="accent4">
                    <a:lumMod val="50000"/>
                  </a:schemeClr>
                </a:solidFill>
              </a:rPr>
            </a:br>
            <a:endParaRPr lang="es-AR" sz="2400" dirty="0">
              <a:solidFill>
                <a:schemeClr val="accent4">
                  <a:lumMod val="50000"/>
                </a:schemeClr>
              </a:solidFill>
            </a:endParaRPr>
          </a:p>
          <a:p>
            <a:pPr marL="45720" indent="0">
              <a:buNone/>
            </a:pPr>
            <a:endParaRPr lang="es-AR" sz="2400" dirty="0">
              <a:solidFill>
                <a:schemeClr val="accent4">
                  <a:lumMod val="50000"/>
                </a:schemeClr>
              </a:solidFill>
            </a:endParaRPr>
          </a:p>
        </p:txBody>
      </p:sp>
      <p:sp>
        <p:nvSpPr>
          <p:cNvPr id="2" name="CuadroTexto 1">
            <a:extLst>
              <a:ext uri="{FF2B5EF4-FFF2-40B4-BE49-F238E27FC236}">
                <a16:creationId xmlns:a16="http://schemas.microsoft.com/office/drawing/2014/main" id="{BC9637D4-C879-4153-9D33-F50FB9C6DE91}"/>
              </a:ext>
            </a:extLst>
          </p:cNvPr>
          <p:cNvSpPr txBox="1"/>
          <p:nvPr/>
        </p:nvSpPr>
        <p:spPr>
          <a:xfrm>
            <a:off x="858129" y="3179298"/>
            <a:ext cx="184731" cy="369332"/>
          </a:xfrm>
          <a:prstGeom prst="rect">
            <a:avLst/>
          </a:prstGeom>
          <a:noFill/>
        </p:spPr>
        <p:txBody>
          <a:bodyPr wrap="none" rtlCol="0">
            <a:spAutoFit/>
          </a:bodyPr>
          <a:lstStyle/>
          <a:p>
            <a:endParaRPr lang="es-AR" dirty="0"/>
          </a:p>
        </p:txBody>
      </p:sp>
      <p:sp>
        <p:nvSpPr>
          <p:cNvPr id="6" name="CuadroTexto 5">
            <a:extLst>
              <a:ext uri="{FF2B5EF4-FFF2-40B4-BE49-F238E27FC236}">
                <a16:creationId xmlns:a16="http://schemas.microsoft.com/office/drawing/2014/main" id="{DCE5BF19-2E82-465F-B6E7-3693A2948011}"/>
              </a:ext>
            </a:extLst>
          </p:cNvPr>
          <p:cNvSpPr txBox="1"/>
          <p:nvPr/>
        </p:nvSpPr>
        <p:spPr>
          <a:xfrm>
            <a:off x="3502854" y="3429000"/>
            <a:ext cx="6935372" cy="2677656"/>
          </a:xfrm>
          <a:prstGeom prst="rect">
            <a:avLst/>
          </a:prstGeom>
          <a:noFill/>
        </p:spPr>
        <p:txBody>
          <a:bodyPr wrap="square" rtlCol="0">
            <a:spAutoFit/>
          </a:bodyPr>
          <a:lstStyle/>
          <a:p>
            <a:r>
              <a:rPr lang="es-AR" dirty="0">
                <a:latin typeface="Consolas" panose="020B0609020204030204" pitchFamily="49" charset="0"/>
              </a:rPr>
              <a:t>	</a:t>
            </a:r>
            <a:r>
              <a:rPr lang="es-AR" sz="2800" dirty="0" err="1">
                <a:latin typeface="Consolas" panose="020B0609020204030204" pitchFamily="49" charset="0"/>
              </a:rPr>
              <a:t>cin</a:t>
            </a:r>
            <a:r>
              <a:rPr lang="es-AR" sz="2800" dirty="0">
                <a:latin typeface="Consolas" panose="020B0609020204030204" pitchFamily="49" charset="0"/>
              </a:rPr>
              <a:t>&gt;&gt;</a:t>
            </a:r>
            <a:r>
              <a:rPr lang="es-AR" sz="2800" dirty="0" err="1">
                <a:latin typeface="Consolas" panose="020B0609020204030204" pitchFamily="49" charset="0"/>
              </a:rPr>
              <a:t>var</a:t>
            </a:r>
            <a:r>
              <a:rPr lang="es-AR" sz="2800" dirty="0">
                <a:latin typeface="Consolas" panose="020B0609020204030204" pitchFamily="49" charset="0"/>
              </a:rPr>
              <a:t>;</a:t>
            </a:r>
          </a:p>
          <a:p>
            <a:r>
              <a:rPr lang="es-AR" sz="2800" dirty="0">
                <a:latin typeface="Consolas" panose="020B0609020204030204" pitchFamily="49" charset="0"/>
              </a:rPr>
              <a:t>	</a:t>
            </a:r>
            <a:r>
              <a:rPr lang="es-AR" sz="2800" dirty="0" err="1">
                <a:latin typeface="Consolas" panose="020B0609020204030204" pitchFamily="49" charset="0"/>
              </a:rPr>
              <a:t>while</a:t>
            </a:r>
            <a:r>
              <a:rPr lang="es-AR" sz="2800" dirty="0">
                <a:latin typeface="Consolas" panose="020B0609020204030204" pitchFamily="49" charset="0"/>
              </a:rPr>
              <a:t>(</a:t>
            </a:r>
            <a:r>
              <a:rPr lang="es-AR" sz="2800" dirty="0" err="1">
                <a:latin typeface="Consolas" panose="020B0609020204030204" pitchFamily="49" charset="0"/>
              </a:rPr>
              <a:t>var</a:t>
            </a:r>
            <a:r>
              <a:rPr lang="es-AR" sz="2800" dirty="0">
                <a:latin typeface="Consolas" panose="020B0609020204030204" pitchFamily="49" charset="0"/>
              </a:rPr>
              <a:t>??){</a:t>
            </a:r>
          </a:p>
          <a:p>
            <a:r>
              <a:rPr lang="es-AR" sz="2800" dirty="0">
                <a:latin typeface="Consolas" panose="020B0609020204030204" pitchFamily="49" charset="0"/>
              </a:rPr>
              <a:t>		///instrucciones a repetir</a:t>
            </a:r>
          </a:p>
          <a:p>
            <a:r>
              <a:rPr lang="es-AR" sz="2800" dirty="0">
                <a:latin typeface="Consolas" panose="020B0609020204030204" pitchFamily="49" charset="0"/>
              </a:rPr>
              <a:t>		</a:t>
            </a:r>
            <a:r>
              <a:rPr lang="es-AR" sz="2800" dirty="0" err="1">
                <a:latin typeface="Consolas" panose="020B0609020204030204" pitchFamily="49" charset="0"/>
              </a:rPr>
              <a:t>cin</a:t>
            </a:r>
            <a:r>
              <a:rPr lang="es-AR" sz="2800" dirty="0">
                <a:latin typeface="Consolas" panose="020B0609020204030204" pitchFamily="49" charset="0"/>
              </a:rPr>
              <a:t>&gt;&gt;</a:t>
            </a:r>
            <a:r>
              <a:rPr lang="es-AR" sz="2800" dirty="0" err="1">
                <a:latin typeface="Consolas" panose="020B0609020204030204" pitchFamily="49" charset="0"/>
              </a:rPr>
              <a:t>var</a:t>
            </a:r>
            <a:r>
              <a:rPr lang="es-AR" sz="2800" dirty="0">
                <a:latin typeface="Consolas" panose="020B0609020204030204" pitchFamily="49" charset="0"/>
              </a:rPr>
              <a:t>; 		</a:t>
            </a:r>
          </a:p>
          <a:p>
            <a:r>
              <a:rPr lang="es-AR" sz="2800" dirty="0">
                <a:latin typeface="Consolas" panose="020B0609020204030204" pitchFamily="49" charset="0"/>
              </a:rPr>
              <a:t>		}</a:t>
            </a:r>
          </a:p>
          <a:p>
            <a:r>
              <a:rPr lang="es-AR" sz="2800" dirty="0">
                <a:latin typeface="Consolas" panose="020B0609020204030204" pitchFamily="49" charset="0"/>
              </a:rPr>
              <a:t>	</a:t>
            </a:r>
            <a:endParaRPr lang="es-AR" sz="2800" dirty="0"/>
          </a:p>
        </p:txBody>
      </p:sp>
    </p:spTree>
    <p:extLst>
      <p:ext uri="{BB962C8B-B14F-4D97-AF65-F5344CB8AC3E}">
        <p14:creationId xmlns:p14="http://schemas.microsoft.com/office/powerpoint/2010/main" val="1512589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8223102-DE56-483B-9857-2B06BB241B88}"/>
              </a:ext>
            </a:extLst>
          </p:cNvPr>
          <p:cNvSpPr>
            <a:spLocks noGrp="1"/>
          </p:cNvSpPr>
          <p:nvPr>
            <p:ph type="title"/>
          </p:nvPr>
        </p:nvSpPr>
        <p:spPr/>
        <p:txBody>
          <a:bodyPr/>
          <a:lstStyle/>
          <a:p>
            <a:r>
              <a:rPr lang="es-AR" b="1" dirty="0">
                <a:solidFill>
                  <a:schemeClr val="accent4">
                    <a:lumMod val="50000"/>
                  </a:schemeClr>
                </a:solidFill>
              </a:rPr>
              <a:t>ESTRUCTURAS DE REPETICION</a:t>
            </a:r>
          </a:p>
        </p:txBody>
      </p:sp>
      <p:sp>
        <p:nvSpPr>
          <p:cNvPr id="5" name="Marcador de contenido 4">
            <a:extLst>
              <a:ext uri="{FF2B5EF4-FFF2-40B4-BE49-F238E27FC236}">
                <a16:creationId xmlns:a16="http://schemas.microsoft.com/office/drawing/2014/main" id="{C351455D-0256-4FB0-8054-B5F02E072AB9}"/>
              </a:ext>
            </a:extLst>
          </p:cNvPr>
          <p:cNvSpPr>
            <a:spLocks noGrp="1"/>
          </p:cNvSpPr>
          <p:nvPr>
            <p:ph idx="1"/>
          </p:nvPr>
        </p:nvSpPr>
        <p:spPr>
          <a:xfrm>
            <a:off x="1176129" y="1572010"/>
            <a:ext cx="9872871" cy="3084396"/>
          </a:xfrm>
        </p:spPr>
        <p:txBody>
          <a:bodyPr>
            <a:normAutofit/>
          </a:bodyPr>
          <a:lstStyle/>
          <a:p>
            <a:pPr marL="274320" lvl="1" indent="0">
              <a:buNone/>
            </a:pPr>
            <a:r>
              <a:rPr lang="es-AR" b="1" dirty="0">
                <a:solidFill>
                  <a:schemeClr val="accent4">
                    <a:lumMod val="50000"/>
                  </a:schemeClr>
                </a:solidFill>
              </a:rPr>
              <a:t>2. </a:t>
            </a:r>
            <a:r>
              <a:rPr lang="es-AR" sz="2400" b="1" dirty="0">
                <a:solidFill>
                  <a:schemeClr val="accent4">
                    <a:lumMod val="50000"/>
                  </a:schemeClr>
                </a:solidFill>
              </a:rPr>
              <a:t>Del resultado del análisis de los datos que se están ingresando o procesando. </a:t>
            </a:r>
            <a:br>
              <a:rPr lang="es-AR" sz="2400" b="1" dirty="0">
                <a:solidFill>
                  <a:schemeClr val="accent4">
                    <a:lumMod val="50000"/>
                  </a:schemeClr>
                </a:solidFill>
              </a:rPr>
            </a:br>
            <a:endParaRPr lang="es-AR" sz="2400" b="1" dirty="0">
              <a:solidFill>
                <a:schemeClr val="accent4">
                  <a:lumMod val="50000"/>
                </a:schemeClr>
              </a:solidFill>
            </a:endParaRPr>
          </a:p>
          <a:p>
            <a:pPr marL="274320" lvl="1" indent="0">
              <a:buNone/>
            </a:pPr>
            <a:r>
              <a:rPr lang="es-AR" sz="2400" b="1" dirty="0">
                <a:solidFill>
                  <a:schemeClr val="accent4">
                    <a:lumMod val="50000"/>
                  </a:schemeClr>
                </a:solidFill>
              </a:rPr>
              <a:t>Ejemplo: hacer un programa muestre los números entre el 1 y el 10</a:t>
            </a:r>
          </a:p>
          <a:p>
            <a:pPr marL="45720" indent="0">
              <a:buNone/>
            </a:pPr>
            <a:endParaRPr lang="es-AR" dirty="0">
              <a:solidFill>
                <a:schemeClr val="accent4">
                  <a:lumMod val="50000"/>
                </a:schemeClr>
              </a:solidFill>
            </a:endParaRPr>
          </a:p>
          <a:p>
            <a:pPr marL="45720" indent="0">
              <a:buNone/>
            </a:pPr>
            <a:endParaRPr lang="es-AR" sz="2400" dirty="0">
              <a:solidFill>
                <a:schemeClr val="accent4">
                  <a:lumMod val="50000"/>
                </a:schemeClr>
              </a:solidFill>
            </a:endParaRPr>
          </a:p>
          <a:p>
            <a:pPr marL="45720" indent="0">
              <a:buNone/>
            </a:pPr>
            <a:endParaRPr lang="es-AR" sz="2400" dirty="0">
              <a:solidFill>
                <a:schemeClr val="accent4">
                  <a:lumMod val="50000"/>
                </a:schemeClr>
              </a:solidFill>
            </a:endParaRPr>
          </a:p>
        </p:txBody>
      </p:sp>
      <p:sp>
        <p:nvSpPr>
          <p:cNvPr id="2" name="CuadroTexto 1">
            <a:extLst>
              <a:ext uri="{FF2B5EF4-FFF2-40B4-BE49-F238E27FC236}">
                <a16:creationId xmlns:a16="http://schemas.microsoft.com/office/drawing/2014/main" id="{BC9637D4-C879-4153-9D33-F50FB9C6DE91}"/>
              </a:ext>
            </a:extLst>
          </p:cNvPr>
          <p:cNvSpPr txBox="1"/>
          <p:nvPr/>
        </p:nvSpPr>
        <p:spPr>
          <a:xfrm>
            <a:off x="858129" y="3179298"/>
            <a:ext cx="184731" cy="369332"/>
          </a:xfrm>
          <a:prstGeom prst="rect">
            <a:avLst/>
          </a:prstGeom>
          <a:noFill/>
        </p:spPr>
        <p:txBody>
          <a:bodyPr wrap="none" rtlCol="0">
            <a:spAutoFit/>
          </a:bodyPr>
          <a:lstStyle/>
          <a:p>
            <a:endParaRPr lang="es-AR" dirty="0"/>
          </a:p>
        </p:txBody>
      </p:sp>
      <p:sp>
        <p:nvSpPr>
          <p:cNvPr id="6" name="CuadroTexto 5">
            <a:extLst>
              <a:ext uri="{FF2B5EF4-FFF2-40B4-BE49-F238E27FC236}">
                <a16:creationId xmlns:a16="http://schemas.microsoft.com/office/drawing/2014/main" id="{68887ACF-AA48-4762-9760-80AA9EAB75A4}"/>
              </a:ext>
            </a:extLst>
          </p:cNvPr>
          <p:cNvSpPr txBox="1"/>
          <p:nvPr/>
        </p:nvSpPr>
        <p:spPr>
          <a:xfrm>
            <a:off x="3263704" y="3183881"/>
            <a:ext cx="6935372" cy="2308324"/>
          </a:xfrm>
          <a:prstGeom prst="rect">
            <a:avLst/>
          </a:prstGeom>
          <a:noFill/>
        </p:spPr>
        <p:txBody>
          <a:bodyPr wrap="square" rtlCol="0">
            <a:spAutoFit/>
          </a:bodyPr>
          <a:lstStyle/>
          <a:p>
            <a:r>
              <a:rPr lang="es-AR" dirty="0" err="1">
                <a:latin typeface="Consolas" panose="020B0609020204030204" pitchFamily="49" charset="0"/>
              </a:rPr>
              <a:t>int</a:t>
            </a:r>
            <a:r>
              <a:rPr lang="es-AR" dirty="0">
                <a:latin typeface="Consolas" panose="020B0609020204030204" pitchFamily="49" charset="0"/>
              </a:rPr>
              <a:t> </a:t>
            </a:r>
            <a:r>
              <a:rPr lang="es-AR" dirty="0" err="1">
                <a:latin typeface="Consolas" panose="020B0609020204030204" pitchFamily="49" charset="0"/>
              </a:rPr>
              <a:t>main</a:t>
            </a:r>
            <a:r>
              <a:rPr lang="es-AR" dirty="0">
                <a:latin typeface="Consolas" panose="020B0609020204030204" pitchFamily="49" charset="0"/>
              </a:rPr>
              <a:t>(){</a:t>
            </a:r>
          </a:p>
          <a:p>
            <a:r>
              <a:rPr lang="es-AR" dirty="0">
                <a:latin typeface="Consolas" panose="020B0609020204030204" pitchFamily="49" charset="0"/>
              </a:rPr>
              <a:t>	</a:t>
            </a:r>
            <a:r>
              <a:rPr lang="es-AR" dirty="0" err="1">
                <a:latin typeface="Consolas" panose="020B0609020204030204" pitchFamily="49" charset="0"/>
              </a:rPr>
              <a:t>int</a:t>
            </a:r>
            <a:r>
              <a:rPr lang="es-AR" dirty="0">
                <a:latin typeface="Consolas" panose="020B0609020204030204" pitchFamily="49" charset="0"/>
              </a:rPr>
              <a:t> numero=0;</a:t>
            </a:r>
          </a:p>
          <a:p>
            <a:r>
              <a:rPr lang="es-AR" dirty="0">
                <a:latin typeface="Consolas" panose="020B0609020204030204" pitchFamily="49" charset="0"/>
              </a:rPr>
              <a:t>	</a:t>
            </a:r>
            <a:r>
              <a:rPr lang="es-AR" dirty="0" err="1">
                <a:latin typeface="Consolas" panose="020B0609020204030204" pitchFamily="49" charset="0"/>
              </a:rPr>
              <a:t>while</a:t>
            </a:r>
            <a:r>
              <a:rPr lang="es-AR" dirty="0">
                <a:latin typeface="Consolas" panose="020B0609020204030204" pitchFamily="49" charset="0"/>
              </a:rPr>
              <a:t>(numero&lt;10){</a:t>
            </a:r>
          </a:p>
          <a:p>
            <a:r>
              <a:rPr lang="es-AR" dirty="0">
                <a:latin typeface="Consolas" panose="020B0609020204030204" pitchFamily="49" charset="0"/>
              </a:rPr>
              <a:t>		numero++;</a:t>
            </a:r>
          </a:p>
          <a:p>
            <a:r>
              <a:rPr lang="es-AR" dirty="0">
                <a:latin typeface="Consolas" panose="020B0609020204030204" pitchFamily="49" charset="0"/>
              </a:rPr>
              <a:t>		</a:t>
            </a:r>
            <a:r>
              <a:rPr lang="es-AR" dirty="0" err="1">
                <a:latin typeface="Consolas" panose="020B0609020204030204" pitchFamily="49" charset="0"/>
              </a:rPr>
              <a:t>cout</a:t>
            </a:r>
            <a:r>
              <a:rPr lang="es-AR" dirty="0">
                <a:latin typeface="Consolas" panose="020B0609020204030204" pitchFamily="49" charset="0"/>
              </a:rPr>
              <a:t>&lt;&lt;numero&lt;&lt;</a:t>
            </a:r>
            <a:r>
              <a:rPr lang="es-AR" dirty="0" err="1">
                <a:latin typeface="Consolas" panose="020B0609020204030204" pitchFamily="49" charset="0"/>
              </a:rPr>
              <a:t>endl</a:t>
            </a:r>
            <a:r>
              <a:rPr lang="es-AR" dirty="0">
                <a:latin typeface="Consolas" panose="020B0609020204030204" pitchFamily="49" charset="0"/>
              </a:rPr>
              <a:t>;</a:t>
            </a:r>
          </a:p>
          <a:p>
            <a:r>
              <a:rPr lang="es-AR" dirty="0">
                <a:latin typeface="Consolas" panose="020B0609020204030204" pitchFamily="49" charset="0"/>
              </a:rPr>
              <a:t>		}</a:t>
            </a:r>
          </a:p>
          <a:p>
            <a:r>
              <a:rPr lang="es-AR" dirty="0">
                <a:latin typeface="Consolas" panose="020B0609020204030204" pitchFamily="49" charset="0"/>
              </a:rPr>
              <a:t>	</a:t>
            </a:r>
            <a:r>
              <a:rPr lang="es-AR" dirty="0" err="1">
                <a:latin typeface="Consolas" panose="020B0609020204030204" pitchFamily="49" charset="0"/>
              </a:rPr>
              <a:t>return</a:t>
            </a:r>
            <a:r>
              <a:rPr lang="es-AR" dirty="0">
                <a:latin typeface="Consolas" panose="020B0609020204030204" pitchFamily="49" charset="0"/>
              </a:rPr>
              <a:t> 0;</a:t>
            </a:r>
          </a:p>
          <a:p>
            <a:r>
              <a:rPr lang="es-AR" dirty="0"/>
              <a:t>}</a:t>
            </a:r>
          </a:p>
        </p:txBody>
      </p:sp>
    </p:spTree>
    <p:extLst>
      <p:ext uri="{BB962C8B-B14F-4D97-AF65-F5344CB8AC3E}">
        <p14:creationId xmlns:p14="http://schemas.microsoft.com/office/powerpoint/2010/main" val="796604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8223102-DE56-483B-9857-2B06BB241B88}"/>
              </a:ext>
            </a:extLst>
          </p:cNvPr>
          <p:cNvSpPr>
            <a:spLocks noGrp="1"/>
          </p:cNvSpPr>
          <p:nvPr>
            <p:ph type="title"/>
          </p:nvPr>
        </p:nvSpPr>
        <p:spPr/>
        <p:txBody>
          <a:bodyPr/>
          <a:lstStyle/>
          <a:p>
            <a:r>
              <a:rPr lang="es-AR" b="1" dirty="0">
                <a:solidFill>
                  <a:schemeClr val="accent4">
                    <a:lumMod val="50000"/>
                  </a:schemeClr>
                </a:solidFill>
              </a:rPr>
              <a:t>ESTRUCTURAS DE REPETICION</a:t>
            </a:r>
          </a:p>
        </p:txBody>
      </p:sp>
      <p:sp>
        <p:nvSpPr>
          <p:cNvPr id="5" name="Marcador de contenido 4">
            <a:extLst>
              <a:ext uri="{FF2B5EF4-FFF2-40B4-BE49-F238E27FC236}">
                <a16:creationId xmlns:a16="http://schemas.microsoft.com/office/drawing/2014/main" id="{C351455D-0256-4FB0-8054-B5F02E072AB9}"/>
              </a:ext>
            </a:extLst>
          </p:cNvPr>
          <p:cNvSpPr>
            <a:spLocks noGrp="1"/>
          </p:cNvSpPr>
          <p:nvPr>
            <p:ph idx="1"/>
          </p:nvPr>
        </p:nvSpPr>
        <p:spPr>
          <a:xfrm>
            <a:off x="1176129" y="1572010"/>
            <a:ext cx="9872871" cy="3084396"/>
          </a:xfrm>
        </p:spPr>
        <p:txBody>
          <a:bodyPr>
            <a:normAutofit/>
          </a:bodyPr>
          <a:lstStyle/>
          <a:p>
            <a:pPr marL="274320" lvl="1" indent="0">
              <a:buNone/>
            </a:pPr>
            <a:r>
              <a:rPr lang="es-AR" b="1" dirty="0">
                <a:solidFill>
                  <a:schemeClr val="accent4">
                    <a:lumMod val="50000"/>
                  </a:schemeClr>
                </a:solidFill>
              </a:rPr>
              <a:t>2. </a:t>
            </a:r>
            <a:r>
              <a:rPr lang="es-AR" sz="2400" b="1" dirty="0">
                <a:solidFill>
                  <a:schemeClr val="accent4">
                    <a:lumMod val="50000"/>
                  </a:schemeClr>
                </a:solidFill>
              </a:rPr>
              <a:t>Del resultado del análisis de los datos que se están ingresando o procesando. </a:t>
            </a:r>
            <a:br>
              <a:rPr lang="es-AR" sz="2400" b="1" dirty="0">
                <a:solidFill>
                  <a:schemeClr val="accent4">
                    <a:lumMod val="50000"/>
                  </a:schemeClr>
                </a:solidFill>
              </a:rPr>
            </a:br>
            <a:endParaRPr lang="es-AR" sz="2400" b="1" dirty="0">
              <a:solidFill>
                <a:schemeClr val="accent4">
                  <a:lumMod val="50000"/>
                </a:schemeClr>
              </a:solidFill>
            </a:endParaRPr>
          </a:p>
          <a:p>
            <a:pPr marL="274320" lvl="1" indent="0">
              <a:buNone/>
            </a:pPr>
            <a:r>
              <a:rPr lang="es-AR" sz="2400" b="1" dirty="0">
                <a:solidFill>
                  <a:schemeClr val="accent4">
                    <a:lumMod val="50000"/>
                  </a:schemeClr>
                </a:solidFill>
              </a:rPr>
              <a:t>Ejemplo: hacer un programa sume los números que se ingresan y muestre el resultado. Debe terminar cuando se ingrese por segunda vez un cero</a:t>
            </a:r>
          </a:p>
          <a:p>
            <a:pPr marL="45720" indent="0">
              <a:buNone/>
            </a:pPr>
            <a:endParaRPr lang="es-AR" dirty="0">
              <a:solidFill>
                <a:schemeClr val="accent4">
                  <a:lumMod val="50000"/>
                </a:schemeClr>
              </a:solidFill>
            </a:endParaRPr>
          </a:p>
          <a:p>
            <a:pPr marL="45720" indent="0">
              <a:buNone/>
            </a:pPr>
            <a:endParaRPr lang="es-AR" sz="2400" dirty="0">
              <a:solidFill>
                <a:schemeClr val="accent4">
                  <a:lumMod val="50000"/>
                </a:schemeClr>
              </a:solidFill>
            </a:endParaRPr>
          </a:p>
          <a:p>
            <a:pPr marL="45720" indent="0">
              <a:buNone/>
            </a:pPr>
            <a:endParaRPr lang="es-AR" sz="2400" dirty="0">
              <a:solidFill>
                <a:schemeClr val="accent4">
                  <a:lumMod val="50000"/>
                </a:schemeClr>
              </a:solidFill>
            </a:endParaRPr>
          </a:p>
        </p:txBody>
      </p:sp>
      <p:sp>
        <p:nvSpPr>
          <p:cNvPr id="2" name="CuadroTexto 1">
            <a:extLst>
              <a:ext uri="{FF2B5EF4-FFF2-40B4-BE49-F238E27FC236}">
                <a16:creationId xmlns:a16="http://schemas.microsoft.com/office/drawing/2014/main" id="{BC9637D4-C879-4153-9D33-F50FB9C6DE91}"/>
              </a:ext>
            </a:extLst>
          </p:cNvPr>
          <p:cNvSpPr txBox="1"/>
          <p:nvPr/>
        </p:nvSpPr>
        <p:spPr>
          <a:xfrm>
            <a:off x="858129" y="3179298"/>
            <a:ext cx="184731" cy="369332"/>
          </a:xfrm>
          <a:prstGeom prst="rect">
            <a:avLst/>
          </a:prstGeom>
          <a:noFill/>
        </p:spPr>
        <p:txBody>
          <a:bodyPr wrap="none" rtlCol="0">
            <a:spAutoFit/>
          </a:bodyPr>
          <a:lstStyle/>
          <a:p>
            <a:endParaRPr lang="es-AR" dirty="0"/>
          </a:p>
        </p:txBody>
      </p:sp>
      <p:sp>
        <p:nvSpPr>
          <p:cNvPr id="6" name="CuadroTexto 5">
            <a:extLst>
              <a:ext uri="{FF2B5EF4-FFF2-40B4-BE49-F238E27FC236}">
                <a16:creationId xmlns:a16="http://schemas.microsoft.com/office/drawing/2014/main" id="{68887ACF-AA48-4762-9760-80AA9EAB75A4}"/>
              </a:ext>
            </a:extLst>
          </p:cNvPr>
          <p:cNvSpPr txBox="1"/>
          <p:nvPr/>
        </p:nvSpPr>
        <p:spPr>
          <a:xfrm>
            <a:off x="3812345" y="3548630"/>
            <a:ext cx="6935372" cy="3139321"/>
          </a:xfrm>
          <a:prstGeom prst="rect">
            <a:avLst/>
          </a:prstGeom>
          <a:noFill/>
        </p:spPr>
        <p:txBody>
          <a:bodyPr wrap="square" rtlCol="0">
            <a:spAutoFit/>
          </a:bodyPr>
          <a:lstStyle/>
          <a:p>
            <a:r>
              <a:rPr lang="es-AR" dirty="0" err="1">
                <a:latin typeface="Consolas" panose="020B0609020204030204" pitchFamily="49" charset="0"/>
              </a:rPr>
              <a:t>int</a:t>
            </a:r>
            <a:r>
              <a:rPr lang="es-AR" dirty="0">
                <a:latin typeface="Consolas" panose="020B0609020204030204" pitchFamily="49" charset="0"/>
              </a:rPr>
              <a:t> </a:t>
            </a:r>
            <a:r>
              <a:rPr lang="es-AR" dirty="0" err="1">
                <a:latin typeface="Consolas" panose="020B0609020204030204" pitchFamily="49" charset="0"/>
              </a:rPr>
              <a:t>main</a:t>
            </a:r>
            <a:r>
              <a:rPr lang="es-AR" dirty="0">
                <a:latin typeface="Consolas" panose="020B0609020204030204" pitchFamily="49" charset="0"/>
              </a:rPr>
              <a:t>(){</a:t>
            </a:r>
          </a:p>
          <a:p>
            <a:r>
              <a:rPr lang="es-AR" dirty="0">
                <a:latin typeface="Consolas" panose="020B0609020204030204" pitchFamily="49" charset="0"/>
              </a:rPr>
              <a:t>	</a:t>
            </a:r>
            <a:r>
              <a:rPr lang="es-AR" dirty="0" err="1">
                <a:latin typeface="Consolas" panose="020B0609020204030204" pitchFamily="49" charset="0"/>
              </a:rPr>
              <a:t>int</a:t>
            </a:r>
            <a:r>
              <a:rPr lang="es-AR" dirty="0">
                <a:latin typeface="Consolas" panose="020B0609020204030204" pitchFamily="49" charset="0"/>
              </a:rPr>
              <a:t> </a:t>
            </a:r>
            <a:r>
              <a:rPr lang="es-AR" dirty="0" err="1">
                <a:latin typeface="Consolas" panose="020B0609020204030204" pitchFamily="49" charset="0"/>
              </a:rPr>
              <a:t>cantCeros</a:t>
            </a:r>
            <a:r>
              <a:rPr lang="es-AR" dirty="0">
                <a:latin typeface="Consolas" panose="020B0609020204030204" pitchFamily="49" charset="0"/>
              </a:rPr>
              <a:t>=0, n, suma=0;</a:t>
            </a:r>
          </a:p>
          <a:p>
            <a:r>
              <a:rPr lang="es-AR" dirty="0">
                <a:latin typeface="Consolas" panose="020B0609020204030204" pitchFamily="49" charset="0"/>
              </a:rPr>
              <a:t>	</a:t>
            </a:r>
            <a:r>
              <a:rPr lang="es-AR" dirty="0" err="1">
                <a:latin typeface="Consolas" panose="020B0609020204030204" pitchFamily="49" charset="0"/>
              </a:rPr>
              <a:t>while</a:t>
            </a:r>
            <a:r>
              <a:rPr lang="es-AR" dirty="0">
                <a:latin typeface="Consolas" panose="020B0609020204030204" pitchFamily="49" charset="0"/>
              </a:rPr>
              <a:t>(</a:t>
            </a:r>
            <a:r>
              <a:rPr lang="es-AR" dirty="0" err="1">
                <a:latin typeface="Consolas" panose="020B0609020204030204" pitchFamily="49" charset="0"/>
              </a:rPr>
              <a:t>cantCeros</a:t>
            </a:r>
            <a:r>
              <a:rPr lang="es-AR" dirty="0">
                <a:latin typeface="Consolas" panose="020B0609020204030204" pitchFamily="49" charset="0"/>
              </a:rPr>
              <a:t>!=2){</a:t>
            </a:r>
          </a:p>
          <a:p>
            <a:r>
              <a:rPr lang="es-AR" dirty="0">
                <a:latin typeface="Consolas" panose="020B0609020204030204" pitchFamily="49" charset="0"/>
              </a:rPr>
              <a:t>		</a:t>
            </a:r>
            <a:r>
              <a:rPr lang="es-AR" dirty="0" err="1">
                <a:latin typeface="Consolas" panose="020B0609020204030204" pitchFamily="49" charset="0"/>
              </a:rPr>
              <a:t>cout</a:t>
            </a:r>
            <a:r>
              <a:rPr lang="es-AR" dirty="0">
                <a:latin typeface="Consolas" panose="020B0609020204030204" pitchFamily="49" charset="0"/>
              </a:rPr>
              <a:t>&lt;&lt;“INGRESE UN NUMERO: ”;</a:t>
            </a:r>
          </a:p>
          <a:p>
            <a:r>
              <a:rPr lang="es-AR" dirty="0">
                <a:latin typeface="Consolas" panose="020B0609020204030204" pitchFamily="49" charset="0"/>
              </a:rPr>
              <a:t>		</a:t>
            </a:r>
            <a:r>
              <a:rPr lang="es-AR" dirty="0" err="1">
                <a:latin typeface="Consolas" panose="020B0609020204030204" pitchFamily="49" charset="0"/>
              </a:rPr>
              <a:t>cin</a:t>
            </a:r>
            <a:r>
              <a:rPr lang="es-AR" dirty="0">
                <a:latin typeface="Consolas" panose="020B0609020204030204" pitchFamily="49" charset="0"/>
              </a:rPr>
              <a:t>&gt;&gt;n;</a:t>
            </a:r>
          </a:p>
          <a:p>
            <a:r>
              <a:rPr lang="es-AR" dirty="0">
                <a:latin typeface="Consolas" panose="020B0609020204030204" pitchFamily="49" charset="0"/>
              </a:rPr>
              <a:t>		suma+=n;</a:t>
            </a:r>
          </a:p>
          <a:p>
            <a:r>
              <a:rPr lang="es-AR" dirty="0">
                <a:latin typeface="Consolas" panose="020B0609020204030204" pitchFamily="49" charset="0"/>
              </a:rPr>
              <a:t>		</a:t>
            </a:r>
            <a:r>
              <a:rPr lang="es-AR" dirty="0" err="1">
                <a:latin typeface="Consolas" panose="020B0609020204030204" pitchFamily="49" charset="0"/>
              </a:rPr>
              <a:t>if</a:t>
            </a:r>
            <a:r>
              <a:rPr lang="es-AR" dirty="0">
                <a:latin typeface="Consolas" panose="020B0609020204030204" pitchFamily="49" charset="0"/>
              </a:rPr>
              <a:t>(n==0) </a:t>
            </a:r>
            <a:r>
              <a:rPr lang="es-AR" dirty="0" err="1">
                <a:latin typeface="Consolas" panose="020B0609020204030204" pitchFamily="49" charset="0"/>
              </a:rPr>
              <a:t>cantCeros</a:t>
            </a:r>
            <a:r>
              <a:rPr lang="es-AR" dirty="0">
                <a:latin typeface="Consolas" panose="020B0609020204030204" pitchFamily="49" charset="0"/>
              </a:rPr>
              <a:t>++;</a:t>
            </a:r>
          </a:p>
          <a:p>
            <a:r>
              <a:rPr lang="es-AR" dirty="0">
                <a:latin typeface="Consolas" panose="020B0609020204030204" pitchFamily="49" charset="0"/>
              </a:rPr>
              <a:t>		}</a:t>
            </a:r>
          </a:p>
          <a:p>
            <a:r>
              <a:rPr lang="es-AR" dirty="0">
                <a:latin typeface="Consolas" panose="020B0609020204030204" pitchFamily="49" charset="0"/>
              </a:rPr>
              <a:t>	</a:t>
            </a:r>
            <a:r>
              <a:rPr lang="es-AR" dirty="0" err="1">
                <a:latin typeface="Consolas" panose="020B0609020204030204" pitchFamily="49" charset="0"/>
              </a:rPr>
              <a:t>cout</a:t>
            </a:r>
            <a:r>
              <a:rPr lang="es-AR" dirty="0">
                <a:latin typeface="Consolas" panose="020B0609020204030204" pitchFamily="49" charset="0"/>
              </a:rPr>
              <a:t>&lt;&lt;“SUMA: ”&lt;&lt;suma&lt;&lt;</a:t>
            </a:r>
            <a:r>
              <a:rPr lang="es-AR" dirty="0" err="1">
                <a:latin typeface="Consolas" panose="020B0609020204030204" pitchFamily="49" charset="0"/>
              </a:rPr>
              <a:t>endl</a:t>
            </a:r>
            <a:r>
              <a:rPr lang="es-AR" dirty="0">
                <a:latin typeface="Consolas" panose="020B0609020204030204" pitchFamily="49" charset="0"/>
              </a:rPr>
              <a:t>;</a:t>
            </a:r>
          </a:p>
          <a:p>
            <a:r>
              <a:rPr lang="es-AR" dirty="0">
                <a:latin typeface="Consolas" panose="020B0609020204030204" pitchFamily="49" charset="0"/>
              </a:rPr>
              <a:t>	</a:t>
            </a:r>
            <a:r>
              <a:rPr lang="es-AR" dirty="0" err="1">
                <a:latin typeface="Consolas" panose="020B0609020204030204" pitchFamily="49" charset="0"/>
              </a:rPr>
              <a:t>return</a:t>
            </a:r>
            <a:r>
              <a:rPr lang="es-AR" dirty="0">
                <a:latin typeface="Consolas" panose="020B0609020204030204" pitchFamily="49" charset="0"/>
              </a:rPr>
              <a:t> 0;</a:t>
            </a:r>
          </a:p>
          <a:p>
            <a:r>
              <a:rPr lang="es-AR" dirty="0"/>
              <a:t>}</a:t>
            </a:r>
          </a:p>
        </p:txBody>
      </p:sp>
    </p:spTree>
    <p:extLst>
      <p:ext uri="{BB962C8B-B14F-4D97-AF65-F5344CB8AC3E}">
        <p14:creationId xmlns:p14="http://schemas.microsoft.com/office/powerpoint/2010/main" val="2405644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8223102-DE56-483B-9857-2B06BB241B88}"/>
              </a:ext>
            </a:extLst>
          </p:cNvPr>
          <p:cNvSpPr>
            <a:spLocks noGrp="1"/>
          </p:cNvSpPr>
          <p:nvPr>
            <p:ph type="title"/>
          </p:nvPr>
        </p:nvSpPr>
        <p:spPr/>
        <p:txBody>
          <a:bodyPr>
            <a:normAutofit/>
          </a:bodyPr>
          <a:lstStyle/>
          <a:p>
            <a:r>
              <a:rPr lang="es-AR" sz="4200" b="1" dirty="0">
                <a:solidFill>
                  <a:schemeClr val="accent4">
                    <a:lumMod val="50000"/>
                  </a:schemeClr>
                </a:solidFill>
              </a:rPr>
              <a:t>ESTRUCTURAS DE REPETICION (CICLOS)</a:t>
            </a:r>
          </a:p>
        </p:txBody>
      </p:sp>
      <p:sp>
        <p:nvSpPr>
          <p:cNvPr id="5" name="Marcador de contenido 4">
            <a:extLst>
              <a:ext uri="{FF2B5EF4-FFF2-40B4-BE49-F238E27FC236}">
                <a16:creationId xmlns:a16="http://schemas.microsoft.com/office/drawing/2014/main" id="{C351455D-0256-4FB0-8054-B5F02E072AB9}"/>
              </a:ext>
            </a:extLst>
          </p:cNvPr>
          <p:cNvSpPr>
            <a:spLocks noGrp="1"/>
          </p:cNvSpPr>
          <p:nvPr>
            <p:ph idx="1"/>
          </p:nvPr>
        </p:nvSpPr>
        <p:spPr/>
        <p:txBody>
          <a:bodyPr>
            <a:normAutofit/>
          </a:bodyPr>
          <a:lstStyle/>
          <a:p>
            <a:r>
              <a:rPr lang="es-AR" sz="2400" b="1" dirty="0">
                <a:solidFill>
                  <a:schemeClr val="accent4">
                    <a:lumMod val="50000"/>
                  </a:schemeClr>
                </a:solidFill>
              </a:rPr>
              <a:t>Ciclo exacto</a:t>
            </a:r>
            <a:r>
              <a:rPr lang="es-AR" sz="2400" dirty="0">
                <a:solidFill>
                  <a:schemeClr val="accent4">
                    <a:lumMod val="50000"/>
                  </a:schemeClr>
                </a:solidFill>
              </a:rPr>
              <a:t>: se conoce la cantidad de veces que se quiere repetir las instrucciones</a:t>
            </a:r>
          </a:p>
          <a:p>
            <a:endParaRPr lang="es-AR" sz="2400" b="1" dirty="0">
              <a:solidFill>
                <a:schemeClr val="accent4">
                  <a:lumMod val="50000"/>
                </a:schemeClr>
              </a:solidFill>
            </a:endParaRPr>
          </a:p>
          <a:p>
            <a:r>
              <a:rPr lang="es-AR" sz="2400" b="1" dirty="0">
                <a:solidFill>
                  <a:schemeClr val="accent4">
                    <a:lumMod val="50000"/>
                  </a:schemeClr>
                </a:solidFill>
              </a:rPr>
              <a:t>Ejemplo</a:t>
            </a:r>
            <a:r>
              <a:rPr lang="es-AR" sz="2400" dirty="0">
                <a:solidFill>
                  <a:schemeClr val="accent4">
                    <a:lumMod val="50000"/>
                  </a:schemeClr>
                </a:solidFill>
              </a:rPr>
              <a:t>: dadas las edades de 10 alumnos de un curso, calcular e informar la edad máxima</a:t>
            </a:r>
          </a:p>
        </p:txBody>
      </p:sp>
    </p:spTree>
    <p:extLst>
      <p:ext uri="{BB962C8B-B14F-4D97-AF65-F5344CB8AC3E}">
        <p14:creationId xmlns:p14="http://schemas.microsoft.com/office/powerpoint/2010/main" val="4085151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8223102-DE56-483B-9857-2B06BB241B88}"/>
              </a:ext>
            </a:extLst>
          </p:cNvPr>
          <p:cNvSpPr>
            <a:spLocks noGrp="1"/>
          </p:cNvSpPr>
          <p:nvPr>
            <p:ph type="title"/>
          </p:nvPr>
        </p:nvSpPr>
        <p:spPr/>
        <p:txBody>
          <a:bodyPr/>
          <a:lstStyle/>
          <a:p>
            <a:r>
              <a:rPr lang="es-AR" b="1" dirty="0">
                <a:solidFill>
                  <a:schemeClr val="accent4">
                    <a:lumMod val="50000"/>
                  </a:schemeClr>
                </a:solidFill>
              </a:rPr>
              <a:t>ESTRUCTURAS DE REPETICION</a:t>
            </a:r>
          </a:p>
        </p:txBody>
      </p:sp>
      <p:sp>
        <p:nvSpPr>
          <p:cNvPr id="5" name="Marcador de contenido 4">
            <a:extLst>
              <a:ext uri="{FF2B5EF4-FFF2-40B4-BE49-F238E27FC236}">
                <a16:creationId xmlns:a16="http://schemas.microsoft.com/office/drawing/2014/main" id="{C351455D-0256-4FB0-8054-B5F02E072AB9}"/>
              </a:ext>
            </a:extLst>
          </p:cNvPr>
          <p:cNvSpPr>
            <a:spLocks noGrp="1"/>
          </p:cNvSpPr>
          <p:nvPr>
            <p:ph idx="1"/>
          </p:nvPr>
        </p:nvSpPr>
        <p:spPr>
          <a:xfrm>
            <a:off x="1143000" y="2057400"/>
            <a:ext cx="9872871" cy="840545"/>
          </a:xfrm>
        </p:spPr>
        <p:txBody>
          <a:bodyPr>
            <a:normAutofit/>
          </a:bodyPr>
          <a:lstStyle/>
          <a:p>
            <a:pPr marL="45720" indent="0">
              <a:buNone/>
            </a:pPr>
            <a:r>
              <a:rPr lang="es-AR" sz="2400" b="1" dirty="0">
                <a:solidFill>
                  <a:schemeClr val="accent4">
                    <a:lumMod val="50000"/>
                  </a:schemeClr>
                </a:solidFill>
              </a:rPr>
              <a:t>Ejemplo</a:t>
            </a:r>
            <a:r>
              <a:rPr lang="es-AR" sz="2400" dirty="0">
                <a:solidFill>
                  <a:schemeClr val="accent4">
                    <a:lumMod val="50000"/>
                  </a:schemeClr>
                </a:solidFill>
              </a:rPr>
              <a:t>: dadas las edades de 10 alumnos de un curso, calcular e informar la edad máxima</a:t>
            </a:r>
          </a:p>
        </p:txBody>
      </p:sp>
      <p:sp>
        <p:nvSpPr>
          <p:cNvPr id="2" name="CuadroTexto 1">
            <a:extLst>
              <a:ext uri="{FF2B5EF4-FFF2-40B4-BE49-F238E27FC236}">
                <a16:creationId xmlns:a16="http://schemas.microsoft.com/office/drawing/2014/main" id="{BC9637D4-C879-4153-9D33-F50FB9C6DE91}"/>
              </a:ext>
            </a:extLst>
          </p:cNvPr>
          <p:cNvSpPr txBox="1"/>
          <p:nvPr/>
        </p:nvSpPr>
        <p:spPr>
          <a:xfrm>
            <a:off x="858129" y="3179298"/>
            <a:ext cx="184731" cy="369332"/>
          </a:xfrm>
          <a:prstGeom prst="rect">
            <a:avLst/>
          </a:prstGeom>
          <a:noFill/>
        </p:spPr>
        <p:txBody>
          <a:bodyPr wrap="none" rtlCol="0">
            <a:spAutoFit/>
          </a:bodyPr>
          <a:lstStyle/>
          <a:p>
            <a:endParaRPr lang="es-AR" dirty="0"/>
          </a:p>
        </p:txBody>
      </p:sp>
      <p:sp>
        <p:nvSpPr>
          <p:cNvPr id="6" name="CuadroTexto 5">
            <a:extLst>
              <a:ext uri="{FF2B5EF4-FFF2-40B4-BE49-F238E27FC236}">
                <a16:creationId xmlns:a16="http://schemas.microsoft.com/office/drawing/2014/main" id="{76A59C22-C324-4AF2-AEB2-9F95EFBDC6C7}"/>
              </a:ext>
            </a:extLst>
          </p:cNvPr>
          <p:cNvSpPr txBox="1"/>
          <p:nvPr/>
        </p:nvSpPr>
        <p:spPr>
          <a:xfrm>
            <a:off x="3279964" y="2897945"/>
            <a:ext cx="5598942" cy="2862322"/>
          </a:xfrm>
          <a:prstGeom prst="rect">
            <a:avLst/>
          </a:prstGeom>
          <a:noFill/>
        </p:spPr>
        <p:txBody>
          <a:bodyPr wrap="square" rtlCol="0">
            <a:spAutoFit/>
          </a:bodyPr>
          <a:lstStyle/>
          <a:p>
            <a:r>
              <a:rPr lang="es-AR" dirty="0" err="1">
                <a:latin typeface="Consolas" panose="020B0609020204030204" pitchFamily="49" charset="0"/>
              </a:rPr>
              <a:t>int</a:t>
            </a:r>
            <a:r>
              <a:rPr lang="es-AR" dirty="0">
                <a:latin typeface="Consolas" panose="020B0609020204030204" pitchFamily="49" charset="0"/>
              </a:rPr>
              <a:t> </a:t>
            </a:r>
            <a:r>
              <a:rPr lang="es-AR" dirty="0" err="1">
                <a:latin typeface="Consolas" panose="020B0609020204030204" pitchFamily="49" charset="0"/>
              </a:rPr>
              <a:t>main</a:t>
            </a:r>
            <a:r>
              <a:rPr lang="es-AR" dirty="0">
                <a:latin typeface="Consolas" panose="020B0609020204030204" pitchFamily="49" charset="0"/>
              </a:rPr>
              <a:t>(){</a:t>
            </a:r>
          </a:p>
          <a:p>
            <a:r>
              <a:rPr lang="es-AR" dirty="0">
                <a:latin typeface="Consolas" panose="020B0609020204030204" pitchFamily="49" charset="0"/>
              </a:rPr>
              <a:t>	</a:t>
            </a:r>
            <a:r>
              <a:rPr lang="es-AR" dirty="0" err="1">
                <a:latin typeface="Consolas" panose="020B0609020204030204" pitchFamily="49" charset="0"/>
              </a:rPr>
              <a:t>int</a:t>
            </a:r>
            <a:r>
              <a:rPr lang="es-AR" dirty="0">
                <a:latin typeface="Consolas" panose="020B0609020204030204" pitchFamily="49" charset="0"/>
              </a:rPr>
              <a:t> i, edad, </a:t>
            </a:r>
            <a:r>
              <a:rPr lang="es-AR" dirty="0" err="1">
                <a:latin typeface="Consolas" panose="020B0609020204030204" pitchFamily="49" charset="0"/>
              </a:rPr>
              <a:t>eMax</a:t>
            </a:r>
            <a:r>
              <a:rPr lang="es-AR" dirty="0">
                <a:latin typeface="Consolas" panose="020B0609020204030204" pitchFamily="49" charset="0"/>
              </a:rPr>
              <a:t>=0;</a:t>
            </a:r>
          </a:p>
          <a:p>
            <a:r>
              <a:rPr lang="es-AR" dirty="0">
                <a:latin typeface="Consolas" panose="020B0609020204030204" pitchFamily="49" charset="0"/>
              </a:rPr>
              <a:t>	</a:t>
            </a:r>
            <a:r>
              <a:rPr lang="es-AR" dirty="0" err="1">
                <a:latin typeface="Consolas" panose="020B0609020204030204" pitchFamily="49" charset="0"/>
              </a:rPr>
              <a:t>for</a:t>
            </a:r>
            <a:r>
              <a:rPr lang="es-AR" dirty="0">
                <a:latin typeface="Consolas" panose="020B0609020204030204" pitchFamily="49" charset="0"/>
              </a:rPr>
              <a:t>(i=1;i&lt;=10;i++){</a:t>
            </a:r>
          </a:p>
          <a:p>
            <a:r>
              <a:rPr lang="es-AR" dirty="0">
                <a:latin typeface="Consolas" panose="020B0609020204030204" pitchFamily="49" charset="0"/>
              </a:rPr>
              <a:t>		</a:t>
            </a:r>
            <a:r>
              <a:rPr lang="es-AR" dirty="0" err="1">
                <a:latin typeface="Consolas" panose="020B0609020204030204" pitchFamily="49" charset="0"/>
              </a:rPr>
              <a:t>cout</a:t>
            </a:r>
            <a:r>
              <a:rPr lang="es-AR" dirty="0">
                <a:latin typeface="Consolas" panose="020B0609020204030204" pitchFamily="49" charset="0"/>
              </a:rPr>
              <a:t>&lt;&lt;“INGRESE LA EDAD: “;</a:t>
            </a:r>
          </a:p>
          <a:p>
            <a:r>
              <a:rPr lang="es-AR" dirty="0">
                <a:latin typeface="Consolas" panose="020B0609020204030204" pitchFamily="49" charset="0"/>
              </a:rPr>
              <a:t>		</a:t>
            </a:r>
            <a:r>
              <a:rPr lang="es-AR" dirty="0" err="1">
                <a:latin typeface="Consolas" panose="020B0609020204030204" pitchFamily="49" charset="0"/>
              </a:rPr>
              <a:t>cin</a:t>
            </a:r>
            <a:r>
              <a:rPr lang="es-AR" dirty="0">
                <a:latin typeface="Consolas" panose="020B0609020204030204" pitchFamily="49" charset="0"/>
              </a:rPr>
              <a:t>&gt;&gt;edad;</a:t>
            </a:r>
          </a:p>
          <a:p>
            <a:r>
              <a:rPr lang="es-AR" dirty="0">
                <a:latin typeface="Consolas" panose="020B0609020204030204" pitchFamily="49" charset="0"/>
              </a:rPr>
              <a:t>		</a:t>
            </a:r>
            <a:r>
              <a:rPr lang="es-AR" dirty="0" err="1">
                <a:latin typeface="Consolas" panose="020B0609020204030204" pitchFamily="49" charset="0"/>
              </a:rPr>
              <a:t>if</a:t>
            </a:r>
            <a:r>
              <a:rPr lang="es-AR" dirty="0">
                <a:latin typeface="Consolas" panose="020B0609020204030204" pitchFamily="49" charset="0"/>
              </a:rPr>
              <a:t>(edad&gt;</a:t>
            </a:r>
            <a:r>
              <a:rPr lang="es-AR" dirty="0" err="1">
                <a:latin typeface="Consolas" panose="020B0609020204030204" pitchFamily="49" charset="0"/>
              </a:rPr>
              <a:t>eMax</a:t>
            </a:r>
            <a:r>
              <a:rPr lang="es-AR" dirty="0">
                <a:latin typeface="Consolas" panose="020B0609020204030204" pitchFamily="49" charset="0"/>
              </a:rPr>
              <a:t>) </a:t>
            </a:r>
            <a:r>
              <a:rPr lang="es-AR" dirty="0" err="1">
                <a:latin typeface="Consolas" panose="020B0609020204030204" pitchFamily="49" charset="0"/>
              </a:rPr>
              <a:t>eMax</a:t>
            </a:r>
            <a:r>
              <a:rPr lang="es-AR" dirty="0">
                <a:latin typeface="Consolas" panose="020B0609020204030204" pitchFamily="49" charset="0"/>
              </a:rPr>
              <a:t>=edad;</a:t>
            </a:r>
          </a:p>
          <a:p>
            <a:r>
              <a:rPr lang="es-AR" dirty="0">
                <a:latin typeface="Consolas" panose="020B0609020204030204" pitchFamily="49" charset="0"/>
              </a:rPr>
              <a:t>	}</a:t>
            </a:r>
          </a:p>
          <a:p>
            <a:r>
              <a:rPr lang="es-AR" dirty="0">
                <a:latin typeface="Consolas" panose="020B0609020204030204" pitchFamily="49" charset="0"/>
              </a:rPr>
              <a:t>	</a:t>
            </a:r>
            <a:r>
              <a:rPr lang="es-AR" dirty="0" err="1">
                <a:latin typeface="Consolas" panose="020B0609020204030204" pitchFamily="49" charset="0"/>
              </a:rPr>
              <a:t>cout</a:t>
            </a:r>
            <a:r>
              <a:rPr lang="es-AR" dirty="0">
                <a:latin typeface="Consolas" panose="020B0609020204030204" pitchFamily="49" charset="0"/>
              </a:rPr>
              <a:t>&lt;&lt;“EDAD MAXIMA: ”&lt;&lt;</a:t>
            </a:r>
            <a:r>
              <a:rPr lang="es-AR" dirty="0" err="1">
                <a:latin typeface="Consolas" panose="020B0609020204030204" pitchFamily="49" charset="0"/>
              </a:rPr>
              <a:t>eMax</a:t>
            </a:r>
            <a:r>
              <a:rPr lang="es-AR" dirty="0">
                <a:latin typeface="Consolas" panose="020B0609020204030204" pitchFamily="49" charset="0"/>
              </a:rPr>
              <a:t>&lt;&lt;</a:t>
            </a:r>
            <a:r>
              <a:rPr lang="es-AR" dirty="0" err="1">
                <a:latin typeface="Consolas" panose="020B0609020204030204" pitchFamily="49" charset="0"/>
              </a:rPr>
              <a:t>endl</a:t>
            </a:r>
            <a:r>
              <a:rPr lang="es-AR" dirty="0">
                <a:latin typeface="Consolas" panose="020B0609020204030204" pitchFamily="49" charset="0"/>
              </a:rPr>
              <a:t>;</a:t>
            </a:r>
          </a:p>
          <a:p>
            <a:r>
              <a:rPr lang="es-AR" dirty="0">
                <a:latin typeface="Consolas" panose="020B0609020204030204" pitchFamily="49" charset="0"/>
              </a:rPr>
              <a:t>	</a:t>
            </a:r>
            <a:r>
              <a:rPr lang="es-AR" dirty="0" err="1">
                <a:latin typeface="Consolas" panose="020B0609020204030204" pitchFamily="49" charset="0"/>
              </a:rPr>
              <a:t>return</a:t>
            </a:r>
            <a:r>
              <a:rPr lang="es-AR" dirty="0">
                <a:latin typeface="Consolas" panose="020B0609020204030204" pitchFamily="49" charset="0"/>
              </a:rPr>
              <a:t> 0;</a:t>
            </a:r>
          </a:p>
          <a:p>
            <a:r>
              <a:rPr lang="es-AR" dirty="0"/>
              <a:t>}</a:t>
            </a:r>
          </a:p>
        </p:txBody>
      </p:sp>
    </p:spTree>
    <p:extLst>
      <p:ext uri="{BB962C8B-B14F-4D97-AF65-F5344CB8AC3E}">
        <p14:creationId xmlns:p14="http://schemas.microsoft.com/office/powerpoint/2010/main" val="21515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8223102-DE56-483B-9857-2B06BB241B88}"/>
              </a:ext>
            </a:extLst>
          </p:cNvPr>
          <p:cNvSpPr>
            <a:spLocks noGrp="1"/>
          </p:cNvSpPr>
          <p:nvPr>
            <p:ph type="title"/>
          </p:nvPr>
        </p:nvSpPr>
        <p:spPr/>
        <p:txBody>
          <a:bodyPr/>
          <a:lstStyle/>
          <a:p>
            <a:r>
              <a:rPr lang="es-AR" b="1" dirty="0">
                <a:solidFill>
                  <a:schemeClr val="accent4">
                    <a:lumMod val="50000"/>
                  </a:schemeClr>
                </a:solidFill>
              </a:rPr>
              <a:t>ESTRUCTURAS DE REPETICION</a:t>
            </a:r>
          </a:p>
        </p:txBody>
      </p:sp>
      <p:sp>
        <p:nvSpPr>
          <p:cNvPr id="5" name="Marcador de contenido 4">
            <a:extLst>
              <a:ext uri="{FF2B5EF4-FFF2-40B4-BE49-F238E27FC236}">
                <a16:creationId xmlns:a16="http://schemas.microsoft.com/office/drawing/2014/main" id="{C351455D-0256-4FB0-8054-B5F02E072AB9}"/>
              </a:ext>
            </a:extLst>
          </p:cNvPr>
          <p:cNvSpPr>
            <a:spLocks noGrp="1"/>
          </p:cNvSpPr>
          <p:nvPr>
            <p:ph idx="1"/>
          </p:nvPr>
        </p:nvSpPr>
        <p:spPr>
          <a:xfrm>
            <a:off x="1176129" y="1691640"/>
            <a:ext cx="9872871" cy="995289"/>
          </a:xfrm>
        </p:spPr>
        <p:txBody>
          <a:bodyPr>
            <a:normAutofit lnSpcReduction="10000"/>
          </a:bodyPr>
          <a:lstStyle/>
          <a:p>
            <a:pPr marL="45720" indent="0">
              <a:buNone/>
            </a:pPr>
            <a:r>
              <a:rPr lang="es-AR" sz="2400" b="1" dirty="0">
                <a:solidFill>
                  <a:schemeClr val="accent4">
                    <a:lumMod val="50000"/>
                  </a:schemeClr>
                </a:solidFill>
              </a:rPr>
              <a:t>Ejemplo</a:t>
            </a:r>
            <a:r>
              <a:rPr lang="es-AR" sz="2400" dirty="0">
                <a:solidFill>
                  <a:schemeClr val="accent4">
                    <a:lumMod val="50000"/>
                  </a:schemeClr>
                </a:solidFill>
              </a:rPr>
              <a:t>: dadas las edades de los alumnos de un curso, calcular e informar la edad máxima. </a:t>
            </a:r>
            <a:br>
              <a:rPr lang="es-AR" sz="2400" dirty="0">
                <a:solidFill>
                  <a:schemeClr val="accent4">
                    <a:lumMod val="50000"/>
                  </a:schemeClr>
                </a:solidFill>
              </a:rPr>
            </a:br>
            <a:r>
              <a:rPr lang="es-AR" sz="2400" dirty="0">
                <a:solidFill>
                  <a:schemeClr val="accent4">
                    <a:lumMod val="50000"/>
                  </a:schemeClr>
                </a:solidFill>
              </a:rPr>
              <a:t>La cantidad de alumnos del curso se ingresa al inicio del programa</a:t>
            </a:r>
          </a:p>
          <a:p>
            <a:pPr marL="45720" indent="0">
              <a:buNone/>
            </a:pPr>
            <a:endParaRPr lang="es-AR" sz="2400" dirty="0">
              <a:solidFill>
                <a:schemeClr val="accent4">
                  <a:lumMod val="50000"/>
                </a:schemeClr>
              </a:solidFill>
            </a:endParaRPr>
          </a:p>
          <a:p>
            <a:pPr marL="45720" indent="0">
              <a:buNone/>
            </a:pPr>
            <a:endParaRPr lang="es-AR" sz="2400" dirty="0">
              <a:solidFill>
                <a:schemeClr val="accent4">
                  <a:lumMod val="50000"/>
                </a:schemeClr>
              </a:solidFill>
            </a:endParaRPr>
          </a:p>
        </p:txBody>
      </p:sp>
      <p:sp>
        <p:nvSpPr>
          <p:cNvPr id="2" name="CuadroTexto 1">
            <a:extLst>
              <a:ext uri="{FF2B5EF4-FFF2-40B4-BE49-F238E27FC236}">
                <a16:creationId xmlns:a16="http://schemas.microsoft.com/office/drawing/2014/main" id="{BC9637D4-C879-4153-9D33-F50FB9C6DE91}"/>
              </a:ext>
            </a:extLst>
          </p:cNvPr>
          <p:cNvSpPr txBox="1"/>
          <p:nvPr/>
        </p:nvSpPr>
        <p:spPr>
          <a:xfrm>
            <a:off x="858129" y="3179298"/>
            <a:ext cx="184731" cy="369332"/>
          </a:xfrm>
          <a:prstGeom prst="rect">
            <a:avLst/>
          </a:prstGeom>
          <a:noFill/>
        </p:spPr>
        <p:txBody>
          <a:bodyPr wrap="none" rtlCol="0">
            <a:spAutoFit/>
          </a:bodyPr>
          <a:lstStyle/>
          <a:p>
            <a:endParaRPr lang="es-AR" dirty="0"/>
          </a:p>
        </p:txBody>
      </p:sp>
      <p:sp>
        <p:nvSpPr>
          <p:cNvPr id="6" name="CuadroTexto 5">
            <a:extLst>
              <a:ext uri="{FF2B5EF4-FFF2-40B4-BE49-F238E27FC236}">
                <a16:creationId xmlns:a16="http://schemas.microsoft.com/office/drawing/2014/main" id="{76A59C22-C324-4AF2-AEB2-9F95EFBDC6C7}"/>
              </a:ext>
            </a:extLst>
          </p:cNvPr>
          <p:cNvSpPr txBox="1"/>
          <p:nvPr/>
        </p:nvSpPr>
        <p:spPr>
          <a:xfrm>
            <a:off x="3341228" y="3179298"/>
            <a:ext cx="6309209" cy="3416320"/>
          </a:xfrm>
          <a:prstGeom prst="rect">
            <a:avLst/>
          </a:prstGeom>
          <a:noFill/>
        </p:spPr>
        <p:txBody>
          <a:bodyPr wrap="square" rtlCol="0">
            <a:spAutoFit/>
          </a:bodyPr>
          <a:lstStyle/>
          <a:p>
            <a:r>
              <a:rPr lang="es-AR" dirty="0" err="1">
                <a:latin typeface="Consolas" panose="020B0609020204030204" pitchFamily="49" charset="0"/>
              </a:rPr>
              <a:t>int</a:t>
            </a:r>
            <a:r>
              <a:rPr lang="es-AR" dirty="0">
                <a:latin typeface="Consolas" panose="020B0609020204030204" pitchFamily="49" charset="0"/>
              </a:rPr>
              <a:t> </a:t>
            </a:r>
            <a:r>
              <a:rPr lang="es-AR" dirty="0" err="1">
                <a:latin typeface="Consolas" panose="020B0609020204030204" pitchFamily="49" charset="0"/>
              </a:rPr>
              <a:t>main</a:t>
            </a:r>
            <a:r>
              <a:rPr lang="es-AR" dirty="0">
                <a:latin typeface="Consolas" panose="020B0609020204030204" pitchFamily="49" charset="0"/>
              </a:rPr>
              <a:t>(){</a:t>
            </a:r>
          </a:p>
          <a:p>
            <a:r>
              <a:rPr lang="es-AR" dirty="0">
                <a:latin typeface="Consolas" panose="020B0609020204030204" pitchFamily="49" charset="0"/>
              </a:rPr>
              <a:t>	</a:t>
            </a:r>
            <a:r>
              <a:rPr lang="es-AR" dirty="0" err="1">
                <a:latin typeface="Consolas" panose="020B0609020204030204" pitchFamily="49" charset="0"/>
              </a:rPr>
              <a:t>int</a:t>
            </a:r>
            <a:r>
              <a:rPr lang="es-AR" dirty="0">
                <a:latin typeface="Consolas" panose="020B0609020204030204" pitchFamily="49" charset="0"/>
              </a:rPr>
              <a:t> i, edad, </a:t>
            </a:r>
            <a:r>
              <a:rPr lang="es-AR" dirty="0" err="1">
                <a:latin typeface="Consolas" panose="020B0609020204030204" pitchFamily="49" charset="0"/>
              </a:rPr>
              <a:t>cantAlus</a:t>
            </a:r>
            <a:r>
              <a:rPr lang="es-AR" dirty="0">
                <a:latin typeface="Consolas" panose="020B0609020204030204" pitchFamily="49" charset="0"/>
              </a:rPr>
              <a:t>, </a:t>
            </a:r>
            <a:r>
              <a:rPr lang="es-AR" dirty="0" err="1">
                <a:latin typeface="Consolas" panose="020B0609020204030204" pitchFamily="49" charset="0"/>
              </a:rPr>
              <a:t>eMax</a:t>
            </a:r>
            <a:r>
              <a:rPr lang="es-AR" dirty="0">
                <a:latin typeface="Consolas" panose="020B0609020204030204" pitchFamily="49" charset="0"/>
              </a:rPr>
              <a:t>=0;</a:t>
            </a:r>
          </a:p>
          <a:p>
            <a:r>
              <a:rPr lang="es-AR" dirty="0">
                <a:latin typeface="Consolas" panose="020B0609020204030204" pitchFamily="49" charset="0"/>
              </a:rPr>
              <a:t>	</a:t>
            </a:r>
            <a:r>
              <a:rPr lang="es-AR" dirty="0" err="1">
                <a:latin typeface="Consolas" panose="020B0609020204030204" pitchFamily="49" charset="0"/>
              </a:rPr>
              <a:t>cout</a:t>
            </a:r>
            <a:r>
              <a:rPr lang="es-AR" dirty="0">
                <a:latin typeface="Consolas" panose="020B0609020204030204" pitchFamily="49" charset="0"/>
              </a:rPr>
              <a:t>&lt;&lt;“INGRESE LA CANTIDAD DE ALUMNOS: ”;</a:t>
            </a:r>
          </a:p>
          <a:p>
            <a:r>
              <a:rPr lang="es-AR" dirty="0">
                <a:latin typeface="Consolas" panose="020B0609020204030204" pitchFamily="49" charset="0"/>
              </a:rPr>
              <a:t>	</a:t>
            </a:r>
            <a:r>
              <a:rPr lang="es-AR" dirty="0" err="1">
                <a:latin typeface="Consolas" panose="020B0609020204030204" pitchFamily="49" charset="0"/>
              </a:rPr>
              <a:t>cin</a:t>
            </a:r>
            <a:r>
              <a:rPr lang="es-AR" dirty="0">
                <a:latin typeface="Consolas" panose="020B0609020204030204" pitchFamily="49" charset="0"/>
              </a:rPr>
              <a:t>&gt;&gt;</a:t>
            </a:r>
            <a:r>
              <a:rPr lang="es-AR" dirty="0" err="1">
                <a:latin typeface="Consolas" panose="020B0609020204030204" pitchFamily="49" charset="0"/>
              </a:rPr>
              <a:t>cantAlus</a:t>
            </a:r>
            <a:r>
              <a:rPr lang="es-AR" dirty="0">
                <a:latin typeface="Consolas" panose="020B0609020204030204" pitchFamily="49" charset="0"/>
              </a:rPr>
              <a:t>;</a:t>
            </a:r>
          </a:p>
          <a:p>
            <a:r>
              <a:rPr lang="es-AR" dirty="0">
                <a:latin typeface="Consolas" panose="020B0609020204030204" pitchFamily="49" charset="0"/>
              </a:rPr>
              <a:t>	</a:t>
            </a:r>
            <a:r>
              <a:rPr lang="es-AR" dirty="0" err="1">
                <a:latin typeface="Consolas" panose="020B0609020204030204" pitchFamily="49" charset="0"/>
              </a:rPr>
              <a:t>for</a:t>
            </a:r>
            <a:r>
              <a:rPr lang="es-AR" dirty="0">
                <a:latin typeface="Consolas" panose="020B0609020204030204" pitchFamily="49" charset="0"/>
              </a:rPr>
              <a:t>(i=1;i&lt;=</a:t>
            </a:r>
            <a:r>
              <a:rPr lang="es-AR" dirty="0" err="1">
                <a:latin typeface="Consolas" panose="020B0609020204030204" pitchFamily="49" charset="0"/>
              </a:rPr>
              <a:t>cantAlus;i</a:t>
            </a:r>
            <a:r>
              <a:rPr lang="es-AR" dirty="0">
                <a:latin typeface="Consolas" panose="020B0609020204030204" pitchFamily="49" charset="0"/>
              </a:rPr>
              <a:t>++){</a:t>
            </a:r>
          </a:p>
          <a:p>
            <a:r>
              <a:rPr lang="es-AR" dirty="0">
                <a:latin typeface="Consolas" panose="020B0609020204030204" pitchFamily="49" charset="0"/>
              </a:rPr>
              <a:t>		</a:t>
            </a:r>
            <a:r>
              <a:rPr lang="es-AR" dirty="0" err="1">
                <a:latin typeface="Consolas" panose="020B0609020204030204" pitchFamily="49" charset="0"/>
              </a:rPr>
              <a:t>cout</a:t>
            </a:r>
            <a:r>
              <a:rPr lang="es-AR" dirty="0">
                <a:latin typeface="Consolas" panose="020B0609020204030204" pitchFamily="49" charset="0"/>
              </a:rPr>
              <a:t>&lt;&lt;“INGRESE LA EDAD: “;</a:t>
            </a:r>
          </a:p>
          <a:p>
            <a:r>
              <a:rPr lang="es-AR" dirty="0">
                <a:latin typeface="Consolas" panose="020B0609020204030204" pitchFamily="49" charset="0"/>
              </a:rPr>
              <a:t>		</a:t>
            </a:r>
            <a:r>
              <a:rPr lang="es-AR" dirty="0" err="1">
                <a:latin typeface="Consolas" panose="020B0609020204030204" pitchFamily="49" charset="0"/>
              </a:rPr>
              <a:t>cin</a:t>
            </a:r>
            <a:r>
              <a:rPr lang="es-AR" dirty="0">
                <a:latin typeface="Consolas" panose="020B0609020204030204" pitchFamily="49" charset="0"/>
              </a:rPr>
              <a:t>&gt;&gt;edad;</a:t>
            </a:r>
          </a:p>
          <a:p>
            <a:r>
              <a:rPr lang="es-AR" dirty="0">
                <a:latin typeface="Consolas" panose="020B0609020204030204" pitchFamily="49" charset="0"/>
              </a:rPr>
              <a:t>		</a:t>
            </a:r>
            <a:r>
              <a:rPr lang="es-AR" dirty="0" err="1">
                <a:latin typeface="Consolas" panose="020B0609020204030204" pitchFamily="49" charset="0"/>
              </a:rPr>
              <a:t>if</a:t>
            </a:r>
            <a:r>
              <a:rPr lang="es-AR" dirty="0">
                <a:latin typeface="Consolas" panose="020B0609020204030204" pitchFamily="49" charset="0"/>
              </a:rPr>
              <a:t>(edad&gt;</a:t>
            </a:r>
            <a:r>
              <a:rPr lang="es-AR" dirty="0" err="1">
                <a:latin typeface="Consolas" panose="020B0609020204030204" pitchFamily="49" charset="0"/>
              </a:rPr>
              <a:t>eMax</a:t>
            </a:r>
            <a:r>
              <a:rPr lang="es-AR" dirty="0">
                <a:latin typeface="Consolas" panose="020B0609020204030204" pitchFamily="49" charset="0"/>
              </a:rPr>
              <a:t>) </a:t>
            </a:r>
            <a:r>
              <a:rPr lang="es-AR" dirty="0" err="1">
                <a:latin typeface="Consolas" panose="020B0609020204030204" pitchFamily="49" charset="0"/>
              </a:rPr>
              <a:t>eMax</a:t>
            </a:r>
            <a:r>
              <a:rPr lang="es-AR" dirty="0">
                <a:latin typeface="Consolas" panose="020B0609020204030204" pitchFamily="49" charset="0"/>
              </a:rPr>
              <a:t>=edad;</a:t>
            </a:r>
          </a:p>
          <a:p>
            <a:r>
              <a:rPr lang="es-AR" dirty="0">
                <a:latin typeface="Consolas" panose="020B0609020204030204" pitchFamily="49" charset="0"/>
              </a:rPr>
              <a:t>	}</a:t>
            </a:r>
          </a:p>
          <a:p>
            <a:r>
              <a:rPr lang="es-AR" dirty="0">
                <a:latin typeface="Consolas" panose="020B0609020204030204" pitchFamily="49" charset="0"/>
              </a:rPr>
              <a:t>	</a:t>
            </a:r>
            <a:r>
              <a:rPr lang="es-AR" dirty="0" err="1">
                <a:latin typeface="Consolas" panose="020B0609020204030204" pitchFamily="49" charset="0"/>
              </a:rPr>
              <a:t>cout</a:t>
            </a:r>
            <a:r>
              <a:rPr lang="es-AR" dirty="0">
                <a:latin typeface="Consolas" panose="020B0609020204030204" pitchFamily="49" charset="0"/>
              </a:rPr>
              <a:t>&lt;&lt;“EDAD MAXIMA: ”&lt;&lt;</a:t>
            </a:r>
            <a:r>
              <a:rPr lang="es-AR" dirty="0" err="1">
                <a:latin typeface="Consolas" panose="020B0609020204030204" pitchFamily="49" charset="0"/>
              </a:rPr>
              <a:t>eMax</a:t>
            </a:r>
            <a:r>
              <a:rPr lang="es-AR" dirty="0">
                <a:latin typeface="Consolas" panose="020B0609020204030204" pitchFamily="49" charset="0"/>
              </a:rPr>
              <a:t>&lt;&lt;</a:t>
            </a:r>
            <a:r>
              <a:rPr lang="es-AR" dirty="0" err="1">
                <a:latin typeface="Consolas" panose="020B0609020204030204" pitchFamily="49" charset="0"/>
              </a:rPr>
              <a:t>endl</a:t>
            </a:r>
            <a:r>
              <a:rPr lang="es-AR" dirty="0">
                <a:latin typeface="Consolas" panose="020B0609020204030204" pitchFamily="49" charset="0"/>
              </a:rPr>
              <a:t>;</a:t>
            </a:r>
          </a:p>
          <a:p>
            <a:r>
              <a:rPr lang="es-AR" dirty="0">
                <a:latin typeface="Consolas" panose="020B0609020204030204" pitchFamily="49" charset="0"/>
              </a:rPr>
              <a:t>	</a:t>
            </a:r>
            <a:r>
              <a:rPr lang="es-AR" dirty="0" err="1">
                <a:latin typeface="Consolas" panose="020B0609020204030204" pitchFamily="49" charset="0"/>
              </a:rPr>
              <a:t>return</a:t>
            </a:r>
            <a:r>
              <a:rPr lang="es-AR" dirty="0">
                <a:latin typeface="Consolas" panose="020B0609020204030204" pitchFamily="49" charset="0"/>
              </a:rPr>
              <a:t> 0;</a:t>
            </a:r>
          </a:p>
          <a:p>
            <a:r>
              <a:rPr lang="es-AR" dirty="0"/>
              <a:t>}</a:t>
            </a:r>
          </a:p>
        </p:txBody>
      </p:sp>
    </p:spTree>
    <p:extLst>
      <p:ext uri="{BB962C8B-B14F-4D97-AF65-F5344CB8AC3E}">
        <p14:creationId xmlns:p14="http://schemas.microsoft.com/office/powerpoint/2010/main" val="99295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8223102-DE56-483B-9857-2B06BB241B88}"/>
              </a:ext>
            </a:extLst>
          </p:cNvPr>
          <p:cNvSpPr>
            <a:spLocks noGrp="1"/>
          </p:cNvSpPr>
          <p:nvPr>
            <p:ph type="title"/>
          </p:nvPr>
        </p:nvSpPr>
        <p:spPr/>
        <p:txBody>
          <a:bodyPr/>
          <a:lstStyle/>
          <a:p>
            <a:r>
              <a:rPr lang="es-AR" b="1" dirty="0">
                <a:solidFill>
                  <a:schemeClr val="accent4">
                    <a:lumMod val="50000"/>
                  </a:schemeClr>
                </a:solidFill>
              </a:rPr>
              <a:t>ESTRUCTURAS DE REPETICION</a:t>
            </a:r>
          </a:p>
        </p:txBody>
      </p:sp>
      <p:sp>
        <p:nvSpPr>
          <p:cNvPr id="5" name="Marcador de contenido 4">
            <a:extLst>
              <a:ext uri="{FF2B5EF4-FFF2-40B4-BE49-F238E27FC236}">
                <a16:creationId xmlns:a16="http://schemas.microsoft.com/office/drawing/2014/main" id="{C351455D-0256-4FB0-8054-B5F02E072AB9}"/>
              </a:ext>
            </a:extLst>
          </p:cNvPr>
          <p:cNvSpPr>
            <a:spLocks noGrp="1"/>
          </p:cNvSpPr>
          <p:nvPr>
            <p:ph idx="1"/>
          </p:nvPr>
        </p:nvSpPr>
        <p:spPr>
          <a:xfrm>
            <a:off x="1176129" y="1902659"/>
            <a:ext cx="9872871" cy="4005775"/>
          </a:xfrm>
        </p:spPr>
        <p:txBody>
          <a:bodyPr>
            <a:normAutofit/>
          </a:bodyPr>
          <a:lstStyle/>
          <a:p>
            <a:pPr marL="45720" indent="0">
              <a:buNone/>
            </a:pPr>
            <a:r>
              <a:rPr lang="es-AR" sz="2400" b="1" dirty="0">
                <a:solidFill>
                  <a:schemeClr val="accent4">
                    <a:lumMod val="50000"/>
                  </a:schemeClr>
                </a:solidFill>
              </a:rPr>
              <a:t>Ejemplo</a:t>
            </a:r>
            <a:r>
              <a:rPr lang="es-AR" sz="2400" dirty="0">
                <a:solidFill>
                  <a:schemeClr val="accent4">
                    <a:lumMod val="50000"/>
                  </a:schemeClr>
                </a:solidFill>
              </a:rPr>
              <a:t>: dadas las edades de los alumnos de un curso, calcular e informar la edad máxima. </a:t>
            </a:r>
            <a:br>
              <a:rPr lang="es-AR" sz="2400" dirty="0">
                <a:solidFill>
                  <a:schemeClr val="accent4">
                    <a:lumMod val="50000"/>
                  </a:schemeClr>
                </a:solidFill>
              </a:rPr>
            </a:br>
            <a:br>
              <a:rPr lang="es-AR" sz="2400" dirty="0">
                <a:solidFill>
                  <a:schemeClr val="accent4">
                    <a:lumMod val="50000"/>
                  </a:schemeClr>
                </a:solidFill>
              </a:rPr>
            </a:br>
            <a:r>
              <a:rPr lang="es-AR" sz="2400" dirty="0">
                <a:solidFill>
                  <a:schemeClr val="accent4">
                    <a:lumMod val="50000"/>
                  </a:schemeClr>
                </a:solidFill>
              </a:rPr>
              <a:t>No se conoce la cantidad de alumnos del curso.</a:t>
            </a:r>
            <a:br>
              <a:rPr lang="es-AR" sz="2400" dirty="0">
                <a:solidFill>
                  <a:schemeClr val="accent4">
                    <a:lumMod val="50000"/>
                  </a:schemeClr>
                </a:solidFill>
              </a:rPr>
            </a:br>
            <a:endParaRPr lang="es-AR" sz="2400" dirty="0">
              <a:solidFill>
                <a:schemeClr val="accent4">
                  <a:lumMod val="50000"/>
                </a:schemeClr>
              </a:solidFill>
            </a:endParaRPr>
          </a:p>
          <a:p>
            <a:pPr marL="45720" indent="0">
              <a:buNone/>
            </a:pPr>
            <a:r>
              <a:rPr lang="es-AR" sz="2400" dirty="0">
                <a:solidFill>
                  <a:schemeClr val="accent4">
                    <a:lumMod val="50000"/>
                  </a:schemeClr>
                </a:solidFill>
              </a:rPr>
              <a:t>No se puede resolver con un ciclo exacto, por lo que debe utilizarse un ciclo inexacto, o ciclo WHILE .</a:t>
            </a:r>
          </a:p>
          <a:p>
            <a:pPr marL="45720" indent="0">
              <a:buNone/>
            </a:pPr>
            <a:endParaRPr lang="es-AR" sz="2400" dirty="0">
              <a:solidFill>
                <a:schemeClr val="accent4">
                  <a:lumMod val="50000"/>
                </a:schemeClr>
              </a:solidFill>
            </a:endParaRPr>
          </a:p>
          <a:p>
            <a:pPr marL="45720" indent="0">
              <a:buNone/>
            </a:pPr>
            <a:endParaRPr lang="es-AR" sz="2400" dirty="0">
              <a:solidFill>
                <a:schemeClr val="accent4">
                  <a:lumMod val="50000"/>
                </a:schemeClr>
              </a:solidFill>
            </a:endParaRPr>
          </a:p>
        </p:txBody>
      </p:sp>
      <p:sp>
        <p:nvSpPr>
          <p:cNvPr id="2" name="CuadroTexto 1">
            <a:extLst>
              <a:ext uri="{FF2B5EF4-FFF2-40B4-BE49-F238E27FC236}">
                <a16:creationId xmlns:a16="http://schemas.microsoft.com/office/drawing/2014/main" id="{BC9637D4-C879-4153-9D33-F50FB9C6DE91}"/>
              </a:ext>
            </a:extLst>
          </p:cNvPr>
          <p:cNvSpPr txBox="1"/>
          <p:nvPr/>
        </p:nvSpPr>
        <p:spPr>
          <a:xfrm>
            <a:off x="858129" y="3179298"/>
            <a:ext cx="184731" cy="369332"/>
          </a:xfrm>
          <a:prstGeom prst="rect">
            <a:avLst/>
          </a:prstGeom>
          <a:noFill/>
        </p:spPr>
        <p:txBody>
          <a:bodyPr wrap="none" rtlCol="0">
            <a:spAutoFit/>
          </a:bodyPr>
          <a:lstStyle/>
          <a:p>
            <a:endParaRPr lang="es-AR" dirty="0"/>
          </a:p>
        </p:txBody>
      </p:sp>
    </p:spTree>
    <p:extLst>
      <p:ext uri="{BB962C8B-B14F-4D97-AF65-F5344CB8AC3E}">
        <p14:creationId xmlns:p14="http://schemas.microsoft.com/office/powerpoint/2010/main" val="1350602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8223102-DE56-483B-9857-2B06BB241B88}"/>
              </a:ext>
            </a:extLst>
          </p:cNvPr>
          <p:cNvSpPr>
            <a:spLocks noGrp="1"/>
          </p:cNvSpPr>
          <p:nvPr>
            <p:ph type="title"/>
          </p:nvPr>
        </p:nvSpPr>
        <p:spPr/>
        <p:txBody>
          <a:bodyPr/>
          <a:lstStyle/>
          <a:p>
            <a:r>
              <a:rPr lang="es-AR" b="1" dirty="0">
                <a:solidFill>
                  <a:schemeClr val="accent4">
                    <a:lumMod val="50000"/>
                  </a:schemeClr>
                </a:solidFill>
              </a:rPr>
              <a:t>ESTRUCTURAS DE REPETICION</a:t>
            </a:r>
          </a:p>
        </p:txBody>
      </p:sp>
      <p:sp>
        <p:nvSpPr>
          <p:cNvPr id="5" name="Marcador de contenido 4">
            <a:extLst>
              <a:ext uri="{FF2B5EF4-FFF2-40B4-BE49-F238E27FC236}">
                <a16:creationId xmlns:a16="http://schemas.microsoft.com/office/drawing/2014/main" id="{C351455D-0256-4FB0-8054-B5F02E072AB9}"/>
              </a:ext>
            </a:extLst>
          </p:cNvPr>
          <p:cNvSpPr>
            <a:spLocks noGrp="1"/>
          </p:cNvSpPr>
          <p:nvPr>
            <p:ph idx="1"/>
          </p:nvPr>
        </p:nvSpPr>
        <p:spPr>
          <a:xfrm>
            <a:off x="1176129" y="1691640"/>
            <a:ext cx="9872871" cy="3414932"/>
          </a:xfrm>
        </p:spPr>
        <p:txBody>
          <a:bodyPr>
            <a:normAutofit lnSpcReduction="10000"/>
          </a:bodyPr>
          <a:lstStyle/>
          <a:p>
            <a:pPr marL="45720" indent="0">
              <a:buNone/>
            </a:pPr>
            <a:r>
              <a:rPr lang="es-AR" sz="2400" b="1" dirty="0">
                <a:solidFill>
                  <a:schemeClr val="accent4">
                    <a:lumMod val="50000"/>
                  </a:schemeClr>
                </a:solidFill>
              </a:rPr>
              <a:t>El ciclo inexacto o </a:t>
            </a:r>
            <a:r>
              <a:rPr lang="es-AR" sz="2400" b="1" dirty="0" err="1">
                <a:solidFill>
                  <a:schemeClr val="accent4">
                    <a:lumMod val="50000"/>
                  </a:schemeClr>
                </a:solidFill>
              </a:rPr>
              <a:t>while</a:t>
            </a:r>
            <a:r>
              <a:rPr lang="es-AR" sz="2400" b="1" dirty="0">
                <a:solidFill>
                  <a:schemeClr val="accent4">
                    <a:lumMod val="50000"/>
                  </a:schemeClr>
                </a:solidFill>
              </a:rPr>
              <a:t> permite la ejecución de un conjunto de instrucciones mientras la condición que se evalúa en cada ciclo sea verdadera.</a:t>
            </a:r>
          </a:p>
          <a:p>
            <a:pPr marL="45720" indent="0">
              <a:buNone/>
            </a:pPr>
            <a:r>
              <a:rPr lang="es-AR" sz="2400" b="1" dirty="0">
                <a:solidFill>
                  <a:schemeClr val="accent4">
                    <a:lumMod val="50000"/>
                  </a:schemeClr>
                </a:solidFill>
              </a:rPr>
              <a:t>En C tiene la siguientes </a:t>
            </a:r>
            <a:r>
              <a:rPr lang="es-AR" sz="2400" b="1" dirty="0" err="1">
                <a:solidFill>
                  <a:schemeClr val="accent4">
                    <a:lumMod val="50000"/>
                  </a:schemeClr>
                </a:solidFill>
              </a:rPr>
              <a:t>sintáxis</a:t>
            </a:r>
            <a:r>
              <a:rPr lang="es-AR" sz="2400" b="1" dirty="0">
                <a:solidFill>
                  <a:schemeClr val="accent4">
                    <a:lumMod val="50000"/>
                  </a:schemeClr>
                </a:solidFill>
              </a:rPr>
              <a:t>:</a:t>
            </a:r>
          </a:p>
          <a:p>
            <a:pPr marL="45720" indent="0">
              <a:buNone/>
            </a:pPr>
            <a:endParaRPr lang="es-AR" sz="2400" b="1" dirty="0">
              <a:solidFill>
                <a:schemeClr val="accent4">
                  <a:lumMod val="50000"/>
                </a:schemeClr>
              </a:solidFill>
            </a:endParaRPr>
          </a:p>
          <a:p>
            <a:pPr marL="45720" indent="0">
              <a:buNone/>
            </a:pPr>
            <a:r>
              <a:rPr lang="es-AR" sz="2400" b="1" dirty="0">
                <a:solidFill>
                  <a:schemeClr val="accent4">
                    <a:lumMod val="50000"/>
                  </a:schemeClr>
                </a:solidFill>
              </a:rPr>
              <a:t>		</a:t>
            </a:r>
            <a:r>
              <a:rPr lang="es-AR" sz="2400" b="1" dirty="0" err="1">
                <a:solidFill>
                  <a:schemeClr val="accent4">
                    <a:lumMod val="50000"/>
                  </a:schemeClr>
                </a:solidFill>
              </a:rPr>
              <a:t>while</a:t>
            </a:r>
            <a:r>
              <a:rPr lang="es-AR" sz="2400" b="1" dirty="0">
                <a:solidFill>
                  <a:schemeClr val="accent4">
                    <a:lumMod val="50000"/>
                  </a:schemeClr>
                </a:solidFill>
              </a:rPr>
              <a:t>(proposición lógica a evaluar){</a:t>
            </a:r>
          </a:p>
          <a:p>
            <a:pPr marL="45720" indent="0">
              <a:buNone/>
            </a:pPr>
            <a:r>
              <a:rPr lang="es-AR" sz="2400" b="1" dirty="0">
                <a:solidFill>
                  <a:schemeClr val="accent4">
                    <a:lumMod val="50000"/>
                  </a:schemeClr>
                </a:solidFill>
              </a:rPr>
              <a:t>			///instrucciones a repetir entre las llaves</a:t>
            </a:r>
          </a:p>
          <a:p>
            <a:pPr marL="45720" indent="0">
              <a:buNone/>
            </a:pPr>
            <a:r>
              <a:rPr lang="es-AR" sz="2400" b="1" dirty="0">
                <a:solidFill>
                  <a:schemeClr val="accent4">
                    <a:lumMod val="50000"/>
                  </a:schemeClr>
                </a:solidFill>
              </a:rPr>
              <a:t>		}</a:t>
            </a:r>
          </a:p>
          <a:p>
            <a:pPr marL="45720" indent="0">
              <a:buNone/>
            </a:pPr>
            <a:endParaRPr lang="es-AR" sz="2400" b="1" dirty="0">
              <a:solidFill>
                <a:schemeClr val="accent4">
                  <a:lumMod val="50000"/>
                </a:schemeClr>
              </a:solidFill>
            </a:endParaRPr>
          </a:p>
          <a:p>
            <a:pPr marL="45720" indent="0">
              <a:buNone/>
            </a:pPr>
            <a:endParaRPr lang="es-AR" sz="2400" b="1" dirty="0">
              <a:solidFill>
                <a:schemeClr val="accent4">
                  <a:lumMod val="50000"/>
                </a:schemeClr>
              </a:solidFill>
            </a:endParaRPr>
          </a:p>
          <a:p>
            <a:pPr marL="45720" indent="0">
              <a:buNone/>
            </a:pPr>
            <a:endParaRPr lang="es-AR" sz="2400" dirty="0">
              <a:solidFill>
                <a:schemeClr val="accent4">
                  <a:lumMod val="50000"/>
                </a:schemeClr>
              </a:solidFill>
            </a:endParaRPr>
          </a:p>
          <a:p>
            <a:pPr marL="45720" indent="0">
              <a:buNone/>
            </a:pPr>
            <a:endParaRPr lang="es-AR" sz="2400" dirty="0">
              <a:solidFill>
                <a:schemeClr val="accent4">
                  <a:lumMod val="50000"/>
                </a:schemeClr>
              </a:solidFill>
            </a:endParaRPr>
          </a:p>
          <a:p>
            <a:pPr marL="45720" indent="0">
              <a:buNone/>
            </a:pPr>
            <a:endParaRPr lang="es-AR" sz="2400" dirty="0">
              <a:solidFill>
                <a:schemeClr val="accent4">
                  <a:lumMod val="50000"/>
                </a:schemeClr>
              </a:solidFill>
            </a:endParaRPr>
          </a:p>
        </p:txBody>
      </p:sp>
      <p:sp>
        <p:nvSpPr>
          <p:cNvPr id="2" name="CuadroTexto 1">
            <a:extLst>
              <a:ext uri="{FF2B5EF4-FFF2-40B4-BE49-F238E27FC236}">
                <a16:creationId xmlns:a16="http://schemas.microsoft.com/office/drawing/2014/main" id="{BC9637D4-C879-4153-9D33-F50FB9C6DE91}"/>
              </a:ext>
            </a:extLst>
          </p:cNvPr>
          <p:cNvSpPr txBox="1"/>
          <p:nvPr/>
        </p:nvSpPr>
        <p:spPr>
          <a:xfrm>
            <a:off x="858129" y="3179298"/>
            <a:ext cx="184731" cy="369332"/>
          </a:xfrm>
          <a:prstGeom prst="rect">
            <a:avLst/>
          </a:prstGeom>
          <a:noFill/>
        </p:spPr>
        <p:txBody>
          <a:bodyPr wrap="none" rtlCol="0">
            <a:spAutoFit/>
          </a:bodyPr>
          <a:lstStyle/>
          <a:p>
            <a:endParaRPr lang="es-AR" dirty="0"/>
          </a:p>
        </p:txBody>
      </p:sp>
    </p:spTree>
    <p:extLst>
      <p:ext uri="{BB962C8B-B14F-4D97-AF65-F5344CB8AC3E}">
        <p14:creationId xmlns:p14="http://schemas.microsoft.com/office/powerpoint/2010/main" val="995681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8223102-DE56-483B-9857-2B06BB241B88}"/>
              </a:ext>
            </a:extLst>
          </p:cNvPr>
          <p:cNvSpPr>
            <a:spLocks noGrp="1"/>
          </p:cNvSpPr>
          <p:nvPr>
            <p:ph type="title"/>
          </p:nvPr>
        </p:nvSpPr>
        <p:spPr/>
        <p:txBody>
          <a:bodyPr/>
          <a:lstStyle/>
          <a:p>
            <a:r>
              <a:rPr lang="es-AR" b="1" dirty="0">
                <a:solidFill>
                  <a:schemeClr val="accent4">
                    <a:lumMod val="50000"/>
                  </a:schemeClr>
                </a:solidFill>
              </a:rPr>
              <a:t>ESTRUCTURAS DE REPETICION</a:t>
            </a:r>
          </a:p>
        </p:txBody>
      </p:sp>
      <p:sp>
        <p:nvSpPr>
          <p:cNvPr id="5" name="Marcador de contenido 4">
            <a:extLst>
              <a:ext uri="{FF2B5EF4-FFF2-40B4-BE49-F238E27FC236}">
                <a16:creationId xmlns:a16="http://schemas.microsoft.com/office/drawing/2014/main" id="{C351455D-0256-4FB0-8054-B5F02E072AB9}"/>
              </a:ext>
            </a:extLst>
          </p:cNvPr>
          <p:cNvSpPr>
            <a:spLocks noGrp="1"/>
          </p:cNvSpPr>
          <p:nvPr>
            <p:ph idx="1"/>
          </p:nvPr>
        </p:nvSpPr>
        <p:spPr>
          <a:xfrm>
            <a:off x="1176129" y="1691640"/>
            <a:ext cx="9872871" cy="1856990"/>
          </a:xfrm>
        </p:spPr>
        <p:txBody>
          <a:bodyPr>
            <a:normAutofit/>
          </a:bodyPr>
          <a:lstStyle/>
          <a:p>
            <a:pPr marL="45720" indent="0">
              <a:buNone/>
            </a:pPr>
            <a:r>
              <a:rPr lang="es-AR" b="1" dirty="0">
                <a:solidFill>
                  <a:schemeClr val="accent4">
                    <a:lumMod val="50000"/>
                  </a:schemeClr>
                </a:solidFill>
              </a:rPr>
              <a:t>Ejemplo</a:t>
            </a:r>
            <a:r>
              <a:rPr lang="es-AR" dirty="0">
                <a:solidFill>
                  <a:schemeClr val="accent4">
                    <a:lumMod val="50000"/>
                  </a:schemeClr>
                </a:solidFill>
              </a:rPr>
              <a:t>: dadas las edades de los alumnos de un curso, calcular e informar la edad máxima. </a:t>
            </a:r>
            <a:br>
              <a:rPr lang="es-AR" dirty="0">
                <a:solidFill>
                  <a:schemeClr val="accent4">
                    <a:lumMod val="50000"/>
                  </a:schemeClr>
                </a:solidFill>
              </a:rPr>
            </a:br>
            <a:r>
              <a:rPr lang="es-AR" dirty="0">
                <a:solidFill>
                  <a:schemeClr val="accent4">
                    <a:lumMod val="50000"/>
                  </a:schemeClr>
                </a:solidFill>
              </a:rPr>
              <a:t>Como no se conoce la cantidad de alumnos del curso debe establecerse una condición de fin. Puede ser en este caso que el programa termine cuando se ingresa un valor de edad igual a cero, ya que el cero no es un valor posible de edad.</a:t>
            </a:r>
          </a:p>
          <a:p>
            <a:pPr marL="45720" indent="0">
              <a:buNone/>
            </a:pPr>
            <a:endParaRPr lang="es-AR" sz="2400" dirty="0">
              <a:solidFill>
                <a:schemeClr val="accent4">
                  <a:lumMod val="50000"/>
                </a:schemeClr>
              </a:solidFill>
            </a:endParaRPr>
          </a:p>
          <a:p>
            <a:pPr marL="45720" indent="0">
              <a:buNone/>
            </a:pPr>
            <a:endParaRPr lang="es-AR" sz="2400" dirty="0">
              <a:solidFill>
                <a:schemeClr val="accent4">
                  <a:lumMod val="50000"/>
                </a:schemeClr>
              </a:solidFill>
            </a:endParaRPr>
          </a:p>
        </p:txBody>
      </p:sp>
      <p:sp>
        <p:nvSpPr>
          <p:cNvPr id="2" name="CuadroTexto 1">
            <a:extLst>
              <a:ext uri="{FF2B5EF4-FFF2-40B4-BE49-F238E27FC236}">
                <a16:creationId xmlns:a16="http://schemas.microsoft.com/office/drawing/2014/main" id="{BC9637D4-C879-4153-9D33-F50FB9C6DE91}"/>
              </a:ext>
            </a:extLst>
          </p:cNvPr>
          <p:cNvSpPr txBox="1"/>
          <p:nvPr/>
        </p:nvSpPr>
        <p:spPr>
          <a:xfrm>
            <a:off x="858129" y="3179298"/>
            <a:ext cx="184731" cy="369332"/>
          </a:xfrm>
          <a:prstGeom prst="rect">
            <a:avLst/>
          </a:prstGeom>
          <a:noFill/>
        </p:spPr>
        <p:txBody>
          <a:bodyPr wrap="none" rtlCol="0">
            <a:spAutoFit/>
          </a:bodyPr>
          <a:lstStyle/>
          <a:p>
            <a:endParaRPr lang="es-AR" dirty="0"/>
          </a:p>
        </p:txBody>
      </p:sp>
      <p:sp>
        <p:nvSpPr>
          <p:cNvPr id="6" name="CuadroTexto 5">
            <a:extLst>
              <a:ext uri="{FF2B5EF4-FFF2-40B4-BE49-F238E27FC236}">
                <a16:creationId xmlns:a16="http://schemas.microsoft.com/office/drawing/2014/main" id="{76A59C22-C324-4AF2-AEB2-9F95EFBDC6C7}"/>
              </a:ext>
            </a:extLst>
          </p:cNvPr>
          <p:cNvSpPr txBox="1"/>
          <p:nvPr/>
        </p:nvSpPr>
        <p:spPr>
          <a:xfrm>
            <a:off x="3341228" y="3179298"/>
            <a:ext cx="6843781" cy="3416320"/>
          </a:xfrm>
          <a:prstGeom prst="rect">
            <a:avLst/>
          </a:prstGeom>
          <a:noFill/>
        </p:spPr>
        <p:txBody>
          <a:bodyPr wrap="square" rtlCol="0">
            <a:spAutoFit/>
          </a:bodyPr>
          <a:lstStyle/>
          <a:p>
            <a:r>
              <a:rPr lang="es-AR" dirty="0" err="1">
                <a:latin typeface="Consolas" panose="020B0609020204030204" pitchFamily="49" charset="0"/>
              </a:rPr>
              <a:t>int</a:t>
            </a:r>
            <a:r>
              <a:rPr lang="es-AR" dirty="0">
                <a:latin typeface="Consolas" panose="020B0609020204030204" pitchFamily="49" charset="0"/>
              </a:rPr>
              <a:t> </a:t>
            </a:r>
            <a:r>
              <a:rPr lang="es-AR" dirty="0" err="1">
                <a:latin typeface="Consolas" panose="020B0609020204030204" pitchFamily="49" charset="0"/>
              </a:rPr>
              <a:t>main</a:t>
            </a:r>
            <a:r>
              <a:rPr lang="es-AR" dirty="0">
                <a:latin typeface="Consolas" panose="020B0609020204030204" pitchFamily="49" charset="0"/>
              </a:rPr>
              <a:t>(){</a:t>
            </a:r>
          </a:p>
          <a:p>
            <a:r>
              <a:rPr lang="es-AR" dirty="0">
                <a:latin typeface="Consolas" panose="020B0609020204030204" pitchFamily="49" charset="0"/>
              </a:rPr>
              <a:t>	</a:t>
            </a:r>
            <a:r>
              <a:rPr lang="es-AR" dirty="0" err="1">
                <a:latin typeface="Consolas" panose="020B0609020204030204" pitchFamily="49" charset="0"/>
              </a:rPr>
              <a:t>int</a:t>
            </a:r>
            <a:r>
              <a:rPr lang="es-AR" dirty="0">
                <a:latin typeface="Consolas" panose="020B0609020204030204" pitchFamily="49" charset="0"/>
              </a:rPr>
              <a:t> edad, </a:t>
            </a:r>
            <a:r>
              <a:rPr lang="es-AR" dirty="0" err="1">
                <a:latin typeface="Consolas" panose="020B0609020204030204" pitchFamily="49" charset="0"/>
              </a:rPr>
              <a:t>eMax</a:t>
            </a:r>
            <a:r>
              <a:rPr lang="es-AR" dirty="0">
                <a:latin typeface="Consolas" panose="020B0609020204030204" pitchFamily="49" charset="0"/>
              </a:rPr>
              <a:t>=0;</a:t>
            </a:r>
          </a:p>
          <a:p>
            <a:r>
              <a:rPr lang="es-AR" dirty="0">
                <a:latin typeface="Consolas" panose="020B0609020204030204" pitchFamily="49" charset="0"/>
              </a:rPr>
              <a:t>	</a:t>
            </a:r>
            <a:r>
              <a:rPr lang="es-AR" dirty="0" err="1">
                <a:latin typeface="Consolas" panose="020B0609020204030204" pitchFamily="49" charset="0"/>
              </a:rPr>
              <a:t>cout</a:t>
            </a:r>
            <a:r>
              <a:rPr lang="es-AR" dirty="0">
                <a:latin typeface="Consolas" panose="020B0609020204030204" pitchFamily="49" charset="0"/>
              </a:rPr>
              <a:t>&lt;&lt;“INGRESE LA EDAD (0 PARA FINALIZAR): ”;</a:t>
            </a:r>
          </a:p>
          <a:p>
            <a:r>
              <a:rPr lang="es-AR" dirty="0">
                <a:latin typeface="Consolas" panose="020B0609020204030204" pitchFamily="49" charset="0"/>
              </a:rPr>
              <a:t>	</a:t>
            </a:r>
            <a:r>
              <a:rPr lang="es-AR" dirty="0" err="1">
                <a:latin typeface="Consolas" panose="020B0609020204030204" pitchFamily="49" charset="0"/>
              </a:rPr>
              <a:t>cin</a:t>
            </a:r>
            <a:r>
              <a:rPr lang="es-AR" dirty="0">
                <a:latin typeface="Consolas" panose="020B0609020204030204" pitchFamily="49" charset="0"/>
              </a:rPr>
              <a:t>&gt;&gt;edad;</a:t>
            </a:r>
          </a:p>
          <a:p>
            <a:r>
              <a:rPr lang="es-AR" dirty="0">
                <a:latin typeface="Consolas" panose="020B0609020204030204" pitchFamily="49" charset="0"/>
              </a:rPr>
              <a:t>	</a:t>
            </a:r>
            <a:r>
              <a:rPr lang="es-AR" dirty="0" err="1">
                <a:latin typeface="Consolas" panose="020B0609020204030204" pitchFamily="49" charset="0"/>
              </a:rPr>
              <a:t>while</a:t>
            </a:r>
            <a:r>
              <a:rPr lang="es-AR" dirty="0">
                <a:latin typeface="Consolas" panose="020B0609020204030204" pitchFamily="49" charset="0"/>
              </a:rPr>
              <a:t>(edad!=0){</a:t>
            </a:r>
          </a:p>
          <a:p>
            <a:r>
              <a:rPr lang="es-AR" dirty="0">
                <a:latin typeface="Consolas" panose="020B0609020204030204" pitchFamily="49" charset="0"/>
              </a:rPr>
              <a:t>		</a:t>
            </a:r>
            <a:r>
              <a:rPr lang="es-AR" dirty="0" err="1">
                <a:latin typeface="Consolas" panose="020B0609020204030204" pitchFamily="49" charset="0"/>
              </a:rPr>
              <a:t>if</a:t>
            </a:r>
            <a:r>
              <a:rPr lang="es-AR" dirty="0">
                <a:latin typeface="Consolas" panose="020B0609020204030204" pitchFamily="49" charset="0"/>
              </a:rPr>
              <a:t>(edad&gt;</a:t>
            </a:r>
            <a:r>
              <a:rPr lang="es-AR" dirty="0" err="1">
                <a:latin typeface="Consolas" panose="020B0609020204030204" pitchFamily="49" charset="0"/>
              </a:rPr>
              <a:t>max</a:t>
            </a:r>
            <a:r>
              <a:rPr lang="es-AR" dirty="0">
                <a:latin typeface="Consolas" panose="020B0609020204030204" pitchFamily="49" charset="0"/>
              </a:rPr>
              <a:t>) </a:t>
            </a:r>
            <a:r>
              <a:rPr lang="es-AR" dirty="0" err="1">
                <a:latin typeface="Consolas" panose="020B0609020204030204" pitchFamily="49" charset="0"/>
              </a:rPr>
              <a:t>eMax</a:t>
            </a:r>
            <a:r>
              <a:rPr lang="es-AR" dirty="0">
                <a:latin typeface="Consolas" panose="020B0609020204030204" pitchFamily="49" charset="0"/>
              </a:rPr>
              <a:t>=edad; 		</a:t>
            </a:r>
          </a:p>
          <a:p>
            <a:r>
              <a:rPr lang="es-AR" dirty="0">
                <a:latin typeface="Consolas" panose="020B0609020204030204" pitchFamily="49" charset="0"/>
              </a:rPr>
              <a:t>		</a:t>
            </a:r>
            <a:r>
              <a:rPr lang="es-AR" dirty="0" err="1">
                <a:latin typeface="Consolas" panose="020B0609020204030204" pitchFamily="49" charset="0"/>
              </a:rPr>
              <a:t>cout</a:t>
            </a:r>
            <a:r>
              <a:rPr lang="es-AR" dirty="0">
                <a:latin typeface="Consolas" panose="020B0609020204030204" pitchFamily="49" charset="0"/>
              </a:rPr>
              <a:t>&lt;&lt;“INGRESE LA EDAD (0 PARA FINALIZAR): “;</a:t>
            </a:r>
          </a:p>
          <a:p>
            <a:r>
              <a:rPr lang="es-AR" dirty="0">
                <a:latin typeface="Consolas" panose="020B0609020204030204" pitchFamily="49" charset="0"/>
              </a:rPr>
              <a:t>		</a:t>
            </a:r>
            <a:r>
              <a:rPr lang="es-AR" dirty="0" err="1">
                <a:latin typeface="Consolas" panose="020B0609020204030204" pitchFamily="49" charset="0"/>
              </a:rPr>
              <a:t>cin</a:t>
            </a:r>
            <a:r>
              <a:rPr lang="es-AR" dirty="0">
                <a:latin typeface="Consolas" panose="020B0609020204030204" pitchFamily="49" charset="0"/>
              </a:rPr>
              <a:t>&gt;&gt;edad;</a:t>
            </a:r>
          </a:p>
          <a:p>
            <a:r>
              <a:rPr lang="es-AR" dirty="0">
                <a:latin typeface="Consolas" panose="020B0609020204030204" pitchFamily="49" charset="0"/>
              </a:rPr>
              <a:t>	}</a:t>
            </a:r>
          </a:p>
          <a:p>
            <a:r>
              <a:rPr lang="es-AR" dirty="0">
                <a:latin typeface="Consolas" panose="020B0609020204030204" pitchFamily="49" charset="0"/>
              </a:rPr>
              <a:t>	</a:t>
            </a:r>
            <a:r>
              <a:rPr lang="es-AR" dirty="0" err="1">
                <a:latin typeface="Consolas" panose="020B0609020204030204" pitchFamily="49" charset="0"/>
              </a:rPr>
              <a:t>cout</a:t>
            </a:r>
            <a:r>
              <a:rPr lang="es-AR" dirty="0">
                <a:latin typeface="Consolas" panose="020B0609020204030204" pitchFamily="49" charset="0"/>
              </a:rPr>
              <a:t>&lt;&lt;“EDAD MAXIMA: ”&lt;&lt;edad&lt;&lt;</a:t>
            </a:r>
            <a:r>
              <a:rPr lang="es-AR" dirty="0" err="1">
                <a:latin typeface="Consolas" panose="020B0609020204030204" pitchFamily="49" charset="0"/>
              </a:rPr>
              <a:t>endl</a:t>
            </a:r>
            <a:r>
              <a:rPr lang="es-AR" dirty="0">
                <a:latin typeface="Consolas" panose="020B0609020204030204" pitchFamily="49" charset="0"/>
              </a:rPr>
              <a:t>;</a:t>
            </a:r>
          </a:p>
          <a:p>
            <a:r>
              <a:rPr lang="es-AR" dirty="0">
                <a:latin typeface="Consolas" panose="020B0609020204030204" pitchFamily="49" charset="0"/>
              </a:rPr>
              <a:t>	</a:t>
            </a:r>
            <a:r>
              <a:rPr lang="es-AR" dirty="0" err="1">
                <a:latin typeface="Consolas" panose="020B0609020204030204" pitchFamily="49" charset="0"/>
              </a:rPr>
              <a:t>return</a:t>
            </a:r>
            <a:r>
              <a:rPr lang="es-AR" dirty="0">
                <a:latin typeface="Consolas" panose="020B0609020204030204" pitchFamily="49" charset="0"/>
              </a:rPr>
              <a:t> 0;</a:t>
            </a:r>
          </a:p>
          <a:p>
            <a:r>
              <a:rPr lang="es-AR" dirty="0"/>
              <a:t>}</a:t>
            </a:r>
          </a:p>
        </p:txBody>
      </p:sp>
    </p:spTree>
    <p:extLst>
      <p:ext uri="{BB962C8B-B14F-4D97-AF65-F5344CB8AC3E}">
        <p14:creationId xmlns:p14="http://schemas.microsoft.com/office/powerpoint/2010/main" val="3330418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8223102-DE56-483B-9857-2B06BB241B88}"/>
              </a:ext>
            </a:extLst>
          </p:cNvPr>
          <p:cNvSpPr>
            <a:spLocks noGrp="1"/>
          </p:cNvSpPr>
          <p:nvPr>
            <p:ph type="title"/>
          </p:nvPr>
        </p:nvSpPr>
        <p:spPr/>
        <p:txBody>
          <a:bodyPr/>
          <a:lstStyle/>
          <a:p>
            <a:r>
              <a:rPr lang="es-AR" b="1" dirty="0">
                <a:solidFill>
                  <a:schemeClr val="accent4">
                    <a:lumMod val="50000"/>
                  </a:schemeClr>
                </a:solidFill>
              </a:rPr>
              <a:t>ESTRUCTURAS DE REPETICION</a:t>
            </a:r>
          </a:p>
        </p:txBody>
      </p:sp>
      <p:sp>
        <p:nvSpPr>
          <p:cNvPr id="5" name="Marcador de contenido 4">
            <a:extLst>
              <a:ext uri="{FF2B5EF4-FFF2-40B4-BE49-F238E27FC236}">
                <a16:creationId xmlns:a16="http://schemas.microsoft.com/office/drawing/2014/main" id="{C351455D-0256-4FB0-8054-B5F02E072AB9}"/>
              </a:ext>
            </a:extLst>
          </p:cNvPr>
          <p:cNvSpPr>
            <a:spLocks noGrp="1"/>
          </p:cNvSpPr>
          <p:nvPr>
            <p:ph idx="1"/>
          </p:nvPr>
        </p:nvSpPr>
        <p:spPr>
          <a:xfrm>
            <a:off x="1176129" y="1572010"/>
            <a:ext cx="9872871" cy="1856990"/>
          </a:xfrm>
        </p:spPr>
        <p:txBody>
          <a:bodyPr>
            <a:normAutofit/>
          </a:bodyPr>
          <a:lstStyle/>
          <a:p>
            <a:pPr marL="45720" indent="0">
              <a:buNone/>
            </a:pPr>
            <a:r>
              <a:rPr lang="es-AR" b="1" dirty="0">
                <a:solidFill>
                  <a:schemeClr val="accent4">
                    <a:lumMod val="50000"/>
                  </a:schemeClr>
                </a:solidFill>
              </a:rPr>
              <a:t>Tanto en el ciclo </a:t>
            </a:r>
            <a:r>
              <a:rPr lang="es-AR" b="1" dirty="0" err="1">
                <a:solidFill>
                  <a:schemeClr val="accent4">
                    <a:lumMod val="50000"/>
                  </a:schemeClr>
                </a:solidFill>
              </a:rPr>
              <a:t>for</a:t>
            </a:r>
            <a:r>
              <a:rPr lang="es-AR" b="1" dirty="0">
                <a:solidFill>
                  <a:schemeClr val="accent4">
                    <a:lumMod val="50000"/>
                  </a:schemeClr>
                </a:solidFill>
              </a:rPr>
              <a:t> como en el </a:t>
            </a:r>
            <a:r>
              <a:rPr lang="es-AR" b="1" dirty="0" err="1">
                <a:solidFill>
                  <a:schemeClr val="accent4">
                    <a:lumMod val="50000"/>
                  </a:schemeClr>
                </a:solidFill>
              </a:rPr>
              <a:t>while</a:t>
            </a:r>
            <a:r>
              <a:rPr lang="es-AR" b="1" dirty="0">
                <a:solidFill>
                  <a:schemeClr val="accent4">
                    <a:lumMod val="50000"/>
                  </a:schemeClr>
                </a:solidFill>
              </a:rPr>
              <a:t> la/a variable/s que lo controla tienen que tener valores consistentes para garantizar que el programa se ejecute de correctamente. </a:t>
            </a:r>
          </a:p>
          <a:p>
            <a:pPr marL="45720" indent="0">
              <a:buNone/>
            </a:pPr>
            <a:r>
              <a:rPr lang="es-AR" b="1" dirty="0">
                <a:solidFill>
                  <a:schemeClr val="accent4">
                    <a:lumMod val="50000"/>
                  </a:schemeClr>
                </a:solidFill>
              </a:rPr>
              <a:t>Por ejemplo en el código visto, si no se hace el ingreso previo de la edad el programa podría no pedir ingresos y dar un resultado absurdo</a:t>
            </a:r>
            <a:endParaRPr lang="es-AR" dirty="0">
              <a:solidFill>
                <a:schemeClr val="accent4">
                  <a:lumMod val="50000"/>
                </a:schemeClr>
              </a:solidFill>
            </a:endParaRPr>
          </a:p>
          <a:p>
            <a:pPr marL="45720" indent="0">
              <a:buNone/>
            </a:pPr>
            <a:endParaRPr lang="es-AR" sz="2400" dirty="0">
              <a:solidFill>
                <a:schemeClr val="accent4">
                  <a:lumMod val="50000"/>
                </a:schemeClr>
              </a:solidFill>
            </a:endParaRPr>
          </a:p>
          <a:p>
            <a:pPr marL="45720" indent="0">
              <a:buNone/>
            </a:pPr>
            <a:endParaRPr lang="es-AR" sz="2400" dirty="0">
              <a:solidFill>
                <a:schemeClr val="accent4">
                  <a:lumMod val="50000"/>
                </a:schemeClr>
              </a:solidFill>
            </a:endParaRPr>
          </a:p>
        </p:txBody>
      </p:sp>
      <p:sp>
        <p:nvSpPr>
          <p:cNvPr id="2" name="CuadroTexto 1">
            <a:extLst>
              <a:ext uri="{FF2B5EF4-FFF2-40B4-BE49-F238E27FC236}">
                <a16:creationId xmlns:a16="http://schemas.microsoft.com/office/drawing/2014/main" id="{BC9637D4-C879-4153-9D33-F50FB9C6DE91}"/>
              </a:ext>
            </a:extLst>
          </p:cNvPr>
          <p:cNvSpPr txBox="1"/>
          <p:nvPr/>
        </p:nvSpPr>
        <p:spPr>
          <a:xfrm>
            <a:off x="858129" y="3179298"/>
            <a:ext cx="184731" cy="369332"/>
          </a:xfrm>
          <a:prstGeom prst="rect">
            <a:avLst/>
          </a:prstGeom>
          <a:noFill/>
        </p:spPr>
        <p:txBody>
          <a:bodyPr wrap="none" rtlCol="0">
            <a:spAutoFit/>
          </a:bodyPr>
          <a:lstStyle/>
          <a:p>
            <a:endParaRPr lang="es-AR" dirty="0"/>
          </a:p>
        </p:txBody>
      </p:sp>
      <p:sp>
        <p:nvSpPr>
          <p:cNvPr id="6" name="CuadroTexto 5">
            <a:extLst>
              <a:ext uri="{FF2B5EF4-FFF2-40B4-BE49-F238E27FC236}">
                <a16:creationId xmlns:a16="http://schemas.microsoft.com/office/drawing/2014/main" id="{76A59C22-C324-4AF2-AEB2-9F95EFBDC6C7}"/>
              </a:ext>
            </a:extLst>
          </p:cNvPr>
          <p:cNvSpPr txBox="1"/>
          <p:nvPr/>
        </p:nvSpPr>
        <p:spPr>
          <a:xfrm>
            <a:off x="3545058" y="3428281"/>
            <a:ext cx="6935372" cy="2862322"/>
          </a:xfrm>
          <a:prstGeom prst="rect">
            <a:avLst/>
          </a:prstGeom>
          <a:noFill/>
        </p:spPr>
        <p:txBody>
          <a:bodyPr wrap="square" rtlCol="0">
            <a:spAutoFit/>
          </a:bodyPr>
          <a:lstStyle/>
          <a:p>
            <a:r>
              <a:rPr lang="es-AR" dirty="0" err="1">
                <a:latin typeface="Consolas" panose="020B0609020204030204" pitchFamily="49" charset="0"/>
              </a:rPr>
              <a:t>int</a:t>
            </a:r>
            <a:r>
              <a:rPr lang="es-AR" dirty="0">
                <a:latin typeface="Consolas" panose="020B0609020204030204" pitchFamily="49" charset="0"/>
              </a:rPr>
              <a:t> </a:t>
            </a:r>
            <a:r>
              <a:rPr lang="es-AR" dirty="0" err="1">
                <a:latin typeface="Consolas" panose="020B0609020204030204" pitchFamily="49" charset="0"/>
              </a:rPr>
              <a:t>main</a:t>
            </a:r>
            <a:r>
              <a:rPr lang="es-AR" dirty="0">
                <a:latin typeface="Consolas" panose="020B0609020204030204" pitchFamily="49" charset="0"/>
              </a:rPr>
              <a:t>(){</a:t>
            </a:r>
          </a:p>
          <a:p>
            <a:r>
              <a:rPr lang="es-AR" dirty="0">
                <a:latin typeface="Consolas" panose="020B0609020204030204" pitchFamily="49" charset="0"/>
              </a:rPr>
              <a:t>	</a:t>
            </a:r>
            <a:r>
              <a:rPr lang="es-AR" dirty="0" err="1">
                <a:latin typeface="Consolas" panose="020B0609020204030204" pitchFamily="49" charset="0"/>
              </a:rPr>
              <a:t>int</a:t>
            </a:r>
            <a:r>
              <a:rPr lang="es-AR" dirty="0">
                <a:latin typeface="Consolas" panose="020B0609020204030204" pitchFamily="49" charset="0"/>
              </a:rPr>
              <a:t> edad, </a:t>
            </a:r>
            <a:r>
              <a:rPr lang="es-AR" dirty="0" err="1">
                <a:latin typeface="Consolas" panose="020B0609020204030204" pitchFamily="49" charset="0"/>
              </a:rPr>
              <a:t>eMax</a:t>
            </a:r>
            <a:r>
              <a:rPr lang="es-AR" dirty="0">
                <a:latin typeface="Consolas" panose="020B0609020204030204" pitchFamily="49" charset="0"/>
              </a:rPr>
              <a:t>=0;</a:t>
            </a:r>
          </a:p>
          <a:p>
            <a:r>
              <a:rPr lang="es-AR" dirty="0">
                <a:latin typeface="Consolas" panose="020B0609020204030204" pitchFamily="49" charset="0"/>
              </a:rPr>
              <a:t>	</a:t>
            </a:r>
            <a:r>
              <a:rPr lang="es-AR" dirty="0" err="1">
                <a:latin typeface="Consolas" panose="020B0609020204030204" pitchFamily="49" charset="0"/>
              </a:rPr>
              <a:t>while</a:t>
            </a:r>
            <a:r>
              <a:rPr lang="es-AR" dirty="0">
                <a:latin typeface="Consolas" panose="020B0609020204030204" pitchFamily="49" charset="0"/>
              </a:rPr>
              <a:t>(edad!=0){</a:t>
            </a:r>
          </a:p>
          <a:p>
            <a:r>
              <a:rPr lang="es-AR" dirty="0">
                <a:latin typeface="Consolas" panose="020B0609020204030204" pitchFamily="49" charset="0"/>
              </a:rPr>
              <a:t>		</a:t>
            </a:r>
            <a:r>
              <a:rPr lang="es-AR" dirty="0" err="1">
                <a:latin typeface="Consolas" panose="020B0609020204030204" pitchFamily="49" charset="0"/>
              </a:rPr>
              <a:t>cout</a:t>
            </a:r>
            <a:r>
              <a:rPr lang="es-AR" dirty="0">
                <a:latin typeface="Consolas" panose="020B0609020204030204" pitchFamily="49" charset="0"/>
              </a:rPr>
              <a:t>&lt;&lt;“INGRESE LA EDAD (0 PARA FINALIZAR): ”;</a:t>
            </a:r>
          </a:p>
          <a:p>
            <a:r>
              <a:rPr lang="es-AR" dirty="0">
                <a:latin typeface="Consolas" panose="020B0609020204030204" pitchFamily="49" charset="0"/>
              </a:rPr>
              <a:t>		</a:t>
            </a:r>
            <a:r>
              <a:rPr lang="es-AR" dirty="0" err="1">
                <a:latin typeface="Consolas" panose="020B0609020204030204" pitchFamily="49" charset="0"/>
              </a:rPr>
              <a:t>cin</a:t>
            </a:r>
            <a:r>
              <a:rPr lang="es-AR" dirty="0">
                <a:latin typeface="Consolas" panose="020B0609020204030204" pitchFamily="49" charset="0"/>
              </a:rPr>
              <a:t>&gt;&gt;edad;</a:t>
            </a:r>
          </a:p>
          <a:p>
            <a:r>
              <a:rPr lang="es-AR" dirty="0">
                <a:latin typeface="Consolas" panose="020B0609020204030204" pitchFamily="49" charset="0"/>
              </a:rPr>
              <a:t>		</a:t>
            </a:r>
            <a:r>
              <a:rPr lang="es-AR" dirty="0" err="1">
                <a:latin typeface="Consolas" panose="020B0609020204030204" pitchFamily="49" charset="0"/>
              </a:rPr>
              <a:t>if</a:t>
            </a:r>
            <a:r>
              <a:rPr lang="es-AR" dirty="0">
                <a:latin typeface="Consolas" panose="020B0609020204030204" pitchFamily="49" charset="0"/>
              </a:rPr>
              <a:t>(edad&gt;</a:t>
            </a:r>
            <a:r>
              <a:rPr lang="es-AR" dirty="0" err="1">
                <a:latin typeface="Consolas" panose="020B0609020204030204" pitchFamily="49" charset="0"/>
              </a:rPr>
              <a:t>max</a:t>
            </a:r>
            <a:r>
              <a:rPr lang="es-AR" dirty="0">
                <a:latin typeface="Consolas" panose="020B0609020204030204" pitchFamily="49" charset="0"/>
              </a:rPr>
              <a:t>) </a:t>
            </a:r>
            <a:r>
              <a:rPr lang="es-AR" dirty="0" err="1">
                <a:latin typeface="Consolas" panose="020B0609020204030204" pitchFamily="49" charset="0"/>
              </a:rPr>
              <a:t>eMax</a:t>
            </a:r>
            <a:r>
              <a:rPr lang="es-AR" dirty="0">
                <a:latin typeface="Consolas" panose="020B0609020204030204" pitchFamily="49" charset="0"/>
              </a:rPr>
              <a:t>=edad; 		</a:t>
            </a:r>
          </a:p>
          <a:p>
            <a:r>
              <a:rPr lang="es-AR" dirty="0">
                <a:latin typeface="Consolas" panose="020B0609020204030204" pitchFamily="49" charset="0"/>
              </a:rPr>
              <a:t>		}</a:t>
            </a:r>
          </a:p>
          <a:p>
            <a:r>
              <a:rPr lang="es-AR" dirty="0">
                <a:latin typeface="Consolas" panose="020B0609020204030204" pitchFamily="49" charset="0"/>
              </a:rPr>
              <a:t>	</a:t>
            </a:r>
            <a:r>
              <a:rPr lang="es-AR" dirty="0" err="1">
                <a:latin typeface="Consolas" panose="020B0609020204030204" pitchFamily="49" charset="0"/>
              </a:rPr>
              <a:t>cout</a:t>
            </a:r>
            <a:r>
              <a:rPr lang="es-AR" dirty="0">
                <a:latin typeface="Consolas" panose="020B0609020204030204" pitchFamily="49" charset="0"/>
              </a:rPr>
              <a:t>&lt;&lt;“EDAD MAXIMA: ”&lt;&lt;edad&lt;&lt;</a:t>
            </a:r>
            <a:r>
              <a:rPr lang="es-AR" dirty="0" err="1">
                <a:latin typeface="Consolas" panose="020B0609020204030204" pitchFamily="49" charset="0"/>
              </a:rPr>
              <a:t>endl</a:t>
            </a:r>
            <a:r>
              <a:rPr lang="es-AR" dirty="0">
                <a:latin typeface="Consolas" panose="020B0609020204030204" pitchFamily="49" charset="0"/>
              </a:rPr>
              <a:t>;</a:t>
            </a:r>
          </a:p>
          <a:p>
            <a:r>
              <a:rPr lang="es-AR" dirty="0">
                <a:latin typeface="Consolas" panose="020B0609020204030204" pitchFamily="49" charset="0"/>
              </a:rPr>
              <a:t>	</a:t>
            </a:r>
            <a:r>
              <a:rPr lang="es-AR" dirty="0" err="1">
                <a:latin typeface="Consolas" panose="020B0609020204030204" pitchFamily="49" charset="0"/>
              </a:rPr>
              <a:t>return</a:t>
            </a:r>
            <a:r>
              <a:rPr lang="es-AR" dirty="0">
                <a:latin typeface="Consolas" panose="020B0609020204030204" pitchFamily="49" charset="0"/>
              </a:rPr>
              <a:t> 0;</a:t>
            </a:r>
          </a:p>
          <a:p>
            <a:r>
              <a:rPr lang="es-AR" dirty="0"/>
              <a:t>}</a:t>
            </a:r>
          </a:p>
        </p:txBody>
      </p:sp>
    </p:spTree>
    <p:extLst>
      <p:ext uri="{BB962C8B-B14F-4D97-AF65-F5344CB8AC3E}">
        <p14:creationId xmlns:p14="http://schemas.microsoft.com/office/powerpoint/2010/main" val="2365651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8223102-DE56-483B-9857-2B06BB241B88}"/>
              </a:ext>
            </a:extLst>
          </p:cNvPr>
          <p:cNvSpPr>
            <a:spLocks noGrp="1"/>
          </p:cNvSpPr>
          <p:nvPr>
            <p:ph type="title"/>
          </p:nvPr>
        </p:nvSpPr>
        <p:spPr/>
        <p:txBody>
          <a:bodyPr/>
          <a:lstStyle/>
          <a:p>
            <a:r>
              <a:rPr lang="es-AR" b="1" dirty="0">
                <a:solidFill>
                  <a:schemeClr val="accent4">
                    <a:lumMod val="50000"/>
                  </a:schemeClr>
                </a:solidFill>
              </a:rPr>
              <a:t>ESTRUCTURAS DE REPETICION</a:t>
            </a:r>
          </a:p>
        </p:txBody>
      </p:sp>
      <p:sp>
        <p:nvSpPr>
          <p:cNvPr id="5" name="Marcador de contenido 4">
            <a:extLst>
              <a:ext uri="{FF2B5EF4-FFF2-40B4-BE49-F238E27FC236}">
                <a16:creationId xmlns:a16="http://schemas.microsoft.com/office/drawing/2014/main" id="{C351455D-0256-4FB0-8054-B5F02E072AB9}"/>
              </a:ext>
            </a:extLst>
          </p:cNvPr>
          <p:cNvSpPr>
            <a:spLocks noGrp="1"/>
          </p:cNvSpPr>
          <p:nvPr>
            <p:ph idx="1"/>
          </p:nvPr>
        </p:nvSpPr>
        <p:spPr>
          <a:xfrm>
            <a:off x="1176129" y="1572010"/>
            <a:ext cx="9872871" cy="1157122"/>
          </a:xfrm>
        </p:spPr>
        <p:txBody>
          <a:bodyPr>
            <a:normAutofit/>
          </a:bodyPr>
          <a:lstStyle/>
          <a:p>
            <a:pPr marL="45720" indent="0">
              <a:buNone/>
            </a:pPr>
            <a:r>
              <a:rPr lang="es-AR" b="1" dirty="0">
                <a:solidFill>
                  <a:schemeClr val="accent4">
                    <a:lumMod val="50000"/>
                  </a:schemeClr>
                </a:solidFill>
              </a:rPr>
              <a:t>Para este caso, se podría asignar un valor arbitrario a la variable edad para que el programa ingrese al ciclo</a:t>
            </a:r>
            <a:endParaRPr lang="es-AR" dirty="0">
              <a:solidFill>
                <a:schemeClr val="accent4">
                  <a:lumMod val="50000"/>
                </a:schemeClr>
              </a:solidFill>
            </a:endParaRPr>
          </a:p>
          <a:p>
            <a:pPr marL="45720" indent="0">
              <a:buNone/>
            </a:pPr>
            <a:endParaRPr lang="es-AR" sz="2400" dirty="0">
              <a:solidFill>
                <a:schemeClr val="accent4">
                  <a:lumMod val="50000"/>
                </a:schemeClr>
              </a:solidFill>
            </a:endParaRPr>
          </a:p>
          <a:p>
            <a:pPr marL="45720" indent="0">
              <a:buNone/>
            </a:pPr>
            <a:endParaRPr lang="es-AR" sz="2400" dirty="0">
              <a:solidFill>
                <a:schemeClr val="accent4">
                  <a:lumMod val="50000"/>
                </a:schemeClr>
              </a:solidFill>
            </a:endParaRPr>
          </a:p>
        </p:txBody>
      </p:sp>
      <p:sp>
        <p:nvSpPr>
          <p:cNvPr id="2" name="CuadroTexto 1">
            <a:extLst>
              <a:ext uri="{FF2B5EF4-FFF2-40B4-BE49-F238E27FC236}">
                <a16:creationId xmlns:a16="http://schemas.microsoft.com/office/drawing/2014/main" id="{BC9637D4-C879-4153-9D33-F50FB9C6DE91}"/>
              </a:ext>
            </a:extLst>
          </p:cNvPr>
          <p:cNvSpPr txBox="1"/>
          <p:nvPr/>
        </p:nvSpPr>
        <p:spPr>
          <a:xfrm>
            <a:off x="858129" y="3179298"/>
            <a:ext cx="184731" cy="369332"/>
          </a:xfrm>
          <a:prstGeom prst="rect">
            <a:avLst/>
          </a:prstGeom>
          <a:noFill/>
        </p:spPr>
        <p:txBody>
          <a:bodyPr wrap="none" rtlCol="0">
            <a:spAutoFit/>
          </a:bodyPr>
          <a:lstStyle/>
          <a:p>
            <a:endParaRPr lang="es-AR" dirty="0"/>
          </a:p>
        </p:txBody>
      </p:sp>
      <p:sp>
        <p:nvSpPr>
          <p:cNvPr id="6" name="CuadroTexto 5">
            <a:extLst>
              <a:ext uri="{FF2B5EF4-FFF2-40B4-BE49-F238E27FC236}">
                <a16:creationId xmlns:a16="http://schemas.microsoft.com/office/drawing/2014/main" id="{76A59C22-C324-4AF2-AEB2-9F95EFBDC6C7}"/>
              </a:ext>
            </a:extLst>
          </p:cNvPr>
          <p:cNvSpPr txBox="1"/>
          <p:nvPr/>
        </p:nvSpPr>
        <p:spPr>
          <a:xfrm>
            <a:off x="3530990" y="2697708"/>
            <a:ext cx="6935372" cy="3416320"/>
          </a:xfrm>
          <a:prstGeom prst="rect">
            <a:avLst/>
          </a:prstGeom>
          <a:noFill/>
        </p:spPr>
        <p:txBody>
          <a:bodyPr wrap="square" rtlCol="0">
            <a:spAutoFit/>
          </a:bodyPr>
          <a:lstStyle/>
          <a:p>
            <a:r>
              <a:rPr lang="es-AR" dirty="0" err="1">
                <a:latin typeface="Consolas" panose="020B0609020204030204" pitchFamily="49" charset="0"/>
              </a:rPr>
              <a:t>int</a:t>
            </a:r>
            <a:r>
              <a:rPr lang="es-AR" dirty="0">
                <a:latin typeface="Consolas" panose="020B0609020204030204" pitchFamily="49" charset="0"/>
              </a:rPr>
              <a:t> </a:t>
            </a:r>
            <a:r>
              <a:rPr lang="es-AR" dirty="0" err="1">
                <a:latin typeface="Consolas" panose="020B0609020204030204" pitchFamily="49" charset="0"/>
              </a:rPr>
              <a:t>main</a:t>
            </a:r>
            <a:r>
              <a:rPr lang="es-AR" dirty="0">
                <a:latin typeface="Consolas" panose="020B0609020204030204" pitchFamily="49" charset="0"/>
              </a:rPr>
              <a:t>(){</a:t>
            </a:r>
          </a:p>
          <a:p>
            <a:r>
              <a:rPr lang="es-AR" dirty="0">
                <a:latin typeface="Consolas" panose="020B0609020204030204" pitchFamily="49" charset="0"/>
              </a:rPr>
              <a:t>	</a:t>
            </a:r>
            <a:r>
              <a:rPr lang="es-AR" dirty="0" err="1">
                <a:latin typeface="Consolas" panose="020B0609020204030204" pitchFamily="49" charset="0"/>
              </a:rPr>
              <a:t>int</a:t>
            </a:r>
            <a:r>
              <a:rPr lang="es-AR" dirty="0">
                <a:latin typeface="Consolas" panose="020B0609020204030204" pitchFamily="49" charset="0"/>
              </a:rPr>
              <a:t> edad, </a:t>
            </a:r>
            <a:r>
              <a:rPr lang="es-AR" dirty="0" err="1">
                <a:latin typeface="Consolas" panose="020B0609020204030204" pitchFamily="49" charset="0"/>
              </a:rPr>
              <a:t>eMax</a:t>
            </a:r>
            <a:r>
              <a:rPr lang="es-AR" dirty="0">
                <a:latin typeface="Consolas" panose="020B0609020204030204" pitchFamily="49" charset="0"/>
              </a:rPr>
              <a:t>=0;</a:t>
            </a:r>
          </a:p>
          <a:p>
            <a:r>
              <a:rPr lang="es-AR" dirty="0">
                <a:latin typeface="Consolas" panose="020B0609020204030204" pitchFamily="49" charset="0"/>
              </a:rPr>
              <a:t>	edad=14;///cualquier valor distinto de 0. No es 	///usado para el cálculo del máximo</a:t>
            </a:r>
          </a:p>
          <a:p>
            <a:r>
              <a:rPr lang="es-AR" dirty="0">
                <a:latin typeface="Consolas" panose="020B0609020204030204" pitchFamily="49" charset="0"/>
              </a:rPr>
              <a:t>	</a:t>
            </a:r>
            <a:r>
              <a:rPr lang="es-AR" dirty="0" err="1">
                <a:latin typeface="Consolas" panose="020B0609020204030204" pitchFamily="49" charset="0"/>
              </a:rPr>
              <a:t>while</a:t>
            </a:r>
            <a:r>
              <a:rPr lang="es-AR" dirty="0">
                <a:latin typeface="Consolas" panose="020B0609020204030204" pitchFamily="49" charset="0"/>
              </a:rPr>
              <a:t>(edad!=0){</a:t>
            </a:r>
          </a:p>
          <a:p>
            <a:r>
              <a:rPr lang="es-AR" dirty="0">
                <a:latin typeface="Consolas" panose="020B0609020204030204" pitchFamily="49" charset="0"/>
              </a:rPr>
              <a:t>		</a:t>
            </a:r>
            <a:r>
              <a:rPr lang="es-AR" dirty="0" err="1">
                <a:latin typeface="Consolas" panose="020B0609020204030204" pitchFamily="49" charset="0"/>
              </a:rPr>
              <a:t>cout</a:t>
            </a:r>
            <a:r>
              <a:rPr lang="es-AR" dirty="0">
                <a:latin typeface="Consolas" panose="020B0609020204030204" pitchFamily="49" charset="0"/>
              </a:rPr>
              <a:t>&lt;&lt;“INGRESE LA EDAD (0 PARA FINALIZAR): ”;</a:t>
            </a:r>
          </a:p>
          <a:p>
            <a:r>
              <a:rPr lang="es-AR" dirty="0">
                <a:latin typeface="Consolas" panose="020B0609020204030204" pitchFamily="49" charset="0"/>
              </a:rPr>
              <a:t>		</a:t>
            </a:r>
            <a:r>
              <a:rPr lang="es-AR" dirty="0" err="1">
                <a:latin typeface="Consolas" panose="020B0609020204030204" pitchFamily="49" charset="0"/>
              </a:rPr>
              <a:t>cin</a:t>
            </a:r>
            <a:r>
              <a:rPr lang="es-AR" dirty="0">
                <a:latin typeface="Consolas" panose="020B0609020204030204" pitchFamily="49" charset="0"/>
              </a:rPr>
              <a:t>&gt;&gt;edad;</a:t>
            </a:r>
          </a:p>
          <a:p>
            <a:r>
              <a:rPr lang="es-AR" dirty="0">
                <a:latin typeface="Consolas" panose="020B0609020204030204" pitchFamily="49" charset="0"/>
              </a:rPr>
              <a:t>		</a:t>
            </a:r>
            <a:r>
              <a:rPr lang="es-AR" dirty="0" err="1">
                <a:latin typeface="Consolas" panose="020B0609020204030204" pitchFamily="49" charset="0"/>
              </a:rPr>
              <a:t>if</a:t>
            </a:r>
            <a:r>
              <a:rPr lang="es-AR" dirty="0">
                <a:latin typeface="Consolas" panose="020B0609020204030204" pitchFamily="49" charset="0"/>
              </a:rPr>
              <a:t>(edad&gt;</a:t>
            </a:r>
            <a:r>
              <a:rPr lang="es-AR" dirty="0" err="1">
                <a:latin typeface="Consolas" panose="020B0609020204030204" pitchFamily="49" charset="0"/>
              </a:rPr>
              <a:t>max</a:t>
            </a:r>
            <a:r>
              <a:rPr lang="es-AR" dirty="0">
                <a:latin typeface="Consolas" panose="020B0609020204030204" pitchFamily="49" charset="0"/>
              </a:rPr>
              <a:t>) </a:t>
            </a:r>
            <a:r>
              <a:rPr lang="es-AR" dirty="0" err="1">
                <a:latin typeface="Consolas" panose="020B0609020204030204" pitchFamily="49" charset="0"/>
              </a:rPr>
              <a:t>eMax</a:t>
            </a:r>
            <a:r>
              <a:rPr lang="es-AR" dirty="0">
                <a:latin typeface="Consolas" panose="020B0609020204030204" pitchFamily="49" charset="0"/>
              </a:rPr>
              <a:t>=edad; 		</a:t>
            </a:r>
          </a:p>
          <a:p>
            <a:r>
              <a:rPr lang="es-AR" dirty="0">
                <a:latin typeface="Consolas" panose="020B0609020204030204" pitchFamily="49" charset="0"/>
              </a:rPr>
              <a:t>		}</a:t>
            </a:r>
          </a:p>
          <a:p>
            <a:r>
              <a:rPr lang="es-AR" dirty="0">
                <a:latin typeface="Consolas" panose="020B0609020204030204" pitchFamily="49" charset="0"/>
              </a:rPr>
              <a:t>	</a:t>
            </a:r>
            <a:r>
              <a:rPr lang="es-AR" dirty="0" err="1">
                <a:latin typeface="Consolas" panose="020B0609020204030204" pitchFamily="49" charset="0"/>
              </a:rPr>
              <a:t>cout</a:t>
            </a:r>
            <a:r>
              <a:rPr lang="es-AR" dirty="0">
                <a:latin typeface="Consolas" panose="020B0609020204030204" pitchFamily="49" charset="0"/>
              </a:rPr>
              <a:t>&lt;&lt;“EDAD MAXIMA: ”&lt;&lt;edad&lt;&lt;</a:t>
            </a:r>
            <a:r>
              <a:rPr lang="es-AR" dirty="0" err="1">
                <a:latin typeface="Consolas" panose="020B0609020204030204" pitchFamily="49" charset="0"/>
              </a:rPr>
              <a:t>endl</a:t>
            </a:r>
            <a:r>
              <a:rPr lang="es-AR" dirty="0">
                <a:latin typeface="Consolas" panose="020B0609020204030204" pitchFamily="49" charset="0"/>
              </a:rPr>
              <a:t>;</a:t>
            </a:r>
          </a:p>
          <a:p>
            <a:r>
              <a:rPr lang="es-AR" dirty="0">
                <a:latin typeface="Consolas" panose="020B0609020204030204" pitchFamily="49" charset="0"/>
              </a:rPr>
              <a:t>	</a:t>
            </a:r>
            <a:r>
              <a:rPr lang="es-AR" dirty="0" err="1">
                <a:latin typeface="Consolas" panose="020B0609020204030204" pitchFamily="49" charset="0"/>
              </a:rPr>
              <a:t>return</a:t>
            </a:r>
            <a:r>
              <a:rPr lang="es-AR" dirty="0">
                <a:latin typeface="Consolas" panose="020B0609020204030204" pitchFamily="49" charset="0"/>
              </a:rPr>
              <a:t> 0;</a:t>
            </a:r>
          </a:p>
          <a:p>
            <a:r>
              <a:rPr lang="es-AR" dirty="0"/>
              <a:t>}</a:t>
            </a:r>
          </a:p>
        </p:txBody>
      </p:sp>
    </p:spTree>
    <p:extLst>
      <p:ext uri="{BB962C8B-B14F-4D97-AF65-F5344CB8AC3E}">
        <p14:creationId xmlns:p14="http://schemas.microsoft.com/office/powerpoint/2010/main" val="2442702451"/>
      </p:ext>
    </p:extLst>
  </p:cSld>
  <p:clrMapOvr>
    <a:masterClrMapping/>
  </p:clrMapOvr>
</p:sld>
</file>

<file path=ppt/theme/theme1.xml><?xml version="1.0" encoding="utf-8"?>
<a:theme xmlns:a="http://schemas.openxmlformats.org/drawingml/2006/main" name="Base">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TM03457444[[fn=Base]]</Template>
  <TotalTime>67</TotalTime>
  <Words>408</Words>
  <Application>Microsoft Office PowerPoint</Application>
  <PresentationFormat>Panorámica</PresentationFormat>
  <Paragraphs>128</Paragraphs>
  <Slides>13</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13</vt:i4>
      </vt:variant>
    </vt:vector>
  </HeadingPairs>
  <TitlesOfParts>
    <vt:vector size="16" baseType="lpstr">
      <vt:lpstr>Consolas</vt:lpstr>
      <vt:lpstr>Corbel</vt:lpstr>
      <vt:lpstr>Base</vt:lpstr>
      <vt:lpstr>ESTRUCTURAS DE REPETICION (CICLOS)</vt:lpstr>
      <vt:lpstr>ESTRUCTURAS DE REPETICION (CICLOS)</vt:lpstr>
      <vt:lpstr>ESTRUCTURAS DE REPETICION</vt:lpstr>
      <vt:lpstr>ESTRUCTURAS DE REPETICION</vt:lpstr>
      <vt:lpstr>ESTRUCTURAS DE REPETICION</vt:lpstr>
      <vt:lpstr>ESTRUCTURAS DE REPETICION</vt:lpstr>
      <vt:lpstr>ESTRUCTURAS DE REPETICION</vt:lpstr>
      <vt:lpstr>ESTRUCTURAS DE REPETICION</vt:lpstr>
      <vt:lpstr>ESTRUCTURAS DE REPETICION</vt:lpstr>
      <vt:lpstr>ESTRUCTURAS DE REPETICION</vt:lpstr>
      <vt:lpstr>ESTRUCTURAS DE REPETICION</vt:lpstr>
      <vt:lpstr>ESTRUCTURAS DE REPETICION</vt:lpstr>
      <vt:lpstr>ESTRUCTURAS DE REPETICION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ESTRUCTURAS DE REPETICION</dc:title>
  <dc:creator>Gladys</dc:creator>
  <cp:lastModifiedBy>Gladys</cp:lastModifiedBy>
  <cp:revision>10</cp:revision>
  <dcterms:created xsi:type="dcterms:W3CDTF">2020-04-17T19:31:33Z</dcterms:created>
  <dcterms:modified xsi:type="dcterms:W3CDTF">2020-04-17T20:38:53Z</dcterms:modified>
</cp:coreProperties>
</file>