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81" r:id="rId5"/>
    <p:sldId id="296" r:id="rId6"/>
    <p:sldId id="297" r:id="rId7"/>
    <p:sldId id="334" r:id="rId8"/>
    <p:sldId id="333" r:id="rId9"/>
    <p:sldId id="284" r:id="rId10"/>
    <p:sldId id="326" r:id="rId11"/>
    <p:sldId id="328" r:id="rId12"/>
    <p:sldId id="329" r:id="rId13"/>
    <p:sldId id="321" r:id="rId14"/>
    <p:sldId id="330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A638B19-AF8F-4D81-84F4-C0FB9B5D45B4}">
  <a:tblStyle styleId="{EA638B19-AF8F-4D81-84F4-C0FB9B5D45B4}" styleName="L3Harris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175">
              <a:solidFill>
                <a:schemeClr val="dk1"/>
              </a:solidFill>
            </a:ln>
          </a:top>
          <a:bottom>
            <a:ln w="3175">
              <a:solidFill>
                <a:schemeClr val="dk1"/>
              </a:solidFill>
            </a:ln>
          </a:bottom>
          <a:insideH>
            <a:ln w="3175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1270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56"/>
  </p:normalViewPr>
  <p:slideViewPr>
    <p:cSldViewPr snapToGrid="0" showGuides="1">
      <p:cViewPr varScale="1">
        <p:scale>
          <a:sx n="105" d="100"/>
          <a:sy n="105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66" d="100"/>
          <a:sy n="166" d="100"/>
        </p:scale>
        <p:origin x="66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CDB47D-8CCE-0349-960C-2E5541681F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D9996-CA2E-DD41-9438-070CF141BF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D06A4-8F7B-974B-B734-1ED967E82B3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48946-3C43-CE4A-AB16-5A87BDD672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3EDB7-B7F9-144D-AC2B-EEAD2893B0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64864-0E8C-3347-AF7C-F8EB0B32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6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E9AA5-4EBA-7C43-A74A-42DA5466B4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4566B-DD89-4947-8F18-46DAFD059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1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74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14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71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29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large ship in a body of water&#10;&#10;Description automatically generated">
            <a:extLst>
              <a:ext uri="{FF2B5EF4-FFF2-40B4-BE49-F238E27FC236}">
                <a16:creationId xmlns:a16="http://schemas.microsoft.com/office/drawing/2014/main" id="{E5F0D1DE-73D9-4974-BDE4-8F7C231E65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72" b="-14"/>
          <a:stretch/>
        </p:blipFill>
        <p:spPr>
          <a:xfrm>
            <a:off x="0" y="-3806"/>
            <a:ext cx="3049331" cy="3429000"/>
          </a:xfrm>
          <a:prstGeom prst="rect">
            <a:avLst/>
          </a:prstGeom>
        </p:spPr>
      </p:pic>
      <p:pic>
        <p:nvPicPr>
          <p:cNvPr id="21" name="Picture 20" descr="A picture containing sitting, table, motorcycle, bag&#10;&#10;Description automatically generated">
            <a:extLst>
              <a:ext uri="{FF2B5EF4-FFF2-40B4-BE49-F238E27FC236}">
                <a16:creationId xmlns:a16="http://schemas.microsoft.com/office/drawing/2014/main" id="{70C02EE5-988F-4B8D-9FD0-3D73E59EF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2518" y="-3805"/>
            <a:ext cx="3044999" cy="3429000"/>
          </a:xfrm>
          <a:prstGeom prst="rect">
            <a:avLst/>
          </a:prstGeom>
        </p:spPr>
      </p:pic>
      <p:pic>
        <p:nvPicPr>
          <p:cNvPr id="23" name="Picture 22" descr="A picture containing mountain, outdoor, forest, grass&#10;&#10;Description automatically generated">
            <a:extLst>
              <a:ext uri="{FF2B5EF4-FFF2-40B4-BE49-F238E27FC236}">
                <a16:creationId xmlns:a16="http://schemas.microsoft.com/office/drawing/2014/main" id="{FBB6AD51-99DC-4BA6-9FB7-B5BC24D066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7"/>
          <a:stretch/>
        </p:blipFill>
        <p:spPr>
          <a:xfrm>
            <a:off x="9130373" y="-3805"/>
            <a:ext cx="3061627" cy="34285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35FEAD-39AA-4AF9-A45D-528F6C74DF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62"/>
          <a:stretch/>
        </p:blipFill>
        <p:spPr>
          <a:xfrm>
            <a:off x="3038035" y="-3805"/>
            <a:ext cx="3057411" cy="3430454"/>
          </a:xfrm>
          <a:prstGeom prst="rect">
            <a:avLst/>
          </a:prstGeom>
        </p:spPr>
      </p:pic>
      <p:pic>
        <p:nvPicPr>
          <p:cNvPr id="4" name="Delta">
            <a:extLst>
              <a:ext uri="{FF2B5EF4-FFF2-40B4-BE49-F238E27FC236}">
                <a16:creationId xmlns:a16="http://schemas.microsoft.com/office/drawing/2014/main" id="{A2AC7B1C-4C0F-EF4C-8C7C-7F6C7B11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gray">
          <a:xfrm>
            <a:off x="0" y="3200400"/>
            <a:ext cx="12192000" cy="3657600"/>
          </a:xfrm>
          <a:prstGeom prst="rect">
            <a:avLst/>
          </a:prstGeom>
        </p:spPr>
      </p:pic>
      <p:pic>
        <p:nvPicPr>
          <p:cNvPr id="7" name="L3Harris" descr="L3Harris">
            <a:extLst>
              <a:ext uri="{FF2B5EF4-FFF2-40B4-BE49-F238E27FC236}">
                <a16:creationId xmlns:a16="http://schemas.microsoft.com/office/drawing/2014/main" id="{58EA319E-94B3-0647-918B-122A791647A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black">
          <a:xfrm>
            <a:off x="367031" y="3611873"/>
            <a:ext cx="1892807" cy="549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2" y="4297682"/>
            <a:ext cx="7418830" cy="822959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400" u="sng" cap="all" spc="0" baseline="0">
                <a:uFill>
                  <a:solidFill>
                    <a:schemeClr val="tx2"/>
                  </a:solidFill>
                </a:u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212082"/>
            <a:ext cx="7418830" cy="54863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0" indent="0" algn="l">
              <a:spcBef>
                <a:spcPts val="0"/>
              </a:spcBef>
              <a:buNone/>
              <a:defRPr sz="1600"/>
            </a:lvl2pPr>
            <a:lvl3pPr marL="0" indent="0" algn="l">
              <a:spcBef>
                <a:spcPts val="0"/>
              </a:spcBef>
              <a:buNone/>
              <a:defRPr sz="1600"/>
            </a:lvl3pPr>
            <a:lvl4pPr marL="0" indent="0" algn="l">
              <a:spcBef>
                <a:spcPts val="0"/>
              </a:spcBef>
              <a:buNone/>
              <a:defRPr sz="1600"/>
            </a:lvl4pPr>
            <a:lvl5pPr marL="0" indent="0" algn="l">
              <a:spcBef>
                <a:spcPts val="0"/>
              </a:spcBef>
              <a:buNone/>
              <a:defRPr sz="1600"/>
            </a:lvl5pPr>
            <a:lvl6pPr marL="0" indent="0" algn="l">
              <a:spcBef>
                <a:spcPts val="0"/>
              </a:spcBef>
              <a:buNone/>
              <a:defRPr sz="1600"/>
            </a:lvl6pPr>
            <a:lvl7pPr marL="0" indent="0" algn="l">
              <a:spcBef>
                <a:spcPts val="0"/>
              </a:spcBef>
              <a:buNone/>
              <a:defRPr sz="1600"/>
            </a:lvl7pPr>
            <a:lvl8pPr marL="0" indent="0" algn="l">
              <a:spcBef>
                <a:spcPts val="0"/>
              </a:spcBef>
              <a:buNone/>
              <a:defRPr sz="1600"/>
            </a:lvl8pPr>
            <a:lvl9pPr marL="0" indent="0" algn="l">
              <a:spcBef>
                <a:spcPts val="0"/>
              </a:spcBef>
              <a:buNone/>
              <a:defRPr sz="1600"/>
            </a:lvl9pPr>
          </a:lstStyle>
          <a:p>
            <a:r>
              <a:rPr lang="en-US" dirty="0"/>
              <a:t>[Optional presentation subtitle]</a:t>
            </a:r>
          </a:p>
        </p:txBody>
      </p:sp>
      <p:cxnSp>
        <p:nvCxnSpPr>
          <p:cNvPr id="16" name="Line">
            <a:extLst>
              <a:ext uri="{FF2B5EF4-FFF2-40B4-BE49-F238E27FC236}">
                <a16:creationId xmlns:a16="http://schemas.microsoft.com/office/drawing/2014/main" id="{800E4A58-9F73-0D4C-83E2-CC1081EF0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5945945"/>
            <a:ext cx="11277600" cy="0"/>
          </a:xfrm>
          <a:prstGeom prst="line">
            <a:avLst/>
          </a:prstGeom>
          <a:ln w="3175" cap="sq">
            <a:solidFill>
              <a:srgbClr val="172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BB78CC0-912E-DF47-B0F7-EA50C61D86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6080761"/>
            <a:ext cx="2286000" cy="45656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1"/>
            </a:lvl1pPr>
            <a:lvl2pPr marL="0" indent="0">
              <a:spcBef>
                <a:spcPts val="0"/>
              </a:spcBef>
              <a:buFontTx/>
              <a:buNone/>
              <a:defRPr sz="1200" b="1"/>
            </a:lvl2pPr>
            <a:lvl3pPr marL="0" indent="0">
              <a:spcBef>
                <a:spcPts val="0"/>
              </a:spcBef>
              <a:buFontTx/>
              <a:buNone/>
              <a:defRPr sz="1200" b="1"/>
            </a:lvl3pPr>
            <a:lvl4pPr marL="0" indent="0">
              <a:spcBef>
                <a:spcPts val="0"/>
              </a:spcBef>
              <a:buFontTx/>
              <a:buNone/>
              <a:defRPr sz="1200" b="1"/>
            </a:lvl4pPr>
            <a:lvl5pPr marL="0" indent="0">
              <a:spcBef>
                <a:spcPts val="0"/>
              </a:spcBef>
              <a:buFontTx/>
              <a:buNone/>
              <a:defRPr sz="1200" b="1"/>
            </a:lvl5pPr>
            <a:lvl6pPr marL="0" indent="0">
              <a:spcBef>
                <a:spcPts val="0"/>
              </a:spcBef>
              <a:buFontTx/>
              <a:buNone/>
              <a:defRPr sz="1200" b="1"/>
            </a:lvl6pPr>
            <a:lvl7pPr marL="0" indent="0">
              <a:spcBef>
                <a:spcPts val="0"/>
              </a:spcBef>
              <a:buFontTx/>
              <a:buNone/>
              <a:defRPr sz="1200" b="1"/>
            </a:lvl7pPr>
            <a:lvl8pPr marL="0" indent="0">
              <a:spcBef>
                <a:spcPts val="0"/>
              </a:spcBef>
              <a:buFontTx/>
              <a:buNone/>
              <a:defRPr sz="1200" b="1"/>
            </a:lvl8pPr>
            <a:lvl9pPr marL="0" indent="0">
              <a:spcBef>
                <a:spcPts val="0"/>
              </a:spcBef>
              <a:buFontTx/>
              <a:buNone/>
              <a:defRPr sz="1200" b="1"/>
            </a:lvl9pPr>
          </a:lstStyle>
          <a:p>
            <a:pPr lvl="0"/>
            <a:r>
              <a:rPr lang="en-US" dirty="0"/>
              <a:t>[Month 00, 0000]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ABA091C-0833-1E47-B8DB-6AC39E7E3B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1" y="6080761"/>
            <a:ext cx="8686798" cy="45656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1200" b="1"/>
            </a:lvl1pPr>
            <a:lvl2pPr marL="0" indent="0">
              <a:spcBef>
                <a:spcPts val="0"/>
              </a:spcBef>
              <a:buFontTx/>
              <a:buNone/>
              <a:defRPr sz="1200"/>
            </a:lvl2pPr>
            <a:lvl3pPr marL="0" indent="0">
              <a:spcBef>
                <a:spcPts val="0"/>
              </a:spcBef>
              <a:buFontTx/>
              <a:buNone/>
              <a:defRPr sz="1200"/>
            </a:lvl3pPr>
            <a:lvl4pPr marL="0" indent="0">
              <a:spcBef>
                <a:spcPts val="0"/>
              </a:spcBef>
              <a:buFontTx/>
              <a:buNone/>
              <a:defRPr sz="1200"/>
            </a:lvl4pPr>
            <a:lvl5pPr marL="0" indent="0">
              <a:spcBef>
                <a:spcPts val="0"/>
              </a:spcBef>
              <a:buFontTx/>
              <a:buNone/>
              <a:defRPr sz="1200"/>
            </a:lvl5pPr>
            <a:lvl6pPr marL="0" indent="0">
              <a:spcBef>
                <a:spcPts val="0"/>
              </a:spcBef>
              <a:buFontTx/>
              <a:buNone/>
              <a:defRPr sz="1200"/>
            </a:lvl6pPr>
            <a:lvl7pPr marL="0" indent="0">
              <a:spcBef>
                <a:spcPts val="0"/>
              </a:spcBef>
              <a:buFontTx/>
              <a:buNone/>
              <a:defRPr sz="1200"/>
            </a:lvl7pPr>
            <a:lvl8pPr marL="0" indent="0">
              <a:spcBef>
                <a:spcPts val="0"/>
              </a:spcBef>
              <a:buFontTx/>
              <a:buNone/>
              <a:defRPr sz="1200"/>
            </a:lvl8pPr>
            <a:lvl9pPr marL="0" indent="0"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 dirty="0"/>
              <a:t>[PRESENTER NAME | Presenter Title]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7CD6AC70-C757-47BC-9B54-BAB2C1E7CE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2655" y="4545004"/>
            <a:ext cx="3542143" cy="1215717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b="1" dirty="0">
                <a:solidFill>
                  <a:schemeClr val="tx2"/>
                </a:solidFill>
              </a:rPr>
              <a:t>EXPORT CONTROLLED – EAR</a:t>
            </a:r>
          </a:p>
          <a:p>
            <a:pPr algn="ctr">
              <a:spcBef>
                <a:spcPts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ITEM(S) / TECHNICAL DATA CONTAIN INFORMATION SUBJECT TO U.S. GOVERNMENT EXPORT CONTROL IN ACCORDANCE WITH THE EXPORT ADMINISTRATION REGULATIONS (EAR), 15 CFR PARTS 730-774.  EXPORT OF THIS DATA TO ANY FOREIGN COUNTRY OR DISCLOSURE OF THIS DATA TO ANY NON-US PERSON MAY BE A VIOLATION OF FEDERAL LAW.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E07A2DA-5732-4B1C-AC4F-C18F485894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2655" y="4127015"/>
            <a:ext cx="3542143" cy="338554"/>
          </a:xfrm>
          <a:prstGeom prst="rect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of U.S. DoD visual information does not imply or constitute DoD endorsement.</a:t>
            </a:r>
          </a:p>
        </p:txBody>
      </p:sp>
    </p:spTree>
    <p:extLst>
      <p:ext uri="{BB962C8B-B14F-4D97-AF65-F5344CB8AC3E}">
        <p14:creationId xmlns:p14="http://schemas.microsoft.com/office/powerpoint/2010/main" val="1886062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  <p15:guide id="6" orient="horz" pos="4118" userDrawn="1">
          <p15:clr>
            <a:srgbClr val="FBAE40"/>
          </p15:clr>
        </p15:guide>
        <p15:guide id="8" pos="1920" userDrawn="1">
          <p15:clr>
            <a:srgbClr val="FBAE40"/>
          </p15:clr>
        </p15:guide>
        <p15:guide id="9" pos="3840" userDrawn="1">
          <p15:clr>
            <a:srgbClr val="FBAE40"/>
          </p15:clr>
        </p15:guide>
        <p15:guide id="10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D9F-E126-4A6F-ADD7-89B9A718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8" name="Nexus">
            <a:extLst>
              <a:ext uri="{FF2B5EF4-FFF2-40B4-BE49-F238E27FC236}">
                <a16:creationId xmlns:a16="http://schemas.microsoft.com/office/drawing/2014/main" id="{1665E4E1-C130-5247-A2B9-4D6A5CCC6D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57200" y="1235075"/>
            <a:ext cx="3557016" cy="4891089"/>
          </a:xfrm>
          <a:ln w="3175">
            <a:solidFill>
              <a:srgbClr val="172430"/>
            </a:solidFill>
          </a:ln>
        </p:spPr>
        <p:txBody>
          <a:bodyPr lIns="91440" tIns="548640" rIns="91440" bIns="9144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235074"/>
            <a:ext cx="3557016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6" name="Content Placeholder 4"/>
          <p:cNvSpPr>
            <a:spLocks noGrp="1"/>
          </p:cNvSpPr>
          <p:nvPr userDrawn="1">
            <p:ph sz="quarter" idx="4"/>
          </p:nvPr>
        </p:nvSpPr>
        <p:spPr>
          <a:xfrm>
            <a:off x="4317492" y="1235075"/>
            <a:ext cx="3557016" cy="4891089"/>
          </a:xfrm>
          <a:ln w="3175">
            <a:solidFill>
              <a:srgbClr val="172430"/>
            </a:solidFill>
          </a:ln>
        </p:spPr>
        <p:txBody>
          <a:bodyPr lIns="91440" tIns="548640" rIns="91440" bIns="9144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4317492" y="1235074"/>
            <a:ext cx="3557016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853F1D21-3608-5140-B442-7A9F5E456F4C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8177784" y="1235075"/>
            <a:ext cx="3557016" cy="4891089"/>
          </a:xfrm>
          <a:ln w="3175">
            <a:solidFill>
              <a:srgbClr val="172430"/>
            </a:solidFill>
          </a:ln>
        </p:spPr>
        <p:txBody>
          <a:bodyPr lIns="91440" tIns="548640" rIns="91440" bIns="9144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755AB54-00F7-B449-AF3F-F5E916C8F34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77784" y="1235074"/>
            <a:ext cx="3557016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6" name="Footnotes">
            <a:extLst>
              <a:ext uri="{FF2B5EF4-FFF2-40B4-BE49-F238E27FC236}">
                <a16:creationId xmlns:a16="http://schemas.microsoft.com/office/drawing/2014/main" id="{2A4A52FE-A7FE-EA47-ABCE-61876C006C9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6844A58-A44C-48B8-B6A5-19EA61B63BAD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81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8" userDrawn="1">
          <p15:clr>
            <a:srgbClr val="FBAE40"/>
          </p15:clr>
        </p15:guide>
        <p15:guide id="2" pos="2720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6" orient="horz" pos="3859" userDrawn="1">
          <p15:clr>
            <a:srgbClr val="FBAE40"/>
          </p15:clr>
        </p15:guide>
        <p15:guide id="7" pos="288" userDrawn="1">
          <p15:clr>
            <a:srgbClr val="FBAE40"/>
          </p15:clr>
        </p15:guide>
        <p15:guide id="8" pos="7392" userDrawn="1">
          <p15:clr>
            <a:srgbClr val="FBAE40"/>
          </p15:clr>
        </p15:guide>
        <p15:guide id="9" orient="horz" pos="202" userDrawn="1">
          <p15:clr>
            <a:srgbClr val="FBAE40"/>
          </p15:clr>
        </p15:guide>
        <p15:guide id="10" orient="horz" pos="4118" userDrawn="1">
          <p15:clr>
            <a:srgbClr val="FBAE40"/>
          </p15:clr>
        </p15:guide>
        <p15:guide id="11" pos="4960" userDrawn="1">
          <p15:clr>
            <a:srgbClr val="FBAE40"/>
          </p15:clr>
        </p15:guide>
        <p15:guide id="12" pos="51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D9F-E126-4A6F-ADD7-89B9A718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23" name="Nexus">
            <a:extLst>
              <a:ext uri="{FF2B5EF4-FFF2-40B4-BE49-F238E27FC236}">
                <a16:creationId xmlns:a16="http://schemas.microsoft.com/office/drawing/2014/main" id="{66648DA1-3A38-AE40-A576-D01AA8BA7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57200" y="1235073"/>
            <a:ext cx="5486400" cy="2313432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235074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6" name="Content Placeholder 4"/>
          <p:cNvSpPr>
            <a:spLocks noGrp="1"/>
          </p:cNvSpPr>
          <p:nvPr userDrawn="1">
            <p:ph sz="quarter" idx="4"/>
          </p:nvPr>
        </p:nvSpPr>
        <p:spPr>
          <a:xfrm>
            <a:off x="6244505" y="1235073"/>
            <a:ext cx="5486400" cy="2313432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244505" y="1235074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E1FF32A-E49E-3146-9819-F9875DCE8689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457200" y="3812731"/>
            <a:ext cx="5486400" cy="2313432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ABB531-5D84-0744-85A0-A23FEB229CB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3812731"/>
            <a:ext cx="5486400" cy="369332"/>
          </a:xfrm>
          <a:solidFill>
            <a:schemeClr val="accent1"/>
          </a:solidFill>
        </p:spPr>
        <p:txBody>
          <a:bodyPr wrap="square"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DCF1356-9E0E-D545-930B-84BF5FC2CB87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245352" y="3812731"/>
            <a:ext cx="5486400" cy="2313432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353700-7CC2-AB4A-9829-6013F9611ED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45352" y="3812731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8" name="Footnotes">
            <a:extLst>
              <a:ext uri="{FF2B5EF4-FFF2-40B4-BE49-F238E27FC236}">
                <a16:creationId xmlns:a16="http://schemas.microsoft.com/office/drawing/2014/main" id="{4D401919-F5C1-AC41-B76A-F53EA477E45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FD1CBB-E263-4801-8EA0-96D0C403D575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2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6" orient="horz" pos="3859" userDrawn="1">
          <p15:clr>
            <a:srgbClr val="FBAE40"/>
          </p15:clr>
        </p15:guide>
        <p15:guide id="7" pos="288" userDrawn="1">
          <p15:clr>
            <a:srgbClr val="FBAE40"/>
          </p15:clr>
        </p15:guide>
        <p15:guide id="8" pos="7392" userDrawn="1">
          <p15:clr>
            <a:srgbClr val="FBAE40"/>
          </p15:clr>
        </p15:guide>
        <p15:guide id="9" orient="horz" pos="202" userDrawn="1">
          <p15:clr>
            <a:srgbClr val="FBAE40"/>
          </p15:clr>
        </p15:guide>
        <p15:guide id="10" orient="horz" pos="411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D9F-E126-4A6F-ADD7-89B9A718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24" name="Nexus">
            <a:extLst>
              <a:ext uri="{FF2B5EF4-FFF2-40B4-BE49-F238E27FC236}">
                <a16:creationId xmlns:a16="http://schemas.microsoft.com/office/drawing/2014/main" id="{AD9FFFE6-3228-BF4E-858B-43900EEBEB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D739A8D-8980-8C48-8D0D-7056E2553504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57200" y="1235076"/>
            <a:ext cx="11277600" cy="639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57200" y="1920240"/>
            <a:ext cx="5486400" cy="1965960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920240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6" name="Content Placeholder 4"/>
          <p:cNvSpPr>
            <a:spLocks noGrp="1"/>
          </p:cNvSpPr>
          <p:nvPr userDrawn="1">
            <p:ph sz="quarter" idx="4"/>
          </p:nvPr>
        </p:nvSpPr>
        <p:spPr>
          <a:xfrm>
            <a:off x="6244505" y="1920240"/>
            <a:ext cx="5486400" cy="1965960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244505" y="1920240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E1FF32A-E49E-3146-9819-F9875DCE8689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457200" y="4160203"/>
            <a:ext cx="5486400" cy="1965960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ABB531-5D84-0744-85A0-A23FEB229CB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4160203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DCF1356-9E0E-D545-930B-84BF5FC2CB87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245352" y="4160203"/>
            <a:ext cx="5486400" cy="1965960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353700-7CC2-AB4A-9829-6013F9611ED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45352" y="4160203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8" name="Footnotes">
            <a:extLst>
              <a:ext uri="{FF2B5EF4-FFF2-40B4-BE49-F238E27FC236}">
                <a16:creationId xmlns:a16="http://schemas.microsoft.com/office/drawing/2014/main" id="{A6B0B1B4-7B78-3F4F-94A1-7A43C716363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3C9BC13-313F-47B5-88A8-D5E4723BDF1A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5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6" orient="horz" pos="3859" userDrawn="1">
          <p15:clr>
            <a:srgbClr val="FBAE40"/>
          </p15:clr>
        </p15:guide>
        <p15:guide id="7" pos="288" userDrawn="1">
          <p15:clr>
            <a:srgbClr val="FBAE40"/>
          </p15:clr>
        </p15:guide>
        <p15:guide id="8" pos="7392" userDrawn="1">
          <p15:clr>
            <a:srgbClr val="FBAE40"/>
          </p15:clr>
        </p15:guide>
        <p15:guide id="9" orient="horz" pos="202" userDrawn="1">
          <p15:clr>
            <a:srgbClr val="FBAE40"/>
          </p15:clr>
        </p15:guide>
        <p15:guide id="10" orient="horz" pos="411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Nexus">
            <a:extLst>
              <a:ext uri="{FF2B5EF4-FFF2-40B4-BE49-F238E27FC236}">
                <a16:creationId xmlns:a16="http://schemas.microsoft.com/office/drawing/2014/main" id="{B063B2FE-16BC-8547-BFC2-1C51891A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5076"/>
            <a:ext cx="7418831" cy="1417320"/>
          </a:xfrm>
        </p:spPr>
        <p:txBody>
          <a:bodyPr anchor="b" anchorCtr="0"/>
          <a:lstStyle>
            <a:lvl1pPr>
              <a:defRPr sz="2800" spc="-20" baseline="0"/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834641"/>
            <a:ext cx="7418831" cy="3291523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173736" indent="-173736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347472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3pPr>
            <a:lvl4pPr marL="512064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4pPr>
            <a:lvl5pPr marL="685800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5pPr>
            <a:lvl6pPr marL="859536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6pPr>
            <a:lvl7pPr marL="1024128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7pPr>
            <a:lvl8pPr marL="1197864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8pPr>
            <a:lvl9pPr marL="1371600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[Optional section description]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Footnotes">
            <a:extLst>
              <a:ext uri="{FF2B5EF4-FFF2-40B4-BE49-F238E27FC236}">
                <a16:creationId xmlns:a16="http://schemas.microsoft.com/office/drawing/2014/main" id="{4EC069BD-982E-8945-A8C0-52411391DE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17920"/>
            <a:ext cx="7418831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</p:spTree>
    <p:extLst>
      <p:ext uri="{BB962C8B-B14F-4D97-AF65-F5344CB8AC3E}">
        <p14:creationId xmlns:p14="http://schemas.microsoft.com/office/powerpoint/2010/main" val="1670614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4962" userDrawn="1">
          <p15:clr>
            <a:srgbClr val="FBAE40"/>
          </p15:clr>
        </p15:guide>
        <p15:guide id="5" orient="horz" pos="77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4" name="Nexus">
            <a:extLst>
              <a:ext uri="{FF2B5EF4-FFF2-40B4-BE49-F238E27FC236}">
                <a16:creationId xmlns:a16="http://schemas.microsoft.com/office/drawing/2014/main" id="{23D28130-398D-204F-9A16-0622AF43F7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10" name="Footnotes">
            <a:extLst>
              <a:ext uri="{FF2B5EF4-FFF2-40B4-BE49-F238E27FC236}">
                <a16:creationId xmlns:a16="http://schemas.microsoft.com/office/drawing/2014/main" id="{BABA872A-AD0E-4145-8407-D52542A431B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729E1A-CAD0-403B-854F-0441E03FF181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78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288" userDrawn="1">
          <p15:clr>
            <a:srgbClr val="FBAE40"/>
          </p15:clr>
        </p15:guide>
        <p15:guide id="5" pos="7392" userDrawn="1">
          <p15:clr>
            <a:srgbClr val="FBAE40"/>
          </p15:clr>
        </p15:guide>
        <p15:guide id="6" orient="horz" pos="202" userDrawn="1">
          <p15:clr>
            <a:srgbClr val="FBAE40"/>
          </p15:clr>
        </p15:guide>
        <p15:guide id="7" orient="horz" pos="411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notes">
            <a:extLst>
              <a:ext uri="{FF2B5EF4-FFF2-40B4-BE49-F238E27FC236}">
                <a16:creationId xmlns:a16="http://schemas.microsoft.com/office/drawing/2014/main" id="{B7090F6C-19A1-D04B-8FB2-ACE685A2D3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</p:spTree>
    <p:extLst>
      <p:ext uri="{BB962C8B-B14F-4D97-AF65-F5344CB8AC3E}">
        <p14:creationId xmlns:p14="http://schemas.microsoft.com/office/powerpoint/2010/main" val="103132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288" userDrawn="1">
          <p15:clr>
            <a:srgbClr val="FBAE40"/>
          </p15:clr>
        </p15:guide>
        <p15:guide id="5" pos="7392" userDrawn="1">
          <p15:clr>
            <a:srgbClr val="FBAE40"/>
          </p15:clr>
        </p15:guide>
        <p15:guide id="6" orient="horz" pos="202" userDrawn="1">
          <p15:clr>
            <a:srgbClr val="FBAE40"/>
          </p15:clr>
        </p15:guide>
        <p15:guide id="7" orient="horz" pos="41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Picture">
            <a:extLst>
              <a:ext uri="{FF2B5EF4-FFF2-40B4-BE49-F238E27FC236}">
                <a16:creationId xmlns:a16="http://schemas.microsoft.com/office/drawing/2014/main" id="{0E25DE3D-1ED2-4149-B665-3550F1728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tIns="91440" bIns="3200400"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</a:rPr>
              <a:t>PLACEHOLDER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8" name="Tab">
            <a:extLst>
              <a:ext uri="{FF2B5EF4-FFF2-40B4-BE49-F238E27FC236}">
                <a16:creationId xmlns:a16="http://schemas.microsoft.com/office/drawing/2014/main" id="{67BEBFB7-DC4D-45B7-BFC8-8DCC96A3A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228601" y="2879566"/>
            <a:ext cx="5867399" cy="3749039"/>
          </a:xfrm>
          <a:custGeom>
            <a:avLst/>
            <a:gdLst>
              <a:gd name="T0" fmla="*/ 0 w 6159"/>
              <a:gd name="T1" fmla="*/ 0 h 3935"/>
              <a:gd name="T2" fmla="*/ 0 w 6159"/>
              <a:gd name="T3" fmla="*/ 0 h 3935"/>
              <a:gd name="T4" fmla="*/ 0 w 6159"/>
              <a:gd name="T5" fmla="*/ 3935 h 3935"/>
              <a:gd name="T6" fmla="*/ 6159 w 6159"/>
              <a:gd name="T7" fmla="*/ 3935 h 3935"/>
              <a:gd name="T8" fmla="*/ 6159 w 6159"/>
              <a:gd name="T9" fmla="*/ 575 h 3935"/>
              <a:gd name="T10" fmla="*/ 2279 w 6159"/>
              <a:gd name="T11" fmla="*/ 575 h 3935"/>
              <a:gd name="T12" fmla="*/ 2279 w 6159"/>
              <a:gd name="T13" fmla="*/ 0 h 3935"/>
              <a:gd name="T14" fmla="*/ 0 w 6159"/>
              <a:gd name="T15" fmla="*/ 0 h 3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9" h="3935">
                <a:moveTo>
                  <a:pt x="0" y="0"/>
                </a:moveTo>
                <a:lnTo>
                  <a:pt x="0" y="0"/>
                </a:lnTo>
                <a:lnTo>
                  <a:pt x="0" y="3935"/>
                </a:lnTo>
                <a:lnTo>
                  <a:pt x="6159" y="3935"/>
                </a:lnTo>
                <a:lnTo>
                  <a:pt x="6159" y="575"/>
                </a:lnTo>
                <a:lnTo>
                  <a:pt x="2279" y="575"/>
                </a:lnTo>
                <a:lnTo>
                  <a:pt x="2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0" name="L3Harris" descr="L3Harris">
            <a:extLst>
              <a:ext uri="{FF2B5EF4-FFF2-40B4-BE49-F238E27FC236}">
                <a16:creationId xmlns:a16="http://schemas.microsoft.com/office/drawing/2014/main" id="{92F2AA8C-9CDD-314B-9204-1A4219B1E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67031" y="2973704"/>
            <a:ext cx="1892807" cy="549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748363"/>
            <a:ext cx="5413248" cy="1189391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400" u="sng" cap="all" spc="0" baseline="0">
                <a:uFill>
                  <a:solidFill>
                    <a:schemeClr val="tx2"/>
                  </a:solidFill>
                </a:u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C8B36AE3-5825-0C49-9DF7-6B4F9BC2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5166360"/>
            <a:ext cx="5413248" cy="0"/>
          </a:xfrm>
          <a:prstGeom prst="line">
            <a:avLst/>
          </a:prstGeom>
          <a:ln w="3175">
            <a:solidFill>
              <a:srgbClr val="172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BB78CC0-912E-DF47-B0F7-EA50C61D86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303520"/>
            <a:ext cx="5413248" cy="27431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1"/>
            </a:lvl1pPr>
            <a:lvl2pPr marL="0" indent="0">
              <a:spcBef>
                <a:spcPts val="0"/>
              </a:spcBef>
              <a:buFontTx/>
              <a:buNone/>
              <a:defRPr sz="1200" b="1"/>
            </a:lvl2pPr>
            <a:lvl3pPr marL="0" indent="0">
              <a:spcBef>
                <a:spcPts val="0"/>
              </a:spcBef>
              <a:buFontTx/>
              <a:buNone/>
              <a:defRPr sz="1200" b="1"/>
            </a:lvl3pPr>
            <a:lvl4pPr marL="0" indent="0">
              <a:spcBef>
                <a:spcPts val="0"/>
              </a:spcBef>
              <a:buFontTx/>
              <a:buNone/>
              <a:defRPr sz="1200" b="1"/>
            </a:lvl4pPr>
            <a:lvl5pPr marL="0" indent="0">
              <a:spcBef>
                <a:spcPts val="0"/>
              </a:spcBef>
              <a:buFontTx/>
              <a:buNone/>
              <a:defRPr sz="1200" b="1"/>
            </a:lvl5pPr>
            <a:lvl6pPr marL="0" indent="0">
              <a:spcBef>
                <a:spcPts val="0"/>
              </a:spcBef>
              <a:buFontTx/>
              <a:buNone/>
              <a:defRPr sz="1200" b="1"/>
            </a:lvl6pPr>
            <a:lvl7pPr marL="0" indent="0">
              <a:spcBef>
                <a:spcPts val="0"/>
              </a:spcBef>
              <a:buFontTx/>
              <a:buNone/>
              <a:defRPr sz="1200" b="1"/>
            </a:lvl7pPr>
            <a:lvl8pPr marL="0" indent="0">
              <a:spcBef>
                <a:spcPts val="0"/>
              </a:spcBef>
              <a:buFontTx/>
              <a:buNone/>
              <a:defRPr sz="1200" b="1"/>
            </a:lvl8pPr>
            <a:lvl9pPr marL="0" indent="0">
              <a:spcBef>
                <a:spcPts val="0"/>
              </a:spcBef>
              <a:buFontTx/>
              <a:buNone/>
              <a:defRPr sz="1200" b="1"/>
            </a:lvl9pPr>
          </a:lstStyle>
          <a:p>
            <a:pPr lvl="0"/>
            <a:r>
              <a:rPr lang="en-US" dirty="0"/>
              <a:t>[Month 00, 0000]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BA091C-0833-1E47-B8DB-6AC39E7E3B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715000"/>
            <a:ext cx="5407153" cy="685800"/>
          </a:xfrm>
          <a:noFill/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1200" b="1"/>
            </a:lvl1pPr>
            <a:lvl2pPr marL="0" indent="0">
              <a:spcBef>
                <a:spcPts val="300"/>
              </a:spcBef>
              <a:buFontTx/>
              <a:buNone/>
              <a:defRPr sz="1200" b="0"/>
            </a:lvl2pPr>
            <a:lvl3pPr marL="0" indent="0">
              <a:spcBef>
                <a:spcPts val="300"/>
              </a:spcBef>
              <a:buFontTx/>
              <a:buNone/>
              <a:defRPr sz="1200" b="0"/>
            </a:lvl3pPr>
            <a:lvl4pPr marL="0" indent="0">
              <a:spcBef>
                <a:spcPts val="300"/>
              </a:spcBef>
              <a:buFontTx/>
              <a:buNone/>
              <a:defRPr sz="1200" b="0"/>
            </a:lvl4pPr>
            <a:lvl5pPr marL="0" indent="0">
              <a:spcBef>
                <a:spcPts val="300"/>
              </a:spcBef>
              <a:buFontTx/>
              <a:buNone/>
              <a:defRPr sz="1200" b="0"/>
            </a:lvl5pPr>
            <a:lvl6pPr marL="0" indent="0">
              <a:spcBef>
                <a:spcPts val="300"/>
              </a:spcBef>
              <a:buFontTx/>
              <a:buNone/>
              <a:defRPr sz="1200" b="0"/>
            </a:lvl6pPr>
            <a:lvl7pPr marL="0" indent="0">
              <a:spcBef>
                <a:spcPts val="300"/>
              </a:spcBef>
              <a:buFontTx/>
              <a:buNone/>
              <a:defRPr sz="1200" b="0"/>
            </a:lvl7pPr>
            <a:lvl8pPr marL="0" indent="0">
              <a:spcBef>
                <a:spcPts val="300"/>
              </a:spcBef>
              <a:buFontTx/>
              <a:buNone/>
              <a:defRPr sz="1200" b="0"/>
            </a:lvl8pPr>
            <a:lvl9pPr marL="0" indent="0">
              <a:spcBef>
                <a:spcPts val="300"/>
              </a:spcBef>
              <a:buFontTx/>
              <a:buNone/>
              <a:defRPr sz="1200" b="0"/>
            </a:lvl9pPr>
          </a:lstStyle>
          <a:p>
            <a:pPr lvl="0"/>
            <a:r>
              <a:rPr lang="en-US" dirty="0"/>
              <a:t>[PRESENTER NAME] | [Presenter Title]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32A46F9-7642-47AA-9BF3-23BEB2EB6D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2655" y="5412888"/>
            <a:ext cx="3542143" cy="121571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b="1" dirty="0">
                <a:solidFill>
                  <a:schemeClr val="tx2"/>
                </a:solidFill>
              </a:rPr>
              <a:t>EXPORT CONTROLLED – EAR</a:t>
            </a:r>
          </a:p>
          <a:p>
            <a:pPr algn="ctr">
              <a:spcBef>
                <a:spcPts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ITEM(S) / TECHNICAL DATA CONTAIN INFORMATION SUBJECT TO U.S. GOVERNMENT EXPORT CONTROL IN ACCORDANCE WITH THE EXPORT ADMINISTRATION REGULATIONS (EAR), 15 CFR PARTS 730-774.  EXPORT OF THIS DATA TO ANY FOREIGN COUNTRY OR DISCLOSURE OF THIS DATA TO ANY NON-US PERSON MAY BE A VIOLATION OF FEDERAL LAW.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216407F5-CAFF-49C6-ADF9-CDBE63E45A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2655" y="4994899"/>
            <a:ext cx="3542143" cy="338554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of U.S. DoD visual information does not imply or constitute DoD endorsement.</a:t>
            </a:r>
          </a:p>
        </p:txBody>
      </p:sp>
    </p:spTree>
    <p:extLst>
      <p:ext uri="{BB962C8B-B14F-4D97-AF65-F5344CB8AC3E}">
        <p14:creationId xmlns:p14="http://schemas.microsoft.com/office/powerpoint/2010/main" val="218279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  <p15:guide id="6" orient="horz" pos="4118" userDrawn="1">
          <p15:clr>
            <a:srgbClr val="FBAE40"/>
          </p15:clr>
        </p15:guide>
        <p15:guide id="9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2AE9-2CA0-45CA-9FBA-0FDF11700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5" name="Nexus">
            <a:extLst>
              <a:ext uri="{FF2B5EF4-FFF2-40B4-BE49-F238E27FC236}">
                <a16:creationId xmlns:a16="http://schemas.microsoft.com/office/drawing/2014/main" id="{52204DDE-1CFF-4147-9C4B-3B789029E6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235076"/>
            <a:ext cx="11274552" cy="4891087"/>
          </a:xfrm>
        </p:spPr>
        <p:txBody>
          <a:bodyPr numCol="2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tabLst>
                <a:tab pos="5483225" algn="r"/>
              </a:tabLst>
              <a:defRPr sz="1600" b="1"/>
            </a:lvl1pPr>
            <a:lvl2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2pPr>
            <a:lvl3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3pPr>
            <a:lvl4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4pPr>
            <a:lvl5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5pPr>
            <a:lvl6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6pPr>
            <a:lvl7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7pPr>
            <a:lvl8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8pPr>
            <a:lvl9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5AB5E7-9A7E-4D97-9B35-1CB9BAFBFB3C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3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288" userDrawn="1">
          <p15:clr>
            <a:srgbClr val="FBAE40"/>
          </p15:clr>
        </p15:guide>
        <p15:guide id="5" pos="7392" userDrawn="1">
          <p15:clr>
            <a:srgbClr val="FBAE40"/>
          </p15:clr>
        </p15:guide>
        <p15:guide id="6" orient="horz" pos="202" userDrawn="1">
          <p15:clr>
            <a:srgbClr val="FBAE40"/>
          </p15:clr>
        </p15:guide>
        <p15:guide id="7" orient="horz" pos="41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2AE9-2CA0-45CA-9FBA-0FDF11700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6" name="Nexus">
            <a:extLst>
              <a:ext uri="{FF2B5EF4-FFF2-40B4-BE49-F238E27FC236}">
                <a16:creationId xmlns:a16="http://schemas.microsoft.com/office/drawing/2014/main" id="{F09142EB-3C86-0E4B-8362-3A7A711934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234440"/>
            <a:ext cx="11274552" cy="489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notes">
            <a:extLst>
              <a:ext uri="{FF2B5EF4-FFF2-40B4-BE49-F238E27FC236}">
                <a16:creationId xmlns:a16="http://schemas.microsoft.com/office/drawing/2014/main" id="{75F4AE38-44E5-1D42-B35C-FA66F7894BC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FA432D-BCE9-450A-8A84-385D0B116EB1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7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288" userDrawn="1">
          <p15:clr>
            <a:srgbClr val="FBAE40"/>
          </p15:clr>
        </p15:guide>
        <p15:guide id="5" pos="7392" userDrawn="1">
          <p15:clr>
            <a:srgbClr val="FBAE40"/>
          </p15:clr>
        </p15:guide>
        <p15:guide id="6" orient="horz" pos="202" userDrawn="1">
          <p15:clr>
            <a:srgbClr val="FBAE40"/>
          </p15:clr>
        </p15:guide>
        <p15:guide id="7" orient="horz" pos="411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2BE805-8AAF-45CE-BF58-31FF2A718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6" name="Nexus">
            <a:extLst>
              <a:ext uri="{FF2B5EF4-FFF2-40B4-BE49-F238E27FC236}">
                <a16:creationId xmlns:a16="http://schemas.microsoft.com/office/drawing/2014/main" id="{38F87F72-9983-FF4F-A1CD-F04115A147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457199" y="1234440"/>
            <a:ext cx="5484878" cy="489172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246875" y="1234440"/>
            <a:ext cx="5484878" cy="489172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notes">
            <a:extLst>
              <a:ext uri="{FF2B5EF4-FFF2-40B4-BE49-F238E27FC236}">
                <a16:creationId xmlns:a16="http://schemas.microsoft.com/office/drawing/2014/main" id="{D6B37056-6377-3D44-A7A5-FAA3E592F2C8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10D97A2-1FFF-4AC2-8D54-1C2CF2436F80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5" orient="horz" pos="3859" userDrawn="1">
          <p15:clr>
            <a:srgbClr val="FBAE40"/>
          </p15:clr>
        </p15:guide>
        <p15:guide id="6" pos="288" userDrawn="1">
          <p15:clr>
            <a:srgbClr val="FBAE40"/>
          </p15:clr>
        </p15:guide>
        <p15:guide id="7" pos="7392" userDrawn="1">
          <p15:clr>
            <a:srgbClr val="FBAE40"/>
          </p15:clr>
        </p15:guide>
        <p15:guide id="8" orient="horz" pos="202" userDrawn="1">
          <p15:clr>
            <a:srgbClr val="FBAE40"/>
          </p15:clr>
        </p15:guide>
        <p15:guide id="9" orient="horz" pos="411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9CD2DC-C27B-C442-AE9D-1B8AB9988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pic>
        <p:nvPicPr>
          <p:cNvPr id="19" name="Nexus">
            <a:extLst>
              <a:ext uri="{FF2B5EF4-FFF2-40B4-BE49-F238E27FC236}">
                <a16:creationId xmlns:a16="http://schemas.microsoft.com/office/drawing/2014/main" id="{2AD7AB2F-2A57-1C4F-9658-B53FC6A45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457200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4317492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A924AD7-11EB-E145-B53D-C9DADD096840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8177784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notes">
            <a:extLst>
              <a:ext uri="{FF2B5EF4-FFF2-40B4-BE49-F238E27FC236}">
                <a16:creationId xmlns:a16="http://schemas.microsoft.com/office/drawing/2014/main" id="{AAC8FB00-FAA0-A648-9F01-BA9E8FBDDF5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2D9591-DCDF-40E7-9296-E7A037F20F65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5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30" userDrawn="1">
          <p15:clr>
            <a:srgbClr val="FBAE40"/>
          </p15:clr>
        </p15:guide>
        <p15:guide id="2" pos="2718" userDrawn="1">
          <p15:clr>
            <a:srgbClr val="FBAE40"/>
          </p15:clr>
        </p15:guide>
        <p15:guide id="3" pos="5150" userDrawn="1">
          <p15:clr>
            <a:srgbClr val="FBAE40"/>
          </p15:clr>
        </p15:guide>
        <p15:guide id="4" pos="4962" userDrawn="1">
          <p15:clr>
            <a:srgbClr val="FBAE40"/>
          </p15:clr>
        </p15:guide>
        <p15:guide id="5" orient="horz" pos="778" userDrawn="1">
          <p15:clr>
            <a:srgbClr val="FBAE40"/>
          </p15:clr>
        </p15:guide>
        <p15:guide id="7" orient="horz" pos="3859" userDrawn="1">
          <p15:clr>
            <a:srgbClr val="FBAE40"/>
          </p15:clr>
        </p15:guide>
        <p15:guide id="8" pos="288" userDrawn="1">
          <p15:clr>
            <a:srgbClr val="FBAE40"/>
          </p15:clr>
        </p15:guide>
        <p15:guide id="9" pos="7392" userDrawn="1">
          <p15:clr>
            <a:srgbClr val="FBAE40"/>
          </p15:clr>
        </p15:guide>
        <p15:guide id="10" orient="horz" pos="202" userDrawn="1">
          <p15:clr>
            <a:srgbClr val="FBAE40"/>
          </p15:clr>
        </p15:guide>
        <p15:guide id="11" orient="horz" pos="41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6758353-FE5A-440A-A6DD-54AD2D8EA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7" name="Nexus">
            <a:extLst>
              <a:ext uri="{FF2B5EF4-FFF2-40B4-BE49-F238E27FC236}">
                <a16:creationId xmlns:a16="http://schemas.microsoft.com/office/drawing/2014/main" id="{6ED9DB2B-88F7-984C-B1BD-B8EE0E5A55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1"/>
          <p:cNvSpPr>
            <a:spLocks noGrp="1"/>
          </p:cNvSpPr>
          <p:nvPr userDrawn="1">
            <p:ph sz="half" idx="1"/>
          </p:nvPr>
        </p:nvSpPr>
        <p:spPr>
          <a:xfrm>
            <a:off x="457200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317492" y="1234440"/>
            <a:ext cx="7417308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notes">
            <a:extLst>
              <a:ext uri="{FF2B5EF4-FFF2-40B4-BE49-F238E27FC236}">
                <a16:creationId xmlns:a16="http://schemas.microsoft.com/office/drawing/2014/main" id="{C29B4469-0E3B-1648-97D9-6CC5A5F150B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9DD9D7-09A9-45A6-AF51-55663B9C2AC5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30" userDrawn="1">
          <p15:clr>
            <a:srgbClr val="FBAE40"/>
          </p15:clr>
        </p15:guide>
        <p15:guide id="2" pos="2718" userDrawn="1">
          <p15:clr>
            <a:srgbClr val="FBAE40"/>
          </p15:clr>
        </p15:guide>
        <p15:guide id="5" orient="horz" pos="778" userDrawn="1">
          <p15:clr>
            <a:srgbClr val="FBAE40"/>
          </p15:clr>
        </p15:guide>
        <p15:guide id="7" orient="horz" pos="3859" userDrawn="1">
          <p15:clr>
            <a:srgbClr val="FBAE40"/>
          </p15:clr>
        </p15:guide>
        <p15:guide id="8" pos="288" userDrawn="1">
          <p15:clr>
            <a:srgbClr val="FBAE40"/>
          </p15:clr>
        </p15:guide>
        <p15:guide id="9" pos="7392" userDrawn="1">
          <p15:clr>
            <a:srgbClr val="FBAE40"/>
          </p15:clr>
        </p15:guide>
        <p15:guide id="10" orient="horz" pos="202" userDrawn="1">
          <p15:clr>
            <a:srgbClr val="FBAE40"/>
          </p15:clr>
        </p15:guide>
        <p15:guide id="11" orient="horz" pos="411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6758353-FE5A-440A-A6DD-54AD2D8EA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2" name="Nexus">
            <a:extLst>
              <a:ext uri="{FF2B5EF4-FFF2-40B4-BE49-F238E27FC236}">
                <a16:creationId xmlns:a16="http://schemas.microsoft.com/office/drawing/2014/main" id="{1B9B8D73-E497-B541-86B1-1506A614B1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457200" y="1234440"/>
            <a:ext cx="7418832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8177784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notes">
            <a:extLst>
              <a:ext uri="{FF2B5EF4-FFF2-40B4-BE49-F238E27FC236}">
                <a16:creationId xmlns:a16="http://schemas.microsoft.com/office/drawing/2014/main" id="{1F6B1A05-982E-2248-8A4C-D035BD78B28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C52307-2578-47D5-A0B2-4C6E17412513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01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50" userDrawn="1">
          <p15:clr>
            <a:srgbClr val="FBAE40"/>
          </p15:clr>
        </p15:guide>
        <p15:guide id="4" pos="4962" userDrawn="1">
          <p15:clr>
            <a:srgbClr val="FBAE40"/>
          </p15:clr>
        </p15:guide>
        <p15:guide id="5" orient="horz" pos="778" userDrawn="1">
          <p15:clr>
            <a:srgbClr val="FBAE40"/>
          </p15:clr>
        </p15:guide>
        <p15:guide id="7" orient="horz" pos="3859" userDrawn="1">
          <p15:clr>
            <a:srgbClr val="FBAE40"/>
          </p15:clr>
        </p15:guide>
        <p15:guide id="8" pos="288" userDrawn="1">
          <p15:clr>
            <a:srgbClr val="FBAE40"/>
          </p15:clr>
        </p15:guide>
        <p15:guide id="9" pos="7392" userDrawn="1">
          <p15:clr>
            <a:srgbClr val="FBAE40"/>
          </p15:clr>
        </p15:guide>
        <p15:guide id="10" orient="horz" pos="202" userDrawn="1">
          <p15:clr>
            <a:srgbClr val="FBAE40"/>
          </p15:clr>
        </p15:guide>
        <p15:guide id="11" orient="horz" pos="411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D9F-E126-4A6F-ADD7-89B9A718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9" name="Nexus">
            <a:extLst>
              <a:ext uri="{FF2B5EF4-FFF2-40B4-BE49-F238E27FC236}">
                <a16:creationId xmlns:a16="http://schemas.microsoft.com/office/drawing/2014/main" id="{988F7DC9-D558-0A43-AF71-47A32F07C5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57200" y="1235075"/>
            <a:ext cx="5486400" cy="4891089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235074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6" name="Content Placeholder 4"/>
          <p:cNvSpPr>
            <a:spLocks noGrp="1"/>
          </p:cNvSpPr>
          <p:nvPr userDrawn="1">
            <p:ph sz="quarter" idx="4"/>
          </p:nvPr>
        </p:nvSpPr>
        <p:spPr>
          <a:xfrm>
            <a:off x="6245352" y="1235075"/>
            <a:ext cx="5486400" cy="4891089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245352" y="1235074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2" name="Footnotes">
            <a:extLst>
              <a:ext uri="{FF2B5EF4-FFF2-40B4-BE49-F238E27FC236}">
                <a16:creationId xmlns:a16="http://schemas.microsoft.com/office/drawing/2014/main" id="{A04E5A76-A6FD-CA49-8B50-6A5FAC170602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2EC4726-A7F9-4E64-B0F1-9A89B9BA4217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44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6" orient="horz" pos="3859" userDrawn="1">
          <p15:clr>
            <a:srgbClr val="FBAE40"/>
          </p15:clr>
        </p15:guide>
        <p15:guide id="7" pos="288" userDrawn="1">
          <p15:clr>
            <a:srgbClr val="FBAE40"/>
          </p15:clr>
        </p15:guide>
        <p15:guide id="8" pos="7392" userDrawn="1">
          <p15:clr>
            <a:srgbClr val="FBAE40"/>
          </p15:clr>
        </p15:guide>
        <p15:guide id="9" orient="horz" pos="202" userDrawn="1">
          <p15:clr>
            <a:srgbClr val="FBAE40"/>
          </p15:clr>
        </p15:guide>
        <p15:guide id="10" orient="horz" pos="41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3Harris">
            <a:extLst>
              <a:ext uri="{FF2B5EF4-FFF2-40B4-BE49-F238E27FC236}">
                <a16:creationId xmlns:a16="http://schemas.microsoft.com/office/drawing/2014/main" id="{19A1DE98-81A4-4C83-9368-5CAC9DF5A174}"/>
              </a:ext>
            </a:extLst>
          </p:cNvPr>
          <p:cNvSpPr txBox="1">
            <a:spLocks/>
          </p:cNvSpPr>
          <p:nvPr userDrawn="1"/>
        </p:nvSpPr>
        <p:spPr>
          <a:xfrm>
            <a:off x="320675" y="6629400"/>
            <a:ext cx="685165" cy="13716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1" cap="all" baseline="0" dirty="0"/>
              <a:t>L3HARRIS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612"/>
            <a:ext cx="9144000" cy="64008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5074"/>
            <a:ext cx="11274552" cy="4891389"/>
          </a:xfrm>
          <a:prstGeom prst="rect">
            <a:avLst/>
          </a:prstGeom>
        </p:spPr>
        <p:txBody>
          <a:bodyPr vert="horz" lIns="0" tIns="0" rIns="0" bIns="0" spcCol="30175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ACDEEBA9-F5A8-E84E-A2DF-025288C8C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6537325"/>
            <a:ext cx="11274552" cy="0"/>
          </a:xfrm>
          <a:prstGeom prst="line">
            <a:avLst/>
          </a:prstGeom>
          <a:ln w="3175" cap="sq">
            <a:solidFill>
              <a:srgbClr val="172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9" name="Confidential">
            <a:extLst>
              <a:ext uri="{FF2B5EF4-FFF2-40B4-BE49-F238E27FC236}">
                <a16:creationId xmlns:a16="http://schemas.microsoft.com/office/drawing/2014/main" id="{95C486D8-EAE6-8F48-99BF-C04C7E991D54}"/>
              </a:ext>
            </a:extLst>
          </p:cNvPr>
          <p:cNvSpPr txBox="1">
            <a:spLocks/>
          </p:cNvSpPr>
          <p:nvPr userDrawn="1"/>
        </p:nvSpPr>
        <p:spPr>
          <a:xfrm>
            <a:off x="7680158" y="6629400"/>
            <a:ext cx="3777274" cy="13716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/>
              <a:t>L3HARRIS PROPRIETARY INFORMATION | WARNING: EAR CONTROLLED INFORMATION</a:t>
            </a:r>
          </a:p>
        </p:txBody>
      </p:sp>
      <p:cxnSp>
        <p:nvCxnSpPr>
          <p:cNvPr id="11" name="Line">
            <a:extLst>
              <a:ext uri="{FF2B5EF4-FFF2-40B4-BE49-F238E27FC236}">
                <a16:creationId xmlns:a16="http://schemas.microsoft.com/office/drawing/2014/main" id="{AD840DF6-CCAA-4745-9822-57781091F996}"/>
              </a:ext>
            </a:extLst>
          </p:cNvPr>
          <p:cNvCxnSpPr>
            <a:cxnSpLocks/>
          </p:cNvCxnSpPr>
          <p:nvPr userDrawn="1"/>
        </p:nvCxnSpPr>
        <p:spPr>
          <a:xfrm>
            <a:off x="320675" y="6537325"/>
            <a:ext cx="8502650" cy="0"/>
          </a:xfrm>
          <a:prstGeom prst="line">
            <a:avLst/>
          </a:prstGeom>
          <a:ln w="3175" cap="sq">
            <a:solidFill>
              <a:srgbClr val="172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2" name="Rectangle 30">
            <a:extLst>
              <a:ext uri="{FF2B5EF4-FFF2-40B4-BE49-F238E27FC236}">
                <a16:creationId xmlns:a16="http://schemas.microsoft.com/office/drawing/2014/main" id="{7B385181-0C30-45DA-BC15-D2FED7D75C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7536" y="6536234"/>
            <a:ext cx="304801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5C639030-093B-4E7D-A320-B8A4D3F5EC3B}" type="slidenum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FD8BD805-41E5-444F-B43D-EF17A4513B95}"/>
              </a:ext>
            </a:extLst>
          </p:cNvPr>
          <p:cNvSpPr txBox="1"/>
          <p:nvPr userDrawn="1"/>
        </p:nvSpPr>
        <p:spPr>
          <a:xfrm>
            <a:off x="904805" y="6583020"/>
            <a:ext cx="3743395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Jagwire – </a:t>
            </a:r>
            <a:r>
              <a:rPr lang="en-US" sz="700" dirty="0">
                <a:latin typeface="+mn-lt"/>
              </a:rPr>
              <a:t>Adding ENVI Analytic Tasks to Run in Jagwire UI</a:t>
            </a:r>
          </a:p>
        </p:txBody>
      </p:sp>
    </p:spTree>
    <p:extLst>
      <p:ext uri="{BB962C8B-B14F-4D97-AF65-F5344CB8AC3E}">
        <p14:creationId xmlns:p14="http://schemas.microsoft.com/office/powerpoint/2010/main" val="403822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4" r:id="rId3"/>
    <p:sldLayoutId id="2147483662" r:id="rId4"/>
    <p:sldLayoutId id="2147483664" r:id="rId5"/>
    <p:sldLayoutId id="2147483668" r:id="rId6"/>
    <p:sldLayoutId id="2147483669" r:id="rId7"/>
    <p:sldLayoutId id="2147483670" r:id="rId8"/>
    <p:sldLayoutId id="2147483665" r:id="rId9"/>
    <p:sldLayoutId id="2147483671" r:id="rId10"/>
    <p:sldLayoutId id="2147483673" r:id="rId11"/>
    <p:sldLayoutId id="2147483676" r:id="rId12"/>
    <p:sldLayoutId id="2147483663" r:id="rId13"/>
    <p:sldLayoutId id="2147483666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b="1" kern="1200" spc="-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4128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97864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5336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0E1-155A-4917-9EBF-3CFFA7FA0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new gd5 tasks in Jagwire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89062-8D61-4D8B-A94B-A004B28B9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ENVI Analytic Tasks to Run in Jagwire UI</a:t>
            </a:r>
          </a:p>
          <a:p>
            <a:r>
              <a:rPr lang="en-US" dirty="0"/>
              <a:t>For ESRI - Vietnam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44AEB-8ACF-412B-82A9-25CA712F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November 9, 2021</a:t>
            </a:r>
          </a:p>
        </p:txBody>
      </p:sp>
    </p:spTree>
    <p:extLst>
      <p:ext uri="{BB962C8B-B14F-4D97-AF65-F5344CB8AC3E}">
        <p14:creationId xmlns:p14="http://schemas.microsoft.com/office/powerpoint/2010/main" val="335943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79285C-2B19-44BC-BB57-906BD5F1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8925"/>
            <a:ext cx="9144000" cy="639763"/>
          </a:xfrm>
        </p:spPr>
        <p:txBody>
          <a:bodyPr/>
          <a:lstStyle/>
          <a:p>
            <a:r>
              <a:rPr lang="en-US" dirty="0"/>
              <a:t>Add New GD5 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69FED-7510-4DDC-B96E-B2D57159286A}"/>
              </a:ext>
            </a:extLst>
          </p:cNvPr>
          <p:cNvSpPr txBox="1"/>
          <p:nvPr/>
        </p:nvSpPr>
        <p:spPr>
          <a:xfrm>
            <a:off x="3492723" y="1325880"/>
            <a:ext cx="52065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dirty="0"/>
              <a:t>When complete, press “Enter” to return to </a:t>
            </a:r>
            <a:r>
              <a:rPr lang="en-US" sz="1800" dirty="0" err="1"/>
              <a:t>PDMenu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784326-8200-4350-B8ED-A264DF45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1991496"/>
            <a:ext cx="6563641" cy="260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DBB02-A717-4181-A6A5-068DDBA42BC1}"/>
              </a:ext>
            </a:extLst>
          </p:cNvPr>
          <p:cNvSpPr txBox="1"/>
          <p:nvPr/>
        </p:nvSpPr>
        <p:spPr>
          <a:xfrm>
            <a:off x="3538727" y="4980801"/>
            <a:ext cx="51605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dirty="0"/>
              <a:t>Exit </a:t>
            </a:r>
            <a:r>
              <a:rPr lang="en-US" sz="1800" dirty="0" err="1"/>
              <a:t>Pdmenu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322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AB7485-9A3D-4A33-99D5-3810FAE4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8925"/>
            <a:ext cx="9144000" cy="639763"/>
          </a:xfrm>
        </p:spPr>
        <p:txBody>
          <a:bodyPr/>
          <a:lstStyle/>
          <a:p>
            <a:r>
              <a:rPr lang="en-US" dirty="0"/>
              <a:t>Add New GD5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1AE5F-7F23-44C5-8147-473DE0C8FFF7}"/>
              </a:ext>
            </a:extLst>
          </p:cNvPr>
          <p:cNvSpPr txBox="1"/>
          <p:nvPr/>
        </p:nvSpPr>
        <p:spPr>
          <a:xfrm>
            <a:off x="2834338" y="1622487"/>
            <a:ext cx="65233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dirty="0"/>
              <a:t>Log into the Jagwire Interface to verify ENVI Tasks are available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E4EB0-0ED9-4D60-B418-805380DB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2324088"/>
            <a:ext cx="530616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F58C-77DA-400D-A130-0213EC03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6" name="Content Placeholder 5" descr="Question mark against red wall">
            <a:extLst>
              <a:ext uri="{FF2B5EF4-FFF2-40B4-BE49-F238E27FC236}">
                <a16:creationId xmlns:a16="http://schemas.microsoft.com/office/drawing/2014/main" id="{2F9734C1-ADA9-4D6A-A213-2FB18BC17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795" y="1235075"/>
            <a:ext cx="8091234" cy="4891088"/>
          </a:xfrm>
        </p:spPr>
      </p:pic>
    </p:spTree>
    <p:extLst>
      <p:ext uri="{BB962C8B-B14F-4D97-AF65-F5344CB8AC3E}">
        <p14:creationId xmlns:p14="http://schemas.microsoft.com/office/powerpoint/2010/main" val="292977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9E21-6710-4B00-A50C-103A7CD8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AEA63-2516-40C0-B260-2E971360B636}"/>
              </a:ext>
            </a:extLst>
          </p:cNvPr>
          <p:cNvSpPr txBox="1"/>
          <p:nvPr/>
        </p:nvSpPr>
        <p:spPr>
          <a:xfrm>
            <a:off x="713232" y="1554480"/>
            <a:ext cx="6684264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Jagwire can only handle a single input (raster)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Jagwire ENVI Task output can be a raster and/or a vector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raster output: output is ENVI file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vector format: output is Shapefile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These must be zipped as a single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must be marked with “EV”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code needs to be compiled into a “.sav”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028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61D3-89A8-45E1-B158-EA9CDA5F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ENVI Task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574C4-D618-4A0B-BBD5-5DD3C3EB636F}"/>
              </a:ext>
            </a:extLst>
          </p:cNvPr>
          <p:cNvSpPr txBox="1"/>
          <p:nvPr/>
        </p:nvSpPr>
        <p:spPr>
          <a:xfrm>
            <a:off x="457200" y="1143000"/>
            <a:ext cx="951890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ENVI Analytic Task using the ENVI Modeler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Generate the IDL code for the model using </a:t>
            </a:r>
            <a:r>
              <a:rPr lang="en-US" b="1" dirty="0">
                <a:latin typeface="Consolas" panose="020B0609020204030204" pitchFamily="49" charset="0"/>
              </a:rPr>
              <a:t>Code &gt; Generate IDL Program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Save the program to the to an IDL program file (.pro)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Compile the program (.sav)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89B0B4-3171-431B-8FDF-79FDCB708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05" y="2249918"/>
            <a:ext cx="6149911" cy="431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47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404F-1EEF-45FE-ADA6-F012202B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ENVI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C72E6-FA18-4FED-9481-5CC766F809B4}"/>
              </a:ext>
            </a:extLst>
          </p:cNvPr>
          <p:cNvSpPr txBox="1"/>
          <p:nvPr/>
        </p:nvSpPr>
        <p:spPr>
          <a:xfrm>
            <a:off x="457200" y="1069848"/>
            <a:ext cx="951890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Generate a </a:t>
            </a:r>
            <a:r>
              <a:rPr lang="en-US" sz="1800" dirty="0" err="1"/>
              <a:t>Metatask</a:t>
            </a:r>
            <a:endParaRPr lang="en-US" sz="18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Identify the input and output the </a:t>
            </a:r>
            <a:r>
              <a:rPr lang="en-US" dirty="0" err="1"/>
              <a:t>metatask</a:t>
            </a:r>
            <a:r>
              <a:rPr lang="en-US" dirty="0"/>
              <a:t> needs to expose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Select </a:t>
            </a:r>
            <a:r>
              <a:rPr lang="en-US" b="1" dirty="0">
                <a:latin typeface="Consolas" panose="020B0609020204030204" pitchFamily="49" charset="0"/>
              </a:rPr>
              <a:t>Code &gt; </a:t>
            </a:r>
            <a:r>
              <a:rPr lang="en-US" b="1" dirty="0" err="1">
                <a:latin typeface="Consolas" panose="020B0609020204030204" pitchFamily="49" charset="0"/>
              </a:rPr>
              <a:t>Metatask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from the ENVI Modeler menu bar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Save the created model to a task file (.task)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sure to save the .sav and .task file with same task name</a:t>
            </a:r>
          </a:p>
        </p:txBody>
      </p:sp>
      <p:pic>
        <p:nvPicPr>
          <p:cNvPr id="2050" name="Picture 5">
            <a:extLst>
              <a:ext uri="{FF2B5EF4-FFF2-40B4-BE49-F238E27FC236}">
                <a16:creationId xmlns:a16="http://schemas.microsoft.com/office/drawing/2014/main" id="{242CD21B-8B2C-4997-B3AE-710AD5D6D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75" y="1069848"/>
            <a:ext cx="4558093" cy="550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29E691-2021-4C14-ADB7-21F0A0D11F9D}"/>
              </a:ext>
            </a:extLst>
          </p:cNvPr>
          <p:cNvSpPr txBox="1"/>
          <p:nvPr/>
        </p:nvSpPr>
        <p:spPr>
          <a:xfrm>
            <a:off x="3120390" y="2869430"/>
            <a:ext cx="3984498" cy="369332"/>
          </a:xfrm>
          <a:prstGeom prst="rect">
            <a:avLst/>
          </a:prstGeom>
          <a:noFill/>
          <a:ln>
            <a:solidFill>
              <a:srgbClr val="FF000A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Add an “EV” tag to the generated file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33D03-C6F6-4CD2-A03C-5E50AA761A31}"/>
              </a:ext>
            </a:extLst>
          </p:cNvPr>
          <p:cNvCxnSpPr/>
          <p:nvPr/>
        </p:nvCxnSpPr>
        <p:spPr>
          <a:xfrm flipV="1">
            <a:off x="6876288" y="2112264"/>
            <a:ext cx="612648" cy="757166"/>
          </a:xfrm>
          <a:prstGeom prst="straightConnector1">
            <a:avLst/>
          </a:prstGeom>
          <a:ln w="28575">
            <a:solidFill>
              <a:srgbClr val="FF000A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5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4D72-7A37-404E-BD38-34E2A438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GD5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3F3C0-4B46-43FA-87C8-7053DF692616}"/>
              </a:ext>
            </a:extLst>
          </p:cNvPr>
          <p:cNvSpPr txBox="1"/>
          <p:nvPr/>
        </p:nvSpPr>
        <p:spPr>
          <a:xfrm>
            <a:off x="713232" y="1554480"/>
            <a:ext cx="9518904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SSH into the Jagwire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Copy both the .sav and .task files to the following directory:</a:t>
            </a:r>
          </a:p>
          <a:p>
            <a:r>
              <a:rPr lang="en-US" dirty="0"/>
              <a:t>	</a:t>
            </a:r>
            <a:r>
              <a:rPr lang="en-US" sz="1800" dirty="0"/>
              <a:t> 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latin typeface="Consolas" panose="020B0609020204030204" pitchFamily="49" charset="0"/>
              </a:rPr>
              <a:t>cd /</a:t>
            </a:r>
            <a:r>
              <a:rPr lang="en-US" sz="1800" b="1" dirty="0" err="1">
                <a:latin typeface="Consolas" panose="020B0609020204030204" pitchFamily="49" charset="0"/>
              </a:rPr>
              <a:t>usr</a:t>
            </a:r>
            <a:r>
              <a:rPr lang="en-US" sz="1800" b="1" dirty="0">
                <a:latin typeface="Consolas" panose="020B0609020204030204" pitchFamily="49" charset="0"/>
              </a:rPr>
              <a:t>/local/</a:t>
            </a:r>
            <a:r>
              <a:rPr lang="en-US" sz="1800" b="1" dirty="0" err="1">
                <a:latin typeface="Consolas" panose="020B0609020204030204" pitchFamily="49" charset="0"/>
              </a:rPr>
              <a:t>harris</a:t>
            </a:r>
            <a:r>
              <a:rPr lang="en-US" sz="1800" b="1" dirty="0">
                <a:latin typeface="Consolas" panose="020B0609020204030204" pitchFamily="49" charset="0"/>
              </a:rPr>
              <a:t>/envi55/</a:t>
            </a:r>
            <a:r>
              <a:rPr lang="en-US" sz="1800" b="1" dirty="0" err="1">
                <a:latin typeface="Consolas" panose="020B0609020204030204" pitchFamily="49" charset="0"/>
              </a:rPr>
              <a:t>custom_code</a:t>
            </a:r>
            <a:endParaRPr lang="en-US" sz="1800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SSH into the Jagwire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From the Linux Command line run: </a:t>
            </a:r>
            <a:r>
              <a:rPr lang="en-US" sz="1800" b="1" dirty="0" err="1">
                <a:latin typeface="Consolas" panose="020B0609020204030204" pitchFamily="49" charset="0"/>
              </a:rPr>
              <a:t>pdmenu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8C2B7-84E4-4811-AFED-36A42078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672" y="3533784"/>
            <a:ext cx="2419688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3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4D72-7A37-404E-BD38-34E2A438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GD5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3F3C0-4B46-43FA-87C8-7053DF692616}"/>
              </a:ext>
            </a:extLst>
          </p:cNvPr>
          <p:cNvSpPr txBox="1"/>
          <p:nvPr/>
        </p:nvSpPr>
        <p:spPr>
          <a:xfrm>
            <a:off x="757429" y="2869223"/>
            <a:ext cx="95189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</a:t>
            </a:r>
            <a:r>
              <a:rPr lang="en-US" dirty="0" err="1"/>
              <a:t>Pdmenu</a:t>
            </a:r>
            <a:r>
              <a:rPr lang="en-US" dirty="0"/>
              <a:t> appears, select the “Utilities” option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E3AD80-0B80-483F-91E1-21004703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384" y="1153450"/>
            <a:ext cx="3343742" cy="312463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145DB6-C2C7-458E-9A3A-29D947FC32DF}"/>
              </a:ext>
            </a:extLst>
          </p:cNvPr>
          <p:cNvCxnSpPr>
            <a:cxnSpLocks/>
          </p:cNvCxnSpPr>
          <p:nvPr/>
        </p:nvCxnSpPr>
        <p:spPr>
          <a:xfrm flipV="1">
            <a:off x="6601968" y="1810512"/>
            <a:ext cx="2103120" cy="1058711"/>
          </a:xfrm>
          <a:prstGeom prst="straightConnector1">
            <a:avLst/>
          </a:prstGeom>
          <a:ln w="285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</p:cxnSp>
    </p:spTree>
    <p:extLst>
      <p:ext uri="{BB962C8B-B14F-4D97-AF65-F5344CB8AC3E}">
        <p14:creationId xmlns:p14="http://schemas.microsoft.com/office/powerpoint/2010/main" val="161648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ACFDE-C81D-48F2-A277-B6D0047F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136" y="2060984"/>
            <a:ext cx="4563112" cy="323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82F89-7A25-40A2-95D7-5F1BA9BA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GD5 Task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F4EA3-E7E4-465B-905C-E77E97336EA1}"/>
              </a:ext>
            </a:extLst>
          </p:cNvPr>
          <p:cNvCxnSpPr>
            <a:cxnSpLocks/>
          </p:cNvCxnSpPr>
          <p:nvPr/>
        </p:nvCxnSpPr>
        <p:spPr>
          <a:xfrm>
            <a:off x="4672584" y="1938528"/>
            <a:ext cx="1929384" cy="1892808"/>
          </a:xfrm>
          <a:prstGeom prst="straightConnector1">
            <a:avLst/>
          </a:prstGeom>
          <a:ln w="285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8FE147-B3BB-4237-A08A-BBE3A0F97768}"/>
              </a:ext>
            </a:extLst>
          </p:cNvPr>
          <p:cNvSpPr txBox="1"/>
          <p:nvPr/>
        </p:nvSpPr>
        <p:spPr>
          <a:xfrm>
            <a:off x="713232" y="1554480"/>
            <a:ext cx="951890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“ENVI Task Engine –Task List Generator”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refresh the task list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DDF67C-3FD2-40E2-B184-3FA5A39E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47" y="5683329"/>
            <a:ext cx="4248743" cy="409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270645-068D-4F25-807A-989609C39E1E}"/>
              </a:ext>
            </a:extLst>
          </p:cNvPr>
          <p:cNvSpPr txBox="1"/>
          <p:nvPr/>
        </p:nvSpPr>
        <p:spPr>
          <a:xfrm>
            <a:off x="713232" y="5683329"/>
            <a:ext cx="31546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lnSpc>
                <a:spcPct val="100000"/>
              </a:lnSpc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Select “y”, then “Enter” to run</a:t>
            </a:r>
          </a:p>
        </p:txBody>
      </p:sp>
    </p:spTree>
    <p:extLst>
      <p:ext uri="{BB962C8B-B14F-4D97-AF65-F5344CB8AC3E}">
        <p14:creationId xmlns:p14="http://schemas.microsoft.com/office/powerpoint/2010/main" val="275089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3979-52BD-44D4-87C6-3472D01F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GD5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50797-9CB9-4759-8953-1CF04C298D39}"/>
              </a:ext>
            </a:extLst>
          </p:cNvPr>
          <p:cNvSpPr txBox="1"/>
          <p:nvPr/>
        </p:nvSpPr>
        <p:spPr>
          <a:xfrm>
            <a:off x="3492723" y="1536192"/>
            <a:ext cx="52065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dirty="0"/>
              <a:t>When complete, press “Enter” to return to </a:t>
            </a:r>
            <a:r>
              <a:rPr lang="en-US" sz="1800" dirty="0" err="1"/>
              <a:t>PDMenu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914DB-6E7C-4CC8-BAEC-4B266D9D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2172321"/>
            <a:ext cx="622069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6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9CC790-4740-432B-B57E-0472BD55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22" y="1995287"/>
            <a:ext cx="4267796" cy="286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82F89-7A25-40A2-95D7-5F1BA9BA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GD5 Task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F4EA3-E7E4-465B-905C-E77E97336EA1}"/>
              </a:ext>
            </a:extLst>
          </p:cNvPr>
          <p:cNvCxnSpPr>
            <a:cxnSpLocks/>
          </p:cNvCxnSpPr>
          <p:nvPr/>
        </p:nvCxnSpPr>
        <p:spPr>
          <a:xfrm>
            <a:off x="4747195" y="1892808"/>
            <a:ext cx="1571309" cy="1017846"/>
          </a:xfrm>
          <a:prstGeom prst="straightConnector1">
            <a:avLst/>
          </a:prstGeom>
          <a:ln w="285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719DE5-8907-4084-8572-48D5F1E4BF7F}"/>
              </a:ext>
            </a:extLst>
          </p:cNvPr>
          <p:cNvSpPr txBox="1"/>
          <p:nvPr/>
        </p:nvSpPr>
        <p:spPr>
          <a:xfrm>
            <a:off x="713232" y="5418567"/>
            <a:ext cx="30540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lnSpc>
                <a:spcPct val="100000"/>
              </a:lnSpc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Select “y”, then “Enter” to run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F72945-EB6B-4B7D-9563-8F41C938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522" y="5303519"/>
            <a:ext cx="5506218" cy="4763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877D64-0619-4E9A-A0D5-8D4DDBE16F78}"/>
              </a:ext>
            </a:extLst>
          </p:cNvPr>
          <p:cNvSpPr txBox="1"/>
          <p:nvPr/>
        </p:nvSpPr>
        <p:spPr>
          <a:xfrm>
            <a:off x="713232" y="1554480"/>
            <a:ext cx="951890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“GD5-Refresh ENVI Tasks”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press the “Enter” key</a:t>
            </a:r>
          </a:p>
        </p:txBody>
      </p:sp>
    </p:spTree>
    <p:extLst>
      <p:ext uri="{BB962C8B-B14F-4D97-AF65-F5344CB8AC3E}">
        <p14:creationId xmlns:p14="http://schemas.microsoft.com/office/powerpoint/2010/main" val="3275339717"/>
      </p:ext>
    </p:extLst>
  </p:cSld>
  <p:clrMapOvr>
    <a:masterClrMapping/>
  </p:clrMapOvr>
</p:sld>
</file>

<file path=ppt/theme/theme1.xml><?xml version="1.0" encoding="utf-8"?>
<a:theme xmlns:a="http://schemas.openxmlformats.org/drawingml/2006/main" name="L3Harris">
  <a:themeElements>
    <a:clrScheme name="L3Harris Colors">
      <a:dk1>
        <a:srgbClr val="283030"/>
      </a:dk1>
      <a:lt1>
        <a:srgbClr val="FFFFFF"/>
      </a:lt1>
      <a:dk2>
        <a:srgbClr val="FF000A"/>
      </a:dk2>
      <a:lt2>
        <a:srgbClr val="A4E3E4"/>
      </a:lt2>
      <a:accent1>
        <a:srgbClr val="172430"/>
      </a:accent1>
      <a:accent2>
        <a:srgbClr val="4A98D0"/>
      </a:accent2>
      <a:accent3>
        <a:srgbClr val="2E5194"/>
      </a:accent3>
      <a:accent4>
        <a:srgbClr val="39A067"/>
      </a:accent4>
      <a:accent5>
        <a:srgbClr val="58595B"/>
      </a:accent5>
      <a:accent6>
        <a:srgbClr val="E35205"/>
      </a:accent6>
      <a:hlink>
        <a:srgbClr val="2E5194"/>
      </a:hlink>
      <a:folHlink>
        <a:srgbClr val="2E5194"/>
      </a:folHlink>
    </a:clrScheme>
    <a:fontScheme name="L3Har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3Harri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2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2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spcBef>
            <a:spcPts val="900"/>
          </a:spcBef>
          <a:buSzPct val="100000"/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x9_L3Harris_PPT_EAR_Template.potx" id="{52ACF17A-F60F-4D7D-A2E3-640E232C0E95}" vid="{DD580DA4-A3CA-4E4A-93DA-DC7D683512A3}"/>
    </a:ext>
  </a:extLst>
</a:theme>
</file>

<file path=ppt/theme/theme2.xml><?xml version="1.0" encoding="utf-8"?>
<a:theme xmlns:a="http://schemas.openxmlformats.org/drawingml/2006/main" name="L3Harris">
  <a:themeElements>
    <a:clrScheme name="L3Harris Colors">
      <a:dk1>
        <a:srgbClr val="283030"/>
      </a:dk1>
      <a:lt1>
        <a:srgbClr val="FFFFFF"/>
      </a:lt1>
      <a:dk2>
        <a:srgbClr val="FF000A"/>
      </a:dk2>
      <a:lt2>
        <a:srgbClr val="A4E3E4"/>
      </a:lt2>
      <a:accent1>
        <a:srgbClr val="172430"/>
      </a:accent1>
      <a:accent2>
        <a:srgbClr val="4A98D0"/>
      </a:accent2>
      <a:accent3>
        <a:srgbClr val="2E5194"/>
      </a:accent3>
      <a:accent4>
        <a:srgbClr val="39A067"/>
      </a:accent4>
      <a:accent5>
        <a:srgbClr val="58595B"/>
      </a:accent5>
      <a:accent6>
        <a:srgbClr val="E35205"/>
      </a:accent6>
      <a:hlink>
        <a:srgbClr val="2E5194"/>
      </a:hlink>
      <a:folHlink>
        <a:srgbClr val="2E5194"/>
      </a:folHlink>
    </a:clrScheme>
    <a:fontScheme name="L3Har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3Harri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2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2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900"/>
          </a:spcBef>
          <a:buSzPct val="100000"/>
          <a:buFont typeface="Arial"/>
          <a:buChar char="•"/>
          <a:defRPr sz="1800"/>
        </a:defPPr>
      </a:lstStyle>
    </a:txDef>
  </a:objectDefaults>
  <a:extraClrSchemeLst/>
</a:theme>
</file>

<file path=ppt/theme/theme3.xml><?xml version="1.0" encoding="utf-8"?>
<a:theme xmlns:a="http://schemas.openxmlformats.org/drawingml/2006/main" name="L3Harris">
  <a:themeElements>
    <a:clrScheme name="L3Harris Colors">
      <a:dk1>
        <a:srgbClr val="283030"/>
      </a:dk1>
      <a:lt1>
        <a:srgbClr val="FFFFFF"/>
      </a:lt1>
      <a:dk2>
        <a:srgbClr val="FF000A"/>
      </a:dk2>
      <a:lt2>
        <a:srgbClr val="A4E3E4"/>
      </a:lt2>
      <a:accent1>
        <a:srgbClr val="172430"/>
      </a:accent1>
      <a:accent2>
        <a:srgbClr val="4A98D0"/>
      </a:accent2>
      <a:accent3>
        <a:srgbClr val="2E5194"/>
      </a:accent3>
      <a:accent4>
        <a:srgbClr val="39A067"/>
      </a:accent4>
      <a:accent5>
        <a:srgbClr val="58595B"/>
      </a:accent5>
      <a:accent6>
        <a:srgbClr val="E35205"/>
      </a:accent6>
      <a:hlink>
        <a:srgbClr val="2E5194"/>
      </a:hlink>
      <a:folHlink>
        <a:srgbClr val="2E5194"/>
      </a:folHlink>
    </a:clrScheme>
    <a:fontScheme name="L3Har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3Harri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2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2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900"/>
          </a:spcBef>
          <a:buSzPct val="100000"/>
          <a:buFont typeface="Arial"/>
          <a:buChar char="•"/>
          <a:defRPr sz="18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4B6FD27E1054BA5151ECBC09BED29" ma:contentTypeVersion="3" ma:contentTypeDescription="Create a new document." ma:contentTypeScope="" ma:versionID="4561ea4ab95cf0932bf95eabc852258b">
  <xsd:schema xmlns:xsd="http://www.w3.org/2001/XMLSchema" xmlns:xs="http://www.w3.org/2001/XMLSchema" xmlns:p="http://schemas.microsoft.com/office/2006/metadata/properties" xmlns:ns1="http://schemas.microsoft.com/sharepoint/v3" xmlns:ns2="c94182a3-6a4c-4fb9-ac01-21804ccc24ed" targetNamespace="http://schemas.microsoft.com/office/2006/metadata/properties" ma:root="true" ma:fieldsID="8dec521cb824e232993109dd9da76376" ns1:_="" ns2:_="">
    <xsd:import namespace="http://schemas.microsoft.com/sharepoint/v3"/>
    <xsd:import namespace="c94182a3-6a4c-4fb9-ac01-21804ccc24e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182a3-6a4c-4fb9-ac01-21804ccc24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8C5C53-068C-45DD-9CC8-B5A8F779EB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BDF916-2129-4BCE-84C3-84985833B7F9}">
  <ds:schemaRefs>
    <ds:schemaRef ds:uri="http://schemas.microsoft.com/office/2006/documentManagement/types"/>
    <ds:schemaRef ds:uri="c94182a3-6a4c-4fb9-ac01-21804ccc24ed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sharepoint/v3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605644B-C0EE-486B-BD2E-CBA0D4DC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94182a3-6a4c-4fb9-ac01-21804ccc24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5504</TotalTime>
  <Words>375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Courier New</vt:lpstr>
      <vt:lpstr>L3Harris</vt:lpstr>
      <vt:lpstr>Adding new gd5 tasks in Jagwire</vt:lpstr>
      <vt:lpstr>Considerations</vt:lpstr>
      <vt:lpstr>Create ENVI Task</vt:lpstr>
      <vt:lpstr>Create ENVI Task</vt:lpstr>
      <vt:lpstr>Add New GD5 Task</vt:lpstr>
      <vt:lpstr>Add New GD5 Task</vt:lpstr>
      <vt:lpstr>Add New GD5 Task</vt:lpstr>
      <vt:lpstr>Add New GD5 Task</vt:lpstr>
      <vt:lpstr>Add New GD5 Task</vt:lpstr>
      <vt:lpstr>Add New GD5 Task</vt:lpstr>
      <vt:lpstr>Add New GD5 Task</vt:lpstr>
      <vt:lpstr>Questions?</vt:lpstr>
    </vt:vector>
  </TitlesOfParts>
  <Manager/>
  <Company>L3Harris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Steininger, Shea  (US) (Consultant)</dc:creator>
  <cp:keywords/>
  <dc:description/>
  <cp:lastModifiedBy>Cole, Joe (US) - SSG</cp:lastModifiedBy>
  <cp:revision>61</cp:revision>
  <dcterms:created xsi:type="dcterms:W3CDTF">2020-11-04T14:05:25Z</dcterms:created>
  <dcterms:modified xsi:type="dcterms:W3CDTF">2021-11-09T21:43:06Z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c75a7fda-97b0-4b32-a60c-5fe600bab315</vt:lpwstr>
  </property>
  <property fmtid="{D5CDD505-2E9C-101B-9397-08002B2CF9AE}" pid="3" name="CLASSIFICATION">
    <vt:lpwstr>General</vt:lpwstr>
  </property>
  <property fmtid="{D5CDD505-2E9C-101B-9397-08002B2CF9AE}" pid="4" name="ContentTypeId">
    <vt:lpwstr>0x0101006934B6FD27E1054BA5151ECBC09BED29</vt:lpwstr>
  </property>
  <property fmtid="{D5CDD505-2E9C-101B-9397-08002B2CF9AE}" pid="5" name="L3HarrisCategorization">
    <vt:lpwstr>Unrestricted</vt:lpwstr>
  </property>
  <property fmtid="{D5CDD505-2E9C-101B-9397-08002B2CF9AE}" pid="6" name="MSIP_Label_a8646e0b-a435-48bd-bb2e-6a777753dede_Enabled">
    <vt:lpwstr>true</vt:lpwstr>
  </property>
  <property fmtid="{D5CDD505-2E9C-101B-9397-08002B2CF9AE}" pid="7" name="MSIP_Label_a8646e0b-a435-48bd-bb2e-6a777753dede_SetDate">
    <vt:lpwstr>2021-10-12T14:34:45Z</vt:lpwstr>
  </property>
  <property fmtid="{D5CDD505-2E9C-101B-9397-08002B2CF9AE}" pid="8" name="MSIP_Label_a8646e0b-a435-48bd-bb2e-6a777753dede_Method">
    <vt:lpwstr>Standard</vt:lpwstr>
  </property>
  <property fmtid="{D5CDD505-2E9C-101B-9397-08002B2CF9AE}" pid="9" name="MSIP_Label_a8646e0b-a435-48bd-bb2e-6a777753dede_Name">
    <vt:lpwstr>Unrestricted</vt:lpwstr>
  </property>
  <property fmtid="{D5CDD505-2E9C-101B-9397-08002B2CF9AE}" pid="10" name="MSIP_Label_a8646e0b-a435-48bd-bb2e-6a777753dede_SiteId">
    <vt:lpwstr>ba488c5e-f105-4a2b-a8b1-b57b26a44117</vt:lpwstr>
  </property>
  <property fmtid="{D5CDD505-2E9C-101B-9397-08002B2CF9AE}" pid="11" name="MSIP_Label_a8646e0b-a435-48bd-bb2e-6a777753dede_ActionId">
    <vt:lpwstr>87855f8f-a08b-4500-824a-4bb3cc6f69a3</vt:lpwstr>
  </property>
  <property fmtid="{D5CDD505-2E9C-101B-9397-08002B2CF9AE}" pid="12" name="MSIP_Label_a8646e0b-a435-48bd-bb2e-6a777753dede_ContentBits">
    <vt:lpwstr>0</vt:lpwstr>
  </property>
</Properties>
</file>