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f53fc795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ef53fc795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f0785eb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f0785eb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a:solidFill>
                  <a:schemeClr val="dk1"/>
                </a:solidFill>
              </a:rPr>
              <a:t>In recent years, Airbnb has grown in popularity with use cases ranging from a romantic weekend getaway to a month long work retreat. With that, the idea to invest in a secondary home for rental purposes has as well. Our project will dive into the home share marketplace located in Boston, MA. focusing on current Airbnb listings. We will use datasets to determine average listing rates, what people like about the property, which homes have higher ratings, and the amount of Airbnb’s in each neighbourhood. We hope that once completed, this project will provide value to customers and investors by sharing knowledge on how they can start a successful home sharing business or book a quality stay for their family vacation.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f0ca322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f0ca322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f30a4a5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ef30a4a5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just wanted to get an idea of how </a:t>
            </a:r>
            <a:r>
              <a:rPr lang="en"/>
              <a:t>many</a:t>
            </a:r>
            <a:r>
              <a:rPr lang="en"/>
              <a:t> residences were located in each neighborhood giving </a:t>
            </a:r>
            <a:r>
              <a:rPr lang="en"/>
              <a:t>you</a:t>
            </a:r>
            <a:r>
              <a:rPr lang="en"/>
              <a:t> idea of where you’d be more likely to find a place.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f30a4a5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f30a4a5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broke down the top 5 neighborhoods by number of units into room type and compared that to cleanliness.  We chose to use cleanliness as a focal point for most of our visualizations as its a extremely important factor for families. It doesn’t seem like you can go wrong in any of these neighborhoods if cleanliness is paramount. We chose to leave the last three grey to signify there are fewer options available when looking there. From an investors standpoint if you had an untidy place it seems like you would be in the minority of listings, not where you want to be!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f0785eb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f0785ebe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Clr>
                <a:schemeClr val="dk1"/>
              </a:buClr>
              <a:buSzPts val="1100"/>
              <a:buFont typeface="Arial"/>
              <a:buNone/>
            </a:pPr>
            <a:r>
              <a:rPr lang="en" sz="1500">
                <a:solidFill>
                  <a:schemeClr val="dk1"/>
                </a:solidFill>
                <a:latin typeface="Nunito"/>
                <a:ea typeface="Nunito"/>
                <a:cs typeface="Nunito"/>
                <a:sym typeface="Nunito"/>
              </a:rPr>
              <a:t>Here we notice the effect of a clean place…people like it more! If you want to get a higher rating it would benefit you to invest in a cleaning service spruce it up before your next guests.</a:t>
            </a:r>
            <a:endParaRPr sz="1500">
              <a:solidFill>
                <a:schemeClr val="dk1"/>
              </a:solidFill>
              <a:latin typeface="Nunito"/>
              <a:ea typeface="Nunito"/>
              <a:cs typeface="Nunito"/>
              <a:sym typeface="Nunito"/>
            </a:endParaRPr>
          </a:p>
          <a:p>
            <a:pPr indent="0" lvl="0" marL="0" rtl="0" algn="ctr">
              <a:lnSpc>
                <a:spcPct val="105000"/>
              </a:lnSpc>
              <a:spcBef>
                <a:spcPts val="1200"/>
              </a:spcBef>
              <a:spcAft>
                <a:spcPts val="1200"/>
              </a:spcAft>
              <a:buClr>
                <a:schemeClr val="dk1"/>
              </a:buClr>
              <a:buSzPts val="1100"/>
              <a:buFont typeface="Arial"/>
              <a:buNone/>
            </a:pPr>
            <a:r>
              <a:rPr lang="en" sz="1500">
                <a:solidFill>
                  <a:schemeClr val="dk1"/>
                </a:solidFill>
                <a:latin typeface="Nunito"/>
                <a:ea typeface="Nunito"/>
                <a:cs typeface="Nunito"/>
                <a:sym typeface="Nunito"/>
              </a:rPr>
              <a:t>When investing in a airbnb make sure you consider the costs to include some sort of cleaning service whether that’s your own time or money.</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f0785eb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f0785eb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chart showing the avg price of a listing by neighborhood. We have also included some arrows that point out the top 5 neighborhoods based on listing volume. If we relate this to our previous graph we can tell that you don’t really need to pay more to have a more quality stay. As for me, I would never be paying $250/night per room but thats me! But for Boston and travelers it is good there are a range of stays for different financial levels. It would be interesting to look at the property types in each neighborhood and group them based on cost. This could be worthwhile for investors who want to be </a:t>
            </a:r>
            <a:r>
              <a:rPr lang="en"/>
              <a:t>competitively</a:t>
            </a:r>
            <a:r>
              <a:rPr lang="en"/>
              <a:t> priced or customers looking for a good deal in a </a:t>
            </a:r>
            <a:r>
              <a:rPr lang="en"/>
              <a:t>specific</a:t>
            </a:r>
            <a:r>
              <a:rPr lang="en"/>
              <a:t> location.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f0785eb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f0785eb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shown here with a line of best fit shows that regardless of the price people tend to rate their stay high. It also serves as a reminder that sometimes the more expensive home might not be “all that”. We realize price isn’t the only thing that determines your rating </a:t>
            </a:r>
            <a:r>
              <a:rPr lang="en"/>
              <a:t>but if you paid highly for a not so clean stay you might think the host deserves a 2 star.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f0785ebe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ef0785ebe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insideairbnb.com/get-the-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Airbnb Data Analysis and Visualization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Hannah Shelton</a:t>
            </a:r>
            <a:endParaRPr/>
          </a:p>
          <a:p>
            <a:pPr indent="0" lvl="0" marL="0" rtl="0" algn="l">
              <a:spcBef>
                <a:spcPts val="0"/>
              </a:spcBef>
              <a:spcAft>
                <a:spcPts val="0"/>
              </a:spcAft>
              <a:buNone/>
            </a:pPr>
            <a:r>
              <a:rPr lang="en"/>
              <a:t>Zach Mason</a:t>
            </a:r>
            <a:endParaRPr/>
          </a:p>
          <a:p>
            <a:pPr indent="0" lvl="0" marL="0" rtl="0" algn="l">
              <a:spcBef>
                <a:spcPts val="0"/>
              </a:spcBef>
              <a:spcAft>
                <a:spcPts val="0"/>
              </a:spcAft>
              <a:buNone/>
            </a:pPr>
            <a:r>
              <a:rPr lang="en"/>
              <a:t>Nic Mallett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1" name="Shape 351"/>
        <p:cNvGrpSpPr/>
        <p:nvPr/>
      </p:nvGrpSpPr>
      <p:grpSpPr>
        <a:xfrm>
          <a:off x="0" y="0"/>
          <a:ext cx="0" cy="0"/>
          <a:chOff x="0" y="0"/>
          <a:chExt cx="0" cy="0"/>
        </a:xfrm>
      </p:grpSpPr>
      <p:sp>
        <p:nvSpPr>
          <p:cNvPr id="352" name="Google Shape;352;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5675672" y="171325"/>
            <a:ext cx="3468328" cy="4599925"/>
          </a:xfrm>
          <a:prstGeom prst="rect">
            <a:avLst/>
          </a:prstGeom>
          <a:noFill/>
          <a:ln>
            <a:noFill/>
          </a:ln>
        </p:spPr>
      </p:pic>
      <p:sp>
        <p:nvSpPr>
          <p:cNvPr id="284" name="Google Shape;284;p14"/>
          <p:cNvSpPr txBox="1"/>
          <p:nvPr>
            <p:ph idx="1" type="body"/>
          </p:nvPr>
        </p:nvSpPr>
        <p:spPr>
          <a:xfrm>
            <a:off x="1067850" y="1491700"/>
            <a:ext cx="5192400" cy="3014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b="1" lang="en" sz="1700">
                <a:solidFill>
                  <a:srgbClr val="000000"/>
                </a:solidFill>
              </a:rPr>
              <a:t>Insight into the 26 Boston Area Neighborhoods</a:t>
            </a:r>
            <a:endParaRPr b="1" sz="1700">
              <a:solidFill>
                <a:srgbClr val="000000"/>
              </a:solidFill>
            </a:endParaRPr>
          </a:p>
          <a:p>
            <a:pPr indent="-323850" lvl="1" marL="914400" rtl="0" algn="l">
              <a:spcBef>
                <a:spcPts val="0"/>
              </a:spcBef>
              <a:spcAft>
                <a:spcPts val="0"/>
              </a:spcAft>
              <a:buClr>
                <a:srgbClr val="000000"/>
              </a:buClr>
              <a:buSzPts val="1500"/>
              <a:buChar char="○"/>
            </a:pPr>
            <a:r>
              <a:rPr b="1" lang="en" sz="1500">
                <a:solidFill>
                  <a:srgbClr val="000000"/>
                </a:solidFill>
              </a:rPr>
              <a:t>Average Price</a:t>
            </a:r>
            <a:endParaRPr b="1" sz="1500">
              <a:solidFill>
                <a:srgbClr val="000000"/>
              </a:solidFill>
            </a:endParaRPr>
          </a:p>
          <a:p>
            <a:pPr indent="-323850" lvl="1" marL="914400" rtl="0" algn="l">
              <a:spcBef>
                <a:spcPts val="0"/>
              </a:spcBef>
              <a:spcAft>
                <a:spcPts val="0"/>
              </a:spcAft>
              <a:buClr>
                <a:srgbClr val="000000"/>
              </a:buClr>
              <a:buSzPts val="1500"/>
              <a:buChar char="○"/>
            </a:pPr>
            <a:r>
              <a:rPr b="1" lang="en" sz="1500">
                <a:solidFill>
                  <a:srgbClr val="000000"/>
                </a:solidFill>
              </a:rPr>
              <a:t>Ratings</a:t>
            </a:r>
            <a:endParaRPr b="1" sz="1500">
              <a:solidFill>
                <a:srgbClr val="000000"/>
              </a:solidFill>
            </a:endParaRPr>
          </a:p>
          <a:p>
            <a:pPr indent="-323850" lvl="1" marL="914400" rtl="0" algn="l">
              <a:spcBef>
                <a:spcPts val="0"/>
              </a:spcBef>
              <a:spcAft>
                <a:spcPts val="0"/>
              </a:spcAft>
              <a:buClr>
                <a:srgbClr val="000000"/>
              </a:buClr>
              <a:buSzPts val="1500"/>
              <a:buChar char="○"/>
            </a:pPr>
            <a:r>
              <a:rPr b="1" lang="en" sz="1500">
                <a:solidFill>
                  <a:srgbClr val="000000"/>
                </a:solidFill>
              </a:rPr>
              <a:t>Accommodations</a:t>
            </a:r>
            <a:endParaRPr b="1" sz="15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Worked to visualize the Airbnb situation in the Greater Boston Area</a:t>
            </a:r>
            <a:endParaRPr b="1" sz="1700">
              <a:solidFill>
                <a:srgbClr val="000000"/>
              </a:solidFill>
            </a:endParaRPr>
          </a:p>
          <a:p>
            <a:pPr indent="-336550" lvl="1" marL="914400" rtl="0" algn="l">
              <a:spcBef>
                <a:spcPts val="0"/>
              </a:spcBef>
              <a:spcAft>
                <a:spcPts val="0"/>
              </a:spcAft>
              <a:buClr>
                <a:srgbClr val="000000"/>
              </a:buClr>
              <a:buSzPts val="1700"/>
              <a:buChar char="○"/>
            </a:pPr>
            <a:r>
              <a:rPr b="1" lang="en" sz="1500">
                <a:solidFill>
                  <a:srgbClr val="000000"/>
                </a:solidFill>
              </a:rPr>
              <a:t>Planning a vacation or extended getaway</a:t>
            </a:r>
            <a:endParaRPr b="1" sz="1700">
              <a:solidFill>
                <a:srgbClr val="000000"/>
              </a:solidFill>
            </a:endParaRPr>
          </a:p>
          <a:p>
            <a:pPr indent="-323850" lvl="1" marL="914400" rtl="0" algn="l">
              <a:spcBef>
                <a:spcPts val="0"/>
              </a:spcBef>
              <a:spcAft>
                <a:spcPts val="0"/>
              </a:spcAft>
              <a:buClr>
                <a:srgbClr val="000000"/>
              </a:buClr>
              <a:buSzPts val="1500"/>
              <a:buChar char="○"/>
            </a:pPr>
            <a:r>
              <a:rPr b="1" lang="en" sz="1500">
                <a:solidFill>
                  <a:srgbClr val="000000"/>
                </a:solidFill>
              </a:rPr>
              <a:t>Potential Investors</a:t>
            </a:r>
            <a:endParaRPr b="1" sz="1500">
              <a:solidFill>
                <a:srgbClr val="000000"/>
              </a:solidFill>
            </a:endParaRPr>
          </a:p>
          <a:p>
            <a:pPr indent="0" lvl="0" marL="0" rtl="0" algn="l">
              <a:spcBef>
                <a:spcPts val="1200"/>
              </a:spcBef>
              <a:spcAft>
                <a:spcPts val="1200"/>
              </a:spcAft>
              <a:buNone/>
            </a:pPr>
            <a:r>
              <a:t/>
            </a:r>
            <a:endParaRPr b="1" sz="1500">
              <a:solidFill>
                <a:srgbClr val="000000"/>
              </a:solidFill>
            </a:endParaRPr>
          </a:p>
        </p:txBody>
      </p:sp>
      <p:sp>
        <p:nvSpPr>
          <p:cNvPr id="285" name="Google Shape;285;p14"/>
          <p:cNvSpPr txBox="1"/>
          <p:nvPr>
            <p:ph type="title"/>
          </p:nvPr>
        </p:nvSpPr>
        <p:spPr>
          <a:xfrm>
            <a:off x="1138650" y="598575"/>
            <a:ext cx="5941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240"/>
              <a:t>What neighbourhood in Boston best serves a family on vacation?</a:t>
            </a:r>
            <a:endParaRPr sz="22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5"/>
          <p:cNvPicPr preferRelativeResize="0"/>
          <p:nvPr/>
        </p:nvPicPr>
        <p:blipFill rotWithShape="1">
          <a:blip r:embed="rId3">
            <a:alphaModFix/>
          </a:blip>
          <a:srcRect b="10149" l="21590" r="21979" t="9303"/>
          <a:stretch/>
        </p:blipFill>
        <p:spPr>
          <a:xfrm>
            <a:off x="-420400" y="-335850"/>
            <a:ext cx="5241675" cy="4987700"/>
          </a:xfrm>
          <a:prstGeom prst="rect">
            <a:avLst/>
          </a:prstGeom>
          <a:noFill/>
          <a:ln>
            <a:noFill/>
          </a:ln>
        </p:spPr>
      </p:pic>
      <p:sp>
        <p:nvSpPr>
          <p:cNvPr id="291" name="Google Shape;291;p15"/>
          <p:cNvSpPr txBox="1"/>
          <p:nvPr>
            <p:ph type="title"/>
          </p:nvPr>
        </p:nvSpPr>
        <p:spPr>
          <a:xfrm>
            <a:off x="1303800" y="598575"/>
            <a:ext cx="7030500" cy="7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92" name="Google Shape;292;p15"/>
          <p:cNvSpPr txBox="1"/>
          <p:nvPr>
            <p:ph idx="1" type="body"/>
          </p:nvPr>
        </p:nvSpPr>
        <p:spPr>
          <a:xfrm>
            <a:off x="1303800" y="1300950"/>
            <a:ext cx="7030500" cy="3351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Char char="●"/>
            </a:pPr>
            <a:r>
              <a:rPr b="1" lang="en" sz="1500" u="sng">
                <a:solidFill>
                  <a:schemeClr val="hlink"/>
                </a:solidFill>
                <a:latin typeface="Arial"/>
                <a:ea typeface="Arial"/>
                <a:cs typeface="Arial"/>
                <a:sym typeface="Arial"/>
                <a:hlinkClick r:id="rId4"/>
              </a:rPr>
              <a:t>https://insideairbnb.com/get-the-data/</a:t>
            </a:r>
            <a:endParaRPr b="1" sz="2000">
              <a:solidFill>
                <a:srgbClr val="000000"/>
              </a:solidFill>
            </a:endParaRPr>
          </a:p>
          <a:p>
            <a:pPr indent="-336550" lvl="1" marL="914400" rtl="0" algn="l">
              <a:spcBef>
                <a:spcPts val="0"/>
              </a:spcBef>
              <a:spcAft>
                <a:spcPts val="0"/>
              </a:spcAft>
              <a:buClr>
                <a:srgbClr val="000000"/>
              </a:buClr>
              <a:buSzPts val="1700"/>
              <a:buChar char="○"/>
            </a:pPr>
            <a:r>
              <a:rPr b="1" lang="en" sz="1700">
                <a:solidFill>
                  <a:srgbClr val="000000"/>
                </a:solidFill>
              </a:rPr>
              <a:t>listings.csv.gz</a:t>
            </a:r>
            <a:endParaRPr b="1" sz="1700">
              <a:solidFill>
                <a:srgbClr val="000000"/>
              </a:solidFill>
            </a:endParaRPr>
          </a:p>
          <a:p>
            <a:pPr indent="-336550" lvl="1" marL="914400" rtl="0" algn="l">
              <a:spcBef>
                <a:spcPts val="0"/>
              </a:spcBef>
              <a:spcAft>
                <a:spcPts val="0"/>
              </a:spcAft>
              <a:buClr>
                <a:srgbClr val="000000"/>
              </a:buClr>
              <a:buSzPts val="1700"/>
              <a:buChar char="○"/>
            </a:pPr>
            <a:r>
              <a:rPr b="1" lang="en" sz="1700">
                <a:solidFill>
                  <a:srgbClr val="000000"/>
                </a:solidFill>
              </a:rPr>
              <a:t>neighbourhoods.geojson</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Obtain the data</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Clean data in  by removing columns we did not need and deleting null values</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Map visualizations with Leaflet and GeoJSON</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Bokeh library used to plot the data</a:t>
            </a:r>
            <a:endParaRPr b="1"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6"/>
          <p:cNvPicPr preferRelativeResize="0"/>
          <p:nvPr/>
        </p:nvPicPr>
        <p:blipFill>
          <a:blip r:embed="rId3">
            <a:alphaModFix/>
          </a:blip>
          <a:stretch>
            <a:fillRect/>
          </a:stretch>
        </p:blipFill>
        <p:spPr>
          <a:xfrm>
            <a:off x="1049675" y="288000"/>
            <a:ext cx="7172950" cy="4719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03" name="Google Shape;303;p17"/>
          <p:cNvPicPr preferRelativeResize="0"/>
          <p:nvPr/>
        </p:nvPicPr>
        <p:blipFill>
          <a:blip r:embed="rId3">
            <a:alphaModFix/>
          </a:blip>
          <a:stretch>
            <a:fillRect/>
          </a:stretch>
        </p:blipFill>
        <p:spPr>
          <a:xfrm>
            <a:off x="761425" y="598575"/>
            <a:ext cx="7864100" cy="4313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2257825" y="0"/>
            <a:ext cx="4152600" cy="159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Clean is key</a:t>
            </a:r>
            <a:endParaRPr sz="5000"/>
          </a:p>
        </p:txBody>
      </p:sp>
      <p:pic>
        <p:nvPicPr>
          <p:cNvPr id="309" name="Google Shape;309;p18"/>
          <p:cNvPicPr preferRelativeResize="0"/>
          <p:nvPr/>
        </p:nvPicPr>
        <p:blipFill>
          <a:blip r:embed="rId3">
            <a:alphaModFix/>
          </a:blip>
          <a:stretch>
            <a:fillRect/>
          </a:stretch>
        </p:blipFill>
        <p:spPr>
          <a:xfrm>
            <a:off x="1801175" y="1261850"/>
            <a:ext cx="4827910" cy="3576550"/>
          </a:xfrm>
          <a:prstGeom prst="rect">
            <a:avLst/>
          </a:prstGeom>
          <a:noFill/>
          <a:ln>
            <a:noFill/>
          </a:ln>
        </p:spPr>
      </p:pic>
      <p:sp>
        <p:nvSpPr>
          <p:cNvPr id="310" name="Google Shape;310;p18"/>
          <p:cNvSpPr/>
          <p:nvPr/>
        </p:nvSpPr>
        <p:spPr>
          <a:xfrm>
            <a:off x="3519375" y="4685700"/>
            <a:ext cx="1961100" cy="15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1" name="Google Shape;311;p18"/>
          <p:cNvSpPr/>
          <p:nvPr/>
        </p:nvSpPr>
        <p:spPr>
          <a:xfrm>
            <a:off x="4270525" y="2082200"/>
            <a:ext cx="127200" cy="85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2" name="Google Shape;312;p18"/>
          <p:cNvSpPr/>
          <p:nvPr/>
        </p:nvSpPr>
        <p:spPr>
          <a:xfrm rot="5400000">
            <a:off x="714250" y="2831700"/>
            <a:ext cx="2071500" cy="28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3" name="Google Shape;313;p18"/>
          <p:cNvSpPr txBox="1"/>
          <p:nvPr/>
        </p:nvSpPr>
        <p:spPr>
          <a:xfrm rot="-5400000">
            <a:off x="615550" y="2699850"/>
            <a:ext cx="22689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Nunito"/>
                <a:ea typeface="Nunito"/>
                <a:cs typeface="Nunito"/>
                <a:sym typeface="Nunito"/>
              </a:rPr>
              <a:t>Review Scores by Rating</a:t>
            </a:r>
            <a:endParaRPr b="1" sz="1300">
              <a:latin typeface="Nunito"/>
              <a:ea typeface="Nunito"/>
              <a:cs typeface="Nunito"/>
              <a:sym typeface="Nunito"/>
            </a:endParaRPr>
          </a:p>
        </p:txBody>
      </p:sp>
      <p:sp>
        <p:nvSpPr>
          <p:cNvPr id="314" name="Google Shape;314;p18"/>
          <p:cNvSpPr txBox="1"/>
          <p:nvPr/>
        </p:nvSpPr>
        <p:spPr>
          <a:xfrm>
            <a:off x="3579300" y="4585800"/>
            <a:ext cx="17190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Nunito"/>
                <a:ea typeface="Nunito"/>
                <a:cs typeface="Nunito"/>
                <a:sym typeface="Nunito"/>
              </a:rPr>
              <a:t>Cleanliness Rating</a:t>
            </a:r>
            <a:endParaRPr b="1" sz="13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19"/>
          <p:cNvPicPr preferRelativeResize="0"/>
          <p:nvPr/>
        </p:nvPicPr>
        <p:blipFill>
          <a:blip r:embed="rId3">
            <a:alphaModFix/>
          </a:blip>
          <a:stretch>
            <a:fillRect/>
          </a:stretch>
        </p:blipFill>
        <p:spPr>
          <a:xfrm>
            <a:off x="311700" y="445025"/>
            <a:ext cx="8520600" cy="4325201"/>
          </a:xfrm>
          <a:prstGeom prst="rect">
            <a:avLst/>
          </a:prstGeom>
          <a:noFill/>
          <a:ln>
            <a:noFill/>
          </a:ln>
        </p:spPr>
      </p:pic>
      <p:sp>
        <p:nvSpPr>
          <p:cNvPr id="320" name="Google Shape;320;p19"/>
          <p:cNvSpPr/>
          <p:nvPr/>
        </p:nvSpPr>
        <p:spPr>
          <a:xfrm>
            <a:off x="1024000" y="98650"/>
            <a:ext cx="7327800" cy="504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Nunito"/>
                <a:ea typeface="Nunito"/>
                <a:cs typeface="Nunito"/>
                <a:sym typeface="Nunito"/>
              </a:rPr>
              <a:t>Average Price by Neighbourhood</a:t>
            </a:r>
            <a:endParaRPr b="1" sz="2100">
              <a:latin typeface="Nunito"/>
              <a:ea typeface="Nunito"/>
              <a:cs typeface="Nunito"/>
              <a:sym typeface="Nunito"/>
            </a:endParaRPr>
          </a:p>
        </p:txBody>
      </p:sp>
      <p:sp>
        <p:nvSpPr>
          <p:cNvPr id="321" name="Google Shape;321;p19"/>
          <p:cNvSpPr txBox="1"/>
          <p:nvPr/>
        </p:nvSpPr>
        <p:spPr>
          <a:xfrm rot="-5400000">
            <a:off x="-326475" y="2259400"/>
            <a:ext cx="1761600" cy="352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Nunito"/>
                <a:ea typeface="Nunito"/>
                <a:cs typeface="Nunito"/>
                <a:sym typeface="Nunito"/>
              </a:rPr>
              <a:t>Neighbourhood</a:t>
            </a:r>
            <a:endParaRPr b="1" sz="1500">
              <a:solidFill>
                <a:schemeClr val="dk2"/>
              </a:solidFill>
              <a:latin typeface="Nunito"/>
              <a:ea typeface="Nunito"/>
              <a:cs typeface="Nunito"/>
              <a:sym typeface="Nunito"/>
            </a:endParaRPr>
          </a:p>
        </p:txBody>
      </p:sp>
      <p:sp>
        <p:nvSpPr>
          <p:cNvPr id="322" name="Google Shape;322;p19"/>
          <p:cNvSpPr txBox="1"/>
          <p:nvPr/>
        </p:nvSpPr>
        <p:spPr>
          <a:xfrm>
            <a:off x="4452750" y="4631275"/>
            <a:ext cx="2607300" cy="352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Nunito"/>
                <a:ea typeface="Nunito"/>
                <a:cs typeface="Nunito"/>
                <a:sym typeface="Nunito"/>
              </a:rPr>
              <a:t>Average Price per Night</a:t>
            </a:r>
            <a:endParaRPr b="1" sz="1500">
              <a:solidFill>
                <a:schemeClr val="dk2"/>
              </a:solidFill>
              <a:latin typeface="Nunito"/>
              <a:ea typeface="Nunito"/>
              <a:cs typeface="Nunito"/>
              <a:sym typeface="Nunito"/>
            </a:endParaRPr>
          </a:p>
        </p:txBody>
      </p:sp>
      <p:cxnSp>
        <p:nvCxnSpPr>
          <p:cNvPr id="323" name="Google Shape;323;p19"/>
          <p:cNvCxnSpPr/>
          <p:nvPr/>
        </p:nvCxnSpPr>
        <p:spPr>
          <a:xfrm flipH="1" rot="10800000">
            <a:off x="544175" y="4369775"/>
            <a:ext cx="515400" cy="216900"/>
          </a:xfrm>
          <a:prstGeom prst="straightConnector1">
            <a:avLst/>
          </a:prstGeom>
          <a:noFill/>
          <a:ln cap="flat" cmpd="sng" w="9525">
            <a:solidFill>
              <a:srgbClr val="00FF00"/>
            </a:solidFill>
            <a:prstDash val="solid"/>
            <a:round/>
            <a:headEnd len="med" w="med" type="none"/>
            <a:tailEnd len="med" w="med" type="triangle"/>
          </a:ln>
        </p:spPr>
      </p:cxnSp>
      <p:cxnSp>
        <p:nvCxnSpPr>
          <p:cNvPr id="324" name="Google Shape;324;p19"/>
          <p:cNvCxnSpPr/>
          <p:nvPr/>
        </p:nvCxnSpPr>
        <p:spPr>
          <a:xfrm flipH="1" rot="10800000">
            <a:off x="616500" y="4225125"/>
            <a:ext cx="470100" cy="216900"/>
          </a:xfrm>
          <a:prstGeom prst="straightConnector1">
            <a:avLst/>
          </a:prstGeom>
          <a:noFill/>
          <a:ln cap="flat" cmpd="sng" w="9525">
            <a:solidFill>
              <a:srgbClr val="00FF00"/>
            </a:solidFill>
            <a:prstDash val="solid"/>
            <a:round/>
            <a:headEnd len="med" w="med" type="none"/>
            <a:tailEnd len="med" w="med" type="triangle"/>
          </a:ln>
        </p:spPr>
      </p:cxnSp>
      <p:cxnSp>
        <p:nvCxnSpPr>
          <p:cNvPr id="325" name="Google Shape;325;p19"/>
          <p:cNvCxnSpPr/>
          <p:nvPr/>
        </p:nvCxnSpPr>
        <p:spPr>
          <a:xfrm flipH="1" rot="10800000">
            <a:off x="734000" y="1802350"/>
            <a:ext cx="307500" cy="244200"/>
          </a:xfrm>
          <a:prstGeom prst="straightConnector1">
            <a:avLst/>
          </a:prstGeom>
          <a:noFill/>
          <a:ln cap="flat" cmpd="sng" w="9525">
            <a:solidFill>
              <a:srgbClr val="00FF00"/>
            </a:solidFill>
            <a:prstDash val="solid"/>
            <a:round/>
            <a:headEnd len="med" w="med" type="none"/>
            <a:tailEnd len="med" w="med" type="triangle"/>
          </a:ln>
        </p:spPr>
      </p:cxnSp>
      <p:cxnSp>
        <p:nvCxnSpPr>
          <p:cNvPr id="326" name="Google Shape;326;p19"/>
          <p:cNvCxnSpPr/>
          <p:nvPr/>
        </p:nvCxnSpPr>
        <p:spPr>
          <a:xfrm flipH="1" rot="10800000">
            <a:off x="652650" y="3456650"/>
            <a:ext cx="406800" cy="189900"/>
          </a:xfrm>
          <a:prstGeom prst="straightConnector1">
            <a:avLst/>
          </a:prstGeom>
          <a:noFill/>
          <a:ln cap="flat" cmpd="sng" w="9525">
            <a:solidFill>
              <a:srgbClr val="00FF00"/>
            </a:solidFill>
            <a:prstDash val="solid"/>
            <a:round/>
            <a:headEnd len="med" w="med" type="none"/>
            <a:tailEnd len="med" w="med" type="triangle"/>
          </a:ln>
        </p:spPr>
      </p:cxnSp>
      <p:cxnSp>
        <p:nvCxnSpPr>
          <p:cNvPr id="327" name="Google Shape;327;p19"/>
          <p:cNvCxnSpPr>
            <a:stCxn id="321" idx="2"/>
          </p:cNvCxnSpPr>
          <p:nvPr/>
        </p:nvCxnSpPr>
        <p:spPr>
          <a:xfrm flipH="1" rot="10800000">
            <a:off x="730425" y="2173000"/>
            <a:ext cx="401400" cy="262500"/>
          </a:xfrm>
          <a:prstGeom prst="straightConnector1">
            <a:avLst/>
          </a:prstGeom>
          <a:noFill/>
          <a:ln cap="flat" cmpd="sng" w="9525">
            <a:solidFill>
              <a:srgbClr val="00FF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idx="1" type="body"/>
          </p:nvPr>
        </p:nvSpPr>
        <p:spPr>
          <a:xfrm>
            <a:off x="1057175" y="1250225"/>
            <a:ext cx="2855700" cy="3134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852"/>
              <a:buNone/>
            </a:pPr>
            <a:r>
              <a:rPr lang="en" sz="2037"/>
              <a:t>Most times people see a higher price and think it results in a better product. </a:t>
            </a:r>
            <a:endParaRPr sz="2037"/>
          </a:p>
          <a:p>
            <a:pPr indent="0" lvl="0" marL="0" rtl="0" algn="l">
              <a:lnSpc>
                <a:spcPct val="95000"/>
              </a:lnSpc>
              <a:spcBef>
                <a:spcPts val="1200"/>
              </a:spcBef>
              <a:spcAft>
                <a:spcPts val="0"/>
              </a:spcAft>
              <a:buSzPts val="852"/>
              <a:buNone/>
            </a:pPr>
            <a:r>
              <a:rPr lang="en" sz="2037"/>
              <a:t>Here we see that regardless of the price people tend to enjoy their stays. </a:t>
            </a:r>
            <a:endParaRPr sz="2037"/>
          </a:p>
          <a:p>
            <a:pPr indent="0" lvl="0" marL="0" rtl="0" algn="l">
              <a:lnSpc>
                <a:spcPct val="95000"/>
              </a:lnSpc>
              <a:spcBef>
                <a:spcPts val="1200"/>
              </a:spcBef>
              <a:spcAft>
                <a:spcPts val="1200"/>
              </a:spcAft>
              <a:buSzPts val="852"/>
              <a:buNone/>
            </a:pPr>
            <a:r>
              <a:t/>
            </a:r>
            <a:endParaRPr sz="1007"/>
          </a:p>
        </p:txBody>
      </p:sp>
      <p:pic>
        <p:nvPicPr>
          <p:cNvPr id="333" name="Google Shape;333;p20"/>
          <p:cNvPicPr preferRelativeResize="0"/>
          <p:nvPr/>
        </p:nvPicPr>
        <p:blipFill>
          <a:blip r:embed="rId3">
            <a:alphaModFix/>
          </a:blip>
          <a:stretch>
            <a:fillRect/>
          </a:stretch>
        </p:blipFill>
        <p:spPr>
          <a:xfrm>
            <a:off x="4170476" y="1168900"/>
            <a:ext cx="4836901" cy="3568274"/>
          </a:xfrm>
          <a:prstGeom prst="rect">
            <a:avLst/>
          </a:prstGeom>
          <a:noFill/>
          <a:ln>
            <a:noFill/>
          </a:ln>
        </p:spPr>
      </p:pic>
      <p:sp>
        <p:nvSpPr>
          <p:cNvPr id="334" name="Google Shape;334;p20"/>
          <p:cNvSpPr/>
          <p:nvPr/>
        </p:nvSpPr>
        <p:spPr>
          <a:xfrm>
            <a:off x="4429525" y="497900"/>
            <a:ext cx="4650300" cy="83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2"/>
                </a:solidFill>
                <a:latin typeface="Maven Pro"/>
                <a:ea typeface="Maven Pro"/>
                <a:cs typeface="Maven Pro"/>
                <a:sym typeface="Maven Pro"/>
              </a:rPr>
              <a:t>Price by Review Rating</a:t>
            </a:r>
            <a:endParaRPr>
              <a:latin typeface="Nunito"/>
              <a:ea typeface="Nunito"/>
              <a:cs typeface="Nunito"/>
              <a:sym typeface="Nunito"/>
            </a:endParaRPr>
          </a:p>
        </p:txBody>
      </p:sp>
      <p:sp>
        <p:nvSpPr>
          <p:cNvPr id="335" name="Google Shape;335;p20"/>
          <p:cNvSpPr/>
          <p:nvPr/>
        </p:nvSpPr>
        <p:spPr>
          <a:xfrm rot="-5400000">
            <a:off x="2985100" y="2735838"/>
            <a:ext cx="2182800" cy="43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Nunito"/>
                <a:ea typeface="Nunito"/>
                <a:cs typeface="Nunito"/>
                <a:sym typeface="Nunito"/>
              </a:rPr>
              <a:t>Review Score Rating</a:t>
            </a:r>
            <a:endParaRPr b="1">
              <a:latin typeface="Nunito"/>
              <a:ea typeface="Nunito"/>
              <a:cs typeface="Nunito"/>
              <a:sym typeface="Nunito"/>
            </a:endParaRPr>
          </a:p>
        </p:txBody>
      </p:sp>
      <p:sp>
        <p:nvSpPr>
          <p:cNvPr id="336" name="Google Shape;336;p20"/>
          <p:cNvSpPr/>
          <p:nvPr/>
        </p:nvSpPr>
        <p:spPr>
          <a:xfrm>
            <a:off x="6186025" y="4633425"/>
            <a:ext cx="1137300" cy="43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Nunito"/>
                <a:ea typeface="Nunito"/>
                <a:cs typeface="Nunito"/>
                <a:sym typeface="Nunito"/>
              </a:rPr>
              <a:t>Price</a:t>
            </a:r>
            <a:endParaRPr b="1">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1"/>
          <p:cNvSpPr txBox="1"/>
          <p:nvPr>
            <p:ph type="title"/>
          </p:nvPr>
        </p:nvSpPr>
        <p:spPr>
          <a:xfrm>
            <a:off x="1411150" y="86900"/>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900"/>
              <a:t>Base Maps</a:t>
            </a:r>
            <a:endParaRPr sz="4900"/>
          </a:p>
        </p:txBody>
      </p:sp>
      <p:pic>
        <p:nvPicPr>
          <p:cNvPr id="342" name="Google Shape;342;p21"/>
          <p:cNvPicPr preferRelativeResize="0"/>
          <p:nvPr/>
        </p:nvPicPr>
        <p:blipFill>
          <a:blip r:embed="rId3">
            <a:alphaModFix/>
          </a:blip>
          <a:stretch>
            <a:fillRect/>
          </a:stretch>
        </p:blipFill>
        <p:spPr>
          <a:xfrm>
            <a:off x="406105" y="1663762"/>
            <a:ext cx="2637326" cy="2393825"/>
          </a:xfrm>
          <a:prstGeom prst="rect">
            <a:avLst/>
          </a:prstGeom>
          <a:noFill/>
          <a:ln>
            <a:noFill/>
          </a:ln>
        </p:spPr>
      </p:pic>
      <p:pic>
        <p:nvPicPr>
          <p:cNvPr id="343" name="Google Shape;343;p21"/>
          <p:cNvPicPr preferRelativeResize="0"/>
          <p:nvPr/>
        </p:nvPicPr>
        <p:blipFill>
          <a:blip r:embed="rId4">
            <a:alphaModFix/>
          </a:blip>
          <a:stretch>
            <a:fillRect/>
          </a:stretch>
        </p:blipFill>
        <p:spPr>
          <a:xfrm>
            <a:off x="6063125" y="1653650"/>
            <a:ext cx="2593350" cy="2414059"/>
          </a:xfrm>
          <a:prstGeom prst="rect">
            <a:avLst/>
          </a:prstGeom>
          <a:noFill/>
          <a:ln>
            <a:noFill/>
          </a:ln>
        </p:spPr>
      </p:pic>
      <p:sp>
        <p:nvSpPr>
          <p:cNvPr id="344" name="Google Shape;344;p21"/>
          <p:cNvSpPr txBox="1"/>
          <p:nvPr/>
        </p:nvSpPr>
        <p:spPr>
          <a:xfrm>
            <a:off x="406100" y="4123600"/>
            <a:ext cx="26373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Street Map</a:t>
            </a:r>
            <a:endParaRPr b="1" sz="1500">
              <a:latin typeface="Nunito"/>
              <a:ea typeface="Nunito"/>
              <a:cs typeface="Nunito"/>
              <a:sym typeface="Nunito"/>
            </a:endParaRPr>
          </a:p>
        </p:txBody>
      </p:sp>
      <p:sp>
        <p:nvSpPr>
          <p:cNvPr id="345" name="Google Shape;345;p21"/>
          <p:cNvSpPr txBox="1"/>
          <p:nvPr/>
        </p:nvSpPr>
        <p:spPr>
          <a:xfrm>
            <a:off x="3161225" y="4123600"/>
            <a:ext cx="26373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Heat</a:t>
            </a:r>
            <a:r>
              <a:rPr b="1" lang="en" sz="1500">
                <a:latin typeface="Nunito"/>
                <a:ea typeface="Nunito"/>
                <a:cs typeface="Nunito"/>
                <a:sym typeface="Nunito"/>
              </a:rPr>
              <a:t> Map</a:t>
            </a:r>
            <a:endParaRPr b="1" sz="1500">
              <a:latin typeface="Nunito"/>
              <a:ea typeface="Nunito"/>
              <a:cs typeface="Nunito"/>
              <a:sym typeface="Nunito"/>
            </a:endParaRPr>
          </a:p>
        </p:txBody>
      </p:sp>
      <p:sp>
        <p:nvSpPr>
          <p:cNvPr id="346" name="Google Shape;346;p21"/>
          <p:cNvSpPr txBox="1"/>
          <p:nvPr/>
        </p:nvSpPr>
        <p:spPr>
          <a:xfrm>
            <a:off x="5916350" y="4123600"/>
            <a:ext cx="26373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Nunito"/>
                <a:ea typeface="Nunito"/>
                <a:cs typeface="Nunito"/>
                <a:sym typeface="Nunito"/>
              </a:rPr>
              <a:t>Choropleth</a:t>
            </a:r>
            <a:r>
              <a:rPr b="1" lang="en" sz="1500">
                <a:latin typeface="Nunito"/>
                <a:ea typeface="Nunito"/>
                <a:cs typeface="Nunito"/>
                <a:sym typeface="Nunito"/>
              </a:rPr>
              <a:t> Map</a:t>
            </a:r>
            <a:endParaRPr b="1" sz="1500">
              <a:latin typeface="Nunito"/>
              <a:ea typeface="Nunito"/>
              <a:cs typeface="Nunito"/>
              <a:sym typeface="Nunito"/>
            </a:endParaRPr>
          </a:p>
        </p:txBody>
      </p:sp>
      <p:pic>
        <p:nvPicPr>
          <p:cNvPr id="347" name="Google Shape;347;p21"/>
          <p:cNvPicPr preferRelativeResize="0"/>
          <p:nvPr/>
        </p:nvPicPr>
        <p:blipFill>
          <a:blip r:embed="rId5">
            <a:alphaModFix/>
          </a:blip>
          <a:stretch>
            <a:fillRect/>
          </a:stretch>
        </p:blipFill>
        <p:spPr>
          <a:xfrm>
            <a:off x="3278431" y="1663750"/>
            <a:ext cx="2549681" cy="239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