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80" r:id="rId8"/>
    <p:sldId id="262" r:id="rId9"/>
    <p:sldId id="263" r:id="rId10"/>
    <p:sldId id="272" r:id="rId11"/>
    <p:sldId id="273" r:id="rId12"/>
    <p:sldId id="274" r:id="rId13"/>
    <p:sldId id="275" r:id="rId14"/>
    <p:sldId id="264" r:id="rId15"/>
    <p:sldId id="276" r:id="rId16"/>
    <p:sldId id="277" r:id="rId17"/>
    <p:sldId id="279" r:id="rId18"/>
    <p:sldId id="278" r:id="rId19"/>
    <p:sldId id="266" r:id="rId20"/>
    <p:sldId id="267" r:id="rId21"/>
    <p:sldId id="268" r:id="rId22"/>
    <p:sldId id="269"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70388" autoAdjust="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CDD91-A328-47B4-89C5-F762805D9156}"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41CFA-F82D-4D2E-AE42-05CA4004BBED}" type="slidenum">
              <a:rPr lang="zh-CN" altLang="en-US" smtClean="0"/>
              <a:t>‹#›</a:t>
            </a:fld>
            <a:endParaRPr lang="zh-CN" altLang="en-US"/>
          </a:p>
        </p:txBody>
      </p:sp>
    </p:spTree>
    <p:extLst>
      <p:ext uri="{BB962C8B-B14F-4D97-AF65-F5344CB8AC3E}">
        <p14:creationId xmlns:p14="http://schemas.microsoft.com/office/powerpoint/2010/main" val="189147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41CFA-F82D-4D2E-AE42-05CA4004BBED}" type="slidenum">
              <a:rPr lang="zh-CN" altLang="en-US" smtClean="0"/>
              <a:t>1</a:t>
            </a:fld>
            <a:endParaRPr lang="zh-CN" altLang="en-US"/>
          </a:p>
        </p:txBody>
      </p:sp>
    </p:spTree>
    <p:extLst>
      <p:ext uri="{BB962C8B-B14F-4D97-AF65-F5344CB8AC3E}">
        <p14:creationId xmlns:p14="http://schemas.microsoft.com/office/powerpoint/2010/main" val="153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而且早期的视觉方案是每一层都有一个摄像头，那么如果存在一个微小的误差的话，就有可能会被放大四倍。所以综上来说早期的视觉方案不稳定，鲁棒性差使得其没有发挥真正的效果。</a:t>
            </a:r>
            <a:endParaRPr lang="zh-CN" altLang="en-US" dirty="0"/>
          </a:p>
        </p:txBody>
      </p:sp>
      <p:sp>
        <p:nvSpPr>
          <p:cNvPr id="4" name="灯片编号占位符 3"/>
          <p:cNvSpPr>
            <a:spLocks noGrp="1"/>
          </p:cNvSpPr>
          <p:nvPr>
            <p:ph type="sldNum" sz="quarter" idx="10"/>
          </p:nvPr>
        </p:nvSpPr>
        <p:spPr/>
        <p:txBody>
          <a:bodyPr/>
          <a:lstStyle/>
          <a:p>
            <a:fld id="{FE541CFA-F82D-4D2E-AE42-05CA4004BBED}" type="slidenum">
              <a:rPr lang="zh-CN" altLang="en-US" smtClean="0"/>
              <a:t>4</a:t>
            </a:fld>
            <a:endParaRPr lang="zh-CN" altLang="en-US"/>
          </a:p>
        </p:txBody>
      </p:sp>
    </p:spTree>
    <p:extLst>
      <p:ext uri="{BB962C8B-B14F-4D97-AF65-F5344CB8AC3E}">
        <p14:creationId xmlns:p14="http://schemas.microsoft.com/office/powerpoint/2010/main" val="143665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了解</a:t>
            </a:r>
            <a:r>
              <a:rPr lang="en-US" altLang="zh-CN" dirty="0" smtClean="0"/>
              <a:t>KM</a:t>
            </a:r>
            <a:r>
              <a:rPr lang="zh-CN" altLang="en-US" dirty="0" smtClean="0"/>
              <a:t>算法需要从匈牙利算法说起，可以把匈牙利算法看成是权值都相等的</a:t>
            </a:r>
            <a:r>
              <a:rPr lang="en-US" altLang="zh-CN" dirty="0" smtClean="0"/>
              <a:t>KM</a:t>
            </a:r>
            <a:r>
              <a:rPr lang="zh-CN" altLang="en-US" dirty="0" smtClean="0"/>
              <a:t>算法</a:t>
            </a:r>
            <a:endParaRPr lang="zh-CN" altLang="en-US" dirty="0"/>
          </a:p>
        </p:txBody>
      </p:sp>
      <p:sp>
        <p:nvSpPr>
          <p:cNvPr id="4" name="灯片编号占位符 3"/>
          <p:cNvSpPr>
            <a:spLocks noGrp="1"/>
          </p:cNvSpPr>
          <p:nvPr>
            <p:ph type="sldNum" sz="quarter" idx="10"/>
          </p:nvPr>
        </p:nvSpPr>
        <p:spPr/>
        <p:txBody>
          <a:bodyPr/>
          <a:lstStyle/>
          <a:p>
            <a:fld id="{FE541CFA-F82D-4D2E-AE42-05CA4004BBED}" type="slidenum">
              <a:rPr lang="zh-CN" altLang="en-US" smtClean="0"/>
              <a:t>8</a:t>
            </a:fld>
            <a:endParaRPr lang="zh-CN" altLang="en-US"/>
          </a:p>
        </p:txBody>
      </p:sp>
    </p:spTree>
    <p:extLst>
      <p:ext uri="{BB962C8B-B14F-4D97-AF65-F5344CB8AC3E}">
        <p14:creationId xmlns:p14="http://schemas.microsoft.com/office/powerpoint/2010/main" val="32948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a:t>
            </a:r>
            <a:r>
              <a:rPr lang="en-US" altLang="zh-CN" dirty="0" err="1" smtClean="0"/>
              <a:t>kalman</a:t>
            </a:r>
            <a:r>
              <a:rPr lang="en-US" altLang="zh-CN" dirty="0" smtClean="0"/>
              <a:t> </a:t>
            </a:r>
            <a:r>
              <a:rPr lang="zh-CN" altLang="en-US" dirty="0" smtClean="0"/>
              <a:t>滤波假设的误差分布为高斯分布，所以对于单变量来说就是用均值和方差来表示，对于多变量就是用协方差来表示。</a:t>
            </a:r>
            <a:endParaRPr lang="zh-CN" altLang="en-US" dirty="0"/>
          </a:p>
        </p:txBody>
      </p:sp>
      <p:sp>
        <p:nvSpPr>
          <p:cNvPr id="4" name="灯片编号占位符 3"/>
          <p:cNvSpPr>
            <a:spLocks noGrp="1"/>
          </p:cNvSpPr>
          <p:nvPr>
            <p:ph type="sldNum" sz="quarter" idx="10"/>
          </p:nvPr>
        </p:nvSpPr>
        <p:spPr/>
        <p:txBody>
          <a:bodyPr/>
          <a:lstStyle/>
          <a:p>
            <a:fld id="{FE541CFA-F82D-4D2E-AE42-05CA4004BBED}" type="slidenum">
              <a:rPr lang="zh-CN" altLang="en-US" smtClean="0"/>
              <a:t>11</a:t>
            </a:fld>
            <a:endParaRPr lang="zh-CN" altLang="en-US"/>
          </a:p>
        </p:txBody>
      </p:sp>
    </p:spTree>
    <p:extLst>
      <p:ext uri="{BB962C8B-B14F-4D97-AF65-F5344CB8AC3E}">
        <p14:creationId xmlns:p14="http://schemas.microsoft.com/office/powerpoint/2010/main" val="32165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204533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3630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312317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212636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67553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218486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168561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225856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108829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168023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FCA096-F9DE-440F-A2A0-739EFD4DE8A9}" type="datetimeFigureOut">
              <a:rPr lang="zh-CN" altLang="en-US" smtClean="0"/>
              <a:t>2020/1/2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244701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CA096-F9DE-440F-A2A0-739EFD4DE8A9}" type="datetimeFigureOut">
              <a:rPr lang="zh-CN" altLang="en-US" smtClean="0"/>
              <a:t>2020/1/2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1AD2-93B9-45DC-91BA-CA418007D879}" type="slidenum">
              <a:rPr lang="zh-CN" altLang="en-US" smtClean="0"/>
              <a:t>‹#›</a:t>
            </a:fld>
            <a:endParaRPr lang="zh-CN" altLang="en-US"/>
          </a:p>
        </p:txBody>
      </p:sp>
    </p:spTree>
    <p:extLst>
      <p:ext uri="{BB962C8B-B14F-4D97-AF65-F5344CB8AC3E}">
        <p14:creationId xmlns:p14="http://schemas.microsoft.com/office/powerpoint/2010/main" val="368405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24102;&#20320;&#20837;&#38376;&#22810;&#30446;&#26631;&#36319;&#36394;&#65288;&#19977;&#65289;&#21256;&#29273;&#21033;&#31639;&#27861;&amp;KM&#31639;&#27861;%20-%20ZihaoZhao&#30340;&#25991;&#31456;%20-%20&#30693;&#2004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商品识别的解决方案及落地研究</a:t>
            </a:r>
            <a:endParaRPr lang="zh-CN" altLang="en-US" dirty="0"/>
          </a:p>
        </p:txBody>
      </p:sp>
      <p:sp>
        <p:nvSpPr>
          <p:cNvPr id="3" name="副标题 2"/>
          <p:cNvSpPr>
            <a:spLocks noGrp="1"/>
          </p:cNvSpPr>
          <p:nvPr>
            <p:ph type="subTitle" idx="1"/>
          </p:nvPr>
        </p:nvSpPr>
        <p:spPr>
          <a:xfrm>
            <a:off x="9454896" y="5970334"/>
            <a:ext cx="2566416" cy="457898"/>
          </a:xfrm>
        </p:spPr>
        <p:txBody>
          <a:bodyPr/>
          <a:lstStyle/>
          <a:p>
            <a:r>
              <a:rPr lang="zh-CN" altLang="en-US" dirty="0" smtClean="0"/>
              <a:t>鲍文杰 </a:t>
            </a:r>
            <a:r>
              <a:rPr lang="en-US" altLang="zh-CN" dirty="0" smtClean="0"/>
              <a:t>2019.1.2</a:t>
            </a:r>
            <a:endParaRPr lang="zh-CN" altLang="en-US" dirty="0"/>
          </a:p>
        </p:txBody>
      </p:sp>
    </p:spTree>
    <p:extLst>
      <p:ext uri="{BB962C8B-B14F-4D97-AF65-F5344CB8AC3E}">
        <p14:creationId xmlns:p14="http://schemas.microsoft.com/office/powerpoint/2010/main" val="365196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a:t>
            </a:r>
            <a:r>
              <a:rPr lang="zh-CN" altLang="en-US" dirty="0" smtClean="0"/>
              <a:t>小车运动模型</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838200" y="3204677"/>
            <a:ext cx="5181600" cy="1593234"/>
          </a:xfrm>
          <a:prstGeom prst="rect">
            <a:avLst/>
          </a:prstGeom>
        </p:spPr>
      </p:pic>
      <p:sp>
        <p:nvSpPr>
          <p:cNvPr id="7" name="内容占位符 6"/>
          <p:cNvSpPr>
            <a:spLocks noGrp="1"/>
          </p:cNvSpPr>
          <p:nvPr>
            <p:ph sz="half" idx="2"/>
          </p:nvPr>
        </p:nvSpPr>
        <p:spPr/>
        <p:txBody>
          <a:bodyPr>
            <a:normAutofit/>
          </a:bodyPr>
          <a:lstStyle/>
          <a:p>
            <a:r>
              <a:rPr lang="zh-CN" altLang="en-US" sz="2000" dirty="0" smtClean="0"/>
              <a:t>这里确定了</a:t>
            </a:r>
            <a:r>
              <a:rPr lang="en-US" altLang="zh-CN" sz="2000" dirty="0" smtClean="0"/>
              <a:t>t</a:t>
            </a:r>
            <a:r>
              <a:rPr lang="zh-CN" altLang="en-US" sz="2000" dirty="0" smtClean="0"/>
              <a:t>时刻小车的两个状态</a:t>
            </a:r>
            <a:r>
              <a:rPr lang="zh-CN" altLang="en-US" sz="2000" dirty="0" smtClean="0"/>
              <a:t>量：位置</a:t>
            </a:r>
            <a:r>
              <a:rPr lang="zh-CN" altLang="en-US" sz="2000" dirty="0" smtClean="0"/>
              <a:t>和速度。</a:t>
            </a:r>
            <a:endParaRPr lang="en-US" altLang="zh-CN" sz="2000" dirty="0" smtClean="0"/>
          </a:p>
          <a:p>
            <a:r>
              <a:rPr lang="zh-CN" altLang="en-US" sz="2000" dirty="0" smtClean="0"/>
              <a:t>然后需要确定</a:t>
            </a:r>
            <a:r>
              <a:rPr lang="en-US" altLang="zh-CN" sz="2000" dirty="0" smtClean="0"/>
              <a:t>t-1</a:t>
            </a:r>
            <a:r>
              <a:rPr lang="zh-CN" altLang="en-US" sz="2000" dirty="0" smtClean="0"/>
              <a:t>时刻是经过过什么样的变换得到</a:t>
            </a:r>
            <a:r>
              <a:rPr lang="en-US" altLang="zh-CN" sz="2000" dirty="0" smtClean="0"/>
              <a:t>t</a:t>
            </a:r>
            <a:r>
              <a:rPr lang="zh-CN" altLang="en-US" sz="2000" dirty="0" smtClean="0"/>
              <a:t>时刻的状态</a:t>
            </a:r>
            <a:r>
              <a:rPr lang="en-US" altLang="zh-CN" sz="2000" dirty="0" smtClean="0"/>
              <a:t>,</a:t>
            </a:r>
            <a:r>
              <a:rPr lang="zh-CN" altLang="en-US" sz="2000" dirty="0" smtClean="0"/>
              <a:t>即寻找状态转移矩阵</a:t>
            </a:r>
            <a:endParaRPr lang="en-US" altLang="zh-CN" sz="2000" dirty="0" smtClean="0"/>
          </a:p>
        </p:txBody>
      </p:sp>
      <p:pic>
        <p:nvPicPr>
          <p:cNvPr id="11" name="图片 10"/>
          <p:cNvPicPr>
            <a:picLocks noChangeAspect="1"/>
          </p:cNvPicPr>
          <p:nvPr/>
        </p:nvPicPr>
        <p:blipFill>
          <a:blip r:embed="rId3"/>
          <a:stretch>
            <a:fillRect/>
          </a:stretch>
        </p:blipFill>
        <p:spPr>
          <a:xfrm>
            <a:off x="5694951" y="3431365"/>
            <a:ext cx="6311152" cy="2313828"/>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0872844" y="2764023"/>
                <a:ext cx="4507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872844" y="2764023"/>
                <a:ext cx="450764"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353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490702" y="5564300"/>
            <a:ext cx="3635055" cy="1104996"/>
          </a:xfrm>
          <a:prstGeom prst="rect">
            <a:avLst/>
          </a:prstGeom>
        </p:spPr>
      </p:pic>
      <p:sp>
        <p:nvSpPr>
          <p:cNvPr id="2" name="标题 1"/>
          <p:cNvSpPr>
            <a:spLocks noGrp="1"/>
          </p:cNvSpPr>
          <p:nvPr>
            <p:ph type="title"/>
          </p:nvPr>
        </p:nvSpPr>
        <p:spPr/>
        <p:txBody>
          <a:bodyPr/>
          <a:lstStyle/>
          <a:p>
            <a:r>
              <a:rPr lang="zh-CN" altLang="en-US" dirty="0"/>
              <a:t>示例</a:t>
            </a:r>
            <a:r>
              <a:rPr lang="en-US" altLang="zh-CN" dirty="0"/>
              <a:t>-</a:t>
            </a:r>
            <a:r>
              <a:rPr lang="zh-CN" altLang="en-US" dirty="0"/>
              <a:t>小车运动模型</a:t>
            </a:r>
          </a:p>
        </p:txBody>
      </p:sp>
      <p:sp>
        <p:nvSpPr>
          <p:cNvPr id="3" name="内容占位符 2"/>
          <p:cNvSpPr>
            <a:spLocks noGrp="1"/>
          </p:cNvSpPr>
          <p:nvPr>
            <p:ph sz="half" idx="1"/>
          </p:nvPr>
        </p:nvSpPr>
        <p:spPr/>
        <p:txBody>
          <a:bodyPr>
            <a:normAutofit/>
          </a:bodyPr>
          <a:lstStyle/>
          <a:p>
            <a:r>
              <a:rPr lang="zh-CN" altLang="en-US" sz="2000" dirty="0"/>
              <a:t>确定了</a:t>
            </a:r>
            <a:r>
              <a:rPr lang="zh-CN" altLang="en-US" sz="2000" dirty="0" smtClean="0"/>
              <a:t>状态转移矩阵       那么下一步需要确定</a:t>
            </a:r>
            <a:r>
              <a:rPr lang="en-US" altLang="zh-CN" sz="2000" dirty="0" smtClean="0"/>
              <a:t>t-1</a:t>
            </a:r>
            <a:r>
              <a:rPr lang="zh-CN" altLang="en-US" sz="2000" dirty="0" smtClean="0"/>
              <a:t>时刻的预测误差       经过转移矩阵后传递到</a:t>
            </a:r>
            <a:r>
              <a:rPr lang="en-US" altLang="zh-CN" sz="2000" dirty="0" smtClean="0"/>
              <a:t>t</a:t>
            </a:r>
            <a:r>
              <a:rPr lang="zh-CN" altLang="en-US" sz="2000" dirty="0" smtClean="0"/>
              <a:t>时刻得到误差     为多少。</a:t>
            </a:r>
            <a:endParaRPr lang="en-US" altLang="zh-CN" sz="2000" dirty="0"/>
          </a:p>
          <a:p>
            <a:pPr marL="0" indent="0">
              <a:buNone/>
            </a:pPr>
            <a:endParaRPr lang="en-US" altLang="zh-CN" sz="2000" dirty="0"/>
          </a:p>
          <a:p>
            <a:pPr marL="0" indent="0">
              <a:buNone/>
            </a:pPr>
            <a:r>
              <a:rPr lang="zh-CN" altLang="en-US" sz="2000" dirty="0" smtClean="0"/>
              <a:t>    噪声协方差矩阵的传递公式：</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      一般来说预测模型本身不会完全正确，所以存在误差</a:t>
            </a:r>
            <a:r>
              <a:rPr lang="en-US" altLang="zh-CN" sz="2000" dirty="0" smtClean="0"/>
              <a:t>Q</a:t>
            </a:r>
            <a:r>
              <a:rPr lang="zh-CN" altLang="en-US" sz="2000" dirty="0" smtClean="0"/>
              <a:t>，所以需要加上本身的误差</a:t>
            </a:r>
            <a:r>
              <a:rPr lang="en-US" altLang="zh-CN" sz="2000" dirty="0" smtClean="0"/>
              <a:t>Q</a:t>
            </a:r>
            <a:r>
              <a:rPr lang="zh-CN" altLang="en-US" sz="2000" dirty="0" smtClean="0"/>
              <a:t>。</a:t>
            </a:r>
            <a:endParaRPr lang="en-US" altLang="zh-CN" sz="2000" dirty="0"/>
          </a:p>
        </p:txBody>
      </p:sp>
      <p:sp>
        <p:nvSpPr>
          <p:cNvPr id="4" name="内容占位符 3"/>
          <p:cNvSpPr>
            <a:spLocks noGrp="1"/>
          </p:cNvSpPr>
          <p:nvPr>
            <p:ph sz="half" idx="2"/>
          </p:nvPr>
        </p:nvSpPr>
        <p:spPr>
          <a:xfrm>
            <a:off x="6172200" y="1825625"/>
            <a:ext cx="5181600" cy="4713198"/>
          </a:xfrm>
        </p:spPr>
        <p:txBody>
          <a:bodyPr>
            <a:normAutofit/>
          </a:bodyPr>
          <a:lstStyle/>
          <a:p>
            <a:r>
              <a:rPr lang="zh-CN" altLang="en-US" sz="2000" dirty="0"/>
              <a:t>目前为止预测部分解决了，现在来解决</a:t>
            </a:r>
            <a:r>
              <a:rPr lang="zh-CN" altLang="en-US" sz="2000" dirty="0" smtClean="0"/>
              <a:t>观</a:t>
            </a:r>
            <a:r>
              <a:rPr lang="zh-CN" altLang="en-US" sz="2000" dirty="0"/>
              <a:t>测</a:t>
            </a:r>
            <a:r>
              <a:rPr lang="zh-CN" altLang="en-US" sz="2000" dirty="0" smtClean="0"/>
              <a:t>部分</a:t>
            </a:r>
            <a:r>
              <a:rPr lang="zh-CN" altLang="en-US" sz="2000" dirty="0" smtClean="0"/>
              <a:t>。即寻找观测矩阵，如小车模型里面只需要通过一个测距仪来观测小车在每个时刻的位置</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r>
              <a:rPr lang="en-US" altLang="zh-CN" sz="2000" dirty="0" smtClean="0"/>
              <a:t>H</a:t>
            </a:r>
            <a:r>
              <a:rPr lang="zh-CN" altLang="en-US" sz="2000" dirty="0" smtClean="0"/>
              <a:t>则为观测矩阵，</a:t>
            </a:r>
            <a:r>
              <a:rPr lang="en-US" altLang="zh-CN" sz="2000" dirty="0" smtClean="0"/>
              <a:t>v</a:t>
            </a:r>
            <a:r>
              <a:rPr lang="zh-CN" altLang="en-US" sz="2000" dirty="0" smtClean="0"/>
              <a:t>表示的是观察过程的误差，</a:t>
            </a:r>
            <a:r>
              <a:rPr lang="en-US" altLang="zh-CN" sz="2000" dirty="0" smtClean="0"/>
              <a:t>R</a:t>
            </a:r>
            <a:r>
              <a:rPr lang="zh-CN" altLang="en-US" sz="2000" dirty="0" smtClean="0"/>
              <a:t>是其协方差矩阵，这里因为</a:t>
            </a:r>
            <a:r>
              <a:rPr lang="en-US" altLang="zh-CN" sz="2000" dirty="0" smtClean="0"/>
              <a:t>z</a:t>
            </a:r>
            <a:r>
              <a:rPr lang="zh-CN" altLang="en-US" sz="2000" dirty="0" smtClean="0"/>
              <a:t>为标量，所以</a:t>
            </a:r>
            <a:r>
              <a:rPr lang="en-US" altLang="zh-CN" sz="2000" dirty="0" smtClean="0"/>
              <a:t>R</a:t>
            </a:r>
            <a:r>
              <a:rPr lang="zh-CN" altLang="en-US" sz="2000" dirty="0"/>
              <a:t>也</a:t>
            </a:r>
            <a:r>
              <a:rPr lang="zh-CN" altLang="en-US" sz="2000" dirty="0" smtClean="0"/>
              <a:t>是</a:t>
            </a:r>
            <a:r>
              <a:rPr lang="zh-CN" altLang="en-US" sz="2000" dirty="0"/>
              <a:t>方差</a:t>
            </a:r>
            <a:r>
              <a:rPr lang="zh-CN" altLang="en-US" sz="2000" dirty="0" smtClean="0"/>
              <a:t>。</a:t>
            </a:r>
            <a:endParaRPr lang="en-US" altLang="zh-CN" sz="2000" dirty="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mc:AlternateContent xmlns:mc="http://schemas.openxmlformats.org/markup-compatibility/2006" xmlns:a14="http://schemas.microsoft.com/office/drawing/2010/main">
        <mc:Choice Requires="a14">
          <p:sp>
            <p:nvSpPr>
              <p:cNvPr id="5" name="矩形 4"/>
              <p:cNvSpPr/>
              <p:nvPr/>
            </p:nvSpPr>
            <p:spPr>
              <a:xfrm>
                <a:off x="3429000" y="1825625"/>
                <a:ext cx="4507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𝑡</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429000" y="1825625"/>
                <a:ext cx="450764"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706517" y="2074039"/>
                <a:ext cx="651294" cy="3736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m:t>
                          </m:r>
                          <m:r>
                            <a:rPr lang="zh-CN" altLang="en-US" i="0">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706517" y="2074039"/>
                <a:ext cx="651294" cy="3736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754787" y="2397995"/>
                <a:ext cx="34276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𝑡</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754787" y="2397995"/>
                <a:ext cx="342760" cy="369332"/>
              </a:xfrm>
              <a:prstGeom prst="rect">
                <a:avLst/>
              </a:prstGeom>
              <a:blipFill>
                <a:blip r:embed="rId6"/>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910087" y="3751992"/>
            <a:ext cx="4625741" cy="1440305"/>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7971453" y="2582661"/>
                <a:ext cx="4415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971453" y="2582661"/>
                <a:ext cx="441531" cy="369332"/>
              </a:xfrm>
              <a:prstGeom prst="rect">
                <a:avLst/>
              </a:prstGeom>
              <a:blipFill>
                <a:blip r:embed="rId8"/>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9"/>
          <a:stretch>
            <a:fillRect/>
          </a:stretch>
        </p:blipFill>
        <p:spPr>
          <a:xfrm>
            <a:off x="6859901" y="2951993"/>
            <a:ext cx="3979796" cy="2356096"/>
          </a:xfrm>
          <a:prstGeom prst="rect">
            <a:avLst/>
          </a:prstGeom>
        </p:spPr>
      </p:pic>
    </p:spTree>
    <p:extLst>
      <p:ext uri="{BB962C8B-B14F-4D97-AF65-F5344CB8AC3E}">
        <p14:creationId xmlns:p14="http://schemas.microsoft.com/office/powerpoint/2010/main" val="3860975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a:t>
            </a:r>
            <a:r>
              <a:rPr lang="zh-CN" altLang="en-US" dirty="0"/>
              <a:t>小车运动模型</a:t>
            </a:r>
          </a:p>
        </p:txBody>
      </p:sp>
      <p:sp>
        <p:nvSpPr>
          <p:cNvPr id="3" name="内容占位符 2"/>
          <p:cNvSpPr>
            <a:spLocks noGrp="1"/>
          </p:cNvSpPr>
          <p:nvPr>
            <p:ph sz="half" idx="1"/>
          </p:nvPr>
        </p:nvSpPr>
        <p:spPr/>
        <p:txBody>
          <a:bodyPr/>
          <a:lstStyle/>
          <a:p>
            <a:r>
              <a:rPr lang="zh-CN" altLang="en-US" sz="2000" dirty="0"/>
              <a:t>状态更新</a:t>
            </a:r>
            <a:endParaRPr lang="en-US" altLang="zh-CN" sz="2000" dirty="0"/>
          </a:p>
          <a:p>
            <a:pPr marL="0" indent="0">
              <a:buNone/>
            </a:pPr>
            <a:endParaRPr lang="en-US" altLang="zh-CN" dirty="0" smtClean="0"/>
          </a:p>
          <a:p>
            <a:pPr marL="0" indent="0">
              <a:buNone/>
            </a:pPr>
            <a:endParaRPr lang="en-US" altLang="zh-CN" dirty="0"/>
          </a:p>
          <a:p>
            <a:pPr marL="0" indent="0">
              <a:buNone/>
            </a:pPr>
            <a:r>
              <a:rPr lang="zh-CN" altLang="en-US" sz="2000" dirty="0" smtClean="0"/>
              <a:t>这里</a:t>
            </a:r>
            <a:endParaRPr lang="en-US" altLang="zh-CN" sz="2000" dirty="0" smtClean="0"/>
          </a:p>
          <a:p>
            <a:pPr marL="0" indent="0">
              <a:buNone/>
            </a:pPr>
            <a:endParaRPr lang="en-US" altLang="zh-CN" sz="2000" dirty="0"/>
          </a:p>
          <a:p>
            <a:pPr marL="0" indent="0">
              <a:buNone/>
            </a:pPr>
            <a:r>
              <a:rPr lang="zh-CN" altLang="en-US" sz="2000" dirty="0" smtClean="0"/>
              <a:t>所以通过卡尔曼系数就可以控制预测值和观测值了。具体会得到下面的三个更新公式</a:t>
            </a:r>
            <a:endParaRPr lang="en-US" altLang="zh-CN" sz="2000" dirty="0" smtClean="0"/>
          </a:p>
          <a:p>
            <a:pPr marL="0" indent="0">
              <a:buNone/>
            </a:pPr>
            <a:endParaRPr lang="zh-CN" altLang="en-US" sz="2000" dirty="0"/>
          </a:p>
        </p:txBody>
      </p:sp>
      <p:sp>
        <p:nvSpPr>
          <p:cNvPr id="4" name="内容占位符 3"/>
          <p:cNvSpPr>
            <a:spLocks noGrp="1"/>
          </p:cNvSpPr>
          <p:nvPr>
            <p:ph sz="half" idx="2"/>
          </p:nvPr>
        </p:nvSpPr>
        <p:spPr/>
        <p:txBody>
          <a:bodyPr>
            <a:normAutofit/>
          </a:bodyPr>
          <a:lstStyle/>
          <a:p>
            <a:r>
              <a:rPr lang="zh-CN" altLang="en-US" sz="2000" dirty="0"/>
              <a:t>这就是整个</a:t>
            </a:r>
            <a:r>
              <a:rPr lang="en-US" altLang="zh-CN" sz="2000" dirty="0" err="1"/>
              <a:t>kalman</a:t>
            </a:r>
            <a:r>
              <a:rPr lang="en-US" altLang="zh-CN" sz="2000" dirty="0"/>
              <a:t> </a:t>
            </a:r>
            <a:r>
              <a:rPr lang="zh-CN" altLang="en-US" sz="2000" dirty="0"/>
              <a:t>滤波的</a:t>
            </a:r>
            <a:r>
              <a:rPr lang="zh-CN" altLang="en-US" sz="2000" dirty="0" smtClean="0"/>
              <a:t>过程，主要包括预测模块和使用观测值来更新预测值模块。</a:t>
            </a:r>
            <a:endParaRPr lang="en-US" altLang="zh-CN" sz="2000" dirty="0" smtClean="0"/>
          </a:p>
          <a:p>
            <a:pPr marL="0" indent="0">
              <a:buNone/>
            </a:pPr>
            <a:endParaRPr lang="en-US" altLang="zh-CN" sz="2000" dirty="0"/>
          </a:p>
        </p:txBody>
      </p:sp>
      <p:pic>
        <p:nvPicPr>
          <p:cNvPr id="5" name="图片 4"/>
          <p:cNvPicPr>
            <a:picLocks noChangeAspect="1"/>
          </p:cNvPicPr>
          <p:nvPr/>
        </p:nvPicPr>
        <p:blipFill>
          <a:blip r:embed="rId2"/>
          <a:stretch>
            <a:fillRect/>
          </a:stretch>
        </p:blipFill>
        <p:spPr>
          <a:xfrm>
            <a:off x="1427829" y="2189135"/>
            <a:ext cx="2987299" cy="754445"/>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1427829" y="2828845"/>
                <a:ext cx="3974741" cy="1269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𝑡</m:t>
                                </m:r>
                              </m:sub>
                            </m:sSub>
                            <m:r>
                              <a:rPr lang="zh-CN" altLang="en-US" i="0">
                                <a:latin typeface="Cambria Math" panose="02040503050406030204" pitchFamily="18" charset="0"/>
                              </a:rPr>
                              <m:t>为实际值</m:t>
                            </m:r>
                            <m:r>
                              <a:rPr lang="zh-CN" altLang="en-US" i="0">
                                <a:latin typeface="Cambria Math" panose="02040503050406030204" pitchFamily="18" charset="0"/>
                              </a:rPr>
                              <m:t>,</m:t>
                            </m:r>
                            <m:r>
                              <a:rPr lang="zh-CN" altLang="en-US" i="0">
                                <a:latin typeface="Cambria Math" panose="02040503050406030204" pitchFamily="18" charset="0"/>
                              </a:rPr>
                              <m:t>也称</m:t>
                            </m:r>
                            <m:r>
                              <m:rPr>
                                <m:nor/>
                              </m:rPr>
                              <a:rPr lang="zh-CN" altLang="en-US" i="1">
                                <a:latin typeface="Cambria Math" panose="02040503050406030204" pitchFamily="18" charset="0"/>
                              </a:rPr>
                              <m:t>posterior</m:t>
                            </m:r>
                            <m:r>
                              <m:rPr>
                                <m:nor/>
                              </m:rPr>
                              <a:rPr lang="zh-CN" altLang="en-US" i="1">
                                <a:latin typeface="Cambria Math" panose="02040503050406030204" pitchFamily="18" charset="0"/>
                              </a:rPr>
                              <m:t> </m:t>
                            </m:r>
                            <m:r>
                              <m:rPr>
                                <m:nor/>
                              </m:rPr>
                              <a:rPr lang="zh-CN" altLang="en-US" i="1">
                                <a:latin typeface="Cambria Math" panose="02040503050406030204" pitchFamily="18" charset="0"/>
                              </a:rPr>
                              <m:t>estimate</m:t>
                            </m:r>
                          </m:e>
                        </m:mr>
                        <m:mr>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sub>
                                <m:r>
                                  <a:rPr lang="zh-CN" altLang="en-US" i="1">
                                    <a:latin typeface="Cambria Math" panose="02040503050406030204" pitchFamily="18" charset="0"/>
                                  </a:rPr>
                                  <m:t>𝑡</m:t>
                                </m:r>
                              </m:sub>
                              <m:sup>
                                <m:r>
                                  <a:rPr lang="zh-CN" altLang="en-US" i="0">
                                    <a:latin typeface="Cambria Math" panose="02040503050406030204" pitchFamily="18" charset="0"/>
                                  </a:rPr>
                                  <m:t>−</m:t>
                                </m:r>
                              </m:sup>
                            </m:sSubSup>
                            <m:r>
                              <a:rPr lang="zh-CN" altLang="en-US" i="0">
                                <a:latin typeface="Cambria Math" panose="02040503050406030204" pitchFamily="18" charset="0"/>
                              </a:rPr>
                              <m:t>表示预测值，也称</m:t>
                            </m:r>
                            <m:r>
                              <m:rPr>
                                <m:nor/>
                              </m:rPr>
                              <a:rPr lang="zh-CN" altLang="en-US" i="1">
                                <a:latin typeface="Cambria Math" panose="02040503050406030204" pitchFamily="18" charset="0"/>
                              </a:rPr>
                              <m:t>prior</m:t>
                            </m:r>
                            <m:r>
                              <m:rPr>
                                <m:nor/>
                              </m:rPr>
                              <a:rPr lang="zh-CN" altLang="en-US" i="1">
                                <a:latin typeface="Cambria Math" panose="02040503050406030204" pitchFamily="18" charset="0"/>
                              </a:rPr>
                              <m:t> </m:t>
                            </m:r>
                            <m:r>
                              <m:rPr>
                                <m:nor/>
                              </m:rPr>
                              <a:rPr lang="zh-CN" altLang="en-US" i="1">
                                <a:latin typeface="Cambria Math" panose="02040503050406030204" pitchFamily="18" charset="0"/>
                              </a:rPr>
                              <m:t>estimate</m:t>
                            </m:r>
                          </m:e>
                        </m:mr>
                        <m:mr>
                          <m:e>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z</m:t>
                                </m:r>
                              </m:e>
                              <m:sub>
                                <m:r>
                                  <a:rPr lang="zh-CN" altLang="en-US" i="1">
                                    <a:latin typeface="Cambria Math" panose="02040503050406030204" pitchFamily="18" charset="0"/>
                                  </a:rPr>
                                  <m:t>𝑡</m:t>
                                </m:r>
                              </m:sub>
                            </m:sSub>
                            <m:r>
                              <a:rPr lang="zh-CN" altLang="en-US" i="0">
                                <a:latin typeface="Cambria Math" panose="02040503050406030204" pitchFamily="18" charset="0"/>
                              </a:rPr>
                              <m:t>为观测值，也称</m:t>
                            </m:r>
                            <m:r>
                              <m:rPr>
                                <m:nor/>
                              </m:rPr>
                              <a:rPr lang="zh-CN" altLang="en-US" i="1">
                                <a:latin typeface="Cambria Math" panose="02040503050406030204" pitchFamily="18" charset="0"/>
                              </a:rPr>
                              <m:t>measurementvalue</m:t>
                            </m:r>
                          </m:e>
                        </m:mr>
                        <m:mr>
                          <m:e>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K</m:t>
                                </m:r>
                              </m:e>
                              <m:sub>
                                <m:r>
                                  <a:rPr lang="zh-CN" altLang="en-US" i="1">
                                    <a:latin typeface="Cambria Math" panose="02040503050406030204" pitchFamily="18" charset="0"/>
                                  </a:rPr>
                                  <m:t>𝑡</m:t>
                                </m:r>
                              </m:sub>
                            </m:sSub>
                            <m:r>
                              <a:rPr lang="zh-CN" altLang="en-US" i="0">
                                <a:latin typeface="Cambria Math" panose="02040503050406030204" pitchFamily="18" charset="0"/>
                              </a:rPr>
                              <m:t>表示卡尔曼系数</m:t>
                            </m:r>
                          </m:e>
                        </m:mr>
                      </m:m>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1427829" y="2828845"/>
                <a:ext cx="3974741" cy="1269322"/>
              </a:xfrm>
              <a:prstGeom prst="rect">
                <a:avLst/>
              </a:prstGeom>
              <a:blipFill>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1776909" y="4627687"/>
            <a:ext cx="3048264" cy="1912786"/>
          </a:xfrm>
          <a:prstGeom prst="rect">
            <a:avLst/>
          </a:prstGeom>
        </p:spPr>
      </p:pic>
      <p:pic>
        <p:nvPicPr>
          <p:cNvPr id="9" name="图片 8"/>
          <p:cNvPicPr>
            <a:picLocks noChangeAspect="1"/>
          </p:cNvPicPr>
          <p:nvPr/>
        </p:nvPicPr>
        <p:blipFill>
          <a:blip r:embed="rId5"/>
          <a:stretch>
            <a:fillRect/>
          </a:stretch>
        </p:blipFill>
        <p:spPr>
          <a:xfrm>
            <a:off x="6293920" y="2828845"/>
            <a:ext cx="4938160" cy="2115426"/>
          </a:xfrm>
          <a:prstGeom prst="rect">
            <a:avLst/>
          </a:prstGeom>
        </p:spPr>
      </p:pic>
    </p:spTree>
    <p:extLst>
      <p:ext uri="{BB962C8B-B14F-4D97-AF65-F5344CB8AC3E}">
        <p14:creationId xmlns:p14="http://schemas.microsoft.com/office/powerpoint/2010/main" val="1827764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a:t>
            </a:r>
            <a:r>
              <a:rPr lang="en-US" altLang="zh-CN" dirty="0" err="1" smtClean="0"/>
              <a:t>kalman</a:t>
            </a:r>
            <a:r>
              <a:rPr lang="zh-CN" altLang="en-US" dirty="0" smtClean="0"/>
              <a:t>滤波结合到追踪里面</a:t>
            </a:r>
            <a:endParaRPr lang="zh-CN" altLang="en-US" dirty="0"/>
          </a:p>
        </p:txBody>
      </p:sp>
      <p:sp>
        <p:nvSpPr>
          <p:cNvPr id="5" name="内容占位符 4"/>
          <p:cNvSpPr>
            <a:spLocks noGrp="1"/>
          </p:cNvSpPr>
          <p:nvPr>
            <p:ph idx="1"/>
          </p:nvPr>
        </p:nvSpPr>
        <p:spPr/>
        <p:txBody>
          <a:bodyPr/>
          <a:lstStyle/>
          <a:p>
            <a:r>
              <a:rPr lang="zh-CN" altLang="en-US" dirty="0" smtClean="0"/>
              <a:t>步骤：确定并初始化八个状态量                      。分别表示当前帧中检测框的中心点坐标</a:t>
            </a:r>
            <a:r>
              <a:rPr lang="en-US" altLang="zh-CN" dirty="0" smtClean="0"/>
              <a:t>(</a:t>
            </a:r>
            <a:r>
              <a:rPr lang="en-US" altLang="zh-CN" dirty="0" err="1" smtClean="0"/>
              <a:t>u,v</a:t>
            </a:r>
            <a:r>
              <a:rPr lang="en-US" altLang="zh-CN" dirty="0" smtClean="0"/>
              <a:t>)</a:t>
            </a:r>
            <a:r>
              <a:rPr lang="zh-CN" altLang="en-US" dirty="0" smtClean="0"/>
              <a:t>，纵横比    ，高</a:t>
            </a:r>
            <a:r>
              <a:rPr lang="en-US" altLang="zh-CN" dirty="0" smtClean="0"/>
              <a:t>h</a:t>
            </a:r>
            <a:r>
              <a:rPr lang="zh-CN" altLang="en-US" dirty="0" smtClean="0"/>
              <a:t>，以及这四个量相应的速度。</a:t>
            </a:r>
            <a:endParaRPr lang="en-US" altLang="zh-CN" dirty="0" smtClean="0"/>
          </a:p>
          <a:p>
            <a:r>
              <a:rPr lang="zh-CN" altLang="en-US" dirty="0" smtClean="0"/>
              <a:t>然后确定状态状态转移矩阵</a:t>
            </a:r>
            <a:r>
              <a:rPr lang="en-US" altLang="zh-CN" dirty="0" smtClean="0"/>
              <a:t>F</a:t>
            </a:r>
            <a:r>
              <a:rPr lang="zh-CN" altLang="en-US" dirty="0" smtClean="0"/>
              <a:t>，初始化状态协方差矩阵</a:t>
            </a:r>
            <a:r>
              <a:rPr lang="en-US" altLang="zh-CN" dirty="0" smtClean="0"/>
              <a:t>P</a:t>
            </a:r>
            <a:r>
              <a:rPr lang="zh-CN" altLang="en-US" dirty="0" smtClean="0"/>
              <a:t>，初始化状态转移协方差矩阵</a:t>
            </a:r>
            <a:r>
              <a:rPr lang="en-US" altLang="zh-CN" dirty="0" smtClean="0"/>
              <a:t>Q</a:t>
            </a:r>
            <a:r>
              <a:rPr lang="zh-CN" altLang="en-US" dirty="0" smtClean="0"/>
              <a:t>，</a:t>
            </a:r>
            <a:r>
              <a:rPr lang="en-US" altLang="zh-CN" dirty="0" smtClean="0"/>
              <a:t>(P,Q</a:t>
            </a:r>
            <a:r>
              <a:rPr lang="zh-CN" altLang="en-US" dirty="0" smtClean="0"/>
              <a:t>都为对角阵的形状，</a:t>
            </a:r>
            <a:r>
              <a:rPr lang="en-US" altLang="zh-CN" dirty="0" smtClean="0"/>
              <a:t>Q</a:t>
            </a:r>
            <a:r>
              <a:rPr lang="zh-CN" altLang="en-US" dirty="0" smtClean="0"/>
              <a:t>的值越小表明我们对于物体运动的建模的准确性越有信心</a:t>
            </a:r>
            <a:r>
              <a:rPr lang="en-US" altLang="zh-CN" dirty="0" smtClean="0"/>
              <a:t>)</a:t>
            </a:r>
            <a:r>
              <a:rPr lang="zh-CN" altLang="en-US" dirty="0" smtClean="0"/>
              <a:t>。</a:t>
            </a:r>
            <a:endParaRPr lang="en-US" altLang="zh-CN" dirty="0" smtClean="0"/>
          </a:p>
          <a:p>
            <a:r>
              <a:rPr lang="zh-CN" altLang="en-US" dirty="0" smtClean="0"/>
              <a:t>然后再确定观测矩阵</a:t>
            </a:r>
            <a:r>
              <a:rPr lang="en-US" altLang="zh-CN" dirty="0" smtClean="0"/>
              <a:t>H,</a:t>
            </a:r>
            <a:r>
              <a:rPr lang="zh-CN" altLang="en-US" dirty="0" smtClean="0"/>
              <a:t>以及</a:t>
            </a:r>
            <a:r>
              <a:rPr lang="zh-CN" altLang="en-US" dirty="0"/>
              <a:t>初始化</a:t>
            </a:r>
            <a:r>
              <a:rPr lang="zh-CN" altLang="en-US" dirty="0" smtClean="0"/>
              <a:t>观测的噪声协方差</a:t>
            </a:r>
            <a:r>
              <a:rPr lang="en-US" altLang="zh-CN" dirty="0" smtClean="0"/>
              <a:t>R</a:t>
            </a:r>
            <a:r>
              <a:rPr lang="zh-CN" altLang="en-US" dirty="0" smtClean="0"/>
              <a:t>（这里</a:t>
            </a:r>
            <a:r>
              <a:rPr lang="en-US" altLang="zh-CN" dirty="0" smtClean="0"/>
              <a:t>R</a:t>
            </a:r>
            <a:r>
              <a:rPr lang="zh-CN" altLang="en-US" dirty="0" smtClean="0"/>
              <a:t>也是一个对角矩阵，如果</a:t>
            </a:r>
            <a:r>
              <a:rPr lang="en-US" altLang="zh-CN" dirty="0" smtClean="0"/>
              <a:t>R</a:t>
            </a:r>
            <a:r>
              <a:rPr lang="zh-CN" altLang="en-US" dirty="0" smtClean="0"/>
              <a:t>的值越大表明越不相信观测值）</a:t>
            </a:r>
            <a:endParaRPr lang="en-US" altLang="zh-CN" dirty="0" smtClean="0"/>
          </a:p>
          <a:p>
            <a:r>
              <a:rPr lang="zh-CN" altLang="en-US" dirty="0" smtClean="0"/>
              <a:t>最终根据预测和跟新的</a:t>
            </a:r>
            <a:r>
              <a:rPr lang="zh-CN" altLang="en-US" dirty="0"/>
              <a:t>五</a:t>
            </a:r>
            <a:r>
              <a:rPr lang="zh-CN" altLang="en-US" dirty="0" smtClean="0"/>
              <a:t>个公式修正下</a:t>
            </a:r>
            <a:r>
              <a:rPr lang="zh-CN" altLang="en-US" dirty="0"/>
              <a:t>一帧</a:t>
            </a:r>
            <a:r>
              <a:rPr lang="zh-CN" altLang="en-US" dirty="0" smtClean="0"/>
              <a:t>目标框的位置。</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169137" y="1824620"/>
                <a:ext cx="2113848" cy="407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i="0">
                              <a:latin typeface="Cambria Math" panose="02040503050406030204" pitchFamily="18" charset="0"/>
                            </a:rPr>
                            <m:t>,</m:t>
                          </m:r>
                          <m:r>
                            <a:rPr lang="zh-CN" altLang="en-US" i="1">
                              <a:latin typeface="Cambria Math" panose="02040503050406030204" pitchFamily="18" charset="0"/>
                            </a:rPr>
                            <m:t>𝑣</m:t>
                          </m:r>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0">
                              <a:latin typeface="Cambria Math" panose="02040503050406030204" pitchFamily="18" charset="0"/>
                            </a:rPr>
                            <m:t>,</m:t>
                          </m:r>
                          <m:r>
                            <a:rPr lang="zh-CN" altLang="en-US" i="1">
                              <a:latin typeface="Cambria Math" panose="02040503050406030204" pitchFamily="18" charset="0"/>
                            </a:rPr>
                            <m:t>h</m:t>
                          </m:r>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𝑣</m:t>
                              </m:r>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𝛾</m:t>
                              </m:r>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h</m:t>
                              </m:r>
                            </m:e>
                          </m:acc>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169137" y="1824620"/>
                <a:ext cx="2113848" cy="40761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834288" y="2232232"/>
                <a:ext cx="39177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𝛾</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834288" y="2232232"/>
                <a:ext cx="391773" cy="369332"/>
              </a:xfrm>
              <a:prstGeom prst="rect">
                <a:avLst/>
              </a:prstGeom>
              <a:blipFill>
                <a:blip r:embed="rId3"/>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691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Hungarian algorithm</a:t>
            </a:r>
          </a:p>
        </p:txBody>
      </p:sp>
      <p:sp>
        <p:nvSpPr>
          <p:cNvPr id="3" name="内容占位符 2"/>
          <p:cNvSpPr>
            <a:spLocks noGrp="1"/>
          </p:cNvSpPr>
          <p:nvPr>
            <p:ph idx="1"/>
          </p:nvPr>
        </p:nvSpPr>
        <p:spPr/>
        <p:txBody>
          <a:bodyPr/>
          <a:lstStyle/>
          <a:p>
            <a:r>
              <a:rPr lang="zh-CN" altLang="en-US" dirty="0" smtClean="0"/>
              <a:t>在多项式时间内进行二分图的最大匹配。</a:t>
            </a:r>
            <a:endParaRPr lang="en-US" altLang="zh-CN" dirty="0" smtClean="0"/>
          </a:p>
          <a:p>
            <a:r>
              <a:rPr lang="zh-CN" altLang="en-US" dirty="0" smtClean="0"/>
              <a:t>匈牙利算法主要用来对不同两帧之间的框进行匹配关联。</a:t>
            </a:r>
            <a:endParaRPr lang="en-US" altLang="zh-CN" dirty="0" smtClean="0"/>
          </a:p>
          <a:p>
            <a:r>
              <a:rPr lang="zh-CN" altLang="en-US" dirty="0"/>
              <a:t>二分</a:t>
            </a:r>
            <a:r>
              <a:rPr lang="zh-CN" altLang="en-US" dirty="0" smtClean="0"/>
              <a:t>图指的是有两个顶点的集合</a:t>
            </a:r>
            <a:r>
              <a:rPr lang="en-US" altLang="zh-CN" dirty="0" smtClean="0"/>
              <a:t>U,V</a:t>
            </a:r>
            <a:r>
              <a:rPr lang="zh-CN" altLang="en-US" dirty="0" smtClean="0"/>
              <a:t>。集合内的顶点不存在路径，路径仅存在</a:t>
            </a:r>
            <a:r>
              <a:rPr lang="en-US" altLang="zh-CN" dirty="0" smtClean="0"/>
              <a:t>U</a:t>
            </a:r>
            <a:r>
              <a:rPr lang="zh-CN" altLang="en-US" dirty="0" smtClean="0"/>
              <a:t>和</a:t>
            </a:r>
            <a:r>
              <a:rPr lang="en-US" altLang="zh-CN" dirty="0" smtClean="0"/>
              <a:t>V</a:t>
            </a:r>
            <a:r>
              <a:rPr lang="zh-CN" altLang="en-US" dirty="0" smtClean="0"/>
              <a:t>的顶点之中。在追踪里面因为</a:t>
            </a:r>
            <a:r>
              <a:rPr lang="zh-CN" altLang="en-US" dirty="0" smtClean="0">
                <a:solidFill>
                  <a:srgbClr val="1A1A1A"/>
                </a:solidFill>
                <a:latin typeface="-apple-system"/>
              </a:rPr>
              <a:t>同</a:t>
            </a:r>
            <a:r>
              <a:rPr lang="zh-CN" altLang="en-US" dirty="0">
                <a:solidFill>
                  <a:srgbClr val="1A1A1A"/>
                </a:solidFill>
                <a:latin typeface="-apple-system"/>
              </a:rPr>
              <a:t>一帧的不同检测框不会为同一个目标，所以不需要互相关联，相邻两帧的检测框需要相互联通</a:t>
            </a:r>
            <a:r>
              <a:rPr lang="zh-CN" altLang="en-US" dirty="0" smtClean="0">
                <a:solidFill>
                  <a:srgbClr val="1A1A1A"/>
                </a:solidFill>
                <a:latin typeface="-apple-system"/>
              </a:rPr>
              <a:t>，我们的目的是将</a:t>
            </a:r>
            <a:r>
              <a:rPr lang="zh-CN" altLang="en-US" dirty="0">
                <a:solidFill>
                  <a:srgbClr val="1A1A1A"/>
                </a:solidFill>
                <a:latin typeface="-apple-system"/>
              </a:rPr>
              <a:t>相邻两帧的检测</a:t>
            </a:r>
            <a:r>
              <a:rPr lang="zh-CN" altLang="en-US" dirty="0" smtClean="0">
                <a:solidFill>
                  <a:srgbClr val="1A1A1A"/>
                </a:solidFill>
                <a:latin typeface="-apple-system"/>
              </a:rPr>
              <a:t>框尽可能的</a:t>
            </a:r>
            <a:r>
              <a:rPr lang="zh-CN" altLang="en-US" b="1" dirty="0" smtClean="0">
                <a:solidFill>
                  <a:srgbClr val="1A1A1A"/>
                </a:solidFill>
                <a:latin typeface="-apple-system"/>
              </a:rPr>
              <a:t>两两</a:t>
            </a:r>
            <a:r>
              <a:rPr lang="zh-CN" altLang="en-US" dirty="0">
                <a:solidFill>
                  <a:srgbClr val="1A1A1A"/>
                </a:solidFill>
                <a:latin typeface="-apple-system"/>
              </a:rPr>
              <a:t>匹配起来</a:t>
            </a:r>
            <a:r>
              <a:rPr lang="zh-CN" altLang="en-US" dirty="0" smtClean="0">
                <a:solidFill>
                  <a:srgbClr val="1A1A1A"/>
                </a:solidFill>
                <a:latin typeface="-apple-system"/>
              </a:rPr>
              <a:t>。</a:t>
            </a:r>
            <a:endParaRPr lang="en-US" altLang="zh-CN" dirty="0" smtClean="0"/>
          </a:p>
          <a:p>
            <a:endParaRPr lang="en-US" altLang="zh-CN" dirty="0" smtClean="0"/>
          </a:p>
        </p:txBody>
      </p:sp>
    </p:spTree>
    <p:extLst>
      <p:ext uri="{BB962C8B-B14F-4D97-AF65-F5344CB8AC3E}">
        <p14:creationId xmlns:p14="http://schemas.microsoft.com/office/powerpoint/2010/main" val="859095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匹配过程</a:t>
            </a:r>
            <a:endParaRPr lang="zh-CN" altLang="en-US" dirty="0"/>
          </a:p>
        </p:txBody>
      </p:sp>
      <p:sp>
        <p:nvSpPr>
          <p:cNvPr id="38" name="内容占位符 37"/>
          <p:cNvSpPr>
            <a:spLocks noGrp="1"/>
          </p:cNvSpPr>
          <p:nvPr>
            <p:ph sz="half" idx="1"/>
          </p:nvPr>
        </p:nvSpPr>
        <p:spPr/>
        <p:txBody>
          <a:bodyPr>
            <a:normAutofit/>
          </a:bodyPr>
          <a:lstStyle/>
          <a:p>
            <a:endParaRPr lang="zh-CN" altLang="en-US" dirty="0"/>
          </a:p>
        </p:txBody>
      </p:sp>
      <p:sp>
        <p:nvSpPr>
          <p:cNvPr id="39" name="内容占位符 38"/>
          <p:cNvSpPr>
            <a:spLocks noGrp="1"/>
          </p:cNvSpPr>
          <p:nvPr>
            <p:ph sz="half" idx="2"/>
          </p:nvPr>
        </p:nvSpPr>
        <p:spPr/>
        <p:txBody>
          <a:bodyPr>
            <a:normAutofit/>
          </a:bodyPr>
          <a:lstStyle/>
          <a:p>
            <a:r>
              <a:rPr lang="zh-CN" altLang="en-US" sz="2000" dirty="0" smtClean="0"/>
              <a:t>以</a:t>
            </a:r>
            <a:r>
              <a:rPr lang="zh-CN" altLang="en-US" sz="2000" dirty="0"/>
              <a:t>左</a:t>
            </a:r>
            <a:r>
              <a:rPr lang="zh-CN" altLang="en-US" sz="2000" dirty="0" smtClean="0"/>
              <a:t>图</a:t>
            </a:r>
            <a:r>
              <a:rPr lang="zh-CN" altLang="en-US" sz="2000" dirty="0"/>
              <a:t>为例，假设左边</a:t>
            </a:r>
            <a:r>
              <a:rPr lang="zh-CN" altLang="en-US" sz="2000" dirty="0" smtClean="0"/>
              <a:t>的集合</a:t>
            </a:r>
            <a:r>
              <a:rPr lang="en-US" altLang="zh-CN" sz="2000" dirty="0" smtClean="0"/>
              <a:t>A</a:t>
            </a:r>
            <a:r>
              <a:rPr lang="zh-CN" altLang="en-US" sz="2000" dirty="0" smtClean="0"/>
              <a:t>是</a:t>
            </a:r>
            <a:r>
              <a:rPr lang="zh-CN" altLang="en-US" sz="2000" dirty="0"/>
              <a:t>我们在第</a:t>
            </a:r>
            <a:r>
              <a:rPr lang="en-US" altLang="zh-CN" sz="2000" dirty="0"/>
              <a:t>N</a:t>
            </a:r>
            <a:r>
              <a:rPr lang="zh-CN" altLang="en-US" sz="2000" dirty="0"/>
              <a:t>帧检测到的</a:t>
            </a:r>
            <a:r>
              <a:rPr lang="zh-CN" altLang="en-US" sz="2000" dirty="0" smtClean="0"/>
              <a:t>目标框集合，右边集合</a:t>
            </a:r>
            <a:r>
              <a:rPr lang="en-US" altLang="zh-CN" sz="2000" dirty="0" smtClean="0"/>
              <a:t>B</a:t>
            </a:r>
            <a:r>
              <a:rPr lang="zh-CN" altLang="en-US" sz="2000" dirty="0" smtClean="0"/>
              <a:t>是</a:t>
            </a:r>
            <a:r>
              <a:rPr lang="zh-CN" altLang="en-US" sz="2000" dirty="0"/>
              <a:t>我们在第</a:t>
            </a:r>
            <a:r>
              <a:rPr lang="en-US" altLang="zh-CN" sz="2000" dirty="0"/>
              <a:t>N+1</a:t>
            </a:r>
            <a:r>
              <a:rPr lang="zh-CN" altLang="en-US" sz="2000" dirty="0"/>
              <a:t>帧检测到的</a:t>
            </a:r>
            <a:r>
              <a:rPr lang="zh-CN" altLang="en-US" sz="2000" dirty="0" smtClean="0"/>
              <a:t>目标</a:t>
            </a:r>
            <a:r>
              <a:rPr lang="zh-CN" altLang="en-US" sz="2000" dirty="0"/>
              <a:t>集合</a:t>
            </a:r>
            <a:r>
              <a:rPr lang="zh-CN" altLang="en-US" sz="2000" dirty="0" smtClean="0"/>
              <a:t>。</a:t>
            </a:r>
            <a:r>
              <a:rPr lang="zh-CN" altLang="en-US" sz="2000" dirty="0"/>
              <a:t>红线</a:t>
            </a:r>
            <a:r>
              <a:rPr lang="zh-CN" altLang="en-US" sz="2000" dirty="0" smtClean="0"/>
              <a:t>连起来</a:t>
            </a:r>
            <a:r>
              <a:rPr lang="zh-CN" altLang="en-US" sz="2000" dirty="0"/>
              <a:t>的图，</a:t>
            </a:r>
            <a:r>
              <a:rPr lang="zh-CN" altLang="en-US" sz="2000" dirty="0" smtClean="0"/>
              <a:t>是算法</a:t>
            </a:r>
            <a:r>
              <a:rPr lang="zh-CN" altLang="en-US" sz="2000" dirty="0"/>
              <a:t>认为是同一行人可能性较大的目标。由于算法</a:t>
            </a:r>
            <a:r>
              <a:rPr lang="zh-CN" altLang="en-US" sz="2000" dirty="0" smtClean="0"/>
              <a:t>并不是完全正确的，所以并</a:t>
            </a:r>
            <a:r>
              <a:rPr lang="zh-CN" altLang="en-US" sz="2000" dirty="0"/>
              <a:t>不一定会保证每张图都有一对一的匹配，一对二甚至一对多，再甚至多对多的情况都时有发生</a:t>
            </a:r>
            <a:r>
              <a:rPr lang="zh-CN" altLang="en-US" sz="2000" dirty="0" smtClean="0"/>
              <a:t>。但是我们的目标是获得尽可能多的一对一的跟踪结果，所以哦我们需要</a:t>
            </a:r>
            <a:r>
              <a:rPr lang="zh-CN" altLang="en-US" sz="2000" dirty="0"/>
              <a:t>用</a:t>
            </a:r>
            <a:r>
              <a:rPr lang="zh-CN" altLang="en-US" sz="2000" dirty="0" smtClean="0"/>
              <a:t>匈牙利算法来寻找最大的匹配。</a:t>
            </a:r>
            <a:endParaRPr lang="zh-CN" altLang="en-US" sz="2000" dirty="0"/>
          </a:p>
        </p:txBody>
      </p:sp>
      <p:grpSp>
        <p:nvGrpSpPr>
          <p:cNvPr id="9" name="组合 8"/>
          <p:cNvGrpSpPr/>
          <p:nvPr/>
        </p:nvGrpSpPr>
        <p:grpSpPr>
          <a:xfrm>
            <a:off x="1969605" y="2438945"/>
            <a:ext cx="781878" cy="3620801"/>
            <a:chOff x="1921565" y="2518458"/>
            <a:chExt cx="781878" cy="3620801"/>
          </a:xfrm>
        </p:grpSpPr>
        <p:sp>
          <p:nvSpPr>
            <p:cNvPr id="4" name="椭圆 3"/>
            <p:cNvSpPr/>
            <p:nvPr/>
          </p:nvSpPr>
          <p:spPr>
            <a:xfrm>
              <a:off x="1921565" y="2518458"/>
              <a:ext cx="781878" cy="78187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endParaRPr lang="zh-CN" altLang="en-US" dirty="0"/>
            </a:p>
          </p:txBody>
        </p:sp>
        <p:sp>
          <p:nvSpPr>
            <p:cNvPr id="5" name="椭圆 4"/>
            <p:cNvSpPr/>
            <p:nvPr/>
          </p:nvSpPr>
          <p:spPr>
            <a:xfrm>
              <a:off x="1921565" y="3486047"/>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A2</a:t>
              </a:r>
              <a:endParaRPr lang="zh-CN" altLang="en-US" dirty="0"/>
            </a:p>
          </p:txBody>
        </p:sp>
        <p:sp>
          <p:nvSpPr>
            <p:cNvPr id="6" name="椭圆 5"/>
            <p:cNvSpPr/>
            <p:nvPr/>
          </p:nvSpPr>
          <p:spPr>
            <a:xfrm>
              <a:off x="1921565" y="4440566"/>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A3</a:t>
              </a:r>
              <a:endParaRPr lang="zh-CN" altLang="en-US" dirty="0"/>
            </a:p>
          </p:txBody>
        </p:sp>
        <p:sp>
          <p:nvSpPr>
            <p:cNvPr id="7" name="椭圆 6"/>
            <p:cNvSpPr/>
            <p:nvPr/>
          </p:nvSpPr>
          <p:spPr>
            <a:xfrm>
              <a:off x="1921565" y="5357381"/>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A4</a:t>
              </a:r>
              <a:endParaRPr lang="zh-CN" altLang="en-US" dirty="0"/>
            </a:p>
          </p:txBody>
        </p:sp>
      </p:grpSp>
      <p:grpSp>
        <p:nvGrpSpPr>
          <p:cNvPr id="10" name="组合 9"/>
          <p:cNvGrpSpPr/>
          <p:nvPr/>
        </p:nvGrpSpPr>
        <p:grpSpPr>
          <a:xfrm>
            <a:off x="3882887" y="2438945"/>
            <a:ext cx="781878" cy="3620801"/>
            <a:chOff x="1921565" y="2518458"/>
            <a:chExt cx="781878" cy="3620801"/>
          </a:xfrm>
        </p:grpSpPr>
        <p:sp>
          <p:nvSpPr>
            <p:cNvPr id="11" name="椭圆 10"/>
            <p:cNvSpPr/>
            <p:nvPr/>
          </p:nvSpPr>
          <p:spPr>
            <a:xfrm>
              <a:off x="1921565" y="2518458"/>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B1</a:t>
              </a:r>
              <a:endParaRPr lang="zh-CN" altLang="en-US" dirty="0"/>
            </a:p>
          </p:txBody>
        </p:sp>
        <p:sp>
          <p:nvSpPr>
            <p:cNvPr id="12" name="椭圆 11"/>
            <p:cNvSpPr/>
            <p:nvPr/>
          </p:nvSpPr>
          <p:spPr>
            <a:xfrm>
              <a:off x="1921565" y="3486047"/>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B2</a:t>
              </a:r>
              <a:endParaRPr lang="zh-CN" altLang="en-US" dirty="0"/>
            </a:p>
          </p:txBody>
        </p:sp>
        <p:sp>
          <p:nvSpPr>
            <p:cNvPr id="13" name="椭圆 12"/>
            <p:cNvSpPr/>
            <p:nvPr/>
          </p:nvSpPr>
          <p:spPr>
            <a:xfrm>
              <a:off x="1921565" y="4440566"/>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B3</a:t>
              </a:r>
              <a:endParaRPr lang="zh-CN" altLang="en-US" dirty="0"/>
            </a:p>
          </p:txBody>
        </p:sp>
        <p:sp>
          <p:nvSpPr>
            <p:cNvPr id="14" name="椭圆 13"/>
            <p:cNvSpPr/>
            <p:nvPr/>
          </p:nvSpPr>
          <p:spPr>
            <a:xfrm>
              <a:off x="1921565" y="5357381"/>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B4</a:t>
              </a:r>
              <a:endParaRPr lang="zh-CN" altLang="en-US" dirty="0"/>
            </a:p>
          </p:txBody>
        </p:sp>
      </p:grpSp>
      <p:cxnSp>
        <p:nvCxnSpPr>
          <p:cNvPr id="16" name="直接连接符 15"/>
          <p:cNvCxnSpPr>
            <a:stCxn id="4" idx="6"/>
            <a:endCxn id="11" idx="2"/>
          </p:cNvCxnSpPr>
          <p:nvPr/>
        </p:nvCxnSpPr>
        <p:spPr>
          <a:xfrm>
            <a:off x="2751483" y="2829884"/>
            <a:ext cx="1131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6"/>
            <a:endCxn id="12" idx="2"/>
          </p:cNvCxnSpPr>
          <p:nvPr/>
        </p:nvCxnSpPr>
        <p:spPr>
          <a:xfrm>
            <a:off x="2751483" y="2829884"/>
            <a:ext cx="1131404" cy="96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51483" y="3797473"/>
            <a:ext cx="1131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3" idx="2"/>
          </p:cNvCxnSpPr>
          <p:nvPr/>
        </p:nvCxnSpPr>
        <p:spPr>
          <a:xfrm>
            <a:off x="2751483" y="3843293"/>
            <a:ext cx="1131404" cy="908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1" idx="2"/>
          </p:cNvCxnSpPr>
          <p:nvPr/>
        </p:nvCxnSpPr>
        <p:spPr>
          <a:xfrm flipV="1">
            <a:off x="2751483" y="2829884"/>
            <a:ext cx="1131404" cy="19067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751483" y="3783237"/>
            <a:ext cx="1131404" cy="9533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3" idx="2"/>
          </p:cNvCxnSpPr>
          <p:nvPr/>
        </p:nvCxnSpPr>
        <p:spPr>
          <a:xfrm flipV="1">
            <a:off x="2751483" y="4751992"/>
            <a:ext cx="1131404" cy="9168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969605" y="2054211"/>
            <a:ext cx="957532" cy="369332"/>
          </a:xfrm>
          <a:prstGeom prst="rect">
            <a:avLst/>
          </a:prstGeom>
          <a:noFill/>
        </p:spPr>
        <p:txBody>
          <a:bodyPr wrap="square" rtlCol="0">
            <a:spAutoFit/>
          </a:bodyPr>
          <a:lstStyle/>
          <a:p>
            <a:r>
              <a:rPr lang="zh-CN" altLang="en-US" dirty="0" smtClean="0"/>
              <a:t>集合</a:t>
            </a:r>
            <a:r>
              <a:rPr lang="en-US" altLang="zh-CN" dirty="0" smtClean="0"/>
              <a:t>A</a:t>
            </a:r>
            <a:endParaRPr lang="zh-CN" altLang="en-US" dirty="0"/>
          </a:p>
        </p:txBody>
      </p:sp>
      <p:sp>
        <p:nvSpPr>
          <p:cNvPr id="37" name="文本框 36"/>
          <p:cNvSpPr txBox="1"/>
          <p:nvPr/>
        </p:nvSpPr>
        <p:spPr>
          <a:xfrm>
            <a:off x="3882887" y="2020891"/>
            <a:ext cx="957532" cy="369332"/>
          </a:xfrm>
          <a:prstGeom prst="rect">
            <a:avLst/>
          </a:prstGeom>
          <a:noFill/>
        </p:spPr>
        <p:txBody>
          <a:bodyPr wrap="square" rtlCol="0">
            <a:spAutoFit/>
          </a:bodyPr>
          <a:lstStyle/>
          <a:p>
            <a:r>
              <a:rPr lang="zh-CN" altLang="en-US" dirty="0" smtClean="0"/>
              <a:t>集合</a:t>
            </a:r>
            <a:r>
              <a:rPr lang="en-US" altLang="zh-CN" dirty="0" smtClean="0"/>
              <a:t>B</a:t>
            </a:r>
            <a:endParaRPr lang="zh-CN" altLang="en-US" dirty="0"/>
          </a:p>
        </p:txBody>
      </p:sp>
    </p:spTree>
    <p:extLst>
      <p:ext uri="{BB962C8B-B14F-4D97-AF65-F5344CB8AC3E}">
        <p14:creationId xmlns:p14="http://schemas.microsoft.com/office/powerpoint/2010/main" val="3101388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匹配过程</a:t>
            </a:r>
            <a:endParaRPr lang="zh-CN" altLang="en-US" dirty="0"/>
          </a:p>
        </p:txBody>
      </p:sp>
      <p:sp>
        <p:nvSpPr>
          <p:cNvPr id="3" name="内容占位符 2"/>
          <p:cNvSpPr>
            <a:spLocks noGrp="1"/>
          </p:cNvSpPr>
          <p:nvPr>
            <p:ph sz="half" idx="1"/>
          </p:nvPr>
        </p:nvSpPr>
        <p:spPr/>
        <p:txBody>
          <a:bodyPr>
            <a:normAutofit/>
          </a:bodyPr>
          <a:lstStyle/>
          <a:p>
            <a:endParaRPr lang="zh-CN" altLang="en-US" dirty="0"/>
          </a:p>
        </p:txBody>
      </p:sp>
      <p:sp>
        <p:nvSpPr>
          <p:cNvPr id="4" name="内容占位符 3"/>
          <p:cNvSpPr>
            <a:spLocks noGrp="1"/>
          </p:cNvSpPr>
          <p:nvPr>
            <p:ph sz="half" idx="2"/>
          </p:nvPr>
        </p:nvSpPr>
        <p:spPr/>
        <p:txBody>
          <a:bodyPr>
            <a:normAutofit/>
          </a:bodyPr>
          <a:lstStyle/>
          <a:p>
            <a:r>
              <a:rPr lang="zh-CN" altLang="en-US" sz="2000" dirty="0" smtClean="0"/>
              <a:t>先构建几条基本的路径</a:t>
            </a:r>
            <a:r>
              <a:rPr lang="en-US" altLang="zh-CN" sz="2000" dirty="0" smtClean="0"/>
              <a:t>,</a:t>
            </a:r>
            <a:r>
              <a:rPr lang="zh-CN" altLang="en-US" sz="2000" dirty="0" smtClean="0"/>
              <a:t>将存放在集合</a:t>
            </a:r>
            <a:r>
              <a:rPr lang="en-US" altLang="zh-CN" sz="2000" dirty="0" smtClean="0"/>
              <a:t>C</a:t>
            </a:r>
            <a:r>
              <a:rPr lang="zh-CN" altLang="en-US" sz="2000" dirty="0" smtClean="0"/>
              <a:t>中。则先向作图绿色的连线表示的两条有效路径加入到集合</a:t>
            </a:r>
            <a:r>
              <a:rPr lang="en-US" altLang="zh-CN" sz="2000" dirty="0" smtClean="0"/>
              <a:t>C</a:t>
            </a:r>
            <a:r>
              <a:rPr lang="zh-CN" altLang="en-US" sz="2000" dirty="0" smtClean="0"/>
              <a:t>中得到</a:t>
            </a:r>
            <a:r>
              <a:rPr lang="en-US" altLang="zh-CN" sz="2000" dirty="0" smtClean="0"/>
              <a:t>C=((A1,B1),(A2,B2))</a:t>
            </a:r>
          </a:p>
          <a:p>
            <a:r>
              <a:rPr lang="zh-CN" altLang="en-US" sz="2000" dirty="0" smtClean="0"/>
              <a:t>在匹配</a:t>
            </a:r>
            <a:r>
              <a:rPr lang="en-US" altLang="zh-CN" sz="2000" dirty="0" smtClean="0"/>
              <a:t>A3</a:t>
            </a:r>
            <a:r>
              <a:rPr lang="zh-CN" altLang="en-US" sz="2000" dirty="0" smtClean="0"/>
              <a:t>的时候因为</a:t>
            </a:r>
            <a:r>
              <a:rPr lang="en-US" altLang="zh-CN" sz="2000" dirty="0" smtClean="0"/>
              <a:t>A3</a:t>
            </a:r>
            <a:r>
              <a:rPr lang="zh-CN" altLang="en-US" sz="2000" dirty="0" smtClean="0"/>
              <a:t>可以匹配的</a:t>
            </a:r>
            <a:r>
              <a:rPr lang="en-US" altLang="zh-CN" sz="2000" dirty="0" smtClean="0"/>
              <a:t>B1,B2</a:t>
            </a:r>
            <a:r>
              <a:rPr lang="zh-CN" altLang="en-US" sz="2000" dirty="0" smtClean="0"/>
              <a:t>已经提前被抢占了，所以这个时候需要让</a:t>
            </a:r>
            <a:r>
              <a:rPr lang="en-US" altLang="zh-CN" sz="2000" dirty="0" smtClean="0"/>
              <a:t>A1,A2</a:t>
            </a:r>
            <a:r>
              <a:rPr lang="zh-CN" altLang="en-US" sz="2000" dirty="0" smtClean="0"/>
              <a:t>妥协一下才行。于是从</a:t>
            </a:r>
            <a:r>
              <a:rPr lang="en-US" altLang="zh-CN" sz="2000" dirty="0" smtClean="0"/>
              <a:t>A3</a:t>
            </a:r>
            <a:r>
              <a:rPr lang="zh-CN" altLang="en-US" sz="2000" dirty="0" smtClean="0"/>
              <a:t>出发走</a:t>
            </a:r>
            <a:r>
              <a:rPr lang="zh-CN" altLang="en-US" sz="2000" b="1" dirty="0" smtClean="0"/>
              <a:t>交错路</a:t>
            </a:r>
            <a:r>
              <a:rPr lang="zh-CN" altLang="en-US" sz="2000" dirty="0" smtClean="0"/>
              <a:t>。交错</a:t>
            </a:r>
            <a:r>
              <a:rPr lang="zh-CN" altLang="en-US" sz="2000" dirty="0"/>
              <a:t>路径记为</a:t>
            </a:r>
            <a:r>
              <a:rPr lang="en-US" altLang="zh-CN" sz="2000" dirty="0" smtClean="0"/>
              <a:t>M</a:t>
            </a:r>
            <a:r>
              <a:rPr lang="zh-CN" altLang="en-US" sz="2000" dirty="0" smtClean="0"/>
              <a:t>，则</a:t>
            </a:r>
            <a:r>
              <a:rPr lang="en-US" altLang="zh-CN" sz="2000" dirty="0" smtClean="0"/>
              <a:t>M=((A3,B1),(B1,A1),(A1,B2),(B2,A2),(A2,B3))</a:t>
            </a:r>
          </a:p>
          <a:p>
            <a:pPr marL="0" indent="0">
              <a:buNone/>
            </a:pPr>
            <a:r>
              <a:rPr lang="zh-CN" altLang="en-US" sz="2000" dirty="0" smtClean="0"/>
              <a:t>   此时去</a:t>
            </a:r>
            <a:r>
              <a:rPr lang="en-US" altLang="zh-CN" sz="2000" dirty="0" smtClean="0"/>
              <a:t>M</a:t>
            </a:r>
            <a:r>
              <a:rPr lang="zh-CN" altLang="en-US" sz="2000" dirty="0" smtClean="0"/>
              <a:t>于</a:t>
            </a:r>
            <a:r>
              <a:rPr lang="en-US" altLang="zh-CN" sz="2000" dirty="0" smtClean="0"/>
              <a:t>C</a:t>
            </a:r>
            <a:r>
              <a:rPr lang="zh-CN" altLang="en-US" sz="2000" dirty="0" smtClean="0"/>
              <a:t>的异或，</a:t>
            </a:r>
            <a:r>
              <a:rPr lang="en-US" altLang="zh-CN" sz="2000" dirty="0" smtClean="0"/>
              <a:t>C=C    M</a:t>
            </a:r>
          </a:p>
          <a:p>
            <a:pPr marL="0" indent="0">
              <a:buNone/>
            </a:pPr>
            <a:r>
              <a:rPr lang="en-US" altLang="zh-CN" sz="2000" dirty="0"/>
              <a:t> </a:t>
            </a:r>
            <a:r>
              <a:rPr lang="en-US" altLang="zh-CN" sz="2000" dirty="0" smtClean="0"/>
              <a:t>  </a:t>
            </a:r>
            <a:r>
              <a:rPr lang="zh-CN" altLang="en-US" sz="2000" dirty="0" smtClean="0"/>
              <a:t>得</a:t>
            </a:r>
            <a:r>
              <a:rPr lang="en-US" altLang="zh-CN" sz="2000" dirty="0" smtClean="0"/>
              <a:t>C=((</a:t>
            </a:r>
            <a:r>
              <a:rPr lang="en-US" altLang="zh-CN" sz="2000" dirty="0"/>
              <a:t>A3,B1</a:t>
            </a:r>
            <a:r>
              <a:rPr lang="en-US" altLang="zh-CN" sz="2000" dirty="0" smtClean="0"/>
              <a:t>),(A1,B2),(A2,B3)) </a:t>
            </a:r>
            <a:r>
              <a:rPr lang="zh-CN" altLang="en-US" sz="2000" dirty="0" smtClean="0"/>
              <a:t>可以看到经过</a:t>
            </a:r>
            <a:endParaRPr lang="en-US" altLang="zh-CN" sz="2000" dirty="0" smtClean="0"/>
          </a:p>
          <a:p>
            <a:pPr marL="0" indent="0">
              <a:buNone/>
            </a:pPr>
            <a:r>
              <a:rPr lang="zh-CN" altLang="en-US" sz="2000" dirty="0" smtClean="0"/>
              <a:t>   处理</a:t>
            </a:r>
            <a:r>
              <a:rPr lang="zh-CN" altLang="en-US" sz="2000" dirty="0"/>
              <a:t>以后</a:t>
            </a:r>
            <a:r>
              <a:rPr lang="en-US" altLang="zh-CN" sz="2000" dirty="0"/>
              <a:t>C</a:t>
            </a:r>
            <a:r>
              <a:rPr lang="zh-CN" altLang="en-US" sz="2000" dirty="0"/>
              <a:t>的路径多了一个，则刚好可以</a:t>
            </a:r>
            <a:r>
              <a:rPr lang="zh-CN" altLang="en-US" sz="2000" dirty="0" smtClean="0"/>
              <a:t>使</a:t>
            </a:r>
            <a:endParaRPr lang="en-US" altLang="zh-CN" sz="2000" dirty="0" smtClean="0"/>
          </a:p>
          <a:p>
            <a:pPr marL="0" indent="0">
              <a:buNone/>
            </a:pPr>
            <a:r>
              <a:rPr lang="en-US" altLang="zh-CN" sz="2000" dirty="0"/>
              <a:t> </a:t>
            </a:r>
            <a:r>
              <a:rPr lang="en-US" altLang="zh-CN" sz="2000" dirty="0" smtClean="0"/>
              <a:t>   A1,A2,A3</a:t>
            </a:r>
            <a:r>
              <a:rPr lang="zh-CN" altLang="en-US" sz="2000" dirty="0"/>
              <a:t>结点都有且仅有一个</a:t>
            </a:r>
            <a:r>
              <a:rPr lang="zh-CN" altLang="en-US" sz="2000" dirty="0" smtClean="0"/>
              <a:t>匹配。</a:t>
            </a:r>
            <a:endParaRPr lang="en-US" altLang="zh-CN" sz="2000" dirty="0" smtClean="0"/>
          </a:p>
          <a:p>
            <a:pPr marL="0" indent="0">
              <a:buNone/>
            </a:pPr>
            <a:endParaRPr lang="zh-CN" altLang="en-US" sz="2000" dirty="0"/>
          </a:p>
          <a:p>
            <a:pPr marL="0" indent="0">
              <a:buNone/>
            </a:pPr>
            <a:endParaRPr lang="zh-CN" altLang="en-US" sz="2000" dirty="0"/>
          </a:p>
        </p:txBody>
      </p:sp>
      <p:grpSp>
        <p:nvGrpSpPr>
          <p:cNvPr id="5" name="组合 4"/>
          <p:cNvGrpSpPr/>
          <p:nvPr/>
        </p:nvGrpSpPr>
        <p:grpSpPr>
          <a:xfrm>
            <a:off x="1969605" y="2438945"/>
            <a:ext cx="781878" cy="3620801"/>
            <a:chOff x="1921565" y="2518458"/>
            <a:chExt cx="781878" cy="3620801"/>
          </a:xfrm>
        </p:grpSpPr>
        <p:sp>
          <p:nvSpPr>
            <p:cNvPr id="6" name="椭圆 5"/>
            <p:cNvSpPr/>
            <p:nvPr/>
          </p:nvSpPr>
          <p:spPr>
            <a:xfrm>
              <a:off x="1921565" y="2518458"/>
              <a:ext cx="781878" cy="78187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endParaRPr lang="zh-CN" altLang="en-US" dirty="0"/>
            </a:p>
          </p:txBody>
        </p:sp>
        <p:sp>
          <p:nvSpPr>
            <p:cNvPr id="7" name="椭圆 6"/>
            <p:cNvSpPr/>
            <p:nvPr/>
          </p:nvSpPr>
          <p:spPr>
            <a:xfrm>
              <a:off x="1921565" y="3486047"/>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A2</a:t>
              </a:r>
              <a:endParaRPr lang="zh-CN" altLang="en-US" dirty="0"/>
            </a:p>
          </p:txBody>
        </p:sp>
        <p:sp>
          <p:nvSpPr>
            <p:cNvPr id="8" name="椭圆 7"/>
            <p:cNvSpPr/>
            <p:nvPr/>
          </p:nvSpPr>
          <p:spPr>
            <a:xfrm>
              <a:off x="1921565" y="4440566"/>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A3</a:t>
              </a:r>
              <a:endParaRPr lang="zh-CN" altLang="en-US" dirty="0"/>
            </a:p>
          </p:txBody>
        </p:sp>
        <p:sp>
          <p:nvSpPr>
            <p:cNvPr id="9" name="椭圆 8"/>
            <p:cNvSpPr/>
            <p:nvPr/>
          </p:nvSpPr>
          <p:spPr>
            <a:xfrm>
              <a:off x="1921565" y="5357381"/>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A4</a:t>
              </a:r>
              <a:endParaRPr lang="zh-CN" altLang="en-US" dirty="0"/>
            </a:p>
          </p:txBody>
        </p:sp>
      </p:grpSp>
      <p:grpSp>
        <p:nvGrpSpPr>
          <p:cNvPr id="10" name="组合 9"/>
          <p:cNvGrpSpPr/>
          <p:nvPr/>
        </p:nvGrpSpPr>
        <p:grpSpPr>
          <a:xfrm>
            <a:off x="3882887" y="2438945"/>
            <a:ext cx="781878" cy="3620801"/>
            <a:chOff x="1921565" y="2518458"/>
            <a:chExt cx="781878" cy="3620801"/>
          </a:xfrm>
        </p:grpSpPr>
        <p:sp>
          <p:nvSpPr>
            <p:cNvPr id="11" name="椭圆 10"/>
            <p:cNvSpPr/>
            <p:nvPr/>
          </p:nvSpPr>
          <p:spPr>
            <a:xfrm>
              <a:off x="1921565" y="2518458"/>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B1</a:t>
              </a:r>
              <a:endParaRPr lang="zh-CN" altLang="en-US" dirty="0"/>
            </a:p>
          </p:txBody>
        </p:sp>
        <p:sp>
          <p:nvSpPr>
            <p:cNvPr id="12" name="椭圆 11"/>
            <p:cNvSpPr/>
            <p:nvPr/>
          </p:nvSpPr>
          <p:spPr>
            <a:xfrm>
              <a:off x="1921565" y="3486047"/>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B2</a:t>
              </a:r>
              <a:endParaRPr lang="zh-CN" altLang="en-US" dirty="0"/>
            </a:p>
          </p:txBody>
        </p:sp>
        <p:sp>
          <p:nvSpPr>
            <p:cNvPr id="13" name="椭圆 12"/>
            <p:cNvSpPr/>
            <p:nvPr/>
          </p:nvSpPr>
          <p:spPr>
            <a:xfrm>
              <a:off x="1921565" y="4440566"/>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B3</a:t>
              </a:r>
              <a:endParaRPr lang="zh-CN" altLang="en-US" dirty="0"/>
            </a:p>
          </p:txBody>
        </p:sp>
        <p:sp>
          <p:nvSpPr>
            <p:cNvPr id="14" name="椭圆 13"/>
            <p:cNvSpPr/>
            <p:nvPr/>
          </p:nvSpPr>
          <p:spPr>
            <a:xfrm>
              <a:off x="1921565" y="5357381"/>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B4</a:t>
              </a:r>
              <a:endParaRPr lang="zh-CN" altLang="en-US" dirty="0"/>
            </a:p>
          </p:txBody>
        </p:sp>
      </p:grpSp>
      <p:cxnSp>
        <p:nvCxnSpPr>
          <p:cNvPr id="15" name="直接连接符 14"/>
          <p:cNvCxnSpPr>
            <a:stCxn id="6" idx="6"/>
            <a:endCxn id="11" idx="2"/>
          </p:cNvCxnSpPr>
          <p:nvPr/>
        </p:nvCxnSpPr>
        <p:spPr>
          <a:xfrm>
            <a:off x="2751483" y="2829884"/>
            <a:ext cx="1131404"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6"/>
            <a:endCxn id="12" idx="2"/>
          </p:cNvCxnSpPr>
          <p:nvPr/>
        </p:nvCxnSpPr>
        <p:spPr>
          <a:xfrm>
            <a:off x="2751483" y="2829884"/>
            <a:ext cx="1131404" cy="96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51483" y="3797473"/>
            <a:ext cx="1131404"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2"/>
          </p:cNvCxnSpPr>
          <p:nvPr/>
        </p:nvCxnSpPr>
        <p:spPr>
          <a:xfrm>
            <a:off x="2751483" y="3843293"/>
            <a:ext cx="1131404" cy="9086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1" idx="2"/>
          </p:cNvCxnSpPr>
          <p:nvPr/>
        </p:nvCxnSpPr>
        <p:spPr>
          <a:xfrm flipV="1">
            <a:off x="2751483" y="2829884"/>
            <a:ext cx="1131404" cy="19067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3" idx="2"/>
          </p:cNvCxnSpPr>
          <p:nvPr/>
        </p:nvCxnSpPr>
        <p:spPr>
          <a:xfrm flipV="1">
            <a:off x="2751483" y="4751992"/>
            <a:ext cx="1131404" cy="9168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751483" y="3843293"/>
            <a:ext cx="1131404" cy="877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9276856" y="4282240"/>
                <a:ext cx="4764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9276856" y="4282240"/>
                <a:ext cx="476412" cy="369332"/>
              </a:xfrm>
              <a:prstGeom prst="rect">
                <a:avLst/>
              </a:prstGeom>
              <a:blipFill>
                <a:blip r:embed="rId2"/>
                <a:stretch>
                  <a:fillRect b="-49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767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匹配过程</a:t>
            </a:r>
            <a:endParaRPr lang="zh-CN" altLang="en-US" dirty="0"/>
          </a:p>
        </p:txBody>
      </p:sp>
      <p:sp>
        <p:nvSpPr>
          <p:cNvPr id="3" name="内容占位符 2"/>
          <p:cNvSpPr>
            <a:spLocks noGrp="1"/>
          </p:cNvSpPr>
          <p:nvPr>
            <p:ph sz="half" idx="1"/>
          </p:nvPr>
        </p:nvSpPr>
        <p:spPr/>
        <p:txBody>
          <a:bodyPr>
            <a:normAutofit fontScale="92500" lnSpcReduction="10000"/>
          </a:bodyPr>
          <a:lstStyle/>
          <a:p>
            <a:endParaRPr lang="zh-CN" altLang="en-US" dirty="0"/>
          </a:p>
        </p:txBody>
      </p:sp>
      <p:sp>
        <p:nvSpPr>
          <p:cNvPr id="4" name="内容占位符 3"/>
          <p:cNvSpPr>
            <a:spLocks noGrp="1"/>
          </p:cNvSpPr>
          <p:nvPr>
            <p:ph sz="half" idx="2"/>
          </p:nvPr>
        </p:nvSpPr>
        <p:spPr/>
        <p:txBody>
          <a:bodyPr>
            <a:normAutofit fontScale="92500" lnSpcReduction="10000"/>
          </a:bodyPr>
          <a:lstStyle/>
          <a:p>
            <a:r>
              <a:rPr lang="zh-CN" altLang="en-US" sz="2000" dirty="0" smtClean="0"/>
              <a:t>先构建几条基本的路径</a:t>
            </a:r>
            <a:r>
              <a:rPr lang="en-US" altLang="zh-CN" sz="2000" dirty="0" smtClean="0"/>
              <a:t>,</a:t>
            </a:r>
            <a:r>
              <a:rPr lang="zh-CN" altLang="en-US" sz="2000" dirty="0" smtClean="0"/>
              <a:t>将存放在集合</a:t>
            </a:r>
            <a:r>
              <a:rPr lang="en-US" altLang="zh-CN" sz="2000" dirty="0" smtClean="0"/>
              <a:t>C</a:t>
            </a:r>
            <a:r>
              <a:rPr lang="zh-CN" altLang="en-US" sz="2000" dirty="0" smtClean="0"/>
              <a:t>中。则先向作图绿色的连线表示的两条有效路径加入到集合</a:t>
            </a:r>
            <a:r>
              <a:rPr lang="en-US" altLang="zh-CN" sz="2000" dirty="0" smtClean="0"/>
              <a:t>C</a:t>
            </a:r>
            <a:r>
              <a:rPr lang="zh-CN" altLang="en-US" sz="2000" dirty="0" smtClean="0"/>
              <a:t>中得到</a:t>
            </a:r>
            <a:r>
              <a:rPr lang="en-US" altLang="zh-CN" sz="2000" dirty="0" smtClean="0"/>
              <a:t>C=((A1,B1),(A2,B2))</a:t>
            </a:r>
          </a:p>
          <a:p>
            <a:r>
              <a:rPr lang="zh-CN" altLang="en-US" sz="2000" dirty="0" smtClean="0"/>
              <a:t>在匹配</a:t>
            </a:r>
            <a:r>
              <a:rPr lang="en-US" altLang="zh-CN" sz="2000" dirty="0" smtClean="0"/>
              <a:t>A3</a:t>
            </a:r>
            <a:r>
              <a:rPr lang="zh-CN" altLang="en-US" sz="2000" dirty="0" smtClean="0"/>
              <a:t>的时候因为</a:t>
            </a:r>
            <a:r>
              <a:rPr lang="en-US" altLang="zh-CN" sz="2000" dirty="0" smtClean="0"/>
              <a:t>A3</a:t>
            </a:r>
            <a:r>
              <a:rPr lang="zh-CN" altLang="en-US" sz="2000" dirty="0" smtClean="0"/>
              <a:t>可以匹配的</a:t>
            </a:r>
            <a:r>
              <a:rPr lang="en-US" altLang="zh-CN" sz="2000" dirty="0" smtClean="0"/>
              <a:t>B1,B2</a:t>
            </a:r>
            <a:r>
              <a:rPr lang="zh-CN" altLang="en-US" sz="2000" dirty="0" smtClean="0"/>
              <a:t>已经提前被抢占了，所以这个时候需要让</a:t>
            </a:r>
            <a:r>
              <a:rPr lang="en-US" altLang="zh-CN" sz="2000" dirty="0" smtClean="0"/>
              <a:t>A1,A2</a:t>
            </a:r>
            <a:r>
              <a:rPr lang="zh-CN" altLang="en-US" sz="2000" dirty="0" smtClean="0"/>
              <a:t>妥协一下才行。于是从</a:t>
            </a:r>
            <a:r>
              <a:rPr lang="en-US" altLang="zh-CN" sz="2000" dirty="0" smtClean="0"/>
              <a:t>A3</a:t>
            </a:r>
            <a:r>
              <a:rPr lang="zh-CN" altLang="en-US" sz="2000" dirty="0" smtClean="0"/>
              <a:t>出发走</a:t>
            </a:r>
            <a:r>
              <a:rPr lang="zh-CN" altLang="en-US" sz="2000" b="1" dirty="0" smtClean="0"/>
              <a:t>交错路</a:t>
            </a:r>
            <a:r>
              <a:rPr lang="zh-CN" altLang="en-US" sz="2000" dirty="0" smtClean="0"/>
              <a:t>。交错</a:t>
            </a:r>
            <a:r>
              <a:rPr lang="zh-CN" altLang="en-US" sz="2000" dirty="0"/>
              <a:t>路径记为</a:t>
            </a:r>
            <a:r>
              <a:rPr lang="en-US" altLang="zh-CN" sz="2000" dirty="0" smtClean="0"/>
              <a:t>M</a:t>
            </a:r>
            <a:r>
              <a:rPr lang="zh-CN" altLang="en-US" sz="2000" dirty="0" smtClean="0"/>
              <a:t>，则</a:t>
            </a:r>
            <a:r>
              <a:rPr lang="en-US" altLang="zh-CN" sz="2000" dirty="0" smtClean="0"/>
              <a:t>M=((A3,B1),(B1,A1),(A1,B2),(B2,A2),(A2,B3))</a:t>
            </a:r>
          </a:p>
          <a:p>
            <a:pPr marL="0" indent="0">
              <a:buNone/>
            </a:pPr>
            <a:r>
              <a:rPr lang="zh-CN" altLang="en-US" sz="2000" dirty="0" smtClean="0"/>
              <a:t>   此时去</a:t>
            </a:r>
            <a:r>
              <a:rPr lang="en-US" altLang="zh-CN" sz="2000" dirty="0" smtClean="0"/>
              <a:t>M</a:t>
            </a:r>
            <a:r>
              <a:rPr lang="zh-CN" altLang="en-US" sz="2000" dirty="0" smtClean="0"/>
              <a:t>于</a:t>
            </a:r>
            <a:r>
              <a:rPr lang="en-US" altLang="zh-CN" sz="2000" dirty="0" smtClean="0"/>
              <a:t>C</a:t>
            </a:r>
            <a:r>
              <a:rPr lang="zh-CN" altLang="en-US" sz="2000" dirty="0" smtClean="0"/>
              <a:t>的异或，</a:t>
            </a:r>
            <a:r>
              <a:rPr lang="en-US" altLang="zh-CN" sz="2000" dirty="0" smtClean="0"/>
              <a:t>C=C    M</a:t>
            </a:r>
          </a:p>
          <a:p>
            <a:pPr marL="0" indent="0">
              <a:buNone/>
            </a:pPr>
            <a:r>
              <a:rPr lang="en-US" altLang="zh-CN" sz="2000" dirty="0"/>
              <a:t> </a:t>
            </a:r>
            <a:r>
              <a:rPr lang="en-US" altLang="zh-CN" sz="2000" dirty="0" smtClean="0"/>
              <a:t>  </a:t>
            </a:r>
            <a:r>
              <a:rPr lang="zh-CN" altLang="en-US" sz="2000" dirty="0" smtClean="0"/>
              <a:t>得</a:t>
            </a:r>
            <a:r>
              <a:rPr lang="en-US" altLang="zh-CN" sz="2000" dirty="0" smtClean="0"/>
              <a:t>C=((</a:t>
            </a:r>
            <a:r>
              <a:rPr lang="en-US" altLang="zh-CN" sz="2000" dirty="0"/>
              <a:t>A3,B1</a:t>
            </a:r>
            <a:r>
              <a:rPr lang="en-US" altLang="zh-CN" sz="2000" dirty="0" smtClean="0"/>
              <a:t>),(A1,B2),(A2,B3)) </a:t>
            </a:r>
            <a:r>
              <a:rPr lang="zh-CN" altLang="en-US" sz="2000" dirty="0" smtClean="0"/>
              <a:t>可以看到经过</a:t>
            </a:r>
            <a:endParaRPr lang="en-US" altLang="zh-CN" sz="2000" dirty="0" smtClean="0"/>
          </a:p>
          <a:p>
            <a:pPr marL="0" indent="0">
              <a:buNone/>
            </a:pPr>
            <a:r>
              <a:rPr lang="zh-CN" altLang="en-US" sz="2000" dirty="0" smtClean="0"/>
              <a:t>   处理</a:t>
            </a:r>
            <a:r>
              <a:rPr lang="zh-CN" altLang="en-US" sz="2000" dirty="0"/>
              <a:t>以后</a:t>
            </a:r>
            <a:r>
              <a:rPr lang="en-US" altLang="zh-CN" sz="2000" dirty="0"/>
              <a:t>C</a:t>
            </a:r>
            <a:r>
              <a:rPr lang="zh-CN" altLang="en-US" sz="2000" dirty="0"/>
              <a:t>的路径多了一个，则刚好可以</a:t>
            </a:r>
            <a:r>
              <a:rPr lang="zh-CN" altLang="en-US" sz="2000" dirty="0" smtClean="0"/>
              <a:t>使</a:t>
            </a:r>
            <a:endParaRPr lang="en-US" altLang="zh-CN" sz="2000" dirty="0" smtClean="0"/>
          </a:p>
          <a:p>
            <a:pPr marL="0" indent="0">
              <a:buNone/>
            </a:pPr>
            <a:r>
              <a:rPr lang="en-US" altLang="zh-CN" sz="2000" dirty="0"/>
              <a:t> </a:t>
            </a:r>
            <a:r>
              <a:rPr lang="en-US" altLang="zh-CN" sz="2000" dirty="0" smtClean="0"/>
              <a:t>   A1,A2,A3</a:t>
            </a:r>
            <a:r>
              <a:rPr lang="zh-CN" altLang="en-US" sz="2000" dirty="0"/>
              <a:t>结点都有且仅有一个</a:t>
            </a:r>
            <a:r>
              <a:rPr lang="zh-CN" altLang="en-US" sz="2000" dirty="0" smtClean="0"/>
              <a:t>匹配。</a:t>
            </a:r>
            <a:endParaRPr lang="en-US" altLang="zh-CN" sz="2000" dirty="0" smtClean="0"/>
          </a:p>
          <a:p>
            <a:r>
              <a:rPr lang="zh-CN" altLang="en-US" sz="2000" dirty="0" smtClean="0"/>
              <a:t>对于</a:t>
            </a:r>
            <a:r>
              <a:rPr lang="en-US" altLang="zh-CN" sz="2000" dirty="0" smtClean="0"/>
              <a:t>A4</a:t>
            </a:r>
            <a:r>
              <a:rPr lang="zh-CN" altLang="en-US" sz="2000" dirty="0" smtClean="0"/>
              <a:t>来说，已经没有符合起匹配的顶点，所以</a:t>
            </a:r>
            <a:r>
              <a:rPr lang="en-US" altLang="zh-CN" sz="2000" dirty="0" smtClean="0"/>
              <a:t>A4</a:t>
            </a:r>
            <a:r>
              <a:rPr lang="zh-CN" altLang="en-US" sz="2000" dirty="0" smtClean="0"/>
              <a:t>结点就不匹配了。这样一个图的最大匹配就完成了</a:t>
            </a:r>
            <a:endParaRPr lang="zh-CN" altLang="en-US" sz="2000" dirty="0"/>
          </a:p>
          <a:p>
            <a:pPr marL="0" indent="0">
              <a:buNone/>
            </a:pPr>
            <a:endParaRPr lang="zh-CN" altLang="en-US" sz="2000" dirty="0"/>
          </a:p>
        </p:txBody>
      </p:sp>
      <p:grpSp>
        <p:nvGrpSpPr>
          <p:cNvPr id="5" name="组合 4"/>
          <p:cNvGrpSpPr/>
          <p:nvPr/>
        </p:nvGrpSpPr>
        <p:grpSpPr>
          <a:xfrm>
            <a:off x="1969605" y="2438945"/>
            <a:ext cx="781878" cy="3620801"/>
            <a:chOff x="1921565" y="2518458"/>
            <a:chExt cx="781878" cy="3620801"/>
          </a:xfrm>
        </p:grpSpPr>
        <p:sp>
          <p:nvSpPr>
            <p:cNvPr id="6" name="椭圆 5"/>
            <p:cNvSpPr/>
            <p:nvPr/>
          </p:nvSpPr>
          <p:spPr>
            <a:xfrm>
              <a:off x="1921565" y="2518458"/>
              <a:ext cx="781878" cy="78187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endParaRPr lang="zh-CN" altLang="en-US" dirty="0"/>
            </a:p>
          </p:txBody>
        </p:sp>
        <p:sp>
          <p:nvSpPr>
            <p:cNvPr id="7" name="椭圆 6"/>
            <p:cNvSpPr/>
            <p:nvPr/>
          </p:nvSpPr>
          <p:spPr>
            <a:xfrm>
              <a:off x="1921565" y="3486047"/>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A2</a:t>
              </a:r>
              <a:endParaRPr lang="zh-CN" altLang="en-US" dirty="0"/>
            </a:p>
          </p:txBody>
        </p:sp>
        <p:sp>
          <p:nvSpPr>
            <p:cNvPr id="8" name="椭圆 7"/>
            <p:cNvSpPr/>
            <p:nvPr/>
          </p:nvSpPr>
          <p:spPr>
            <a:xfrm>
              <a:off x="1921565" y="4440566"/>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A3</a:t>
              </a:r>
              <a:endParaRPr lang="zh-CN" altLang="en-US" dirty="0"/>
            </a:p>
          </p:txBody>
        </p:sp>
        <p:sp>
          <p:nvSpPr>
            <p:cNvPr id="9" name="椭圆 8"/>
            <p:cNvSpPr/>
            <p:nvPr/>
          </p:nvSpPr>
          <p:spPr>
            <a:xfrm>
              <a:off x="1921565" y="5357381"/>
              <a:ext cx="781878" cy="7818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A4</a:t>
              </a:r>
              <a:endParaRPr lang="zh-CN" altLang="en-US" dirty="0"/>
            </a:p>
          </p:txBody>
        </p:sp>
      </p:grpSp>
      <p:grpSp>
        <p:nvGrpSpPr>
          <p:cNvPr id="10" name="组合 9"/>
          <p:cNvGrpSpPr/>
          <p:nvPr/>
        </p:nvGrpSpPr>
        <p:grpSpPr>
          <a:xfrm>
            <a:off x="3882887" y="2438945"/>
            <a:ext cx="781878" cy="3620801"/>
            <a:chOff x="1921565" y="2518458"/>
            <a:chExt cx="781878" cy="3620801"/>
          </a:xfrm>
        </p:grpSpPr>
        <p:sp>
          <p:nvSpPr>
            <p:cNvPr id="11" name="椭圆 10"/>
            <p:cNvSpPr/>
            <p:nvPr/>
          </p:nvSpPr>
          <p:spPr>
            <a:xfrm>
              <a:off x="1921565" y="2518458"/>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B1</a:t>
              </a:r>
              <a:endParaRPr lang="zh-CN" altLang="en-US" dirty="0"/>
            </a:p>
          </p:txBody>
        </p:sp>
        <p:sp>
          <p:nvSpPr>
            <p:cNvPr id="12" name="椭圆 11"/>
            <p:cNvSpPr/>
            <p:nvPr/>
          </p:nvSpPr>
          <p:spPr>
            <a:xfrm>
              <a:off x="1921565" y="3486047"/>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B2</a:t>
              </a:r>
              <a:endParaRPr lang="zh-CN" altLang="en-US" dirty="0"/>
            </a:p>
          </p:txBody>
        </p:sp>
        <p:sp>
          <p:nvSpPr>
            <p:cNvPr id="13" name="椭圆 12"/>
            <p:cNvSpPr/>
            <p:nvPr/>
          </p:nvSpPr>
          <p:spPr>
            <a:xfrm>
              <a:off x="1921565" y="4440566"/>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B3</a:t>
              </a:r>
              <a:endParaRPr lang="zh-CN" altLang="en-US" dirty="0"/>
            </a:p>
          </p:txBody>
        </p:sp>
        <p:sp>
          <p:nvSpPr>
            <p:cNvPr id="14" name="椭圆 13"/>
            <p:cNvSpPr/>
            <p:nvPr/>
          </p:nvSpPr>
          <p:spPr>
            <a:xfrm>
              <a:off x="1921565" y="5357381"/>
              <a:ext cx="781878" cy="781878"/>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B4</a:t>
              </a:r>
              <a:endParaRPr lang="zh-CN" altLang="en-US" dirty="0"/>
            </a:p>
          </p:txBody>
        </p:sp>
      </p:grpSp>
      <p:cxnSp>
        <p:nvCxnSpPr>
          <p:cNvPr id="15" name="直接连接符 14"/>
          <p:cNvCxnSpPr>
            <a:stCxn id="6" idx="6"/>
            <a:endCxn id="11" idx="2"/>
          </p:cNvCxnSpPr>
          <p:nvPr/>
        </p:nvCxnSpPr>
        <p:spPr>
          <a:xfrm>
            <a:off x="2751483" y="2829884"/>
            <a:ext cx="1131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6"/>
            <a:endCxn id="12" idx="2"/>
          </p:cNvCxnSpPr>
          <p:nvPr/>
        </p:nvCxnSpPr>
        <p:spPr>
          <a:xfrm>
            <a:off x="2751483" y="2829884"/>
            <a:ext cx="1131404" cy="96758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51483" y="3797473"/>
            <a:ext cx="1131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2"/>
          </p:cNvCxnSpPr>
          <p:nvPr/>
        </p:nvCxnSpPr>
        <p:spPr>
          <a:xfrm>
            <a:off x="2751483" y="3843293"/>
            <a:ext cx="1131404" cy="90869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1" idx="2"/>
          </p:cNvCxnSpPr>
          <p:nvPr/>
        </p:nvCxnSpPr>
        <p:spPr>
          <a:xfrm flipV="1">
            <a:off x="2751483" y="2829884"/>
            <a:ext cx="1131404" cy="190670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3" idx="2"/>
          </p:cNvCxnSpPr>
          <p:nvPr/>
        </p:nvCxnSpPr>
        <p:spPr>
          <a:xfrm flipV="1">
            <a:off x="2751483" y="4751992"/>
            <a:ext cx="1131404" cy="9168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751483" y="3843293"/>
            <a:ext cx="1131404" cy="877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9104326" y="3874377"/>
                <a:ext cx="4764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9104326" y="3874377"/>
                <a:ext cx="476412" cy="369332"/>
              </a:xfrm>
              <a:prstGeom prst="rect">
                <a:avLst/>
              </a:prstGeom>
              <a:blipFill>
                <a:blip r:embed="rId2"/>
                <a:stretch>
                  <a:fillRect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63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至于</a:t>
            </a:r>
            <a:r>
              <a:rPr lang="en-US" altLang="zh-CN" dirty="0" smtClean="0"/>
              <a:t>KM</a:t>
            </a:r>
            <a:r>
              <a:rPr lang="zh-CN" altLang="en-US" dirty="0"/>
              <a:t>算法</a:t>
            </a:r>
          </a:p>
        </p:txBody>
      </p:sp>
      <p:sp>
        <p:nvSpPr>
          <p:cNvPr id="5" name="内容占位符 4"/>
          <p:cNvSpPr>
            <a:spLocks noGrp="1"/>
          </p:cNvSpPr>
          <p:nvPr>
            <p:ph idx="1"/>
          </p:nvPr>
        </p:nvSpPr>
        <p:spPr/>
        <p:txBody>
          <a:bodyPr/>
          <a:lstStyle/>
          <a:p>
            <a:pPr marL="0" indent="0">
              <a:buNone/>
            </a:pPr>
            <a:r>
              <a:rPr lang="zh-CN" altLang="en-US" dirty="0"/>
              <a:t>匈牙利算法将每个匹配对象的地位视为相同，在这个前提下求解最大匹配</a:t>
            </a:r>
            <a:r>
              <a:rPr lang="zh-CN" altLang="en-US" dirty="0" smtClean="0"/>
              <a:t>。但是这样的匹配只能是得到一个拥有最大匹配的二分图的解，但是却并不是最优的。在研究</a:t>
            </a:r>
            <a:r>
              <a:rPr lang="zh-CN" altLang="en-US" dirty="0"/>
              <a:t>的多目标</a:t>
            </a:r>
            <a:r>
              <a:rPr lang="zh-CN" altLang="en-US" dirty="0" smtClean="0"/>
              <a:t>跟踪问题时因为</a:t>
            </a:r>
            <a:r>
              <a:rPr lang="zh-CN" altLang="en-US" dirty="0"/>
              <a:t>每个匹配对象不可能是同等地位的，总有一个真实目标是我们要找的最佳匹配，而这个真实目标应该拥有更高的权重，在此基础上匹配的结果才能更贴近真实</a:t>
            </a:r>
            <a:r>
              <a:rPr lang="zh-CN" altLang="en-US" dirty="0" smtClean="0"/>
              <a:t>情况（一般以计算相邻两帧中检测框的</a:t>
            </a:r>
            <a:r>
              <a:rPr lang="en-US" altLang="zh-CN" dirty="0" smtClean="0"/>
              <a:t>IOU</a:t>
            </a:r>
            <a:r>
              <a:rPr lang="zh-CN" altLang="en-US" dirty="0" smtClean="0"/>
              <a:t>作为权重）。这样就变为了一个带权重二分图的匹配，思想和匈牙利算法类似，但是因为加了权重，所以匹配的过程中需要考虑到权重的分配。具体细节参见：</a:t>
            </a:r>
            <a:r>
              <a:rPr lang="zh-CN" altLang="en-US" dirty="0" smtClean="0">
                <a:hlinkClick r:id="rId2" action="ppaction://hlinkfile"/>
              </a:rPr>
              <a:t>这里</a:t>
            </a:r>
            <a:endParaRPr lang="zh-CN" altLang="en-US" dirty="0"/>
          </a:p>
        </p:txBody>
      </p:sp>
    </p:spTree>
    <p:extLst>
      <p:ext uri="{BB962C8B-B14F-4D97-AF65-F5344CB8AC3E}">
        <p14:creationId xmlns:p14="http://schemas.microsoft.com/office/powerpoint/2010/main" val="2930247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模型落地研究</a:t>
            </a:r>
            <a:endParaRPr lang="zh-CN" altLang="en-US" dirty="0"/>
          </a:p>
        </p:txBody>
      </p:sp>
      <p:sp>
        <p:nvSpPr>
          <p:cNvPr id="3" name="内容占位符 2"/>
          <p:cNvSpPr>
            <a:spLocks noGrp="1"/>
          </p:cNvSpPr>
          <p:nvPr>
            <p:ph idx="1"/>
          </p:nvPr>
        </p:nvSpPr>
        <p:spPr/>
        <p:txBody>
          <a:bodyPr/>
          <a:lstStyle/>
          <a:p>
            <a:r>
              <a:rPr lang="zh-CN" altLang="en-US" dirty="0" smtClean="0"/>
              <a:t>深度学习的众多模型落地难问题一直为人们所诟病。</a:t>
            </a:r>
            <a:endParaRPr lang="en-US" altLang="zh-CN" dirty="0" smtClean="0"/>
          </a:p>
          <a:p>
            <a:pPr marL="0" indent="0">
              <a:buNone/>
            </a:pPr>
            <a:r>
              <a:rPr lang="zh-CN" altLang="en-US" dirty="0" smtClean="0"/>
              <a:t>虽然说算力已经比较充足了，但是对于一般的工业应用来说，尤其是像无人售货机这样分布的很分散，如果云服务既要来保障支付的流量又需要保证</a:t>
            </a:r>
            <a:r>
              <a:rPr lang="zh-CN" altLang="en-US" dirty="0"/>
              <a:t>图像</a:t>
            </a:r>
            <a:r>
              <a:rPr lang="zh-CN" altLang="en-US" dirty="0" smtClean="0"/>
              <a:t>甚至是视频的传输使得成本变得很高。所以模型的本地化则显得尤为重要，也就是说如何利用有限的计算资源来处理复杂的模型计算，这成了制约深度学习模型难以落地的一个很大的障碍。而且当前很多再论文中的技巧在实际的使用中的复杂环境变的不在有用。</a:t>
            </a:r>
            <a:endParaRPr lang="zh-CN" altLang="en-US" dirty="0"/>
          </a:p>
        </p:txBody>
      </p:sp>
    </p:spTree>
    <p:extLst>
      <p:ext uri="{BB962C8B-B14F-4D97-AF65-F5344CB8AC3E}">
        <p14:creationId xmlns:p14="http://schemas.microsoft.com/office/powerpoint/2010/main" val="15628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商品识别的发展以及存在问题</a:t>
            </a:r>
            <a:endParaRPr lang="zh-CN" altLang="en-US" dirty="0"/>
          </a:p>
        </p:txBody>
      </p:sp>
      <p:sp>
        <p:nvSpPr>
          <p:cNvPr id="3" name="内容占位符 2"/>
          <p:cNvSpPr>
            <a:spLocks noGrp="1"/>
          </p:cNvSpPr>
          <p:nvPr>
            <p:ph sz="half" idx="1"/>
          </p:nvPr>
        </p:nvSpPr>
        <p:spPr>
          <a:xfrm>
            <a:off x="838199" y="1825625"/>
            <a:ext cx="5579853" cy="4351338"/>
          </a:xfrm>
        </p:spPr>
        <p:txBody>
          <a:bodyPr>
            <a:normAutofit fontScale="92500"/>
          </a:bodyPr>
          <a:lstStyle/>
          <a:p>
            <a:r>
              <a:rPr lang="zh-CN" altLang="en-US" dirty="0" smtClean="0"/>
              <a:t>商品识别发展从称重，</a:t>
            </a:r>
            <a:r>
              <a:rPr lang="en-US" altLang="zh-CN" dirty="0" smtClean="0"/>
              <a:t>RFID</a:t>
            </a:r>
            <a:r>
              <a:rPr lang="zh-CN" altLang="en-US" dirty="0" smtClean="0"/>
              <a:t>，弹扣，视觉</a:t>
            </a:r>
            <a:endParaRPr lang="en-US" altLang="zh-CN" dirty="0" smtClean="0"/>
          </a:p>
          <a:p>
            <a:r>
              <a:rPr lang="zh-CN" altLang="en-US" dirty="0"/>
              <a:t>称</a:t>
            </a:r>
            <a:r>
              <a:rPr lang="zh-CN" altLang="en-US" dirty="0" smtClean="0"/>
              <a:t>重的问题，同一层只能摆放单价相近的物品，混合摆放的难度大。</a:t>
            </a:r>
            <a:endParaRPr lang="en-US" altLang="zh-CN" dirty="0" smtClean="0"/>
          </a:p>
          <a:p>
            <a:endParaRPr lang="en-US" altLang="zh-CN" dirty="0"/>
          </a:p>
          <a:p>
            <a:endParaRPr lang="en-US" altLang="zh-CN" dirty="0" smtClean="0"/>
          </a:p>
          <a:p>
            <a:r>
              <a:rPr lang="en-US" altLang="zh-CN" dirty="0" smtClean="0"/>
              <a:t>RFID</a:t>
            </a:r>
            <a:r>
              <a:rPr lang="en-US" altLang="zh-CN" dirty="0" smtClean="0"/>
              <a:t>(Radio Frequency Identification)</a:t>
            </a:r>
            <a:r>
              <a:rPr lang="zh-CN" altLang="en-US" dirty="0" smtClean="0"/>
              <a:t> 它</a:t>
            </a:r>
            <a:r>
              <a:rPr lang="zh-CN" altLang="en-US" dirty="0" smtClean="0"/>
              <a:t>将每件商品都贴上一个</a:t>
            </a:r>
            <a:r>
              <a:rPr lang="en-US" altLang="zh-CN" dirty="0" smtClean="0"/>
              <a:t>RFID</a:t>
            </a:r>
            <a:r>
              <a:rPr lang="zh-CN" altLang="en-US" dirty="0" smtClean="0"/>
              <a:t>的电子标签，实现自动实时读取售货机内货物数量及属性。</a:t>
            </a:r>
            <a:endParaRPr lang="en-US" altLang="zh-CN" dirty="0" smtClean="0"/>
          </a:p>
          <a:p>
            <a:pPr marL="0" indent="0">
              <a:buNone/>
            </a:pPr>
            <a:endParaRPr lang="en-US" altLang="zh-CN" dirty="0" smtClean="0"/>
          </a:p>
        </p:txBody>
      </p:sp>
      <p:sp>
        <p:nvSpPr>
          <p:cNvPr id="4" name="内容占位符 3"/>
          <p:cNvSpPr>
            <a:spLocks noGrp="1"/>
          </p:cNvSpPr>
          <p:nvPr>
            <p:ph sz="half" idx="2"/>
          </p:nvPr>
        </p:nvSpPr>
        <p:spPr/>
        <p:txBody>
          <a:bodyPr>
            <a:normAutofit fontScale="92500"/>
          </a:bodyPr>
          <a:lstStyle/>
          <a:p>
            <a:endParaRPr lang="zh-CN" altLang="en-US"/>
          </a:p>
        </p:txBody>
      </p:sp>
      <p:pic>
        <p:nvPicPr>
          <p:cNvPr id="1026" name="Picture 2" descr="http://images.rfidworld.com.cn/FileUpLoadSavePath/2018-09/3b76e749e6835b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052" y="2234406"/>
            <a:ext cx="533400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32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落地研究需要解决的问题</a:t>
            </a:r>
            <a:endParaRPr lang="zh-CN" altLang="en-US" dirty="0"/>
          </a:p>
        </p:txBody>
      </p:sp>
      <p:sp>
        <p:nvSpPr>
          <p:cNvPr id="3" name="内容占位符 2"/>
          <p:cNvSpPr>
            <a:spLocks noGrp="1"/>
          </p:cNvSpPr>
          <p:nvPr>
            <p:ph idx="1"/>
          </p:nvPr>
        </p:nvSpPr>
        <p:spPr>
          <a:xfrm>
            <a:off x="838200" y="1825625"/>
            <a:ext cx="10515600" cy="4351338"/>
          </a:xfrm>
        </p:spPr>
        <p:txBody>
          <a:bodyPr/>
          <a:lstStyle/>
          <a:p>
            <a:r>
              <a:rPr lang="zh-CN" altLang="en-US" dirty="0" smtClean="0"/>
              <a:t>有限的算力范围内能够接受的处理速度。</a:t>
            </a:r>
            <a:endParaRPr lang="en-US" altLang="zh-CN" dirty="0" smtClean="0"/>
          </a:p>
          <a:p>
            <a:pPr marL="0" indent="0">
              <a:buNone/>
            </a:pPr>
            <a:endParaRPr lang="en-US" altLang="zh-CN" dirty="0" smtClean="0"/>
          </a:p>
          <a:p>
            <a:r>
              <a:rPr lang="zh-CN" altLang="en-US" dirty="0" smtClean="0"/>
              <a:t>模型的大小以及性能需要保证。</a:t>
            </a:r>
            <a:endParaRPr lang="en-US" altLang="zh-CN" dirty="0" smtClean="0"/>
          </a:p>
        </p:txBody>
      </p:sp>
    </p:spTree>
    <p:extLst>
      <p:ext uri="{BB962C8B-B14F-4D97-AF65-F5344CB8AC3E}">
        <p14:creationId xmlns:p14="http://schemas.microsoft.com/office/powerpoint/2010/main" val="3981146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有限的算力范围内能够提供满意的处理速度</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因为一般售货机都是安卓板卡，能提供的运算资源有限。所以就需要借用一些优化过的库，如</a:t>
            </a:r>
            <a:r>
              <a:rPr lang="en-US" altLang="zh-CN" dirty="0" err="1" smtClean="0"/>
              <a:t>OpenVINO</a:t>
            </a:r>
            <a:r>
              <a:rPr lang="zh-CN" altLang="en-US" dirty="0" smtClean="0"/>
              <a:t>，</a:t>
            </a:r>
            <a:r>
              <a:rPr lang="en-US" altLang="zh-CN" dirty="0" err="1" smtClean="0"/>
              <a:t>OpenCV</a:t>
            </a:r>
            <a:r>
              <a:rPr lang="zh-CN" altLang="en-US" dirty="0" smtClean="0"/>
              <a:t>等。</a:t>
            </a:r>
            <a:endParaRPr lang="en-US" altLang="zh-CN" dirty="0" smtClean="0"/>
          </a:p>
          <a:p>
            <a:r>
              <a:rPr lang="en-US" altLang="zh-CN" dirty="0" err="1"/>
              <a:t>OpenVINO</a:t>
            </a:r>
            <a:r>
              <a:rPr lang="zh-CN" altLang="en-US" dirty="0"/>
              <a:t>是英特尔基于自身现有的硬件平台开发的一种可以加快高性能计算机视觉和深度学习视觉应用开发速度工具套件，支持各种英特尔平台的硬件加速器上进行深度学习</a:t>
            </a:r>
            <a:r>
              <a:rPr lang="zh-CN" altLang="en-US" dirty="0" smtClean="0"/>
              <a:t>，可以对</a:t>
            </a:r>
            <a:r>
              <a:rPr lang="en-US" altLang="zh-CN" dirty="0" err="1" smtClean="0"/>
              <a:t>OpenCV</a:t>
            </a:r>
            <a:r>
              <a:rPr lang="zh-CN" altLang="en-US" dirty="0" smtClean="0"/>
              <a:t>进行加速和优化，并且</a:t>
            </a:r>
            <a:r>
              <a:rPr lang="zh-CN" altLang="en-US" dirty="0"/>
              <a:t>允许直接异构执行。 支持在</a:t>
            </a:r>
            <a:r>
              <a:rPr lang="en-US" altLang="zh-CN" dirty="0"/>
              <a:t>Windows</a:t>
            </a:r>
            <a:r>
              <a:rPr lang="zh-CN" altLang="en-US" dirty="0"/>
              <a:t>与</a:t>
            </a:r>
            <a:r>
              <a:rPr lang="en-US" altLang="zh-CN" dirty="0"/>
              <a:t>Linux</a:t>
            </a:r>
            <a:r>
              <a:rPr lang="zh-CN" altLang="en-US" dirty="0"/>
              <a:t>系统，</a:t>
            </a:r>
            <a:r>
              <a:rPr lang="en-US" altLang="zh-CN" dirty="0"/>
              <a:t>Python/C++</a:t>
            </a:r>
            <a:r>
              <a:rPr lang="zh-CN" altLang="en-US" dirty="0"/>
              <a:t>语言</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396868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模型的大小以及性能需要保证</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近些年来出现了很多</a:t>
            </a:r>
            <a:r>
              <a:rPr lang="zh-CN" altLang="en-US" dirty="0"/>
              <a:t>轻量级</a:t>
            </a:r>
            <a:r>
              <a:rPr lang="zh-CN" altLang="en-US" dirty="0" smtClean="0"/>
              <a:t>的网络：如</a:t>
            </a:r>
            <a:r>
              <a:rPr lang="en-US" altLang="zh-CN" dirty="0" err="1" smtClean="0"/>
              <a:t>MobileNet</a:t>
            </a:r>
            <a:r>
              <a:rPr lang="zh-CN" altLang="en-US" dirty="0" smtClean="0"/>
              <a:t>系列</a:t>
            </a:r>
            <a:r>
              <a:rPr lang="en-US" altLang="zh-CN" dirty="0" smtClean="0"/>
              <a:t>,</a:t>
            </a:r>
            <a:r>
              <a:rPr lang="en-US" altLang="zh-CN" dirty="0" err="1" smtClean="0"/>
              <a:t>ShuffleNet</a:t>
            </a:r>
            <a:r>
              <a:rPr lang="zh-CN" altLang="en-US" dirty="0" smtClean="0"/>
              <a:t>等。</a:t>
            </a:r>
            <a:r>
              <a:rPr lang="zh-CN" altLang="en-US" dirty="0"/>
              <a:t>专门应用于计算力受限的移动</a:t>
            </a:r>
            <a:r>
              <a:rPr lang="zh-CN" altLang="en-US" dirty="0" smtClean="0"/>
              <a:t>设备，采用</a:t>
            </a:r>
            <a:r>
              <a:rPr lang="en-US" altLang="zh-CN" dirty="0" smtClean="0"/>
              <a:t>depth-wise convolution</a:t>
            </a:r>
            <a:r>
              <a:rPr lang="en-US" altLang="zh-CN" dirty="0"/>
              <a:t>,</a:t>
            </a:r>
            <a:r>
              <a:rPr lang="en-US" altLang="zh-CN" dirty="0" smtClean="0"/>
              <a:t> point-wise convolution</a:t>
            </a:r>
            <a:r>
              <a:rPr lang="zh-CN" altLang="en-US" dirty="0" smtClean="0"/>
              <a:t>和通道混洗</a:t>
            </a:r>
            <a:r>
              <a:rPr lang="en-US" altLang="zh-CN" dirty="0" smtClean="0"/>
              <a:t>(channel shuffle)</a:t>
            </a:r>
            <a:r>
              <a:rPr lang="zh-CN" altLang="en-US" dirty="0" smtClean="0"/>
              <a:t>来减少参数达到压缩模型的效果。</a:t>
            </a:r>
            <a:endParaRPr lang="en-US" altLang="zh-CN" dirty="0" smtClean="0"/>
          </a:p>
          <a:p>
            <a:r>
              <a:rPr lang="zh-CN" altLang="en-US" dirty="0" smtClean="0"/>
              <a:t>除了压缩模型通常应用到移动端的时候还会考虑使用精度低的数据类型来计算，如</a:t>
            </a:r>
            <a:r>
              <a:rPr lang="en-US" altLang="zh-CN" dirty="0" smtClean="0"/>
              <a:t>FP16</a:t>
            </a:r>
            <a:r>
              <a:rPr lang="zh-CN" altLang="en-US" dirty="0"/>
              <a:t>，</a:t>
            </a:r>
            <a:r>
              <a:rPr lang="zh-CN" altLang="en-US" dirty="0" smtClean="0"/>
              <a:t>称为</a:t>
            </a:r>
            <a:r>
              <a:rPr lang="en-US" altLang="zh-CN" dirty="0" smtClean="0"/>
              <a:t>half float</a:t>
            </a:r>
            <a:r>
              <a:rPr lang="zh-CN" altLang="en-US" dirty="0" smtClean="0"/>
              <a:t>。如果将</a:t>
            </a:r>
            <a:r>
              <a:rPr lang="en-US" altLang="zh-CN" dirty="0" smtClean="0"/>
              <a:t>FP32</a:t>
            </a:r>
            <a:r>
              <a:rPr lang="zh-CN" altLang="en-US" dirty="0" smtClean="0"/>
              <a:t>数据的运算都改为</a:t>
            </a:r>
            <a:r>
              <a:rPr lang="en-US" altLang="zh-CN" dirty="0" smtClean="0"/>
              <a:t>FP16</a:t>
            </a:r>
            <a:r>
              <a:rPr lang="zh-CN" altLang="en-US" dirty="0" smtClean="0"/>
              <a:t>则最终的模型大小理论上可以压缩一半，而且性能影响很小。其次就是模型剪枝，通过剔除一些不必要的模块来进一步的精简模型</a:t>
            </a:r>
            <a:endParaRPr lang="zh-CN" altLang="en-US" dirty="0"/>
          </a:p>
        </p:txBody>
      </p:sp>
    </p:spTree>
    <p:extLst>
      <p:ext uri="{BB962C8B-B14F-4D97-AF65-F5344CB8AC3E}">
        <p14:creationId xmlns:p14="http://schemas.microsoft.com/office/powerpoint/2010/main" val="1090569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计划</a:t>
            </a:r>
          </a:p>
        </p:txBody>
      </p:sp>
      <p:sp>
        <p:nvSpPr>
          <p:cNvPr id="3" name="内容占位符 2"/>
          <p:cNvSpPr>
            <a:spLocks noGrp="1"/>
          </p:cNvSpPr>
          <p:nvPr>
            <p:ph idx="1"/>
          </p:nvPr>
        </p:nvSpPr>
        <p:spPr/>
        <p:txBody>
          <a:bodyPr/>
          <a:lstStyle/>
          <a:p>
            <a:r>
              <a:rPr lang="zh-CN" altLang="en-US" dirty="0" smtClean="0"/>
              <a:t>首先稳定好基于检测的商品追踪的部分，在这个基础上将模型迁移到移动端的安卓板卡，最终使得商品检测模块可以在移动端高效稳定的运行</a:t>
            </a:r>
            <a:endParaRPr lang="en-US" altLang="zh-CN" dirty="0" smtClean="0"/>
          </a:p>
          <a:p>
            <a:endParaRPr lang="en-US" altLang="zh-CN" dirty="0"/>
          </a:p>
          <a:p>
            <a:pPr marL="0" indent="0">
              <a:buNone/>
            </a:pPr>
            <a:r>
              <a:rPr lang="en-US" altLang="zh-CN" dirty="0" smtClean="0"/>
              <a:t>					</a:t>
            </a:r>
          </a:p>
          <a:p>
            <a:pPr marL="0" indent="0">
              <a:buNone/>
            </a:pPr>
            <a:r>
              <a:rPr lang="en-US" altLang="zh-CN" dirty="0"/>
              <a:t>	</a:t>
            </a:r>
            <a:r>
              <a:rPr lang="en-US" altLang="zh-CN" dirty="0" smtClean="0"/>
              <a:t>				Thanks</a:t>
            </a:r>
            <a:endParaRPr lang="zh-CN" altLang="en-US" dirty="0"/>
          </a:p>
        </p:txBody>
      </p:sp>
    </p:spTree>
    <p:extLst>
      <p:ext uri="{BB962C8B-B14F-4D97-AF65-F5344CB8AC3E}">
        <p14:creationId xmlns:p14="http://schemas.microsoft.com/office/powerpoint/2010/main" val="411506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商品识别的发展以及存在问题</a:t>
            </a:r>
            <a:endParaRPr lang="zh-CN" altLang="en-US" dirty="0"/>
          </a:p>
        </p:txBody>
      </p:sp>
      <p:sp>
        <p:nvSpPr>
          <p:cNvPr id="3" name="内容占位符 2"/>
          <p:cNvSpPr>
            <a:spLocks noGrp="1"/>
          </p:cNvSpPr>
          <p:nvPr>
            <p:ph sz="half" idx="1"/>
          </p:nvPr>
        </p:nvSpPr>
        <p:spPr>
          <a:xfrm>
            <a:off x="838200" y="1825624"/>
            <a:ext cx="5181600" cy="4946111"/>
          </a:xfrm>
        </p:spPr>
        <p:txBody>
          <a:bodyPr>
            <a:normAutofit fontScale="92500" lnSpcReduction="10000"/>
          </a:bodyPr>
          <a:lstStyle/>
          <a:p>
            <a:r>
              <a:rPr lang="zh-CN" altLang="en-US" dirty="0" smtClean="0"/>
              <a:t>弹扣，一般每一格摆放的东西需要相同，而且因为不同商品的体积大小不一样需要采用不同型号的弹簧卡口。一般需要配备一块显示器来进行商品选购。</a:t>
            </a:r>
            <a:endParaRPr lang="en-US" altLang="zh-CN" dirty="0" smtClean="0"/>
          </a:p>
          <a:p>
            <a:pPr marL="0" indent="0">
              <a:buNone/>
            </a:pPr>
            <a:endParaRPr lang="en-US" altLang="zh-CN" dirty="0" smtClean="0"/>
          </a:p>
          <a:p>
            <a:r>
              <a:rPr lang="zh-CN" altLang="en-US" dirty="0" smtClean="0"/>
              <a:t>视觉方法：早期主要是静态识别，即拍照上传，然后云端识别</a:t>
            </a:r>
            <a:r>
              <a:rPr lang="zh-CN" altLang="en-US" dirty="0" smtClean="0"/>
              <a:t>，返回</a:t>
            </a:r>
            <a:r>
              <a:rPr lang="zh-CN" altLang="en-US" dirty="0" smtClean="0"/>
              <a:t>结果；也有动态识别的，基本都是基于检测的</a:t>
            </a:r>
            <a:r>
              <a:rPr lang="zh-CN" altLang="en-US" dirty="0" smtClean="0"/>
              <a:t>识别。存在</a:t>
            </a:r>
            <a:r>
              <a:rPr lang="zh-CN" altLang="en-US" dirty="0" smtClean="0"/>
              <a:t>的问题是售货机中的雾气，灯光，玻璃反光会对于识别的影响很大会导致漏检，</a:t>
            </a:r>
            <a:r>
              <a:rPr lang="zh-CN" altLang="en-US" dirty="0"/>
              <a:t>误</a:t>
            </a:r>
            <a:r>
              <a:rPr lang="zh-CN" altLang="en-US" dirty="0" smtClean="0"/>
              <a:t>检。</a:t>
            </a:r>
          </a:p>
          <a:p>
            <a:endParaRPr lang="zh-CN" altLang="en-US" dirty="0"/>
          </a:p>
        </p:txBody>
      </p:sp>
      <p:sp>
        <p:nvSpPr>
          <p:cNvPr id="4" name="内容占位符 3"/>
          <p:cNvSpPr>
            <a:spLocks noGrp="1"/>
          </p:cNvSpPr>
          <p:nvPr>
            <p:ph sz="half" idx="2"/>
          </p:nvPr>
        </p:nvSpPr>
        <p:spPr>
          <a:xfrm>
            <a:off x="6172200" y="1825624"/>
            <a:ext cx="5181600" cy="4859847"/>
          </a:xfrm>
        </p:spPr>
        <p:txBody>
          <a:bodyPr>
            <a:normAutofit fontScale="92500" lnSpcReduction="10000"/>
          </a:bodyPr>
          <a:lstStyle/>
          <a:p>
            <a:endParaRPr lang="zh-CN" altLang="en-US" dirty="0"/>
          </a:p>
        </p:txBody>
      </p:sp>
      <p:pic>
        <p:nvPicPr>
          <p:cNvPr id="2052" name="Picture 4" descr="售货机弹簧货道"/>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147" y="1929367"/>
            <a:ext cx="5525139" cy="414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1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分析早期视觉方案效果不好的原因</a:t>
            </a:r>
            <a:endParaRPr lang="zh-CN" altLang="en-US" dirty="0"/>
          </a:p>
        </p:txBody>
      </p:sp>
      <p:sp>
        <p:nvSpPr>
          <p:cNvPr id="3" name="内容占位符 2"/>
          <p:cNvSpPr>
            <a:spLocks noGrp="1"/>
          </p:cNvSpPr>
          <p:nvPr>
            <p:ph idx="1"/>
          </p:nvPr>
        </p:nvSpPr>
        <p:spPr/>
        <p:txBody>
          <a:bodyPr/>
          <a:lstStyle/>
          <a:p>
            <a:r>
              <a:rPr lang="zh-CN" altLang="en-US" dirty="0" smtClean="0"/>
              <a:t>外界的环境因素干扰，柜内的光照、起雾干扰。</a:t>
            </a:r>
            <a:endParaRPr lang="en-US" altLang="zh-CN" dirty="0" smtClean="0"/>
          </a:p>
          <a:p>
            <a:pPr marL="0" indent="0">
              <a:buNone/>
            </a:pPr>
            <a:endParaRPr lang="en-US" altLang="zh-CN" dirty="0" smtClean="0"/>
          </a:p>
          <a:p>
            <a:r>
              <a:rPr lang="zh-CN" altLang="en-US" dirty="0" smtClean="0"/>
              <a:t>拍照的角度选取。是一个俯视图，采用的是鱼眼镜头，行业内使用的摄像头分辨率普遍偏低。</a:t>
            </a:r>
            <a:endParaRPr lang="en-US" altLang="zh-CN" dirty="0" smtClean="0"/>
          </a:p>
          <a:p>
            <a:pPr marL="0" indent="0">
              <a:buNone/>
            </a:pPr>
            <a:endParaRPr lang="en-US" altLang="zh-CN" dirty="0" smtClean="0"/>
          </a:p>
          <a:p>
            <a:r>
              <a:rPr lang="zh-CN" altLang="en-US" dirty="0" smtClean="0"/>
              <a:t>商品之间摆放密集，会存在遮挡的情况。</a:t>
            </a:r>
            <a:endParaRPr lang="en-US" altLang="zh-CN" dirty="0" smtClean="0"/>
          </a:p>
          <a:p>
            <a:pPr marL="0" indent="0">
              <a:buNone/>
            </a:pPr>
            <a:endParaRPr lang="en-US" altLang="zh-CN" dirty="0" smtClean="0"/>
          </a:p>
          <a:p>
            <a:r>
              <a:rPr lang="zh-CN" altLang="en-US" dirty="0" smtClean="0"/>
              <a:t>商品的特征有限，俯视图主要是看商品瓶盖和一些侧面信息，那么在镜头正下方的商品就只能根据瓶盖来区分了。</a:t>
            </a:r>
            <a:endParaRPr lang="en-US" altLang="zh-CN" dirty="0" smtClean="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0483" y="3299948"/>
            <a:ext cx="2556927" cy="1917695"/>
          </a:xfrm>
          <a:prstGeom prst="rect">
            <a:avLst/>
          </a:prstGeom>
        </p:spPr>
      </p:pic>
    </p:spTree>
    <p:extLst>
      <p:ext uri="{BB962C8B-B14F-4D97-AF65-F5344CB8AC3E}">
        <p14:creationId xmlns:p14="http://schemas.microsoft.com/office/powerpoint/2010/main" val="355861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内容占位符 2"/>
          <p:cNvSpPr>
            <a:spLocks noGrp="1"/>
          </p:cNvSpPr>
          <p:nvPr>
            <p:ph idx="1"/>
          </p:nvPr>
        </p:nvSpPr>
        <p:spPr/>
        <p:txBody>
          <a:bodyPr/>
          <a:lstStyle/>
          <a:p>
            <a:r>
              <a:rPr lang="zh-CN" altLang="en-US" dirty="0" smtClean="0"/>
              <a:t>目标检测</a:t>
            </a:r>
            <a:r>
              <a:rPr lang="en-US" altLang="zh-CN" dirty="0" smtClean="0"/>
              <a:t>+</a:t>
            </a:r>
            <a:r>
              <a:rPr lang="zh-CN" altLang="en-US" dirty="0" smtClean="0"/>
              <a:t>目标追踪策略</a:t>
            </a:r>
            <a:endParaRPr lang="en-US" altLang="zh-CN" dirty="0" smtClean="0"/>
          </a:p>
          <a:p>
            <a:pPr marL="0" indent="0">
              <a:buNone/>
            </a:pPr>
            <a:r>
              <a:rPr lang="zh-CN" altLang="en-US" dirty="0" smtClean="0"/>
              <a:t>检测部分采用的是学习的方法，追踪部分采用的是后处理的方法。通常这样</a:t>
            </a:r>
            <a:r>
              <a:rPr lang="zh-CN" altLang="en-US" dirty="0" smtClean="0"/>
              <a:t>的</a:t>
            </a:r>
            <a:r>
              <a:rPr lang="zh-CN" altLang="en-US" dirty="0"/>
              <a:t>组合</a:t>
            </a:r>
            <a:r>
              <a:rPr lang="zh-CN" altLang="en-US" dirty="0" smtClean="0"/>
              <a:t>称为</a:t>
            </a:r>
            <a:r>
              <a:rPr lang="en-US" altLang="zh-CN" dirty="0" smtClean="0"/>
              <a:t>Tracking-by-Detection(TBD)</a:t>
            </a:r>
            <a:r>
              <a:rPr lang="zh-CN" altLang="en-US" dirty="0" smtClean="0"/>
              <a:t>策略。</a:t>
            </a:r>
            <a:endParaRPr lang="en-US" altLang="zh-CN" dirty="0" smtClean="0"/>
          </a:p>
          <a:p>
            <a:pPr marL="0" indent="0">
              <a:buNone/>
            </a:pPr>
            <a:endParaRPr lang="en-US" altLang="zh-CN" dirty="0" smtClean="0"/>
          </a:p>
          <a:p>
            <a:pPr marL="0" indent="0">
              <a:buNone/>
            </a:pPr>
            <a:r>
              <a:rPr lang="zh-CN" altLang="en-US" dirty="0" smtClean="0"/>
              <a:t>检测器负责检测当前帧上存在的目标，追踪器负责根据当前位置来预测下</a:t>
            </a:r>
            <a:r>
              <a:rPr lang="zh-CN" altLang="en-US" dirty="0" smtClean="0"/>
              <a:t>一</a:t>
            </a:r>
            <a:r>
              <a:rPr lang="zh-CN" altLang="en-US" dirty="0"/>
              <a:t>帧</a:t>
            </a:r>
            <a:r>
              <a:rPr lang="zh-CN" altLang="en-US" dirty="0" smtClean="0"/>
              <a:t>目标</a:t>
            </a:r>
            <a:r>
              <a:rPr lang="zh-CN" altLang="en-US" dirty="0" smtClean="0"/>
              <a:t>会出现在哪，即预测目标</a:t>
            </a:r>
            <a:r>
              <a:rPr lang="zh-CN" altLang="en-US" dirty="0" smtClean="0"/>
              <a:t>运动轨迹，</a:t>
            </a:r>
            <a:r>
              <a:rPr lang="zh-CN" altLang="en-US" dirty="0" smtClean="0"/>
              <a:t>以及通过匹配算法来</a:t>
            </a:r>
            <a:r>
              <a:rPr lang="zh-CN" altLang="en-US" dirty="0"/>
              <a:t>关联</a:t>
            </a:r>
            <a:r>
              <a:rPr lang="zh-CN" altLang="en-US" dirty="0" smtClean="0"/>
              <a:t>当前</a:t>
            </a:r>
            <a:r>
              <a:rPr lang="zh-CN" altLang="en-US" dirty="0" smtClean="0"/>
              <a:t>帧的</a:t>
            </a:r>
            <a:r>
              <a:rPr lang="zh-CN" altLang="en-US" dirty="0" smtClean="0"/>
              <a:t>目标和下一帧的目标。如果在下一帧上没有匹配到关联的框则不进行</a:t>
            </a:r>
            <a:r>
              <a:rPr lang="zh-CN" altLang="en-US" dirty="0" smtClean="0"/>
              <a:t>预测，如匹配到了目标则进行位置更新。从而</a:t>
            </a:r>
            <a:r>
              <a:rPr lang="zh-CN" altLang="en-US" dirty="0" smtClean="0"/>
              <a:t>得到一个多目标的跟踪</a:t>
            </a:r>
            <a:r>
              <a:rPr lang="zh-CN" altLang="en-US" dirty="0" smtClean="0"/>
              <a:t>器（</a:t>
            </a:r>
            <a:r>
              <a:rPr lang="en-US" altLang="zh-CN" dirty="0" smtClean="0"/>
              <a:t>MOT</a:t>
            </a:r>
            <a:r>
              <a:rPr lang="zh-CN" altLang="en-US" dirty="0" smtClean="0"/>
              <a:t>）。</a:t>
            </a:r>
            <a:endParaRPr lang="en-US" altLang="zh-CN" dirty="0"/>
          </a:p>
        </p:txBody>
      </p:sp>
    </p:spTree>
    <p:extLst>
      <p:ext uri="{BB962C8B-B14F-4D97-AF65-F5344CB8AC3E}">
        <p14:creationId xmlns:p14="http://schemas.microsoft.com/office/powerpoint/2010/main" val="3260730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主要方法</a:t>
            </a:r>
            <a:r>
              <a:rPr lang="en-US" altLang="zh-CN" dirty="0" smtClean="0"/>
              <a:t>-</a:t>
            </a:r>
            <a:r>
              <a:rPr lang="zh-CN" altLang="en-US" dirty="0" smtClean="0"/>
              <a:t>检测部分</a:t>
            </a:r>
            <a:endParaRPr lang="zh-CN" altLang="en-US" dirty="0"/>
          </a:p>
        </p:txBody>
      </p:sp>
      <p:sp>
        <p:nvSpPr>
          <p:cNvPr id="3" name="内容占位符 2"/>
          <p:cNvSpPr>
            <a:spLocks noGrp="1"/>
          </p:cNvSpPr>
          <p:nvPr>
            <p:ph idx="1"/>
          </p:nvPr>
        </p:nvSpPr>
        <p:spPr>
          <a:xfrm>
            <a:off x="838200" y="1843381"/>
            <a:ext cx="10515600" cy="4351338"/>
          </a:xfrm>
        </p:spPr>
        <p:txBody>
          <a:bodyPr>
            <a:normAutofit/>
          </a:bodyPr>
          <a:lstStyle/>
          <a:p>
            <a:r>
              <a:rPr lang="zh-CN" altLang="en-US" dirty="0" smtClean="0"/>
              <a:t>检测部分：也是核心部分，基于</a:t>
            </a:r>
            <a:r>
              <a:rPr lang="en-US" altLang="zh-CN" dirty="0" smtClean="0"/>
              <a:t>TBD</a:t>
            </a:r>
            <a:r>
              <a:rPr lang="zh-CN" altLang="en-US" dirty="0" smtClean="0"/>
              <a:t>的追踪策略使得检测的质量直接决定了跟踪效果的好坏。这部分是一个学习的过程</a:t>
            </a:r>
            <a:endParaRPr lang="en-US" altLang="zh-CN" dirty="0" smtClean="0"/>
          </a:p>
          <a:p>
            <a:endParaRPr lang="en-US" altLang="zh-CN" dirty="0" smtClean="0"/>
          </a:p>
          <a:p>
            <a:r>
              <a:rPr lang="zh-CN" altLang="en-US" dirty="0" smtClean="0"/>
              <a:t>采用</a:t>
            </a:r>
            <a:r>
              <a:rPr lang="en-US" altLang="zh-CN" dirty="0" smtClean="0"/>
              <a:t>Cascade-RCNN</a:t>
            </a:r>
            <a:r>
              <a:rPr lang="zh-CN" altLang="en-US" dirty="0" smtClean="0"/>
              <a:t>作为检测器。</a:t>
            </a:r>
            <a:r>
              <a:rPr lang="en-US" altLang="zh-CN" dirty="0" smtClean="0"/>
              <a:t>Cascade-RCNN</a:t>
            </a:r>
            <a:r>
              <a:rPr lang="zh-CN" altLang="en-US" dirty="0" smtClean="0"/>
              <a:t>在框坐标的回归分支中加入了级联结构，使得模型对于输入框坐标有一个渐进式的修正过程。</a:t>
            </a:r>
            <a:endParaRPr lang="en-US" altLang="zh-CN" dirty="0" smtClean="0"/>
          </a:p>
        </p:txBody>
      </p:sp>
    </p:spTree>
    <p:extLst>
      <p:ext uri="{BB962C8B-B14F-4D97-AF65-F5344CB8AC3E}">
        <p14:creationId xmlns:p14="http://schemas.microsoft.com/office/powerpoint/2010/main" val="256118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Cascade-RCNN</a:t>
            </a:r>
            <a:r>
              <a:rPr lang="zh-CN" altLang="en-US" dirty="0" smtClean="0"/>
              <a:t>网络结构</a:t>
            </a:r>
            <a:endParaRPr lang="zh-CN" altLang="en-US" dirty="0"/>
          </a:p>
        </p:txBody>
      </p:sp>
      <p:sp>
        <p:nvSpPr>
          <p:cNvPr id="4" name="内容占位符 3"/>
          <p:cNvSpPr>
            <a:spLocks noGrp="1"/>
          </p:cNvSpPr>
          <p:nvPr>
            <p:ph sz="half" idx="1"/>
          </p:nvPr>
        </p:nvSpPr>
        <p:spPr/>
        <p:txBody>
          <a:bodyPr/>
          <a:lstStyle/>
          <a:p>
            <a:pPr marL="0" indent="0">
              <a:buNone/>
            </a:pPr>
            <a:r>
              <a:rPr lang="en-US" altLang="zh-CN" dirty="0"/>
              <a:t>I</a:t>
            </a:r>
            <a:r>
              <a:rPr lang="zh-CN" altLang="en-US" dirty="0"/>
              <a:t>表示输入，</a:t>
            </a:r>
            <a:r>
              <a:rPr lang="en-US" altLang="zh-CN" dirty="0" err="1"/>
              <a:t>conv</a:t>
            </a:r>
            <a:r>
              <a:rPr lang="zh-CN" altLang="en-US" dirty="0"/>
              <a:t>表示抽取特征的卷积层。</a:t>
            </a:r>
            <a:endParaRPr lang="en-US" altLang="zh-CN" dirty="0"/>
          </a:p>
          <a:p>
            <a:pPr marL="0" indent="0">
              <a:buNone/>
            </a:pPr>
            <a:r>
              <a:rPr lang="en-US" altLang="zh-CN" dirty="0"/>
              <a:t>B0</a:t>
            </a:r>
            <a:r>
              <a:rPr lang="zh-CN" altLang="en-US" dirty="0"/>
              <a:t>表示通过</a:t>
            </a:r>
            <a:r>
              <a:rPr lang="en-US" altLang="zh-CN" dirty="0"/>
              <a:t>RPN</a:t>
            </a:r>
            <a:r>
              <a:rPr lang="zh-CN" altLang="en-US" dirty="0"/>
              <a:t>网络所获得的</a:t>
            </a:r>
            <a:r>
              <a:rPr lang="en-US" altLang="zh-CN" dirty="0"/>
              <a:t>proposals</a:t>
            </a:r>
            <a:r>
              <a:rPr lang="zh-CN" altLang="en-US" dirty="0"/>
              <a:t>。</a:t>
            </a:r>
            <a:endParaRPr lang="en-US" altLang="zh-CN" dirty="0"/>
          </a:p>
          <a:p>
            <a:pPr marL="0" indent="0">
              <a:buNone/>
            </a:pPr>
            <a:r>
              <a:rPr lang="en-US" altLang="zh-CN" dirty="0"/>
              <a:t>pool</a:t>
            </a:r>
            <a:r>
              <a:rPr lang="zh-CN" altLang="en-US" dirty="0"/>
              <a:t>表示</a:t>
            </a:r>
            <a:r>
              <a:rPr lang="en-US" altLang="zh-CN" dirty="0" err="1"/>
              <a:t>ROIPooling</a:t>
            </a:r>
            <a:r>
              <a:rPr lang="zh-CN" altLang="en-US" dirty="0"/>
              <a:t>。</a:t>
            </a:r>
            <a:r>
              <a:rPr lang="en-US" altLang="zh-CN" dirty="0"/>
              <a:t>H</a:t>
            </a:r>
            <a:r>
              <a:rPr lang="zh-CN" altLang="en-US" dirty="0"/>
              <a:t>表示检测器的</a:t>
            </a:r>
            <a:r>
              <a:rPr lang="en-US" altLang="zh-CN" dirty="0"/>
              <a:t>head</a:t>
            </a:r>
            <a:r>
              <a:rPr lang="zh-CN" altLang="en-US" dirty="0"/>
              <a:t>。</a:t>
            </a:r>
            <a:endParaRPr lang="en-US" altLang="zh-CN" dirty="0"/>
          </a:p>
          <a:p>
            <a:pPr marL="0" indent="0">
              <a:buNone/>
            </a:pPr>
            <a:r>
              <a:rPr lang="en-US" altLang="zh-CN" dirty="0"/>
              <a:t>C</a:t>
            </a:r>
            <a:r>
              <a:rPr lang="zh-CN" altLang="en-US" dirty="0"/>
              <a:t>和</a:t>
            </a:r>
            <a:r>
              <a:rPr lang="en-US" altLang="zh-CN" dirty="0"/>
              <a:t>B</a:t>
            </a:r>
            <a:r>
              <a:rPr lang="zh-CN" altLang="en-US" dirty="0"/>
              <a:t>分别表示分类输出和</a:t>
            </a:r>
            <a:r>
              <a:rPr lang="zh-CN" altLang="en-US" dirty="0" smtClean="0"/>
              <a:t>框</a:t>
            </a:r>
            <a:r>
              <a:rPr lang="zh-CN" altLang="en-US" dirty="0"/>
              <a:t>坐标</a:t>
            </a:r>
            <a:r>
              <a:rPr lang="zh-CN" altLang="en-US" dirty="0" smtClean="0"/>
              <a:t>回归</a:t>
            </a:r>
            <a:r>
              <a:rPr lang="zh-CN" altLang="en-US" dirty="0"/>
              <a:t>输出。</a:t>
            </a:r>
          </a:p>
          <a:p>
            <a:endParaRPr lang="zh-CN" altLang="en-US" dirty="0"/>
          </a:p>
        </p:txBody>
      </p:sp>
      <p:pic>
        <p:nvPicPr>
          <p:cNvPr id="6" name="内容占位符 5"/>
          <p:cNvPicPr>
            <a:picLocks noGrp="1" noChangeAspect="1"/>
          </p:cNvPicPr>
          <p:nvPr>
            <p:ph sz="half" idx="2"/>
          </p:nvPr>
        </p:nvPicPr>
        <p:blipFill>
          <a:blip r:embed="rId2"/>
          <a:stretch>
            <a:fillRect/>
          </a:stretch>
        </p:blipFill>
        <p:spPr>
          <a:xfrm>
            <a:off x="5890588" y="1690688"/>
            <a:ext cx="5940132" cy="3627160"/>
          </a:xfrm>
          <a:prstGeom prst="rect">
            <a:avLst/>
          </a:prstGeom>
        </p:spPr>
      </p:pic>
    </p:spTree>
    <p:extLst>
      <p:ext uri="{BB962C8B-B14F-4D97-AF65-F5344CB8AC3E}">
        <p14:creationId xmlns:p14="http://schemas.microsoft.com/office/powerpoint/2010/main" val="30632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主要方法</a:t>
            </a:r>
            <a:r>
              <a:rPr lang="en-US" altLang="zh-CN" dirty="0" smtClean="0"/>
              <a:t>-</a:t>
            </a:r>
            <a:r>
              <a:rPr lang="zh-CN" altLang="en-US" dirty="0" smtClean="0"/>
              <a:t>追踪部分</a:t>
            </a:r>
            <a:endParaRPr lang="zh-CN" altLang="en-US" dirty="0"/>
          </a:p>
        </p:txBody>
      </p:sp>
      <p:sp>
        <p:nvSpPr>
          <p:cNvPr id="3" name="内容占位符 2"/>
          <p:cNvSpPr>
            <a:spLocks noGrp="1"/>
          </p:cNvSpPr>
          <p:nvPr>
            <p:ph idx="1"/>
          </p:nvPr>
        </p:nvSpPr>
        <p:spPr/>
        <p:txBody>
          <a:bodyPr>
            <a:normAutofit/>
          </a:bodyPr>
          <a:lstStyle/>
          <a:p>
            <a:r>
              <a:rPr lang="en-US" altLang="zh-CN" dirty="0" err="1"/>
              <a:t>kalman</a:t>
            </a:r>
            <a:r>
              <a:rPr lang="zh-CN" altLang="en-US" dirty="0"/>
              <a:t> </a:t>
            </a:r>
            <a:r>
              <a:rPr lang="en-US" altLang="zh-CN" dirty="0"/>
              <a:t>Filter</a:t>
            </a:r>
            <a:r>
              <a:rPr lang="zh-CN" altLang="en-US" dirty="0" smtClean="0"/>
              <a:t>（卡尔曼滤波）</a:t>
            </a:r>
            <a:endParaRPr lang="en-US" altLang="zh-CN" dirty="0" smtClean="0"/>
          </a:p>
          <a:p>
            <a:r>
              <a:rPr lang="en-US" altLang="zh-CN" dirty="0" smtClean="0"/>
              <a:t>Kuhn-</a:t>
            </a:r>
            <a:r>
              <a:rPr lang="en-US" altLang="zh-CN" dirty="0" err="1" smtClean="0"/>
              <a:t>Munkres</a:t>
            </a:r>
            <a:r>
              <a:rPr lang="en-US" altLang="zh-CN" dirty="0" smtClean="0"/>
              <a:t> </a:t>
            </a:r>
            <a:r>
              <a:rPr lang="en-US" altLang="zh-CN" dirty="0"/>
              <a:t>Algorithm</a:t>
            </a:r>
            <a:r>
              <a:rPr lang="zh-CN" altLang="en-US" dirty="0" smtClean="0"/>
              <a:t>（</a:t>
            </a:r>
            <a:r>
              <a:rPr lang="en-US" altLang="zh-CN" dirty="0" smtClean="0"/>
              <a:t>KM</a:t>
            </a:r>
            <a:r>
              <a:rPr lang="zh-CN" altLang="en-US" dirty="0" smtClean="0"/>
              <a:t>算法）</a:t>
            </a:r>
            <a:endParaRPr lang="en-US" altLang="zh-CN" dirty="0" smtClean="0"/>
          </a:p>
          <a:p>
            <a:pPr marL="0" indent="0">
              <a:buNone/>
            </a:pPr>
            <a:endParaRPr lang="en-US" altLang="zh-CN" dirty="0" smtClean="0"/>
          </a:p>
          <a:p>
            <a:pPr marL="0" indent="0">
              <a:buNone/>
            </a:pPr>
            <a:r>
              <a:rPr lang="zh-CN" altLang="en-US" dirty="0" smtClean="0"/>
              <a:t>卡尔曼滤波是一</a:t>
            </a:r>
            <a:r>
              <a:rPr lang="zh-CN" altLang="en-US" dirty="0" smtClean="0"/>
              <a:t>种</a:t>
            </a:r>
            <a:r>
              <a:rPr lang="zh-CN" altLang="en-US" dirty="0" smtClean="0"/>
              <a:t>线性</a:t>
            </a:r>
            <a:r>
              <a:rPr lang="zh-CN" altLang="en-US" dirty="0"/>
              <a:t>最</a:t>
            </a:r>
            <a:r>
              <a:rPr lang="zh-CN" altLang="en-US" dirty="0" smtClean="0"/>
              <a:t>优模型</a:t>
            </a:r>
            <a:r>
              <a:rPr lang="zh-CN" altLang="en-US" dirty="0" smtClean="0"/>
              <a:t>，</a:t>
            </a:r>
            <a:r>
              <a:rPr lang="zh-CN" altLang="en-US" dirty="0" smtClean="0"/>
              <a:t>用来对目标的轨迹进行预测，并且使用确信度较高的跟踪结果来对预测结果进行修正，在控制反馈领域有广泛使用。</a:t>
            </a:r>
            <a:endParaRPr lang="en-US" altLang="zh-CN" dirty="0" smtClean="0"/>
          </a:p>
          <a:p>
            <a:pPr marL="0" indent="0">
              <a:buNone/>
            </a:pPr>
            <a:endParaRPr lang="en-US" altLang="zh-CN" dirty="0"/>
          </a:p>
          <a:p>
            <a:pPr marL="0" indent="0">
              <a:buNone/>
            </a:pPr>
            <a:r>
              <a:rPr lang="en-US" altLang="zh-CN" dirty="0" smtClean="0"/>
              <a:t>KM</a:t>
            </a:r>
            <a:r>
              <a:rPr lang="zh-CN" altLang="en-US" dirty="0" smtClean="0"/>
              <a:t>算法是一种寻找带权二分图最优匹配的算法，在多目标跟踪可以理解为寻找视频前后两帧中目标匹配的最优解。</a:t>
            </a:r>
            <a:endParaRPr lang="en-US" altLang="zh-CN" dirty="0" smtClean="0"/>
          </a:p>
        </p:txBody>
      </p:sp>
    </p:spTree>
    <p:extLst>
      <p:ext uri="{BB962C8B-B14F-4D97-AF65-F5344CB8AC3E}">
        <p14:creationId xmlns:p14="http://schemas.microsoft.com/office/powerpoint/2010/main" val="3308759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kalman</a:t>
            </a:r>
            <a:r>
              <a:rPr lang="en-US" altLang="zh-CN" dirty="0" smtClean="0"/>
              <a:t> Filter</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评估一些重要的但是无法直接测量的量；用于多传感器信息融合领域。  </a:t>
            </a:r>
            <a:endParaRPr lang="en-US" altLang="zh-CN" dirty="0"/>
          </a:p>
          <a:p>
            <a:r>
              <a:rPr lang="en-US" altLang="zh-CN" dirty="0" err="1" smtClean="0"/>
              <a:t>kalman</a:t>
            </a:r>
            <a:r>
              <a:rPr lang="zh-CN" altLang="en-US" dirty="0" smtClean="0"/>
              <a:t>滤波的前提的目标的运动的线性模型，误差的分布假设为高斯分布。</a:t>
            </a:r>
            <a:endParaRPr lang="en-US" altLang="zh-CN" dirty="0" smtClean="0"/>
          </a:p>
          <a:p>
            <a:r>
              <a:rPr lang="en-US" altLang="zh-CN" dirty="0" err="1" smtClean="0"/>
              <a:t>kalman</a:t>
            </a:r>
            <a:r>
              <a:rPr lang="zh-CN" altLang="en-US" dirty="0" smtClean="0"/>
              <a:t>滤波是综合考虑预测值和观测值后得到一个相对准确的实际值。</a:t>
            </a:r>
            <a:endParaRPr lang="en-US" altLang="zh-CN" dirty="0" smtClean="0"/>
          </a:p>
          <a:p>
            <a:r>
              <a:rPr lang="zh-CN" altLang="en-US" dirty="0" smtClean="0"/>
              <a:t>过程：</a:t>
            </a:r>
            <a:endParaRPr lang="en-US" altLang="zh-CN" dirty="0" smtClean="0"/>
          </a:p>
          <a:p>
            <a:pPr marL="0" indent="0">
              <a:buNone/>
            </a:pPr>
            <a:r>
              <a:rPr lang="en-US" altLang="zh-CN" dirty="0" smtClean="0"/>
              <a:t>step1</a:t>
            </a:r>
            <a:r>
              <a:rPr lang="zh-CN" altLang="en-US" dirty="0" smtClean="0"/>
              <a:t>：对目标的运动情况进行</a:t>
            </a:r>
            <a:r>
              <a:rPr lang="zh-CN" altLang="en-US" b="1" dirty="0" smtClean="0"/>
              <a:t>建模</a:t>
            </a:r>
            <a:r>
              <a:rPr lang="zh-CN" altLang="en-US" dirty="0" smtClean="0"/>
              <a:t>，明确需要</a:t>
            </a:r>
            <a:r>
              <a:rPr lang="zh-CN" altLang="en-US" b="1" dirty="0" smtClean="0"/>
              <a:t>评估的状态</a:t>
            </a:r>
            <a:r>
              <a:rPr lang="zh-CN" altLang="en-US" dirty="0" smtClean="0"/>
              <a:t>。</a:t>
            </a:r>
            <a:endParaRPr lang="en-US" altLang="zh-CN" dirty="0" smtClean="0"/>
          </a:p>
          <a:p>
            <a:pPr marL="0" indent="0">
              <a:buNone/>
            </a:pPr>
            <a:r>
              <a:rPr lang="en-US" altLang="zh-CN" dirty="0" smtClean="0"/>
              <a:t>step2</a:t>
            </a:r>
            <a:r>
              <a:rPr lang="zh-CN" altLang="en-US" dirty="0" smtClean="0"/>
              <a:t>：寻找</a:t>
            </a:r>
            <a:r>
              <a:rPr lang="zh-CN" altLang="en-US" b="1" dirty="0" smtClean="0"/>
              <a:t>状态转移矩阵</a:t>
            </a:r>
            <a:r>
              <a:rPr lang="zh-CN" altLang="en-US" dirty="0" smtClean="0"/>
              <a:t>，计算</a:t>
            </a:r>
            <a:r>
              <a:rPr lang="zh-CN" altLang="en-US" b="1" dirty="0" smtClean="0"/>
              <a:t>预测状态</a:t>
            </a:r>
            <a:r>
              <a:rPr lang="zh-CN" altLang="en-US" dirty="0" smtClean="0"/>
              <a:t>和</a:t>
            </a:r>
            <a:r>
              <a:rPr lang="zh-CN" altLang="en-US" b="1" dirty="0" smtClean="0"/>
              <a:t>预测误差转移公式</a:t>
            </a:r>
            <a:r>
              <a:rPr lang="zh-CN" altLang="en-US" dirty="0" smtClean="0"/>
              <a:t>。</a:t>
            </a:r>
            <a:endParaRPr lang="en-US" altLang="zh-CN" dirty="0" smtClean="0"/>
          </a:p>
          <a:p>
            <a:pPr marL="0" indent="0">
              <a:buNone/>
            </a:pPr>
            <a:r>
              <a:rPr lang="en-US" altLang="zh-CN" dirty="0" smtClean="0"/>
              <a:t>step3</a:t>
            </a:r>
            <a:r>
              <a:rPr lang="zh-CN" altLang="en-US" dirty="0" smtClean="0"/>
              <a:t>：寻找</a:t>
            </a:r>
            <a:r>
              <a:rPr lang="zh-CN" altLang="en-US" b="1" dirty="0" smtClean="0"/>
              <a:t>观测矩阵</a:t>
            </a:r>
            <a:r>
              <a:rPr lang="zh-CN" altLang="en-US" dirty="0" smtClean="0"/>
              <a:t>，确定</a:t>
            </a:r>
            <a:r>
              <a:rPr lang="zh-CN" altLang="en-US" b="1" dirty="0" smtClean="0"/>
              <a:t>观测误差</a:t>
            </a:r>
            <a:endParaRPr lang="en-US" altLang="zh-CN" b="1" dirty="0" smtClean="0"/>
          </a:p>
          <a:p>
            <a:pPr marL="0" indent="0">
              <a:buNone/>
            </a:pPr>
            <a:r>
              <a:rPr lang="en-US" altLang="zh-CN" dirty="0" smtClean="0"/>
              <a:t>step4</a:t>
            </a:r>
            <a:r>
              <a:rPr lang="zh-CN" altLang="en-US" dirty="0" smtClean="0"/>
              <a:t>：</a:t>
            </a:r>
            <a:r>
              <a:rPr lang="zh-CN" altLang="en-US" b="1" dirty="0" smtClean="0"/>
              <a:t>更新</a:t>
            </a:r>
            <a:r>
              <a:rPr lang="zh-CN" altLang="en-US" dirty="0" smtClean="0"/>
              <a:t>预测的</a:t>
            </a:r>
            <a:r>
              <a:rPr lang="zh-CN" altLang="en-US" b="1" dirty="0" smtClean="0"/>
              <a:t>状态</a:t>
            </a:r>
            <a:r>
              <a:rPr lang="zh-CN" altLang="en-US" dirty="0" smtClean="0"/>
              <a:t>和</a:t>
            </a:r>
            <a:r>
              <a:rPr lang="zh-CN" altLang="en-US" b="1" dirty="0" smtClean="0"/>
              <a:t>误差</a:t>
            </a:r>
            <a:endParaRPr lang="en-US" altLang="zh-CN" b="1" dirty="0" smtClean="0"/>
          </a:p>
        </p:txBody>
      </p:sp>
    </p:spTree>
    <p:extLst>
      <p:ext uri="{BB962C8B-B14F-4D97-AF65-F5344CB8AC3E}">
        <p14:creationId xmlns:p14="http://schemas.microsoft.com/office/powerpoint/2010/main" val="630261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2464</Words>
  <Application>Microsoft Office PowerPoint</Application>
  <PresentationFormat>宽屏</PresentationFormat>
  <Paragraphs>168</Paragraphs>
  <Slides>23</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等线</vt:lpstr>
      <vt:lpstr>等线 Light</vt:lpstr>
      <vt:lpstr>Arial</vt:lpstr>
      <vt:lpstr>Cambria Math</vt:lpstr>
      <vt:lpstr>Office 主题​​</vt:lpstr>
      <vt:lpstr>商品识别的解决方案及落地研究</vt:lpstr>
      <vt:lpstr>商品识别的发展以及存在问题</vt:lpstr>
      <vt:lpstr>商品识别的发展以及存在问题</vt:lpstr>
      <vt:lpstr>分析早期视觉方案效果不好的原因</vt:lpstr>
      <vt:lpstr>解决方案</vt:lpstr>
      <vt:lpstr>主要方法-检测部分</vt:lpstr>
      <vt:lpstr>Cascade-RCNN网络结构</vt:lpstr>
      <vt:lpstr>主要方法-追踪部分</vt:lpstr>
      <vt:lpstr>kalman Filter</vt:lpstr>
      <vt:lpstr>示例-小车运动模型</vt:lpstr>
      <vt:lpstr>示例-小车运动模型</vt:lpstr>
      <vt:lpstr>示例-小车运动模型</vt:lpstr>
      <vt:lpstr>将kalman滤波结合到追踪里面</vt:lpstr>
      <vt:lpstr>Hungarian algorithm</vt:lpstr>
      <vt:lpstr>匹配过程</vt:lpstr>
      <vt:lpstr>匹配过程</vt:lpstr>
      <vt:lpstr>匹配过程</vt:lpstr>
      <vt:lpstr>至于KM算法</vt:lpstr>
      <vt:lpstr>模型落地研究</vt:lpstr>
      <vt:lpstr>落地研究需要解决的问题</vt:lpstr>
      <vt:lpstr>有限的算力范围内能够提供满意的处理速度 </vt:lpstr>
      <vt:lpstr>模型的大小以及性能需要保证 </vt:lpstr>
      <vt:lpstr>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商品识别的解决方案及落地研究</dc:title>
  <dc:creator>Owen T</dc:creator>
  <cp:lastModifiedBy>Owen T</cp:lastModifiedBy>
  <cp:revision>31</cp:revision>
  <dcterms:created xsi:type="dcterms:W3CDTF">2019-12-31T14:12:46Z</dcterms:created>
  <dcterms:modified xsi:type="dcterms:W3CDTF">2020-01-02T03:57:54Z</dcterms:modified>
</cp:coreProperties>
</file>