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19" r:id="rId3"/>
    <p:sldId id="339" r:id="rId4"/>
    <p:sldId id="328" r:id="rId5"/>
    <p:sldId id="341" r:id="rId6"/>
    <p:sldId id="342" r:id="rId7"/>
    <p:sldId id="343" r:id="rId8"/>
    <p:sldId id="329" r:id="rId9"/>
    <p:sldId id="330" r:id="rId10"/>
    <p:sldId id="351" r:id="rId11"/>
    <p:sldId id="331" r:id="rId12"/>
    <p:sldId id="352" r:id="rId13"/>
    <p:sldId id="332" r:id="rId14"/>
    <p:sldId id="345" r:id="rId15"/>
    <p:sldId id="353" r:id="rId16"/>
    <p:sldId id="334" r:id="rId17"/>
    <p:sldId id="335" r:id="rId18"/>
    <p:sldId id="354" r:id="rId19"/>
    <p:sldId id="355" r:id="rId20"/>
    <p:sldId id="336" r:id="rId21"/>
    <p:sldId id="337" r:id="rId22"/>
    <p:sldId id="338" r:id="rId23"/>
    <p:sldId id="340" r:id="rId24"/>
    <p:sldId id="344" r:id="rId25"/>
    <p:sldId id="358" r:id="rId26"/>
    <p:sldId id="360" r:id="rId27"/>
    <p:sldId id="346" r:id="rId28"/>
    <p:sldId id="347" r:id="rId29"/>
    <p:sldId id="348" r:id="rId30"/>
    <p:sldId id="349" r:id="rId31"/>
    <p:sldId id="350" r:id="rId32"/>
    <p:sldId id="356" r:id="rId33"/>
    <p:sldId id="357" r:id="rId34"/>
    <p:sldId id="318" r:id="rId35"/>
  </p:sldIdLst>
  <p:sldSz cx="9144000" cy="6858000" type="screen4x3"/>
  <p:notesSz cx="6991350" cy="92805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2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2821DEC-1157-4F7A-B7EA-630B5A96E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86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defTabSz="93027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defTabSz="93027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fld id="{9E5D9D71-C971-4B96-B30A-4B5645B71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4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 145B -- L. Bic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76D3E-48F6-473F-AFC8-B75325058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7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 145B -- L. Bic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607FC-FB04-4D86-BD6B-222A5B150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8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 145B -- L. Bic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DB9AA-CA67-4321-ADB6-72483525DD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0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 145B -- L. Bic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0B73D-5314-4104-9D79-33A5F2FE4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9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 145B -- L. Bic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95444-3DC5-4DCC-8E96-C2F447A20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4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 145B -- L. Bic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0F775-7E82-4A39-A687-C562B8B387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3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 145B -- L. Bic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453B7-392E-4654-B088-C3A6D0868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8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 145B -- L. Bic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F5077-CDD4-4ECB-9C60-50873278C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 145B -- L. Bic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FFD1A-25B5-492E-890A-85E563957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0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 145B -- L. Bic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940FA-28AB-46F7-B67F-E2413119E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8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 145B -- L. Bic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17C30-CEEB-425F-91B6-4F8FE3D92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3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 145B -- L. Bic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62DC5-AE25-44CE-9579-A95514F4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/>
              <a:t>ICS 145B -- L. Bic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5F24B5A-5766-4D9F-AE96-466A4CC76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1486FC1-4A23-4D91-9099-AE80E98EB686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Project: File System</a:t>
            </a:r>
            <a:br>
              <a:rPr lang="en-US" smtClean="0"/>
            </a:br>
            <a:endParaRPr lang="en-US" sz="3600" smtClean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</p:spPr>
        <p:txBody>
          <a:bodyPr/>
          <a:lstStyle/>
          <a:p>
            <a:pPr eaLnBrk="1" hangingPunct="1"/>
            <a:r>
              <a:rPr lang="en-US" dirty="0" smtClean="0"/>
              <a:t>Textbook: pages 501-506</a:t>
            </a:r>
          </a:p>
          <a:p>
            <a:pPr eaLnBrk="1" hangingPunct="1"/>
            <a:r>
              <a:rPr lang="en-US" dirty="0" err="1" smtClean="0"/>
              <a:t>Lubomir</a:t>
            </a:r>
            <a:r>
              <a:rPr lang="en-US" dirty="0" smtClean="0"/>
              <a:t> </a:t>
            </a:r>
            <a:r>
              <a:rPr lang="en-US" dirty="0" err="1" smtClean="0"/>
              <a:t>Bic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40FA-28AB-46F7-B67F-E2413119E16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0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AEC9E57-E0F8-4C24-B354-02F91CF5C2CF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Create a file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772400" cy="1828800"/>
          </a:xfrm>
        </p:spPr>
        <p:txBody>
          <a:bodyPr/>
          <a:lstStyle/>
          <a:p>
            <a:pPr eaLnBrk="1" hangingPunct="1"/>
            <a:r>
              <a:rPr lang="en-US" dirty="0" smtClean="0"/>
              <a:t>find a free file descriptor</a:t>
            </a:r>
          </a:p>
          <a:p>
            <a:pPr eaLnBrk="1" hangingPunct="1"/>
            <a:r>
              <a:rPr lang="en-US" dirty="0" smtClean="0"/>
              <a:t>find a free directory entry</a:t>
            </a:r>
          </a:p>
          <a:p>
            <a:pPr eaLnBrk="1" hangingPunct="1"/>
            <a:r>
              <a:rPr lang="en-US" dirty="0" smtClean="0"/>
              <a:t>fill both entries</a:t>
            </a:r>
          </a:p>
        </p:txBody>
      </p:sp>
      <p:grpSp>
        <p:nvGrpSpPr>
          <p:cNvPr id="11270" name="Group 4"/>
          <p:cNvGrpSpPr>
            <a:grpSpLocks/>
          </p:cNvGrpSpPr>
          <p:nvPr/>
        </p:nvGrpSpPr>
        <p:grpSpPr bwMode="auto">
          <a:xfrm>
            <a:off x="685800" y="3276600"/>
            <a:ext cx="7391400" cy="517525"/>
            <a:chOff x="432" y="2352"/>
            <a:chExt cx="4656" cy="326"/>
          </a:xfrm>
        </p:grpSpPr>
        <p:sp>
          <p:nvSpPr>
            <p:cNvPr id="11322" name="Rectangle 5"/>
            <p:cNvSpPr>
              <a:spLocks noChangeArrowheads="1"/>
            </p:cNvSpPr>
            <p:nvPr/>
          </p:nvSpPr>
          <p:spPr bwMode="auto">
            <a:xfrm>
              <a:off x="4656" y="2352"/>
              <a:ext cx="43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/>
                <a:t>…</a:t>
              </a:r>
            </a:p>
          </p:txBody>
        </p:sp>
        <p:sp>
          <p:nvSpPr>
            <p:cNvPr id="11323" name="Rectangle 6"/>
            <p:cNvSpPr>
              <a:spLocks noChangeArrowheads="1"/>
            </p:cNvSpPr>
            <p:nvPr/>
          </p:nvSpPr>
          <p:spPr bwMode="auto">
            <a:xfrm>
              <a:off x="3312" y="2352"/>
              <a:ext cx="1344" cy="32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/>
                <a:t>free</a:t>
              </a:r>
            </a:p>
          </p:txBody>
        </p:sp>
        <p:sp>
          <p:nvSpPr>
            <p:cNvPr id="11324" name="Rectangle 7"/>
            <p:cNvSpPr>
              <a:spLocks noChangeArrowheads="1"/>
            </p:cNvSpPr>
            <p:nvPr/>
          </p:nvSpPr>
          <p:spPr bwMode="auto">
            <a:xfrm>
              <a:off x="2716" y="2352"/>
              <a:ext cx="59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/>
                <a:t>…</a:t>
              </a:r>
            </a:p>
          </p:txBody>
        </p:sp>
        <p:sp>
          <p:nvSpPr>
            <p:cNvPr id="11325" name="Rectangle 8"/>
            <p:cNvSpPr>
              <a:spLocks noChangeArrowheads="1"/>
            </p:cNvSpPr>
            <p:nvPr/>
          </p:nvSpPr>
          <p:spPr bwMode="auto">
            <a:xfrm>
              <a:off x="2412" y="2352"/>
              <a:ext cx="304" cy="32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1326" name="Rectangle 9"/>
            <p:cNvSpPr>
              <a:spLocks noChangeArrowheads="1"/>
            </p:cNvSpPr>
            <p:nvPr/>
          </p:nvSpPr>
          <p:spPr bwMode="auto">
            <a:xfrm>
              <a:off x="2088" y="2352"/>
              <a:ext cx="324" cy="32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1327" name="Rectangle 10"/>
            <p:cNvSpPr>
              <a:spLocks noChangeArrowheads="1"/>
            </p:cNvSpPr>
            <p:nvPr/>
          </p:nvSpPr>
          <p:spPr bwMode="auto">
            <a:xfrm>
              <a:off x="1752" y="2352"/>
              <a:ext cx="336" cy="32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1328" name="Rectangle 11"/>
            <p:cNvSpPr>
              <a:spLocks noChangeArrowheads="1"/>
            </p:cNvSpPr>
            <p:nvPr/>
          </p:nvSpPr>
          <p:spPr bwMode="auto">
            <a:xfrm>
              <a:off x="1295" y="2352"/>
              <a:ext cx="457" cy="32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/>
                <a:t>len</a:t>
              </a:r>
            </a:p>
          </p:txBody>
        </p:sp>
        <p:sp>
          <p:nvSpPr>
            <p:cNvPr id="11329" name="Rectangle 12"/>
            <p:cNvSpPr>
              <a:spLocks noChangeArrowheads="1"/>
            </p:cNvSpPr>
            <p:nvPr/>
          </p:nvSpPr>
          <p:spPr bwMode="auto">
            <a:xfrm>
              <a:off x="432" y="2352"/>
              <a:ext cx="8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bit map</a:t>
              </a:r>
            </a:p>
          </p:txBody>
        </p:sp>
        <p:sp>
          <p:nvSpPr>
            <p:cNvPr id="11330" name="Line 13"/>
            <p:cNvSpPr>
              <a:spLocks noChangeShapeType="1"/>
            </p:cNvSpPr>
            <p:nvPr/>
          </p:nvSpPr>
          <p:spPr bwMode="auto">
            <a:xfrm>
              <a:off x="432" y="2352"/>
              <a:ext cx="46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1" name="Line 14"/>
            <p:cNvSpPr>
              <a:spLocks noChangeShapeType="1"/>
            </p:cNvSpPr>
            <p:nvPr/>
          </p:nvSpPr>
          <p:spPr bwMode="auto">
            <a:xfrm>
              <a:off x="432" y="2678"/>
              <a:ext cx="46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2" name="Line 15"/>
            <p:cNvSpPr>
              <a:spLocks noChangeShapeType="1"/>
            </p:cNvSpPr>
            <p:nvPr/>
          </p:nvSpPr>
          <p:spPr bwMode="auto">
            <a:xfrm>
              <a:off x="432" y="2352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3" name="Line 16"/>
            <p:cNvSpPr>
              <a:spLocks noChangeShapeType="1"/>
            </p:cNvSpPr>
            <p:nvPr/>
          </p:nvSpPr>
          <p:spPr bwMode="auto">
            <a:xfrm>
              <a:off x="1295" y="235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4" name="Line 17"/>
            <p:cNvSpPr>
              <a:spLocks noChangeShapeType="1"/>
            </p:cNvSpPr>
            <p:nvPr/>
          </p:nvSpPr>
          <p:spPr bwMode="auto">
            <a:xfrm>
              <a:off x="1752" y="235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5" name="Line 18"/>
            <p:cNvSpPr>
              <a:spLocks noChangeShapeType="1"/>
            </p:cNvSpPr>
            <p:nvPr/>
          </p:nvSpPr>
          <p:spPr bwMode="auto">
            <a:xfrm>
              <a:off x="2088" y="235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Line 19"/>
            <p:cNvSpPr>
              <a:spLocks noChangeShapeType="1"/>
            </p:cNvSpPr>
            <p:nvPr/>
          </p:nvSpPr>
          <p:spPr bwMode="auto">
            <a:xfrm>
              <a:off x="2412" y="235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7" name="Line 20"/>
            <p:cNvSpPr>
              <a:spLocks noChangeShapeType="1"/>
            </p:cNvSpPr>
            <p:nvPr/>
          </p:nvSpPr>
          <p:spPr bwMode="auto">
            <a:xfrm>
              <a:off x="2716" y="235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8" name="Line 21"/>
            <p:cNvSpPr>
              <a:spLocks noChangeShapeType="1"/>
            </p:cNvSpPr>
            <p:nvPr/>
          </p:nvSpPr>
          <p:spPr bwMode="auto">
            <a:xfrm>
              <a:off x="3312" y="235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9" name="Line 22"/>
            <p:cNvSpPr>
              <a:spLocks noChangeShapeType="1"/>
            </p:cNvSpPr>
            <p:nvPr/>
          </p:nvSpPr>
          <p:spPr bwMode="auto">
            <a:xfrm>
              <a:off x="4656" y="235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0" name="Line 23"/>
            <p:cNvSpPr>
              <a:spLocks noChangeShapeType="1"/>
            </p:cNvSpPr>
            <p:nvPr/>
          </p:nvSpPr>
          <p:spPr bwMode="auto">
            <a:xfrm>
              <a:off x="5088" y="2352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1" name="Group 24"/>
          <p:cNvGrpSpPr>
            <a:grpSpLocks/>
          </p:cNvGrpSpPr>
          <p:nvPr/>
        </p:nvGrpSpPr>
        <p:grpSpPr bwMode="auto">
          <a:xfrm>
            <a:off x="695325" y="4648200"/>
            <a:ext cx="7400925" cy="609600"/>
            <a:chOff x="438" y="3216"/>
            <a:chExt cx="4662" cy="384"/>
          </a:xfrm>
        </p:grpSpPr>
        <p:sp>
          <p:nvSpPr>
            <p:cNvPr id="11297" name="Rectangle 25"/>
            <p:cNvSpPr>
              <a:spLocks noChangeArrowheads="1"/>
            </p:cNvSpPr>
            <p:nvPr/>
          </p:nvSpPr>
          <p:spPr bwMode="auto">
            <a:xfrm>
              <a:off x="4070" y="3216"/>
              <a:ext cx="294" cy="38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1298" name="Rectangle 26"/>
            <p:cNvSpPr>
              <a:spLocks noChangeArrowheads="1"/>
            </p:cNvSpPr>
            <p:nvPr/>
          </p:nvSpPr>
          <p:spPr bwMode="auto">
            <a:xfrm>
              <a:off x="3285" y="3216"/>
              <a:ext cx="490" cy="38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11299" name="Rectangle 27"/>
            <p:cNvSpPr>
              <a:spLocks noChangeArrowheads="1"/>
            </p:cNvSpPr>
            <p:nvPr/>
          </p:nvSpPr>
          <p:spPr bwMode="auto">
            <a:xfrm>
              <a:off x="3775" y="3216"/>
              <a:ext cx="295" cy="38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1300" name="Rectangle 28"/>
            <p:cNvSpPr>
              <a:spLocks noChangeArrowheads="1"/>
            </p:cNvSpPr>
            <p:nvPr/>
          </p:nvSpPr>
          <p:spPr bwMode="auto">
            <a:xfrm>
              <a:off x="4658" y="3216"/>
              <a:ext cx="44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/>
                <a:t>…</a:t>
              </a:r>
            </a:p>
          </p:txBody>
        </p:sp>
        <p:sp>
          <p:nvSpPr>
            <p:cNvPr id="11301" name="Rectangle 29"/>
            <p:cNvSpPr>
              <a:spLocks noChangeArrowheads="1"/>
            </p:cNvSpPr>
            <p:nvPr/>
          </p:nvSpPr>
          <p:spPr bwMode="auto">
            <a:xfrm>
              <a:off x="4364" y="3216"/>
              <a:ext cx="294" cy="38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1302" name="Rectangle 30"/>
            <p:cNvSpPr>
              <a:spLocks noChangeArrowheads="1"/>
            </p:cNvSpPr>
            <p:nvPr/>
          </p:nvSpPr>
          <p:spPr bwMode="auto">
            <a:xfrm>
              <a:off x="2736" y="3216"/>
              <a:ext cx="5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/>
                <a:t>…</a:t>
              </a:r>
            </a:p>
          </p:txBody>
        </p:sp>
        <p:sp>
          <p:nvSpPr>
            <p:cNvPr id="11303" name="Rectangle 31"/>
            <p:cNvSpPr>
              <a:spLocks noChangeArrowheads="1"/>
            </p:cNvSpPr>
            <p:nvPr/>
          </p:nvSpPr>
          <p:spPr bwMode="auto">
            <a:xfrm>
              <a:off x="2400" y="3216"/>
              <a:ext cx="336" cy="38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1304" name="Rectangle 32"/>
            <p:cNvSpPr>
              <a:spLocks noChangeArrowheads="1"/>
            </p:cNvSpPr>
            <p:nvPr/>
          </p:nvSpPr>
          <p:spPr bwMode="auto">
            <a:xfrm>
              <a:off x="2107" y="3216"/>
              <a:ext cx="293" cy="38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1305" name="Rectangle 33"/>
            <p:cNvSpPr>
              <a:spLocks noChangeArrowheads="1"/>
            </p:cNvSpPr>
            <p:nvPr/>
          </p:nvSpPr>
          <p:spPr bwMode="auto">
            <a:xfrm>
              <a:off x="1763" y="3216"/>
              <a:ext cx="344" cy="38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1306" name="Rectangle 34"/>
            <p:cNvSpPr>
              <a:spLocks noChangeArrowheads="1"/>
            </p:cNvSpPr>
            <p:nvPr/>
          </p:nvSpPr>
          <p:spPr bwMode="auto">
            <a:xfrm>
              <a:off x="1272" y="3216"/>
              <a:ext cx="491" cy="38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/>
                <a:t>len</a:t>
              </a:r>
            </a:p>
          </p:txBody>
        </p:sp>
        <p:sp>
          <p:nvSpPr>
            <p:cNvPr id="11307" name="Rectangle 35"/>
            <p:cNvSpPr>
              <a:spLocks noChangeArrowheads="1"/>
            </p:cNvSpPr>
            <p:nvPr/>
          </p:nvSpPr>
          <p:spPr bwMode="auto">
            <a:xfrm>
              <a:off x="438" y="3216"/>
              <a:ext cx="83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bit map</a:t>
              </a:r>
            </a:p>
          </p:txBody>
        </p:sp>
        <p:sp>
          <p:nvSpPr>
            <p:cNvPr id="11308" name="Line 36"/>
            <p:cNvSpPr>
              <a:spLocks noChangeShapeType="1"/>
            </p:cNvSpPr>
            <p:nvPr/>
          </p:nvSpPr>
          <p:spPr bwMode="auto">
            <a:xfrm>
              <a:off x="438" y="3216"/>
              <a:ext cx="466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9" name="Line 37"/>
            <p:cNvSpPr>
              <a:spLocks noChangeShapeType="1"/>
            </p:cNvSpPr>
            <p:nvPr/>
          </p:nvSpPr>
          <p:spPr bwMode="auto">
            <a:xfrm>
              <a:off x="438" y="3600"/>
              <a:ext cx="466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0" name="Line 38"/>
            <p:cNvSpPr>
              <a:spLocks noChangeShapeType="1"/>
            </p:cNvSpPr>
            <p:nvPr/>
          </p:nvSpPr>
          <p:spPr bwMode="auto">
            <a:xfrm>
              <a:off x="438" y="3216"/>
              <a:ext cx="0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1" name="Line 39"/>
            <p:cNvSpPr>
              <a:spLocks noChangeShapeType="1"/>
            </p:cNvSpPr>
            <p:nvPr/>
          </p:nvSpPr>
          <p:spPr bwMode="auto">
            <a:xfrm>
              <a:off x="1272" y="32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2" name="Line 40"/>
            <p:cNvSpPr>
              <a:spLocks noChangeShapeType="1"/>
            </p:cNvSpPr>
            <p:nvPr/>
          </p:nvSpPr>
          <p:spPr bwMode="auto">
            <a:xfrm>
              <a:off x="1763" y="32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2107" y="32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2400" y="32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2736" y="32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3285" y="32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4658" y="32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5100" y="3216"/>
              <a:ext cx="0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9" name="Line 47"/>
            <p:cNvSpPr>
              <a:spLocks noChangeShapeType="1"/>
            </p:cNvSpPr>
            <p:nvPr/>
          </p:nvSpPr>
          <p:spPr bwMode="auto">
            <a:xfrm>
              <a:off x="4070" y="32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0" name="Line 48"/>
            <p:cNvSpPr>
              <a:spLocks noChangeShapeType="1"/>
            </p:cNvSpPr>
            <p:nvPr/>
          </p:nvSpPr>
          <p:spPr bwMode="auto">
            <a:xfrm>
              <a:off x="3775" y="32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1" name="Line 49"/>
            <p:cNvSpPr>
              <a:spLocks noChangeShapeType="1"/>
            </p:cNvSpPr>
            <p:nvPr/>
          </p:nvSpPr>
          <p:spPr bwMode="auto">
            <a:xfrm>
              <a:off x="4364" y="32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2" name="Group 50"/>
          <p:cNvGrpSpPr>
            <a:grpSpLocks/>
          </p:cNvGrpSpPr>
          <p:nvPr/>
        </p:nvGrpSpPr>
        <p:grpSpPr bwMode="auto">
          <a:xfrm>
            <a:off x="4529138" y="3962400"/>
            <a:ext cx="3395662" cy="517525"/>
            <a:chOff x="2853" y="2784"/>
            <a:chExt cx="2139" cy="326"/>
          </a:xfrm>
        </p:grpSpPr>
        <p:sp>
          <p:nvSpPr>
            <p:cNvPr id="11288" name="Rectangle 51"/>
            <p:cNvSpPr>
              <a:spLocks noChangeArrowheads="1"/>
            </p:cNvSpPr>
            <p:nvPr/>
          </p:nvSpPr>
          <p:spPr bwMode="auto">
            <a:xfrm>
              <a:off x="4467" y="2784"/>
              <a:ext cx="52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/>
                <a:t>…</a:t>
              </a:r>
            </a:p>
          </p:txBody>
        </p:sp>
        <p:sp>
          <p:nvSpPr>
            <p:cNvPr id="11289" name="Rectangle 52"/>
            <p:cNvSpPr>
              <a:spLocks noChangeArrowheads="1"/>
            </p:cNvSpPr>
            <p:nvPr/>
          </p:nvSpPr>
          <p:spPr bwMode="auto">
            <a:xfrm>
              <a:off x="3360" y="2784"/>
              <a:ext cx="110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/>
                <a:t>free</a:t>
              </a:r>
            </a:p>
          </p:txBody>
        </p:sp>
        <p:sp>
          <p:nvSpPr>
            <p:cNvPr id="11290" name="Rectangle 53"/>
            <p:cNvSpPr>
              <a:spLocks noChangeArrowheads="1"/>
            </p:cNvSpPr>
            <p:nvPr/>
          </p:nvSpPr>
          <p:spPr bwMode="auto">
            <a:xfrm>
              <a:off x="2853" y="2784"/>
              <a:ext cx="50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/>
                <a:t>…</a:t>
              </a:r>
            </a:p>
          </p:txBody>
        </p:sp>
        <p:sp>
          <p:nvSpPr>
            <p:cNvPr id="11291" name="Line 54"/>
            <p:cNvSpPr>
              <a:spLocks noChangeShapeType="1"/>
            </p:cNvSpPr>
            <p:nvPr/>
          </p:nvSpPr>
          <p:spPr bwMode="auto">
            <a:xfrm>
              <a:off x="2853" y="2784"/>
              <a:ext cx="213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Line 55"/>
            <p:cNvSpPr>
              <a:spLocks noChangeShapeType="1"/>
            </p:cNvSpPr>
            <p:nvPr/>
          </p:nvSpPr>
          <p:spPr bwMode="auto">
            <a:xfrm>
              <a:off x="2853" y="3110"/>
              <a:ext cx="213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Line 56"/>
            <p:cNvSpPr>
              <a:spLocks noChangeShapeType="1"/>
            </p:cNvSpPr>
            <p:nvPr/>
          </p:nvSpPr>
          <p:spPr bwMode="auto">
            <a:xfrm>
              <a:off x="2853" y="2784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Line 57"/>
            <p:cNvSpPr>
              <a:spLocks noChangeShapeType="1"/>
            </p:cNvSpPr>
            <p:nvPr/>
          </p:nvSpPr>
          <p:spPr bwMode="auto">
            <a:xfrm>
              <a:off x="3360" y="278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Line 58"/>
            <p:cNvSpPr>
              <a:spLocks noChangeShapeType="1"/>
            </p:cNvSpPr>
            <p:nvPr/>
          </p:nvSpPr>
          <p:spPr bwMode="auto">
            <a:xfrm>
              <a:off x="4467" y="278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Line 59"/>
            <p:cNvSpPr>
              <a:spLocks noChangeShapeType="1"/>
            </p:cNvSpPr>
            <p:nvPr/>
          </p:nvSpPr>
          <p:spPr bwMode="auto">
            <a:xfrm>
              <a:off x="4992" y="2784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3" name="Group 60"/>
          <p:cNvGrpSpPr>
            <a:grpSpLocks/>
          </p:cNvGrpSpPr>
          <p:nvPr/>
        </p:nvGrpSpPr>
        <p:grpSpPr bwMode="auto">
          <a:xfrm>
            <a:off x="4495800" y="5562600"/>
            <a:ext cx="3429000" cy="517525"/>
            <a:chOff x="2832" y="3792"/>
            <a:chExt cx="2160" cy="326"/>
          </a:xfrm>
        </p:grpSpPr>
        <p:sp>
          <p:nvSpPr>
            <p:cNvPr id="11277" name="Rectangle 61"/>
            <p:cNvSpPr>
              <a:spLocks noChangeArrowheads="1"/>
            </p:cNvSpPr>
            <p:nvPr/>
          </p:nvSpPr>
          <p:spPr bwMode="auto">
            <a:xfrm>
              <a:off x="3344" y="3792"/>
              <a:ext cx="6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/>
                <a:t>name</a:t>
              </a:r>
            </a:p>
          </p:txBody>
        </p:sp>
        <p:sp>
          <p:nvSpPr>
            <p:cNvPr id="11278" name="Rectangle 62"/>
            <p:cNvSpPr>
              <a:spLocks noChangeArrowheads="1"/>
            </p:cNvSpPr>
            <p:nvPr/>
          </p:nvSpPr>
          <p:spPr bwMode="auto">
            <a:xfrm>
              <a:off x="4560" y="3792"/>
              <a:ext cx="43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/>
                <a:t>…</a:t>
              </a:r>
            </a:p>
          </p:txBody>
        </p:sp>
        <p:sp>
          <p:nvSpPr>
            <p:cNvPr id="11279" name="Rectangle 63"/>
            <p:cNvSpPr>
              <a:spLocks noChangeArrowheads="1"/>
            </p:cNvSpPr>
            <p:nvPr/>
          </p:nvSpPr>
          <p:spPr bwMode="auto">
            <a:xfrm>
              <a:off x="3952" y="3792"/>
              <a:ext cx="6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/>
                <a:t>i</a:t>
              </a:r>
            </a:p>
          </p:txBody>
        </p:sp>
        <p:sp>
          <p:nvSpPr>
            <p:cNvPr id="11280" name="Rectangle 64"/>
            <p:cNvSpPr>
              <a:spLocks noChangeArrowheads="1"/>
            </p:cNvSpPr>
            <p:nvPr/>
          </p:nvSpPr>
          <p:spPr bwMode="auto">
            <a:xfrm>
              <a:off x="2832" y="3792"/>
              <a:ext cx="51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/>
                <a:t>…</a:t>
              </a:r>
            </a:p>
          </p:txBody>
        </p:sp>
        <p:sp>
          <p:nvSpPr>
            <p:cNvPr id="11281" name="Line 65"/>
            <p:cNvSpPr>
              <a:spLocks noChangeShapeType="1"/>
            </p:cNvSpPr>
            <p:nvPr/>
          </p:nvSpPr>
          <p:spPr bwMode="auto">
            <a:xfrm>
              <a:off x="2832" y="3792"/>
              <a:ext cx="21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66"/>
            <p:cNvSpPr>
              <a:spLocks noChangeShapeType="1"/>
            </p:cNvSpPr>
            <p:nvPr/>
          </p:nvSpPr>
          <p:spPr bwMode="auto">
            <a:xfrm>
              <a:off x="2832" y="4118"/>
              <a:ext cx="21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Line 67"/>
            <p:cNvSpPr>
              <a:spLocks noChangeShapeType="1"/>
            </p:cNvSpPr>
            <p:nvPr/>
          </p:nvSpPr>
          <p:spPr bwMode="auto">
            <a:xfrm>
              <a:off x="2832" y="3792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Line 68"/>
            <p:cNvSpPr>
              <a:spLocks noChangeShapeType="1"/>
            </p:cNvSpPr>
            <p:nvPr/>
          </p:nvSpPr>
          <p:spPr bwMode="auto">
            <a:xfrm>
              <a:off x="3344" y="379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Line 69"/>
            <p:cNvSpPr>
              <a:spLocks noChangeShapeType="1"/>
            </p:cNvSpPr>
            <p:nvPr/>
          </p:nvSpPr>
          <p:spPr bwMode="auto">
            <a:xfrm>
              <a:off x="4560" y="379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70"/>
            <p:cNvSpPr>
              <a:spLocks noChangeShapeType="1"/>
            </p:cNvSpPr>
            <p:nvPr/>
          </p:nvSpPr>
          <p:spPr bwMode="auto">
            <a:xfrm>
              <a:off x="4992" y="3792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Line 71"/>
            <p:cNvSpPr>
              <a:spLocks noChangeShapeType="1"/>
            </p:cNvSpPr>
            <p:nvPr/>
          </p:nvSpPr>
          <p:spPr bwMode="auto">
            <a:xfrm>
              <a:off x="3952" y="379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4" name="Line 72"/>
          <p:cNvSpPr>
            <a:spLocks noChangeShapeType="1"/>
          </p:cNvSpPr>
          <p:nvPr/>
        </p:nvSpPr>
        <p:spPr bwMode="auto">
          <a:xfrm>
            <a:off x="2971800" y="38100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73"/>
          <p:cNvSpPr>
            <a:spLocks noChangeShapeType="1"/>
          </p:cNvSpPr>
          <p:nvPr/>
        </p:nvSpPr>
        <p:spPr bwMode="auto">
          <a:xfrm>
            <a:off x="3124200" y="52578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Text Box 74"/>
          <p:cNvSpPr txBox="1">
            <a:spLocks noChangeArrowheads="1"/>
          </p:cNvSpPr>
          <p:nvPr/>
        </p:nvSpPr>
        <p:spPr bwMode="auto">
          <a:xfrm>
            <a:off x="5943600" y="2743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40FA-28AB-46F7-B67F-E2413119E16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3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2F316CF-E275-4C40-9922-69EC6892B8A5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Destroy a file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search directory to find </a:t>
            </a:r>
            <a:r>
              <a:rPr lang="en-US" dirty="0" smtClean="0"/>
              <a:t>file descriptor </a:t>
            </a:r>
            <a:endParaRPr lang="en-US" dirty="0" smtClean="0"/>
          </a:p>
          <a:p>
            <a:pPr eaLnBrk="1" hangingPunct="1"/>
            <a:r>
              <a:rPr lang="en-US" dirty="0" smtClean="0"/>
              <a:t>remove </a:t>
            </a:r>
            <a:r>
              <a:rPr lang="en-US" dirty="0" smtClean="0"/>
              <a:t>directory entry</a:t>
            </a:r>
          </a:p>
          <a:p>
            <a:pPr eaLnBrk="1" hangingPunct="1"/>
            <a:r>
              <a:rPr lang="en-US" dirty="0" smtClean="0"/>
              <a:t>update bit </a:t>
            </a:r>
            <a:r>
              <a:rPr lang="en-US" dirty="0" smtClean="0"/>
              <a:t>map (if file was not empty)</a:t>
            </a:r>
            <a:endParaRPr lang="en-US" dirty="0" smtClean="0"/>
          </a:p>
          <a:p>
            <a:pPr eaLnBrk="1" hangingPunct="1"/>
            <a:r>
              <a:rPr lang="en-US" dirty="0" smtClean="0"/>
              <a:t>free file descriptor</a:t>
            </a:r>
          </a:p>
          <a:p>
            <a:pPr eaLnBrk="1" hangingPunct="1"/>
            <a:r>
              <a:rPr lang="en-US" dirty="0" smtClean="0"/>
              <a:t>return status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022152-6B38-44A1-AB66-FA6321A16BBF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Open a file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86200"/>
            <a:ext cx="7924800" cy="2482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search directory to find index of file descriptor 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allocate a free OFT entry (reuse deleted entries)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fill in current position (0) and file descriptor index 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read block 0 of file into the r/w buffer (read-ahead)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return OFT index (j) (or return error)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consider adding a file length field (to simplify checking)</a:t>
            </a: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5556250" y="1524000"/>
            <a:ext cx="15986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sz="2800"/>
          </a:p>
        </p:txBody>
      </p:sp>
      <p:sp>
        <p:nvSpPr>
          <p:cNvPr id="13319" name="Text Box 5"/>
          <p:cNvSpPr txBox="1">
            <a:spLocks noChangeArrowheads="1"/>
          </p:cNvSpPr>
          <p:nvPr/>
        </p:nvSpPr>
        <p:spPr bwMode="auto">
          <a:xfrm>
            <a:off x="838200" y="99060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OFT:</a:t>
            </a:r>
          </a:p>
        </p:txBody>
      </p:sp>
      <p:sp>
        <p:nvSpPr>
          <p:cNvPr id="13320" name="Text Box 6"/>
          <p:cNvSpPr txBox="1">
            <a:spLocks noChangeArrowheads="1"/>
          </p:cNvSpPr>
          <p:nvPr/>
        </p:nvSpPr>
        <p:spPr bwMode="auto">
          <a:xfrm>
            <a:off x="2057400" y="1371600"/>
            <a:ext cx="2103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current position</a:t>
            </a:r>
          </a:p>
        </p:txBody>
      </p:sp>
      <p:sp>
        <p:nvSpPr>
          <p:cNvPr id="13321" name="Text Box 7"/>
          <p:cNvSpPr txBox="1">
            <a:spLocks noChangeArrowheads="1"/>
          </p:cNvSpPr>
          <p:nvPr/>
        </p:nvSpPr>
        <p:spPr bwMode="auto">
          <a:xfrm>
            <a:off x="3352800" y="17526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index</a:t>
            </a:r>
          </a:p>
        </p:txBody>
      </p:sp>
      <p:sp>
        <p:nvSpPr>
          <p:cNvPr id="13322" name="Line 8"/>
          <p:cNvSpPr>
            <a:spLocks noChangeShapeType="1"/>
          </p:cNvSpPr>
          <p:nvPr/>
        </p:nvSpPr>
        <p:spPr bwMode="auto">
          <a:xfrm rot="10800000" flipV="1">
            <a:off x="30480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9"/>
          <p:cNvSpPr>
            <a:spLocks noChangeShapeType="1"/>
          </p:cNvSpPr>
          <p:nvPr/>
        </p:nvSpPr>
        <p:spPr bwMode="auto">
          <a:xfrm flipV="1">
            <a:off x="2743200" y="22209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Rectangle 10"/>
          <p:cNvSpPr>
            <a:spLocks noChangeArrowheads="1"/>
          </p:cNvSpPr>
          <p:nvPr/>
        </p:nvSpPr>
        <p:spPr bwMode="auto">
          <a:xfrm>
            <a:off x="3352800" y="2743200"/>
            <a:ext cx="609600" cy="5175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sz="2800"/>
          </a:p>
        </p:txBody>
      </p:sp>
      <p:sp>
        <p:nvSpPr>
          <p:cNvPr id="13325" name="Rectangle 11"/>
          <p:cNvSpPr>
            <a:spLocks noChangeArrowheads="1"/>
          </p:cNvSpPr>
          <p:nvPr/>
        </p:nvSpPr>
        <p:spPr bwMode="auto">
          <a:xfrm>
            <a:off x="2743200" y="2743200"/>
            <a:ext cx="609600" cy="5175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sz="2800"/>
          </a:p>
        </p:txBody>
      </p:sp>
      <p:sp>
        <p:nvSpPr>
          <p:cNvPr id="13326" name="Rectangle 12"/>
          <p:cNvSpPr>
            <a:spLocks noChangeArrowheads="1"/>
          </p:cNvSpPr>
          <p:nvPr/>
        </p:nvSpPr>
        <p:spPr bwMode="auto">
          <a:xfrm>
            <a:off x="1296988" y="2743200"/>
            <a:ext cx="1444625" cy="5111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sz="2800"/>
          </a:p>
        </p:txBody>
      </p:sp>
      <p:sp>
        <p:nvSpPr>
          <p:cNvPr id="13327" name="Rectangle 13"/>
          <p:cNvSpPr>
            <a:spLocks noChangeArrowheads="1"/>
          </p:cNvSpPr>
          <p:nvPr/>
        </p:nvSpPr>
        <p:spPr bwMode="auto">
          <a:xfrm>
            <a:off x="1295400" y="2209800"/>
            <a:ext cx="26606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Rectangle 14"/>
          <p:cNvSpPr>
            <a:spLocks noChangeArrowheads="1"/>
          </p:cNvSpPr>
          <p:nvPr/>
        </p:nvSpPr>
        <p:spPr bwMode="auto">
          <a:xfrm>
            <a:off x="1295400" y="3257550"/>
            <a:ext cx="26606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5"/>
          <p:cNvSpPr>
            <a:spLocks noChangeShapeType="1"/>
          </p:cNvSpPr>
          <p:nvPr/>
        </p:nvSpPr>
        <p:spPr bwMode="auto">
          <a:xfrm flipV="1">
            <a:off x="3352800" y="22113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16"/>
          <p:cNvSpPr>
            <a:spLocks noChangeShapeType="1"/>
          </p:cNvSpPr>
          <p:nvPr/>
        </p:nvSpPr>
        <p:spPr bwMode="auto">
          <a:xfrm flipV="1">
            <a:off x="2743200" y="3276600"/>
            <a:ext cx="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17"/>
          <p:cNvSpPr>
            <a:spLocks noChangeShapeType="1"/>
          </p:cNvSpPr>
          <p:nvPr/>
        </p:nvSpPr>
        <p:spPr bwMode="auto">
          <a:xfrm flipV="1">
            <a:off x="3352800" y="3276600"/>
            <a:ext cx="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Text Box 18"/>
          <p:cNvSpPr txBox="1">
            <a:spLocks noChangeArrowheads="1"/>
          </p:cNvSpPr>
          <p:nvPr/>
        </p:nvSpPr>
        <p:spPr bwMode="auto">
          <a:xfrm>
            <a:off x="1676400" y="2209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cs typeface="Times New Roman" pitchFamily="18" charset="0"/>
              </a:rPr>
              <a:t>. . .</a:t>
            </a:r>
          </a:p>
        </p:txBody>
      </p:sp>
      <p:sp>
        <p:nvSpPr>
          <p:cNvPr id="13333" name="Text Box 19"/>
          <p:cNvSpPr txBox="1">
            <a:spLocks noChangeArrowheads="1"/>
          </p:cNvSpPr>
          <p:nvPr/>
        </p:nvSpPr>
        <p:spPr bwMode="auto">
          <a:xfrm>
            <a:off x="1676400" y="3200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cs typeface="Times New Roman" pitchFamily="18" charset="0"/>
              </a:rPr>
              <a:t>. . .</a:t>
            </a:r>
          </a:p>
        </p:txBody>
      </p:sp>
      <p:sp>
        <p:nvSpPr>
          <p:cNvPr id="13334" name="Text Box 20"/>
          <p:cNvSpPr txBox="1">
            <a:spLocks noChangeArrowheads="1"/>
          </p:cNvSpPr>
          <p:nvPr/>
        </p:nvSpPr>
        <p:spPr bwMode="auto">
          <a:xfrm>
            <a:off x="990600" y="2743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j:</a:t>
            </a:r>
          </a:p>
        </p:txBody>
      </p:sp>
      <p:sp>
        <p:nvSpPr>
          <p:cNvPr id="13335" name="Text Box 21"/>
          <p:cNvSpPr txBox="1">
            <a:spLocks noChangeArrowheads="1"/>
          </p:cNvSpPr>
          <p:nvPr/>
        </p:nvSpPr>
        <p:spPr bwMode="auto">
          <a:xfrm>
            <a:off x="4191000" y="2743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cs typeface="Times New Roman" pitchFamily="18" charset="0"/>
                <a:sym typeface="Symbol" pitchFamily="18" charset="2"/>
              </a:rPr>
              <a:t></a:t>
            </a:r>
            <a:endParaRPr lang="en-US" b="1">
              <a:cs typeface="Times New Roman" pitchFamily="18" charset="0"/>
            </a:endParaRPr>
          </a:p>
        </p:txBody>
      </p:sp>
      <p:sp>
        <p:nvSpPr>
          <p:cNvPr id="13336" name="Text Box 22"/>
          <p:cNvSpPr txBox="1">
            <a:spLocks noChangeArrowheads="1"/>
          </p:cNvSpPr>
          <p:nvPr/>
        </p:nvSpPr>
        <p:spPr bwMode="auto">
          <a:xfrm>
            <a:off x="1219200" y="1752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r/w buffer</a:t>
            </a:r>
          </a:p>
        </p:txBody>
      </p:sp>
      <p:grpSp>
        <p:nvGrpSpPr>
          <p:cNvPr id="13337" name="Group 23"/>
          <p:cNvGrpSpPr>
            <a:grpSpLocks/>
          </p:cNvGrpSpPr>
          <p:nvPr/>
        </p:nvGrpSpPr>
        <p:grpSpPr bwMode="auto">
          <a:xfrm>
            <a:off x="4800600" y="2209800"/>
            <a:ext cx="2971800" cy="1587500"/>
            <a:chOff x="624" y="1392"/>
            <a:chExt cx="1872" cy="1000"/>
          </a:xfrm>
        </p:grpSpPr>
        <p:sp>
          <p:nvSpPr>
            <p:cNvPr id="13338" name="Line 24"/>
            <p:cNvSpPr>
              <a:spLocks noChangeShapeType="1"/>
            </p:cNvSpPr>
            <p:nvPr/>
          </p:nvSpPr>
          <p:spPr bwMode="auto">
            <a:xfrm flipV="1">
              <a:off x="1728" y="1399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9" name="Rectangle 25"/>
            <p:cNvSpPr>
              <a:spLocks noChangeArrowheads="1"/>
            </p:cNvSpPr>
            <p:nvPr/>
          </p:nvSpPr>
          <p:spPr bwMode="auto">
            <a:xfrm>
              <a:off x="2112" y="1728"/>
              <a:ext cx="384" cy="32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/>
                <a:t>i</a:t>
              </a:r>
            </a:p>
          </p:txBody>
        </p:sp>
        <p:sp>
          <p:nvSpPr>
            <p:cNvPr id="13340" name="Rectangle 26"/>
            <p:cNvSpPr>
              <a:spLocks noChangeArrowheads="1"/>
            </p:cNvSpPr>
            <p:nvPr/>
          </p:nvSpPr>
          <p:spPr bwMode="auto">
            <a:xfrm>
              <a:off x="1728" y="1728"/>
              <a:ext cx="384" cy="32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13341" name="Rectangle 27"/>
            <p:cNvSpPr>
              <a:spLocks noChangeArrowheads="1"/>
            </p:cNvSpPr>
            <p:nvPr/>
          </p:nvSpPr>
          <p:spPr bwMode="auto">
            <a:xfrm>
              <a:off x="817" y="1728"/>
              <a:ext cx="910" cy="32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/>
                <a:t>block 0</a:t>
              </a:r>
            </a:p>
          </p:txBody>
        </p:sp>
        <p:sp>
          <p:nvSpPr>
            <p:cNvPr id="13342" name="Rectangle 28"/>
            <p:cNvSpPr>
              <a:spLocks noChangeArrowheads="1"/>
            </p:cNvSpPr>
            <p:nvPr/>
          </p:nvSpPr>
          <p:spPr bwMode="auto">
            <a:xfrm>
              <a:off x="816" y="1392"/>
              <a:ext cx="16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Rectangle 29"/>
            <p:cNvSpPr>
              <a:spLocks noChangeArrowheads="1"/>
            </p:cNvSpPr>
            <p:nvPr/>
          </p:nvSpPr>
          <p:spPr bwMode="auto">
            <a:xfrm>
              <a:off x="816" y="2052"/>
              <a:ext cx="16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Line 30"/>
            <p:cNvSpPr>
              <a:spLocks noChangeShapeType="1"/>
            </p:cNvSpPr>
            <p:nvPr/>
          </p:nvSpPr>
          <p:spPr bwMode="auto">
            <a:xfrm flipV="1">
              <a:off x="2112" y="1393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Line 31"/>
            <p:cNvSpPr>
              <a:spLocks noChangeShapeType="1"/>
            </p:cNvSpPr>
            <p:nvPr/>
          </p:nvSpPr>
          <p:spPr bwMode="auto">
            <a:xfrm flipV="1">
              <a:off x="1728" y="2064"/>
              <a:ext cx="0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6" name="Line 32"/>
            <p:cNvSpPr>
              <a:spLocks noChangeShapeType="1"/>
            </p:cNvSpPr>
            <p:nvPr/>
          </p:nvSpPr>
          <p:spPr bwMode="auto">
            <a:xfrm flipV="1">
              <a:off x="2112" y="2064"/>
              <a:ext cx="0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Text Box 33"/>
            <p:cNvSpPr txBox="1">
              <a:spLocks noChangeArrowheads="1"/>
            </p:cNvSpPr>
            <p:nvPr/>
          </p:nvSpPr>
          <p:spPr bwMode="auto">
            <a:xfrm>
              <a:off x="1056" y="139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cs typeface="Times New Roman" pitchFamily="18" charset="0"/>
                </a:rPr>
                <a:t>. . .</a:t>
              </a:r>
            </a:p>
          </p:txBody>
        </p:sp>
        <p:sp>
          <p:nvSpPr>
            <p:cNvPr id="13348" name="Text Box 34"/>
            <p:cNvSpPr txBox="1">
              <a:spLocks noChangeArrowheads="1"/>
            </p:cNvSpPr>
            <p:nvPr/>
          </p:nvSpPr>
          <p:spPr bwMode="auto">
            <a:xfrm>
              <a:off x="1056" y="201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cs typeface="Times New Roman" pitchFamily="18" charset="0"/>
                </a:rPr>
                <a:t>. . .</a:t>
              </a:r>
            </a:p>
          </p:txBody>
        </p:sp>
        <p:sp>
          <p:nvSpPr>
            <p:cNvPr id="13349" name="Text Box 35"/>
            <p:cNvSpPr txBox="1">
              <a:spLocks noChangeArrowheads="1"/>
            </p:cNvSpPr>
            <p:nvPr/>
          </p:nvSpPr>
          <p:spPr bwMode="auto">
            <a:xfrm>
              <a:off x="624" y="172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cs typeface="Times New Roman" pitchFamily="18" charset="0"/>
                </a:rPr>
                <a:t>j: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40FA-28AB-46F7-B67F-E2413119E16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38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CF17BD4-EFD5-4425-B7F4-53E932483CD6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Close a file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 buffer to disk</a:t>
            </a:r>
          </a:p>
          <a:p>
            <a:pPr eaLnBrk="1" hangingPunct="1"/>
            <a:r>
              <a:rPr lang="en-US" smtClean="0"/>
              <a:t>update file length in descriptor</a:t>
            </a:r>
          </a:p>
          <a:p>
            <a:pPr eaLnBrk="1" hangingPunct="1"/>
            <a:r>
              <a:rPr lang="en-US" smtClean="0"/>
              <a:t>free OFT entry</a:t>
            </a:r>
          </a:p>
          <a:p>
            <a:pPr eaLnBrk="1" hangingPunct="1"/>
            <a:r>
              <a:rPr lang="en-US" smtClean="0"/>
              <a:t>return status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8B10F0B-AF2C-4F76-B617-5447F028E01C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 a file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compute position in the r/w buffer</a:t>
            </a:r>
          </a:p>
          <a:p>
            <a:pPr eaLnBrk="1" hangingPunct="1"/>
            <a:r>
              <a:rPr lang="en-US" dirty="0" smtClean="0"/>
              <a:t>copy from buffer to memory until</a:t>
            </a:r>
          </a:p>
          <a:p>
            <a:pPr lvl="1" eaLnBrk="1" hangingPunct="1"/>
            <a:r>
              <a:rPr lang="en-US" dirty="0" smtClean="0"/>
              <a:t>desired count or end of file is reached: 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update current </a:t>
            </a:r>
            <a:r>
              <a:rPr lang="en-US" dirty="0" err="1" smtClean="0"/>
              <a:t>pos</a:t>
            </a:r>
            <a:r>
              <a:rPr lang="en-US" dirty="0" smtClean="0"/>
              <a:t>, return status</a:t>
            </a:r>
          </a:p>
          <a:p>
            <a:pPr lvl="1" eaLnBrk="1" hangingPunct="1"/>
            <a:r>
              <a:rPr lang="en-US" dirty="0" smtClean="0"/>
              <a:t>end of buffer is reached</a:t>
            </a:r>
          </a:p>
          <a:p>
            <a:pPr lvl="2" eaLnBrk="1" hangingPunct="1"/>
            <a:r>
              <a:rPr lang="en-US" dirty="0" smtClean="0"/>
              <a:t>write the buffer to </a:t>
            </a:r>
            <a:r>
              <a:rPr lang="en-US" dirty="0" smtClean="0"/>
              <a:t>disk</a:t>
            </a:r>
            <a:endParaRPr lang="en-US" dirty="0" smtClean="0"/>
          </a:p>
          <a:p>
            <a:pPr lvl="2" eaLnBrk="1" hangingPunct="1"/>
            <a:r>
              <a:rPr lang="en-US" dirty="0" smtClean="0"/>
              <a:t>read the next block</a:t>
            </a:r>
          </a:p>
          <a:p>
            <a:pPr lvl="2" eaLnBrk="1" hangingPunct="1"/>
            <a:r>
              <a:rPr lang="en-US" dirty="0" smtClean="0"/>
              <a:t>continue copying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40FA-28AB-46F7-B67F-E2413119E16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71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40FA-28AB-46F7-B67F-E2413119E16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FDB66B8-A004-4E97-8EE8-F3A7C16A4012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Assignment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24744"/>
            <a:ext cx="7772400" cy="1296144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Design and implement a simple file system using </a:t>
            </a:r>
            <a:r>
              <a:rPr lang="en-US" sz="2400" dirty="0" err="1" smtClean="0"/>
              <a:t>ldisk</a:t>
            </a:r>
            <a:r>
              <a:rPr lang="en-US" sz="2400" dirty="0" smtClean="0"/>
              <a:t> to emulate disk</a:t>
            </a:r>
          </a:p>
          <a:p>
            <a:pPr eaLnBrk="1" hangingPunct="1"/>
            <a:r>
              <a:rPr lang="en-US" sz="2400" dirty="0" smtClean="0"/>
              <a:t>Overall organization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35925" y="2564904"/>
            <a:ext cx="5987752" cy="830997"/>
            <a:chOff x="2057400" y="4172474"/>
            <a:chExt cx="5334000" cy="564102"/>
          </a:xfrm>
        </p:grpSpPr>
        <p:sp>
          <p:nvSpPr>
            <p:cNvPr id="3078" name="Text Box 5"/>
            <p:cNvSpPr txBox="1">
              <a:spLocks noChangeArrowheads="1"/>
            </p:cNvSpPr>
            <p:nvPr/>
          </p:nvSpPr>
          <p:spPr bwMode="auto">
            <a:xfrm>
              <a:off x="3276600" y="4172474"/>
              <a:ext cx="1317625" cy="564102"/>
            </a:xfrm>
            <a:prstGeom prst="rect">
              <a:avLst/>
            </a:prstGeom>
            <a:solidFill>
              <a:srgbClr val="FF33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b="1" dirty="0" smtClean="0"/>
                <a:t>File</a:t>
              </a:r>
              <a:endParaRPr lang="en-US" b="1" dirty="0"/>
            </a:p>
            <a:p>
              <a:pPr algn="ctr" eaLnBrk="1" hangingPunct="1"/>
              <a:r>
                <a:rPr lang="en-US" b="1" dirty="0"/>
                <a:t>System</a:t>
              </a:r>
            </a:p>
          </p:txBody>
        </p:sp>
        <p:sp>
          <p:nvSpPr>
            <p:cNvPr id="3079" name="Text Box 6"/>
            <p:cNvSpPr txBox="1">
              <a:spLocks noChangeArrowheads="1"/>
            </p:cNvSpPr>
            <p:nvPr/>
          </p:nvSpPr>
          <p:spPr bwMode="auto">
            <a:xfrm>
              <a:off x="5257800" y="4172474"/>
              <a:ext cx="2133600" cy="5641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dirty="0"/>
                <a:t>I/O System</a:t>
              </a:r>
            </a:p>
            <a:p>
              <a:pPr algn="ctr" eaLnBrk="1" hangingPunct="1"/>
              <a:r>
                <a:rPr lang="en-US" dirty="0" smtClean="0"/>
                <a:t>(</a:t>
              </a:r>
              <a:r>
                <a:rPr lang="en-US" dirty="0" err="1" smtClean="0"/>
                <a:t>ldisk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2057400" y="4225925"/>
              <a:ext cx="692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user</a:t>
              </a:r>
            </a:p>
          </p:txBody>
        </p:sp>
        <p:cxnSp>
          <p:nvCxnSpPr>
            <p:cNvPr id="3081" name="AutoShape 10"/>
            <p:cNvCxnSpPr>
              <a:cxnSpLocks noChangeShapeType="1"/>
              <a:stCxn id="3080" idx="3"/>
              <a:endCxn id="3078" idx="1"/>
            </p:cNvCxnSpPr>
            <p:nvPr/>
          </p:nvCxnSpPr>
          <p:spPr bwMode="auto">
            <a:xfrm flipV="1">
              <a:off x="2749550" y="4454525"/>
              <a:ext cx="52705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2" name="AutoShape 11"/>
            <p:cNvCxnSpPr>
              <a:cxnSpLocks noChangeShapeType="1"/>
              <a:stCxn id="3078" idx="3"/>
              <a:endCxn id="3079" idx="1"/>
            </p:cNvCxnSpPr>
            <p:nvPr/>
          </p:nvCxnSpPr>
          <p:spPr bwMode="auto">
            <a:xfrm>
              <a:off x="4594225" y="4454525"/>
              <a:ext cx="6635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55576" y="3649826"/>
            <a:ext cx="288032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Input</a:t>
            </a:r>
          </a:p>
          <a:p>
            <a:pPr marL="400050" lvl="1" indent="0">
              <a:spcBef>
                <a:spcPts val="0"/>
              </a:spcBef>
              <a:buFontTx/>
              <a:buNone/>
            </a:pPr>
            <a:r>
              <a:rPr lang="en-US" kern="0" dirty="0" err="1" smtClean="0">
                <a:latin typeface="Courier New"/>
              </a:rPr>
              <a:t>cr</a:t>
            </a:r>
            <a:r>
              <a:rPr lang="en-US" kern="0" dirty="0" smtClean="0">
                <a:latin typeface="Courier New"/>
              </a:rPr>
              <a:t> foo</a:t>
            </a:r>
          </a:p>
          <a:p>
            <a:pPr marL="400050" lvl="1" indent="0">
              <a:spcBef>
                <a:spcPts val="0"/>
              </a:spcBef>
              <a:buFontTx/>
              <a:buNone/>
            </a:pPr>
            <a:r>
              <a:rPr lang="en-US" kern="0" dirty="0" smtClean="0">
                <a:latin typeface="Courier New"/>
              </a:rPr>
              <a:t>op foo</a:t>
            </a:r>
          </a:p>
          <a:p>
            <a:pPr marL="400050" lvl="1" indent="0">
              <a:spcBef>
                <a:spcPts val="0"/>
              </a:spcBef>
              <a:buFontTx/>
              <a:buNone/>
            </a:pPr>
            <a:r>
              <a:rPr lang="en-US" kern="0" dirty="0" err="1" smtClean="0">
                <a:latin typeface="Courier New"/>
              </a:rPr>
              <a:t>wr</a:t>
            </a:r>
            <a:r>
              <a:rPr lang="en-US" kern="0" dirty="0" smtClean="0">
                <a:latin typeface="Courier New"/>
              </a:rPr>
              <a:t> 1 y 10</a:t>
            </a:r>
          </a:p>
          <a:p>
            <a:pPr marL="400050" lvl="1" indent="0">
              <a:spcBef>
                <a:spcPts val="0"/>
              </a:spcBef>
              <a:buFontTx/>
              <a:buNone/>
            </a:pPr>
            <a:r>
              <a:rPr lang="en-US" kern="0" dirty="0" err="1" smtClean="0">
                <a:latin typeface="Courier New"/>
              </a:rPr>
              <a:t>sk</a:t>
            </a:r>
            <a:r>
              <a:rPr lang="en-US" kern="0" dirty="0" smtClean="0">
                <a:latin typeface="Courier New"/>
              </a:rPr>
              <a:t> 1 0</a:t>
            </a:r>
          </a:p>
          <a:p>
            <a:pPr marL="400050" lvl="1" indent="0">
              <a:spcBef>
                <a:spcPts val="0"/>
              </a:spcBef>
              <a:buFontTx/>
              <a:buNone/>
            </a:pPr>
            <a:r>
              <a:rPr lang="en-US" kern="0" dirty="0" err="1" smtClean="0">
                <a:latin typeface="Courier New"/>
              </a:rPr>
              <a:t>rd</a:t>
            </a:r>
            <a:r>
              <a:rPr lang="en-US" kern="0" dirty="0" smtClean="0">
                <a:latin typeface="Courier New"/>
              </a:rPr>
              <a:t> 1 3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3434782" y="3649826"/>
            <a:ext cx="5313682" cy="265949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/>
              <a:t>Output</a:t>
            </a:r>
          </a:p>
          <a:p>
            <a:pPr marL="400050" lvl="1" indent="0">
              <a:spcBef>
                <a:spcPts val="0"/>
              </a:spcBef>
              <a:buFontTx/>
              <a:buNone/>
            </a:pPr>
            <a:r>
              <a:rPr lang="en-US" sz="2400" kern="0" dirty="0" smtClean="0">
                <a:latin typeface="Courier New"/>
              </a:rPr>
              <a:t>file foo created</a:t>
            </a:r>
          </a:p>
          <a:p>
            <a:pPr marL="400050" lvl="1" indent="0">
              <a:spcBef>
                <a:spcPts val="0"/>
              </a:spcBef>
              <a:buFontTx/>
              <a:buNone/>
            </a:pPr>
            <a:r>
              <a:rPr lang="en-US" sz="2400" kern="0" dirty="0" smtClean="0">
                <a:latin typeface="Courier New"/>
              </a:rPr>
              <a:t>file foo opened, index=1</a:t>
            </a:r>
          </a:p>
          <a:p>
            <a:pPr marL="400050" lvl="1" indent="0">
              <a:spcBef>
                <a:spcPts val="0"/>
              </a:spcBef>
              <a:buFontTx/>
              <a:buNone/>
            </a:pPr>
            <a:r>
              <a:rPr lang="en-US" sz="2400" kern="0" dirty="0" smtClean="0">
                <a:latin typeface="Courier New"/>
              </a:rPr>
              <a:t>10 bytes written</a:t>
            </a:r>
          </a:p>
          <a:p>
            <a:pPr marL="400050" lvl="1" indent="0">
              <a:spcBef>
                <a:spcPts val="0"/>
              </a:spcBef>
              <a:buFontTx/>
              <a:buNone/>
            </a:pPr>
            <a:r>
              <a:rPr lang="en-US" sz="2400" kern="0" dirty="0" smtClean="0">
                <a:latin typeface="Courier New"/>
              </a:rPr>
              <a:t>current position is 0</a:t>
            </a:r>
          </a:p>
          <a:p>
            <a:pPr marL="400050" lvl="1" indent="0">
              <a:spcBef>
                <a:spcPts val="0"/>
              </a:spcBef>
              <a:buFontTx/>
              <a:buNone/>
            </a:pPr>
            <a:r>
              <a:rPr lang="en-US" sz="2400" kern="0" dirty="0">
                <a:latin typeface="Courier New"/>
              </a:rPr>
              <a:t>3</a:t>
            </a:r>
            <a:r>
              <a:rPr lang="en-US" sz="2400" kern="0" dirty="0" smtClean="0">
                <a:latin typeface="Courier New"/>
              </a:rPr>
              <a:t> bytes read: </a:t>
            </a:r>
            <a:r>
              <a:rPr lang="en-US" sz="2400" kern="0" dirty="0" err="1" smtClean="0">
                <a:latin typeface="Courier New"/>
              </a:rPr>
              <a:t>yyy</a:t>
            </a:r>
            <a:endParaRPr lang="en-US" sz="2400" kern="0" dirty="0" smtClean="0">
              <a:latin typeface="Courier New"/>
            </a:endParaRPr>
          </a:p>
          <a:p>
            <a:pPr>
              <a:spcBef>
                <a:spcPts val="0"/>
              </a:spcBef>
            </a:pPr>
            <a:endParaRPr lang="en-US" sz="2400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D5B48F-7F7B-4C5E-A719-7B778EF34E5B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 a file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 into buffer</a:t>
            </a:r>
          </a:p>
          <a:p>
            <a:pPr eaLnBrk="1" hangingPunct="1"/>
            <a:r>
              <a:rPr lang="en-US" smtClean="0"/>
              <a:t>when full, write buffer to disk</a:t>
            </a:r>
          </a:p>
          <a:p>
            <a:pPr lvl="1" eaLnBrk="1" hangingPunct="1"/>
            <a:r>
              <a:rPr lang="en-US" smtClean="0"/>
              <a:t>if block does not exist (file is expanding):</a:t>
            </a:r>
          </a:p>
          <a:p>
            <a:pPr lvl="2" eaLnBrk="1" hangingPunct="1"/>
            <a:r>
              <a:rPr lang="en-US" smtClean="0"/>
              <a:t>allocate new block </a:t>
            </a:r>
          </a:p>
          <a:p>
            <a:pPr lvl="2" eaLnBrk="1" hangingPunct="1"/>
            <a:r>
              <a:rPr lang="en-US" smtClean="0"/>
              <a:t>update file descriptor</a:t>
            </a:r>
          </a:p>
          <a:p>
            <a:pPr lvl="2" eaLnBrk="1" hangingPunct="1"/>
            <a:r>
              <a:rPr lang="en-US" smtClean="0"/>
              <a:t>update bit map</a:t>
            </a:r>
          </a:p>
          <a:p>
            <a:pPr eaLnBrk="1" hangingPunct="1"/>
            <a:r>
              <a:rPr lang="en-US" smtClean="0"/>
              <a:t>update file length in descriptor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750052-6700-4127-92B0-4986885C2DC7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Seek in a file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the new position is not within the current block</a:t>
            </a:r>
          </a:p>
          <a:p>
            <a:pPr lvl="1" eaLnBrk="1" hangingPunct="1"/>
            <a:r>
              <a:rPr lang="en-US" smtClean="0"/>
              <a:t>write the buffer to disk</a:t>
            </a:r>
          </a:p>
          <a:p>
            <a:pPr lvl="1" eaLnBrk="1" hangingPunct="1"/>
            <a:r>
              <a:rPr lang="en-US" smtClean="0"/>
              <a:t>read the new block</a:t>
            </a:r>
          </a:p>
          <a:p>
            <a:pPr eaLnBrk="1" hangingPunct="1"/>
            <a:r>
              <a:rPr lang="en-US" smtClean="0"/>
              <a:t>set the current position to the new position</a:t>
            </a:r>
          </a:p>
          <a:p>
            <a:pPr eaLnBrk="1" hangingPunct="1"/>
            <a:r>
              <a:rPr lang="en-US" smtClean="0"/>
              <a:t>return status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DA04188-3760-44E5-80C4-FC301FED21E0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 the directory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 directory file</a:t>
            </a:r>
          </a:p>
          <a:p>
            <a:pPr eaLnBrk="1" hangingPunct="1"/>
            <a:r>
              <a:rPr lang="en-US" smtClean="0"/>
              <a:t>for each entry:</a:t>
            </a:r>
          </a:p>
          <a:p>
            <a:pPr lvl="1" eaLnBrk="1" hangingPunct="1"/>
            <a:r>
              <a:rPr lang="en-US" smtClean="0"/>
              <a:t>find file descriptor</a:t>
            </a:r>
          </a:p>
          <a:p>
            <a:pPr lvl="1" eaLnBrk="1" hangingPunct="1"/>
            <a:r>
              <a:rPr lang="en-US" smtClean="0"/>
              <a:t>print file name and file length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FFF4AA1-2A9F-4788-BFAE-C1AA99CFF7B1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Presentation shell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develop presentation shell:</a:t>
            </a:r>
          </a:p>
          <a:p>
            <a:pPr lvl="1" eaLnBrk="1" hangingPunct="1"/>
            <a:r>
              <a:rPr lang="en-US" dirty="0" smtClean="0"/>
              <a:t>repeatedly accept command (e.g. </a:t>
            </a:r>
            <a:r>
              <a:rPr lang="en-US" dirty="0" err="1" smtClean="0">
                <a:latin typeface="Courier New" pitchFamily="49" charset="0"/>
              </a:rPr>
              <a:t>cr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abc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invoke corresponding FS function (e.g. </a:t>
            </a:r>
            <a:r>
              <a:rPr lang="en-US" dirty="0" smtClean="0">
                <a:latin typeface="Courier New" pitchFamily="49" charset="0"/>
              </a:rPr>
              <a:t>create(</a:t>
            </a:r>
            <a:r>
              <a:rPr lang="en-US" dirty="0" err="1" smtClean="0">
                <a:latin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</a:rPr>
              <a:t>)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display status/data on screen </a:t>
            </a:r>
            <a:endParaRPr lang="en-US" dirty="0" smtClean="0"/>
          </a:p>
          <a:p>
            <a:pPr marL="857250" lvl="2" indent="0" eaLnBrk="1" hangingPunct="1">
              <a:buNone/>
            </a:pPr>
            <a:r>
              <a:rPr lang="en-US" dirty="0" smtClean="0"/>
              <a:t>(</a:t>
            </a:r>
            <a:r>
              <a:rPr lang="en-US" dirty="0" smtClean="0"/>
              <a:t>e.g. </a:t>
            </a:r>
            <a:r>
              <a:rPr lang="en-US" dirty="0" smtClean="0">
                <a:latin typeface="Courier New" pitchFamily="49" charset="0"/>
              </a:rPr>
              <a:t>file </a:t>
            </a:r>
            <a:r>
              <a:rPr lang="en-US" dirty="0" err="1" smtClean="0">
                <a:latin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created</a:t>
            </a:r>
            <a:r>
              <a:rPr lang="en-US" dirty="0" smtClean="0"/>
              <a:t> or </a:t>
            </a:r>
            <a:r>
              <a:rPr lang="en-US" dirty="0">
                <a:latin typeface="Courier New" pitchFamily="49" charset="0"/>
              </a:rPr>
              <a:t>e</a:t>
            </a:r>
            <a:r>
              <a:rPr lang="en-US" dirty="0" smtClean="0">
                <a:latin typeface="Courier New" pitchFamily="49" charset="0"/>
              </a:rPr>
              <a:t>rror</a:t>
            </a:r>
            <a:r>
              <a:rPr lang="en-US" dirty="0" smtClean="0"/>
              <a:t>)</a:t>
            </a:r>
            <a:endParaRPr lang="en-US" dirty="0" smtClean="0"/>
          </a:p>
          <a:p>
            <a:pPr eaLnBrk="1" hangingPunct="1"/>
            <a:r>
              <a:rPr lang="en-US" dirty="0" smtClean="0"/>
              <a:t>project will be tested using an input file and it must produce an output file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D5F7483-E31D-4B39-ABE7-29C56CFD2F6C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Shell </a:t>
            </a:r>
            <a:r>
              <a:rPr lang="en-US" dirty="0" smtClean="0"/>
              <a:t>commands and Output</a:t>
            </a:r>
            <a:endParaRPr lang="en-US" dirty="0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736"/>
            <a:ext cx="8206680" cy="511256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cr</a:t>
            </a:r>
            <a:r>
              <a:rPr lang="en-US" dirty="0" smtClean="0">
                <a:latin typeface="Courier New" pitchFamily="49" charset="0"/>
              </a:rPr>
              <a:t> &lt;name</a:t>
            </a:r>
            <a:r>
              <a:rPr lang="en-US" dirty="0" smtClean="0">
                <a:latin typeface="Courier New" pitchFamily="49" charset="0"/>
              </a:rPr>
              <a:t>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Output</a:t>
            </a:r>
            <a:r>
              <a:rPr lang="en-US" dirty="0" smtClean="0">
                <a:latin typeface="Courier New" pitchFamily="49" charset="0"/>
              </a:rPr>
              <a:t>: file &lt;name&gt; created</a:t>
            </a:r>
            <a:endParaRPr lang="en-US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de &lt;name&gt;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: file &lt;name&gt;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destroyed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op </a:t>
            </a:r>
            <a:r>
              <a:rPr lang="en-US" dirty="0" smtClean="0">
                <a:latin typeface="Courier New" pitchFamily="49" charset="0"/>
              </a:rPr>
              <a:t>&lt;name&gt;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: file &lt;name&gt;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opened, index=&lt;index&gt;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cl </a:t>
            </a:r>
            <a:r>
              <a:rPr lang="en-US" dirty="0" smtClean="0">
                <a:latin typeface="Courier New" pitchFamily="49" charset="0"/>
              </a:rPr>
              <a:t>&lt;index&gt;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: file &lt;name&gt;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closed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rd</a:t>
            </a:r>
            <a:r>
              <a:rPr lang="en-US" dirty="0" smtClean="0">
                <a:latin typeface="Courier New" pitchFamily="49" charset="0"/>
              </a:rPr>
              <a:t> &lt;index&gt; &lt;count&gt;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&lt;count&gt; bytes read: &lt;xx...x&gt;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wr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&lt;index&gt; &lt;char&gt; &lt;count&gt;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&lt;count&gt; bytes written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D5F7483-E31D-4B39-ABE7-29C56CFD2F6C}" type="slidenum">
              <a:rPr lang="en-US" sz="1400"/>
              <a:pPr eaLnBrk="1" hangingPunct="1"/>
              <a:t>25</a:t>
            </a:fld>
            <a:endParaRPr lang="en-US" sz="1400" dirty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Shell </a:t>
            </a:r>
            <a:r>
              <a:rPr lang="en-US" dirty="0" smtClean="0"/>
              <a:t>commands and Output</a:t>
            </a:r>
            <a:endParaRPr lang="en-US" dirty="0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8350696" cy="511256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sk</a:t>
            </a:r>
            <a:r>
              <a:rPr lang="en-US" dirty="0" smtClean="0">
                <a:latin typeface="Courier New" pitchFamily="49" charset="0"/>
              </a:rPr>
              <a:t> &lt;index&gt; &lt;</a:t>
            </a:r>
            <a:r>
              <a:rPr lang="en-US" dirty="0" err="1" smtClean="0">
                <a:latin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</a:rPr>
              <a:t>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current position is &lt;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pos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dr</a:t>
            </a:r>
            <a:endParaRPr lang="en-US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file0 &lt;len0&gt;,...,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fileN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&lt;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lenN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&gt; 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dirty="0" smtClean="0">
                <a:latin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</a:rPr>
              <a:t>no_cyl</a:t>
            </a:r>
            <a:r>
              <a:rPr lang="en-US" dirty="0" smtClean="0">
                <a:latin typeface="Courier New" pitchFamily="49" charset="0"/>
              </a:rPr>
              <a:t>&gt; &lt;</a:t>
            </a:r>
            <a:r>
              <a:rPr lang="en-US" dirty="0" err="1" smtClean="0">
                <a:latin typeface="Courier New" pitchFamily="49" charset="0"/>
              </a:rPr>
              <a:t>no_surf</a:t>
            </a:r>
            <a:r>
              <a:rPr lang="en-US" dirty="0" smtClean="0">
                <a:latin typeface="Courier New" pitchFamily="49" charset="0"/>
              </a:rPr>
              <a:t>&gt; &lt;</a:t>
            </a:r>
            <a:r>
              <a:rPr lang="en-US" dirty="0" err="1" smtClean="0">
                <a:latin typeface="Courier New" pitchFamily="49" charset="0"/>
              </a:rPr>
              <a:t>no_sect</a:t>
            </a:r>
            <a:r>
              <a:rPr lang="en-US" dirty="0" smtClean="0">
                <a:latin typeface="Courier New" pitchFamily="49" charset="0"/>
              </a:rPr>
              <a:t>&gt; &lt;</a:t>
            </a:r>
            <a:r>
              <a:rPr lang="en-US" dirty="0" err="1" smtClean="0">
                <a:latin typeface="Courier New" pitchFamily="49" charset="0"/>
              </a:rPr>
              <a:t>sect_len</a:t>
            </a:r>
            <a:r>
              <a:rPr lang="en-US" dirty="0" smtClean="0">
                <a:latin typeface="Courier New" pitchFamily="49" charset="0"/>
              </a:rPr>
              <a:t>&gt; &lt;</a:t>
            </a:r>
            <a:r>
              <a:rPr lang="en-US" dirty="0" err="1" smtClean="0">
                <a:latin typeface="Courier New" pitchFamily="49" charset="0"/>
              </a:rPr>
              <a:t>disk_cont</a:t>
            </a:r>
            <a:r>
              <a:rPr lang="en-US" dirty="0" smtClean="0">
                <a:latin typeface="Courier New" pitchFamily="49" charset="0"/>
              </a:rPr>
              <a:t>&gt;</a:t>
            </a:r>
          </a:p>
          <a:p>
            <a:pPr marL="800100"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 err="1">
                <a:latin typeface="Courier New" pitchFamily="49" charset="0"/>
              </a:rPr>
              <a:t>disk_cont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text file;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holds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copy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ldisk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800100"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file does not exist, output: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disk initialized</a:t>
            </a:r>
          </a:p>
          <a:p>
            <a:pPr marL="800100"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file does exist, output: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disk restored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 err="1" smtClean="0">
                <a:latin typeface="Courier New" pitchFamily="49" charset="0"/>
              </a:rPr>
              <a:t>sv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</a:rPr>
              <a:t>disk_cont</a:t>
            </a:r>
            <a:r>
              <a:rPr lang="en-US" dirty="0" smtClean="0">
                <a:latin typeface="Courier New" pitchFamily="49" charset="0"/>
              </a:rPr>
              <a:t>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disk saved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 command fails, output: </a:t>
            </a:r>
            <a:r>
              <a:rPr lang="en-US" dirty="0" smtClean="0">
                <a:latin typeface="Courier New" pitchFamily="49" charset="0"/>
              </a:rPr>
              <a:t>error</a:t>
            </a:r>
            <a:endParaRPr lang="en-US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749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28256" cy="5472608"/>
          </a:xfrm>
        </p:spPr>
        <p:txBody>
          <a:bodyPr/>
          <a:lstStyle/>
          <a:p>
            <a:r>
              <a:rPr lang="en-US" dirty="0" smtClean="0"/>
              <a:t>Input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2400" dirty="0">
                <a:latin typeface="Courier New"/>
              </a:rPr>
              <a:t>in 4 2 8 64 </a:t>
            </a:r>
            <a:r>
              <a:rPr lang="de-DE" sz="2400" dirty="0" smtClean="0">
                <a:latin typeface="Courier New"/>
              </a:rPr>
              <a:t>dsk.txt</a:t>
            </a:r>
            <a:endParaRPr lang="de-DE" sz="2400" dirty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</a:rPr>
              <a:t>cr</a:t>
            </a:r>
            <a:r>
              <a:rPr lang="en-US" sz="2400" dirty="0">
                <a:latin typeface="Courier New"/>
              </a:rPr>
              <a:t> foo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op foo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</a:rPr>
              <a:t>wr</a:t>
            </a:r>
            <a:r>
              <a:rPr lang="en-US" sz="2400" dirty="0">
                <a:latin typeface="Courier New"/>
              </a:rPr>
              <a:t> 1 x 60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</a:rPr>
              <a:t>wr</a:t>
            </a:r>
            <a:r>
              <a:rPr lang="en-US" sz="2400" dirty="0">
                <a:latin typeface="Courier New"/>
              </a:rPr>
              <a:t> 1 y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</a:rPr>
              <a:t>sk</a:t>
            </a:r>
            <a:r>
              <a:rPr lang="en-US" sz="2400" dirty="0">
                <a:latin typeface="Courier New"/>
              </a:rPr>
              <a:t> 1 55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</a:rPr>
              <a:t>rd</a:t>
            </a:r>
            <a:r>
              <a:rPr lang="en-US" sz="2400" dirty="0">
                <a:latin typeface="Courier New"/>
              </a:rPr>
              <a:t> 1 10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</a:rPr>
              <a:t>dr</a:t>
            </a:r>
            <a:endParaRPr lang="en-US" sz="2400" dirty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</a:rPr>
              <a:t>sv</a:t>
            </a:r>
            <a:r>
              <a:rPr lang="en-US" sz="2400" dirty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dsk.txt</a:t>
            </a:r>
            <a:endParaRPr lang="en-US" sz="2400" dirty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2400" dirty="0">
                <a:latin typeface="Courier New"/>
              </a:rPr>
              <a:t>in 4 2 8 64 </a:t>
            </a:r>
            <a:r>
              <a:rPr lang="de-DE" sz="2400" dirty="0" smtClean="0">
                <a:latin typeface="Courier New"/>
              </a:rPr>
              <a:t>dsk.txt</a:t>
            </a:r>
            <a:endParaRPr lang="de-DE" sz="2400" dirty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op foo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</a:rPr>
              <a:t>rd</a:t>
            </a:r>
            <a:r>
              <a:rPr lang="en-US" sz="2400" dirty="0">
                <a:latin typeface="Courier New"/>
              </a:rPr>
              <a:t> 1 3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/>
              </a:rPr>
              <a:t>cr</a:t>
            </a:r>
            <a:r>
              <a:rPr lang="en-US" sz="2400" dirty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foo</a:t>
            </a:r>
            <a:endParaRPr lang="en-US" sz="2400" dirty="0">
              <a:latin typeface="Courier Ne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1960" y="1052736"/>
            <a:ext cx="4932040" cy="5616624"/>
          </a:xfrm>
        </p:spPr>
        <p:txBody>
          <a:bodyPr/>
          <a:lstStyle/>
          <a:p>
            <a:r>
              <a:rPr lang="en-US" dirty="0" smtClean="0"/>
              <a:t>Output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disk initialized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file foo created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file foo </a:t>
            </a:r>
            <a:r>
              <a:rPr lang="en-US" sz="2400" dirty="0" smtClean="0">
                <a:latin typeface="Courier New"/>
              </a:rPr>
              <a:t>opened, index=1</a:t>
            </a:r>
            <a:endParaRPr lang="en-US" sz="2400" dirty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60 bytes written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10 bytes written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current position is 55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10 bytes </a:t>
            </a:r>
            <a:r>
              <a:rPr lang="en-US" sz="2400" dirty="0" smtClean="0">
                <a:latin typeface="Courier New"/>
              </a:rPr>
              <a:t>read: </a:t>
            </a:r>
            <a:r>
              <a:rPr lang="en-US" sz="2400" dirty="0" err="1" smtClean="0">
                <a:latin typeface="Courier New"/>
              </a:rPr>
              <a:t>xxxxxyyyyy</a:t>
            </a:r>
            <a:endParaRPr lang="en-US" sz="2400" dirty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foo 70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disk saved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disk restored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file foo opened, index=1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3 bytes read: xxx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</a:rPr>
              <a:t>error</a:t>
            </a:r>
          </a:p>
          <a:p>
            <a:pPr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453B7-392E-4654-B088-C3A6D086818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139952" y="1143000"/>
            <a:ext cx="0" cy="53823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184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33D79E2-1C7E-449F-884B-F0ECACE51FAC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Handling the Bit Map (</a:t>
            </a:r>
            <a:r>
              <a:rPr lang="en-US" sz="4000" dirty="0" err="1" smtClean="0"/>
              <a:t>pg</a:t>
            </a:r>
            <a:r>
              <a:rPr lang="en-US" sz="4000" dirty="0" smtClean="0"/>
              <a:t> 217)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558088" cy="4800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determine </a:t>
            </a:r>
            <a:r>
              <a:rPr lang="en-US" sz="2400" dirty="0" smtClean="0"/>
              <a:t>BM size (# of bits needed = # of </a:t>
            </a:r>
            <a:r>
              <a:rPr lang="en-US" sz="2400" dirty="0" err="1" smtClean="0"/>
              <a:t>ldisk</a:t>
            </a:r>
            <a:r>
              <a:rPr lang="en-US" sz="2400" dirty="0" smtClean="0"/>
              <a:t> blocks)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represent bit map as an array of </a:t>
            </a:r>
            <a:r>
              <a:rPr lang="en-US" sz="2400" dirty="0" err="1" smtClean="0"/>
              <a:t>int</a:t>
            </a:r>
            <a:r>
              <a:rPr lang="en-US" sz="2400" dirty="0" smtClean="0"/>
              <a:t> (32 bits each</a:t>
            </a:r>
            <a:r>
              <a:rPr lang="en-US" sz="2400" dirty="0" smtClean="0"/>
              <a:t>): </a:t>
            </a:r>
            <a:r>
              <a:rPr lang="en-US" sz="2400" dirty="0" smtClean="0">
                <a:latin typeface="Courier New" pitchFamily="49" charset="0"/>
              </a:rPr>
              <a:t>BM[n]</a:t>
            </a:r>
          </a:p>
          <a:p>
            <a:pPr eaLnBrk="1" hangingPunct="1"/>
            <a:r>
              <a:rPr lang="en-US" sz="2400" b="1" dirty="0" smtClean="0"/>
              <a:t>How to set, reset, and search for bits in BM?</a:t>
            </a:r>
          </a:p>
          <a:p>
            <a:pPr eaLnBrk="1" hangingPunct="1"/>
            <a:r>
              <a:rPr lang="en-US" sz="2400" dirty="0" smtClean="0"/>
              <a:t>prepare a mask array: MASK[16]</a:t>
            </a:r>
          </a:p>
          <a:p>
            <a:pPr lvl="1" eaLnBrk="1" hangingPunct="1"/>
            <a:r>
              <a:rPr lang="en-US" sz="2400" dirty="0" smtClean="0"/>
              <a:t>diagonal contains “1”, all other fields are “0”</a:t>
            </a:r>
          </a:p>
          <a:p>
            <a:pPr lvl="1" eaLnBrk="1" hangingPunct="1"/>
            <a:r>
              <a:rPr lang="en-US" sz="2400" dirty="0" smtClean="0"/>
              <a:t>use bit operations (bitwise or/and) to manipulate bits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98254F1-1811-4B0A-AD64-08A8E2CAA5E6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Handling the Bit 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558088" cy="4048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>
                <a:latin typeface="Courier New" pitchFamily="49" charset="0"/>
              </a:rPr>
              <a:t>MASK</a:t>
            </a:r>
          </a:p>
        </p:txBody>
      </p:sp>
      <p:graphicFrame>
        <p:nvGraphicFramePr>
          <p:cNvPr id="118825" name="Group 41"/>
          <p:cNvGraphicFramePr>
            <a:graphicFrameLocks noGrp="1"/>
          </p:cNvGraphicFramePr>
          <p:nvPr>
            <p:ph sz="half" idx="2"/>
          </p:nvPr>
        </p:nvGraphicFramePr>
        <p:xfrm>
          <a:off x="2195513" y="1341438"/>
          <a:ext cx="1944687" cy="2576513"/>
        </p:xfrm>
        <a:graphic>
          <a:graphicData uri="http://schemas.openxmlformats.org/drawingml/2006/table">
            <a:tbl>
              <a:tblPr/>
              <a:tblGrid>
                <a:gridCol w="576262"/>
                <a:gridCol w="1368425"/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0010…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00010…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   …    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6" name="Rectangle 37"/>
          <p:cNvSpPr>
            <a:spLocks noChangeArrowheads="1"/>
          </p:cNvSpPr>
          <p:nvPr/>
        </p:nvSpPr>
        <p:spPr bwMode="auto">
          <a:xfrm>
            <a:off x="611188" y="4365625"/>
            <a:ext cx="755808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dirty="0"/>
              <a:t>to set bit </a:t>
            </a:r>
            <a:r>
              <a:rPr lang="en-US" dirty="0" err="1"/>
              <a:t>i</a:t>
            </a:r>
            <a:r>
              <a:rPr lang="en-US" dirty="0"/>
              <a:t> of BM[j] to “1”:</a:t>
            </a:r>
          </a:p>
          <a:p>
            <a:pPr marL="742950" lvl="1" indent="-285750" algn="ctr">
              <a:spcBef>
                <a:spcPct val="50000"/>
              </a:spcBef>
            </a:pPr>
            <a:r>
              <a:rPr lang="en-US" dirty="0"/>
              <a:t>BM[j] = BM[j] | MASK[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96222E-C88D-481B-B78F-C7E276559248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Handling the Bit Map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create MASK?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MASK[0] = 0x8000   (1000 0000 0000 0000)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MASK[1] = 0x4000   (0100 0000 0000 0000)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MASK[2] = 0x2000   (0010 0000 0000 0000)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MASK[3] = 0x1000   (0001 0000 0000 0000)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MASK[4] = 0x0800   (0000 1000 0000 0000)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…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MASK[15] = 0x0001   (0000 0000 0000 0001)</a:t>
            </a:r>
          </a:p>
          <a:p>
            <a:pPr lvl="1" eaLnBrk="1" hangingPunct="1">
              <a:buFontTx/>
              <a:buNone/>
            </a:pPr>
            <a:endParaRPr lang="en-US" sz="2000" smtClean="0"/>
          </a:p>
          <a:p>
            <a:pPr eaLnBrk="1" hangingPunct="1"/>
            <a:r>
              <a:rPr lang="en-US" sz="2800" smtClean="0"/>
              <a:t>another approach: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MASK[15] = 1;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MASK[i] = MASK[i+1] &lt;&lt;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E9FDC3-7534-4CD7-9DE0-7446F6BECBCF}" type="slidenum">
              <a:rPr lang="en-US" sz="1400"/>
              <a:pPr eaLnBrk="1" hangingPunct="1"/>
              <a:t>3</a:t>
            </a:fld>
            <a:endParaRPr lang="en-US" sz="1400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I/O System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4744"/>
            <a:ext cx="7774632" cy="45902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I/O system presents disk as a linear sequence of blocks: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We will </a:t>
            </a:r>
            <a:r>
              <a:rPr lang="en-US" dirty="0" smtClean="0"/>
              <a:t>refer to the logical disk as </a:t>
            </a:r>
            <a:r>
              <a:rPr lang="en-US" i="1" dirty="0" err="1" smtClean="0"/>
              <a:t>ldisk</a:t>
            </a:r>
            <a:r>
              <a:rPr lang="en-US" i="1" dirty="0" smtClean="0"/>
              <a:t>[L][B]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L is the number of logical blocks on </a:t>
            </a:r>
            <a:r>
              <a:rPr lang="en-US" dirty="0" err="1" smtClean="0"/>
              <a:t>ldisk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B is the </a:t>
            </a:r>
            <a:r>
              <a:rPr lang="en-US" dirty="0"/>
              <a:t>b</a:t>
            </a:r>
            <a:r>
              <a:rPr lang="en-US" dirty="0" smtClean="0"/>
              <a:t>lock length (in bytes</a:t>
            </a:r>
            <a:r>
              <a:rPr lang="en-US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It can be implemented as a byte array or integer array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Type casting or conversion is necessary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I/O system interface – provided by your driver: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dirty="0" err="1" smtClean="0">
                <a:latin typeface="Courier New" pitchFamily="49" charset="0"/>
              </a:rPr>
              <a:t>read_block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, char *p)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dirty="0" err="1" smtClean="0">
                <a:latin typeface="Courier New" pitchFamily="49" charset="0"/>
              </a:rPr>
              <a:t>write_block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, char *p)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Each command reads or writes an entire block (B bytes)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FS can access the emulated disk using only these </a:t>
            </a:r>
            <a:r>
              <a:rPr lang="en-US" dirty="0" smtClean="0"/>
              <a:t>functions (no direct access to </a:t>
            </a:r>
            <a:r>
              <a:rPr lang="en-US" dirty="0" err="1" smtClean="0"/>
              <a:t>ldisk</a:t>
            </a:r>
            <a:r>
              <a:rPr lang="en-US" dirty="0" smtClean="0"/>
              <a:t> is allowed)</a:t>
            </a:r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20A4589-B5AD-42F7-AE95-DC21E7D457F4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Handling the Bit Map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to set a bit to “0”: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 smtClean="0"/>
              <a:t>create MASK2, where MASK2[</a:t>
            </a:r>
            <a:r>
              <a:rPr lang="en-US" dirty="0" err="1" smtClean="0"/>
              <a:t>i</a:t>
            </a:r>
            <a:r>
              <a:rPr lang="en-US" dirty="0" smtClean="0"/>
              <a:t>] = ~MASK[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lvl="2" eaLnBrk="1" hangingPunct="1">
              <a:spcBef>
                <a:spcPct val="50000"/>
              </a:spcBef>
              <a:buFontTx/>
              <a:buNone/>
            </a:pPr>
            <a:r>
              <a:rPr lang="en-US" dirty="0" smtClean="0"/>
              <a:t>e.g., 0010 0000 0000 0000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1101 1111 1111 1111</a:t>
            </a:r>
          </a:p>
          <a:p>
            <a:pPr lvl="2" eaLnBrk="1" hangingPunct="1">
              <a:spcBef>
                <a:spcPct val="50000"/>
              </a:spcBef>
              <a:buFontTx/>
              <a:buNone/>
            </a:pPr>
            <a:r>
              <a:rPr lang="en-US" dirty="0" smtClean="0"/>
              <a:t>(use “~” operator or declare using hex constants like MASK)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set bit </a:t>
            </a:r>
            <a:r>
              <a:rPr lang="en-US" dirty="0" err="1" smtClean="0"/>
              <a:t>i</a:t>
            </a:r>
            <a:r>
              <a:rPr lang="en-US" dirty="0" smtClean="0"/>
              <a:t> of BM[j] to “0”: </a:t>
            </a:r>
          </a:p>
          <a:p>
            <a:pPr lvl="2" eaLnBrk="1" hangingPunct="1">
              <a:spcBef>
                <a:spcPct val="50000"/>
              </a:spcBef>
              <a:buFontTx/>
              <a:buNone/>
            </a:pPr>
            <a:r>
              <a:rPr lang="en-US" dirty="0" smtClean="0"/>
              <a:t>BM[j] = BM[j] &amp; MASK2[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3198368-E461-4DE0-A727-DF8565C8606A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Handling the Bit Map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search for a bit equal to “0” in BM:</a:t>
            </a:r>
          </a:p>
          <a:p>
            <a:pPr lvl="1" eaLnBrk="1" hangingPunct="1">
              <a:buFontTx/>
              <a:buNone/>
            </a:pPr>
            <a:endParaRPr lang="en-US" sz="2400" dirty="0" smtClean="0"/>
          </a:p>
          <a:p>
            <a:pPr lvl="1" eaLnBrk="1" hangingPunct="1">
              <a:buFontTx/>
              <a:buNone/>
            </a:pPr>
            <a:r>
              <a:rPr lang="en-US" sz="2400" dirty="0" smtClean="0"/>
              <a:t>for (</a:t>
            </a:r>
            <a:r>
              <a:rPr lang="en-US" sz="2400" dirty="0" err="1" smtClean="0"/>
              <a:t>i</a:t>
            </a:r>
            <a:r>
              <a:rPr lang="en-US" sz="2400" dirty="0" smtClean="0"/>
              <a:t>=0; …          /* search BM from the beginning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for (j=0; …    /* check each bit in BM[</a:t>
            </a:r>
            <a:r>
              <a:rPr lang="en-US" dirty="0" err="1" smtClean="0"/>
              <a:t>i</a:t>
            </a:r>
            <a:r>
              <a:rPr lang="en-US" dirty="0" smtClean="0"/>
              <a:t>] for “0”</a:t>
            </a:r>
          </a:p>
          <a:p>
            <a:pPr lvl="3" eaLnBrk="1" hangingPunct="1">
              <a:buFontTx/>
              <a:buNone/>
            </a:pPr>
            <a:r>
              <a:rPr lang="en-US" sz="2400" dirty="0" smtClean="0"/>
              <a:t>test =</a:t>
            </a:r>
            <a:r>
              <a:rPr lang="en-US" dirty="0" smtClean="0"/>
              <a:t> BM[</a:t>
            </a:r>
            <a:r>
              <a:rPr lang="en-US" dirty="0" err="1" smtClean="0"/>
              <a:t>i</a:t>
            </a:r>
            <a:r>
              <a:rPr lang="en-US" dirty="0" smtClean="0"/>
              <a:t>] &amp; MASK[j])</a:t>
            </a:r>
          </a:p>
          <a:p>
            <a:pPr lvl="3" eaLnBrk="1" hangingPunct="1">
              <a:buFontTx/>
              <a:buNone/>
            </a:pPr>
            <a:r>
              <a:rPr lang="en-US" sz="2400" dirty="0" smtClean="0"/>
              <a:t>if (test == 0) then bit j of BM[</a:t>
            </a:r>
            <a:r>
              <a:rPr lang="en-US" sz="2400" dirty="0" err="1" smtClean="0"/>
              <a:t>i</a:t>
            </a:r>
            <a:r>
              <a:rPr lang="en-US" sz="2400" dirty="0" smtClean="0"/>
              <a:t>] is “0”; stop search</a:t>
            </a:r>
          </a:p>
          <a:p>
            <a:pPr lvl="2" eaLnBrk="1" hangingPunct="1"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for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52736"/>
            <a:ext cx="8206680" cy="50432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Disk: 4 cylinders, 2 surfaces, 8 sectors/track, 64 </a:t>
            </a:r>
            <a:r>
              <a:rPr lang="en-US" dirty="0" smtClean="0"/>
              <a:t>Bytes/sector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sector = block = 64 B =16 </a:t>
            </a:r>
            <a:r>
              <a:rPr lang="en-US" dirty="0" err="1" smtClean="0"/>
              <a:t>int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What is k?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Bitmap: 4*2*8=64 bits (2 integers)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Descriptor: 4 integers (file length plus 3 block #s)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How many descriptors (files) can we have?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How many fit into directory?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Each </a:t>
            </a:r>
            <a:r>
              <a:rPr lang="en-US" dirty="0" err="1" smtClean="0"/>
              <a:t>dir</a:t>
            </a:r>
            <a:r>
              <a:rPr lang="en-US" dirty="0" smtClean="0"/>
              <a:t> entry: 2 </a:t>
            </a:r>
            <a:r>
              <a:rPr lang="en-US" dirty="0" err="1" smtClean="0"/>
              <a:t>int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 smtClean="0"/>
              <a:t>File </a:t>
            </a:r>
            <a:r>
              <a:rPr lang="en-US" dirty="0"/>
              <a:t>name: maximum </a:t>
            </a:r>
            <a:r>
              <a:rPr lang="en-US" dirty="0" smtClean="0"/>
              <a:t>4 chars</a:t>
            </a:r>
            <a:r>
              <a:rPr lang="en-US" dirty="0"/>
              <a:t>, no </a:t>
            </a:r>
            <a:r>
              <a:rPr lang="en-US" dirty="0" smtClean="0"/>
              <a:t>extension (=1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Descriptor index: 1 integer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d</a:t>
            </a:r>
            <a:r>
              <a:rPr lang="en-US" dirty="0" err="1" smtClean="0"/>
              <a:t>ir</a:t>
            </a:r>
            <a:r>
              <a:rPr lang="en-US" dirty="0" smtClean="0"/>
              <a:t> = 3 blocks = 3*64 B = 48 </a:t>
            </a:r>
            <a:r>
              <a:rPr lang="en-US" dirty="0" err="1" smtClean="0"/>
              <a:t>int</a:t>
            </a:r>
            <a:r>
              <a:rPr lang="en-US" dirty="0" smtClean="0"/>
              <a:t> = 24 entries (= 24 files)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24 descriptors = 96 </a:t>
            </a:r>
            <a:r>
              <a:rPr lang="en-US" dirty="0" err="1" smtClean="0"/>
              <a:t>int</a:t>
            </a:r>
            <a:r>
              <a:rPr lang="en-US" dirty="0" smtClean="0"/>
              <a:t> = 6 blocks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k=7: 1 block for bitmap, 6 blocks for descriptors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95444-3DC5-4DCC-8E96-C2F447A20749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07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for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8206680" cy="4827240"/>
          </a:xfrm>
        </p:spPr>
        <p:txBody>
          <a:bodyPr/>
          <a:lstStyle/>
          <a:p>
            <a:r>
              <a:rPr lang="en-US" dirty="0" smtClean="0"/>
              <a:t>Number </a:t>
            </a:r>
            <a:r>
              <a:rPr lang="en-US" dirty="0"/>
              <a:t>of open files: 3 plus the directory, i.e., the size of the </a:t>
            </a:r>
            <a:r>
              <a:rPr lang="en-US" dirty="0" smtClean="0"/>
              <a:t>OFT is </a:t>
            </a:r>
            <a:r>
              <a:rPr lang="en-US" dirty="0"/>
              <a:t>exactly 4 entries. </a:t>
            </a:r>
            <a:endParaRPr lang="en-US" dirty="0" smtClean="0"/>
          </a:p>
          <a:p>
            <a:r>
              <a:rPr lang="en-US" dirty="0" smtClean="0"/>
              <a:t>Directory should </a:t>
            </a:r>
            <a:r>
              <a:rPr lang="en-US" dirty="0"/>
              <a:t>be opened </a:t>
            </a:r>
            <a:r>
              <a:rPr lang="en-US" dirty="0" smtClean="0"/>
              <a:t>automatically when program starts (index=0) </a:t>
            </a:r>
          </a:p>
          <a:p>
            <a:r>
              <a:rPr lang="en-US" dirty="0" smtClean="0"/>
              <a:t>It should close automatically with </a:t>
            </a:r>
            <a:r>
              <a:rPr lang="en-US" dirty="0" err="1" smtClean="0"/>
              <a:t>sv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All other files should also close at that 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95444-3DC5-4DCC-8E96-C2F447A2074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40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EED20BF-30BE-48FF-80EC-3C9D47B91A29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Summary of tasks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784"/>
            <a:ext cx="8001000" cy="445881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d</a:t>
            </a:r>
            <a:r>
              <a:rPr lang="en-US" dirty="0" smtClean="0"/>
              <a:t>esign and implement I/O system (</a:t>
            </a:r>
            <a:r>
              <a:rPr lang="en-US" dirty="0" err="1" smtClean="0"/>
              <a:t>ldisk</a:t>
            </a:r>
            <a:r>
              <a:rPr lang="en-US" dirty="0" smtClean="0"/>
              <a:t> plus read/write ops)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design </a:t>
            </a:r>
            <a:r>
              <a:rPr lang="en-US" dirty="0" smtClean="0"/>
              <a:t>and implement FS using </a:t>
            </a:r>
            <a:r>
              <a:rPr lang="en-US" dirty="0" err="1" smtClean="0"/>
              <a:t>ldisk</a:t>
            </a: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develop test/presentation shell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teams: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error checks on all commands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additional task (</a:t>
            </a:r>
            <a:r>
              <a:rPr lang="en-US" dirty="0" err="1" smtClean="0"/>
              <a:t>pg</a:t>
            </a:r>
            <a:r>
              <a:rPr lang="en-US" dirty="0" smtClean="0"/>
              <a:t> 506): 1-level expanding index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submit documentation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s</a:t>
            </a:r>
            <a:r>
              <a:rPr lang="en-US" dirty="0" smtClean="0"/>
              <a:t>chedule testing</a:t>
            </a:r>
          </a:p>
          <a:p>
            <a:pPr lvl="1" eaLnBrk="1" hangingPunct="1"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F0336E-4AC3-4189-BBF7-594DC0D935F1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System -- User Interface</a:t>
            </a:r>
          </a:p>
        </p:txBody>
      </p:sp>
      <p:sp>
        <p:nvSpPr>
          <p:cNvPr id="512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29600" cy="4573488"/>
          </a:xfrm>
        </p:spPr>
        <p:txBody>
          <a:bodyPr/>
          <a:lstStyle/>
          <a:p>
            <a:pPr eaLnBrk="1" hangingPunct="1"/>
            <a:r>
              <a:rPr lang="en-US" dirty="0" smtClean="0"/>
              <a:t>create(</a:t>
            </a:r>
            <a:r>
              <a:rPr lang="en-US" dirty="0" err="1" smtClean="0"/>
              <a:t>symbolic_file_name</a:t>
            </a:r>
            <a:r>
              <a:rPr lang="en-US" dirty="0" smtClean="0"/>
              <a:t>): return ok/error</a:t>
            </a:r>
          </a:p>
          <a:p>
            <a:pPr eaLnBrk="1" hangingPunct="1"/>
            <a:r>
              <a:rPr lang="en-US" dirty="0" smtClean="0"/>
              <a:t>destroy(</a:t>
            </a:r>
            <a:r>
              <a:rPr lang="en-US" dirty="0" err="1" smtClean="0"/>
              <a:t>symbolic_file_name</a:t>
            </a:r>
            <a:r>
              <a:rPr lang="en-US" dirty="0" smtClean="0"/>
              <a:t>) : return ok/error</a:t>
            </a:r>
          </a:p>
          <a:p>
            <a:pPr eaLnBrk="1" hangingPunct="1"/>
            <a:r>
              <a:rPr lang="en-US" dirty="0" smtClean="0"/>
              <a:t>open(</a:t>
            </a:r>
            <a:r>
              <a:rPr lang="en-US" dirty="0" err="1" smtClean="0"/>
              <a:t>symbolic_file_name</a:t>
            </a:r>
            <a:r>
              <a:rPr lang="en-US" dirty="0" smtClean="0"/>
              <a:t>): return </a:t>
            </a:r>
            <a:r>
              <a:rPr lang="en-US" dirty="0" smtClean="0"/>
              <a:t>index/error</a:t>
            </a:r>
            <a:endParaRPr lang="en-US" dirty="0" smtClean="0"/>
          </a:p>
          <a:p>
            <a:pPr eaLnBrk="1" hangingPunct="1"/>
            <a:r>
              <a:rPr lang="en-US" dirty="0" smtClean="0"/>
              <a:t>close(index): return ok/error</a:t>
            </a:r>
          </a:p>
          <a:p>
            <a:pPr eaLnBrk="1" hangingPunct="1"/>
            <a:r>
              <a:rPr lang="en-US" dirty="0" smtClean="0"/>
              <a:t>read(index, </a:t>
            </a:r>
            <a:r>
              <a:rPr lang="en-US" dirty="0" err="1" smtClean="0"/>
              <a:t>mem_area</a:t>
            </a:r>
            <a:r>
              <a:rPr lang="en-US" dirty="0" smtClean="0"/>
              <a:t>, count): return #bytes </a:t>
            </a:r>
            <a:r>
              <a:rPr lang="en-US" dirty="0" smtClean="0"/>
              <a:t>read/error</a:t>
            </a:r>
            <a:endParaRPr lang="en-US" dirty="0" smtClean="0"/>
          </a:p>
          <a:p>
            <a:pPr eaLnBrk="1" hangingPunct="1"/>
            <a:r>
              <a:rPr lang="en-US" dirty="0" smtClean="0"/>
              <a:t>write(index, </a:t>
            </a:r>
            <a:r>
              <a:rPr lang="en-US" dirty="0" err="1" smtClean="0"/>
              <a:t>mem_area</a:t>
            </a:r>
            <a:r>
              <a:rPr lang="en-US" dirty="0" smtClean="0"/>
              <a:t>, count): return #bytes </a:t>
            </a:r>
            <a:r>
              <a:rPr lang="en-US" dirty="0" smtClean="0"/>
              <a:t>written/error</a:t>
            </a:r>
            <a:endParaRPr lang="en-US" dirty="0" smtClean="0"/>
          </a:p>
          <a:p>
            <a:pPr eaLnBrk="1" hangingPunct="1"/>
            <a:r>
              <a:rPr lang="en-US" dirty="0" err="1" smtClean="0"/>
              <a:t>lseek</a:t>
            </a:r>
            <a:r>
              <a:rPr lang="en-US" dirty="0" smtClean="0"/>
              <a:t>(index, </a:t>
            </a:r>
            <a:r>
              <a:rPr lang="en-US" dirty="0" err="1" smtClean="0"/>
              <a:t>pos</a:t>
            </a:r>
            <a:r>
              <a:rPr lang="en-US" dirty="0" smtClean="0"/>
              <a:t>) : return ok/error</a:t>
            </a:r>
          </a:p>
          <a:p>
            <a:pPr eaLnBrk="1" hangingPunct="1"/>
            <a:r>
              <a:rPr lang="en-US" dirty="0" smtClean="0"/>
              <a:t>directory: return </a:t>
            </a:r>
            <a:r>
              <a:rPr lang="en-US" dirty="0" smtClean="0"/>
              <a:t>list of files/error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 smtClean="0"/>
              <a:t>init</a:t>
            </a:r>
            <a:r>
              <a:rPr lang="en-US" dirty="0" smtClean="0"/>
              <a:t>/save: create or restore </a:t>
            </a:r>
            <a:r>
              <a:rPr lang="en-US" dirty="0" err="1" smtClean="0"/>
              <a:t>ldisk</a:t>
            </a:r>
            <a:r>
              <a:rPr lang="en-US" dirty="0" smtClean="0"/>
              <a:t>/save </a:t>
            </a:r>
            <a:r>
              <a:rPr lang="en-US" dirty="0" err="1" smtClean="0"/>
              <a:t>ldisk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47F80CC-8299-4E6A-B109-EB9BF1D1A0A7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614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Review of concepts</a:t>
            </a:r>
          </a:p>
        </p:txBody>
      </p:sp>
      <p:sp>
        <p:nvSpPr>
          <p:cNvPr id="614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directory structure</a:t>
            </a:r>
          </a:p>
          <a:p>
            <a:pPr lvl="1" eaLnBrk="1" hangingPunct="1"/>
            <a:r>
              <a:rPr lang="en-US" dirty="0" smtClean="0"/>
              <a:t>tree, DAG, graph, symbolic links, path names</a:t>
            </a:r>
          </a:p>
          <a:p>
            <a:pPr lvl="1" eaLnBrk="1" hangingPunct="1"/>
            <a:r>
              <a:rPr lang="en-US" u="sng" dirty="0" smtClean="0"/>
              <a:t>this project</a:t>
            </a:r>
            <a:r>
              <a:rPr lang="en-US" dirty="0" smtClean="0"/>
              <a:t>: single flat list of all </a:t>
            </a:r>
            <a:r>
              <a:rPr lang="en-US" dirty="0" smtClean="0"/>
              <a:t>files (=one special file)</a:t>
            </a:r>
            <a:endParaRPr lang="en-US" dirty="0" smtClean="0"/>
          </a:p>
          <a:p>
            <a:pPr eaLnBrk="1" hangingPunct="1"/>
            <a:r>
              <a:rPr lang="en-US" dirty="0" smtClean="0"/>
              <a:t>organization of entries within directory</a:t>
            </a:r>
          </a:p>
          <a:p>
            <a:pPr lvl="1" eaLnBrk="1" hangingPunct="1"/>
            <a:r>
              <a:rPr lang="en-US" dirty="0" smtClean="0"/>
              <a:t>array of slots, linked list, hash table, B-tree</a:t>
            </a:r>
          </a:p>
          <a:p>
            <a:pPr lvl="1" eaLnBrk="1" hangingPunct="1"/>
            <a:r>
              <a:rPr lang="en-US" u="sng" dirty="0" smtClean="0"/>
              <a:t>this project</a:t>
            </a:r>
            <a:r>
              <a:rPr lang="en-US" dirty="0" smtClean="0"/>
              <a:t>: unsorted array of fixed-size slots</a:t>
            </a:r>
            <a:endParaRPr lang="en-US" u="sng" dirty="0" smtClean="0"/>
          </a:p>
          <a:p>
            <a:pPr eaLnBrk="1" hangingPunct="1"/>
            <a:r>
              <a:rPr lang="en-US" dirty="0" smtClean="0"/>
              <a:t>each directory entry contains</a:t>
            </a:r>
          </a:p>
          <a:p>
            <a:pPr lvl="1" eaLnBrk="1" hangingPunct="1"/>
            <a:r>
              <a:rPr lang="en-US" dirty="0" smtClean="0"/>
              <a:t>all descriptive info, parts of info, name only</a:t>
            </a:r>
          </a:p>
          <a:p>
            <a:pPr lvl="1" eaLnBrk="1" hangingPunct="1"/>
            <a:r>
              <a:rPr lang="en-US" u="sng" dirty="0" smtClean="0"/>
              <a:t>this project</a:t>
            </a:r>
            <a:r>
              <a:rPr lang="en-US" dirty="0" smtClean="0"/>
              <a:t>: symbolic name plus index of descriptor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701155-61D3-4FDC-9749-619231649848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Review of concepts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descriptor contents</a:t>
            </a:r>
          </a:p>
          <a:p>
            <a:pPr lvl="1" eaLnBrk="1" hangingPunct="1"/>
            <a:r>
              <a:rPr lang="en-US" dirty="0" smtClean="0"/>
              <a:t>owner, file type, protection, length, disk map, access times</a:t>
            </a:r>
          </a:p>
          <a:p>
            <a:pPr lvl="1" eaLnBrk="1" hangingPunct="1"/>
            <a:r>
              <a:rPr lang="en-US" u="sng" dirty="0" smtClean="0"/>
              <a:t>this project</a:t>
            </a:r>
            <a:r>
              <a:rPr lang="en-US" dirty="0" smtClean="0"/>
              <a:t>: length (bytes), disk map </a:t>
            </a:r>
            <a:endParaRPr lang="en-US" u="sng" dirty="0" smtClean="0"/>
          </a:p>
          <a:p>
            <a:pPr eaLnBrk="1" hangingPunct="1"/>
            <a:r>
              <a:rPr lang="en-US" dirty="0" smtClean="0"/>
              <a:t>disk map (physical organization)</a:t>
            </a:r>
          </a:p>
          <a:p>
            <a:pPr lvl="1" eaLnBrk="1" hangingPunct="1"/>
            <a:r>
              <a:rPr lang="en-US" dirty="0" smtClean="0"/>
              <a:t>contiguous, linked list, indexed, multi-level</a:t>
            </a:r>
          </a:p>
          <a:p>
            <a:pPr lvl="1" eaLnBrk="1" hangingPunct="1"/>
            <a:r>
              <a:rPr lang="en-US" u="sng" dirty="0" smtClean="0"/>
              <a:t>this project</a:t>
            </a:r>
            <a:r>
              <a:rPr lang="en-US" dirty="0" smtClean="0"/>
              <a:t>: </a:t>
            </a:r>
          </a:p>
          <a:p>
            <a:pPr lvl="2" eaLnBrk="1" hangingPunct="1"/>
            <a:r>
              <a:rPr lang="en-US" dirty="0" smtClean="0"/>
              <a:t>flat index (fixed list of </a:t>
            </a:r>
            <a:r>
              <a:rPr lang="en-US" dirty="0" smtClean="0"/>
              <a:t>max </a:t>
            </a:r>
            <a:r>
              <a:rPr lang="en-US" dirty="0" smtClean="0"/>
              <a:t>3 disk </a:t>
            </a:r>
            <a:r>
              <a:rPr lang="en-US" dirty="0" smtClean="0"/>
              <a:t>blocks)</a:t>
            </a:r>
          </a:p>
          <a:p>
            <a:pPr lvl="2" eaLnBrk="1" hangingPunct="1"/>
            <a:r>
              <a:rPr lang="en-US" dirty="0" smtClean="0"/>
              <a:t>1-level incremental (for teams)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DAC8E76-9DCB-4332-8DA0-48EAD9D72227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Review of concepts</a:t>
            </a:r>
          </a:p>
        </p:txBody>
      </p:sp>
      <p:sp>
        <p:nvSpPr>
          <p:cNvPr id="819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location of file descriptors</a:t>
            </a:r>
          </a:p>
          <a:p>
            <a:pPr lvl="1" eaLnBrk="1" hangingPunct="1"/>
            <a:r>
              <a:rPr lang="en-US" smtClean="0"/>
              <a:t>dedicated portion of disk, special files, in directories</a:t>
            </a:r>
          </a:p>
          <a:p>
            <a:pPr lvl="1" eaLnBrk="1" hangingPunct="1"/>
            <a:r>
              <a:rPr lang="en-US" u="sng" smtClean="0"/>
              <a:t>this project</a:t>
            </a:r>
            <a:r>
              <a:rPr lang="en-US" smtClean="0"/>
              <a:t>: first k disk blocks (ldisk[0]..[k-1])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free storage management</a:t>
            </a:r>
          </a:p>
          <a:p>
            <a:pPr lvl="1" eaLnBrk="1" hangingPunct="1"/>
            <a:r>
              <a:rPr lang="en-US" smtClean="0"/>
              <a:t>linked lists, bit map</a:t>
            </a:r>
          </a:p>
          <a:p>
            <a:pPr lvl="1" eaLnBrk="1" hangingPunct="1"/>
            <a:r>
              <a:rPr lang="en-US" u="sng" smtClean="0"/>
              <a:t>this project</a:t>
            </a:r>
            <a:r>
              <a:rPr lang="en-US" smtClean="0"/>
              <a:t>: bit map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F70BC93-D67E-4171-A435-5E95B65F1636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Organization of the file system</a:t>
            </a:r>
          </a:p>
        </p:txBody>
      </p:sp>
      <p:grpSp>
        <p:nvGrpSpPr>
          <p:cNvPr id="9221" name="Group 30"/>
          <p:cNvGrpSpPr>
            <a:grpSpLocks/>
          </p:cNvGrpSpPr>
          <p:nvPr/>
        </p:nvGrpSpPr>
        <p:grpSpPr bwMode="auto">
          <a:xfrm>
            <a:off x="1545823" y="1974056"/>
            <a:ext cx="3200400" cy="471487"/>
            <a:chOff x="891" y="1845"/>
            <a:chExt cx="2016" cy="297"/>
          </a:xfrm>
        </p:grpSpPr>
        <p:sp>
          <p:nvSpPr>
            <p:cNvPr id="9247" name="Line 5"/>
            <p:cNvSpPr>
              <a:spLocks noChangeShapeType="1"/>
            </p:cNvSpPr>
            <p:nvPr/>
          </p:nvSpPr>
          <p:spPr bwMode="auto">
            <a:xfrm>
              <a:off x="1371" y="185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6"/>
            <p:cNvSpPr>
              <a:spLocks noChangeShapeType="1"/>
            </p:cNvSpPr>
            <p:nvPr/>
          </p:nvSpPr>
          <p:spPr bwMode="auto">
            <a:xfrm>
              <a:off x="1866" y="185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7"/>
            <p:cNvSpPr>
              <a:spLocks noChangeShapeType="1"/>
            </p:cNvSpPr>
            <p:nvPr/>
          </p:nvSpPr>
          <p:spPr bwMode="auto">
            <a:xfrm>
              <a:off x="2388" y="185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8"/>
            <p:cNvSpPr>
              <a:spLocks noChangeShapeType="1"/>
            </p:cNvSpPr>
            <p:nvPr/>
          </p:nvSpPr>
          <p:spPr bwMode="auto">
            <a:xfrm>
              <a:off x="891" y="1845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2" name="Text Box 9"/>
          <p:cNvSpPr txBox="1">
            <a:spLocks noChangeArrowheads="1"/>
          </p:cNvSpPr>
          <p:nvPr/>
        </p:nvSpPr>
        <p:spPr bwMode="auto">
          <a:xfrm>
            <a:off x="4750313" y="1988343"/>
            <a:ext cx="7239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dirty="0"/>
              <a:t>…</a:t>
            </a:r>
          </a:p>
        </p:txBody>
      </p:sp>
      <p:sp>
        <p:nvSpPr>
          <p:cNvPr id="9223" name="Line 15"/>
          <p:cNvSpPr>
            <a:spLocks noChangeShapeType="1"/>
          </p:cNvSpPr>
          <p:nvPr/>
        </p:nvSpPr>
        <p:spPr bwMode="auto">
          <a:xfrm>
            <a:off x="6020986" y="1988343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17"/>
          <p:cNvSpPr>
            <a:spLocks noChangeShapeType="1"/>
          </p:cNvSpPr>
          <p:nvPr/>
        </p:nvSpPr>
        <p:spPr bwMode="auto">
          <a:xfrm>
            <a:off x="6042839" y="1978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5" name="Group 29"/>
          <p:cNvGrpSpPr>
            <a:grpSpLocks/>
          </p:cNvGrpSpPr>
          <p:nvPr/>
        </p:nvGrpSpPr>
        <p:grpSpPr bwMode="auto">
          <a:xfrm>
            <a:off x="379925" y="1395413"/>
            <a:ext cx="8305800" cy="1697038"/>
            <a:chOff x="144" y="1474"/>
            <a:chExt cx="5232" cy="1069"/>
          </a:xfrm>
        </p:grpSpPr>
        <p:sp>
          <p:nvSpPr>
            <p:cNvPr id="9238" name="Text Box 3"/>
            <p:cNvSpPr txBox="1">
              <a:spLocks noChangeArrowheads="1"/>
            </p:cNvSpPr>
            <p:nvPr/>
          </p:nvSpPr>
          <p:spPr bwMode="auto">
            <a:xfrm>
              <a:off x="180" y="1845"/>
              <a:ext cx="70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bit map</a:t>
              </a:r>
            </a:p>
          </p:txBody>
        </p:sp>
        <p:sp>
          <p:nvSpPr>
            <p:cNvPr id="9239" name="Line 4"/>
            <p:cNvSpPr>
              <a:spLocks noChangeShapeType="1"/>
            </p:cNvSpPr>
            <p:nvPr/>
          </p:nvSpPr>
          <p:spPr bwMode="auto">
            <a:xfrm>
              <a:off x="894" y="2139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Text Box 10"/>
            <p:cNvSpPr txBox="1">
              <a:spLocks noChangeArrowheads="1"/>
            </p:cNvSpPr>
            <p:nvPr/>
          </p:nvSpPr>
          <p:spPr bwMode="auto">
            <a:xfrm>
              <a:off x="1968" y="1488"/>
              <a:ext cx="12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file descriptors</a:t>
              </a:r>
            </a:p>
          </p:txBody>
        </p:sp>
        <p:sp>
          <p:nvSpPr>
            <p:cNvPr id="9241" name="Line 11"/>
            <p:cNvSpPr>
              <a:spLocks noChangeShapeType="1"/>
            </p:cNvSpPr>
            <p:nvPr/>
          </p:nvSpPr>
          <p:spPr bwMode="auto">
            <a:xfrm flipV="1">
              <a:off x="1152" y="21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Text Box 12"/>
            <p:cNvSpPr txBox="1">
              <a:spLocks noChangeArrowheads="1"/>
            </p:cNvSpPr>
            <p:nvPr/>
          </p:nvSpPr>
          <p:spPr bwMode="auto">
            <a:xfrm>
              <a:off x="697" y="2255"/>
              <a:ext cx="2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Descriptor for FS directory</a:t>
              </a:r>
            </a:p>
          </p:txBody>
        </p:sp>
        <p:sp>
          <p:nvSpPr>
            <p:cNvPr id="9243" name="Text Box 13"/>
            <p:cNvSpPr txBox="1">
              <a:spLocks noChangeArrowheads="1"/>
            </p:cNvSpPr>
            <p:nvPr/>
          </p:nvSpPr>
          <p:spPr bwMode="auto">
            <a:xfrm>
              <a:off x="144" y="1488"/>
              <a:ext cx="12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 err="1"/>
                <a:t>ldisk</a:t>
              </a:r>
              <a:r>
                <a:rPr lang="en-US" dirty="0"/>
                <a:t>[0</a:t>
              </a:r>
              <a:r>
                <a:rPr lang="en-US" dirty="0" smtClean="0"/>
                <a:t>]...[</a:t>
              </a:r>
              <a:r>
                <a:rPr lang="en-US" dirty="0"/>
                <a:t>k-1]</a:t>
              </a:r>
            </a:p>
          </p:txBody>
        </p:sp>
        <p:sp>
          <p:nvSpPr>
            <p:cNvPr id="9244" name="Text Box 14"/>
            <p:cNvSpPr txBox="1">
              <a:spLocks noChangeArrowheads="1"/>
            </p:cNvSpPr>
            <p:nvPr/>
          </p:nvSpPr>
          <p:spPr bwMode="auto">
            <a:xfrm>
              <a:off x="3648" y="1474"/>
              <a:ext cx="9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 err="1"/>
                <a:t>ldisk</a:t>
              </a:r>
              <a:r>
                <a:rPr lang="en-US" dirty="0"/>
                <a:t>[k]  ...</a:t>
              </a:r>
            </a:p>
          </p:txBody>
        </p:sp>
        <p:sp>
          <p:nvSpPr>
            <p:cNvPr id="9245" name="Line 16"/>
            <p:cNvSpPr>
              <a:spLocks noChangeShapeType="1"/>
            </p:cNvSpPr>
            <p:nvPr/>
          </p:nvSpPr>
          <p:spPr bwMode="auto">
            <a:xfrm>
              <a:off x="3696" y="2127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Text Box 18"/>
            <p:cNvSpPr txBox="1">
              <a:spLocks noChangeArrowheads="1"/>
            </p:cNvSpPr>
            <p:nvPr/>
          </p:nvSpPr>
          <p:spPr bwMode="auto">
            <a:xfrm>
              <a:off x="3830" y="1836"/>
              <a:ext cx="12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Data blocks …</a:t>
              </a:r>
            </a:p>
          </p:txBody>
        </p:sp>
      </p:grpSp>
      <p:sp>
        <p:nvSpPr>
          <p:cNvPr id="9226" name="Line 21"/>
          <p:cNvSpPr>
            <a:spLocks noChangeShapeType="1"/>
          </p:cNvSpPr>
          <p:nvPr/>
        </p:nvSpPr>
        <p:spPr bwMode="auto">
          <a:xfrm>
            <a:off x="4578752" y="411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22"/>
          <p:cNvSpPr>
            <a:spLocks noChangeShapeType="1"/>
          </p:cNvSpPr>
          <p:nvPr/>
        </p:nvSpPr>
        <p:spPr bwMode="auto">
          <a:xfrm>
            <a:off x="5474213" y="411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23"/>
          <p:cNvSpPr>
            <a:spLocks noChangeShapeType="1"/>
          </p:cNvSpPr>
          <p:nvPr/>
        </p:nvSpPr>
        <p:spPr bwMode="auto">
          <a:xfrm>
            <a:off x="6300908" y="411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9" name="Group 31"/>
          <p:cNvGrpSpPr>
            <a:grpSpLocks/>
          </p:cNvGrpSpPr>
          <p:nvPr/>
        </p:nvGrpSpPr>
        <p:grpSpPr bwMode="auto">
          <a:xfrm>
            <a:off x="491904" y="3363912"/>
            <a:ext cx="5775325" cy="1803400"/>
            <a:chOff x="164" y="2654"/>
            <a:chExt cx="3638" cy="1136"/>
          </a:xfrm>
        </p:grpSpPr>
        <p:sp>
          <p:nvSpPr>
            <p:cNvPr id="9232" name="Text Box 19"/>
            <p:cNvSpPr txBox="1">
              <a:spLocks noChangeArrowheads="1"/>
            </p:cNvSpPr>
            <p:nvPr/>
          </p:nvSpPr>
          <p:spPr bwMode="auto">
            <a:xfrm>
              <a:off x="1699" y="3136"/>
              <a:ext cx="60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length</a:t>
              </a:r>
            </a:p>
          </p:txBody>
        </p:sp>
        <p:sp>
          <p:nvSpPr>
            <p:cNvPr id="9233" name="Line 20"/>
            <p:cNvSpPr>
              <a:spLocks noChangeShapeType="1"/>
            </p:cNvSpPr>
            <p:nvPr/>
          </p:nvSpPr>
          <p:spPr bwMode="auto">
            <a:xfrm>
              <a:off x="2314" y="3430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Line 24"/>
            <p:cNvSpPr>
              <a:spLocks noChangeShapeType="1"/>
            </p:cNvSpPr>
            <p:nvPr/>
          </p:nvSpPr>
          <p:spPr bwMode="auto">
            <a:xfrm flipV="1">
              <a:off x="2026" y="343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5" name="Text Box 25"/>
            <p:cNvSpPr txBox="1">
              <a:spLocks noChangeArrowheads="1"/>
            </p:cNvSpPr>
            <p:nvPr/>
          </p:nvSpPr>
          <p:spPr bwMode="auto">
            <a:xfrm>
              <a:off x="164" y="2654"/>
              <a:ext cx="13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Each descriptor</a:t>
              </a:r>
            </a:p>
          </p:txBody>
        </p:sp>
        <p:sp>
          <p:nvSpPr>
            <p:cNvPr id="9236" name="Text Box 26"/>
            <p:cNvSpPr txBox="1">
              <a:spLocks noChangeArrowheads="1"/>
            </p:cNvSpPr>
            <p:nvPr/>
          </p:nvSpPr>
          <p:spPr bwMode="auto">
            <a:xfrm>
              <a:off x="2352" y="2784"/>
              <a:ext cx="12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Block numbers</a:t>
              </a:r>
            </a:p>
          </p:txBody>
        </p:sp>
        <p:sp>
          <p:nvSpPr>
            <p:cNvPr id="9237" name="Text Box 27"/>
            <p:cNvSpPr txBox="1">
              <a:spLocks noChangeArrowheads="1"/>
            </p:cNvSpPr>
            <p:nvPr/>
          </p:nvSpPr>
          <p:spPr bwMode="auto">
            <a:xfrm>
              <a:off x="1824" y="3502"/>
              <a:ext cx="15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File length in bytes</a:t>
              </a:r>
            </a:p>
          </p:txBody>
        </p:sp>
      </p:grpSp>
      <p:sp>
        <p:nvSpPr>
          <p:cNvPr id="9230" name="Line 28"/>
          <p:cNvSpPr>
            <a:spLocks noChangeShapeType="1"/>
          </p:cNvSpPr>
          <p:nvPr/>
        </p:nvSpPr>
        <p:spPr bwMode="auto">
          <a:xfrm>
            <a:off x="3922311" y="4129268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Rectangle 34"/>
          <p:cNvSpPr>
            <a:spLocks noChangeArrowheads="1"/>
          </p:cNvSpPr>
          <p:nvPr/>
        </p:nvSpPr>
        <p:spPr bwMode="auto">
          <a:xfrm>
            <a:off x="692552" y="5301208"/>
            <a:ext cx="7772400" cy="92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/>
              <a:t>teams: additional </a:t>
            </a:r>
            <a:r>
              <a:rPr lang="en-US" dirty="0" smtClean="0"/>
              <a:t>task: </a:t>
            </a:r>
            <a:r>
              <a:rPr lang="en-US" dirty="0"/>
              <a:t>1-level incremental </a:t>
            </a:r>
            <a:r>
              <a:rPr lang="en-US" dirty="0" smtClean="0"/>
              <a:t>index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dirty="0"/>
              <a:t>l</a:t>
            </a:r>
            <a:r>
              <a:rPr lang="en-US" dirty="0" smtClean="0"/>
              <a:t>ast entry points to another file descriptor (2+4 block)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B6341E-E737-4CBC-BD6A-7A0960631633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Directory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only one directory (root)</a:t>
            </a:r>
          </a:p>
          <a:p>
            <a:pPr eaLnBrk="1" hangingPunct="1"/>
            <a:r>
              <a:rPr lang="en-US" smtClean="0"/>
              <a:t>regular file, i.e., use regular file operations:</a:t>
            </a:r>
          </a:p>
          <a:p>
            <a:pPr lvl="1" eaLnBrk="1" hangingPunct="1"/>
            <a:r>
              <a:rPr lang="en-US" smtClean="0"/>
              <a:t>read, write, lseek</a:t>
            </a:r>
          </a:p>
          <a:p>
            <a:pPr lvl="1" eaLnBrk="1" hangingPunct="1"/>
            <a:r>
              <a:rPr lang="en-US" smtClean="0"/>
              <a:t>but the directory is always open (OFT[0])</a:t>
            </a:r>
          </a:p>
          <a:p>
            <a:pPr eaLnBrk="1" hangingPunct="1"/>
            <a:r>
              <a:rPr lang="en-US" smtClean="0"/>
              <a:t>described by the first descriptor</a:t>
            </a:r>
          </a:p>
          <a:p>
            <a:pPr eaLnBrk="1" hangingPunct="1"/>
            <a:r>
              <a:rPr lang="en-US" smtClean="0"/>
              <a:t>contains array of entries:</a:t>
            </a:r>
          </a:p>
          <a:p>
            <a:pPr lvl="1" eaLnBrk="1" hangingPunct="1"/>
            <a:r>
              <a:rPr lang="en-US" smtClean="0"/>
              <a:t>symbolic file name (characters)</a:t>
            </a:r>
          </a:p>
          <a:p>
            <a:pPr lvl="1" eaLnBrk="1" hangingPunct="1"/>
            <a:r>
              <a:rPr lang="en-US" smtClean="0"/>
              <a:t>index of the descriptor (integer)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69078</TotalTime>
  <Words>1760</Words>
  <Application>Microsoft Office PowerPoint</Application>
  <PresentationFormat>On-screen Show (4:3)</PresentationFormat>
  <Paragraphs>351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Default Design</vt:lpstr>
      <vt:lpstr>Project: File System </vt:lpstr>
      <vt:lpstr>Assignment</vt:lpstr>
      <vt:lpstr>I/O System</vt:lpstr>
      <vt:lpstr>File System -- User Interface</vt:lpstr>
      <vt:lpstr>Review of concepts</vt:lpstr>
      <vt:lpstr>Review of concepts</vt:lpstr>
      <vt:lpstr>Review of concepts</vt:lpstr>
      <vt:lpstr>Organization of the file system</vt:lpstr>
      <vt:lpstr>The Directory</vt:lpstr>
      <vt:lpstr>PowerPoint Presentation</vt:lpstr>
      <vt:lpstr>Create a file</vt:lpstr>
      <vt:lpstr>PowerPoint Presentation</vt:lpstr>
      <vt:lpstr>Destroy a file</vt:lpstr>
      <vt:lpstr>Open a file</vt:lpstr>
      <vt:lpstr>PowerPoint Presentation</vt:lpstr>
      <vt:lpstr>Close a file</vt:lpstr>
      <vt:lpstr>Read a file</vt:lpstr>
      <vt:lpstr>PowerPoint Presentation</vt:lpstr>
      <vt:lpstr>PowerPoint Presentation</vt:lpstr>
      <vt:lpstr>Write a file</vt:lpstr>
      <vt:lpstr>Seek in a file</vt:lpstr>
      <vt:lpstr>List the directory</vt:lpstr>
      <vt:lpstr>Presentation shell</vt:lpstr>
      <vt:lpstr>Shell commands and Output</vt:lpstr>
      <vt:lpstr>Shell commands and Output</vt:lpstr>
      <vt:lpstr>Sample Interaction</vt:lpstr>
      <vt:lpstr>Handling the Bit Map (pg 217)</vt:lpstr>
      <vt:lpstr>Handling the Bit Map</vt:lpstr>
      <vt:lpstr>Handling the Bit Map</vt:lpstr>
      <vt:lpstr>Handling the Bit Map</vt:lpstr>
      <vt:lpstr>Handling the Bit Map</vt:lpstr>
      <vt:lpstr>Assumptions for Testing</vt:lpstr>
      <vt:lpstr>Assumptions for Testing</vt:lpstr>
      <vt:lpstr>Summary of tasks</vt:lpstr>
    </vt:vector>
  </TitlesOfParts>
  <Company>d/c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Processes and Resource Management</dc:title>
  <dc:creator>d/c</dc:creator>
  <cp:lastModifiedBy>Bren School of Information and Computers Science</cp:lastModifiedBy>
  <cp:revision>97</cp:revision>
  <cp:lastPrinted>2002-05-20T17:49:06Z</cp:lastPrinted>
  <dcterms:created xsi:type="dcterms:W3CDTF">2002-01-27T08:03:41Z</dcterms:created>
  <dcterms:modified xsi:type="dcterms:W3CDTF">2013-05-13T21:50:28Z</dcterms:modified>
</cp:coreProperties>
</file>