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0" autoAdjust="0"/>
    <p:restoredTop sz="94660"/>
  </p:normalViewPr>
  <p:slideViewPr>
    <p:cSldViewPr snapToGrid="0">
      <p:cViewPr varScale="1">
        <p:scale>
          <a:sx n="66" d="100"/>
          <a:sy n="66" d="100"/>
        </p:scale>
        <p:origin x="77"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67E8F-882D-4A0E-8B75-8DB1F595A5D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6996727-4F6F-43B4-8F2D-12A32F0EB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6C21288-796E-4D5A-8F58-DFD7D0A39247}"/>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B8D3028E-B9B8-4289-9135-0765EEDFCB7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84CBB49-2244-499F-9FB8-C2239632C1BC}"/>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89324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BD151-AA16-4948-87E3-2C7DC672048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2278552-BC9B-4862-91AF-3774E1F047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473C347-ADD0-468B-96D1-33EEFEE7FB4F}"/>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9ABCCACC-EAB5-400C-BD77-18492601AC0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5BF0CA4-918E-4CEE-9EE3-781609387B33}"/>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410282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F5151E-2D81-4147-9AF8-6B243850DA3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A1883D0-F339-43AA-AF82-838457981D0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1D337C5-B5BB-4737-B55A-277580E8EAB8}"/>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E2EE4BF5-DABF-4AC9-8773-9B156991E20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7EB704B-7835-44AA-90C9-C403D96D77B8}"/>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74694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287CA-E786-402B-8AA6-F8207098CEC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8817E59-9E87-4A2A-B52E-A26ED8BB7EE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3E4B44C-855E-404C-B10C-93970D02AAAE}"/>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E9ACEA55-F1F4-4522-858E-3AD44E120ED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04662E-B477-4A76-9C09-92423DF12439}"/>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57210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1DB1E-DE8F-4988-B63B-39748984C77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7D4E9C6-BADB-4648-A310-5221628E9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BDF82A5-6C6D-4BCE-A6ED-2A6170451E45}"/>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B8CC52DF-2F25-4BDB-9E34-6304BE8233E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E5B779-DA01-42B8-843E-4986C904FD14}"/>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96512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82559-D277-4CC6-8B69-4B05B17F34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5D9CCD5-08A5-4D9D-9801-CBC3168332E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F8351C0E-A70C-4E7A-A379-9FFD7F8451D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341CBC03-C260-4496-A797-35051F47BD96}"/>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6" name="Marcador de pie de página 5">
            <a:extLst>
              <a:ext uri="{FF2B5EF4-FFF2-40B4-BE49-F238E27FC236}">
                <a16:creationId xmlns:a16="http://schemas.microsoft.com/office/drawing/2014/main" id="{63B333D4-BACB-48A5-9D05-9828A177F24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40A2970-13D3-4D2B-953A-B7C6AEBA7051}"/>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244079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D6D4C-2A93-47E0-96F6-4057AF1F4E2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ABD16653-5070-422D-A383-1602AA8C9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8A47D2F-9844-4CA1-817B-214379562C2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3EA56F83-C12C-4A78-B5B1-24DC6EA14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97FEF-ECEF-4E4C-A6FE-5361B42F7DC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9056EA0-D9A7-45E1-81EF-8F5A41EB4881}"/>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8" name="Marcador de pie de página 7">
            <a:extLst>
              <a:ext uri="{FF2B5EF4-FFF2-40B4-BE49-F238E27FC236}">
                <a16:creationId xmlns:a16="http://schemas.microsoft.com/office/drawing/2014/main" id="{DC70582B-9B02-4CA3-AD6C-37D1FC4CB0A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8B2F75E-3045-4560-8756-AC1E24E1CAA1}"/>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56132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9CA13-E6F4-45A3-83E9-971DF5AAE5F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4E534325-ECDA-47B0-B0CD-FD27F185CC99}"/>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4" name="Marcador de pie de página 3">
            <a:extLst>
              <a:ext uri="{FF2B5EF4-FFF2-40B4-BE49-F238E27FC236}">
                <a16:creationId xmlns:a16="http://schemas.microsoft.com/office/drawing/2014/main" id="{2D6A4F6F-DDDE-4BBE-ADD0-0DFAEDB5891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97315E8-2D8C-4539-AC92-9CC6C0E5FD6F}"/>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97737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A5F7B7E-C686-4FDF-9387-C5744CB667DE}"/>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3" name="Marcador de pie de página 2">
            <a:extLst>
              <a:ext uri="{FF2B5EF4-FFF2-40B4-BE49-F238E27FC236}">
                <a16:creationId xmlns:a16="http://schemas.microsoft.com/office/drawing/2014/main" id="{B4302F00-8810-4579-B508-7F1F5230807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C10DE04E-DDEA-4051-B57C-C63B6BCBB620}"/>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25226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F389E-4EA0-413E-88A0-FEF8602B1A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B752EB0-9355-47C2-A7E8-F44CDD99D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C5B7036C-798A-4382-9F33-1B48691B0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6FD649-720B-4CFE-90D2-5CD1C6C943AE}"/>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6" name="Marcador de pie de página 5">
            <a:extLst>
              <a:ext uri="{FF2B5EF4-FFF2-40B4-BE49-F238E27FC236}">
                <a16:creationId xmlns:a16="http://schemas.microsoft.com/office/drawing/2014/main" id="{B20FD130-D4A2-480D-9A28-7677E8407A8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E7BD040-0569-4A2C-9BCC-DDDC44BB8BD4}"/>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101827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CB10E-F0BC-476F-803D-113BB24A2B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9BBE369A-0850-44A9-B60C-EEB813865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0CFA326-B657-415A-84D2-D34CDF922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68AC82-5256-4D07-95FD-80F592B82162}"/>
              </a:ext>
            </a:extLst>
          </p:cNvPr>
          <p:cNvSpPr>
            <a:spLocks noGrp="1"/>
          </p:cNvSpPr>
          <p:nvPr>
            <p:ph type="dt" sz="half" idx="10"/>
          </p:nvPr>
        </p:nvSpPr>
        <p:spPr/>
        <p:txBody>
          <a:bodyPr/>
          <a:lstStyle/>
          <a:p>
            <a:fld id="{719A8C1D-DD2A-4F52-ABEF-3143F8E8BC0A}" type="datetimeFigureOut">
              <a:rPr lang="es-AR" smtClean="0"/>
              <a:t>14/5/2023</a:t>
            </a:fld>
            <a:endParaRPr lang="es-AR"/>
          </a:p>
        </p:txBody>
      </p:sp>
      <p:sp>
        <p:nvSpPr>
          <p:cNvPr id="6" name="Marcador de pie de página 5">
            <a:extLst>
              <a:ext uri="{FF2B5EF4-FFF2-40B4-BE49-F238E27FC236}">
                <a16:creationId xmlns:a16="http://schemas.microsoft.com/office/drawing/2014/main" id="{546F8FA6-4478-4E58-94D1-5473B46D4CD9}"/>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60E44530-3EAD-44CC-88DB-A7100D2569FC}"/>
              </a:ext>
            </a:extLst>
          </p:cNvPr>
          <p:cNvSpPr>
            <a:spLocks noGrp="1"/>
          </p:cNvSpPr>
          <p:nvPr>
            <p:ph type="sldNum" sz="quarter" idx="12"/>
          </p:nvPr>
        </p:nvSpPr>
        <p:spPr/>
        <p:txBody>
          <a:bodyPr/>
          <a:lstStyle/>
          <a:p>
            <a:fld id="{06363536-E0F9-4168-A2AE-13EDF832B20B}" type="slidenum">
              <a:rPr lang="es-AR" smtClean="0"/>
              <a:t>‹Nº›</a:t>
            </a:fld>
            <a:endParaRPr lang="es-AR"/>
          </a:p>
        </p:txBody>
      </p:sp>
    </p:spTree>
    <p:extLst>
      <p:ext uri="{BB962C8B-B14F-4D97-AF65-F5344CB8AC3E}">
        <p14:creationId xmlns:p14="http://schemas.microsoft.com/office/powerpoint/2010/main" val="344880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
            <a:lum/>
          </a:blip>
          <a:srcRect/>
          <a:tile tx="0" ty="0" sx="10000" sy="10000" flip="none" algn="tl"/>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9801AC-2365-496E-8772-C22395B6D8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3B5E3DF-6AEA-4B0F-8EC8-1DCA23DA4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BFA4E6E-91E3-4FB8-B09F-8310C1FB0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A8C1D-DD2A-4F52-ABEF-3143F8E8BC0A}" type="datetimeFigureOut">
              <a:rPr lang="es-AR" smtClean="0"/>
              <a:t>14/5/2023</a:t>
            </a:fld>
            <a:endParaRPr lang="es-AR"/>
          </a:p>
        </p:txBody>
      </p:sp>
      <p:sp>
        <p:nvSpPr>
          <p:cNvPr id="5" name="Marcador de pie de página 4">
            <a:extLst>
              <a:ext uri="{FF2B5EF4-FFF2-40B4-BE49-F238E27FC236}">
                <a16:creationId xmlns:a16="http://schemas.microsoft.com/office/drawing/2014/main" id="{5F4FC427-BA0B-403D-9309-3114A73C7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7B2B6AC5-DC97-4269-B890-5CFD11263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63536-E0F9-4168-A2AE-13EDF832B20B}" type="slidenum">
              <a:rPr lang="es-AR" smtClean="0"/>
              <a:t>‹Nº›</a:t>
            </a:fld>
            <a:endParaRPr lang="es-AR"/>
          </a:p>
        </p:txBody>
      </p:sp>
    </p:spTree>
    <p:extLst>
      <p:ext uri="{BB962C8B-B14F-4D97-AF65-F5344CB8AC3E}">
        <p14:creationId xmlns:p14="http://schemas.microsoft.com/office/powerpoint/2010/main" val="2955709122"/>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014D949-A2F1-45E3-9516-81B038BE2052}"/>
              </a:ext>
            </a:extLst>
          </p:cNvPr>
          <p:cNvSpPr/>
          <p:nvPr/>
        </p:nvSpPr>
        <p:spPr>
          <a:xfrm>
            <a:off x="674104" y="4663421"/>
            <a:ext cx="11230984" cy="1549101"/>
          </a:xfrm>
          <a:prstGeom prst="rect">
            <a:avLst/>
          </a:prstGeom>
          <a:noFill/>
          <a:ln>
            <a:noFill/>
          </a:ln>
          <a:effectLst>
            <a:softEdge rad="317500"/>
          </a:effectLst>
        </p:spPr>
        <p:style>
          <a:lnRef idx="2">
            <a:schemeClr val="accent6"/>
          </a:lnRef>
          <a:fillRef idx="1">
            <a:schemeClr val="lt1"/>
          </a:fillRef>
          <a:effectRef idx="0">
            <a:schemeClr val="accent6"/>
          </a:effectRef>
          <a:fontRef idx="minor">
            <a:schemeClr val="dk1"/>
          </a:fontRef>
        </p:style>
        <p:txBody>
          <a:bodyPr rtlCol="0" anchor="ctr"/>
          <a:lstStyle/>
          <a:p>
            <a:r>
              <a:rPr lang="es-AR" sz="3600" dirty="0">
                <a:latin typeface="Palatino Linotype" panose="02040502050505030304" pitchFamily="18" charset="0"/>
                <a:cs typeface="Myanmar Text" panose="020B0502040204020203" pitchFamily="34" charset="0"/>
              </a:rPr>
              <a:t>Hernán Galletti</a:t>
            </a:r>
          </a:p>
          <a:p>
            <a:endParaRPr lang="es-AR" sz="3600" dirty="0">
              <a:latin typeface="Palatino Linotype" panose="02040502050505030304" pitchFamily="18" charset="0"/>
              <a:cs typeface="Myanmar Text" panose="020B0502040204020203" pitchFamily="34" charset="0"/>
            </a:endParaRPr>
          </a:p>
          <a:p>
            <a:r>
              <a:rPr lang="es-AR" sz="3600" dirty="0">
                <a:latin typeface="Palatino Linotype" panose="02040502050505030304" pitchFamily="18" charset="0"/>
                <a:cs typeface="Myanmar Text" panose="020B0502040204020203" pitchFamily="34" charset="0"/>
              </a:rPr>
              <a:t>Mayo 2023</a:t>
            </a:r>
          </a:p>
        </p:txBody>
      </p:sp>
      <p:sp>
        <p:nvSpPr>
          <p:cNvPr id="2" name="Título 1">
            <a:extLst>
              <a:ext uri="{FF2B5EF4-FFF2-40B4-BE49-F238E27FC236}">
                <a16:creationId xmlns:a16="http://schemas.microsoft.com/office/drawing/2014/main" id="{156BD5A6-3D51-484D-966F-5AC162A1D207}"/>
              </a:ext>
            </a:extLst>
          </p:cNvPr>
          <p:cNvSpPr>
            <a:spLocks noGrp="1"/>
          </p:cNvSpPr>
          <p:nvPr>
            <p:ph type="ctrTitle"/>
          </p:nvPr>
        </p:nvSpPr>
        <p:spPr>
          <a:xfrm>
            <a:off x="1524000" y="2043953"/>
            <a:ext cx="9144000" cy="1834178"/>
          </a:xfrm>
          <a:noFill/>
        </p:spPr>
        <p:txBody>
          <a:bodyPr>
            <a:noAutofit/>
          </a:bodyPr>
          <a:lstStyle/>
          <a:p>
            <a:r>
              <a:rPr lang="es-ES" dirty="0">
                <a:latin typeface="Segoe UI" panose="020B0502040204020203" pitchFamily="34" charset="0"/>
                <a:cs typeface="Segoe UI" panose="020B0502040204020203" pitchFamily="34" charset="0"/>
              </a:rPr>
              <a:t>Préstamos garantizados por la SBA</a:t>
            </a:r>
            <a:endParaRPr lang="es-AR" dirty="0">
              <a:latin typeface="Segoe UI" panose="020B0502040204020203" pitchFamily="34" charset="0"/>
              <a:cs typeface="Segoe UI" panose="020B0502040204020203" pitchFamily="34" charset="0"/>
            </a:endParaRPr>
          </a:p>
        </p:txBody>
      </p:sp>
      <p:sp>
        <p:nvSpPr>
          <p:cNvPr id="3" name="Subtítulo 2">
            <a:extLst>
              <a:ext uri="{FF2B5EF4-FFF2-40B4-BE49-F238E27FC236}">
                <a16:creationId xmlns:a16="http://schemas.microsoft.com/office/drawing/2014/main" id="{42F345A4-633E-40DA-9669-354875887877}"/>
              </a:ext>
            </a:extLst>
          </p:cNvPr>
          <p:cNvSpPr>
            <a:spLocks noGrp="1"/>
          </p:cNvSpPr>
          <p:nvPr>
            <p:ph type="subTitle" idx="1"/>
          </p:nvPr>
        </p:nvSpPr>
        <p:spPr>
          <a:xfrm>
            <a:off x="937708" y="785307"/>
            <a:ext cx="10316584" cy="3974951"/>
          </a:xfrm>
        </p:spPr>
        <p:txBody>
          <a:bodyPr>
            <a:normAutofit/>
          </a:bodyPr>
          <a:lstStyle/>
          <a:p>
            <a:endParaRPr lang="es-AR" sz="1800" dirty="0">
              <a:solidFill>
                <a:srgbClr val="002E6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noFill/>
            </a:endParaRPr>
          </a:p>
        </p:txBody>
      </p:sp>
      <p:pic>
        <p:nvPicPr>
          <p:cNvPr id="7" name="Gráfico 6">
            <a:extLst>
              <a:ext uri="{FF2B5EF4-FFF2-40B4-BE49-F238E27FC236}">
                <a16:creationId xmlns:a16="http://schemas.microsoft.com/office/drawing/2014/main" id="{55366E09-BD1F-461C-B522-299F51BA9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1997" y="5136777"/>
            <a:ext cx="3841947" cy="1075745"/>
          </a:xfrm>
          <a:prstGeom prst="rect">
            <a:avLst/>
          </a:prstGeom>
        </p:spPr>
      </p:pic>
    </p:spTree>
    <p:extLst>
      <p:ext uri="{BB962C8B-B14F-4D97-AF65-F5344CB8AC3E}">
        <p14:creationId xmlns:p14="http://schemas.microsoft.com/office/powerpoint/2010/main" val="175850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B6A5A-A95C-40FE-A8A7-1660BAFF613E}"/>
              </a:ext>
            </a:extLst>
          </p:cNvPr>
          <p:cNvSpPr>
            <a:spLocks noGrp="1"/>
          </p:cNvSpPr>
          <p:nvPr>
            <p:ph type="title"/>
          </p:nvPr>
        </p:nvSpPr>
        <p:spPr/>
        <p:txBody>
          <a:bodyPr>
            <a:normAutofit/>
          </a:bodyPr>
          <a:lstStyle/>
          <a:p>
            <a:pPr algn="l"/>
            <a:r>
              <a:rPr lang="es-AR" sz="4400" dirty="0">
                <a:latin typeface="Segoe UI" panose="020B0502040204020203" pitchFamily="34" charset="0"/>
                <a:cs typeface="Segoe UI" panose="020B0502040204020203" pitchFamily="34" charset="0"/>
              </a:rPr>
              <a:t> </a:t>
            </a:r>
            <a:r>
              <a:rPr lang="es-AR" sz="2200" dirty="0">
                <a:latin typeface="Segoe UI" panose="020B0502040204020203" pitchFamily="34" charset="0"/>
                <a:cs typeface="Segoe UI" panose="020B0502040204020203" pitchFamily="34" charset="0"/>
              </a:rPr>
              <a:t>.¿Influye el contexto económico</a:t>
            </a:r>
            <a:r>
              <a:rPr lang="es-ES" sz="2200" dirty="0">
                <a:latin typeface="Segoe UI" panose="020B0502040204020203" pitchFamily="34" charset="0"/>
                <a:cs typeface="Segoe UI" panose="020B0502040204020203" pitchFamily="34" charset="0"/>
              </a:rPr>
              <a:t>?</a:t>
            </a:r>
            <a:br>
              <a:rPr lang="es-ES" sz="4400" dirty="0">
                <a:latin typeface="Segoe UI" panose="020B0502040204020203" pitchFamily="34" charset="0"/>
                <a:cs typeface="Segoe UI" panose="020B0502040204020203" pitchFamily="34" charset="0"/>
              </a:rPr>
            </a:br>
            <a:endParaRPr lang="es-AR" sz="4400" dirty="0"/>
          </a:p>
        </p:txBody>
      </p:sp>
      <p:sp>
        <p:nvSpPr>
          <p:cNvPr id="6" name="CuadroTexto 5">
            <a:extLst>
              <a:ext uri="{FF2B5EF4-FFF2-40B4-BE49-F238E27FC236}">
                <a16:creationId xmlns:a16="http://schemas.microsoft.com/office/drawing/2014/main" id="{6B2CC6C6-499D-4F22-A2FD-D6BA6E5458D1}"/>
              </a:ext>
            </a:extLst>
          </p:cNvPr>
          <p:cNvSpPr txBox="1"/>
          <p:nvPr/>
        </p:nvSpPr>
        <p:spPr>
          <a:xfrm>
            <a:off x="838200" y="5604387"/>
            <a:ext cx="10636045" cy="769441"/>
          </a:xfrm>
          <a:prstGeom prst="rect">
            <a:avLst/>
          </a:prstGeom>
          <a:noFill/>
        </p:spPr>
        <p:txBody>
          <a:bodyPr wrap="square" rtlCol="0">
            <a:spAutoFit/>
          </a:bodyPr>
          <a:lstStyle/>
          <a:p>
            <a:r>
              <a:rPr lang="es-AR" sz="2200" dirty="0">
                <a:latin typeface="Segoe UI" panose="020B0502040204020203" pitchFamily="34" charset="0"/>
                <a:cs typeface="Segoe UI" panose="020B0502040204020203" pitchFamily="34" charset="0"/>
              </a:rPr>
              <a:t>Claramente hay un pico en los inconvenientes de pago de los préstamos durante la gran recesión.</a:t>
            </a:r>
          </a:p>
        </p:txBody>
      </p:sp>
      <p:pic>
        <p:nvPicPr>
          <p:cNvPr id="10" name="Imagen 9">
            <a:extLst>
              <a:ext uri="{FF2B5EF4-FFF2-40B4-BE49-F238E27FC236}">
                <a16:creationId xmlns:a16="http://schemas.microsoft.com/office/drawing/2014/main" id="{B241CEB3-3352-4751-BE62-C5CDC8D9B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027906"/>
            <a:ext cx="10972822" cy="4572009"/>
          </a:xfrm>
          <a:prstGeom prst="rect">
            <a:avLst/>
          </a:prstGeom>
        </p:spPr>
      </p:pic>
    </p:spTree>
    <p:extLst>
      <p:ext uri="{BB962C8B-B14F-4D97-AF65-F5344CB8AC3E}">
        <p14:creationId xmlns:p14="http://schemas.microsoft.com/office/powerpoint/2010/main" val="261994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23CFF-6CF7-4E91-A5AF-574451745482}"/>
              </a:ext>
            </a:extLst>
          </p:cNvPr>
          <p:cNvSpPr>
            <a:spLocks noGrp="1"/>
          </p:cNvSpPr>
          <p:nvPr>
            <p:ph type="title"/>
          </p:nvPr>
        </p:nvSpPr>
        <p:spPr>
          <a:xfrm>
            <a:off x="743360" y="590832"/>
            <a:ext cx="10515600" cy="355036"/>
          </a:xfrm>
        </p:spPr>
        <p:txBody>
          <a:bodyPr>
            <a:normAutofit fontScale="90000"/>
          </a:bodyPr>
          <a:lstStyle/>
          <a:p>
            <a:pPr algn="ctr"/>
            <a:r>
              <a:rPr lang="es-AR" sz="4800" dirty="0">
                <a:latin typeface="Segoe UI" panose="020B0502040204020203" pitchFamily="34" charset="0"/>
                <a:cs typeface="Segoe UI" panose="020B0502040204020203" pitchFamily="34" charset="0"/>
              </a:rPr>
              <a:t>Modelado del problema</a:t>
            </a:r>
          </a:p>
        </p:txBody>
      </p:sp>
      <p:sp>
        <p:nvSpPr>
          <p:cNvPr id="3" name="Marcador de texto 2">
            <a:extLst>
              <a:ext uri="{FF2B5EF4-FFF2-40B4-BE49-F238E27FC236}">
                <a16:creationId xmlns:a16="http://schemas.microsoft.com/office/drawing/2014/main" id="{DCA2D8EF-0CC2-4A0A-B1EE-41705917BA28}"/>
              </a:ext>
            </a:extLst>
          </p:cNvPr>
          <p:cNvSpPr>
            <a:spLocks noGrp="1"/>
          </p:cNvSpPr>
          <p:nvPr>
            <p:ph type="body" idx="1"/>
          </p:nvPr>
        </p:nvSpPr>
        <p:spPr>
          <a:xfrm>
            <a:off x="743360" y="1197334"/>
            <a:ext cx="10515600" cy="1500187"/>
          </a:xfrm>
        </p:spPr>
        <p:txBody>
          <a:bodyPr>
            <a:noAutofit/>
          </a:bodyPr>
          <a:lstStyle/>
          <a:p>
            <a:pPr marL="342900" indent="-342900">
              <a:buFont typeface="Arial" panose="020B0604020202020204" pitchFamily="34" charset="0"/>
              <a:buChar char="•"/>
            </a:pPr>
            <a:r>
              <a:rPr lang="es-AR" sz="2200" dirty="0">
                <a:solidFill>
                  <a:schemeClr val="tx1"/>
                </a:solidFill>
              </a:rPr>
              <a:t>Es un problema de clasificación: Decidir si un préstamo tuvo problemas </a:t>
            </a:r>
            <a:r>
              <a:rPr lang="es-AR" sz="2200" dirty="0" err="1">
                <a:solidFill>
                  <a:schemeClr val="tx1"/>
                </a:solidFill>
              </a:rPr>
              <a:t>problemas</a:t>
            </a:r>
            <a:r>
              <a:rPr lang="es-AR" sz="2200" dirty="0">
                <a:solidFill>
                  <a:schemeClr val="tx1"/>
                </a:solidFill>
              </a:rPr>
              <a:t> en su devolución.</a:t>
            </a:r>
          </a:p>
          <a:p>
            <a:pPr marL="342900" indent="-342900">
              <a:buFont typeface="Arial" panose="020B0604020202020204" pitchFamily="34" charset="0"/>
              <a:buChar char="•"/>
            </a:pPr>
            <a:r>
              <a:rPr lang="es-AR" sz="2200" dirty="0">
                <a:solidFill>
                  <a:schemeClr val="tx1"/>
                </a:solidFill>
              </a:rPr>
              <a:t>Una vez obtenido el modelo, se utiliza para decidir la aprobación de un préstamo por la SBA.</a:t>
            </a:r>
          </a:p>
          <a:p>
            <a:endParaRPr lang="es-AR" sz="2200" dirty="0">
              <a:solidFill>
                <a:schemeClr val="tx1"/>
              </a:solidFill>
            </a:endParaRPr>
          </a:p>
          <a:p>
            <a:r>
              <a:rPr lang="es-AR" sz="2200" dirty="0">
                <a:solidFill>
                  <a:schemeClr val="tx1"/>
                </a:solidFill>
                <a:latin typeface="Segoe UI" panose="020B0502040204020203" pitchFamily="34" charset="0"/>
                <a:cs typeface="Segoe UI" panose="020B0502040204020203" pitchFamily="34" charset="0"/>
              </a:rPr>
              <a:t>Se propusieron los siguientes modelos de aprendizaje automático (supervisado):</a:t>
            </a:r>
          </a:p>
          <a:p>
            <a:endParaRPr lang="es-AR" sz="2200" dirty="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200" dirty="0">
                <a:solidFill>
                  <a:schemeClr val="tx1"/>
                </a:solidFill>
              </a:rPr>
              <a:t>Árbol de decisión.</a:t>
            </a:r>
          </a:p>
          <a:p>
            <a:pPr marL="342900" indent="-342900">
              <a:buFont typeface="Arial" panose="020B0604020202020204" pitchFamily="34" charset="0"/>
              <a:buChar char="•"/>
            </a:pPr>
            <a:r>
              <a:rPr lang="es-AR" sz="2200" dirty="0">
                <a:solidFill>
                  <a:schemeClr val="tx1"/>
                </a:solidFill>
              </a:rPr>
              <a:t>Regresión logística.</a:t>
            </a:r>
          </a:p>
          <a:p>
            <a:pPr marL="342900" indent="-342900">
              <a:buFont typeface="Arial" panose="020B0604020202020204" pitchFamily="34" charset="0"/>
              <a:buChar char="•"/>
            </a:pPr>
            <a:r>
              <a:rPr lang="es-AR" sz="2200" dirty="0">
                <a:solidFill>
                  <a:schemeClr val="tx1"/>
                </a:solidFill>
              </a:rPr>
              <a:t>K-</a:t>
            </a:r>
            <a:r>
              <a:rPr lang="es-AR" sz="2200" dirty="0" err="1">
                <a:solidFill>
                  <a:schemeClr val="tx1"/>
                </a:solidFill>
              </a:rPr>
              <a:t>Nearest</a:t>
            </a:r>
            <a:r>
              <a:rPr lang="es-AR" sz="2200" dirty="0">
                <a:solidFill>
                  <a:schemeClr val="tx1"/>
                </a:solidFill>
              </a:rPr>
              <a:t> </a:t>
            </a:r>
            <a:r>
              <a:rPr lang="es-AR" sz="2200" dirty="0" err="1">
                <a:solidFill>
                  <a:schemeClr val="tx1"/>
                </a:solidFill>
              </a:rPr>
              <a:t>Neighbors</a:t>
            </a:r>
            <a:r>
              <a:rPr lang="es-AR" sz="2200" dirty="0">
                <a:solidFill>
                  <a:schemeClr val="tx1"/>
                </a:solidFill>
              </a:rPr>
              <a:t>.</a:t>
            </a:r>
          </a:p>
          <a:p>
            <a:pPr marL="342900" indent="-342900">
              <a:buFont typeface="Arial" panose="020B0604020202020204" pitchFamily="34" charset="0"/>
              <a:buChar char="•"/>
            </a:pPr>
            <a:r>
              <a:rPr lang="es-AR" sz="2200" dirty="0" err="1">
                <a:solidFill>
                  <a:schemeClr val="tx1"/>
                </a:solidFill>
              </a:rPr>
              <a:t>Random</a:t>
            </a:r>
            <a:r>
              <a:rPr lang="es-AR" sz="2200" dirty="0">
                <a:solidFill>
                  <a:schemeClr val="tx1"/>
                </a:solidFill>
              </a:rPr>
              <a:t> Forest.</a:t>
            </a:r>
          </a:p>
          <a:p>
            <a:pPr marL="342900" indent="-342900">
              <a:buFont typeface="Arial" panose="020B0604020202020204" pitchFamily="34" charset="0"/>
              <a:buChar char="•"/>
            </a:pPr>
            <a:r>
              <a:rPr lang="es-AR" sz="2200" dirty="0" err="1">
                <a:solidFill>
                  <a:schemeClr val="tx1"/>
                </a:solidFill>
              </a:rPr>
              <a:t>XGBoost</a:t>
            </a:r>
            <a:r>
              <a:rPr lang="es-AR" sz="2200" dirty="0">
                <a:solidFill>
                  <a:schemeClr val="tx1"/>
                </a:solidFill>
              </a:rPr>
              <a:t>.</a:t>
            </a:r>
          </a:p>
          <a:p>
            <a:pPr marL="342900" indent="-342900">
              <a:buFont typeface="Arial" panose="020B0604020202020204" pitchFamily="34" charset="0"/>
              <a:buChar char="•"/>
            </a:pPr>
            <a:endParaRPr lang="es-AR" sz="2200" dirty="0">
              <a:solidFill>
                <a:schemeClr val="tx1"/>
              </a:solidFill>
            </a:endParaRPr>
          </a:p>
          <a:p>
            <a:endParaRPr lang="es-AR" sz="2200" dirty="0">
              <a:solidFill>
                <a:schemeClr val="tx1"/>
              </a:solidFill>
            </a:endParaRPr>
          </a:p>
        </p:txBody>
      </p:sp>
      <p:sp>
        <p:nvSpPr>
          <p:cNvPr id="6" name="Marcador de texto 2">
            <a:extLst>
              <a:ext uri="{FF2B5EF4-FFF2-40B4-BE49-F238E27FC236}">
                <a16:creationId xmlns:a16="http://schemas.microsoft.com/office/drawing/2014/main" id="{2034DEF7-1A5C-44B7-9E86-7B52D4C01BAA}"/>
              </a:ext>
            </a:extLst>
          </p:cNvPr>
          <p:cNvSpPr txBox="1">
            <a:spLocks/>
          </p:cNvSpPr>
          <p:nvPr/>
        </p:nvSpPr>
        <p:spPr>
          <a:xfrm>
            <a:off x="743360" y="3410386"/>
            <a:ext cx="10515600" cy="15001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AR" sz="2200" dirty="0">
                <a:solidFill>
                  <a:schemeClr val="tx1"/>
                </a:solidFill>
              </a:rPr>
              <a:t> </a:t>
            </a:r>
          </a:p>
        </p:txBody>
      </p:sp>
    </p:spTree>
    <p:extLst>
      <p:ext uri="{BB962C8B-B14F-4D97-AF65-F5344CB8AC3E}">
        <p14:creationId xmlns:p14="http://schemas.microsoft.com/office/powerpoint/2010/main" val="3983308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CF8F78CC-C319-4324-A71F-AFEC63956208}"/>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2600" dirty="0" err="1">
                <a:latin typeface="Segoe UI" panose="020B0502040204020203" pitchFamily="34" charset="0"/>
                <a:cs typeface="Segoe UI" panose="020B0502040204020203" pitchFamily="34" charset="0"/>
              </a:rPr>
              <a:t>Feature</a:t>
            </a:r>
            <a:r>
              <a:rPr lang="es-AR" sz="2600" dirty="0">
                <a:latin typeface="Segoe UI" panose="020B0502040204020203" pitchFamily="34" charset="0"/>
                <a:cs typeface="Segoe UI" panose="020B0502040204020203" pitchFamily="34" charset="0"/>
              </a:rPr>
              <a:t> </a:t>
            </a:r>
            <a:r>
              <a:rPr lang="es-AR" sz="2600" dirty="0" err="1">
                <a:latin typeface="Segoe UI" panose="020B0502040204020203" pitchFamily="34" charset="0"/>
                <a:cs typeface="Segoe UI" panose="020B0502040204020203" pitchFamily="34" charset="0"/>
              </a:rPr>
              <a:t>engineering</a:t>
            </a:r>
            <a:endParaRPr lang="es-AR" sz="2600" dirty="0">
              <a:latin typeface="Segoe UI" panose="020B0502040204020203" pitchFamily="34" charset="0"/>
              <a:cs typeface="Segoe UI" panose="020B0502040204020203" pitchFamily="34" charset="0"/>
            </a:endParaRPr>
          </a:p>
          <a:p>
            <a:endParaRPr lang="es-AR" sz="2200" dirty="0"/>
          </a:p>
          <a:p>
            <a:r>
              <a:rPr lang="es-AR" sz="2200" dirty="0">
                <a:latin typeface="Segoe UI" panose="020B0502040204020203" pitchFamily="34" charset="0"/>
                <a:cs typeface="Segoe UI" panose="020B0502040204020203" pitchFamily="34" charset="0"/>
              </a:rPr>
              <a:t>Hay variables que se descartan porque sus valores no se tienen en el momento de aprobación del préstamo o porque no tienen mucho valor predictivo. Ejemplos: '</a:t>
            </a:r>
            <a:r>
              <a:rPr lang="es-AR" sz="2200" dirty="0" err="1">
                <a:latin typeface="Segoe UI" panose="020B0502040204020203" pitchFamily="34" charset="0"/>
                <a:cs typeface="Segoe UI" panose="020B0502040204020203" pitchFamily="34" charset="0"/>
              </a:rPr>
              <a:t>Name</a:t>
            </a:r>
            <a:r>
              <a:rPr lang="es-AR" sz="2200" dirty="0">
                <a:latin typeface="Segoe UI" panose="020B0502040204020203" pitchFamily="34" charset="0"/>
                <a:cs typeface="Segoe UI" panose="020B0502040204020203" pitchFamily="34" charset="0"/>
              </a:rPr>
              <a:t>', 'City', 'Zip', '</a:t>
            </a:r>
            <a:r>
              <a:rPr lang="es-AR" sz="2200" dirty="0" err="1">
                <a:latin typeface="Segoe UI" panose="020B0502040204020203" pitchFamily="34" charset="0"/>
                <a:cs typeface="Segoe UI" panose="020B0502040204020203" pitchFamily="34" charset="0"/>
              </a:rPr>
              <a:t>ApprovalDate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ApprovalFY</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ChgOffDate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DisbursementDate</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DisbursementGross</a:t>
            </a:r>
            <a:r>
              <a:rPr lang="es-AR" sz="2200" dirty="0">
                <a:latin typeface="Segoe UI" panose="020B0502040204020203" pitchFamily="34" charset="0"/>
                <a:cs typeface="Segoe UI" panose="020B0502040204020203" pitchFamily="34" charset="0"/>
              </a:rPr>
              <a:t>', '</a:t>
            </a:r>
            <a:r>
              <a:rPr lang="es-AR" sz="2200" dirty="0" err="1">
                <a:latin typeface="Segoe UI" panose="020B0502040204020203" pitchFamily="34" charset="0"/>
                <a:cs typeface="Segoe UI" panose="020B0502040204020203" pitchFamily="34" charset="0"/>
              </a:rPr>
              <a:t>BalanceGross</a:t>
            </a:r>
            <a:r>
              <a:rPr lang="es-AR" sz="2200" dirty="0">
                <a:latin typeface="Segoe UI" panose="020B0502040204020203" pitchFamily="34" charset="0"/>
                <a:cs typeface="Segoe UI" panose="020B0502040204020203" pitchFamily="34" charset="0"/>
              </a:rPr>
              <a:t>’, etc.</a:t>
            </a:r>
          </a:p>
          <a:p>
            <a:r>
              <a:rPr lang="es-AR" sz="2200" dirty="0">
                <a:latin typeface="Segoe UI" panose="020B0502040204020203" pitchFamily="34" charset="0"/>
                <a:cs typeface="Segoe UI" panose="020B0502040204020203" pitchFamily="34" charset="0"/>
              </a:rPr>
              <a:t>Se crearon nuevas variables como posibles variables a formar parte del modelo:</a:t>
            </a:r>
          </a:p>
          <a:p>
            <a:endParaRPr lang="es-AR" sz="2200" dirty="0">
              <a:latin typeface="Segoe UI" panose="020B0502040204020203" pitchFamily="34" charset="0"/>
              <a:cs typeface="Segoe UI" panose="020B0502040204020203" pitchFamily="34" charset="0"/>
            </a:endParaRPr>
          </a:p>
          <a:p>
            <a:endParaRPr lang="es-AR" sz="2200" dirty="0">
              <a:latin typeface="Segoe UI" panose="020B0502040204020203" pitchFamily="34" charset="0"/>
              <a:cs typeface="Segoe UI" panose="020B0502040204020203" pitchFamily="34" charset="0"/>
            </a:endParaRPr>
          </a:p>
          <a:p>
            <a:pPr marL="342900" indent="-342900"/>
            <a:endParaRPr lang="es-AR" sz="2200" dirty="0"/>
          </a:p>
          <a:p>
            <a:endParaRPr lang="es-AR" sz="2200" dirty="0"/>
          </a:p>
        </p:txBody>
      </p:sp>
      <p:graphicFrame>
        <p:nvGraphicFramePr>
          <p:cNvPr id="4" name="Tabla 4">
            <a:extLst>
              <a:ext uri="{FF2B5EF4-FFF2-40B4-BE49-F238E27FC236}">
                <a16:creationId xmlns:a16="http://schemas.microsoft.com/office/drawing/2014/main" id="{64E0F915-8038-4BC2-B50F-6AB2A47222E0}"/>
              </a:ext>
            </a:extLst>
          </p:cNvPr>
          <p:cNvGraphicFramePr>
            <a:graphicFrameLocks noGrp="1"/>
          </p:cNvGraphicFramePr>
          <p:nvPr>
            <p:extLst>
              <p:ext uri="{D42A27DB-BD31-4B8C-83A1-F6EECF244321}">
                <p14:modId xmlns:p14="http://schemas.microsoft.com/office/powerpoint/2010/main" val="2672901833"/>
              </p:ext>
            </p:extLst>
          </p:nvPr>
        </p:nvGraphicFramePr>
        <p:xfrm>
          <a:off x="717629" y="3104884"/>
          <a:ext cx="10752882" cy="2392680"/>
        </p:xfrm>
        <a:graphic>
          <a:graphicData uri="http://schemas.openxmlformats.org/drawingml/2006/table">
            <a:tbl>
              <a:tblPr firstRow="1" bandRow="1">
                <a:tableStyleId>{5C22544A-7EE6-4342-B048-85BDC9FD1C3A}</a:tableStyleId>
              </a:tblPr>
              <a:tblGrid>
                <a:gridCol w="1377388">
                  <a:extLst>
                    <a:ext uri="{9D8B030D-6E8A-4147-A177-3AD203B41FA5}">
                      <a16:colId xmlns:a16="http://schemas.microsoft.com/office/drawing/2014/main" val="2371199572"/>
                    </a:ext>
                  </a:extLst>
                </a:gridCol>
                <a:gridCol w="9375494">
                  <a:extLst>
                    <a:ext uri="{9D8B030D-6E8A-4147-A177-3AD203B41FA5}">
                      <a16:colId xmlns:a16="http://schemas.microsoft.com/office/drawing/2014/main" val="3462387353"/>
                    </a:ext>
                  </a:extLst>
                </a:gridCol>
              </a:tblGrid>
              <a:tr h="370840">
                <a:tc>
                  <a:txBody>
                    <a:bodyPr/>
                    <a:lstStyle/>
                    <a:p>
                      <a:r>
                        <a:rPr lang="es-AR" dirty="0"/>
                        <a:t>Campo</a:t>
                      </a:r>
                    </a:p>
                  </a:txBody>
                  <a:tcPr/>
                </a:tc>
                <a:tc>
                  <a:txBody>
                    <a:bodyPr/>
                    <a:lstStyle/>
                    <a:p>
                      <a:r>
                        <a:rPr lang="es-AR" dirty="0"/>
                        <a:t>Descripción</a:t>
                      </a:r>
                    </a:p>
                  </a:txBody>
                  <a:tcPr/>
                </a:tc>
                <a:extLst>
                  <a:ext uri="{0D108BD9-81ED-4DB2-BD59-A6C34878D82A}">
                    <a16:rowId xmlns:a16="http://schemas.microsoft.com/office/drawing/2014/main" val="419549774"/>
                  </a:ext>
                </a:extLst>
              </a:tr>
              <a:tr h="370840">
                <a:tc>
                  <a:txBody>
                    <a:bodyPr/>
                    <a:lstStyle/>
                    <a:p>
                      <a:r>
                        <a:rPr lang="es-AR" dirty="0" err="1"/>
                        <a:t>Is_franchise</a:t>
                      </a:r>
                      <a:endParaRPr lang="es-AR" dirty="0"/>
                    </a:p>
                  </a:txBody>
                  <a:tcPr/>
                </a:tc>
                <a:tc>
                  <a:txBody>
                    <a:bodyPr/>
                    <a:lstStyle/>
                    <a:p>
                      <a:r>
                        <a:rPr lang="es-AR" dirty="0"/>
                        <a:t>Indica si la empresa es una franquicia.</a:t>
                      </a:r>
                    </a:p>
                  </a:txBody>
                  <a:tcPr/>
                </a:tc>
                <a:extLst>
                  <a:ext uri="{0D108BD9-81ED-4DB2-BD59-A6C34878D82A}">
                    <a16:rowId xmlns:a16="http://schemas.microsoft.com/office/drawing/2014/main" val="719241646"/>
                  </a:ext>
                </a:extLst>
              </a:tr>
              <a:tr h="370840">
                <a:tc>
                  <a:txBody>
                    <a:bodyPr/>
                    <a:lstStyle/>
                    <a:p>
                      <a:r>
                        <a:rPr lang="es-AR" dirty="0" err="1"/>
                        <a:t>Real_Estate</a:t>
                      </a:r>
                      <a:endParaRPr lang="es-AR" dirty="0"/>
                    </a:p>
                  </a:txBody>
                  <a:tcPr/>
                </a:tc>
                <a:tc>
                  <a:txBody>
                    <a:bodyPr/>
                    <a:lstStyle/>
                    <a:p>
                      <a:r>
                        <a:rPr lang="es-AR" dirty="0"/>
                        <a:t>Indica si el préstamo estado respaldado por bienes raíces (corresponden a los préstamos a plazos iguales o mayores a 20 años).</a:t>
                      </a:r>
                    </a:p>
                  </a:txBody>
                  <a:tcPr/>
                </a:tc>
                <a:extLst>
                  <a:ext uri="{0D108BD9-81ED-4DB2-BD59-A6C34878D82A}">
                    <a16:rowId xmlns:a16="http://schemas.microsoft.com/office/drawing/2014/main" val="2199135294"/>
                  </a:ext>
                </a:extLst>
              </a:tr>
              <a:tr h="370840">
                <a:tc>
                  <a:txBody>
                    <a:bodyPr/>
                    <a:lstStyle/>
                    <a:p>
                      <a:r>
                        <a:rPr lang="es-AR" dirty="0" err="1"/>
                        <a:t>SameState</a:t>
                      </a:r>
                      <a:endParaRPr lang="es-AR" dirty="0"/>
                    </a:p>
                  </a:txBody>
                  <a:tcPr/>
                </a:tc>
                <a:tc>
                  <a:txBody>
                    <a:bodyPr/>
                    <a:lstStyle/>
                    <a:p>
                      <a:r>
                        <a:rPr lang="es-AR" dirty="0"/>
                        <a:t>Indica si el estado de origen de la empresa y el de la sucursal del banco son el mismo.</a:t>
                      </a:r>
                    </a:p>
                  </a:txBody>
                  <a:tcPr/>
                </a:tc>
                <a:extLst>
                  <a:ext uri="{0D108BD9-81ED-4DB2-BD59-A6C34878D82A}">
                    <a16:rowId xmlns:a16="http://schemas.microsoft.com/office/drawing/2014/main" val="648321986"/>
                  </a:ext>
                </a:extLst>
              </a:tr>
              <a:tr h="370840">
                <a:tc>
                  <a:txBody>
                    <a:bodyPr/>
                    <a:lstStyle/>
                    <a:p>
                      <a:r>
                        <a:rPr lang="es-AR" dirty="0" err="1"/>
                        <a:t>BankClass</a:t>
                      </a:r>
                      <a:r>
                        <a:rPr lang="es-AR" dirty="0"/>
                        <a:t> </a:t>
                      </a:r>
                    </a:p>
                  </a:txBody>
                  <a:tcPr/>
                </a:tc>
                <a:tc>
                  <a:txBody>
                    <a:bodyPr/>
                    <a:lstStyle/>
                    <a:p>
                      <a:r>
                        <a:rPr lang="es-AR" dirty="0"/>
                        <a:t>Es una clasificación de los bancos según el nivel de riesgo. La clasificación se basa en la tasa de default.</a:t>
                      </a:r>
                    </a:p>
                  </a:txBody>
                  <a:tcPr/>
                </a:tc>
                <a:extLst>
                  <a:ext uri="{0D108BD9-81ED-4DB2-BD59-A6C34878D82A}">
                    <a16:rowId xmlns:a16="http://schemas.microsoft.com/office/drawing/2014/main" val="2742453877"/>
                  </a:ext>
                </a:extLst>
              </a:tr>
            </a:tbl>
          </a:graphicData>
        </a:graphic>
      </p:graphicFrame>
      <p:sp>
        <p:nvSpPr>
          <p:cNvPr id="6" name="CuadroTexto 5">
            <a:extLst>
              <a:ext uri="{FF2B5EF4-FFF2-40B4-BE49-F238E27FC236}">
                <a16:creationId xmlns:a16="http://schemas.microsoft.com/office/drawing/2014/main" id="{4208F6DB-571E-4BB0-9757-4A8BCE496CA4}"/>
              </a:ext>
            </a:extLst>
          </p:cNvPr>
          <p:cNvSpPr txBox="1"/>
          <p:nvPr/>
        </p:nvSpPr>
        <p:spPr>
          <a:xfrm>
            <a:off x="717629" y="5592223"/>
            <a:ext cx="10752881" cy="1107996"/>
          </a:xfrm>
          <a:prstGeom prst="rect">
            <a:avLst/>
          </a:prstGeom>
          <a:noFill/>
        </p:spPr>
        <p:txBody>
          <a:bodyPr wrap="square">
            <a:spAutoFit/>
          </a:bodyPr>
          <a:lstStyle/>
          <a:p>
            <a:pPr marL="342900" indent="-342900">
              <a:buFont typeface="Arial" panose="020B0604020202020204" pitchFamily="34" charset="0"/>
              <a:buChar char="•"/>
            </a:pPr>
            <a:r>
              <a:rPr lang="es-AR" sz="2200" dirty="0">
                <a:latin typeface="Segoe UI" panose="020B0502040204020203" pitchFamily="34" charset="0"/>
                <a:cs typeface="Segoe UI" panose="020B0502040204020203" pitchFamily="34" charset="0"/>
              </a:rPr>
              <a:t>Se hizo una segunda versión del set de datos formada solo por los registros a partir de 1990 con el fin de ver si se logra una mejor performance con los préstamos más recientes.</a:t>
            </a:r>
          </a:p>
        </p:txBody>
      </p:sp>
    </p:spTree>
    <p:extLst>
      <p:ext uri="{BB962C8B-B14F-4D97-AF65-F5344CB8AC3E}">
        <p14:creationId xmlns:p14="http://schemas.microsoft.com/office/powerpoint/2010/main" val="171130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022361BB-CAE4-46A0-ACB0-896B67283D0E}"/>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2200" dirty="0">
                <a:latin typeface="Segoe UI" panose="020B0502040204020203" pitchFamily="34" charset="0"/>
                <a:cs typeface="Segoe UI" panose="020B0502040204020203" pitchFamily="34" charset="0"/>
              </a:rPr>
              <a:t>Se utilizó un algoritmo para seleccionar las variables que mejor predicen en cada algoritmo. A partir de ello se utilizaron dos estrategias de selección de variables:</a:t>
            </a:r>
          </a:p>
          <a:p>
            <a:pPr marL="457200" indent="-457200">
              <a:buFont typeface="+mj-lt"/>
              <a:buAutoNum type="arabicPeriod"/>
            </a:pPr>
            <a:r>
              <a:rPr lang="es-AR" sz="2200" dirty="0">
                <a:latin typeface="Segoe UI" panose="020B0502040204020203" pitchFamily="34" charset="0"/>
                <a:cs typeface="Segoe UI" panose="020B0502040204020203" pitchFamily="34" charset="0"/>
              </a:rPr>
              <a:t>Basado en un sistema de votación. Las variables más elegidas son consideradas las más importantes y las únicas que forman parte del conjunto de entrenamiento de los algoritmos.</a:t>
            </a:r>
          </a:p>
          <a:p>
            <a:pPr marL="457200" indent="-457200">
              <a:buFont typeface="+mj-lt"/>
              <a:buAutoNum type="arabicPeriod"/>
            </a:pPr>
            <a:r>
              <a:rPr lang="es-AR" sz="2200" dirty="0">
                <a:latin typeface="Segoe UI" panose="020B0502040204020203" pitchFamily="34" charset="0"/>
                <a:cs typeface="Segoe UI" panose="020B0502040204020203" pitchFamily="34" charset="0"/>
              </a:rPr>
              <a:t>Se guardan las variables elegidas por cada algoritmo y para cada una de las dos versiones del set de datos. Este sistema es mejor al anterior en cuanto a performance pero es más complicado de implementar.</a:t>
            </a: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0" indent="0">
              <a:buNone/>
            </a:pPr>
            <a:r>
              <a:rPr lang="es-AR" sz="2400" dirty="0">
                <a:latin typeface="Segoe UI" panose="020B0502040204020203" pitchFamily="34" charset="0"/>
                <a:cs typeface="Segoe UI" panose="020B0502040204020203" pitchFamily="34" charset="0"/>
              </a:rPr>
              <a:t>Selección de </a:t>
            </a:r>
            <a:r>
              <a:rPr lang="es-AR" sz="2400" dirty="0" err="1">
                <a:latin typeface="Segoe UI" panose="020B0502040204020203" pitchFamily="34" charset="0"/>
                <a:cs typeface="Segoe UI" panose="020B0502040204020203" pitchFamily="34" charset="0"/>
              </a:rPr>
              <a:t>hiperparámetros</a:t>
            </a:r>
            <a:endParaRPr lang="es-AR" sz="2400" dirty="0">
              <a:latin typeface="Segoe UI" panose="020B0502040204020203" pitchFamily="34" charset="0"/>
              <a:cs typeface="Segoe UI" panose="020B0502040204020203" pitchFamily="34" charset="0"/>
            </a:endParaRPr>
          </a:p>
          <a:p>
            <a:pPr marL="0" indent="0">
              <a:buNone/>
            </a:pPr>
            <a:endParaRPr lang="es-AR" sz="2000" dirty="0">
              <a:latin typeface="Segoe UI" panose="020B0502040204020203" pitchFamily="34" charset="0"/>
              <a:cs typeface="Segoe UI" panose="020B0502040204020203" pitchFamily="34" charset="0"/>
            </a:endParaRPr>
          </a:p>
          <a:p>
            <a:r>
              <a:rPr lang="es-AR" sz="2200" dirty="0">
                <a:latin typeface="Segoe UI" panose="020B0502040204020203" pitchFamily="34" charset="0"/>
                <a:cs typeface="Segoe UI" panose="020B0502040204020203" pitchFamily="34" charset="0"/>
              </a:rPr>
              <a:t>Con las variables obtenidas en cada estrategia, se hizo la búsqueda de los </a:t>
            </a:r>
            <a:r>
              <a:rPr lang="es-AR" sz="2200" dirty="0" err="1">
                <a:latin typeface="Segoe UI" panose="020B0502040204020203" pitchFamily="34" charset="0"/>
                <a:cs typeface="Segoe UI" panose="020B0502040204020203" pitchFamily="34" charset="0"/>
              </a:rPr>
              <a:t>hiperparámetros</a:t>
            </a:r>
            <a:r>
              <a:rPr lang="es-AR" sz="2200" dirty="0">
                <a:latin typeface="Segoe UI" panose="020B0502040204020203" pitchFamily="34" charset="0"/>
                <a:cs typeface="Segoe UI" panose="020B0502040204020203" pitchFamily="34" charset="0"/>
              </a:rPr>
              <a:t> de cada algoritmo que mejor rendimiento tenían.</a:t>
            </a:r>
          </a:p>
          <a:p>
            <a:pPr marL="0" indent="0">
              <a:buNone/>
            </a:pPr>
            <a:endParaRPr lang="es-AR" sz="2200" i="1" dirty="0">
              <a:latin typeface="Segoe UI" panose="020B0502040204020203" pitchFamily="34" charset="0"/>
              <a:cs typeface="Segoe UI" panose="020B0502040204020203" pitchFamily="34" charset="0"/>
            </a:endParaRPr>
          </a:p>
          <a:p>
            <a:pPr marL="0" indent="0">
              <a:buNone/>
            </a:pPr>
            <a:r>
              <a:rPr lang="es-AR" sz="2200" i="1" dirty="0">
                <a:latin typeface="Segoe UI" panose="020B0502040204020203" pitchFamily="34" charset="0"/>
                <a:cs typeface="Segoe UI" panose="020B0502040204020203" pitchFamily="34" charset="0"/>
              </a:rPr>
              <a:t>Aclaración importante: </a:t>
            </a:r>
            <a:r>
              <a:rPr lang="es-AR" sz="2200" dirty="0">
                <a:latin typeface="Segoe UI" panose="020B0502040204020203" pitchFamily="34" charset="0"/>
                <a:cs typeface="Segoe UI" panose="020B0502040204020203" pitchFamily="34" charset="0"/>
              </a:rPr>
              <a:t>Tanto el algoritmo de selección de variables como el de búsqueda de los mejores </a:t>
            </a:r>
            <a:r>
              <a:rPr lang="es-AR" sz="2200" dirty="0" err="1">
                <a:latin typeface="Segoe UI" panose="020B0502040204020203" pitchFamily="34" charset="0"/>
                <a:cs typeface="Segoe UI" panose="020B0502040204020203" pitchFamily="34" charset="0"/>
              </a:rPr>
              <a:t>hiperparámetros</a:t>
            </a:r>
            <a:r>
              <a:rPr lang="es-AR" sz="2200" dirty="0">
                <a:latin typeface="Segoe UI" panose="020B0502040204020203" pitchFamily="34" charset="0"/>
                <a:cs typeface="Segoe UI" panose="020B0502040204020203" pitchFamily="34" charset="0"/>
              </a:rPr>
              <a:t> se aplicaron a una </a:t>
            </a:r>
            <a:r>
              <a:rPr lang="es-AR" sz="2200" b="1" dirty="0">
                <a:latin typeface="Segoe UI" panose="020B0502040204020203" pitchFamily="34" charset="0"/>
                <a:cs typeface="Segoe UI" panose="020B0502040204020203" pitchFamily="34" charset="0"/>
              </a:rPr>
              <a:t>muestra</a:t>
            </a:r>
            <a:r>
              <a:rPr lang="es-AR" sz="2200" dirty="0">
                <a:latin typeface="Segoe UI" panose="020B0502040204020203" pitchFamily="34" charset="0"/>
                <a:cs typeface="Segoe UI" panose="020B0502040204020203" pitchFamily="34" charset="0"/>
              </a:rPr>
              <a:t> de los datos. Esto es debido a que necesitan mucho procesamiento.</a:t>
            </a: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457200" indent="-457200">
              <a:buFont typeface="+mj-lt"/>
              <a:buAutoNum type="arabicPeriod"/>
            </a:pPr>
            <a:endParaRPr lang="es-AR" sz="2200" dirty="0">
              <a:latin typeface="Segoe UI" panose="020B0502040204020203" pitchFamily="34" charset="0"/>
              <a:cs typeface="Segoe UI" panose="020B0502040204020203" pitchFamily="34" charset="0"/>
            </a:endParaRPr>
          </a:p>
          <a:p>
            <a:pPr marL="457200" indent="-457200">
              <a:buFont typeface="+mj-lt"/>
              <a:buAutoNum type="arabicPeriod"/>
            </a:pPr>
            <a:endParaRPr lang="es-AR" sz="2400" dirty="0">
              <a:latin typeface="Segoe UI" panose="020B0502040204020203" pitchFamily="34" charset="0"/>
              <a:cs typeface="Segoe UI" panose="020B0502040204020203" pitchFamily="34" charset="0"/>
            </a:endParaRPr>
          </a:p>
          <a:p>
            <a:pPr marL="0" indent="0">
              <a:buNone/>
            </a:pPr>
            <a:endParaRPr lang="es-AR" sz="2400" dirty="0">
              <a:latin typeface="Segoe UI" panose="020B0502040204020203" pitchFamily="34" charset="0"/>
              <a:cs typeface="Segoe UI" panose="020B0502040204020203" pitchFamily="34" charset="0"/>
            </a:endParaRPr>
          </a:p>
          <a:p>
            <a:endParaRPr lang="es-AR" sz="2200" dirty="0"/>
          </a:p>
        </p:txBody>
      </p:sp>
      <p:sp>
        <p:nvSpPr>
          <p:cNvPr id="5" name="Marcador de texto 2">
            <a:extLst>
              <a:ext uri="{FF2B5EF4-FFF2-40B4-BE49-F238E27FC236}">
                <a16:creationId xmlns:a16="http://schemas.microsoft.com/office/drawing/2014/main" id="{54C8BCB5-7054-47E1-A0F9-D8085D215433}"/>
              </a:ext>
            </a:extLst>
          </p:cNvPr>
          <p:cNvSpPr txBox="1">
            <a:spLocks/>
          </p:cNvSpPr>
          <p:nvPr/>
        </p:nvSpPr>
        <p:spPr>
          <a:xfrm>
            <a:off x="1011821" y="3679606"/>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400" dirty="0">
              <a:latin typeface="Segoe UI" panose="020B0502040204020203" pitchFamily="34" charset="0"/>
              <a:cs typeface="Segoe UI" panose="020B0502040204020203" pitchFamily="34" charset="0"/>
            </a:endParaRPr>
          </a:p>
          <a:p>
            <a:endParaRPr lang="es-AR" sz="2200" dirty="0"/>
          </a:p>
        </p:txBody>
      </p:sp>
    </p:spTree>
    <p:extLst>
      <p:ext uri="{BB962C8B-B14F-4D97-AF65-F5344CB8AC3E}">
        <p14:creationId xmlns:p14="http://schemas.microsoft.com/office/powerpoint/2010/main" val="1423225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2">
            <a:extLst>
              <a:ext uri="{FF2B5EF4-FFF2-40B4-BE49-F238E27FC236}">
                <a16:creationId xmlns:a16="http://schemas.microsoft.com/office/drawing/2014/main" id="{9E530DDF-2B37-48EC-ACFF-F835AE74BBB8}"/>
              </a:ext>
            </a:extLst>
          </p:cNvPr>
          <p:cNvSpPr txBox="1">
            <a:spLocks/>
          </p:cNvSpPr>
          <p:nvPr/>
        </p:nvSpPr>
        <p:spPr>
          <a:xfrm>
            <a:off x="836271" y="402042"/>
            <a:ext cx="10515600" cy="15001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AR" sz="2200" dirty="0">
              <a:latin typeface="Segoe UI" panose="020B0502040204020203" pitchFamily="34" charset="0"/>
              <a:cs typeface="Segoe UI" panose="020B0502040204020203" pitchFamily="34" charset="0"/>
            </a:endParaRPr>
          </a:p>
        </p:txBody>
      </p:sp>
      <p:sp>
        <p:nvSpPr>
          <p:cNvPr id="5" name="Título 1">
            <a:extLst>
              <a:ext uri="{FF2B5EF4-FFF2-40B4-BE49-F238E27FC236}">
                <a16:creationId xmlns:a16="http://schemas.microsoft.com/office/drawing/2014/main" id="{426E79BC-6BD1-4266-B6DE-8FC4DF8B69E0}"/>
              </a:ext>
            </a:extLst>
          </p:cNvPr>
          <p:cNvSpPr txBox="1">
            <a:spLocks/>
          </p:cNvSpPr>
          <p:nvPr/>
        </p:nvSpPr>
        <p:spPr>
          <a:xfrm>
            <a:off x="639188" y="224524"/>
            <a:ext cx="10515600" cy="35503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4300" dirty="0">
                <a:latin typeface="Segoe UI" panose="020B0502040204020203" pitchFamily="34" charset="0"/>
                <a:cs typeface="Segoe UI" panose="020B0502040204020203" pitchFamily="34" charset="0"/>
              </a:rPr>
              <a:t>Comparación entre los modelos</a:t>
            </a:r>
          </a:p>
          <a:p>
            <a:pPr algn="ctr"/>
            <a:endParaRPr lang="es-AR" sz="4300" dirty="0">
              <a:latin typeface="Segoe UI" panose="020B0502040204020203" pitchFamily="34" charset="0"/>
              <a:cs typeface="Segoe UI" panose="020B0502040204020203" pitchFamily="34" charset="0"/>
            </a:endParaRPr>
          </a:p>
          <a:p>
            <a:r>
              <a:rPr lang="es-AR" sz="2200" dirty="0">
                <a:latin typeface="Segoe UI" panose="020B0502040204020203" pitchFamily="34" charset="0"/>
                <a:cs typeface="Segoe UI" panose="020B0502040204020203" pitchFamily="34" charset="0"/>
              </a:rPr>
              <a:t>Los resultados obtenidos son los siguientes:</a:t>
            </a:r>
          </a:p>
          <a:p>
            <a:endParaRPr lang="es-AR" sz="22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s-AR"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427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7D3FF3-521B-4212-8A49-3691FA3D6046}"/>
              </a:ext>
            </a:extLst>
          </p:cNvPr>
          <p:cNvSpPr>
            <a:spLocks noGrp="1"/>
          </p:cNvSpPr>
          <p:nvPr>
            <p:ph idx="1"/>
          </p:nvPr>
        </p:nvSpPr>
        <p:spPr>
          <a:xfrm>
            <a:off x="1044678" y="2506662"/>
            <a:ext cx="10515600" cy="4351338"/>
          </a:xfrm>
        </p:spPr>
        <p:txBody>
          <a:bodyPr>
            <a:normAutofit/>
          </a:bodyPr>
          <a:lstStyle/>
          <a:p>
            <a:pPr marL="0" indent="0" algn="ctr">
              <a:buNone/>
            </a:pPr>
            <a:r>
              <a:rPr lang="es-AR" sz="10000" dirty="0">
                <a:latin typeface="Segoe UI" panose="020B0502040204020203" pitchFamily="34" charset="0"/>
                <a:cs typeface="Segoe UI" panose="020B0502040204020203" pitchFamily="34" charset="0"/>
              </a:rPr>
              <a:t>¡Muchas gracias!</a:t>
            </a:r>
          </a:p>
        </p:txBody>
      </p:sp>
    </p:spTree>
    <p:extLst>
      <p:ext uri="{BB962C8B-B14F-4D97-AF65-F5344CB8AC3E}">
        <p14:creationId xmlns:p14="http://schemas.microsoft.com/office/powerpoint/2010/main" val="231913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2EB20A-4A06-4578-8683-2BD8F9E7DAEE}"/>
              </a:ext>
            </a:extLst>
          </p:cNvPr>
          <p:cNvSpPr>
            <a:spLocks noGrp="1"/>
          </p:cNvSpPr>
          <p:nvPr>
            <p:ph idx="1"/>
          </p:nvPr>
        </p:nvSpPr>
        <p:spPr>
          <a:xfrm>
            <a:off x="808055" y="187743"/>
            <a:ext cx="10365712" cy="6293444"/>
          </a:xfrm>
        </p:spPr>
        <p:txBody>
          <a:bodyPr>
            <a:normAutofit fontScale="25000" lnSpcReduction="20000"/>
          </a:bodyPr>
          <a:lstStyle/>
          <a:p>
            <a:pPr algn="l"/>
            <a:endParaRPr lang="es-ES" sz="9600" dirty="0">
              <a:effectLst/>
              <a:latin typeface="Segoe UI" panose="020B0502040204020203" pitchFamily="34" charset="0"/>
              <a:ea typeface="Times New Roman" panose="02020603050405020304" pitchFamily="18" charset="0"/>
              <a:cs typeface="Segoe UI" panose="020B0502040204020203" pitchFamily="34" charset="0"/>
            </a:endParaRPr>
          </a:p>
          <a:p>
            <a:pPr marL="0" indent="0">
              <a:buNone/>
            </a:pPr>
            <a:r>
              <a:rPr lang="es-ES" sz="9600" b="1" dirty="0">
                <a:latin typeface="Segoe UI" panose="020B0502040204020203" pitchFamily="34" charset="0"/>
                <a:cs typeface="Segoe UI" panose="020B0502040204020203" pitchFamily="34" charset="0"/>
              </a:rPr>
              <a:t>Contexto y problema comercial</a:t>
            </a:r>
          </a:p>
          <a:p>
            <a:pPr algn="l"/>
            <a:endParaRPr lang="es-ES" sz="9600" dirty="0">
              <a:latin typeface="Segoe UI" panose="020B0502040204020203" pitchFamily="34" charset="0"/>
              <a:ea typeface="Times New Roman" panose="02020603050405020304" pitchFamily="18" charset="0"/>
              <a:cs typeface="Segoe UI" panose="020B0502040204020203" pitchFamily="34" charset="0"/>
            </a:endParaRPr>
          </a:p>
          <a:p>
            <a:pPr algn="l"/>
            <a:r>
              <a:rPr lang="es-ES" sz="9600" dirty="0">
                <a:effectLst/>
                <a:latin typeface="Segoe UI" panose="020B0502040204020203" pitchFamily="34" charset="0"/>
                <a:ea typeface="Times New Roman" panose="02020603050405020304" pitchFamily="18" charset="0"/>
                <a:cs typeface="Segoe UI" panose="020B0502040204020203" pitchFamily="34" charset="0"/>
              </a:rPr>
              <a:t>La Administración de Pequeñas Empresas de los Estados Unidos (SBA) se fundó en 1953 sobre el principio de promover y ayudar a las pequeñas empresas en el mercado crediticio de los Estados Unidos.</a:t>
            </a:r>
          </a:p>
          <a:p>
            <a:pPr algn="l"/>
            <a:endParaRPr lang="es-ES" sz="9600" dirty="0">
              <a:effectLst/>
              <a:latin typeface="Segoe UI" panose="020B0502040204020203" pitchFamily="34" charset="0"/>
              <a:ea typeface="Times New Roman" panose="02020603050405020304" pitchFamily="18" charset="0"/>
              <a:cs typeface="Segoe UI" panose="020B0502040204020203" pitchFamily="34" charset="0"/>
            </a:endParaRPr>
          </a:p>
          <a:p>
            <a:pPr algn="l"/>
            <a:r>
              <a:rPr lang="es-ES" sz="9600" dirty="0">
                <a:effectLst/>
                <a:latin typeface="Segoe UI" panose="020B0502040204020203" pitchFamily="34" charset="0"/>
                <a:ea typeface="Times New Roman" panose="02020603050405020304" pitchFamily="18" charset="0"/>
                <a:cs typeface="Segoe UI" panose="020B0502040204020203" pitchFamily="34" charset="0"/>
              </a:rPr>
              <a:t>La SBA ayuda a estas pequeñas empresas a través de un programa de garantía de préstamo, diseñado para alentar a los bancos a otorgarles préstamos. La SBA actúa como un proveedor de seguros al banco al asumir parte del riesgo garantizando una parte del préstamo. En el caso de que un préstamo entre en incumplimiento, la SBA cubre el monto garantizado.</a:t>
            </a:r>
          </a:p>
          <a:p>
            <a:pPr algn="l"/>
            <a:endParaRPr lang="es-ES" sz="9600" dirty="0">
              <a:latin typeface="Segoe UI" panose="020B0502040204020203" pitchFamily="34" charset="0"/>
              <a:ea typeface="Calibri" panose="020F0502020204030204" pitchFamily="34" charset="0"/>
              <a:cs typeface="Segoe UI" panose="020B0502040204020203" pitchFamily="34" charset="0"/>
            </a:endParaRPr>
          </a:p>
          <a:p>
            <a:pPr marL="0" indent="0" algn="l">
              <a:buNone/>
            </a:pPr>
            <a:r>
              <a:rPr lang="es-ES" sz="9600" b="1" dirty="0">
                <a:effectLst/>
                <a:latin typeface="Segoe UI" panose="020B0502040204020203" pitchFamily="34" charset="0"/>
                <a:ea typeface="Times New Roman" panose="02020603050405020304" pitchFamily="18" charset="0"/>
                <a:cs typeface="Segoe UI" panose="020B0502040204020203" pitchFamily="34" charset="0"/>
              </a:rPr>
              <a:t>Objetivo</a:t>
            </a:r>
            <a:endParaRPr lang="es-ES" sz="9600" b="1" dirty="0">
              <a:latin typeface="Segoe UI" panose="020B0502040204020203" pitchFamily="34" charset="0"/>
              <a:cs typeface="Segoe UI" panose="020B0502040204020203" pitchFamily="34" charset="0"/>
            </a:endParaRPr>
          </a:p>
          <a:p>
            <a:pPr algn="l"/>
            <a:endParaRPr lang="es-ES" sz="9600" dirty="0">
              <a:latin typeface="Segoe UI" panose="020B0502040204020203" pitchFamily="34" charset="0"/>
              <a:ea typeface="Times New Roman" panose="02020603050405020304" pitchFamily="18" charset="0"/>
              <a:cs typeface="Segoe UI" panose="020B0502040204020203" pitchFamily="34" charset="0"/>
            </a:endParaRPr>
          </a:p>
          <a:p>
            <a:r>
              <a:rPr lang="es-ES" sz="9600" dirty="0">
                <a:effectLst/>
                <a:latin typeface="Segoe UI" panose="020B0502040204020203" pitchFamily="34" charset="0"/>
                <a:ea typeface="Times New Roman" panose="02020603050405020304" pitchFamily="18" charset="0"/>
                <a:cs typeface="Segoe UI" panose="020B0502040204020203" pitchFamily="34" charset="0"/>
              </a:rPr>
              <a:t>Implementar un modelo de aprendizaje automático que permita predecir con un margen de error razonable si la empresa solicitante va a poder cancelar el préstamo sin inconvenientes. </a:t>
            </a:r>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pPr algn="l"/>
            <a:endParaRPr lang="es-AR" sz="9600" dirty="0">
              <a:effectLst/>
              <a:latin typeface="Segoe UI" panose="020B0502040204020203" pitchFamily="34" charset="0"/>
              <a:ea typeface="Calibri" panose="020F0502020204030204" pitchFamily="34" charset="0"/>
              <a:cs typeface="Segoe UI" panose="020B0502040204020203" pitchFamily="34" charset="0"/>
            </a:endParaRPr>
          </a:p>
          <a:p>
            <a:endParaRPr lang="es-AR" dirty="0"/>
          </a:p>
        </p:txBody>
      </p:sp>
    </p:spTree>
    <p:extLst>
      <p:ext uri="{BB962C8B-B14F-4D97-AF65-F5344CB8AC3E}">
        <p14:creationId xmlns:p14="http://schemas.microsoft.com/office/powerpoint/2010/main" val="23678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806933D3-BDEB-4A5E-B293-1DAE7EFAF499}"/>
              </a:ext>
            </a:extLst>
          </p:cNvPr>
          <p:cNvSpPr txBox="1">
            <a:spLocks/>
          </p:cNvSpPr>
          <p:nvPr/>
        </p:nvSpPr>
        <p:spPr>
          <a:xfrm>
            <a:off x="818607" y="282278"/>
            <a:ext cx="10365712" cy="62934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latin typeface="Segoe UI" panose="020B0502040204020203" pitchFamily="34" charset="0"/>
                <a:cs typeface="Segoe UI" panose="020B0502040204020203" pitchFamily="34" charset="0"/>
              </a:rPr>
              <a:t>Descripción de los datos utilizado</a:t>
            </a:r>
          </a:p>
          <a:p>
            <a:pPr algn="l"/>
            <a:endParaRPr lang="es-ES" dirty="0">
              <a:latin typeface="Segoe UI" panose="020B0502040204020203" pitchFamily="34" charset="0"/>
              <a:ea typeface="Times New Roman" panose="02020603050405020304" pitchFamily="18" charset="0"/>
              <a:cs typeface="Segoe UI" panose="020B0502040204020203" pitchFamily="34" charset="0"/>
            </a:endParaRPr>
          </a:p>
          <a:p>
            <a:pPr algn="l"/>
            <a:r>
              <a:rPr lang="es-ES" dirty="0">
                <a:latin typeface="Segoe UI" panose="020B0502040204020203" pitchFamily="34" charset="0"/>
                <a:cs typeface="Segoe UI" panose="020B0502040204020203" pitchFamily="34" charset="0"/>
              </a:rPr>
              <a:t>El </a:t>
            </a:r>
            <a:r>
              <a:rPr lang="es-ES" dirty="0" err="1">
                <a:latin typeface="Segoe UI" panose="020B0502040204020203" pitchFamily="34" charset="0"/>
                <a:cs typeface="Segoe UI" panose="020B0502040204020203" pitchFamily="34" charset="0"/>
              </a:rPr>
              <a:t>dataset</a:t>
            </a:r>
            <a:r>
              <a:rPr lang="es-ES" dirty="0">
                <a:latin typeface="Segoe UI" panose="020B0502040204020203" pitchFamily="34" charset="0"/>
                <a:cs typeface="Segoe UI" panose="020B0502040204020203" pitchFamily="34" charset="0"/>
              </a:rPr>
              <a:t> proviene de la SBA y consta de una lista de datos de préstamos aprobados entre los años 1966 y  2014. Cada registro de esta lista corresponde a un préstamo y consta de los siguientes campos:</a:t>
            </a:r>
          </a:p>
          <a:p>
            <a:pPr algn="l"/>
            <a:endParaRPr lang="es-AR" dirty="0">
              <a:latin typeface="Segoe UI" panose="020B0502040204020203" pitchFamily="34" charset="0"/>
              <a:ea typeface="Calibri" panose="020F0502020204030204" pitchFamily="34" charset="0"/>
              <a:cs typeface="Segoe UI" panose="020B0502040204020203" pitchFamily="34" charset="0"/>
            </a:endParaRPr>
          </a:p>
          <a:p>
            <a:endParaRPr lang="es-AR" dirty="0"/>
          </a:p>
        </p:txBody>
      </p:sp>
      <p:graphicFrame>
        <p:nvGraphicFramePr>
          <p:cNvPr id="11" name="Tabla 11">
            <a:extLst>
              <a:ext uri="{FF2B5EF4-FFF2-40B4-BE49-F238E27FC236}">
                <a16:creationId xmlns:a16="http://schemas.microsoft.com/office/drawing/2014/main" id="{8125222D-FC97-4A1E-8374-EB05AC269BD9}"/>
              </a:ext>
            </a:extLst>
          </p:cNvPr>
          <p:cNvGraphicFramePr>
            <a:graphicFrameLocks noGrp="1"/>
          </p:cNvGraphicFramePr>
          <p:nvPr>
            <p:extLst>
              <p:ext uri="{D42A27DB-BD31-4B8C-83A1-F6EECF244321}">
                <p14:modId xmlns:p14="http://schemas.microsoft.com/office/powerpoint/2010/main" val="1811228047"/>
              </p:ext>
            </p:extLst>
          </p:nvPr>
        </p:nvGraphicFramePr>
        <p:xfrm>
          <a:off x="818607" y="2547951"/>
          <a:ext cx="5040000" cy="3678240"/>
        </p:xfrm>
        <a:graphic>
          <a:graphicData uri="http://schemas.openxmlformats.org/drawingml/2006/table">
            <a:tbl>
              <a:tblPr firstRow="1" bandRow="1">
                <a:tableStyleId>{5C22544A-7EE6-4342-B048-85BDC9FD1C3A}</a:tableStyleId>
              </a:tblPr>
              <a:tblGrid>
                <a:gridCol w="1262545">
                  <a:extLst>
                    <a:ext uri="{9D8B030D-6E8A-4147-A177-3AD203B41FA5}">
                      <a16:colId xmlns:a16="http://schemas.microsoft.com/office/drawing/2014/main" val="198060798"/>
                    </a:ext>
                  </a:extLst>
                </a:gridCol>
                <a:gridCol w="3777455">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LoanNr_ChkDgt</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Identificador-</a:t>
                      </a:r>
                      <a:r>
                        <a:rPr lang="es-AR" sz="1600" kern="1200" dirty="0" err="1">
                          <a:solidFill>
                            <a:schemeClr val="dk1"/>
                          </a:solidFill>
                          <a:effectLst/>
                          <a:latin typeface="Segoe UI" panose="020B0502040204020203" pitchFamily="34" charset="0"/>
                          <a:ea typeface="+mn-ea"/>
                          <a:cs typeface="Segoe UI" panose="020B0502040204020203" pitchFamily="34" charset="0"/>
                        </a:rPr>
                        <a:t>primary</a:t>
                      </a:r>
                      <a:r>
                        <a:rPr lang="es-AR" sz="1600" kern="1200" dirty="0">
                          <a:solidFill>
                            <a:schemeClr val="dk1"/>
                          </a:solidFill>
                          <a:effectLst/>
                          <a:latin typeface="Segoe UI" panose="020B0502040204020203" pitchFamily="34" charset="0"/>
                          <a:ea typeface="+mn-ea"/>
                          <a:cs typeface="Segoe UI" panose="020B0502040204020203" pitchFamily="34" charset="0"/>
                        </a:rPr>
                        <a:t> </a:t>
                      </a:r>
                      <a:r>
                        <a:rPr lang="es-AR" sz="1600" kern="1200" dirty="0" err="1">
                          <a:solidFill>
                            <a:schemeClr val="dk1"/>
                          </a:solidFill>
                          <a:effectLst/>
                          <a:latin typeface="Segoe UI" panose="020B0502040204020203" pitchFamily="34" charset="0"/>
                          <a:ea typeface="+mn-ea"/>
                          <a:cs typeface="Segoe UI" panose="020B0502040204020203" pitchFamily="34" charset="0"/>
                        </a:rPr>
                        <a:t>key</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62624632"/>
                  </a:ext>
                </a:extLst>
              </a:tr>
              <a:tr h="360000">
                <a:tc>
                  <a:txBody>
                    <a:bodyPr/>
                    <a:lstStyle/>
                    <a:p>
                      <a:r>
                        <a:rPr lang="es-AR" sz="1600">
                          <a:latin typeface="Segoe UI" panose="020B0502040204020203" pitchFamily="34" charset="0"/>
                          <a:cs typeface="Segoe UI" panose="020B0502040204020203" pitchFamily="34" charset="0"/>
                        </a:rPr>
                        <a:t>Name</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Nombre del prestatario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39809861"/>
                  </a:ext>
                </a:extLst>
              </a:tr>
              <a:tr h="360000">
                <a:tc>
                  <a:txBody>
                    <a:bodyPr/>
                    <a:lstStyle/>
                    <a:p>
                      <a:r>
                        <a:rPr lang="es-AR" sz="1600" dirty="0">
                          <a:latin typeface="Segoe UI" panose="020B0502040204020203" pitchFamily="34" charset="0"/>
                          <a:cs typeface="Segoe UI" panose="020B0502040204020203" pitchFamily="34" charset="0"/>
                        </a:rPr>
                        <a:t>City</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Ciudad del prestatario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69678254"/>
                  </a:ext>
                </a:extLst>
              </a:tr>
              <a:tr h="360000">
                <a:tc>
                  <a:txBody>
                    <a:bodyPr/>
                    <a:lstStyle/>
                    <a:p>
                      <a:r>
                        <a:rPr lang="es-AR" sz="1600">
                          <a:latin typeface="Segoe UI" panose="020B0502040204020203" pitchFamily="34" charset="0"/>
                          <a:cs typeface="Segoe UI" panose="020B0502040204020203" pitchFamily="34" charset="0"/>
                        </a:rPr>
                        <a:t>State</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 EE.UU. del prestatario</a:t>
                      </a:r>
                    </a:p>
                  </a:txBody>
                  <a:tcPr anchor="ctr"/>
                </a:tc>
                <a:extLst>
                  <a:ext uri="{0D108BD9-81ED-4DB2-BD59-A6C34878D82A}">
                    <a16:rowId xmlns:a16="http://schemas.microsoft.com/office/drawing/2014/main" val="2483174000"/>
                  </a:ext>
                </a:extLst>
              </a:tr>
              <a:tr h="360000">
                <a:tc>
                  <a:txBody>
                    <a:bodyPr/>
                    <a:lstStyle/>
                    <a:p>
                      <a:r>
                        <a:rPr lang="es-AR" sz="1600">
                          <a:latin typeface="Segoe UI" panose="020B0502040204020203" pitchFamily="34" charset="0"/>
                          <a:cs typeface="Segoe UI" panose="020B0502040204020203" pitchFamily="34" charset="0"/>
                        </a:rPr>
                        <a:t>Zip</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Código postal del prestatario</a:t>
                      </a:r>
                    </a:p>
                  </a:txBody>
                  <a:tcPr anchor="ctr"/>
                </a:tc>
                <a:extLst>
                  <a:ext uri="{0D108BD9-81ED-4DB2-BD59-A6C34878D82A}">
                    <a16:rowId xmlns:a16="http://schemas.microsoft.com/office/drawing/2014/main" val="706124783"/>
                  </a:ext>
                </a:extLst>
              </a:tr>
              <a:tr h="360000">
                <a:tc>
                  <a:txBody>
                    <a:bodyPr/>
                    <a:lstStyle/>
                    <a:p>
                      <a:r>
                        <a:rPr lang="es-AR" sz="1600">
                          <a:latin typeface="Segoe UI" panose="020B0502040204020203" pitchFamily="34" charset="0"/>
                          <a:cs typeface="Segoe UI" panose="020B0502040204020203" pitchFamily="34" charset="0"/>
                        </a:rPr>
                        <a:t>Bank</a:t>
                      </a: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Nombre del banco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4223990180"/>
                  </a:ext>
                </a:extLst>
              </a:tr>
              <a:tr h="360000">
                <a:tc>
                  <a:txBody>
                    <a:bodyPr/>
                    <a:lstStyle/>
                    <a:p>
                      <a:r>
                        <a:rPr lang="es-AR" sz="1600" dirty="0" err="1">
                          <a:latin typeface="Segoe UI" panose="020B0502040204020203" pitchFamily="34" charset="0"/>
                          <a:cs typeface="Segoe UI" panose="020B0502040204020203" pitchFamily="34" charset="0"/>
                        </a:rPr>
                        <a:t>BankState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 origen del banco</a:t>
                      </a:r>
                    </a:p>
                  </a:txBody>
                  <a:tcPr anchor="ctr"/>
                </a:tc>
                <a:extLst>
                  <a:ext uri="{0D108BD9-81ED-4DB2-BD59-A6C34878D82A}">
                    <a16:rowId xmlns:a16="http://schemas.microsoft.com/office/drawing/2014/main" val="1968079747"/>
                  </a:ext>
                </a:extLst>
              </a:tr>
              <a:tr h="360000">
                <a:tc>
                  <a:txBody>
                    <a:bodyPr/>
                    <a:lstStyle/>
                    <a:p>
                      <a:r>
                        <a:rPr lang="es-AR" sz="1600" dirty="0">
                          <a:latin typeface="Segoe UI" panose="020B0502040204020203" pitchFamily="34" charset="0"/>
                          <a:cs typeface="Segoe UI" panose="020B0502040204020203" pitchFamily="34" charset="0"/>
                        </a:rPr>
                        <a:t>NAICS</a:t>
                      </a:r>
                    </a:p>
                  </a:txBody>
                  <a:tcPr anchor="ctr"/>
                </a:tc>
                <a:tc>
                  <a:txBody>
                    <a:bodyPr/>
                    <a:lstStyle/>
                    <a:p>
                      <a:r>
                        <a:rPr lang="es-AR" sz="1600" kern="1200" dirty="0" err="1">
                          <a:solidFill>
                            <a:schemeClr val="dk1"/>
                          </a:solidFill>
                          <a:effectLst/>
                          <a:latin typeface="Segoe UI" panose="020B0502040204020203" pitchFamily="34" charset="0"/>
                          <a:ea typeface="+mn-ea"/>
                          <a:cs typeface="Segoe UI" panose="020B0502040204020203" pitchFamily="34" charset="0"/>
                        </a:rPr>
                        <a:t>Codigo</a:t>
                      </a:r>
                      <a:r>
                        <a:rPr lang="es-AR" sz="1600" kern="1200" dirty="0">
                          <a:solidFill>
                            <a:schemeClr val="dk1"/>
                          </a:solidFill>
                          <a:effectLst/>
                          <a:latin typeface="Segoe UI" panose="020B0502040204020203" pitchFamily="34" charset="0"/>
                          <a:ea typeface="+mn-ea"/>
                          <a:cs typeface="Segoe UI" panose="020B0502040204020203" pitchFamily="34" charset="0"/>
                        </a:rPr>
                        <a:t> de clasificación de la industria </a:t>
                      </a:r>
                    </a:p>
                    <a:p>
                      <a:r>
                        <a:rPr lang="es-AR" sz="1600" kern="1200" dirty="0">
                          <a:solidFill>
                            <a:schemeClr val="dk1"/>
                          </a:solidFill>
                          <a:effectLst/>
                          <a:latin typeface="Segoe UI" panose="020B0502040204020203" pitchFamily="34" charset="0"/>
                          <a:ea typeface="+mn-ea"/>
                          <a:cs typeface="Segoe UI" panose="020B0502040204020203" pitchFamily="34" charset="0"/>
                        </a:rPr>
                        <a:t>de EE.UU.</a:t>
                      </a:r>
                    </a:p>
                  </a:txBody>
                  <a:tcPr anchor="ctr"/>
                </a:tc>
                <a:extLst>
                  <a:ext uri="{0D108BD9-81ED-4DB2-BD59-A6C34878D82A}">
                    <a16:rowId xmlns:a16="http://schemas.microsoft.com/office/drawing/2014/main" val="3249405143"/>
                  </a:ext>
                </a:extLst>
              </a:tr>
            </a:tbl>
          </a:graphicData>
        </a:graphic>
      </p:graphicFrame>
      <p:graphicFrame>
        <p:nvGraphicFramePr>
          <p:cNvPr id="13" name="Tabla 11">
            <a:extLst>
              <a:ext uri="{FF2B5EF4-FFF2-40B4-BE49-F238E27FC236}">
                <a16:creationId xmlns:a16="http://schemas.microsoft.com/office/drawing/2014/main" id="{7972A170-F8AF-4875-A89E-C999739E2867}"/>
              </a:ext>
            </a:extLst>
          </p:cNvPr>
          <p:cNvGraphicFramePr>
            <a:graphicFrameLocks noGrp="1"/>
          </p:cNvGraphicFramePr>
          <p:nvPr>
            <p:extLst>
              <p:ext uri="{D42A27DB-BD31-4B8C-83A1-F6EECF244321}">
                <p14:modId xmlns:p14="http://schemas.microsoft.com/office/powerpoint/2010/main" val="394639233"/>
              </p:ext>
            </p:extLst>
          </p:nvPr>
        </p:nvGraphicFramePr>
        <p:xfrm>
          <a:off x="5974080" y="2547951"/>
          <a:ext cx="5040000" cy="3756480"/>
        </p:xfrm>
        <a:graphic>
          <a:graphicData uri="http://schemas.openxmlformats.org/drawingml/2006/table">
            <a:tbl>
              <a:tblPr firstRow="1" bandRow="1">
                <a:tableStyleId>{5C22544A-7EE6-4342-B048-85BDC9FD1C3A}</a:tableStyleId>
              </a:tblPr>
              <a:tblGrid>
                <a:gridCol w="1460068">
                  <a:extLst>
                    <a:ext uri="{9D8B030D-6E8A-4147-A177-3AD203B41FA5}">
                      <a16:colId xmlns:a16="http://schemas.microsoft.com/office/drawing/2014/main" val="198060798"/>
                    </a:ext>
                  </a:extLst>
                </a:gridCol>
                <a:gridCol w="3579932">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ApprovalDate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Fecha de emisión del compromiso </a:t>
                      </a:r>
                    </a:p>
                    <a:p>
                      <a:r>
                        <a:rPr lang="es-AR" sz="1600" kern="1200" dirty="0">
                          <a:solidFill>
                            <a:schemeClr val="dk1"/>
                          </a:solidFill>
                          <a:effectLst/>
                          <a:latin typeface="Segoe UI" panose="020B0502040204020203" pitchFamily="34" charset="0"/>
                          <a:ea typeface="+mn-ea"/>
                          <a:cs typeface="Segoe UI" panose="020B0502040204020203" pitchFamily="34" charset="0"/>
                        </a:rPr>
                        <a:t>emitido por SBA</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374551891"/>
                  </a:ext>
                </a:extLst>
              </a:tr>
              <a:tr h="360000">
                <a:tc>
                  <a:txBody>
                    <a:bodyPr/>
                    <a:lstStyle/>
                    <a:p>
                      <a:r>
                        <a:rPr lang="es-AR" sz="1600" dirty="0" err="1">
                          <a:latin typeface="Segoe UI" panose="020B0502040204020203" pitchFamily="34" charset="0"/>
                          <a:cs typeface="Segoe UI" panose="020B0502040204020203" pitchFamily="34" charset="0"/>
                        </a:rPr>
                        <a:t>ApprovalFY</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Año fiscal del compromiso</a:t>
                      </a:r>
                    </a:p>
                  </a:txBody>
                  <a:tcPr anchor="ctr"/>
                </a:tc>
                <a:extLst>
                  <a:ext uri="{0D108BD9-81ED-4DB2-BD59-A6C34878D82A}">
                    <a16:rowId xmlns:a16="http://schemas.microsoft.com/office/drawing/2014/main" val="2409795682"/>
                  </a:ext>
                </a:extLst>
              </a:tr>
              <a:tr h="360000">
                <a:tc>
                  <a:txBody>
                    <a:bodyPr/>
                    <a:lstStyle/>
                    <a:p>
                      <a:r>
                        <a:rPr lang="es-AR" sz="1600" dirty="0" err="1">
                          <a:latin typeface="Segoe UI" panose="020B0502040204020203" pitchFamily="34" charset="0"/>
                          <a:cs typeface="Segoe UI" panose="020B0502040204020203" pitchFamily="34" charset="0"/>
                        </a:rPr>
                        <a:t>Term</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Plazo del préstamo en meses</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712933881"/>
                  </a:ext>
                </a:extLst>
              </a:tr>
              <a:tr h="360000">
                <a:tc>
                  <a:txBody>
                    <a:bodyPr/>
                    <a:lstStyle/>
                    <a:p>
                      <a:r>
                        <a:rPr lang="es-AR" sz="1600" dirty="0" err="1">
                          <a:latin typeface="Segoe UI" panose="020B0502040204020203" pitchFamily="34" charset="0"/>
                          <a:cs typeface="Segoe UI" panose="020B0502040204020203" pitchFamily="34" charset="0"/>
                        </a:rPr>
                        <a:t>NoEmp</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empleados de la empresa</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9759713"/>
                  </a:ext>
                </a:extLst>
              </a:tr>
              <a:tr h="360000">
                <a:tc>
                  <a:txBody>
                    <a:bodyPr/>
                    <a:lstStyle/>
                    <a:p>
                      <a:r>
                        <a:rPr lang="es-AR" sz="1600" dirty="0" err="1">
                          <a:latin typeface="Segoe UI" panose="020B0502040204020203" pitchFamily="34" charset="0"/>
                          <a:cs typeface="Segoe UI" panose="020B0502040204020203" pitchFamily="34" charset="0"/>
                        </a:rPr>
                        <a:t>NewExist</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1=Negocio existente, 2=Nuevo </a:t>
                      </a:r>
                      <a:r>
                        <a:rPr lang="es-AR" sz="1600" kern="1200" dirty="0" err="1">
                          <a:solidFill>
                            <a:schemeClr val="dk1"/>
                          </a:solidFill>
                          <a:effectLst/>
                          <a:latin typeface="Segoe UI" panose="020B0502040204020203" pitchFamily="34" charset="0"/>
                          <a:ea typeface="+mn-ea"/>
                          <a:cs typeface="Segoe UI" panose="020B0502040204020203" pitchFamily="34" charset="0"/>
                        </a:rPr>
                        <a:t>nego-cio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57689246"/>
                  </a:ext>
                </a:extLst>
              </a:tr>
              <a:tr h="360000">
                <a:tc>
                  <a:txBody>
                    <a:bodyPr/>
                    <a:lstStyle/>
                    <a:p>
                      <a:r>
                        <a:rPr lang="es-AR" sz="1600" dirty="0" err="1">
                          <a:latin typeface="Segoe UI" panose="020B0502040204020203" pitchFamily="34" charset="0"/>
                          <a:cs typeface="Segoe UI" panose="020B0502040204020203" pitchFamily="34" charset="0"/>
                        </a:rPr>
                        <a:t>CreateJob</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puestos de trabajos crea-dos</a:t>
                      </a:r>
                      <a:endParaRPr lang="es-AR" sz="1600" b="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968230861"/>
                  </a:ext>
                </a:extLst>
              </a:tr>
              <a:tr h="360000">
                <a:tc>
                  <a:txBody>
                    <a:bodyPr/>
                    <a:lstStyle/>
                    <a:p>
                      <a:r>
                        <a:rPr lang="es-AR" sz="1600" dirty="0" err="1">
                          <a:latin typeface="Segoe UI" panose="020B0502040204020203" pitchFamily="34" charset="0"/>
                          <a:cs typeface="Segoe UI" panose="020B0502040204020203" pitchFamily="34" charset="0"/>
                        </a:rPr>
                        <a:t>RetainedJob</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Número de puestos de trabajo </a:t>
                      </a:r>
                      <a:r>
                        <a:rPr lang="es-AR" sz="1600" kern="1200" dirty="0" err="1">
                          <a:solidFill>
                            <a:schemeClr val="dk1"/>
                          </a:solidFill>
                          <a:effectLst/>
                          <a:latin typeface="Segoe UI" panose="020B0502040204020203" pitchFamily="34" charset="0"/>
                          <a:ea typeface="+mn-ea"/>
                          <a:cs typeface="Segoe UI" panose="020B0502040204020203" pitchFamily="34" charset="0"/>
                        </a:rPr>
                        <a:t>reteni</a:t>
                      </a:r>
                      <a:r>
                        <a:rPr lang="es-AR" sz="1600" kern="1200" dirty="0">
                          <a:solidFill>
                            <a:schemeClr val="dk1"/>
                          </a:solidFill>
                          <a:effectLst/>
                          <a:latin typeface="Segoe UI" panose="020B0502040204020203" pitchFamily="34" charset="0"/>
                          <a:ea typeface="+mn-ea"/>
                          <a:cs typeface="Segoe UI" panose="020B0502040204020203" pitchFamily="34" charset="0"/>
                        </a:rPr>
                        <a:t>-dos</a:t>
                      </a:r>
                    </a:p>
                  </a:txBody>
                  <a:tcPr anchor="ctr"/>
                </a:tc>
                <a:extLst>
                  <a:ext uri="{0D108BD9-81ED-4DB2-BD59-A6C34878D82A}">
                    <a16:rowId xmlns:a16="http://schemas.microsoft.com/office/drawing/2014/main" val="4137621702"/>
                  </a:ext>
                </a:extLst>
              </a:tr>
            </a:tbl>
          </a:graphicData>
        </a:graphic>
      </p:graphicFrame>
      <p:sp>
        <p:nvSpPr>
          <p:cNvPr id="55" name="CuadroTexto 54">
            <a:extLst>
              <a:ext uri="{FF2B5EF4-FFF2-40B4-BE49-F238E27FC236}">
                <a16:creationId xmlns:a16="http://schemas.microsoft.com/office/drawing/2014/main" id="{0D77DA82-D894-45EA-B3F1-454E93274BFC}"/>
              </a:ext>
            </a:extLst>
          </p:cNvPr>
          <p:cNvSpPr txBox="1"/>
          <p:nvPr/>
        </p:nvSpPr>
        <p:spPr>
          <a:xfrm>
            <a:off x="3048000" y="3244334"/>
            <a:ext cx="6096000" cy="369332"/>
          </a:xfrm>
          <a:prstGeom prst="rect">
            <a:avLst/>
          </a:prstGeom>
          <a:noFill/>
        </p:spPr>
        <p:txBody>
          <a:bodyPr wrap="square">
            <a:spAutoFit/>
          </a:bodyPr>
          <a:lstStyle/>
          <a:p>
            <a:r>
              <a:rPr lang="es-AR" dirty="0"/>
              <a:t>97%</a:t>
            </a:r>
          </a:p>
        </p:txBody>
      </p:sp>
    </p:spTree>
    <p:extLst>
      <p:ext uri="{BB962C8B-B14F-4D97-AF65-F5344CB8AC3E}">
        <p14:creationId xmlns:p14="http://schemas.microsoft.com/office/powerpoint/2010/main" val="314458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a:extLst>
              <a:ext uri="{FF2B5EF4-FFF2-40B4-BE49-F238E27FC236}">
                <a16:creationId xmlns:a16="http://schemas.microsoft.com/office/drawing/2014/main" id="{806933D3-BDEB-4A5E-B293-1DAE7EFAF499}"/>
              </a:ext>
            </a:extLst>
          </p:cNvPr>
          <p:cNvSpPr txBox="1">
            <a:spLocks/>
          </p:cNvSpPr>
          <p:nvPr/>
        </p:nvSpPr>
        <p:spPr>
          <a:xfrm>
            <a:off x="818607" y="282278"/>
            <a:ext cx="10365712" cy="62934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AR" dirty="0"/>
          </a:p>
        </p:txBody>
      </p:sp>
      <p:graphicFrame>
        <p:nvGraphicFramePr>
          <p:cNvPr id="11" name="Tabla 11">
            <a:extLst>
              <a:ext uri="{FF2B5EF4-FFF2-40B4-BE49-F238E27FC236}">
                <a16:creationId xmlns:a16="http://schemas.microsoft.com/office/drawing/2014/main" id="{8125222D-FC97-4A1E-8374-EB05AC269BD9}"/>
              </a:ext>
            </a:extLst>
          </p:cNvPr>
          <p:cNvGraphicFramePr>
            <a:graphicFrameLocks noGrp="1"/>
          </p:cNvGraphicFramePr>
          <p:nvPr>
            <p:extLst>
              <p:ext uri="{D42A27DB-BD31-4B8C-83A1-F6EECF244321}">
                <p14:modId xmlns:p14="http://schemas.microsoft.com/office/powerpoint/2010/main" val="2878079107"/>
              </p:ext>
            </p:extLst>
          </p:nvPr>
        </p:nvGraphicFramePr>
        <p:xfrm>
          <a:off x="818606" y="616601"/>
          <a:ext cx="5277393" cy="3615600"/>
        </p:xfrm>
        <a:graphic>
          <a:graphicData uri="http://schemas.openxmlformats.org/drawingml/2006/table">
            <a:tbl>
              <a:tblPr firstRow="1" bandRow="1">
                <a:tableStyleId>{5C22544A-7EE6-4342-B048-85BDC9FD1C3A}</a:tableStyleId>
              </a:tblPr>
              <a:tblGrid>
                <a:gridCol w="1862984">
                  <a:extLst>
                    <a:ext uri="{9D8B030D-6E8A-4147-A177-3AD203B41FA5}">
                      <a16:colId xmlns:a16="http://schemas.microsoft.com/office/drawing/2014/main" val="198060798"/>
                    </a:ext>
                  </a:extLst>
                </a:gridCol>
                <a:gridCol w="3414409">
                  <a:extLst>
                    <a:ext uri="{9D8B030D-6E8A-4147-A177-3AD203B41FA5}">
                      <a16:colId xmlns:a16="http://schemas.microsoft.com/office/drawing/2014/main" val="4182984667"/>
                    </a:ext>
                  </a:extLst>
                </a:gridCol>
              </a:tblGrid>
              <a:tr h="360000">
                <a:tc>
                  <a:txBody>
                    <a:bodyPr/>
                    <a:lstStyle/>
                    <a:p>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862324322"/>
                  </a:ext>
                </a:extLst>
              </a:tr>
              <a:tr h="360000">
                <a:tc>
                  <a:txBody>
                    <a:bodyPr/>
                    <a:lstStyle/>
                    <a:p>
                      <a:r>
                        <a:rPr lang="es-AR" sz="1600" dirty="0" err="1">
                          <a:latin typeface="Segoe UI" panose="020B0502040204020203" pitchFamily="34" charset="0"/>
                          <a:cs typeface="Segoe UI" panose="020B0502040204020203" pitchFamily="34" charset="0"/>
                        </a:rPr>
                        <a:t>FranchiseCode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Código de franquicia, (00000 o 00001)=Sin franquicia</a:t>
                      </a:r>
                    </a:p>
                  </a:txBody>
                  <a:tcPr anchor="ctr"/>
                </a:tc>
                <a:extLst>
                  <a:ext uri="{0D108BD9-81ED-4DB2-BD59-A6C34878D82A}">
                    <a16:rowId xmlns:a16="http://schemas.microsoft.com/office/drawing/2014/main" val="517537576"/>
                  </a:ext>
                </a:extLst>
              </a:tr>
              <a:tr h="360000">
                <a:tc>
                  <a:txBody>
                    <a:bodyPr/>
                    <a:lstStyle/>
                    <a:p>
                      <a:r>
                        <a:rPr lang="es-AR" sz="1600" dirty="0" err="1">
                          <a:latin typeface="Segoe UI" panose="020B0502040204020203" pitchFamily="34" charset="0"/>
                          <a:cs typeface="Segoe UI" panose="020B0502040204020203" pitchFamily="34" charset="0"/>
                        </a:rPr>
                        <a:t>UrbanRural</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1=Urbano, 2=rural, 0=indefinido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331309419"/>
                  </a:ext>
                </a:extLst>
              </a:tr>
              <a:tr h="360000">
                <a:tc>
                  <a:txBody>
                    <a:bodyPr/>
                    <a:lstStyle/>
                    <a:p>
                      <a:r>
                        <a:rPr lang="es-AR" sz="1600" dirty="0" err="1">
                          <a:latin typeface="Segoe UI" panose="020B0502040204020203" pitchFamily="34" charset="0"/>
                          <a:cs typeface="Segoe UI" panose="020B0502040204020203" pitchFamily="34" charset="0"/>
                        </a:rPr>
                        <a:t>RevLineCr</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err="1">
                          <a:solidFill>
                            <a:schemeClr val="dk1"/>
                          </a:solidFill>
                          <a:effectLst/>
                          <a:latin typeface="Segoe UI" panose="020B0502040204020203" pitchFamily="34" charset="0"/>
                          <a:ea typeface="+mn-ea"/>
                          <a:cs typeface="Segoe UI" panose="020B0502040204020203" pitchFamily="34" charset="0"/>
                        </a:rPr>
                        <a:t>Linea</a:t>
                      </a:r>
                      <a:r>
                        <a:rPr lang="es-AR" sz="1600" kern="1200" dirty="0">
                          <a:solidFill>
                            <a:schemeClr val="dk1"/>
                          </a:solidFill>
                          <a:effectLst/>
                          <a:latin typeface="Segoe UI" panose="020B0502040204020203" pitchFamily="34" charset="0"/>
                          <a:ea typeface="+mn-ea"/>
                          <a:cs typeface="Segoe UI" panose="020B0502040204020203" pitchFamily="34" charset="0"/>
                        </a:rPr>
                        <a:t> de crédito renovable Y=Si, N=No. </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915395051"/>
                  </a:ext>
                </a:extLst>
              </a:tr>
              <a:tr h="360000">
                <a:tc>
                  <a:txBody>
                    <a:bodyPr/>
                    <a:lstStyle/>
                    <a:p>
                      <a:r>
                        <a:rPr lang="es-AR" sz="1600" dirty="0" err="1">
                          <a:latin typeface="Segoe UI" panose="020B0502040204020203" pitchFamily="34" charset="0"/>
                          <a:cs typeface="Segoe UI" panose="020B0502040204020203" pitchFamily="34" charset="0"/>
                        </a:rPr>
                        <a:t>LowDoc</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Programa de préstamos </a:t>
                      </a:r>
                    </a:p>
                    <a:p>
                      <a:r>
                        <a:rPr lang="es-AR" sz="1600" kern="1200" dirty="0" err="1">
                          <a:solidFill>
                            <a:schemeClr val="dk1"/>
                          </a:solidFill>
                          <a:effectLst/>
                          <a:latin typeface="Segoe UI" panose="020B0502040204020203" pitchFamily="34" charset="0"/>
                          <a:ea typeface="+mn-ea"/>
                          <a:cs typeface="Segoe UI" panose="020B0502040204020203" pitchFamily="34" charset="0"/>
                        </a:rPr>
                        <a:t>LowDoc</a:t>
                      </a:r>
                      <a:r>
                        <a:rPr lang="es-AR" sz="1600" kern="1200" dirty="0">
                          <a:solidFill>
                            <a:schemeClr val="dk1"/>
                          </a:solidFill>
                          <a:effectLst/>
                          <a:latin typeface="Segoe UI" panose="020B0502040204020203" pitchFamily="34" charset="0"/>
                          <a:ea typeface="+mn-ea"/>
                          <a:cs typeface="Segoe UI" panose="020B0502040204020203" pitchFamily="34" charset="0"/>
                        </a:rPr>
                        <a:t>: Y=Si y N=No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180112890"/>
                  </a:ext>
                </a:extLst>
              </a:tr>
              <a:tr h="360000">
                <a:tc>
                  <a:txBody>
                    <a:bodyPr/>
                    <a:lstStyle/>
                    <a:p>
                      <a:r>
                        <a:rPr lang="es-AR" sz="1600" dirty="0" err="1">
                          <a:latin typeface="Segoe UI" panose="020B0502040204020203" pitchFamily="34" charset="0"/>
                          <a:cs typeface="Segoe UI" panose="020B0502040204020203" pitchFamily="34" charset="0"/>
                        </a:rPr>
                        <a:t>ChgOffDate</a:t>
                      </a:r>
                      <a:endParaRPr lang="es-AR" sz="1600" dirty="0">
                        <a:latin typeface="Segoe UI" panose="020B0502040204020203" pitchFamily="34" charset="0"/>
                        <a:cs typeface="Segoe UI" panose="020B0502040204020203"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kern="1200" dirty="0">
                          <a:solidFill>
                            <a:schemeClr val="dk1"/>
                          </a:solidFill>
                          <a:effectLst/>
                          <a:latin typeface="Segoe UI" panose="020B0502040204020203" pitchFamily="34" charset="0"/>
                          <a:ea typeface="+mn-ea"/>
                          <a:cs typeface="Segoe UI" panose="020B0502040204020203" pitchFamily="34" charset="0"/>
                        </a:rPr>
                        <a:t>Fecha en que se declara que </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600" kern="1200" dirty="0">
                          <a:solidFill>
                            <a:schemeClr val="dk1"/>
                          </a:solidFill>
                          <a:effectLst/>
                          <a:latin typeface="Segoe UI" panose="020B0502040204020203" pitchFamily="34" charset="0"/>
                          <a:ea typeface="+mn-ea"/>
                          <a:cs typeface="Segoe UI" panose="020B0502040204020203" pitchFamily="34" charset="0"/>
                        </a:rPr>
                        <a:t>un préstamo está en mora</a:t>
                      </a:r>
                    </a:p>
                  </a:txBody>
                  <a:tcPr anchor="ctr"/>
                </a:tc>
                <a:extLst>
                  <a:ext uri="{0D108BD9-81ED-4DB2-BD59-A6C34878D82A}">
                    <a16:rowId xmlns:a16="http://schemas.microsoft.com/office/drawing/2014/main" val="3069761285"/>
                  </a:ext>
                </a:extLst>
              </a:tr>
              <a:tr h="360000">
                <a:tc>
                  <a:txBody>
                    <a:bodyPr/>
                    <a:lstStyle/>
                    <a:p>
                      <a:r>
                        <a:rPr lang="es-AR" sz="1600" dirty="0" err="1">
                          <a:latin typeface="Segoe UI" panose="020B0502040204020203" pitchFamily="34" charset="0"/>
                          <a:cs typeface="Segoe UI" panose="020B0502040204020203" pitchFamily="34" charset="0"/>
                        </a:rPr>
                        <a:t>DisbursementDate</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Fecha de pago (entrega del </a:t>
                      </a:r>
                    </a:p>
                    <a:p>
                      <a:r>
                        <a:rPr lang="es-AR" sz="1600" kern="1200" dirty="0">
                          <a:solidFill>
                            <a:schemeClr val="dk1"/>
                          </a:solidFill>
                          <a:effectLst/>
                          <a:latin typeface="Segoe UI" panose="020B0502040204020203" pitchFamily="34" charset="0"/>
                          <a:ea typeface="+mn-ea"/>
                          <a:cs typeface="Segoe UI" panose="020B0502040204020203" pitchFamily="34" charset="0"/>
                        </a:rPr>
                        <a:t>préstamo)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992711417"/>
                  </a:ext>
                </a:extLst>
              </a:tr>
            </a:tbl>
          </a:graphicData>
        </a:graphic>
      </p:graphicFrame>
      <p:sp>
        <p:nvSpPr>
          <p:cNvPr id="8" name="CuadroTexto 7">
            <a:extLst>
              <a:ext uri="{FF2B5EF4-FFF2-40B4-BE49-F238E27FC236}">
                <a16:creationId xmlns:a16="http://schemas.microsoft.com/office/drawing/2014/main" id="{58938C10-DC43-4A55-AD6E-C31D2C5D8932}"/>
              </a:ext>
            </a:extLst>
          </p:cNvPr>
          <p:cNvSpPr txBox="1"/>
          <p:nvPr/>
        </p:nvSpPr>
        <p:spPr>
          <a:xfrm>
            <a:off x="818607" y="5087237"/>
            <a:ext cx="10554786" cy="2308324"/>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El campo </a:t>
            </a:r>
            <a:r>
              <a:rPr lang="es-AR" sz="2400" dirty="0" err="1">
                <a:latin typeface="Segoe UI" panose="020B0502040204020203" pitchFamily="34" charset="0"/>
                <a:cs typeface="Segoe UI" panose="020B0502040204020203" pitchFamily="34" charset="0"/>
              </a:rPr>
              <a:t>MIS_Status</a:t>
            </a:r>
            <a:r>
              <a:rPr lang="es-AR" sz="2400" dirty="0">
                <a:latin typeface="Segoe UI" panose="020B0502040204020203" pitchFamily="34" charset="0"/>
                <a:cs typeface="Segoe UI" panose="020B0502040204020203" pitchFamily="34" charset="0"/>
              </a:rPr>
              <a:t> es el campo que se intenta predecir en el modelo y lo llamamos “variable objetivo”.</a:t>
            </a:r>
          </a:p>
          <a:p>
            <a:endParaRPr lang="es-AR" sz="2400" dirty="0">
              <a:latin typeface="Segoe UI" panose="020B0502040204020203" pitchFamily="34" charset="0"/>
              <a:cs typeface="Segoe UI" panose="020B0502040204020203" pitchFamily="34" charset="0"/>
            </a:endParaRPr>
          </a:p>
          <a:p>
            <a:endParaRPr lang="es-AR" sz="2400" b="1" dirty="0">
              <a:latin typeface="Segoe UI" panose="020B0502040204020203" pitchFamily="34" charset="0"/>
              <a:cs typeface="Segoe UI" panose="020B0502040204020203" pitchFamily="34" charset="0"/>
            </a:endParaRPr>
          </a:p>
          <a:p>
            <a:endParaRPr lang="es-AR" sz="2400" dirty="0"/>
          </a:p>
          <a:p>
            <a:endParaRPr lang="es-AR" sz="2400" dirty="0"/>
          </a:p>
        </p:txBody>
      </p:sp>
      <p:graphicFrame>
        <p:nvGraphicFramePr>
          <p:cNvPr id="9" name="Tabla 8">
            <a:extLst>
              <a:ext uri="{FF2B5EF4-FFF2-40B4-BE49-F238E27FC236}">
                <a16:creationId xmlns:a16="http://schemas.microsoft.com/office/drawing/2014/main" id="{44653BCF-BDFC-4817-AF1F-9475233C8302}"/>
              </a:ext>
            </a:extLst>
          </p:cNvPr>
          <p:cNvGraphicFramePr>
            <a:graphicFrameLocks noGrp="1"/>
          </p:cNvGraphicFramePr>
          <p:nvPr>
            <p:extLst>
              <p:ext uri="{D42A27DB-BD31-4B8C-83A1-F6EECF244321}">
                <p14:modId xmlns:p14="http://schemas.microsoft.com/office/powerpoint/2010/main" val="2023318101"/>
              </p:ext>
            </p:extLst>
          </p:nvPr>
        </p:nvGraphicFramePr>
        <p:xfrm>
          <a:off x="6190537" y="633118"/>
          <a:ext cx="5182856" cy="4103280"/>
        </p:xfrm>
        <a:graphic>
          <a:graphicData uri="http://schemas.openxmlformats.org/drawingml/2006/table">
            <a:tbl>
              <a:tblPr firstRow="1" bandRow="1">
                <a:tableStyleId>{5C22544A-7EE6-4342-B048-85BDC9FD1C3A}</a:tableStyleId>
              </a:tblPr>
              <a:tblGrid>
                <a:gridCol w="1829611">
                  <a:extLst>
                    <a:ext uri="{9D8B030D-6E8A-4147-A177-3AD203B41FA5}">
                      <a16:colId xmlns:a16="http://schemas.microsoft.com/office/drawing/2014/main" val="562619942"/>
                    </a:ext>
                  </a:extLst>
                </a:gridCol>
                <a:gridCol w="3353245">
                  <a:extLst>
                    <a:ext uri="{9D8B030D-6E8A-4147-A177-3AD203B41FA5}">
                      <a16:colId xmlns:a16="http://schemas.microsoft.com/office/drawing/2014/main" val="3635768795"/>
                    </a:ext>
                  </a:extLst>
                </a:gridCol>
              </a:tblGrid>
              <a:tr h="36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600" dirty="0">
                          <a:latin typeface="Segoe UI" panose="020B0502040204020203" pitchFamily="34" charset="0"/>
                          <a:cs typeface="Segoe UI" panose="020B0502040204020203" pitchFamily="34" charset="0"/>
                        </a:rPr>
                        <a:t>Campo</a:t>
                      </a:r>
                    </a:p>
                  </a:txBody>
                  <a:tcPr anchor="ctr"/>
                </a:tc>
                <a:tc>
                  <a:txBody>
                    <a:bodyPr/>
                    <a:lstStyle/>
                    <a:p>
                      <a:r>
                        <a:rPr lang="es-AR" sz="1600" dirty="0">
                          <a:latin typeface="Segoe UI" panose="020B0502040204020203" pitchFamily="34" charset="0"/>
                          <a:cs typeface="Segoe UI" panose="020B0502040204020203" pitchFamily="34" charset="0"/>
                        </a:rPr>
                        <a:t>Descripción</a:t>
                      </a:r>
                    </a:p>
                  </a:txBody>
                  <a:tcPr anchor="ctr"/>
                </a:tc>
                <a:extLst>
                  <a:ext uri="{0D108BD9-81ED-4DB2-BD59-A6C34878D82A}">
                    <a16:rowId xmlns:a16="http://schemas.microsoft.com/office/drawing/2014/main" val="1570449293"/>
                  </a:ext>
                </a:extLst>
              </a:tr>
              <a:tr h="360000">
                <a:tc>
                  <a:txBody>
                    <a:bodyPr/>
                    <a:lstStyle/>
                    <a:p>
                      <a:r>
                        <a:rPr lang="es-AR" sz="1600" dirty="0" err="1">
                          <a:latin typeface="Segoe UI" panose="020B0502040204020203" pitchFamily="34" charset="0"/>
                          <a:cs typeface="Segoe UI" panose="020B0502040204020203" pitchFamily="34" charset="0"/>
                        </a:rPr>
                        <a:t>DisbursementGross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desembolsado/pagado bruto (por entrega préstamo)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16381807"/>
                  </a:ext>
                </a:extLst>
              </a:tr>
              <a:tr h="360000">
                <a:tc>
                  <a:txBody>
                    <a:bodyPr/>
                    <a:lstStyle/>
                    <a:p>
                      <a:r>
                        <a:rPr lang="es-AR" sz="1600" dirty="0" err="1">
                          <a:latin typeface="Segoe UI" panose="020B0502040204020203" pitchFamily="34" charset="0"/>
                          <a:cs typeface="Segoe UI" panose="020B0502040204020203" pitchFamily="34" charset="0"/>
                        </a:rPr>
                        <a:t>BalanceGross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Cantidad bruta pendiente de </a:t>
                      </a:r>
                      <a:r>
                        <a:rPr lang="es-AR" sz="1600" kern="1200" dirty="0" err="1">
                          <a:solidFill>
                            <a:schemeClr val="dk1"/>
                          </a:solidFill>
                          <a:effectLst/>
                          <a:latin typeface="Segoe UI" panose="020B0502040204020203" pitchFamily="34" charset="0"/>
                          <a:ea typeface="+mn-ea"/>
                          <a:cs typeface="Segoe UI" panose="020B0502040204020203" pitchFamily="34" charset="0"/>
                        </a:rPr>
                        <a:t>de-volución</a:t>
                      </a:r>
                      <a:r>
                        <a:rPr lang="es-AR" sz="1600" kern="1200" dirty="0">
                          <a:solidFill>
                            <a:schemeClr val="dk1"/>
                          </a:solidFill>
                          <a:effectLst/>
                          <a:latin typeface="Segoe UI" panose="020B0502040204020203" pitchFamily="34" charset="0"/>
                          <a:ea typeface="+mn-ea"/>
                          <a:cs typeface="Segoe UI" panose="020B0502040204020203" pitchFamily="34" charset="0"/>
                        </a:rPr>
                        <a:t> (al momento de </a:t>
                      </a:r>
                    </a:p>
                    <a:p>
                      <a:r>
                        <a:rPr lang="es-AR" sz="1600" kern="1200" dirty="0">
                          <a:solidFill>
                            <a:schemeClr val="dk1"/>
                          </a:solidFill>
                          <a:effectLst/>
                          <a:latin typeface="Segoe UI" panose="020B0502040204020203" pitchFamily="34" charset="0"/>
                          <a:ea typeface="+mn-ea"/>
                          <a:cs typeface="Segoe UI" panose="020B0502040204020203" pitchFamily="34" charset="0"/>
                        </a:rPr>
                        <a:t>confección del </a:t>
                      </a:r>
                      <a:r>
                        <a:rPr lang="es-AR" sz="1600" kern="1200" dirty="0" err="1">
                          <a:solidFill>
                            <a:schemeClr val="dk1"/>
                          </a:solidFill>
                          <a:effectLst/>
                          <a:latin typeface="Segoe UI" panose="020B0502040204020203" pitchFamily="34" charset="0"/>
                          <a:ea typeface="+mn-ea"/>
                          <a:cs typeface="Segoe UI" panose="020B0502040204020203" pitchFamily="34" charset="0"/>
                        </a:rPr>
                        <a:t>dataset</a:t>
                      </a:r>
                      <a:r>
                        <a:rPr lang="es-AR" sz="1600" kern="1200" dirty="0">
                          <a:solidFill>
                            <a:schemeClr val="dk1"/>
                          </a:solidFill>
                          <a:effectLst/>
                          <a:latin typeface="Segoe UI" panose="020B0502040204020203" pitchFamily="34" charset="0"/>
                          <a:ea typeface="+mn-ea"/>
                          <a:cs typeface="Segoe UI" panose="020B0502040204020203" pitchFamily="34" charset="0"/>
                        </a:rPr>
                        <a:t>)</a:t>
                      </a:r>
                    </a:p>
                  </a:txBody>
                  <a:tcPr anchor="ctr"/>
                </a:tc>
                <a:extLst>
                  <a:ext uri="{0D108BD9-81ED-4DB2-BD59-A6C34878D82A}">
                    <a16:rowId xmlns:a16="http://schemas.microsoft.com/office/drawing/2014/main" val="1837291334"/>
                  </a:ext>
                </a:extLst>
              </a:tr>
              <a:tr h="360000">
                <a:tc>
                  <a:txBody>
                    <a:bodyPr/>
                    <a:lstStyle/>
                    <a:p>
                      <a:r>
                        <a:rPr lang="es-AR" sz="1600" dirty="0" err="1">
                          <a:latin typeface="Segoe UI" panose="020B0502040204020203" pitchFamily="34" charset="0"/>
                          <a:cs typeface="Segoe UI" panose="020B0502040204020203" pitchFamily="34" charset="0"/>
                        </a:rPr>
                        <a:t>MIS_Status</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Estado del préstamo: Con </a:t>
                      </a:r>
                      <a:r>
                        <a:rPr lang="es-AR" sz="1600" kern="1200" dirty="0" err="1">
                          <a:solidFill>
                            <a:schemeClr val="dk1"/>
                          </a:solidFill>
                          <a:effectLst/>
                          <a:latin typeface="Segoe UI" panose="020B0502040204020203" pitchFamily="34" charset="0"/>
                          <a:ea typeface="+mn-ea"/>
                          <a:cs typeface="Segoe UI" panose="020B0502040204020203" pitchFamily="34" charset="0"/>
                        </a:rPr>
                        <a:t>inco-venientes</a:t>
                      </a:r>
                      <a:r>
                        <a:rPr lang="es-AR" sz="1600" kern="1200" dirty="0">
                          <a:solidFill>
                            <a:schemeClr val="dk1"/>
                          </a:solidFill>
                          <a:effectLst/>
                          <a:latin typeface="Segoe UI" panose="020B0502040204020203" pitchFamily="34" charset="0"/>
                          <a:ea typeface="+mn-ea"/>
                          <a:cs typeface="Segoe UI" panose="020B0502040204020203" pitchFamily="34" charset="0"/>
                        </a:rPr>
                        <a:t> = CHGOFF, pagado en </a:t>
                      </a:r>
                    </a:p>
                    <a:p>
                      <a:r>
                        <a:rPr lang="es-AR" sz="1600" kern="1200" dirty="0">
                          <a:solidFill>
                            <a:schemeClr val="dk1"/>
                          </a:solidFill>
                          <a:effectLst/>
                          <a:latin typeface="Segoe UI" panose="020B0502040204020203" pitchFamily="34" charset="0"/>
                          <a:ea typeface="+mn-ea"/>
                          <a:cs typeface="Segoe UI" panose="020B0502040204020203" pitchFamily="34" charset="0"/>
                        </a:rPr>
                        <a:t>su totalidad = PIF</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791580732"/>
                  </a:ext>
                </a:extLst>
              </a:tr>
              <a:tr h="360000">
                <a:tc>
                  <a:txBody>
                    <a:bodyPr/>
                    <a:lstStyle/>
                    <a:p>
                      <a:r>
                        <a:rPr lang="es-AR" sz="1600" dirty="0" err="1">
                          <a:latin typeface="Segoe UI" panose="020B0502040204020203" pitchFamily="34" charset="0"/>
                          <a:cs typeface="Segoe UI" panose="020B0502040204020203" pitchFamily="34" charset="0"/>
                        </a:rPr>
                        <a:t>ChgOffPrinGr</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Importe cancelado (no devuelto)</a:t>
                      </a:r>
                      <a:endParaRPr lang="es-AR"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226157373"/>
                  </a:ext>
                </a:extLst>
              </a:tr>
              <a:tr h="360000">
                <a:tc>
                  <a:txBody>
                    <a:bodyPr/>
                    <a:lstStyle/>
                    <a:p>
                      <a:r>
                        <a:rPr lang="es-AR" sz="1600" dirty="0" err="1">
                          <a:latin typeface="Segoe UI" panose="020B0502040204020203" pitchFamily="34" charset="0"/>
                          <a:cs typeface="Segoe UI" panose="020B0502040204020203" pitchFamily="34" charset="0"/>
                        </a:rPr>
                        <a:t>GrAppv</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bruto del préstamo </a:t>
                      </a:r>
                      <a:r>
                        <a:rPr lang="es-AR" sz="1600" kern="1200" dirty="0" err="1">
                          <a:solidFill>
                            <a:schemeClr val="dk1"/>
                          </a:solidFill>
                          <a:effectLst/>
                          <a:latin typeface="Segoe UI" panose="020B0502040204020203" pitchFamily="34" charset="0"/>
                          <a:ea typeface="+mn-ea"/>
                          <a:cs typeface="Segoe UI" panose="020B0502040204020203" pitchFamily="34" charset="0"/>
                        </a:rPr>
                        <a:t>apro-bado</a:t>
                      </a:r>
                      <a:r>
                        <a:rPr lang="es-AR" sz="1600" kern="1200" dirty="0">
                          <a:solidFill>
                            <a:schemeClr val="dk1"/>
                          </a:solidFill>
                          <a:effectLst/>
                          <a:latin typeface="Segoe UI" panose="020B0502040204020203" pitchFamily="34" charset="0"/>
                          <a:ea typeface="+mn-ea"/>
                          <a:cs typeface="Segoe UI" panose="020B0502040204020203" pitchFamily="34" charset="0"/>
                        </a:rPr>
                        <a:t> por el banco</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209730606"/>
                  </a:ext>
                </a:extLst>
              </a:tr>
              <a:tr h="360000">
                <a:tc>
                  <a:txBody>
                    <a:bodyPr/>
                    <a:lstStyle/>
                    <a:p>
                      <a:r>
                        <a:rPr lang="es-AR" sz="1600" dirty="0" err="1">
                          <a:latin typeface="Segoe UI" panose="020B0502040204020203" pitchFamily="34" charset="0"/>
                          <a:cs typeface="Segoe UI" panose="020B0502040204020203" pitchFamily="34" charset="0"/>
                        </a:rPr>
                        <a:t>SBA_Appv</a:t>
                      </a:r>
                      <a:endParaRPr lang="es-AR" sz="1600" dirty="0">
                        <a:latin typeface="Segoe UI" panose="020B0502040204020203" pitchFamily="34" charset="0"/>
                        <a:cs typeface="Segoe UI" panose="020B0502040204020203" pitchFamily="34" charset="0"/>
                      </a:endParaRPr>
                    </a:p>
                  </a:txBody>
                  <a:tcPr anchor="ctr"/>
                </a:tc>
                <a:tc>
                  <a:txBody>
                    <a:bodyPr/>
                    <a:lstStyle/>
                    <a:p>
                      <a:r>
                        <a:rPr lang="es-AR" sz="1600" kern="1200" dirty="0">
                          <a:solidFill>
                            <a:schemeClr val="dk1"/>
                          </a:solidFill>
                          <a:effectLst/>
                          <a:latin typeface="Segoe UI" panose="020B0502040204020203" pitchFamily="34" charset="0"/>
                          <a:ea typeface="+mn-ea"/>
                          <a:cs typeface="Segoe UI" panose="020B0502040204020203" pitchFamily="34" charset="0"/>
                        </a:rPr>
                        <a:t>Monto garantizado del préstamo aprobado por la SBA</a:t>
                      </a:r>
                      <a:endParaRPr lang="en-US" sz="16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148494753"/>
                  </a:ext>
                </a:extLst>
              </a:tr>
            </a:tbl>
          </a:graphicData>
        </a:graphic>
      </p:graphicFrame>
    </p:spTree>
    <p:extLst>
      <p:ext uri="{BB962C8B-B14F-4D97-AF65-F5344CB8AC3E}">
        <p14:creationId xmlns:p14="http://schemas.microsoft.com/office/powerpoint/2010/main" val="17704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39CB8-0140-4F2D-BA79-0BFFEF6EC67F}"/>
              </a:ext>
            </a:extLst>
          </p:cNvPr>
          <p:cNvSpPr>
            <a:spLocks noGrp="1"/>
          </p:cNvSpPr>
          <p:nvPr>
            <p:ph type="title"/>
          </p:nvPr>
        </p:nvSpPr>
        <p:spPr>
          <a:xfrm>
            <a:off x="508591" y="829339"/>
            <a:ext cx="6303270" cy="2148753"/>
          </a:xfrm>
        </p:spPr>
        <p:txBody>
          <a:bodyPr>
            <a:normAutofit fontScale="90000"/>
          </a:bodyPr>
          <a:lstStyle/>
          <a:p>
            <a:r>
              <a:rPr lang="es-AR" sz="2400" b="1" dirty="0">
                <a:latin typeface="Segoe UI" panose="020B0502040204020203" pitchFamily="34" charset="0"/>
                <a:cs typeface="Segoe UI" panose="020B0502040204020203" pitchFamily="34" charset="0"/>
              </a:rPr>
              <a:t>Preguntas</a:t>
            </a:r>
            <a:br>
              <a:rPr lang="es-AR" sz="2400" b="1" dirty="0">
                <a:latin typeface="Segoe UI" panose="020B0502040204020203" pitchFamily="34" charset="0"/>
                <a:cs typeface="Segoe UI" panose="020B0502040204020203" pitchFamily="34" charset="0"/>
              </a:rPr>
            </a:br>
            <a:br>
              <a:rPr lang="es-AR" sz="2400" b="1" dirty="0">
                <a:latin typeface="Segoe UI" panose="020B0502040204020203" pitchFamily="34" charset="0"/>
                <a:cs typeface="Segoe UI" panose="020B0502040204020203" pitchFamily="34" charset="0"/>
              </a:rPr>
            </a:br>
            <a:r>
              <a:rPr lang="es-AR" sz="2400" b="1" dirty="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¿Cuáles son los sectores industriales a los que pertenecen las empresas que tienen más inconvenientes en devolver el préstamo? ¿Y los sectores en los cuales las empresas tienen menos inconvenientes?</a:t>
            </a:r>
            <a:br>
              <a:rPr lang="es-AR" sz="2400" b="1" dirty="0">
                <a:latin typeface="Segoe UI" panose="020B0502040204020203" pitchFamily="34" charset="0"/>
                <a:cs typeface="Segoe UI" panose="020B0502040204020203" pitchFamily="34" charset="0"/>
              </a:rPr>
            </a:br>
            <a:endParaRPr lang="es-AR" sz="2400" b="1" dirty="0">
              <a:latin typeface="Segoe UI" panose="020B0502040204020203" pitchFamily="34" charset="0"/>
              <a:cs typeface="Segoe UI" panose="020B0502040204020203" pitchFamily="34" charset="0"/>
            </a:endParaRPr>
          </a:p>
        </p:txBody>
      </p:sp>
      <p:pic>
        <p:nvPicPr>
          <p:cNvPr id="8" name="Imagen 7">
            <a:extLst>
              <a:ext uri="{FF2B5EF4-FFF2-40B4-BE49-F238E27FC236}">
                <a16:creationId xmlns:a16="http://schemas.microsoft.com/office/drawing/2014/main" id="{793B8D39-1D03-4414-8E06-1CBA3CCAF6AC}"/>
              </a:ext>
            </a:extLst>
          </p:cNvPr>
          <p:cNvPicPr>
            <a:picLocks noChangeAspect="1"/>
          </p:cNvPicPr>
          <p:nvPr/>
        </p:nvPicPr>
        <p:blipFill rotWithShape="1">
          <a:blip r:embed="rId2">
            <a:extLst>
              <a:ext uri="{28A0092B-C50C-407E-A947-70E740481C1C}">
                <a14:useLocalDpi xmlns:a14="http://schemas.microsoft.com/office/drawing/2010/main" val="0"/>
              </a:ext>
            </a:extLst>
          </a:blip>
          <a:srcRect l="6443" t="3046" r="8450"/>
          <a:stretch/>
        </p:blipFill>
        <p:spPr>
          <a:xfrm>
            <a:off x="141016" y="2913321"/>
            <a:ext cx="6836722" cy="3115340"/>
          </a:xfrm>
          <a:prstGeom prst="rect">
            <a:avLst/>
          </a:prstGeom>
        </p:spPr>
      </p:pic>
      <p:pic>
        <p:nvPicPr>
          <p:cNvPr id="10" name="Imagen 9">
            <a:extLst>
              <a:ext uri="{FF2B5EF4-FFF2-40B4-BE49-F238E27FC236}">
                <a16:creationId xmlns:a16="http://schemas.microsoft.com/office/drawing/2014/main" id="{A68A5334-4643-4C8E-8001-7A36488315A9}"/>
              </a:ext>
            </a:extLst>
          </p:cNvPr>
          <p:cNvPicPr>
            <a:picLocks noChangeAspect="1"/>
          </p:cNvPicPr>
          <p:nvPr/>
        </p:nvPicPr>
        <p:blipFill rotWithShape="1">
          <a:blip r:embed="rId3">
            <a:extLst>
              <a:ext uri="{28A0092B-C50C-407E-A947-70E740481C1C}">
                <a14:useLocalDpi xmlns:a14="http://schemas.microsoft.com/office/drawing/2010/main" val="0"/>
              </a:ext>
            </a:extLst>
          </a:blip>
          <a:srcRect l="2163" t="567" r="63073" b="13427"/>
          <a:stretch/>
        </p:blipFill>
        <p:spPr>
          <a:xfrm>
            <a:off x="6902237" y="523238"/>
            <a:ext cx="5214262" cy="6028661"/>
          </a:xfrm>
          <a:prstGeom prst="rect">
            <a:avLst/>
          </a:prstGeom>
        </p:spPr>
      </p:pic>
    </p:spTree>
    <p:extLst>
      <p:ext uri="{BB962C8B-B14F-4D97-AF65-F5344CB8AC3E}">
        <p14:creationId xmlns:p14="http://schemas.microsoft.com/office/powerpoint/2010/main" val="401254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6CF61-BAA7-406E-9DB6-2CD6B65261EF}"/>
              </a:ext>
            </a:extLst>
          </p:cNvPr>
          <p:cNvSpPr>
            <a:spLocks noGrp="1"/>
          </p:cNvSpPr>
          <p:nvPr>
            <p:ph type="ctrTitle"/>
          </p:nvPr>
        </p:nvSpPr>
        <p:spPr>
          <a:xfrm>
            <a:off x="466986" y="1091634"/>
            <a:ext cx="11258026" cy="1753299"/>
          </a:xfrm>
        </p:spPr>
        <p:txBody>
          <a:bodyPr>
            <a:normAutofit fontScale="90000"/>
          </a:bodyPr>
          <a:lstStyle/>
          <a:p>
            <a:pPr algn="l"/>
            <a:r>
              <a:rPr lang="es-ES" sz="2400" dirty="0">
                <a:latin typeface="Segoe UI" panose="020B0502040204020203" pitchFamily="34" charset="0"/>
                <a:cs typeface="Segoe UI" panose="020B0502040204020203" pitchFamily="34" charset="0"/>
              </a:rPr>
              <a:t>Los sectores "Finanzas y seguros" e "Inmobiliario y alquiler y leasing" tienen las tasas de default más altas, cerca del 30%, mientras que los sectores "Agricultura , silvicultura, pesca y caza" y "Minería, cantería y extracción de petróleo y gas", respectivamente) tienen la tasas más bajas, inferiores al 10%. ("0" representa a las empresas que no se clasificaron en ningún sector).</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r>
              <a:rPr lang="es-AR" sz="2400" dirty="0">
                <a:latin typeface="Segoe UI" panose="020B0502040204020203" pitchFamily="34" charset="0"/>
                <a:cs typeface="Segoe UI" panose="020B0502040204020203" pitchFamily="34" charset="0"/>
              </a:rPr>
              <a:t>. ¿Importa el estado de donde proviene la empresa para evaluar el riesgo de impago?</a:t>
            </a:r>
            <a:br>
              <a:rPr lang="es-ES" sz="2200" dirty="0">
                <a:latin typeface="Segoe UI" panose="020B0502040204020203" pitchFamily="34" charset="0"/>
                <a:cs typeface="Segoe UI" panose="020B0502040204020203" pitchFamily="34" charset="0"/>
              </a:rPr>
            </a:br>
            <a:endParaRPr lang="es-AR" sz="2200" dirty="0">
              <a:latin typeface="Segoe UI" panose="020B0502040204020203" pitchFamily="34" charset="0"/>
              <a:cs typeface="Segoe UI" panose="020B0502040204020203" pitchFamily="34" charset="0"/>
            </a:endParaRPr>
          </a:p>
        </p:txBody>
      </p:sp>
      <p:sp>
        <p:nvSpPr>
          <p:cNvPr id="12" name="CuadroTexto 11">
            <a:extLst>
              <a:ext uri="{FF2B5EF4-FFF2-40B4-BE49-F238E27FC236}">
                <a16:creationId xmlns:a16="http://schemas.microsoft.com/office/drawing/2014/main" id="{029EB7C9-7AED-41CE-8793-423DC4EF22D7}"/>
              </a:ext>
            </a:extLst>
          </p:cNvPr>
          <p:cNvSpPr txBox="1"/>
          <p:nvPr/>
        </p:nvSpPr>
        <p:spPr>
          <a:xfrm>
            <a:off x="466985" y="5934670"/>
            <a:ext cx="11258025" cy="769441"/>
          </a:xfrm>
          <a:prstGeom prst="rect">
            <a:avLst/>
          </a:prstGeom>
          <a:noFill/>
        </p:spPr>
        <p:txBody>
          <a:bodyPr wrap="square">
            <a:spAutoFit/>
          </a:bodyPr>
          <a:lstStyle/>
          <a:p>
            <a:r>
              <a:rPr lang="es-ES" sz="2200" dirty="0"/>
              <a:t>Vemos que hay estados donde el riesgo de impago es significativamente mayor que en otros. Esto puede deberse a las leyes laborales, la riqueza del estado y factores culturales.</a:t>
            </a:r>
            <a:endParaRPr lang="es-AR" sz="2200" dirty="0"/>
          </a:p>
        </p:txBody>
      </p:sp>
      <p:pic>
        <p:nvPicPr>
          <p:cNvPr id="16" name="Imagen 15">
            <a:extLst>
              <a:ext uri="{FF2B5EF4-FFF2-40B4-BE49-F238E27FC236}">
                <a16:creationId xmlns:a16="http://schemas.microsoft.com/office/drawing/2014/main" id="{6E1DA566-7004-4D95-83FA-14CFCE176E61}"/>
              </a:ext>
            </a:extLst>
          </p:cNvPr>
          <p:cNvPicPr>
            <a:picLocks noChangeAspect="1"/>
          </p:cNvPicPr>
          <p:nvPr/>
        </p:nvPicPr>
        <p:blipFill rotWithShape="1">
          <a:blip r:embed="rId2">
            <a:extLst>
              <a:ext uri="{28A0092B-C50C-407E-A947-70E740481C1C}">
                <a14:useLocalDpi xmlns:a14="http://schemas.microsoft.com/office/drawing/2010/main" val="0"/>
              </a:ext>
            </a:extLst>
          </a:blip>
          <a:srcRect l="-1" t="1582" r="-681" b="1197"/>
          <a:stretch/>
        </p:blipFill>
        <p:spPr>
          <a:xfrm>
            <a:off x="662729" y="2550252"/>
            <a:ext cx="10737910" cy="3456265"/>
          </a:xfrm>
          <a:prstGeom prst="rect">
            <a:avLst/>
          </a:prstGeom>
        </p:spPr>
      </p:pic>
    </p:spTree>
    <p:extLst>
      <p:ext uri="{BB962C8B-B14F-4D97-AF65-F5344CB8AC3E}">
        <p14:creationId xmlns:p14="http://schemas.microsoft.com/office/powerpoint/2010/main" val="214317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026DB46-ADE1-4136-A3B1-DE6A43C6F22A}"/>
              </a:ext>
            </a:extLst>
          </p:cNvPr>
          <p:cNvSpPr>
            <a:spLocks noGrp="1"/>
          </p:cNvSpPr>
          <p:nvPr>
            <p:ph type="subTitle" idx="1"/>
          </p:nvPr>
        </p:nvSpPr>
        <p:spPr>
          <a:xfrm>
            <a:off x="687896" y="456167"/>
            <a:ext cx="10863743" cy="1758527"/>
          </a:xfrm>
        </p:spPr>
        <p:txBody>
          <a:bodyPr>
            <a:normAutofit/>
          </a:bodyPr>
          <a:lstStyle/>
          <a:p>
            <a:pPr algn="l"/>
            <a:r>
              <a:rPr lang="es-AR" sz="2200" dirty="0">
                <a:latin typeface="Segoe UI" panose="020B0502040204020203" pitchFamily="34" charset="0"/>
                <a:cs typeface="Segoe UI" panose="020B0502040204020203" pitchFamily="34" charset="0"/>
              </a:rPr>
              <a:t>. ¿</a:t>
            </a:r>
            <a:r>
              <a:rPr lang="es-ES" sz="2200" dirty="0">
                <a:latin typeface="Segoe UI" panose="020B0502040204020203" pitchFamily="34" charset="0"/>
                <a:cs typeface="Segoe UI" panose="020B0502040204020203" pitchFamily="34" charset="0"/>
              </a:rPr>
              <a:t>Pasará lo mismo con el estado de la sucursal bancaria?</a:t>
            </a:r>
            <a:endParaRPr lang="es-AR" sz="2200" dirty="0"/>
          </a:p>
        </p:txBody>
      </p:sp>
      <p:pic>
        <p:nvPicPr>
          <p:cNvPr id="7" name="Imagen 6">
            <a:extLst>
              <a:ext uri="{FF2B5EF4-FFF2-40B4-BE49-F238E27FC236}">
                <a16:creationId xmlns:a16="http://schemas.microsoft.com/office/drawing/2014/main" id="{47F9788F-BE84-4F69-801A-9B0F2536C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00" y="1063707"/>
            <a:ext cx="10738800" cy="3579600"/>
          </a:xfrm>
          <a:prstGeom prst="rect">
            <a:avLst/>
          </a:prstGeom>
        </p:spPr>
      </p:pic>
      <p:sp>
        <p:nvSpPr>
          <p:cNvPr id="8" name="CuadroTexto 7">
            <a:extLst>
              <a:ext uri="{FF2B5EF4-FFF2-40B4-BE49-F238E27FC236}">
                <a16:creationId xmlns:a16="http://schemas.microsoft.com/office/drawing/2014/main" id="{602F0EA4-E235-4C98-A882-D67D3DB10F7E}"/>
              </a:ext>
            </a:extLst>
          </p:cNvPr>
          <p:cNvSpPr txBox="1"/>
          <p:nvPr/>
        </p:nvSpPr>
        <p:spPr>
          <a:xfrm>
            <a:off x="687896" y="4643307"/>
            <a:ext cx="10863743" cy="1200329"/>
          </a:xfrm>
          <a:prstGeom prst="rect">
            <a:avLst/>
          </a:prstGeom>
          <a:noFill/>
        </p:spPr>
        <p:txBody>
          <a:bodyPr wrap="square" rtlCol="0">
            <a:spAutoFit/>
          </a:bodyPr>
          <a:lstStyle/>
          <a:p>
            <a:r>
              <a:rPr lang="es-ES" dirty="0"/>
              <a:t>Es interesante ver que las diferencias en la tasa de morosidad con respecto al estado de la sucursal bancaria son incluso mayores que las diferencias con respecto al estado de la empresa. Por ejemplo, si el banco es de VA (Virginia) los inconvenientes rondan el 40%. Un valor realmente alto.</a:t>
            </a:r>
          </a:p>
          <a:p>
            <a:endParaRPr lang="es-ES" dirty="0"/>
          </a:p>
        </p:txBody>
      </p:sp>
    </p:spTree>
    <p:extLst>
      <p:ext uri="{BB962C8B-B14F-4D97-AF65-F5344CB8AC3E}">
        <p14:creationId xmlns:p14="http://schemas.microsoft.com/office/powerpoint/2010/main" val="1389405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5DCD1-F51E-4531-9E23-7381809930A1}"/>
              </a:ext>
            </a:extLst>
          </p:cNvPr>
          <p:cNvSpPr>
            <a:spLocks noGrp="1"/>
          </p:cNvSpPr>
          <p:nvPr>
            <p:ph type="title"/>
          </p:nvPr>
        </p:nvSpPr>
        <p:spPr>
          <a:xfrm>
            <a:off x="698091" y="1288959"/>
            <a:ext cx="7049729" cy="3656268"/>
          </a:xfrm>
        </p:spPr>
        <p:txBody>
          <a:bodyPr>
            <a:normAutofit fontScale="90000"/>
          </a:bodyPr>
          <a:lstStyle/>
          <a:p>
            <a:r>
              <a:rPr lang="es-ES" sz="2400" dirty="0">
                <a:latin typeface="Segoe UI" panose="020B0502040204020203" pitchFamily="34" charset="0"/>
                <a:cs typeface="Segoe UI" panose="020B0502040204020203" pitchFamily="34" charset="0"/>
              </a:rPr>
              <a:t>Pero lo que resulta más interesante es ver que sucede si miramos los préstamos donde la empresa y la sucursal radican en el mismo estado, y los que no.</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r>
              <a:rPr lang="es-ES" sz="2400" dirty="0">
                <a:latin typeface="Segoe UI" panose="020B0502040204020203" pitchFamily="34" charset="0"/>
                <a:cs typeface="Segoe UI" panose="020B0502040204020203" pitchFamily="34" charset="0"/>
              </a:rPr>
              <a:t>¡La tasa de morosidad cuando el estado de la sucursal bancaria es diferente al de la empresa es 2,5 veces mayor!</a:t>
            </a:r>
            <a:br>
              <a:rPr lang="es-ES" sz="2400" dirty="0">
                <a:latin typeface="Segoe UI" panose="020B0502040204020203" pitchFamily="34" charset="0"/>
                <a:cs typeface="Segoe UI" panose="020B0502040204020203" pitchFamily="34" charset="0"/>
              </a:rPr>
            </a:br>
            <a:br>
              <a:rPr lang="es-ES" sz="2400" dirty="0">
                <a:latin typeface="Segoe UI" panose="020B0502040204020203" pitchFamily="34" charset="0"/>
                <a:cs typeface="Segoe UI" panose="020B0502040204020203" pitchFamily="34" charset="0"/>
              </a:rPr>
            </a:br>
            <a:br>
              <a:rPr lang="es-AR" sz="4400" dirty="0"/>
            </a:br>
            <a:br>
              <a:rPr lang="es-ES" dirty="0"/>
            </a:br>
            <a:endParaRPr lang="es-AR" dirty="0"/>
          </a:p>
        </p:txBody>
      </p:sp>
      <p:pic>
        <p:nvPicPr>
          <p:cNvPr id="9" name="Imagen 8">
            <a:extLst>
              <a:ext uri="{FF2B5EF4-FFF2-40B4-BE49-F238E27FC236}">
                <a16:creationId xmlns:a16="http://schemas.microsoft.com/office/drawing/2014/main" id="{5ABFBFD5-F725-4DA3-B859-756A9AED5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9496" y="394622"/>
            <a:ext cx="3942736" cy="3942736"/>
          </a:xfrm>
          <a:prstGeom prst="rect">
            <a:avLst/>
          </a:prstGeom>
        </p:spPr>
      </p:pic>
      <p:sp>
        <p:nvSpPr>
          <p:cNvPr id="14" name="CuadroTexto 13">
            <a:extLst>
              <a:ext uri="{FF2B5EF4-FFF2-40B4-BE49-F238E27FC236}">
                <a16:creationId xmlns:a16="http://schemas.microsoft.com/office/drawing/2014/main" id="{F94DB9E2-682A-47C8-9F56-BDCC334FEF3A}"/>
              </a:ext>
            </a:extLst>
          </p:cNvPr>
          <p:cNvSpPr txBox="1"/>
          <p:nvPr/>
        </p:nvSpPr>
        <p:spPr>
          <a:xfrm>
            <a:off x="698091" y="5319252"/>
            <a:ext cx="10697496" cy="923330"/>
          </a:xfrm>
          <a:prstGeom prst="rect">
            <a:avLst/>
          </a:prstGeom>
          <a:noFill/>
        </p:spPr>
        <p:txBody>
          <a:bodyPr wrap="square" rtlCol="0">
            <a:spAutoFit/>
          </a:bodyPr>
          <a:lstStyle/>
          <a:p>
            <a:r>
              <a:rPr lang="es-AR" sz="1800" dirty="0">
                <a:latin typeface="Segoe UI" panose="020B0502040204020203" pitchFamily="34" charset="0"/>
                <a:cs typeface="Segoe UI" panose="020B0502040204020203" pitchFamily="34" charset="0"/>
              </a:rPr>
              <a:t>. Otra pregunta interesante para hacerse es si la tasa de default depende del monto total prestado o no.</a:t>
            </a:r>
            <a:br>
              <a:rPr lang="es-AR" sz="1800" dirty="0">
                <a:latin typeface="Segoe UI" panose="020B0502040204020203" pitchFamily="34" charset="0"/>
                <a:cs typeface="Segoe UI" panose="020B0502040204020203" pitchFamily="34" charset="0"/>
              </a:rPr>
            </a:br>
            <a:br>
              <a:rPr lang="es-AR" sz="1800" dirty="0">
                <a:latin typeface="Segoe UI" panose="020B0502040204020203" pitchFamily="34" charset="0"/>
                <a:cs typeface="Segoe UI" panose="020B0502040204020203" pitchFamily="34" charset="0"/>
              </a:rPr>
            </a:br>
            <a:r>
              <a:rPr lang="es-AR" sz="1800" dirty="0">
                <a:latin typeface="Segoe UI" panose="020B0502040204020203" pitchFamily="34" charset="0"/>
                <a:cs typeface="Segoe UI" panose="020B0502040204020203" pitchFamily="34" charset="0"/>
              </a:rPr>
              <a:t>La respuesta es que sí, pero quizá no de la manera que uno esperaría:</a:t>
            </a:r>
            <a:endParaRPr lang="es-AR" dirty="0"/>
          </a:p>
        </p:txBody>
      </p:sp>
    </p:spTree>
    <p:extLst>
      <p:ext uri="{BB962C8B-B14F-4D97-AF65-F5344CB8AC3E}">
        <p14:creationId xmlns:p14="http://schemas.microsoft.com/office/powerpoint/2010/main" val="130030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0123E7BD-7308-434A-AB75-E3E9011B2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038" y="176980"/>
            <a:ext cx="9583788" cy="4791894"/>
          </a:xfrm>
          <a:prstGeom prst="rect">
            <a:avLst/>
          </a:prstGeom>
        </p:spPr>
      </p:pic>
      <p:sp>
        <p:nvSpPr>
          <p:cNvPr id="7" name="CuadroTexto 6">
            <a:extLst>
              <a:ext uri="{FF2B5EF4-FFF2-40B4-BE49-F238E27FC236}">
                <a16:creationId xmlns:a16="http://schemas.microsoft.com/office/drawing/2014/main" id="{9CA06330-B46C-4372-BD69-B869CA9DA1A2}"/>
              </a:ext>
            </a:extLst>
          </p:cNvPr>
          <p:cNvSpPr txBox="1"/>
          <p:nvPr/>
        </p:nvSpPr>
        <p:spPr>
          <a:xfrm rot="10800000" flipH="1" flipV="1">
            <a:off x="747251" y="5595540"/>
            <a:ext cx="10766323" cy="646331"/>
          </a:xfrm>
          <a:prstGeom prst="rect">
            <a:avLst/>
          </a:prstGeom>
          <a:noFill/>
        </p:spPr>
        <p:txBody>
          <a:bodyPr wrap="square" rtlCol="0">
            <a:spAutoFit/>
          </a:bodyPr>
          <a:lstStyle/>
          <a:p>
            <a:r>
              <a:rPr lang="es-ES" dirty="0"/>
              <a:t>Este gráfico nos muestra que los desembolsos más chicos representaron un porcentaje mayor para los préstamos que entraron en default con respecto a los que no. </a:t>
            </a:r>
            <a:endParaRPr lang="es-AR" dirty="0"/>
          </a:p>
        </p:txBody>
      </p:sp>
    </p:spTree>
    <p:extLst>
      <p:ext uri="{BB962C8B-B14F-4D97-AF65-F5344CB8AC3E}">
        <p14:creationId xmlns:p14="http://schemas.microsoft.com/office/powerpoint/2010/main" val="18959093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1925</TotalTime>
  <Words>1270</Words>
  <Application>Microsoft Office PowerPoint</Application>
  <PresentationFormat>Panorámica</PresentationFormat>
  <Paragraphs>146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Palatino Linotype</vt:lpstr>
      <vt:lpstr>Segoe UI</vt:lpstr>
      <vt:lpstr>Tema de Office</vt:lpstr>
      <vt:lpstr>Préstamos garantizados por la SBA</vt:lpstr>
      <vt:lpstr>Presentación de PowerPoint</vt:lpstr>
      <vt:lpstr>Presentación de PowerPoint</vt:lpstr>
      <vt:lpstr>Presentación de PowerPoint</vt:lpstr>
      <vt:lpstr>Preguntas  . ¿Cuáles son los sectores industriales a los que pertenecen las empresas que tienen más inconvenientes en devolver el préstamo? ¿Y los sectores en los cuales las empresas tienen menos inconvenientes? </vt:lpstr>
      <vt:lpstr>Los sectores "Finanzas y seguros" e "Inmobiliario y alquiler y leasing" tienen las tasas de default más altas, cerca del 30%, mientras que los sectores "Agricultura , silvicultura, pesca y caza" y "Minería, cantería y extracción de petróleo y gas", respectivamente) tienen la tasas más bajas, inferiores al 10%. ("0" representa a las empresas que no se clasificaron en ningún sector).  . ¿Importa el estado de donde proviene la empresa para evaluar el riesgo de impago? </vt:lpstr>
      <vt:lpstr>Presentación de PowerPoint</vt:lpstr>
      <vt:lpstr>Pero lo que resulta más interesante es ver que sucede si miramos los préstamos donde la empresa y la sucursal radican en el mismo estado, y los que no.  ¡La tasa de morosidad cuando el estado de la sucursal bancaria es diferente al de la empresa es 2,5 veces mayor!    </vt:lpstr>
      <vt:lpstr>Presentación de PowerPoint</vt:lpstr>
      <vt:lpstr> .¿Influye el contexto económico? </vt:lpstr>
      <vt:lpstr>Modelado del problema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Préstamos garantizados por la SBA</dc:title>
  <dc:creator>Hernán Galletti</dc:creator>
  <cp:lastModifiedBy>Hernán Galletti</cp:lastModifiedBy>
  <cp:revision>61</cp:revision>
  <dcterms:created xsi:type="dcterms:W3CDTF">2023-02-25T15:52:45Z</dcterms:created>
  <dcterms:modified xsi:type="dcterms:W3CDTF">2023-05-15T02:06:18Z</dcterms:modified>
</cp:coreProperties>
</file>