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  <p:sldMasterId id="2147483664" r:id="rId3"/>
  </p:sldMasterIdLst>
  <p:notesMasterIdLst>
    <p:notesMasterId r:id="rId65"/>
  </p:notesMasterIdLst>
  <p:handoutMasterIdLst>
    <p:handoutMasterId r:id="rId66"/>
  </p:handoutMasterIdLst>
  <p:sldIdLst>
    <p:sldId id="337" r:id="rId4"/>
    <p:sldId id="350" r:id="rId5"/>
    <p:sldId id="304" r:id="rId6"/>
    <p:sldId id="259" r:id="rId7"/>
    <p:sldId id="351" r:id="rId8"/>
    <p:sldId id="262" r:id="rId9"/>
    <p:sldId id="263" r:id="rId10"/>
    <p:sldId id="264" r:id="rId11"/>
    <p:sldId id="265" r:id="rId12"/>
    <p:sldId id="305" r:id="rId13"/>
    <p:sldId id="266" r:id="rId14"/>
    <p:sldId id="267" r:id="rId15"/>
    <p:sldId id="268" r:id="rId16"/>
    <p:sldId id="269" r:id="rId17"/>
    <p:sldId id="340" r:id="rId18"/>
    <p:sldId id="335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81" r:id="rId47"/>
    <p:sldId id="382" r:id="rId48"/>
    <p:sldId id="379" r:id="rId49"/>
    <p:sldId id="380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7" r:id="rId64"/>
  </p:sldIdLst>
  <p:sldSz cx="12190413" cy="6858000"/>
  <p:notesSz cx="6834188" cy="9979025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pos="3802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040404"/>
    <a:srgbClr val="171513"/>
    <a:srgbClr val="666699"/>
    <a:srgbClr val="A50021"/>
    <a:srgbClr val="F0EFE0"/>
    <a:srgbClr val="1F408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/>
    <p:restoredTop sz="94683"/>
  </p:normalViewPr>
  <p:slideViewPr>
    <p:cSldViewPr showGuides="1">
      <p:cViewPr>
        <p:scale>
          <a:sx n="81" d="100"/>
          <a:sy n="81" d="100"/>
        </p:scale>
        <p:origin x="34" y="34"/>
      </p:cViewPr>
      <p:guideLst>
        <p:guide orient="horz" pos="2230"/>
        <p:guide pos="38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25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e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92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png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4" Type="http://schemas.openxmlformats.org/officeDocument/2006/relationships/image" Target="../media/image1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8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8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75C2EE-9C75-4ADE-97DA-6A26C373CC2F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71913" y="0"/>
            <a:ext cx="296068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D3B54B-9221-43A0-B4FA-E015EDD2C93C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2023/5/23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7713"/>
            <a:ext cx="6651625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4213" y="4740275"/>
            <a:ext cx="5467350" cy="44910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78963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71913" y="9478963"/>
            <a:ext cx="2960688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C5514C-240B-481F-A2B0-1E467CC31F8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>
              <a:latin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CEC68A-7CD0-4541-9E9B-C000DD035A6F}" type="slidenum">
              <a:rPr lang="en-US" altLang="zh-CN">
                <a:latin typeface="Arial" panose="020B0604020202020204" pitchFamily="34" charset="0"/>
              </a:rPr>
              <a:t>55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>
              <a:latin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68B193-4B1B-4246-8BDD-3B024092FAB4}" type="slidenum">
              <a:rPr lang="en-US" altLang="zh-CN">
                <a:latin typeface="Arial" panose="020B0604020202020204" pitchFamily="34" charset="0"/>
              </a:rPr>
              <a:t>56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>
              <a:latin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2521BF4-8D1B-4E3C-8742-93B4BCDB549C}" type="slidenum">
              <a:rPr lang="en-US" altLang="zh-CN">
                <a:latin typeface="Arial" panose="020B0604020202020204" pitchFamily="34" charset="0"/>
              </a:rPr>
              <a:t>57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>
              <a:latin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5B79FB-FDA6-48E6-820B-FB26B28749E8}" type="slidenum">
              <a:rPr lang="en-US" altLang="zh-CN">
                <a:latin typeface="Arial" panose="020B0604020202020204" pitchFamily="34" charset="0"/>
              </a:rPr>
              <a:t>58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>
              <a:latin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F50A1D-5759-4E4B-AE7B-4E8B2366D5D7}" type="slidenum">
              <a:rPr lang="en-US" altLang="zh-CN">
                <a:latin typeface="Arial" panose="020B0604020202020204" pitchFamily="34" charset="0"/>
              </a:rPr>
              <a:t>59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>
              <a:latin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B583F71-5664-4501-824C-E0D25CEC271F}" type="slidenum">
              <a:rPr lang="en-US" altLang="zh-CN">
                <a:latin typeface="Arial" panose="020B0604020202020204" pitchFamily="34" charset="0"/>
              </a:rPr>
              <a:t>60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zh-CN" b="1" kern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Each of these three formulas provide only an estimate of the required filter order.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Tx/>
              <a:buNone/>
              <a:defRPr/>
            </a:pPr>
            <a:r>
              <a:rPr kumimoji="1" lang="en-US" altLang="zh-CN" b="1" kern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The estimated filter order N of the FIR filter is </a:t>
            </a:r>
            <a:r>
              <a:rPr kumimoji="1" lang="en-US" altLang="zh-CN" b="1" kern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inversely proportional to the transition band</a:t>
            </a:r>
            <a:r>
              <a:rPr kumimoji="1" lang="en-US" altLang="zh-CN" b="1" kern="0" noProof="0" dirty="0">
                <a:ln>
                  <a:noFill/>
                </a:ln>
                <a:solidFill>
                  <a:srgbClr val="040404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 </a:t>
            </a:r>
            <a:r>
              <a:rPr kumimoji="1" lang="en-US" altLang="zh-CN" b="1" kern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width.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457200" lvl="1" indent="0" eaLnBrk="1" hangingPunct="1">
              <a:buChar char="•"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h[n]----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linear phase </a:t>
            </a:r>
            <a:endParaRPr lang="en-US" altLang="zh-CN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buChar char="•"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</a:t>
            </a:r>
            <a:r>
              <a:rPr lang="en-US" altLang="zh-CN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[n]----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zero phase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7713"/>
            <a:ext cx="6653212" cy="3743325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15</a:t>
            </a:fld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latin typeface="+mn-ea"/>
                <a:ea typeface="+mn-ea"/>
                <a:cs typeface="Times New Roman" panose="02020603050405020304" pitchFamily="18" charset="0"/>
              </a:rPr>
              <a:t>减少过渡带要求主板宽度窄；降低纹波要求旁瓣下面积小</a:t>
            </a:r>
            <a:endParaRPr lang="en-US" altLang="zh-CN" baseline="-25000" dirty="0">
              <a:latin typeface="+mn-ea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358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7713"/>
            <a:ext cx="6653212" cy="3743325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46</a:t>
            </a:fld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7713"/>
            <a:ext cx="6653212" cy="3743325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47</a:t>
            </a:fld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5125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5DF33BFD-E7F1-47D1-ACAA-10AEBDCCE614}" type="slidenum">
              <a:rPr kumimoji="1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42615BEC-7374-457E-A637-248E8DE83D72}" type="datetime1"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2023/5/23</a:t>
            </a:fld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127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131" name="Picture 14" descr="未命名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34613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2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A5D0717A-11B8-4083-B6D0-C018F335D35B}" type="slidenum">
              <a:rPr kumimoji="1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5EE9D53D-432A-4012-A0C3-8C65B5F42439}" type="datetime1"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2023/5/23</a:t>
            </a:fld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134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35" name="Picture 8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503613" y="1628775"/>
            <a:ext cx="8688387" cy="4679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" name="Freeform 94"/>
          <p:cNvSpPr/>
          <p:nvPr userDrawn="1"/>
        </p:nvSpPr>
        <p:spPr bwMode="gray">
          <a:xfrm>
            <a:off x="0" y="0"/>
            <a:ext cx="3961883" cy="525780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66CC">
                  <a:gamma/>
                  <a:tint val="54510"/>
                  <a:invGamma/>
                </a:srgbClr>
              </a:gs>
              <a:gs pos="50000">
                <a:srgbClr val="0066CC">
                  <a:alpha val="0"/>
                </a:srgbClr>
              </a:gs>
              <a:gs pos="100000">
                <a:srgbClr val="0066CC">
                  <a:gamma/>
                  <a:tint val="54510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标题占位符 6"/>
          <p:cNvSpPr/>
          <p:nvPr userDrawn="1"/>
        </p:nvSpPr>
        <p:spPr bwMode="auto">
          <a:xfrm>
            <a:off x="609600" y="2133600"/>
            <a:ext cx="10971213" cy="2590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6149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E02E8914-D106-4CDB-891A-95DF3733C078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483B1B01-363C-4CD8-98D3-452881A6FA4B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2023/5/23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151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155" name="Picture 14" descr="未命名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34613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6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292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44E16A46-5006-4B52-9435-39D313C750E0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158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9" name="Picture 8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503613" y="1628775"/>
            <a:ext cx="8688387" cy="4679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Freeform 94"/>
          <p:cNvSpPr/>
          <p:nvPr userDrawn="1"/>
        </p:nvSpPr>
        <p:spPr bwMode="gray">
          <a:xfrm>
            <a:off x="0" y="0"/>
            <a:ext cx="3961883" cy="525780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66CC">
                  <a:gamma/>
                  <a:tint val="54510"/>
                  <a:invGamma/>
                </a:srgbClr>
              </a:gs>
              <a:gs pos="50000">
                <a:srgbClr val="0066CC">
                  <a:alpha val="0"/>
                </a:srgbClr>
              </a:gs>
              <a:gs pos="100000">
                <a:srgbClr val="0066CC">
                  <a:gamma/>
                  <a:tint val="54510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标题占位符 6"/>
          <p:cNvSpPr/>
          <p:nvPr userDrawn="1"/>
        </p:nvSpPr>
        <p:spPr bwMode="auto">
          <a:xfrm>
            <a:off x="609600" y="2133600"/>
            <a:ext cx="10971213" cy="2590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7173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C473255E-0248-4926-884E-2D03C1B1DE10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E2C11170-6EAA-4C34-9D7C-6A3406D5D6B8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2023/5/23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75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179" name="Picture 14" descr="未命名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34613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80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292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235B1DD2-035A-4FAF-B8AB-55638DB9BAC6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82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4" y="2130433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5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2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59213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013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B09F71-7C43-4210-B1FD-6C758D13E8DD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8197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7D5D4F3B-1353-4F7A-B18F-EAEA0AF4BF1D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562C119B-6CAD-439E-B507-E6153696D43A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2023/5/23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199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203" name="Picture 14" descr="未命名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34613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04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292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3089AFCE-3FE5-46E3-A590-9BAEE5D02C7E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206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2" name="Rectangle 19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165600" y="6245225"/>
            <a:ext cx="3859213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20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736013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B44916-B761-4958-96B7-FDA3165D4F6C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9221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D7D0C9D3-3125-4EA9-B844-61C1BDCA1699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887B30E2-C2F5-459D-B9BE-6783286061C4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2023/5/23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223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227" name="Picture 14" descr="未命名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34613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8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292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9A16196C-6386-4473-ACB6-F53FC2675D1E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230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59213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013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3B61D5-7DB3-400A-9863-BE8788ABEE55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10245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1EFBDC13-6E7E-4F94-B80E-5858A747A26B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4D4135FF-630A-476A-8B2E-AC22BEF8A020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2023/5/23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47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51" name="Picture 14" descr="未命名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34613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2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292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11F66ECB-B001-451A-BA30-133BEE24CDAF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54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600206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2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59213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013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825D9E-107B-40E5-A34D-742BED226FA1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17413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AB82709C-43B8-4F2A-9803-9130E99FC276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AC09B2B0-9AD0-4874-B744-913E184999F5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2023/5/23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7415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7419" name="Picture 14" descr="未命名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34613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20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292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8248FACD-4564-49FC-A8EC-A743B5077664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7422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3" y="2130431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4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2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59213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013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7107D3-836F-4A65-AFCF-02AB943B217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18437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8DE178DB-C9D1-4A45-97B9-6523974104A6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4A22316E-F58C-4D91-8948-66A160D88F2B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2023/5/23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8439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8443" name="Picture 14" descr="未命名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34613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44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292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F85251E6-E3C0-44E1-9BC3-EBF79F7DF0BD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8446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2" name="Rectangle 19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165600" y="6245225"/>
            <a:ext cx="3859213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20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736013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E65825-7E22-479E-9D61-6B1A2040C34C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19461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94286C11-2B7A-4A33-B7E5-DAA04FCDBF71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2C1A6F4C-F5B1-4E9F-B6E6-55CECBC5870E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2023/5/23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9463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9467" name="Picture 14" descr="未命名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34613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8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292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225F3E64-706E-4B14-A261-952FDFE4F904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9470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59213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013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73F630-CE7B-4333-8345-4E4FB64319FC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20485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302A3A14-4AAA-4AE5-9189-1BCCF6DEEFCD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DFCCA5D1-77C9-4B9D-AB99-0B3D5AC96B0E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2023/5/23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487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491" name="Picture 14" descr="未命名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34613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92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292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77459C5B-8530-4D22-B4C3-E52F6644B1CD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494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600205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2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59213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013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BC9BBC-9EC0-435D-9068-554D02757006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8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1F03F2-983D-4555-8339-BD39EFD4CA93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1F03F2-983D-4555-8339-BD39EFD4CA93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1F03F2-983D-4555-8339-BD39EFD4CA93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600202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1F03F2-983D-4555-8339-BD39EFD4CA93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215" y="838200"/>
            <a:ext cx="10361851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422215" y="2101850"/>
            <a:ext cx="5079339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704727" y="2101850"/>
            <a:ext cx="5079339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704727" y="4235450"/>
            <a:ext cx="5079339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1F03F2-983D-4555-8339-BD39EFD4CA93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215" y="838200"/>
            <a:ext cx="10361851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422215" y="2101850"/>
            <a:ext cx="5079339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04727" y="2101850"/>
            <a:ext cx="5079339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1F03F2-983D-4555-8339-BD39EFD4CA93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422215" y="838200"/>
            <a:ext cx="10361851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422215" y="2101850"/>
            <a:ext cx="5079339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704727" y="2101850"/>
            <a:ext cx="5079339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422215" y="4235450"/>
            <a:ext cx="5079339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704727" y="4235450"/>
            <a:ext cx="5079339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1F03F2-983D-4555-8339-BD39EFD4CA93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422215" y="838200"/>
            <a:ext cx="10361851" cy="53784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1F03F2-983D-4555-8339-BD39EFD4CA93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2.bin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12.xml"/><Relationship Id="rId7" Type="http://schemas.openxmlformats.org/officeDocument/2006/relationships/vmlDrawing" Target="../drawings/vmlDrawing3.v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11" Type="http://schemas.openxmlformats.org/officeDocument/2006/relationships/oleObject" Target="../embeddings/oleObject6.bin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vmlDrawing" Target="../drawings/vmlDrawing9.vml"/><Relationship Id="rId5" Type="http://schemas.openxmlformats.org/officeDocument/2006/relationships/theme" Target="../theme/theme3.xml"/><Relationship Id="rId10" Type="http://schemas.openxmlformats.org/officeDocument/2006/relationships/oleObject" Target="../embeddings/oleObject18.bin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609600" y="6429375"/>
            <a:ext cx="7212013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1029" name="Line 15"/>
          <p:cNvSpPr/>
          <p:nvPr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8228013" y="6415088"/>
            <a:ext cx="38608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CD025D75-D632-4989-8A6D-E2387AE941C5}" type="slidenum">
              <a:rPr kumimoji="1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38586883-2273-4418-BE04-370AEAA68176}" type="datetime1"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2023/5/23</a:t>
            </a:fld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31" name="Object 35"/>
          <p:cNvGraphicFramePr>
            <a:graphicFrameLocks noChangeAspect="1"/>
          </p:cNvGraphicFramePr>
          <p:nvPr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r:id="rId12" imgW="5664200" imgH="3327400" progId="">
                  <p:embed/>
                </p:oleObj>
              </mc:Choice>
              <mc:Fallback>
                <p:oleObj r:id="rId12" imgW="5664200" imgH="3327400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" name="Rectangle 11"/>
          <p:cNvSpPr>
            <a:spLocks noChangeArrowheads="1"/>
          </p:cNvSpPr>
          <p:nvPr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609600" y="6429375"/>
            <a:ext cx="7212013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  <p:pic>
        <p:nvPicPr>
          <p:cNvPr id="1035" name="Picture 14" descr="未命名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34613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Line 15"/>
          <p:cNvSpPr/>
          <p:nvPr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2" name="Text Box 16"/>
          <p:cNvSpPr txBox="1">
            <a:spLocks noChangeArrowheads="1"/>
          </p:cNvSpPr>
          <p:nvPr/>
        </p:nvSpPr>
        <p:spPr bwMode="auto">
          <a:xfrm>
            <a:off x="8228013" y="6415088"/>
            <a:ext cx="38608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E4C0279B-30D4-4046-A2E0-A8CA1BCD8D12}" type="slidenum">
              <a:rPr kumimoji="1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31701F33-AA7A-4575-993C-05C55EAC5B8E}" type="datetime1"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2023/5/23</a:t>
            </a:fld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38" name="Object 36"/>
          <p:cNvGraphicFramePr>
            <a:graphicFrameLocks noChangeAspect="1"/>
          </p:cNvGraphicFramePr>
          <p:nvPr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r:id="rId15" imgW="5664200" imgH="3327400" progId="">
                  <p:embed/>
                </p:oleObj>
              </mc:Choice>
              <mc:Fallback>
                <p:oleObj r:id="rId15" imgW="5664200" imgH="3327400" progId="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Rectangle 16"/>
          <p:cNvSpPr>
            <a:spLocks noGrp="1"/>
          </p:cNvSpPr>
          <p:nvPr>
            <p:ph type="title"/>
          </p:nvPr>
        </p:nvSpPr>
        <p:spPr>
          <a:xfrm>
            <a:off x="304800" y="0"/>
            <a:ext cx="10971213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40" name="Rectangle 17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11580813" cy="4906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59213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013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1F03F2-983D-4555-8339-BD39EFD4CA93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2053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5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7B846990-862C-4C5B-A2DC-DD517DDFB903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911B70B1-D000-40AE-B9AD-ECC43D3644EA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2023/5/23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r:id="rId8" imgW="5664200" imgH="3327400" progId="">
                  <p:embed/>
                </p:oleObj>
              </mc:Choice>
              <mc:Fallback>
                <p:oleObj r:id="rId8" imgW="5664200" imgH="3327400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9" name="Picture 14" descr="未命名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234613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2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292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7CD26F79-3B29-46F2-B9B3-EF29CD35C790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r:id="rId11" imgW="5664200" imgH="3327400" progId="">
                  <p:embed/>
                </p:oleObj>
              </mc:Choice>
              <mc:Fallback>
                <p:oleObj r:id="rId11" imgW="5664200" imgH="3327400" progId="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3" name="Rectangle 16"/>
          <p:cNvSpPr>
            <a:spLocks noGrp="1"/>
          </p:cNvSpPr>
          <p:nvPr>
            <p:ph type="title"/>
          </p:nvPr>
        </p:nvSpPr>
        <p:spPr>
          <a:xfrm>
            <a:off x="304800" y="0"/>
            <a:ext cx="10971213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64" name="Rectangle 17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11580813" cy="4906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59213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kumimoji="0" sz="14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013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8501B1-18E0-4DEC-B083-2C168395A7C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4101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5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1BBC8098-527D-460B-846E-4C78048B4240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B82A72C6-4E22-4176-BBC9-71A318BFBEBB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2023/5/23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03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r:id="rId7" imgW="5664200" imgH="3327400" progId="">
                  <p:embed/>
                </p:oleObj>
              </mc:Choice>
              <mc:Fallback>
                <p:oleObj r:id="rId7" imgW="5664200" imgH="3327400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107" name="Picture 14" descr="未命名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234613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8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2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292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C32061CC-3CF6-40BD-91BD-AA8F3DECEC32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10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r:id="rId10" imgW="5664200" imgH="3327400" progId="">
                  <p:embed/>
                </p:oleObj>
              </mc:Choice>
              <mc:Fallback>
                <p:oleObj r:id="rId10" imgW="5664200" imgH="3327400" progId="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1" name="Rectangle 16"/>
          <p:cNvSpPr>
            <a:spLocks noGrp="1"/>
          </p:cNvSpPr>
          <p:nvPr>
            <p:ph type="title"/>
          </p:nvPr>
        </p:nvSpPr>
        <p:spPr>
          <a:xfrm>
            <a:off x="304800" y="0"/>
            <a:ext cx="10971213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112" name="Rectangle 17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11580813" cy="4906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59213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kumimoji="0" sz="14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013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19B1FF-8726-4739-8B20-D454FDF10B2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audio" Target="../media/audio2.wav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audio" Target="../media/audio1.wav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audio" Target="../media/audio2.wav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5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5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43.wmf"/><Relationship Id="rId3" Type="http://schemas.openxmlformats.org/officeDocument/2006/relationships/audio" Target="../media/audio1.wav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6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6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image" Target="../media/image48.png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4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6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6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7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59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6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76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65.png"/><Relationship Id="rId4" Type="http://schemas.openxmlformats.org/officeDocument/2006/relationships/oleObject" Target="../embeddings/oleObject77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6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6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7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audio" Target="../media/audio1.wav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85.bin"/><Relationship Id="rId9" Type="http://schemas.openxmlformats.org/officeDocument/2006/relationships/image" Target="../media/image7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audio" Target="../media/audio1.wav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76.wmf"/><Relationship Id="rId4" Type="http://schemas.openxmlformats.org/officeDocument/2006/relationships/oleObject" Target="../embeddings/oleObject88.bin"/><Relationship Id="rId9" Type="http://schemas.openxmlformats.org/officeDocument/2006/relationships/image" Target="../media/image78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7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8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8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audio" Target="../media/audio4.wav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87.png"/><Relationship Id="rId2" Type="http://schemas.openxmlformats.org/officeDocument/2006/relationships/audio" Target="file:///E:\dsp\out_dsp01.wav" TargetMode="External"/><Relationship Id="rId1" Type="http://schemas.microsoft.com/office/2007/relationships/media" Target="file:///E:\dsp\out_dsp01.wav" TargetMode="External"/><Relationship Id="rId6" Type="http://schemas.openxmlformats.org/officeDocument/2006/relationships/audio" Target="../media/audio3.wav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0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88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90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92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audio" Target="../media/audio5.wav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87.png"/><Relationship Id="rId2" Type="http://schemas.openxmlformats.org/officeDocument/2006/relationships/audio" Target="file:///H:\DSP2016\out_dsp01.wav" TargetMode="External"/><Relationship Id="rId1" Type="http://schemas.microsoft.com/office/2007/relationships/media" Target="file:///H:\DSP2016\out_dsp01.wav" TargetMode="External"/><Relationship Id="rId6" Type="http://schemas.openxmlformats.org/officeDocument/2006/relationships/audio" Target="../media/audio3.wav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06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slideLayout" Target="../slideLayouts/slideLayout5.xml"/><Relationship Id="rId7" Type="http://schemas.openxmlformats.org/officeDocument/2006/relationships/oleObject" Target="../embeddings/oleObject109.bin"/><Relationship Id="rId2" Type="http://schemas.openxmlformats.org/officeDocument/2006/relationships/tags" Target="../tags/tag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00.png"/><Relationship Id="rId5" Type="http://schemas.openxmlformats.org/officeDocument/2006/relationships/oleObject" Target="../embeddings/oleObject108.bin"/><Relationship Id="rId4" Type="http://schemas.openxmlformats.org/officeDocument/2006/relationships/notesSlide" Target="../notesSlides/notesSlide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106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1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05.wmf"/><Relationship Id="rId5" Type="http://schemas.openxmlformats.org/officeDocument/2006/relationships/image" Target="../media/image102.wmf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04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10.wmf"/><Relationship Id="rId5" Type="http://schemas.openxmlformats.org/officeDocument/2006/relationships/image" Target="../media/image107.wmf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09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2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5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7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1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4.bin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audio" Target="../media/audio1.wav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"/>
          <p:cNvSpPr/>
          <p:nvPr/>
        </p:nvSpPr>
        <p:spPr>
          <a:xfrm>
            <a:off x="911225" y="1700213"/>
            <a:ext cx="9982200" cy="10160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4000" dirty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Chapter 10 FIR Digital Filter Design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09738" y="3052763"/>
            <a:ext cx="8686800" cy="24193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</a:pPr>
            <a:r>
              <a:rPr lang="en-US" altLang="zh-CN" sz="3600" i="1" dirty="0">
                <a:latin typeface="Times New Roman" panose="02020603050405020304" pitchFamily="18" charset="0"/>
              </a:rPr>
              <a:t>Preliminary Consideration</a:t>
            </a:r>
          </a:p>
          <a:p>
            <a:pPr marL="342900" lvl="0" indent="-342900" eaLnBrk="1" hangingPunct="1">
              <a:lnSpc>
                <a:spcPct val="90000"/>
              </a:lnSpc>
            </a:pPr>
            <a:r>
              <a:rPr lang="en-US" altLang="zh-CN" sz="3600" i="1" dirty="0">
                <a:latin typeface="Times New Roman" panose="02020603050405020304" pitchFamily="18" charset="0"/>
              </a:rPr>
              <a:t>FIR Digital Filter Design Methods</a:t>
            </a:r>
          </a:p>
          <a:p>
            <a:pPr marL="342900" lvl="0" indent="-342900" eaLnBrk="1" hangingPunct="1">
              <a:lnSpc>
                <a:spcPct val="90000"/>
              </a:lnSpc>
            </a:pPr>
            <a:r>
              <a:rPr lang="en-US" altLang="zh-CN" sz="3600" i="1" dirty="0">
                <a:latin typeface="Times New Roman" panose="02020603050405020304" pitchFamily="18" charset="0"/>
              </a:rPr>
              <a:t>MATLAB Functions in FIR Filter Design</a:t>
            </a:r>
            <a:endParaRPr lang="zh-CN" altLang="en-US" sz="36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7" name="Rectangle 3">
            <a:extLst>
              <a:ext uri="{FF2B5EF4-FFF2-40B4-BE49-F238E27FC236}">
                <a16:creationId xmlns:a16="http://schemas.microsoft.com/office/drawing/2014/main" id="{0749A2FF-7D51-44D7-9154-ABDB409B89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" y="1125538"/>
            <a:ext cx="10463213" cy="1025525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A causal FIR filter with an impulse response h[n] can be derived from </a:t>
            </a:r>
            <a:r>
              <a:rPr lang="en-US" altLang="zh-CN" sz="32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200" baseline="-25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[n]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by delaying:</a:t>
            </a:r>
          </a:p>
        </p:txBody>
      </p:sp>
      <p:sp>
        <p:nvSpPr>
          <p:cNvPr id="630789" name="Text Box 5">
            <a:extLst>
              <a:ext uri="{FF2B5EF4-FFF2-40B4-BE49-F238E27FC236}">
                <a16:creationId xmlns:a16="http://schemas.microsoft.com/office/drawing/2014/main" id="{03E60525-71A1-47E6-AF61-74F7BD507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3141663"/>
            <a:ext cx="10514012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3200" b="1" dirty="0">
                <a:solidFill>
                  <a:srgbClr val="0070C0"/>
                </a:solidFill>
                <a:cs typeface="Times New Roman" panose="02020603050405020304" pitchFamily="18" charset="0"/>
              </a:rPr>
              <a:t>The causal FIR filter h[n] has the same magnitude response as </a:t>
            </a:r>
            <a:r>
              <a:rPr lang="en-US" altLang="zh-CN" sz="3200" b="1" dirty="0" err="1">
                <a:solidFill>
                  <a:srgbClr val="0070C0"/>
                </a:solidFill>
                <a:cs typeface="Times New Roman" panose="02020603050405020304" pitchFamily="18" charset="0"/>
              </a:rPr>
              <a:t>h</a:t>
            </a:r>
            <a:r>
              <a:rPr lang="en-US" altLang="zh-CN" sz="3200" b="1" baseline="-250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3200" b="1" dirty="0">
                <a:solidFill>
                  <a:srgbClr val="0070C0"/>
                </a:solidFill>
                <a:cs typeface="Times New Roman" panose="02020603050405020304" pitchFamily="18" charset="0"/>
              </a:rPr>
              <a:t>[n] and its phase response has a linear phase shift of  </a:t>
            </a:r>
            <a:r>
              <a:rPr lang="el-GR" altLang="zh-CN" sz="3200" b="1" dirty="0">
                <a:solidFill>
                  <a:srgbClr val="0070C0"/>
                </a:solidFill>
                <a:ea typeface="Gungsuh" panose="02030600000101010101" pitchFamily="18" charset="-127"/>
                <a:cs typeface="Times New Roman" panose="02020603050405020304" pitchFamily="18" charset="0"/>
              </a:rPr>
              <a:t>ω</a:t>
            </a:r>
            <a:r>
              <a:rPr lang="en-US" altLang="zh-CN" sz="3200" b="1" dirty="0">
                <a:solidFill>
                  <a:srgbClr val="0070C0"/>
                </a:solidFill>
                <a:ea typeface="Gungsuh" panose="02030600000101010101" pitchFamily="18" charset="-127"/>
                <a:cs typeface="Times New Roman" panose="02020603050405020304" pitchFamily="18" charset="0"/>
              </a:rPr>
              <a:t>M</a:t>
            </a:r>
            <a:r>
              <a:rPr lang="en-US" altLang="zh-CN" sz="3200" b="1" dirty="0">
                <a:solidFill>
                  <a:srgbClr val="0070C0"/>
                </a:solidFill>
                <a:cs typeface="Times New Roman" panose="02020603050405020304" pitchFamily="18" charset="0"/>
              </a:rPr>
              <a:t>  radians with respect to that of </a:t>
            </a:r>
            <a:r>
              <a:rPr lang="en-US" altLang="zh-CN" sz="3200" b="1" dirty="0" err="1">
                <a:solidFill>
                  <a:srgbClr val="0070C0"/>
                </a:solidFill>
                <a:cs typeface="Times New Roman" panose="02020603050405020304" pitchFamily="18" charset="0"/>
              </a:rPr>
              <a:t>h</a:t>
            </a:r>
            <a:r>
              <a:rPr lang="en-US" altLang="zh-CN" sz="3200" b="1" baseline="-250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3200" b="1" dirty="0">
                <a:solidFill>
                  <a:srgbClr val="0070C0"/>
                </a:solidFill>
                <a:cs typeface="Times New Roman" panose="02020603050405020304" pitchFamily="18" charset="0"/>
              </a:rPr>
              <a:t>[n].</a:t>
            </a:r>
          </a:p>
        </p:txBody>
      </p:sp>
      <p:sp>
        <p:nvSpPr>
          <p:cNvPr id="630792" name="Text Box 8">
            <a:extLst>
              <a:ext uri="{FF2B5EF4-FFF2-40B4-BE49-F238E27FC236}">
                <a16:creationId xmlns:a16="http://schemas.microsoft.com/office/drawing/2014/main" id="{68B63381-1851-465D-BC72-8606EB57D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4879975"/>
            <a:ext cx="5256213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b="1">
                <a:solidFill>
                  <a:srgbClr val="0070C0"/>
                </a:solidFill>
                <a:cs typeface="Times New Roman" panose="02020603050405020304" pitchFamily="18" charset="0"/>
              </a:rPr>
              <a:t>h[n]----</a:t>
            </a:r>
            <a:r>
              <a:rPr lang="en-US" altLang="zh-CN" sz="3200" b="1">
                <a:solidFill>
                  <a:srgbClr val="7030A0"/>
                </a:solidFill>
                <a:cs typeface="Times New Roman" panose="02020603050405020304" pitchFamily="18" charset="0"/>
              </a:rPr>
              <a:t>linear phase 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b="1">
                <a:solidFill>
                  <a:srgbClr val="0070C0"/>
                </a:solidFill>
                <a:cs typeface="Times New Roman" panose="02020603050405020304" pitchFamily="18" charset="0"/>
              </a:rPr>
              <a:t>h</a:t>
            </a:r>
            <a:r>
              <a:rPr lang="en-US" altLang="zh-CN" sz="3200" b="1" baseline="-25000">
                <a:solidFill>
                  <a:srgbClr val="0070C0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3200" b="1">
                <a:solidFill>
                  <a:srgbClr val="0070C0"/>
                </a:solidFill>
                <a:cs typeface="Times New Roman" panose="02020603050405020304" pitchFamily="18" charset="0"/>
              </a:rPr>
              <a:t>[n]----</a:t>
            </a:r>
            <a:r>
              <a:rPr lang="en-US" altLang="zh-CN" sz="3200" b="1">
                <a:solidFill>
                  <a:srgbClr val="7030A0"/>
                </a:solidFill>
                <a:cs typeface="Times New Roman" panose="02020603050405020304" pitchFamily="18" charset="0"/>
              </a:rPr>
              <a:t>zero phase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E19280B-46C6-4379-99F5-79EC5FE9D2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5775" y="2492375"/>
          <a:ext cx="2616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Equation" r:id="rId3" imgW="2616200" imgH="482600" progId="Equation.DSMT4">
                  <p:embed/>
                </p:oleObj>
              </mc:Choice>
              <mc:Fallback>
                <p:oleObj name="Equation" r:id="rId3" imgW="2616200" imgH="4826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E19280B-46C6-4379-99F5-79EC5FE9D2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2492375"/>
                        <a:ext cx="2616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Box 2">
            <a:extLst>
              <a:ext uri="{FF2B5EF4-FFF2-40B4-BE49-F238E27FC236}">
                <a16:creationId xmlns:a16="http://schemas.microsoft.com/office/drawing/2014/main" id="{B799081E-5EAB-4CDC-ABD5-3C3F3A794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8" y="6396038"/>
            <a:ext cx="3095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（掌握）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3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build="p"/>
      <p:bldP spid="630789" grpId="0"/>
      <p:bldP spid="6307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5" name="Rectangle 3"/>
          <p:cNvSpPr>
            <a:spLocks noGrp="1"/>
          </p:cNvSpPr>
          <p:nvPr>
            <p:ph idx="1"/>
          </p:nvPr>
        </p:nvSpPr>
        <p:spPr>
          <a:xfrm>
            <a:off x="1054100" y="1268413"/>
            <a:ext cx="5892800" cy="576262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lowpass filter:</a:t>
            </a: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86758" name="Text Box 6"/>
          <p:cNvSpPr txBox="1"/>
          <p:nvPr/>
        </p:nvSpPr>
        <p:spPr>
          <a:xfrm>
            <a:off x="1127125" y="3284538"/>
            <a:ext cx="791686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buClr>
                <a:srgbClr val="0070C0"/>
              </a:buClr>
              <a:buSzPct val="75000"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Ideal highpass filter: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86760" name="Object 8"/>
          <p:cNvGraphicFramePr>
            <a:graphicFrameLocks noChangeAspect="1"/>
          </p:cNvGraphicFramePr>
          <p:nvPr/>
        </p:nvGraphicFramePr>
        <p:xfrm>
          <a:off x="7535863" y="1524000"/>
          <a:ext cx="4030662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r:id="rId4" imgW="2400300" imgH="1397635" progId="Word.Document.8">
                  <p:embed/>
                </p:oleObj>
              </mc:Choice>
              <mc:Fallback>
                <p:oleObj r:id="rId4" imgW="2400300" imgH="1397635" progId="Word.Document.8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35863" y="1524000"/>
                        <a:ext cx="4030662" cy="176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6761" name="Object 9"/>
          <p:cNvGraphicFramePr>
            <a:graphicFrameLocks noChangeAspect="1"/>
          </p:cNvGraphicFramePr>
          <p:nvPr/>
        </p:nvGraphicFramePr>
        <p:xfrm>
          <a:off x="7535863" y="4076700"/>
          <a:ext cx="3933825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2" r:id="rId6" imgW="2367280" imgH="1395095" progId="Word.Document.8">
                  <p:embed/>
                </p:oleObj>
              </mc:Choice>
              <mc:Fallback>
                <p:oleObj r:id="rId6" imgW="2367280" imgH="1395095" progId="Word.Document.8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35863" y="4076700"/>
                        <a:ext cx="3933825" cy="174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标题 2"/>
          <p:cNvSpPr txBox="1"/>
          <p:nvPr/>
        </p:nvSpPr>
        <p:spPr>
          <a:xfrm>
            <a:off x="303213" y="228600"/>
            <a:ext cx="109728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10.2.2 Impulse Responses of Ideal Filters</a:t>
            </a:r>
            <a:endParaRPr lang="zh-CN" altLang="en-US" sz="4000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919288" y="1916113"/>
          <a:ext cx="4546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3" r:id="rId8" imgW="4546600" imgH="952500" progId="Equation.DSMT4">
                  <p:embed/>
                </p:oleObj>
              </mc:Choice>
              <mc:Fallback>
                <p:oleObj r:id="rId8" imgW="4546600" imgH="9525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19288" y="1916113"/>
                        <a:ext cx="45466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46263" y="4005263"/>
          <a:ext cx="4800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4" r:id="rId10" imgW="4800600" imgH="2108200" progId="Equation.DSMT4">
                  <p:embed/>
                </p:oleObj>
              </mc:Choice>
              <mc:Fallback>
                <p:oleObj r:id="rId10" imgW="4800600" imgH="21082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46263" y="4005263"/>
                        <a:ext cx="4800600" cy="210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TextBox 2"/>
          <p:cNvSpPr txBox="1"/>
          <p:nvPr/>
        </p:nvSpPr>
        <p:spPr>
          <a:xfrm>
            <a:off x="5303838" y="6396038"/>
            <a:ext cx="30956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（掌握）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86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/>
      <p:bldP spid="58675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9" name="Rectangle 3"/>
          <p:cNvSpPr>
            <a:spLocks noGrp="1"/>
          </p:cNvSpPr>
          <p:nvPr>
            <p:ph idx="1"/>
          </p:nvPr>
        </p:nvSpPr>
        <p:spPr>
          <a:xfrm>
            <a:off x="261938" y="1196975"/>
            <a:ext cx="6096000" cy="71755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bandpass filter:</a:t>
            </a: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87783" name="Text Box 7"/>
          <p:cNvSpPr txBox="1"/>
          <p:nvPr/>
        </p:nvSpPr>
        <p:spPr>
          <a:xfrm>
            <a:off x="315913" y="3284538"/>
            <a:ext cx="652938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buClr>
                <a:srgbClr val="0070C0"/>
              </a:buClr>
              <a:buSzPct val="75000"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Ideal bandstop filter: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87785" name="Object 9"/>
          <p:cNvGraphicFramePr>
            <a:graphicFrameLocks noChangeAspect="1"/>
          </p:cNvGraphicFramePr>
          <p:nvPr/>
        </p:nvGraphicFramePr>
        <p:xfrm>
          <a:off x="7175500" y="1270000"/>
          <a:ext cx="4606925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r:id="rId4" imgW="2419985" imgH="1409700" progId="Word.Document.8">
                  <p:embed/>
                </p:oleObj>
              </mc:Choice>
              <mc:Fallback>
                <p:oleObj r:id="rId4" imgW="2419985" imgH="1409700" progId="Word.Document.8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75500" y="1270000"/>
                        <a:ext cx="4606925" cy="2014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786" name="Object 10"/>
          <p:cNvGraphicFramePr>
            <a:graphicFrameLocks noChangeAspect="1"/>
          </p:cNvGraphicFramePr>
          <p:nvPr/>
        </p:nvGraphicFramePr>
        <p:xfrm>
          <a:off x="7319963" y="4076700"/>
          <a:ext cx="40878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r:id="rId6" imgW="2362200" imgH="1421765" progId="Word.Document.8">
                  <p:embed/>
                </p:oleObj>
              </mc:Choice>
              <mc:Fallback>
                <p:oleObj r:id="rId6" imgW="2362200" imgH="1421765" progId="Word.Document.8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19963" y="4076700"/>
                        <a:ext cx="4087812" cy="184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22300" y="2060575"/>
          <a:ext cx="5384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r:id="rId8" imgW="5384800" imgH="1016000" progId="Equation.DSMT4">
                  <p:embed/>
                </p:oleObj>
              </mc:Choice>
              <mc:Fallback>
                <p:oleObj r:id="rId8" imgW="5384800" imgH="10160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2300" y="2060575"/>
                        <a:ext cx="53848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34963" y="4008438"/>
          <a:ext cx="66802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r:id="rId10" imgW="6680200" imgH="2235200" progId="Equation.DSMT4">
                  <p:embed/>
                </p:oleObj>
              </mc:Choice>
              <mc:Fallback>
                <p:oleObj r:id="rId10" imgW="6680200" imgH="22352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4963" y="4008438"/>
                        <a:ext cx="6680200" cy="223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TextBox 2"/>
          <p:cNvSpPr txBox="1"/>
          <p:nvPr/>
        </p:nvSpPr>
        <p:spPr>
          <a:xfrm>
            <a:off x="5303838" y="6396038"/>
            <a:ext cx="30956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（掌握）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7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7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7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7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9" grpId="0" build="p"/>
      <p:bldP spid="58778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3" name="Rectangle 3"/>
          <p:cNvSpPr>
            <a:spLocks noGrp="1"/>
          </p:cNvSpPr>
          <p:nvPr>
            <p:ph idx="1"/>
          </p:nvPr>
        </p:nvSpPr>
        <p:spPr>
          <a:xfrm>
            <a:off x="190500" y="1196975"/>
            <a:ext cx="10361613" cy="6477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Hilbert  transformer (90-degree phase shifter)</a:t>
            </a: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88805" name="Object 5"/>
          <p:cNvGraphicFramePr>
            <a:graphicFrameLocks noChangeAspect="1"/>
          </p:cNvGraphicFramePr>
          <p:nvPr/>
        </p:nvGraphicFramePr>
        <p:xfrm>
          <a:off x="6670675" y="1700213"/>
          <a:ext cx="44704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r:id="rId4" imgW="2155190" imgH="1143000" progId="Visio.Drawing.5">
                  <p:embed/>
                </p:oleObj>
              </mc:Choice>
              <mc:Fallback>
                <p:oleObj r:id="rId4" imgW="2155190" imgH="1143000" progId="Visio.Drawing.5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70675" y="1700213"/>
                        <a:ext cx="4470400" cy="2057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630363" y="2349500"/>
          <a:ext cx="4457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r:id="rId6" imgW="4457700" imgH="1143000" progId="Equation.DSMT4">
                  <p:embed/>
                </p:oleObj>
              </mc:Choice>
              <mc:Fallback>
                <p:oleObj r:id="rId6" imgW="4457700" imgH="11430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30363" y="2349500"/>
                        <a:ext cx="44577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206625" y="4076700"/>
          <a:ext cx="69215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r:id="rId8" imgW="6921500" imgH="1765300" progId="Equation.DSMT4">
                  <p:embed/>
                </p:oleObj>
              </mc:Choice>
              <mc:Fallback>
                <p:oleObj r:id="rId8" imgW="6921500" imgH="17653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06625" y="4076700"/>
                        <a:ext cx="6921500" cy="176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TextBox 2"/>
          <p:cNvSpPr txBox="1"/>
          <p:nvPr/>
        </p:nvSpPr>
        <p:spPr>
          <a:xfrm>
            <a:off x="5303838" y="6396038"/>
            <a:ext cx="30956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（掌握）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8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Rectangle 3"/>
          <p:cNvSpPr>
            <a:spLocks noGrp="1"/>
          </p:cNvSpPr>
          <p:nvPr>
            <p:ph idx="1"/>
          </p:nvPr>
        </p:nvSpPr>
        <p:spPr>
          <a:xfrm>
            <a:off x="477838" y="1196975"/>
            <a:ext cx="4673600" cy="642938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Differentiator:</a:t>
            </a: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89829" name="Object 5"/>
          <p:cNvGraphicFramePr>
            <a:graphicFrameLocks noChangeAspect="1"/>
          </p:cNvGraphicFramePr>
          <p:nvPr/>
        </p:nvGraphicFramePr>
        <p:xfrm>
          <a:off x="6623050" y="1585913"/>
          <a:ext cx="5384800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" r:id="rId3" imgW="2164080" imgH="1143000" progId="Visio.Drawing.5">
                  <p:embed/>
                </p:oleObj>
              </mc:Choice>
              <mc:Fallback>
                <p:oleObj r:id="rId3" imgW="2164080" imgH="1143000" progId="Visio.Drawing.5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23050" y="1585913"/>
                        <a:ext cx="5384800" cy="21304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846263" y="2420938"/>
          <a:ext cx="4343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4" r:id="rId5" imgW="4343400" imgH="571500" progId="Equation.DSMT4">
                  <p:embed/>
                </p:oleObj>
              </mc:Choice>
              <mc:Fallback>
                <p:oleObj r:id="rId5" imgW="4343400" imgH="5715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6263" y="2420938"/>
                        <a:ext cx="43434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070225" y="3716338"/>
          <a:ext cx="32258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5" r:id="rId7" imgW="3225800" imgH="1625600" progId="Equation.DSMT4">
                  <p:embed/>
                </p:oleObj>
              </mc:Choice>
              <mc:Fallback>
                <p:oleObj r:id="rId7" imgW="3225800" imgH="16256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70225" y="3716338"/>
                        <a:ext cx="32258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30363" y="4292600"/>
          <a:ext cx="1130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6" r:id="rId9" imgW="1129665" imgH="482600" progId="Equation.DSMT4">
                  <p:embed/>
                </p:oleObj>
              </mc:Choice>
              <mc:Fallback>
                <p:oleObj r:id="rId9" imgW="1129665" imgH="4826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30363" y="4292600"/>
                        <a:ext cx="11303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TextBox 2"/>
          <p:cNvSpPr txBox="1"/>
          <p:nvPr/>
        </p:nvSpPr>
        <p:spPr>
          <a:xfrm>
            <a:off x="5303838" y="6396038"/>
            <a:ext cx="30956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（掌握）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9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9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0688" y="5373688"/>
            <a:ext cx="10271125" cy="6492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Note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In above expression, length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is 2M+1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6"/>
          <p:cNvSpPr/>
          <p:nvPr/>
        </p:nvSpPr>
        <p:spPr>
          <a:xfrm>
            <a:off x="336550" y="1412875"/>
            <a:ext cx="10439400" cy="2447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buClr>
                <a:srgbClr val="0070C0"/>
              </a:buClr>
              <a:buSzPct val="75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The impulse response of  ideal  filter is infinite. By setting all coefficients outside the range -M≤ n ≤ M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equal to zero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we arrive at a finite-length sequence.</a:t>
            </a:r>
          </a:p>
          <a:p>
            <a:pPr marL="457200" lvl="0" indent="-457200" algn="just" eaLnBrk="1" hangingPunct="1">
              <a:buClr>
                <a:srgbClr val="0070C0"/>
              </a:buClr>
              <a:buSzPct val="75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And by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shifting to the right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yields the causal FIR lowpass filter which we need.</a:t>
            </a:r>
          </a:p>
        </p:txBody>
      </p:sp>
      <p:sp>
        <p:nvSpPr>
          <p:cNvPr id="39940" name="标题 2"/>
          <p:cNvSpPr txBox="1"/>
          <p:nvPr/>
        </p:nvSpPr>
        <p:spPr>
          <a:xfrm>
            <a:off x="303213" y="228600"/>
            <a:ext cx="109728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Truncate the h[n] of Ideal Lowpass Filter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070225" y="4005263"/>
          <a:ext cx="6057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r:id="rId4" imgW="6057900" imgH="1028700" progId="Equation.DSMT4">
                  <p:embed/>
                </p:oleObj>
              </mc:Choice>
              <mc:Fallback>
                <p:oleObj r:id="rId4" imgW="6057900" imgH="10287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70225" y="4005263"/>
                        <a:ext cx="6057900" cy="1028700"/>
                      </a:xfrm>
                      <a:prstGeom prst="rect">
                        <a:avLst/>
                      </a:prstGeom>
                      <a:solidFill>
                        <a:srgbClr val="DAEDE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Box 2"/>
          <p:cNvSpPr txBox="1"/>
          <p:nvPr/>
        </p:nvSpPr>
        <p:spPr>
          <a:xfrm>
            <a:off x="5303838" y="6396038"/>
            <a:ext cx="30956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（掌握）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106" name="Picture 2" descr="ch9fig7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43025" y="1125538"/>
            <a:ext cx="4176713" cy="2465387"/>
          </a:xfrm>
        </p:spPr>
      </p:pic>
      <p:pic>
        <p:nvPicPr>
          <p:cNvPr id="687107" name="Picture 3" descr="ch9fig8"/>
          <p:cNvPicPr>
            <a:picLocks noGrp="1" noChangeAspect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454775" y="1196975"/>
            <a:ext cx="3840163" cy="2273300"/>
          </a:xfrm>
        </p:spPr>
      </p:pic>
      <p:pic>
        <p:nvPicPr>
          <p:cNvPr id="687108" name="Picture 4" descr="ch9fig9"/>
          <p:cNvPicPr>
            <a:picLocks noGrp="1" noChangeAspect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1414463" y="3789363"/>
            <a:ext cx="4090987" cy="2447925"/>
          </a:xfrm>
        </p:spPr>
      </p:pic>
      <p:pic>
        <p:nvPicPr>
          <p:cNvPr id="687109" name="Picture 5" descr="ch9fig16"/>
          <p:cNvPicPr>
            <a:picLocks noGrp="1" noChangeAspect="1"/>
          </p:cNvPicPr>
          <p:nvPr>
            <p:ph sz="quarter" idx="4"/>
          </p:nvPr>
        </p:nvPicPr>
        <p:blipFill>
          <a:blip r:embed="rId5"/>
          <a:srcRect/>
          <a:stretch>
            <a:fillRect/>
          </a:stretch>
        </p:blipFill>
        <p:spPr>
          <a:xfrm>
            <a:off x="6454775" y="3789363"/>
            <a:ext cx="3889375" cy="2341562"/>
          </a:xfrm>
        </p:spPr>
      </p:pic>
      <p:sp>
        <p:nvSpPr>
          <p:cNvPr id="41990" name="TextBox 2"/>
          <p:cNvSpPr txBox="1"/>
          <p:nvPr/>
        </p:nvSpPr>
        <p:spPr>
          <a:xfrm>
            <a:off x="5303838" y="6396038"/>
            <a:ext cx="30956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（掌握）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3" name="Rectangle 3"/>
          <p:cNvSpPr>
            <a:spLocks noGrp="1"/>
          </p:cNvSpPr>
          <p:nvPr>
            <p:ph idx="1"/>
          </p:nvPr>
        </p:nvSpPr>
        <p:spPr>
          <a:xfrm>
            <a:off x="190500" y="1184275"/>
            <a:ext cx="10946130" cy="650875"/>
          </a:xfrm>
        </p:spPr>
        <p:txBody>
          <a:bodyPr vert="horz" wrap="square" lIns="91440" tIns="45720" rIns="91440" bIns="45720" anchor="t"/>
          <a:lstStyle/>
          <a:p>
            <a:pPr algn="just" eaLnBrk="1" hangingPunct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Gibbs phenomenon </a:t>
            </a:r>
            <a:endParaRPr lang="en-US" altLang="zh-C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9904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8" y="1715135"/>
            <a:ext cx="5664200" cy="307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2" name="标题 2"/>
          <p:cNvSpPr txBox="1"/>
          <p:nvPr/>
        </p:nvSpPr>
        <p:spPr>
          <a:xfrm>
            <a:off x="47625" y="276225"/>
            <a:ext cx="10512425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3200" i="1" dirty="0">
                <a:latin typeface="Times New Roman" panose="02020603050405020304" pitchFamily="18" charset="0"/>
              </a:rPr>
              <a:t>10.2.3 Gibbs Phenomenon--The Effect of Truncating the h[n]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64580" y="1917065"/>
            <a:ext cx="532193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lvl="0" indent="-457200" algn="just" eaLnBrk="1" hangingPunct="1">
              <a:spcBef>
                <a:spcPct val="0"/>
              </a:spcBef>
              <a:buClr>
                <a:srgbClr val="0070C0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b="1" dirty="0">
                <a:sym typeface="+mn-ea"/>
              </a:rPr>
              <a:t>As the </a:t>
            </a:r>
            <a:r>
              <a:rPr lang="en-US" altLang="zh-CN" b="1" dirty="0">
                <a:solidFill>
                  <a:srgbClr val="7030A0"/>
                </a:solidFill>
                <a:sym typeface="+mn-ea"/>
              </a:rPr>
              <a:t>length</a:t>
            </a:r>
            <a:r>
              <a:rPr lang="en-US" altLang="zh-CN" b="1" dirty="0">
                <a:sym typeface="+mn-ea"/>
              </a:rPr>
              <a:t> of the lowpass filter is </a:t>
            </a:r>
            <a:r>
              <a:rPr lang="en-US" altLang="zh-CN" b="1" dirty="0">
                <a:solidFill>
                  <a:srgbClr val="7030A0"/>
                </a:solidFill>
                <a:sym typeface="+mn-ea"/>
              </a:rPr>
              <a:t>increased</a:t>
            </a:r>
            <a:r>
              <a:rPr lang="en-US" altLang="zh-CN" b="1" dirty="0">
                <a:sym typeface="+mn-ea"/>
              </a:rPr>
              <a:t>, the </a:t>
            </a:r>
            <a:r>
              <a:rPr lang="en-US" altLang="zh-CN" b="1" dirty="0">
                <a:solidFill>
                  <a:srgbClr val="7030A0"/>
                </a:solidFill>
                <a:sym typeface="+mn-ea"/>
              </a:rPr>
              <a:t>number of ripples </a:t>
            </a:r>
            <a:r>
              <a:rPr lang="en-US" altLang="zh-CN" b="1" dirty="0">
                <a:sym typeface="+mn-ea"/>
              </a:rPr>
              <a:t>in both passband and stopband </a:t>
            </a:r>
            <a:r>
              <a:rPr lang="en-US" altLang="zh-CN" b="1" dirty="0">
                <a:solidFill>
                  <a:srgbClr val="7030A0"/>
                </a:solidFill>
                <a:sym typeface="+mn-ea"/>
              </a:rPr>
              <a:t>increases</a:t>
            </a:r>
            <a:r>
              <a:rPr lang="en-US" altLang="zh-CN" b="1" dirty="0">
                <a:sym typeface="+mn-ea"/>
              </a:rPr>
              <a:t>, with a corresponding </a:t>
            </a:r>
            <a:r>
              <a:rPr lang="en-US" altLang="zh-CN" b="1" dirty="0">
                <a:solidFill>
                  <a:srgbClr val="7030A0"/>
                </a:solidFill>
                <a:sym typeface="+mn-ea"/>
              </a:rPr>
              <a:t>decrease in the ripple widths</a:t>
            </a:r>
            <a:r>
              <a:rPr lang="en-US" altLang="zh-CN" b="1" dirty="0">
                <a:sym typeface="+mn-ea"/>
              </a:rPr>
              <a:t>;</a:t>
            </a:r>
          </a:p>
          <a:p>
            <a:pPr marL="457200" lvl="0" indent="-457200" algn="just" eaLnBrk="1" hangingPunct="1">
              <a:spcBef>
                <a:spcPct val="0"/>
              </a:spcBef>
              <a:buClr>
                <a:srgbClr val="0070C0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b="1" dirty="0">
                <a:sym typeface="+mn-ea"/>
              </a:rPr>
              <a:t>Height of the largest ripples remain the same independent of length; </a:t>
            </a:r>
            <a:endParaRPr lang="zh-CN" altLang="en-US" b="1"/>
          </a:p>
        </p:txBody>
      </p:sp>
      <p:sp>
        <p:nvSpPr>
          <p:cNvPr id="49154" name="Text Box 7"/>
          <p:cNvSpPr txBox="1"/>
          <p:nvPr/>
        </p:nvSpPr>
        <p:spPr>
          <a:xfrm>
            <a:off x="975043" y="5018405"/>
            <a:ext cx="9936162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buClr>
                <a:srgbClr val="0070C0"/>
              </a:buClr>
              <a:buSzPct val="80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Rectangular window has an abrupt transition to zero outside the range -M≤n≤M , which results in Gibbs phenomenon.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3" grpId="0" build="p"/>
      <p:bldP spid="2" grpId="0"/>
      <p:bldP spid="2" grpId="1"/>
      <p:bldP spid="49154" grpId="0"/>
      <p:bldP spid="4915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84" name="Rectangle 12"/>
          <p:cNvSpPr>
            <a:spLocks noGrp="1"/>
          </p:cNvSpPr>
          <p:nvPr>
            <p:ph idx="1"/>
          </p:nvPr>
        </p:nvSpPr>
        <p:spPr>
          <a:xfrm>
            <a:off x="622300" y="1341438"/>
            <a:ext cx="11279188" cy="5746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truncating operation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windowing operation:</a:t>
            </a:r>
            <a:endParaRPr lang="en-US" altLang="zh-C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91878" name="Text Box 6"/>
          <p:cNvSpPr txBox="1"/>
          <p:nvPr/>
        </p:nvSpPr>
        <p:spPr>
          <a:xfrm>
            <a:off x="622300" y="2781300"/>
            <a:ext cx="816133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In the frequency domain: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0" name="Text Box 21"/>
          <p:cNvSpPr txBox="1"/>
          <p:nvPr/>
        </p:nvSpPr>
        <p:spPr>
          <a:xfrm>
            <a:off x="622300" y="4746625"/>
            <a:ext cx="10653713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where               and              are the DTFTs of          and         , respectively.</a:t>
            </a:r>
            <a:r>
              <a:rPr lang="en-US" altLang="zh-CN" sz="3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44037" name="标题 2"/>
          <p:cNvSpPr txBox="1"/>
          <p:nvPr/>
        </p:nvSpPr>
        <p:spPr>
          <a:xfrm>
            <a:off x="303213" y="228600"/>
            <a:ext cx="109728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Gibbs Phenomenon Interpretation: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078288" y="2133600"/>
          <a:ext cx="292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7" r:id="rId4" imgW="2921000" imgH="482600" progId="Equation.DSMT4">
                  <p:embed/>
                </p:oleObj>
              </mc:Choice>
              <mc:Fallback>
                <p:oleObj r:id="rId4" imgW="2921000" imgH="4826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78288" y="2133600"/>
                        <a:ext cx="29210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670175" y="3573463"/>
          <a:ext cx="6146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8" r:id="rId6" imgW="6146800" imgH="952500" progId="Equation.DSMT4">
                  <p:embed/>
                </p:oleObj>
              </mc:Choice>
              <mc:Fallback>
                <p:oleObj r:id="rId6" imgW="6146800" imgH="9525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70175" y="3573463"/>
                        <a:ext cx="61468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933575" y="4803775"/>
          <a:ext cx="1270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9" r:id="rId8" imgW="1269365" imgH="533400" progId="Equation.DSMT4">
                  <p:embed/>
                </p:oleObj>
              </mc:Choice>
              <mc:Fallback>
                <p:oleObj r:id="rId8" imgW="1269365" imgH="5334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33575" y="4803775"/>
                        <a:ext cx="12700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8423275" y="4859338"/>
          <a:ext cx="787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0" r:id="rId10" imgW="786765" imgH="482600" progId="Equation.DSMT4">
                  <p:embed/>
                </p:oleObj>
              </mc:Choice>
              <mc:Fallback>
                <p:oleObj r:id="rId10" imgW="786765" imgH="4826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423275" y="4859338"/>
                        <a:ext cx="7874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0055225" y="4860925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1" r:id="rId12" imgW="761365" imgH="419100" progId="Equation.DSMT4">
                  <p:embed/>
                </p:oleObj>
              </mc:Choice>
              <mc:Fallback>
                <p:oleObj r:id="rId12" imgW="761365" imgH="4191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055225" y="4860925"/>
                        <a:ext cx="762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078288" y="4824413"/>
          <a:ext cx="1168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2" r:id="rId14" imgW="1168400" imgH="508000" progId="Equation.DSMT4">
                  <p:embed/>
                </p:oleObj>
              </mc:Choice>
              <mc:Fallback>
                <p:oleObj r:id="rId14" imgW="1168400" imgH="5080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078288" y="4824413"/>
                        <a:ext cx="11684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1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1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84" grpId="0" build="p"/>
      <p:bldP spid="591878" grpId="0" build="p"/>
      <p:bldP spid="22540" grpId="0"/>
      <p:bldP spid="2254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859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5" y="2414588"/>
            <a:ext cx="6049963" cy="388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3" name="Text Box 8"/>
          <p:cNvSpPr txBox="1"/>
          <p:nvPr/>
        </p:nvSpPr>
        <p:spPr>
          <a:xfrm>
            <a:off x="534988" y="1195388"/>
            <a:ext cx="10529887" cy="1176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Thus             is obtained by a periodic continuous   </a:t>
            </a:r>
          </a:p>
          <a:p>
            <a:pPr marL="0" lvl="0" indent="0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convolution of               with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846263" y="1300163"/>
          <a:ext cx="1117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r:id="rId4" imgW="1117600" imgH="469900" progId="Equation.DSMT4">
                  <p:embed/>
                </p:oleObj>
              </mc:Choice>
              <mc:Fallback>
                <p:oleObj r:id="rId4" imgW="1117600" imgH="4699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6263" y="1300163"/>
                        <a:ext cx="11176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503613" y="1825625"/>
          <a:ext cx="1181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r:id="rId6" imgW="1180465" imgH="469900" progId="Equation.DSMT4">
                  <p:embed/>
                </p:oleObj>
              </mc:Choice>
              <mc:Fallback>
                <p:oleObj r:id="rId6" imgW="1180465" imgH="4699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03613" y="1825625"/>
                        <a:ext cx="1181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800725" y="1819275"/>
          <a:ext cx="1028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r:id="rId8" imgW="1028700" imgH="457200" progId="Equation.DSMT4">
                  <p:embed/>
                </p:oleObj>
              </mc:Choice>
              <mc:Fallback>
                <p:oleObj r:id="rId8" imgW="1028700" imgH="4572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00725" y="1819275"/>
                        <a:ext cx="10287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TextBox 2"/>
          <p:cNvSpPr txBox="1"/>
          <p:nvPr/>
        </p:nvSpPr>
        <p:spPr>
          <a:xfrm>
            <a:off x="5303838" y="6396038"/>
            <a:ext cx="30956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（掌握）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3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3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7" name="Rectangle 3"/>
          <p:cNvSpPr>
            <a:spLocks noGrp="1"/>
          </p:cNvSpPr>
          <p:nvPr>
            <p:ph idx="1"/>
          </p:nvPr>
        </p:nvSpPr>
        <p:spPr>
          <a:xfrm>
            <a:off x="737870" y="1203325"/>
            <a:ext cx="10361930" cy="18288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Digital Filter Specifications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Basic Approach to FIR Digital Filter Design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FIR Digital Filter Order Estimation</a:t>
            </a:r>
            <a:endParaRPr lang="en-US" altLang="zh-C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578" name="标题 2"/>
          <p:cNvSpPr txBox="1"/>
          <p:nvPr/>
        </p:nvSpPr>
        <p:spPr>
          <a:xfrm>
            <a:off x="303213" y="228600"/>
            <a:ext cx="109728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40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10.1 Preliminary Consideration</a:t>
            </a:r>
            <a:endParaRPr lang="zh-CN" altLang="en-US" sz="4000" b="1" i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70371" name="Rectangle 3"/>
          <p:cNvSpPr>
            <a:spLocks noGrp="1"/>
          </p:cNvSpPr>
          <p:nvPr/>
        </p:nvSpPr>
        <p:spPr>
          <a:xfrm>
            <a:off x="800735" y="3229610"/>
            <a:ext cx="10236835" cy="26174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/>
            <a:r>
              <a:rPr lang="en-US" altLang="zh-CN" dirty="0">
                <a:latin typeface="Times New Roman" panose="02020603050405020304" pitchFamily="18" charset="0"/>
              </a:rPr>
              <a:t>Unlike IIR digital filter design, FIR filter design does not have any connection with the design of analog filters.</a:t>
            </a:r>
          </a:p>
          <a:p>
            <a:pPr algn="just" eaLnBrk="1" hangingPunct="1"/>
            <a:r>
              <a:rPr lang="en-US" altLang="zh-CN" dirty="0">
                <a:latin typeface="Times New Roman" panose="02020603050405020304" pitchFamily="18" charset="0"/>
              </a:rPr>
              <a:t>The design of FIR filters is based on a direct approximation of the specified magnitude response, with often added requirement that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the phase response be linear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7" grpId="0" build="p"/>
      <p:bldP spid="570371" grpId="0"/>
      <p:bldP spid="57037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4" name="Text Box 4"/>
          <p:cNvSpPr txBox="1"/>
          <p:nvPr/>
        </p:nvSpPr>
        <p:spPr>
          <a:xfrm>
            <a:off x="196215" y="394653"/>
            <a:ext cx="1036161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 rectangular window is used to achieve simple truncation:</a:t>
            </a:r>
          </a:p>
        </p:txBody>
      </p:sp>
      <p:pic>
        <p:nvPicPr>
          <p:cNvPr id="634894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10" y="2858135"/>
            <a:ext cx="4140200" cy="25260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4895" name="AutoShape 15"/>
          <p:cNvSpPr/>
          <p:nvPr/>
        </p:nvSpPr>
        <p:spPr>
          <a:xfrm>
            <a:off x="4734560" y="2982595"/>
            <a:ext cx="1942465" cy="490855"/>
          </a:xfrm>
          <a:prstGeom prst="wedgeRoundRectCallout">
            <a:avLst>
              <a:gd name="adj1" fmla="val -138264"/>
              <a:gd name="adj2" fmla="val 178848"/>
              <a:gd name="adj3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main lobe</a:t>
            </a:r>
          </a:p>
        </p:txBody>
      </p:sp>
      <p:sp>
        <p:nvSpPr>
          <p:cNvPr id="634896" name="AutoShape 16"/>
          <p:cNvSpPr/>
          <p:nvPr/>
        </p:nvSpPr>
        <p:spPr>
          <a:xfrm>
            <a:off x="4734560" y="4632325"/>
            <a:ext cx="1942465" cy="520700"/>
          </a:xfrm>
          <a:prstGeom prst="wedgeRoundRectCallout">
            <a:avLst>
              <a:gd name="adj1" fmla="val -121395"/>
              <a:gd name="adj2" fmla="val -46365"/>
              <a:gd name="adj3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side-lobes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488440" y="1178243"/>
          <a:ext cx="3492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r:id="rId4" imgW="3492500" imgH="1041400" progId="Equation.DSMT4">
                  <p:embed/>
                </p:oleObj>
              </mc:Choice>
              <mc:Fallback>
                <p:oleObj r:id="rId4" imgW="3492500" imgH="10414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8440" y="1178243"/>
                        <a:ext cx="34925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871845" y="1248093"/>
          <a:ext cx="4102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r:id="rId6" imgW="4102100" imgH="901700" progId="Equation.DSMT4">
                  <p:embed/>
                </p:oleObj>
              </mc:Choice>
              <mc:Fallback>
                <p:oleObj r:id="rId6" imgW="4102100" imgH="9017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71845" y="1248093"/>
                        <a:ext cx="41021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TextBox 2"/>
          <p:cNvSpPr txBox="1"/>
          <p:nvPr/>
        </p:nvSpPr>
        <p:spPr>
          <a:xfrm>
            <a:off x="5303838" y="6396038"/>
            <a:ext cx="30956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（掌握）</a:t>
            </a:r>
          </a:p>
        </p:txBody>
      </p:sp>
      <p:sp>
        <p:nvSpPr>
          <p:cNvPr id="638979" name="Text Box 3"/>
          <p:cNvSpPr txBox="1"/>
          <p:nvPr/>
        </p:nvSpPr>
        <p:spPr>
          <a:xfrm>
            <a:off x="486410" y="5384165"/>
            <a:ext cx="6971030" cy="755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lnSpc>
                <a:spcPct val="90000"/>
              </a:lnSpc>
              <a:buClr>
                <a:srgbClr val="0070C0"/>
              </a:buClr>
              <a:buSzPct val="75000"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Area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under each lobe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remains constant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while width of each lobe decreases with M increasing.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132462" y="3416141"/>
            <a:ext cx="4607243" cy="1050290"/>
            <a:chOff x="11225" y="4697"/>
            <a:chExt cx="7256" cy="1654"/>
          </a:xfrm>
          <a:solidFill>
            <a:schemeClr val="bg1"/>
          </a:solidFill>
        </p:grpSpPr>
        <p:sp>
          <p:nvSpPr>
            <p:cNvPr id="2" name="文本框 1"/>
            <p:cNvSpPr txBox="1"/>
            <p:nvPr/>
          </p:nvSpPr>
          <p:spPr>
            <a:xfrm>
              <a:off x="11225" y="4697"/>
              <a:ext cx="7256" cy="725"/>
            </a:xfrm>
            <a:prstGeom prst="rect">
              <a:avLst/>
            </a:prstGeom>
            <a:grpFill/>
          </p:spPr>
          <p:txBody>
            <a:bodyPr wrap="square" rtlCol="0" anchor="t">
              <a:spAutoFit/>
            </a:bodyPr>
            <a:lstStyle/>
            <a:p>
              <a:r>
                <a:rPr lang="en-US" altLang="zh-CN" dirty="0">
                  <a:cs typeface="Times New Roman" panose="02020603050405020304" pitchFamily="18" charset="0"/>
                  <a:sym typeface="+mn-ea"/>
                </a:rPr>
                <a:t>Main lobe width -- </a:t>
              </a:r>
              <a:r>
                <a:rPr lang="en-US" altLang="zh-CN" dirty="0">
                  <a:cs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r>
                <a:rPr lang="en-US" altLang="zh-CN" baseline="-25000" dirty="0">
                  <a:cs typeface="Times New Roman" panose="02020603050405020304" pitchFamily="18" charset="0"/>
                  <a:sym typeface="Symbol" panose="05050102010706020507" pitchFamily="18" charset="2"/>
                </a:rPr>
                <a:t>ML</a:t>
              </a:r>
              <a:r>
                <a:rPr lang="en-US" altLang="zh-CN" dirty="0"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lang="en-US" altLang="zh-CN" dirty="0">
                  <a:sym typeface="+mn-ea"/>
                </a:rPr>
                <a:t>4</a:t>
              </a:r>
              <a:r>
                <a:rPr lang="el-GR" altLang="zh-CN" dirty="0">
                  <a:ea typeface="Gungsuh" panose="02030600000101010101" pitchFamily="18" charset="-127"/>
                  <a:sym typeface="+mn-ea"/>
                </a:rPr>
                <a:t>π</a:t>
              </a:r>
              <a:r>
                <a:rPr lang="en-US" altLang="zh-CN" dirty="0">
                  <a:ea typeface="Gungsuh" panose="02030600000101010101" pitchFamily="18" charset="-127"/>
                  <a:sym typeface="+mn-ea"/>
                </a:rPr>
                <a:t>/(2M+1)</a:t>
              </a:r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1225" y="5684"/>
              <a:ext cx="5745" cy="667"/>
            </a:xfrm>
            <a:prstGeom prst="rect">
              <a:avLst/>
            </a:prstGeom>
            <a:grpFill/>
          </p:spPr>
          <p:txBody>
            <a:bodyPr wrap="none" rtlCol="0" anchor="t">
              <a:spAutoFit/>
            </a:bodyPr>
            <a:lstStyle/>
            <a:p>
              <a:pPr algn="just" eaLnBrk="1" hangingPunct="1">
                <a:lnSpc>
                  <a:spcPct val="90000"/>
                </a:lnSpc>
                <a:buClr>
                  <a:srgbClr val="0070C0"/>
                </a:buClr>
                <a:buFont typeface="Wingdings" panose="05000000000000000000" pitchFamily="2" charset="2"/>
              </a:pPr>
              <a:r>
                <a:rPr lang="en-US" altLang="zh-CN" dirty="0">
                  <a:cs typeface="Times New Roman" panose="02020603050405020304" pitchFamily="18" charset="0"/>
                  <a:sym typeface="+mn-ea"/>
                </a:rPr>
                <a:t>Relative sidelobe level -- A</a:t>
              </a:r>
              <a:r>
                <a:rPr lang="en-US" altLang="zh-CN" baseline="-25000" dirty="0">
                  <a:cs typeface="Times New Roman" panose="02020603050405020304" pitchFamily="18" charset="0"/>
                  <a:sym typeface="+mn-ea"/>
                </a:rPr>
                <a:t>sl</a:t>
              </a:r>
              <a:endParaRPr lang="zh-CN" altLang="en-US" dirty="0"/>
            </a:p>
          </p:txBody>
        </p:sp>
      </p:grpSp>
      <p:sp>
        <p:nvSpPr>
          <p:cNvPr id="8" name="Text Box 3"/>
          <p:cNvSpPr txBox="1"/>
          <p:nvPr/>
        </p:nvSpPr>
        <p:spPr>
          <a:xfrm>
            <a:off x="8269605" y="5384165"/>
            <a:ext cx="3465830" cy="75565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90000"/>
              </a:lnSpc>
              <a:buClr>
                <a:srgbClr val="0070C0"/>
              </a:buClr>
              <a:buSzPct val="75000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增加长度只能减少过渡带，不能改变</a:t>
            </a:r>
            <a:r>
              <a:rPr kumimoji="1" lang="en-US" altLang="zh-CN" sz="2400">
                <a:ln>
                  <a:noFill/>
                </a:ln>
                <a:solidFill>
                  <a:srgbClr val="17151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</a:t>
            </a:r>
            <a:r>
              <a:rPr kumimoji="1" lang="en-US" altLang="zh-CN" sz="2400" baseline="-25000">
                <a:ln>
                  <a:noFill/>
                </a:ln>
                <a:solidFill>
                  <a:srgbClr val="17151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和</a:t>
            </a:r>
            <a:r>
              <a:rPr kumimoji="1" lang="en-US" altLang="zh-CN" sz="2400">
                <a:ln>
                  <a:noFill/>
                </a:ln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kumimoji="1" lang="en-US" altLang="zh-CN" sz="2400" baseline="-25000">
                <a:ln>
                  <a:noFill/>
                </a:ln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7607300" y="5732780"/>
            <a:ext cx="504190" cy="2159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1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4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4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4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4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4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34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4" grpId="0" build="p"/>
      <p:bldP spid="634895" grpId="0" bldLvl="0" animBg="1"/>
      <p:bldP spid="634896" grpId="0" bldLvl="0" animBg="1"/>
      <p:bldP spid="638979" grpId="0"/>
      <p:bldP spid="638979" grpId="1"/>
      <p:bldP spid="8" grpId="0" bldLvl="0" animBg="1"/>
      <p:bldP spid="8" grpId="1" animBg="1"/>
      <p:bldP spid="9" grpId="0" bldLvl="0" animBg="1"/>
      <p:bldP spid="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213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606" y="1251009"/>
            <a:ext cx="5281613" cy="3194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6214" name="Text Box 6"/>
          <p:cNvSpPr txBox="1"/>
          <p:nvPr/>
        </p:nvSpPr>
        <p:spPr>
          <a:xfrm>
            <a:off x="4511030" y="5733256"/>
            <a:ext cx="7488832" cy="57943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rgbClr val="0070C0"/>
              </a:buClr>
            </a:pPr>
            <a:r>
              <a:rPr lang="en-US" altLang="zh-CN" sz="3200" dirty="0">
                <a:solidFill>
                  <a:srgbClr val="17151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Passband and stopband ripples are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same</a:t>
            </a:r>
            <a:endParaRPr lang="en-US" altLang="zh-CN" sz="32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6215" name="Text Box 7"/>
          <p:cNvSpPr txBox="1"/>
          <p:nvPr/>
        </p:nvSpPr>
        <p:spPr>
          <a:xfrm>
            <a:off x="444500" y="5300663"/>
            <a:ext cx="22082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Thus,</a:t>
            </a:r>
          </a:p>
        </p:txBody>
      </p:sp>
      <p:sp>
        <p:nvSpPr>
          <p:cNvPr id="606216" name="Text Box 8"/>
          <p:cNvSpPr txBox="1"/>
          <p:nvPr/>
        </p:nvSpPr>
        <p:spPr>
          <a:xfrm>
            <a:off x="660400" y="4629150"/>
            <a:ext cx="27844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Observe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819400" y="4629150"/>
          <a:ext cx="4457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r:id="rId4" imgW="4457700" imgH="584200" progId="Equation.DSMT4">
                  <p:embed/>
                </p:oleObj>
              </mc:Choice>
              <mc:Fallback>
                <p:oleObj r:id="rId4" imgW="4457700" imgH="5842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19400" y="4629150"/>
                        <a:ext cx="44577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206625" y="5319713"/>
          <a:ext cx="2159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r:id="rId6" imgW="2159000" imgH="482600" progId="Equation.DSMT4">
                  <p:embed/>
                </p:oleObj>
              </mc:Choice>
              <mc:Fallback>
                <p:oleObj r:id="rId6" imgW="2159000" imgH="4826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06625" y="5319713"/>
                        <a:ext cx="21590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TextBox 2"/>
          <p:cNvSpPr txBox="1"/>
          <p:nvPr/>
        </p:nvSpPr>
        <p:spPr>
          <a:xfrm>
            <a:off x="5303838" y="6396038"/>
            <a:ext cx="30956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（重要）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7B360E-3C45-47F1-AF2F-E5526BC543D4}"/>
              </a:ext>
            </a:extLst>
          </p:cNvPr>
          <p:cNvSpPr txBox="1"/>
          <p:nvPr/>
        </p:nvSpPr>
        <p:spPr>
          <a:xfrm>
            <a:off x="8255446" y="3551655"/>
            <a:ext cx="3347904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cs typeface="Times New Roman" panose="02020603050405020304" pitchFamily="18" charset="0"/>
                <a:sym typeface="+mn-ea"/>
              </a:rPr>
              <a:t>Width of transition band: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     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 =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-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 &lt;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ML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544BE5-3E54-4CBF-B1F9-DF4F80C2E83B}"/>
              </a:ext>
            </a:extLst>
          </p:cNvPr>
          <p:cNvSpPr/>
          <p:nvPr/>
        </p:nvSpPr>
        <p:spPr>
          <a:xfrm>
            <a:off x="9263558" y="5058103"/>
            <a:ext cx="1713931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sym typeface="Symbol" pitchFamily="18" charset="2"/>
              </a:rPr>
              <a:t> = </a:t>
            </a:r>
            <a:r>
              <a:rPr lang="en-US" altLang="zh-CN" sz="2800" b="1" baseline="-25000" dirty="0">
                <a:solidFill>
                  <a:srgbClr val="0070C0"/>
                </a:solidFill>
                <a:sym typeface="Symbol" pitchFamily="18" charset="2"/>
              </a:rPr>
              <a:t>p</a:t>
            </a:r>
            <a:r>
              <a:rPr lang="en-US" altLang="zh-CN" sz="2800" b="1" dirty="0">
                <a:solidFill>
                  <a:srgbClr val="0070C0"/>
                </a:solidFill>
                <a:sym typeface="Symbol" pitchFamily="18" charset="2"/>
              </a:rPr>
              <a:t> = </a:t>
            </a:r>
            <a:r>
              <a:rPr lang="en-US" altLang="zh-CN" sz="2800" b="1" baseline="-25000" dirty="0">
                <a:solidFill>
                  <a:srgbClr val="0070C0"/>
                </a:solidFill>
                <a:sym typeface="Symbol" pitchFamily="18" charset="2"/>
              </a:rPr>
              <a:t>s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6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6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6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6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6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6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4" grpId="0"/>
      <p:bldP spid="606215" grpId="0"/>
      <p:bldP spid="606216" grpId="0"/>
      <p:bldP spid="9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Grp="1"/>
          </p:cNvSpPr>
          <p:nvPr>
            <p:ph idx="1"/>
          </p:nvPr>
        </p:nvSpPr>
        <p:spPr>
          <a:xfrm>
            <a:off x="517525" y="1268413"/>
            <a:ext cx="6197600" cy="452437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Rectangular window</a:t>
            </a: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5699125" y="3349625"/>
            <a:ext cx="6049963" cy="2917825"/>
            <a:chOff x="527" y="1155"/>
            <a:chExt cx="1983" cy="1495"/>
          </a:xfrm>
        </p:grpSpPr>
        <p:sp>
          <p:nvSpPr>
            <p:cNvPr id="50185" name="Rectangle 13"/>
            <p:cNvSpPr/>
            <p:nvPr/>
          </p:nvSpPr>
          <p:spPr>
            <a:xfrm>
              <a:off x="865" y="1313"/>
              <a:ext cx="1644" cy="108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86" name="Rectangle 14"/>
            <p:cNvSpPr/>
            <p:nvPr/>
          </p:nvSpPr>
          <p:spPr>
            <a:xfrm>
              <a:off x="865" y="1313"/>
              <a:ext cx="1644" cy="1088"/>
            </a:xfrm>
            <a:prstGeom prst="rect">
              <a:avLst/>
            </a:prstGeom>
            <a:noFill/>
            <a:ln w="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87" name="Freeform 15"/>
            <p:cNvSpPr/>
            <p:nvPr/>
          </p:nvSpPr>
          <p:spPr>
            <a:xfrm>
              <a:off x="865" y="1319"/>
              <a:ext cx="1" cy="1082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8" name="Freeform 16"/>
            <p:cNvSpPr/>
            <p:nvPr/>
          </p:nvSpPr>
          <p:spPr>
            <a:xfrm>
              <a:off x="1194" y="1319"/>
              <a:ext cx="1" cy="1082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9" name="Freeform 17"/>
            <p:cNvSpPr/>
            <p:nvPr/>
          </p:nvSpPr>
          <p:spPr>
            <a:xfrm>
              <a:off x="1523" y="1319"/>
              <a:ext cx="1" cy="1082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0" name="Freeform 18"/>
            <p:cNvSpPr/>
            <p:nvPr/>
          </p:nvSpPr>
          <p:spPr>
            <a:xfrm>
              <a:off x="1851" y="1319"/>
              <a:ext cx="1" cy="1082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1" name="Freeform 19"/>
            <p:cNvSpPr/>
            <p:nvPr/>
          </p:nvSpPr>
          <p:spPr>
            <a:xfrm>
              <a:off x="2180" y="1319"/>
              <a:ext cx="1" cy="1082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2" name="Freeform 20"/>
            <p:cNvSpPr/>
            <p:nvPr/>
          </p:nvSpPr>
          <p:spPr>
            <a:xfrm>
              <a:off x="2509" y="1319"/>
              <a:ext cx="1" cy="1082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3" name="Freeform 21"/>
            <p:cNvSpPr/>
            <p:nvPr/>
          </p:nvSpPr>
          <p:spPr>
            <a:xfrm>
              <a:off x="865" y="2401"/>
              <a:ext cx="1644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4" name="Freeform 22"/>
            <p:cNvSpPr/>
            <p:nvPr/>
          </p:nvSpPr>
          <p:spPr>
            <a:xfrm>
              <a:off x="865" y="2193"/>
              <a:ext cx="1644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5" name="Freeform 23"/>
            <p:cNvSpPr/>
            <p:nvPr/>
          </p:nvSpPr>
          <p:spPr>
            <a:xfrm>
              <a:off x="865" y="1984"/>
              <a:ext cx="1644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6" name="Freeform 24"/>
            <p:cNvSpPr/>
            <p:nvPr/>
          </p:nvSpPr>
          <p:spPr>
            <a:xfrm>
              <a:off x="865" y="1782"/>
              <a:ext cx="1644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7" name="Freeform 25"/>
            <p:cNvSpPr/>
            <p:nvPr/>
          </p:nvSpPr>
          <p:spPr>
            <a:xfrm>
              <a:off x="865" y="1573"/>
              <a:ext cx="1644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8" name="Freeform 26"/>
            <p:cNvSpPr/>
            <p:nvPr/>
          </p:nvSpPr>
          <p:spPr>
            <a:xfrm>
              <a:off x="865" y="1370"/>
              <a:ext cx="1644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9" name="Line 27"/>
            <p:cNvSpPr/>
            <p:nvPr/>
          </p:nvSpPr>
          <p:spPr>
            <a:xfrm>
              <a:off x="865" y="1313"/>
              <a:ext cx="164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00" name="Freeform 28"/>
            <p:cNvSpPr/>
            <p:nvPr/>
          </p:nvSpPr>
          <p:spPr>
            <a:xfrm>
              <a:off x="865" y="1313"/>
              <a:ext cx="1644" cy="1088"/>
            </a:xfrm>
            <a:custGeom>
              <a:avLst/>
              <a:gdLst>
                <a:gd name="txL" fmla="*/ 0 w 260"/>
                <a:gd name="txT" fmla="*/ 0 h 172"/>
                <a:gd name="txR" fmla="*/ 260 w 260"/>
                <a:gd name="txB" fmla="*/ 172 h 172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260" h="172">
                  <a:moveTo>
                    <a:pt x="0" y="172"/>
                  </a:moveTo>
                  <a:lnTo>
                    <a:pt x="260" y="172"/>
                  </a:ln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1" name="Line 29"/>
            <p:cNvSpPr/>
            <p:nvPr/>
          </p:nvSpPr>
          <p:spPr>
            <a:xfrm flipV="1">
              <a:off x="865" y="1313"/>
              <a:ext cx="1" cy="1088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02" name="Line 30"/>
            <p:cNvSpPr/>
            <p:nvPr/>
          </p:nvSpPr>
          <p:spPr>
            <a:xfrm>
              <a:off x="865" y="2401"/>
              <a:ext cx="164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03" name="Line 31"/>
            <p:cNvSpPr/>
            <p:nvPr/>
          </p:nvSpPr>
          <p:spPr>
            <a:xfrm flipV="1">
              <a:off x="865" y="1313"/>
              <a:ext cx="1" cy="1088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04" name="Line 32"/>
            <p:cNvSpPr/>
            <p:nvPr/>
          </p:nvSpPr>
          <p:spPr>
            <a:xfrm flipV="1">
              <a:off x="865" y="2382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05" name="Line 33"/>
            <p:cNvSpPr/>
            <p:nvPr/>
          </p:nvSpPr>
          <p:spPr>
            <a:xfrm>
              <a:off x="865" y="1319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06" name="Rectangle 34"/>
            <p:cNvSpPr/>
            <p:nvPr/>
          </p:nvSpPr>
          <p:spPr>
            <a:xfrm>
              <a:off x="839" y="2420"/>
              <a:ext cx="27" cy="1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07" name="Line 35"/>
            <p:cNvSpPr/>
            <p:nvPr/>
          </p:nvSpPr>
          <p:spPr>
            <a:xfrm flipV="1">
              <a:off x="1194" y="2382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08" name="Line 36"/>
            <p:cNvSpPr/>
            <p:nvPr/>
          </p:nvSpPr>
          <p:spPr>
            <a:xfrm>
              <a:off x="1194" y="1319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09" name="Rectangle 37"/>
            <p:cNvSpPr/>
            <p:nvPr/>
          </p:nvSpPr>
          <p:spPr>
            <a:xfrm>
              <a:off x="1130" y="2420"/>
              <a:ext cx="68" cy="1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0.2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10" name="Line 38"/>
            <p:cNvSpPr/>
            <p:nvPr/>
          </p:nvSpPr>
          <p:spPr>
            <a:xfrm flipV="1">
              <a:off x="1523" y="2382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11" name="Line 39"/>
            <p:cNvSpPr/>
            <p:nvPr/>
          </p:nvSpPr>
          <p:spPr>
            <a:xfrm>
              <a:off x="1523" y="1319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12" name="Rectangle 40"/>
            <p:cNvSpPr/>
            <p:nvPr/>
          </p:nvSpPr>
          <p:spPr>
            <a:xfrm>
              <a:off x="1459" y="2420"/>
              <a:ext cx="68" cy="1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0.4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13" name="Line 41"/>
            <p:cNvSpPr/>
            <p:nvPr/>
          </p:nvSpPr>
          <p:spPr>
            <a:xfrm flipV="1">
              <a:off x="1851" y="2382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14" name="Line 42"/>
            <p:cNvSpPr/>
            <p:nvPr/>
          </p:nvSpPr>
          <p:spPr>
            <a:xfrm>
              <a:off x="1851" y="1319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15" name="Rectangle 43"/>
            <p:cNvSpPr/>
            <p:nvPr/>
          </p:nvSpPr>
          <p:spPr>
            <a:xfrm>
              <a:off x="1788" y="2420"/>
              <a:ext cx="68" cy="1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0.6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16" name="Line 44"/>
            <p:cNvSpPr/>
            <p:nvPr/>
          </p:nvSpPr>
          <p:spPr>
            <a:xfrm flipV="1">
              <a:off x="2180" y="2382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17" name="Line 45"/>
            <p:cNvSpPr/>
            <p:nvPr/>
          </p:nvSpPr>
          <p:spPr>
            <a:xfrm>
              <a:off x="2180" y="1319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18" name="Rectangle 46"/>
            <p:cNvSpPr/>
            <p:nvPr/>
          </p:nvSpPr>
          <p:spPr>
            <a:xfrm>
              <a:off x="2118" y="2420"/>
              <a:ext cx="68" cy="1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0.8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19" name="Line 47"/>
            <p:cNvSpPr/>
            <p:nvPr/>
          </p:nvSpPr>
          <p:spPr>
            <a:xfrm flipV="1">
              <a:off x="2509" y="2382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20" name="Line 48"/>
            <p:cNvSpPr/>
            <p:nvPr/>
          </p:nvSpPr>
          <p:spPr>
            <a:xfrm>
              <a:off x="2509" y="1319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21" name="Rectangle 49"/>
            <p:cNvSpPr/>
            <p:nvPr/>
          </p:nvSpPr>
          <p:spPr>
            <a:xfrm>
              <a:off x="2483" y="2420"/>
              <a:ext cx="27" cy="1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22" name="Line 50"/>
            <p:cNvSpPr/>
            <p:nvPr/>
          </p:nvSpPr>
          <p:spPr>
            <a:xfrm>
              <a:off x="865" y="2401"/>
              <a:ext cx="13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23" name="Line 51"/>
            <p:cNvSpPr/>
            <p:nvPr/>
          </p:nvSpPr>
          <p:spPr>
            <a:xfrm flipH="1">
              <a:off x="2490" y="2401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24" name="Rectangle 52"/>
            <p:cNvSpPr/>
            <p:nvPr/>
          </p:nvSpPr>
          <p:spPr>
            <a:xfrm>
              <a:off x="656" y="2344"/>
              <a:ext cx="100" cy="1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-100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25" name="Line 53"/>
            <p:cNvSpPr/>
            <p:nvPr/>
          </p:nvSpPr>
          <p:spPr>
            <a:xfrm>
              <a:off x="865" y="2193"/>
              <a:ext cx="13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26" name="Line 54"/>
            <p:cNvSpPr/>
            <p:nvPr/>
          </p:nvSpPr>
          <p:spPr>
            <a:xfrm flipH="1">
              <a:off x="2490" y="2193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27" name="Rectangle 55"/>
            <p:cNvSpPr/>
            <p:nvPr/>
          </p:nvSpPr>
          <p:spPr>
            <a:xfrm>
              <a:off x="706" y="2135"/>
              <a:ext cx="73" cy="1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-80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28" name="Line 56"/>
            <p:cNvSpPr/>
            <p:nvPr/>
          </p:nvSpPr>
          <p:spPr>
            <a:xfrm>
              <a:off x="865" y="1984"/>
              <a:ext cx="13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29" name="Line 57"/>
            <p:cNvSpPr/>
            <p:nvPr/>
          </p:nvSpPr>
          <p:spPr>
            <a:xfrm flipH="1">
              <a:off x="2490" y="1984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30" name="Rectangle 58"/>
            <p:cNvSpPr/>
            <p:nvPr/>
          </p:nvSpPr>
          <p:spPr>
            <a:xfrm>
              <a:off x="706" y="1925"/>
              <a:ext cx="73" cy="1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-60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31" name="Line 59"/>
            <p:cNvSpPr/>
            <p:nvPr/>
          </p:nvSpPr>
          <p:spPr>
            <a:xfrm>
              <a:off x="865" y="1782"/>
              <a:ext cx="13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32" name="Line 60"/>
            <p:cNvSpPr/>
            <p:nvPr/>
          </p:nvSpPr>
          <p:spPr>
            <a:xfrm flipH="1">
              <a:off x="2490" y="1782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33" name="Rectangle 61"/>
            <p:cNvSpPr/>
            <p:nvPr/>
          </p:nvSpPr>
          <p:spPr>
            <a:xfrm>
              <a:off x="706" y="1724"/>
              <a:ext cx="73" cy="1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-40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34" name="Line 62"/>
            <p:cNvSpPr/>
            <p:nvPr/>
          </p:nvSpPr>
          <p:spPr>
            <a:xfrm>
              <a:off x="865" y="1573"/>
              <a:ext cx="13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35" name="Line 63"/>
            <p:cNvSpPr/>
            <p:nvPr/>
          </p:nvSpPr>
          <p:spPr>
            <a:xfrm flipH="1">
              <a:off x="2490" y="1573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36" name="Rectangle 64"/>
            <p:cNvSpPr/>
            <p:nvPr/>
          </p:nvSpPr>
          <p:spPr>
            <a:xfrm>
              <a:off x="706" y="1515"/>
              <a:ext cx="73" cy="1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-20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37" name="Line 65"/>
            <p:cNvSpPr/>
            <p:nvPr/>
          </p:nvSpPr>
          <p:spPr>
            <a:xfrm>
              <a:off x="865" y="1370"/>
              <a:ext cx="13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38" name="Line 66"/>
            <p:cNvSpPr/>
            <p:nvPr/>
          </p:nvSpPr>
          <p:spPr>
            <a:xfrm flipH="1">
              <a:off x="2490" y="1370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39" name="Rectangle 67"/>
            <p:cNvSpPr/>
            <p:nvPr/>
          </p:nvSpPr>
          <p:spPr>
            <a:xfrm>
              <a:off x="788" y="1314"/>
              <a:ext cx="27" cy="1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40" name="Line 68"/>
            <p:cNvSpPr/>
            <p:nvPr/>
          </p:nvSpPr>
          <p:spPr>
            <a:xfrm>
              <a:off x="865" y="1313"/>
              <a:ext cx="164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41" name="Freeform 69"/>
            <p:cNvSpPr/>
            <p:nvPr/>
          </p:nvSpPr>
          <p:spPr>
            <a:xfrm>
              <a:off x="865" y="1313"/>
              <a:ext cx="1644" cy="1088"/>
            </a:xfrm>
            <a:custGeom>
              <a:avLst/>
              <a:gdLst>
                <a:gd name="txL" fmla="*/ 0 w 260"/>
                <a:gd name="txT" fmla="*/ 0 h 172"/>
                <a:gd name="txR" fmla="*/ 260 w 260"/>
                <a:gd name="txB" fmla="*/ 172 h 172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260" h="172">
                  <a:moveTo>
                    <a:pt x="0" y="172"/>
                  </a:moveTo>
                  <a:lnTo>
                    <a:pt x="260" y="172"/>
                  </a:ln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2" name="Line 70"/>
            <p:cNvSpPr/>
            <p:nvPr/>
          </p:nvSpPr>
          <p:spPr>
            <a:xfrm flipV="1">
              <a:off x="865" y="1313"/>
              <a:ext cx="1" cy="1088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43" name="Freeform 71"/>
            <p:cNvSpPr/>
            <p:nvPr/>
          </p:nvSpPr>
          <p:spPr>
            <a:xfrm>
              <a:off x="865" y="1370"/>
              <a:ext cx="455" cy="741"/>
            </a:xfrm>
            <a:custGeom>
              <a:avLst/>
              <a:gdLst>
                <a:gd name="txL" fmla="*/ 0 w 460"/>
                <a:gd name="txT" fmla="*/ 0 h 748"/>
                <a:gd name="txR" fmla="*/ 460 w 460"/>
                <a:gd name="txB" fmla="*/ 748 h 748"/>
              </a:gdLst>
              <a:ahLst/>
              <a:cxnLst>
                <a:cxn ang="0">
                  <a:pos x="13" y="7"/>
                </a:cxn>
                <a:cxn ang="0">
                  <a:pos x="26" y="32"/>
                </a:cxn>
                <a:cxn ang="0">
                  <a:pos x="38" y="53"/>
                </a:cxn>
                <a:cxn ang="0">
                  <a:pos x="45" y="100"/>
                </a:cxn>
                <a:cxn ang="0">
                  <a:pos x="46" y="162"/>
                </a:cxn>
                <a:cxn ang="0">
                  <a:pos x="49" y="213"/>
                </a:cxn>
                <a:cxn ang="0">
                  <a:pos x="62" y="148"/>
                </a:cxn>
                <a:cxn ang="0">
                  <a:pos x="68" y="120"/>
                </a:cxn>
                <a:cxn ang="0">
                  <a:pos x="87" y="139"/>
                </a:cxn>
                <a:cxn ang="0">
                  <a:pos x="100" y="162"/>
                </a:cxn>
                <a:cxn ang="0">
                  <a:pos x="106" y="268"/>
                </a:cxn>
                <a:cxn ang="0">
                  <a:pos x="113" y="307"/>
                </a:cxn>
                <a:cxn ang="0">
                  <a:pos x="124" y="207"/>
                </a:cxn>
                <a:cxn ang="0">
                  <a:pos x="127" y="162"/>
                </a:cxn>
                <a:cxn ang="0">
                  <a:pos x="137" y="162"/>
                </a:cxn>
                <a:cxn ang="0">
                  <a:pos x="142" y="188"/>
                </a:cxn>
                <a:cxn ang="0">
                  <a:pos x="155" y="242"/>
                </a:cxn>
                <a:cxn ang="0">
                  <a:pos x="162" y="435"/>
                </a:cxn>
                <a:cxn ang="0">
                  <a:pos x="168" y="246"/>
                </a:cxn>
                <a:cxn ang="0">
                  <a:pos x="181" y="213"/>
                </a:cxn>
                <a:cxn ang="0">
                  <a:pos x="200" y="188"/>
                </a:cxn>
                <a:cxn ang="0">
                  <a:pos x="204" y="213"/>
                </a:cxn>
                <a:cxn ang="0">
                  <a:pos x="212" y="251"/>
                </a:cxn>
                <a:cxn ang="0">
                  <a:pos x="216" y="470"/>
                </a:cxn>
                <a:cxn ang="0">
                  <a:pos x="225" y="263"/>
                </a:cxn>
                <a:cxn ang="0">
                  <a:pos x="230" y="219"/>
                </a:cxn>
                <a:cxn ang="0">
                  <a:pos x="242" y="207"/>
                </a:cxn>
                <a:cxn ang="0">
                  <a:pos x="255" y="232"/>
                </a:cxn>
                <a:cxn ang="0">
                  <a:pos x="268" y="255"/>
                </a:cxn>
                <a:cxn ang="0">
                  <a:pos x="274" y="435"/>
                </a:cxn>
                <a:cxn ang="0">
                  <a:pos x="284" y="307"/>
                </a:cxn>
                <a:cxn ang="0">
                  <a:pos x="289" y="242"/>
                </a:cxn>
                <a:cxn ang="0">
                  <a:pos x="298" y="226"/>
                </a:cxn>
                <a:cxn ang="0">
                  <a:pos x="313" y="242"/>
                </a:cxn>
                <a:cxn ang="0">
                  <a:pos x="318" y="300"/>
                </a:cxn>
                <a:cxn ang="0">
                  <a:pos x="330" y="650"/>
                </a:cxn>
                <a:cxn ang="0">
                  <a:pos x="336" y="275"/>
                </a:cxn>
                <a:cxn ang="0">
                  <a:pos x="354" y="242"/>
                </a:cxn>
                <a:cxn ang="0">
                  <a:pos x="365" y="242"/>
                </a:cxn>
                <a:cxn ang="0">
                  <a:pos x="370" y="259"/>
                </a:cxn>
                <a:cxn ang="0">
                  <a:pos x="380" y="313"/>
                </a:cxn>
                <a:cxn ang="0">
                  <a:pos x="385" y="622"/>
                </a:cxn>
              </a:cxnLst>
              <a:rect l="txL" t="txT" r="txR" b="txB"/>
              <a:pathLst>
                <a:path w="460" h="748">
                  <a:moveTo>
                    <a:pt x="0" y="0"/>
                  </a:moveTo>
                  <a:lnTo>
                    <a:pt x="6" y="0"/>
                  </a:lnTo>
                  <a:lnTo>
                    <a:pt x="13" y="7"/>
                  </a:lnTo>
                  <a:lnTo>
                    <a:pt x="19" y="20"/>
                  </a:lnTo>
                  <a:lnTo>
                    <a:pt x="26" y="26"/>
                  </a:lnTo>
                  <a:lnTo>
                    <a:pt x="26" y="32"/>
                  </a:lnTo>
                  <a:lnTo>
                    <a:pt x="32" y="39"/>
                  </a:lnTo>
                  <a:lnTo>
                    <a:pt x="32" y="52"/>
                  </a:lnTo>
                  <a:lnTo>
                    <a:pt x="38" y="58"/>
                  </a:lnTo>
                  <a:lnTo>
                    <a:pt x="38" y="77"/>
                  </a:lnTo>
                  <a:lnTo>
                    <a:pt x="45" y="90"/>
                  </a:lnTo>
                  <a:lnTo>
                    <a:pt x="45" y="115"/>
                  </a:lnTo>
                  <a:lnTo>
                    <a:pt x="51" y="128"/>
                  </a:lnTo>
                  <a:lnTo>
                    <a:pt x="51" y="173"/>
                  </a:lnTo>
                  <a:lnTo>
                    <a:pt x="57" y="192"/>
                  </a:lnTo>
                  <a:lnTo>
                    <a:pt x="57" y="313"/>
                  </a:lnTo>
                  <a:lnTo>
                    <a:pt x="64" y="499"/>
                  </a:lnTo>
                  <a:lnTo>
                    <a:pt x="64" y="243"/>
                  </a:lnTo>
                  <a:lnTo>
                    <a:pt x="70" y="218"/>
                  </a:lnTo>
                  <a:lnTo>
                    <a:pt x="70" y="179"/>
                  </a:lnTo>
                  <a:lnTo>
                    <a:pt x="77" y="166"/>
                  </a:lnTo>
                  <a:lnTo>
                    <a:pt x="77" y="147"/>
                  </a:lnTo>
                  <a:lnTo>
                    <a:pt x="89" y="135"/>
                  </a:lnTo>
                  <a:lnTo>
                    <a:pt x="83" y="135"/>
                  </a:lnTo>
                  <a:lnTo>
                    <a:pt x="89" y="135"/>
                  </a:lnTo>
                  <a:lnTo>
                    <a:pt x="102" y="147"/>
                  </a:lnTo>
                  <a:lnTo>
                    <a:pt x="102" y="154"/>
                  </a:lnTo>
                  <a:lnTo>
                    <a:pt x="109" y="160"/>
                  </a:lnTo>
                  <a:lnTo>
                    <a:pt x="109" y="179"/>
                  </a:lnTo>
                  <a:lnTo>
                    <a:pt x="115" y="192"/>
                  </a:lnTo>
                  <a:lnTo>
                    <a:pt x="115" y="224"/>
                  </a:lnTo>
                  <a:lnTo>
                    <a:pt x="121" y="237"/>
                  </a:lnTo>
                  <a:lnTo>
                    <a:pt x="121" y="313"/>
                  </a:lnTo>
                  <a:lnTo>
                    <a:pt x="128" y="371"/>
                  </a:lnTo>
                  <a:lnTo>
                    <a:pt x="128" y="499"/>
                  </a:lnTo>
                  <a:lnTo>
                    <a:pt x="128" y="352"/>
                  </a:lnTo>
                  <a:lnTo>
                    <a:pt x="134" y="307"/>
                  </a:lnTo>
                  <a:lnTo>
                    <a:pt x="134" y="243"/>
                  </a:lnTo>
                  <a:lnTo>
                    <a:pt x="140" y="237"/>
                  </a:lnTo>
                  <a:lnTo>
                    <a:pt x="140" y="211"/>
                  </a:lnTo>
                  <a:lnTo>
                    <a:pt x="147" y="205"/>
                  </a:lnTo>
                  <a:lnTo>
                    <a:pt x="147" y="192"/>
                  </a:lnTo>
                  <a:lnTo>
                    <a:pt x="153" y="186"/>
                  </a:lnTo>
                  <a:lnTo>
                    <a:pt x="160" y="186"/>
                  </a:lnTo>
                  <a:lnTo>
                    <a:pt x="166" y="192"/>
                  </a:lnTo>
                  <a:lnTo>
                    <a:pt x="166" y="198"/>
                  </a:lnTo>
                  <a:lnTo>
                    <a:pt x="172" y="205"/>
                  </a:lnTo>
                  <a:lnTo>
                    <a:pt x="172" y="218"/>
                  </a:lnTo>
                  <a:lnTo>
                    <a:pt x="179" y="230"/>
                  </a:lnTo>
                  <a:lnTo>
                    <a:pt x="179" y="262"/>
                  </a:lnTo>
                  <a:lnTo>
                    <a:pt x="185" y="275"/>
                  </a:lnTo>
                  <a:lnTo>
                    <a:pt x="185" y="345"/>
                  </a:lnTo>
                  <a:lnTo>
                    <a:pt x="192" y="396"/>
                  </a:lnTo>
                  <a:lnTo>
                    <a:pt x="192" y="499"/>
                  </a:lnTo>
                  <a:lnTo>
                    <a:pt x="192" y="396"/>
                  </a:lnTo>
                  <a:lnTo>
                    <a:pt x="198" y="352"/>
                  </a:lnTo>
                  <a:lnTo>
                    <a:pt x="198" y="281"/>
                  </a:lnTo>
                  <a:lnTo>
                    <a:pt x="204" y="269"/>
                  </a:lnTo>
                  <a:lnTo>
                    <a:pt x="204" y="249"/>
                  </a:lnTo>
                  <a:lnTo>
                    <a:pt x="211" y="243"/>
                  </a:lnTo>
                  <a:lnTo>
                    <a:pt x="211" y="224"/>
                  </a:lnTo>
                  <a:lnTo>
                    <a:pt x="217" y="218"/>
                  </a:lnTo>
                  <a:lnTo>
                    <a:pt x="230" y="218"/>
                  </a:lnTo>
                  <a:lnTo>
                    <a:pt x="230" y="224"/>
                  </a:lnTo>
                  <a:lnTo>
                    <a:pt x="236" y="230"/>
                  </a:lnTo>
                  <a:lnTo>
                    <a:pt x="236" y="243"/>
                  </a:lnTo>
                  <a:lnTo>
                    <a:pt x="243" y="249"/>
                  </a:lnTo>
                  <a:lnTo>
                    <a:pt x="243" y="275"/>
                  </a:lnTo>
                  <a:lnTo>
                    <a:pt x="249" y="288"/>
                  </a:lnTo>
                  <a:lnTo>
                    <a:pt x="249" y="339"/>
                  </a:lnTo>
                  <a:lnTo>
                    <a:pt x="255" y="371"/>
                  </a:lnTo>
                  <a:lnTo>
                    <a:pt x="255" y="543"/>
                  </a:lnTo>
                  <a:lnTo>
                    <a:pt x="262" y="428"/>
                  </a:lnTo>
                  <a:lnTo>
                    <a:pt x="262" y="326"/>
                  </a:lnTo>
                  <a:lnTo>
                    <a:pt x="268" y="307"/>
                  </a:lnTo>
                  <a:lnTo>
                    <a:pt x="268" y="275"/>
                  </a:lnTo>
                  <a:lnTo>
                    <a:pt x="275" y="269"/>
                  </a:lnTo>
                  <a:lnTo>
                    <a:pt x="275" y="249"/>
                  </a:lnTo>
                  <a:lnTo>
                    <a:pt x="287" y="237"/>
                  </a:lnTo>
                  <a:lnTo>
                    <a:pt x="281" y="237"/>
                  </a:lnTo>
                  <a:lnTo>
                    <a:pt x="287" y="237"/>
                  </a:lnTo>
                  <a:lnTo>
                    <a:pt x="294" y="243"/>
                  </a:lnTo>
                  <a:lnTo>
                    <a:pt x="300" y="249"/>
                  </a:lnTo>
                  <a:lnTo>
                    <a:pt x="300" y="262"/>
                  </a:lnTo>
                  <a:lnTo>
                    <a:pt x="306" y="269"/>
                  </a:lnTo>
                  <a:lnTo>
                    <a:pt x="306" y="281"/>
                  </a:lnTo>
                  <a:lnTo>
                    <a:pt x="313" y="294"/>
                  </a:lnTo>
                  <a:lnTo>
                    <a:pt x="313" y="332"/>
                  </a:lnTo>
                  <a:lnTo>
                    <a:pt x="319" y="358"/>
                  </a:lnTo>
                  <a:lnTo>
                    <a:pt x="319" y="499"/>
                  </a:lnTo>
                  <a:lnTo>
                    <a:pt x="326" y="613"/>
                  </a:lnTo>
                  <a:lnTo>
                    <a:pt x="326" y="371"/>
                  </a:lnTo>
                  <a:lnTo>
                    <a:pt x="332" y="352"/>
                  </a:lnTo>
                  <a:lnTo>
                    <a:pt x="332" y="307"/>
                  </a:lnTo>
                  <a:lnTo>
                    <a:pt x="338" y="294"/>
                  </a:lnTo>
                  <a:lnTo>
                    <a:pt x="338" y="275"/>
                  </a:lnTo>
                  <a:lnTo>
                    <a:pt x="345" y="269"/>
                  </a:lnTo>
                  <a:lnTo>
                    <a:pt x="345" y="256"/>
                  </a:lnTo>
                  <a:lnTo>
                    <a:pt x="351" y="256"/>
                  </a:lnTo>
                  <a:lnTo>
                    <a:pt x="358" y="256"/>
                  </a:lnTo>
                  <a:lnTo>
                    <a:pt x="364" y="269"/>
                  </a:lnTo>
                  <a:lnTo>
                    <a:pt x="370" y="275"/>
                  </a:lnTo>
                  <a:lnTo>
                    <a:pt x="370" y="301"/>
                  </a:lnTo>
                  <a:lnTo>
                    <a:pt x="377" y="307"/>
                  </a:lnTo>
                  <a:lnTo>
                    <a:pt x="377" y="345"/>
                  </a:lnTo>
                  <a:lnTo>
                    <a:pt x="383" y="371"/>
                  </a:lnTo>
                  <a:lnTo>
                    <a:pt x="383" y="499"/>
                  </a:lnTo>
                  <a:lnTo>
                    <a:pt x="390" y="748"/>
                  </a:lnTo>
                  <a:lnTo>
                    <a:pt x="390" y="390"/>
                  </a:lnTo>
                  <a:lnTo>
                    <a:pt x="396" y="371"/>
                  </a:lnTo>
                  <a:lnTo>
                    <a:pt x="396" y="320"/>
                  </a:lnTo>
                  <a:lnTo>
                    <a:pt x="402" y="313"/>
                  </a:lnTo>
                  <a:lnTo>
                    <a:pt x="402" y="288"/>
                  </a:lnTo>
                  <a:lnTo>
                    <a:pt x="415" y="275"/>
                  </a:lnTo>
                  <a:lnTo>
                    <a:pt x="415" y="269"/>
                  </a:lnTo>
                  <a:lnTo>
                    <a:pt x="421" y="269"/>
                  </a:lnTo>
                  <a:lnTo>
                    <a:pt x="428" y="275"/>
                  </a:lnTo>
                  <a:lnTo>
                    <a:pt x="428" y="281"/>
                  </a:lnTo>
                  <a:lnTo>
                    <a:pt x="434" y="288"/>
                  </a:lnTo>
                  <a:lnTo>
                    <a:pt x="434" y="301"/>
                  </a:lnTo>
                  <a:lnTo>
                    <a:pt x="441" y="313"/>
                  </a:lnTo>
                  <a:lnTo>
                    <a:pt x="441" y="345"/>
                  </a:lnTo>
                  <a:lnTo>
                    <a:pt x="447" y="358"/>
                  </a:lnTo>
                  <a:lnTo>
                    <a:pt x="447" y="435"/>
                  </a:lnTo>
                  <a:lnTo>
                    <a:pt x="453" y="499"/>
                  </a:lnTo>
                  <a:lnTo>
                    <a:pt x="453" y="716"/>
                  </a:lnTo>
                  <a:lnTo>
                    <a:pt x="453" y="447"/>
                  </a:lnTo>
                  <a:lnTo>
                    <a:pt x="460" y="409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4" name="Freeform 72"/>
            <p:cNvSpPr/>
            <p:nvPr/>
          </p:nvSpPr>
          <p:spPr>
            <a:xfrm>
              <a:off x="1320" y="1648"/>
              <a:ext cx="436" cy="557"/>
            </a:xfrm>
            <a:custGeom>
              <a:avLst/>
              <a:gdLst>
                <a:gd name="txL" fmla="*/ 0 w 440"/>
                <a:gd name="txT" fmla="*/ 0 h 562"/>
                <a:gd name="txR" fmla="*/ 440 w 440"/>
                <a:gd name="txB" fmla="*/ 562 h 562"/>
              </a:gdLst>
              <a:ahLst/>
              <a:cxnLst>
                <a:cxn ang="0">
                  <a:pos x="6" y="56"/>
                </a:cxn>
                <a:cxn ang="0">
                  <a:pos x="13" y="7"/>
                </a:cxn>
                <a:cxn ang="0">
                  <a:pos x="38" y="13"/>
                </a:cxn>
                <a:cxn ang="0">
                  <a:pos x="44" y="56"/>
                </a:cxn>
                <a:cxn ang="0">
                  <a:pos x="55" y="181"/>
                </a:cxn>
                <a:cxn ang="0">
                  <a:pos x="55" y="162"/>
                </a:cxn>
                <a:cxn ang="0">
                  <a:pos x="55" y="51"/>
                </a:cxn>
                <a:cxn ang="0">
                  <a:pos x="74" y="13"/>
                </a:cxn>
                <a:cxn ang="0">
                  <a:pos x="81" y="20"/>
                </a:cxn>
                <a:cxn ang="0">
                  <a:pos x="93" y="39"/>
                </a:cxn>
                <a:cxn ang="0">
                  <a:pos x="100" y="120"/>
                </a:cxn>
                <a:cxn ang="0">
                  <a:pos x="106" y="259"/>
                </a:cxn>
                <a:cxn ang="0">
                  <a:pos x="119" y="81"/>
                </a:cxn>
                <a:cxn ang="0">
                  <a:pos x="125" y="32"/>
                </a:cxn>
                <a:cxn ang="0">
                  <a:pos x="138" y="20"/>
                </a:cxn>
                <a:cxn ang="0">
                  <a:pos x="150" y="39"/>
                </a:cxn>
                <a:cxn ang="0">
                  <a:pos x="157" y="62"/>
                </a:cxn>
                <a:cxn ang="0">
                  <a:pos x="160" y="268"/>
                </a:cxn>
                <a:cxn ang="0">
                  <a:pos x="168" y="107"/>
                </a:cxn>
                <a:cxn ang="0">
                  <a:pos x="174" y="45"/>
                </a:cxn>
                <a:cxn ang="0">
                  <a:pos x="193" y="32"/>
                </a:cxn>
                <a:cxn ang="0">
                  <a:pos x="206" y="51"/>
                </a:cxn>
                <a:cxn ang="0">
                  <a:pos x="212" y="107"/>
                </a:cxn>
                <a:cxn ang="0">
                  <a:pos x="225" y="332"/>
                </a:cxn>
                <a:cxn ang="0">
                  <a:pos x="232" y="81"/>
                </a:cxn>
                <a:cxn ang="0">
                  <a:pos x="244" y="56"/>
                </a:cxn>
                <a:cxn ang="0">
                  <a:pos x="249" y="32"/>
                </a:cxn>
                <a:cxn ang="0">
                  <a:pos x="257" y="45"/>
                </a:cxn>
                <a:cxn ang="0">
                  <a:pos x="265" y="62"/>
                </a:cxn>
                <a:cxn ang="0">
                  <a:pos x="270" y="181"/>
                </a:cxn>
                <a:cxn ang="0">
                  <a:pos x="274" y="168"/>
                </a:cxn>
                <a:cxn ang="0">
                  <a:pos x="287" y="81"/>
                </a:cxn>
                <a:cxn ang="0">
                  <a:pos x="293" y="51"/>
                </a:cxn>
                <a:cxn ang="0">
                  <a:pos x="306" y="39"/>
                </a:cxn>
                <a:cxn ang="0">
                  <a:pos x="319" y="56"/>
                </a:cxn>
                <a:cxn ang="0">
                  <a:pos x="325" y="88"/>
                </a:cxn>
                <a:cxn ang="0">
                  <a:pos x="338" y="181"/>
                </a:cxn>
                <a:cxn ang="0">
                  <a:pos x="343" y="181"/>
                </a:cxn>
                <a:cxn ang="0">
                  <a:pos x="348" y="68"/>
                </a:cxn>
                <a:cxn ang="0">
                  <a:pos x="362" y="45"/>
                </a:cxn>
                <a:cxn ang="0">
                  <a:pos x="367" y="51"/>
                </a:cxn>
                <a:cxn ang="0">
                  <a:pos x="376" y="62"/>
                </a:cxn>
              </a:cxnLst>
              <a:rect l="txL" t="txT" r="txR" b="txB"/>
              <a:pathLst>
                <a:path w="440" h="562">
                  <a:moveTo>
                    <a:pt x="0" y="128"/>
                  </a:moveTo>
                  <a:lnTo>
                    <a:pt x="0" y="71"/>
                  </a:lnTo>
                  <a:lnTo>
                    <a:pt x="6" y="58"/>
                  </a:lnTo>
                  <a:lnTo>
                    <a:pt x="6" y="26"/>
                  </a:lnTo>
                  <a:lnTo>
                    <a:pt x="13" y="20"/>
                  </a:lnTo>
                  <a:lnTo>
                    <a:pt x="13" y="7"/>
                  </a:lnTo>
                  <a:lnTo>
                    <a:pt x="19" y="0"/>
                  </a:lnTo>
                  <a:lnTo>
                    <a:pt x="25" y="0"/>
                  </a:lnTo>
                  <a:lnTo>
                    <a:pt x="38" y="13"/>
                  </a:lnTo>
                  <a:lnTo>
                    <a:pt x="38" y="32"/>
                  </a:lnTo>
                  <a:lnTo>
                    <a:pt x="44" y="39"/>
                  </a:lnTo>
                  <a:lnTo>
                    <a:pt x="44" y="71"/>
                  </a:lnTo>
                  <a:lnTo>
                    <a:pt x="51" y="83"/>
                  </a:lnTo>
                  <a:lnTo>
                    <a:pt x="51" y="160"/>
                  </a:lnTo>
                  <a:lnTo>
                    <a:pt x="57" y="211"/>
                  </a:lnTo>
                  <a:lnTo>
                    <a:pt x="57" y="358"/>
                  </a:lnTo>
                  <a:lnTo>
                    <a:pt x="57" y="262"/>
                  </a:lnTo>
                  <a:lnTo>
                    <a:pt x="64" y="186"/>
                  </a:lnTo>
                  <a:lnTo>
                    <a:pt x="64" y="96"/>
                  </a:lnTo>
                  <a:lnTo>
                    <a:pt x="70" y="83"/>
                  </a:lnTo>
                  <a:lnTo>
                    <a:pt x="70" y="51"/>
                  </a:lnTo>
                  <a:lnTo>
                    <a:pt x="76" y="39"/>
                  </a:lnTo>
                  <a:lnTo>
                    <a:pt x="76" y="26"/>
                  </a:lnTo>
                  <a:lnTo>
                    <a:pt x="89" y="13"/>
                  </a:lnTo>
                  <a:lnTo>
                    <a:pt x="89" y="7"/>
                  </a:lnTo>
                  <a:lnTo>
                    <a:pt x="89" y="13"/>
                  </a:lnTo>
                  <a:lnTo>
                    <a:pt x="96" y="20"/>
                  </a:lnTo>
                  <a:lnTo>
                    <a:pt x="102" y="26"/>
                  </a:lnTo>
                  <a:lnTo>
                    <a:pt x="102" y="32"/>
                  </a:lnTo>
                  <a:lnTo>
                    <a:pt x="108" y="39"/>
                  </a:lnTo>
                  <a:lnTo>
                    <a:pt x="108" y="64"/>
                  </a:lnTo>
                  <a:lnTo>
                    <a:pt x="115" y="77"/>
                  </a:lnTo>
                  <a:lnTo>
                    <a:pt x="115" y="135"/>
                  </a:lnTo>
                  <a:lnTo>
                    <a:pt x="121" y="166"/>
                  </a:lnTo>
                  <a:lnTo>
                    <a:pt x="121" y="326"/>
                  </a:lnTo>
                  <a:lnTo>
                    <a:pt x="121" y="294"/>
                  </a:lnTo>
                  <a:lnTo>
                    <a:pt x="127" y="205"/>
                  </a:lnTo>
                  <a:lnTo>
                    <a:pt x="127" y="109"/>
                  </a:lnTo>
                  <a:lnTo>
                    <a:pt x="134" y="96"/>
                  </a:lnTo>
                  <a:lnTo>
                    <a:pt x="134" y="58"/>
                  </a:lnTo>
                  <a:lnTo>
                    <a:pt x="140" y="51"/>
                  </a:lnTo>
                  <a:lnTo>
                    <a:pt x="140" y="32"/>
                  </a:lnTo>
                  <a:lnTo>
                    <a:pt x="153" y="20"/>
                  </a:lnTo>
                  <a:lnTo>
                    <a:pt x="147" y="20"/>
                  </a:lnTo>
                  <a:lnTo>
                    <a:pt x="153" y="20"/>
                  </a:lnTo>
                  <a:lnTo>
                    <a:pt x="159" y="26"/>
                  </a:lnTo>
                  <a:lnTo>
                    <a:pt x="166" y="32"/>
                  </a:lnTo>
                  <a:lnTo>
                    <a:pt x="166" y="39"/>
                  </a:lnTo>
                  <a:lnTo>
                    <a:pt x="172" y="45"/>
                  </a:lnTo>
                  <a:lnTo>
                    <a:pt x="172" y="64"/>
                  </a:lnTo>
                  <a:lnTo>
                    <a:pt x="179" y="77"/>
                  </a:lnTo>
                  <a:lnTo>
                    <a:pt x="179" y="115"/>
                  </a:lnTo>
                  <a:lnTo>
                    <a:pt x="185" y="141"/>
                  </a:lnTo>
                  <a:lnTo>
                    <a:pt x="185" y="307"/>
                  </a:lnTo>
                  <a:lnTo>
                    <a:pt x="191" y="326"/>
                  </a:lnTo>
                  <a:lnTo>
                    <a:pt x="191" y="141"/>
                  </a:lnTo>
                  <a:lnTo>
                    <a:pt x="198" y="122"/>
                  </a:lnTo>
                  <a:lnTo>
                    <a:pt x="198" y="77"/>
                  </a:lnTo>
                  <a:lnTo>
                    <a:pt x="204" y="71"/>
                  </a:lnTo>
                  <a:lnTo>
                    <a:pt x="204" y="45"/>
                  </a:lnTo>
                  <a:lnTo>
                    <a:pt x="217" y="32"/>
                  </a:lnTo>
                  <a:lnTo>
                    <a:pt x="217" y="26"/>
                  </a:lnTo>
                  <a:lnTo>
                    <a:pt x="223" y="32"/>
                  </a:lnTo>
                  <a:lnTo>
                    <a:pt x="230" y="39"/>
                  </a:lnTo>
                  <a:lnTo>
                    <a:pt x="230" y="45"/>
                  </a:lnTo>
                  <a:lnTo>
                    <a:pt x="236" y="51"/>
                  </a:lnTo>
                  <a:lnTo>
                    <a:pt x="236" y="71"/>
                  </a:lnTo>
                  <a:lnTo>
                    <a:pt x="242" y="77"/>
                  </a:lnTo>
                  <a:lnTo>
                    <a:pt x="242" y="122"/>
                  </a:lnTo>
                  <a:lnTo>
                    <a:pt x="249" y="141"/>
                  </a:lnTo>
                  <a:lnTo>
                    <a:pt x="249" y="288"/>
                  </a:lnTo>
                  <a:lnTo>
                    <a:pt x="255" y="377"/>
                  </a:lnTo>
                  <a:lnTo>
                    <a:pt x="255" y="154"/>
                  </a:lnTo>
                  <a:lnTo>
                    <a:pt x="262" y="135"/>
                  </a:lnTo>
                  <a:lnTo>
                    <a:pt x="262" y="96"/>
                  </a:lnTo>
                  <a:lnTo>
                    <a:pt x="268" y="90"/>
                  </a:lnTo>
                  <a:lnTo>
                    <a:pt x="268" y="64"/>
                  </a:lnTo>
                  <a:lnTo>
                    <a:pt x="274" y="58"/>
                  </a:lnTo>
                  <a:lnTo>
                    <a:pt x="274" y="45"/>
                  </a:lnTo>
                  <a:lnTo>
                    <a:pt x="287" y="32"/>
                  </a:lnTo>
                  <a:lnTo>
                    <a:pt x="281" y="32"/>
                  </a:lnTo>
                  <a:lnTo>
                    <a:pt x="287" y="32"/>
                  </a:lnTo>
                  <a:lnTo>
                    <a:pt x="293" y="39"/>
                  </a:lnTo>
                  <a:lnTo>
                    <a:pt x="293" y="45"/>
                  </a:lnTo>
                  <a:lnTo>
                    <a:pt x="300" y="51"/>
                  </a:lnTo>
                  <a:lnTo>
                    <a:pt x="300" y="71"/>
                  </a:lnTo>
                  <a:lnTo>
                    <a:pt x="306" y="77"/>
                  </a:lnTo>
                  <a:lnTo>
                    <a:pt x="306" y="109"/>
                  </a:lnTo>
                  <a:lnTo>
                    <a:pt x="313" y="128"/>
                  </a:lnTo>
                  <a:lnTo>
                    <a:pt x="313" y="211"/>
                  </a:lnTo>
                  <a:lnTo>
                    <a:pt x="319" y="275"/>
                  </a:lnTo>
                  <a:lnTo>
                    <a:pt x="319" y="460"/>
                  </a:lnTo>
                  <a:lnTo>
                    <a:pt x="319" y="198"/>
                  </a:lnTo>
                  <a:lnTo>
                    <a:pt x="325" y="166"/>
                  </a:lnTo>
                  <a:lnTo>
                    <a:pt x="325" y="109"/>
                  </a:lnTo>
                  <a:lnTo>
                    <a:pt x="332" y="96"/>
                  </a:lnTo>
                  <a:lnTo>
                    <a:pt x="332" y="71"/>
                  </a:lnTo>
                  <a:lnTo>
                    <a:pt x="338" y="64"/>
                  </a:lnTo>
                  <a:lnTo>
                    <a:pt x="338" y="51"/>
                  </a:lnTo>
                  <a:lnTo>
                    <a:pt x="351" y="39"/>
                  </a:lnTo>
                  <a:lnTo>
                    <a:pt x="345" y="39"/>
                  </a:lnTo>
                  <a:lnTo>
                    <a:pt x="351" y="39"/>
                  </a:lnTo>
                  <a:lnTo>
                    <a:pt x="357" y="45"/>
                  </a:lnTo>
                  <a:lnTo>
                    <a:pt x="357" y="51"/>
                  </a:lnTo>
                  <a:lnTo>
                    <a:pt x="364" y="58"/>
                  </a:lnTo>
                  <a:lnTo>
                    <a:pt x="364" y="64"/>
                  </a:lnTo>
                  <a:lnTo>
                    <a:pt x="370" y="71"/>
                  </a:lnTo>
                  <a:lnTo>
                    <a:pt x="370" y="103"/>
                  </a:lnTo>
                  <a:lnTo>
                    <a:pt x="377" y="115"/>
                  </a:lnTo>
                  <a:lnTo>
                    <a:pt x="377" y="173"/>
                  </a:lnTo>
                  <a:lnTo>
                    <a:pt x="383" y="211"/>
                  </a:lnTo>
                  <a:lnTo>
                    <a:pt x="383" y="562"/>
                  </a:lnTo>
                  <a:lnTo>
                    <a:pt x="383" y="275"/>
                  </a:lnTo>
                  <a:lnTo>
                    <a:pt x="389" y="211"/>
                  </a:lnTo>
                  <a:lnTo>
                    <a:pt x="389" y="128"/>
                  </a:lnTo>
                  <a:lnTo>
                    <a:pt x="396" y="115"/>
                  </a:lnTo>
                  <a:lnTo>
                    <a:pt x="396" y="83"/>
                  </a:lnTo>
                  <a:lnTo>
                    <a:pt x="402" y="77"/>
                  </a:lnTo>
                  <a:lnTo>
                    <a:pt x="402" y="58"/>
                  </a:lnTo>
                  <a:lnTo>
                    <a:pt x="415" y="45"/>
                  </a:lnTo>
                  <a:lnTo>
                    <a:pt x="408" y="45"/>
                  </a:lnTo>
                  <a:lnTo>
                    <a:pt x="415" y="45"/>
                  </a:lnTo>
                  <a:lnTo>
                    <a:pt x="421" y="51"/>
                  </a:lnTo>
                  <a:lnTo>
                    <a:pt x="428" y="58"/>
                  </a:lnTo>
                  <a:lnTo>
                    <a:pt x="428" y="71"/>
                  </a:lnTo>
                  <a:lnTo>
                    <a:pt x="434" y="77"/>
                  </a:lnTo>
                  <a:lnTo>
                    <a:pt x="434" y="103"/>
                  </a:lnTo>
                  <a:lnTo>
                    <a:pt x="440" y="115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5" name="Freeform 73"/>
            <p:cNvSpPr/>
            <p:nvPr/>
          </p:nvSpPr>
          <p:spPr>
            <a:xfrm>
              <a:off x="1756" y="1699"/>
              <a:ext cx="450" cy="595"/>
            </a:xfrm>
            <a:custGeom>
              <a:avLst/>
              <a:gdLst>
                <a:gd name="txL" fmla="*/ 0 w 454"/>
                <a:gd name="txT" fmla="*/ 0 h 601"/>
                <a:gd name="txR" fmla="*/ 454 w 454"/>
                <a:gd name="txB" fmla="*/ 601 h 601"/>
              </a:gdLst>
              <a:ahLst/>
              <a:cxnLst>
                <a:cxn ang="0">
                  <a:pos x="7" y="137"/>
                </a:cxn>
                <a:cxn ang="0">
                  <a:pos x="13" y="146"/>
                </a:cxn>
                <a:cxn ang="0">
                  <a:pos x="20" y="39"/>
                </a:cxn>
                <a:cxn ang="0">
                  <a:pos x="39" y="0"/>
                </a:cxn>
                <a:cxn ang="0">
                  <a:pos x="45" y="0"/>
                </a:cxn>
                <a:cxn ang="0">
                  <a:pos x="56" y="50"/>
                </a:cxn>
                <a:cxn ang="0">
                  <a:pos x="56" y="281"/>
                </a:cxn>
                <a:cxn ang="0">
                  <a:pos x="68" y="81"/>
                </a:cxn>
                <a:cxn ang="0">
                  <a:pos x="75" y="26"/>
                </a:cxn>
                <a:cxn ang="0">
                  <a:pos x="88" y="0"/>
                </a:cxn>
                <a:cxn ang="0">
                  <a:pos x="100" y="20"/>
                </a:cxn>
                <a:cxn ang="0">
                  <a:pos x="113" y="50"/>
                </a:cxn>
                <a:cxn ang="0">
                  <a:pos x="119" y="168"/>
                </a:cxn>
                <a:cxn ang="0">
                  <a:pos x="126" y="137"/>
                </a:cxn>
                <a:cxn ang="0">
                  <a:pos x="139" y="50"/>
                </a:cxn>
                <a:cxn ang="0">
                  <a:pos x="145" y="13"/>
                </a:cxn>
                <a:cxn ang="0">
                  <a:pos x="159" y="20"/>
                </a:cxn>
                <a:cxn ang="0">
                  <a:pos x="166" y="50"/>
                </a:cxn>
                <a:cxn ang="0">
                  <a:pos x="169" y="162"/>
                </a:cxn>
                <a:cxn ang="0">
                  <a:pos x="175" y="140"/>
                </a:cxn>
                <a:cxn ang="0">
                  <a:pos x="187" y="50"/>
                </a:cxn>
                <a:cxn ang="0">
                  <a:pos x="194" y="20"/>
                </a:cxn>
                <a:cxn ang="0">
                  <a:pos x="213" y="20"/>
                </a:cxn>
                <a:cxn ang="0">
                  <a:pos x="226" y="45"/>
                </a:cxn>
                <a:cxn ang="0">
                  <a:pos x="232" y="132"/>
                </a:cxn>
                <a:cxn ang="0">
                  <a:pos x="239" y="194"/>
                </a:cxn>
                <a:cxn ang="0">
                  <a:pos x="251" y="69"/>
                </a:cxn>
                <a:cxn ang="0">
                  <a:pos x="256" y="26"/>
                </a:cxn>
                <a:cxn ang="0">
                  <a:pos x="264" y="13"/>
                </a:cxn>
                <a:cxn ang="0">
                  <a:pos x="273" y="39"/>
                </a:cxn>
                <a:cxn ang="0">
                  <a:pos x="281" y="69"/>
                </a:cxn>
                <a:cxn ang="0">
                  <a:pos x="287" y="517"/>
                </a:cxn>
                <a:cxn ang="0">
                  <a:pos x="294" y="107"/>
                </a:cxn>
                <a:cxn ang="0">
                  <a:pos x="307" y="50"/>
                </a:cxn>
                <a:cxn ang="0">
                  <a:pos x="319" y="13"/>
                </a:cxn>
                <a:cxn ang="0">
                  <a:pos x="332" y="32"/>
                </a:cxn>
                <a:cxn ang="0">
                  <a:pos x="345" y="56"/>
                </a:cxn>
                <a:cxn ang="0">
                  <a:pos x="351" y="368"/>
                </a:cxn>
                <a:cxn ang="0">
                  <a:pos x="361" y="88"/>
                </a:cxn>
                <a:cxn ang="0">
                  <a:pos x="365" y="39"/>
                </a:cxn>
                <a:cxn ang="0">
                  <a:pos x="375" y="20"/>
                </a:cxn>
                <a:cxn ang="0">
                  <a:pos x="389" y="39"/>
                </a:cxn>
              </a:cxnLst>
              <a:rect l="txL" t="txT" r="txR" b="txB"/>
              <a:pathLst>
                <a:path w="454" h="601">
                  <a:moveTo>
                    <a:pt x="0" y="64"/>
                  </a:moveTo>
                  <a:lnTo>
                    <a:pt x="0" y="122"/>
                  </a:lnTo>
                  <a:lnTo>
                    <a:pt x="7" y="154"/>
                  </a:lnTo>
                  <a:lnTo>
                    <a:pt x="7" y="371"/>
                  </a:lnTo>
                  <a:lnTo>
                    <a:pt x="7" y="250"/>
                  </a:lnTo>
                  <a:lnTo>
                    <a:pt x="13" y="173"/>
                  </a:lnTo>
                  <a:lnTo>
                    <a:pt x="13" y="90"/>
                  </a:lnTo>
                  <a:lnTo>
                    <a:pt x="20" y="71"/>
                  </a:lnTo>
                  <a:lnTo>
                    <a:pt x="20" y="39"/>
                  </a:lnTo>
                  <a:lnTo>
                    <a:pt x="26" y="32"/>
                  </a:lnTo>
                  <a:lnTo>
                    <a:pt x="26" y="13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39" y="0"/>
                  </a:lnTo>
                  <a:lnTo>
                    <a:pt x="45" y="0"/>
                  </a:lnTo>
                  <a:lnTo>
                    <a:pt x="58" y="20"/>
                  </a:lnTo>
                  <a:lnTo>
                    <a:pt x="58" y="45"/>
                  </a:lnTo>
                  <a:lnTo>
                    <a:pt x="64" y="58"/>
                  </a:lnTo>
                  <a:lnTo>
                    <a:pt x="64" y="103"/>
                  </a:lnTo>
                  <a:lnTo>
                    <a:pt x="71" y="122"/>
                  </a:lnTo>
                  <a:lnTo>
                    <a:pt x="71" y="326"/>
                  </a:lnTo>
                  <a:lnTo>
                    <a:pt x="77" y="269"/>
                  </a:lnTo>
                  <a:lnTo>
                    <a:pt x="77" y="115"/>
                  </a:lnTo>
                  <a:lnTo>
                    <a:pt x="83" y="96"/>
                  </a:lnTo>
                  <a:lnTo>
                    <a:pt x="83" y="52"/>
                  </a:lnTo>
                  <a:lnTo>
                    <a:pt x="90" y="45"/>
                  </a:lnTo>
                  <a:lnTo>
                    <a:pt x="90" y="26"/>
                  </a:lnTo>
                  <a:lnTo>
                    <a:pt x="96" y="20"/>
                  </a:lnTo>
                  <a:lnTo>
                    <a:pt x="96" y="7"/>
                  </a:lnTo>
                  <a:lnTo>
                    <a:pt x="103" y="0"/>
                  </a:lnTo>
                  <a:lnTo>
                    <a:pt x="109" y="7"/>
                  </a:lnTo>
                  <a:lnTo>
                    <a:pt x="115" y="13"/>
                  </a:lnTo>
                  <a:lnTo>
                    <a:pt x="115" y="20"/>
                  </a:lnTo>
                  <a:lnTo>
                    <a:pt x="122" y="26"/>
                  </a:lnTo>
                  <a:lnTo>
                    <a:pt x="122" y="45"/>
                  </a:lnTo>
                  <a:lnTo>
                    <a:pt x="128" y="58"/>
                  </a:lnTo>
                  <a:lnTo>
                    <a:pt x="128" y="103"/>
                  </a:lnTo>
                  <a:lnTo>
                    <a:pt x="134" y="122"/>
                  </a:lnTo>
                  <a:lnTo>
                    <a:pt x="134" y="198"/>
                  </a:lnTo>
                  <a:lnTo>
                    <a:pt x="141" y="294"/>
                  </a:lnTo>
                  <a:lnTo>
                    <a:pt x="141" y="301"/>
                  </a:lnTo>
                  <a:lnTo>
                    <a:pt x="141" y="154"/>
                  </a:lnTo>
                  <a:lnTo>
                    <a:pt x="147" y="122"/>
                  </a:lnTo>
                  <a:lnTo>
                    <a:pt x="147" y="71"/>
                  </a:lnTo>
                  <a:lnTo>
                    <a:pt x="154" y="58"/>
                  </a:lnTo>
                  <a:lnTo>
                    <a:pt x="154" y="32"/>
                  </a:lnTo>
                  <a:lnTo>
                    <a:pt x="160" y="26"/>
                  </a:lnTo>
                  <a:lnTo>
                    <a:pt x="160" y="13"/>
                  </a:lnTo>
                  <a:lnTo>
                    <a:pt x="166" y="7"/>
                  </a:lnTo>
                  <a:lnTo>
                    <a:pt x="173" y="7"/>
                  </a:lnTo>
                  <a:lnTo>
                    <a:pt x="179" y="20"/>
                  </a:lnTo>
                  <a:lnTo>
                    <a:pt x="186" y="26"/>
                  </a:lnTo>
                  <a:lnTo>
                    <a:pt x="186" y="39"/>
                  </a:lnTo>
                  <a:lnTo>
                    <a:pt x="192" y="52"/>
                  </a:lnTo>
                  <a:lnTo>
                    <a:pt x="192" y="84"/>
                  </a:lnTo>
                  <a:lnTo>
                    <a:pt x="198" y="103"/>
                  </a:lnTo>
                  <a:lnTo>
                    <a:pt x="198" y="192"/>
                  </a:lnTo>
                  <a:lnTo>
                    <a:pt x="205" y="275"/>
                  </a:lnTo>
                  <a:lnTo>
                    <a:pt x="205" y="339"/>
                  </a:lnTo>
                  <a:lnTo>
                    <a:pt x="205" y="160"/>
                  </a:lnTo>
                  <a:lnTo>
                    <a:pt x="211" y="128"/>
                  </a:lnTo>
                  <a:lnTo>
                    <a:pt x="211" y="77"/>
                  </a:lnTo>
                  <a:lnTo>
                    <a:pt x="217" y="64"/>
                  </a:lnTo>
                  <a:lnTo>
                    <a:pt x="217" y="39"/>
                  </a:lnTo>
                  <a:lnTo>
                    <a:pt x="224" y="32"/>
                  </a:lnTo>
                  <a:lnTo>
                    <a:pt x="224" y="20"/>
                  </a:lnTo>
                  <a:lnTo>
                    <a:pt x="230" y="13"/>
                  </a:lnTo>
                  <a:lnTo>
                    <a:pt x="243" y="13"/>
                  </a:lnTo>
                  <a:lnTo>
                    <a:pt x="243" y="20"/>
                  </a:lnTo>
                  <a:lnTo>
                    <a:pt x="249" y="26"/>
                  </a:lnTo>
                  <a:lnTo>
                    <a:pt x="249" y="39"/>
                  </a:lnTo>
                  <a:lnTo>
                    <a:pt x="256" y="45"/>
                  </a:lnTo>
                  <a:lnTo>
                    <a:pt x="256" y="71"/>
                  </a:lnTo>
                  <a:lnTo>
                    <a:pt x="262" y="84"/>
                  </a:lnTo>
                  <a:lnTo>
                    <a:pt x="262" y="147"/>
                  </a:lnTo>
                  <a:lnTo>
                    <a:pt x="269" y="186"/>
                  </a:lnTo>
                  <a:lnTo>
                    <a:pt x="269" y="396"/>
                  </a:lnTo>
                  <a:lnTo>
                    <a:pt x="269" y="224"/>
                  </a:lnTo>
                  <a:lnTo>
                    <a:pt x="275" y="173"/>
                  </a:lnTo>
                  <a:lnTo>
                    <a:pt x="275" y="96"/>
                  </a:lnTo>
                  <a:lnTo>
                    <a:pt x="281" y="84"/>
                  </a:lnTo>
                  <a:lnTo>
                    <a:pt x="281" y="52"/>
                  </a:lnTo>
                  <a:lnTo>
                    <a:pt x="288" y="45"/>
                  </a:lnTo>
                  <a:lnTo>
                    <a:pt x="288" y="26"/>
                  </a:lnTo>
                  <a:lnTo>
                    <a:pt x="300" y="13"/>
                  </a:lnTo>
                  <a:lnTo>
                    <a:pt x="294" y="13"/>
                  </a:lnTo>
                  <a:lnTo>
                    <a:pt x="300" y="13"/>
                  </a:lnTo>
                  <a:lnTo>
                    <a:pt x="307" y="20"/>
                  </a:lnTo>
                  <a:lnTo>
                    <a:pt x="313" y="26"/>
                  </a:lnTo>
                  <a:lnTo>
                    <a:pt x="313" y="39"/>
                  </a:lnTo>
                  <a:lnTo>
                    <a:pt x="320" y="45"/>
                  </a:lnTo>
                  <a:lnTo>
                    <a:pt x="320" y="71"/>
                  </a:lnTo>
                  <a:lnTo>
                    <a:pt x="326" y="84"/>
                  </a:lnTo>
                  <a:lnTo>
                    <a:pt x="326" y="147"/>
                  </a:lnTo>
                  <a:lnTo>
                    <a:pt x="332" y="186"/>
                  </a:lnTo>
                  <a:lnTo>
                    <a:pt x="332" y="601"/>
                  </a:lnTo>
                  <a:lnTo>
                    <a:pt x="332" y="243"/>
                  </a:lnTo>
                  <a:lnTo>
                    <a:pt x="339" y="179"/>
                  </a:lnTo>
                  <a:lnTo>
                    <a:pt x="339" y="122"/>
                  </a:lnTo>
                  <a:lnTo>
                    <a:pt x="345" y="103"/>
                  </a:lnTo>
                  <a:lnTo>
                    <a:pt x="345" y="64"/>
                  </a:lnTo>
                  <a:lnTo>
                    <a:pt x="352" y="52"/>
                  </a:lnTo>
                  <a:lnTo>
                    <a:pt x="352" y="32"/>
                  </a:lnTo>
                  <a:lnTo>
                    <a:pt x="364" y="20"/>
                  </a:lnTo>
                  <a:lnTo>
                    <a:pt x="364" y="13"/>
                  </a:lnTo>
                  <a:lnTo>
                    <a:pt x="371" y="20"/>
                  </a:lnTo>
                  <a:lnTo>
                    <a:pt x="377" y="26"/>
                  </a:lnTo>
                  <a:lnTo>
                    <a:pt x="377" y="32"/>
                  </a:lnTo>
                  <a:lnTo>
                    <a:pt x="384" y="39"/>
                  </a:lnTo>
                  <a:lnTo>
                    <a:pt x="384" y="64"/>
                  </a:lnTo>
                  <a:lnTo>
                    <a:pt x="390" y="71"/>
                  </a:lnTo>
                  <a:lnTo>
                    <a:pt x="390" y="122"/>
                  </a:lnTo>
                  <a:lnTo>
                    <a:pt x="396" y="141"/>
                  </a:lnTo>
                  <a:lnTo>
                    <a:pt x="396" y="428"/>
                  </a:lnTo>
                  <a:lnTo>
                    <a:pt x="403" y="262"/>
                  </a:lnTo>
                  <a:lnTo>
                    <a:pt x="403" y="128"/>
                  </a:lnTo>
                  <a:lnTo>
                    <a:pt x="409" y="103"/>
                  </a:lnTo>
                  <a:lnTo>
                    <a:pt x="409" y="64"/>
                  </a:lnTo>
                  <a:lnTo>
                    <a:pt x="415" y="58"/>
                  </a:lnTo>
                  <a:lnTo>
                    <a:pt x="415" y="39"/>
                  </a:lnTo>
                  <a:lnTo>
                    <a:pt x="422" y="32"/>
                  </a:lnTo>
                  <a:lnTo>
                    <a:pt x="422" y="20"/>
                  </a:lnTo>
                  <a:lnTo>
                    <a:pt x="428" y="20"/>
                  </a:lnTo>
                  <a:lnTo>
                    <a:pt x="435" y="20"/>
                  </a:lnTo>
                  <a:lnTo>
                    <a:pt x="441" y="32"/>
                  </a:lnTo>
                  <a:lnTo>
                    <a:pt x="447" y="39"/>
                  </a:lnTo>
                  <a:lnTo>
                    <a:pt x="447" y="52"/>
                  </a:lnTo>
                  <a:lnTo>
                    <a:pt x="454" y="64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6" name="Freeform 74"/>
            <p:cNvSpPr/>
            <p:nvPr/>
          </p:nvSpPr>
          <p:spPr>
            <a:xfrm>
              <a:off x="2206" y="1718"/>
              <a:ext cx="297" cy="455"/>
            </a:xfrm>
            <a:custGeom>
              <a:avLst/>
              <a:gdLst>
                <a:gd name="txL" fmla="*/ 0 w 300"/>
                <a:gd name="txT" fmla="*/ 0 h 459"/>
                <a:gd name="txR" fmla="*/ 300 w 300"/>
                <a:gd name="txB" fmla="*/ 459 h 459"/>
              </a:gdLst>
              <a:ahLst/>
              <a:cxnLst>
                <a:cxn ang="0">
                  <a:pos x="0" y="68"/>
                </a:cxn>
                <a:cxn ang="0">
                  <a:pos x="6" y="174"/>
                </a:cxn>
                <a:cxn ang="0">
                  <a:pos x="13" y="125"/>
                </a:cxn>
                <a:cxn ang="0">
                  <a:pos x="19" y="57"/>
                </a:cxn>
                <a:cxn ang="0">
                  <a:pos x="25" y="25"/>
                </a:cxn>
                <a:cxn ang="0">
                  <a:pos x="32" y="6"/>
                </a:cxn>
                <a:cxn ang="0">
                  <a:pos x="44" y="0"/>
                </a:cxn>
                <a:cxn ang="0">
                  <a:pos x="49" y="12"/>
                </a:cxn>
                <a:cxn ang="0">
                  <a:pos x="49" y="32"/>
                </a:cxn>
                <a:cxn ang="0">
                  <a:pos x="50" y="61"/>
                </a:cxn>
                <a:cxn ang="0">
                  <a:pos x="55" y="170"/>
                </a:cxn>
                <a:cxn ang="0">
                  <a:pos x="61" y="132"/>
                </a:cxn>
                <a:cxn ang="0">
                  <a:pos x="68" y="57"/>
                </a:cxn>
                <a:cxn ang="0">
                  <a:pos x="74" y="25"/>
                </a:cxn>
                <a:cxn ang="0">
                  <a:pos x="81" y="12"/>
                </a:cxn>
                <a:cxn ang="0">
                  <a:pos x="87" y="0"/>
                </a:cxn>
                <a:cxn ang="0">
                  <a:pos x="100" y="6"/>
                </a:cxn>
                <a:cxn ang="0">
                  <a:pos x="106" y="25"/>
                </a:cxn>
                <a:cxn ang="0">
                  <a:pos x="112" y="57"/>
                </a:cxn>
                <a:cxn ang="0">
                  <a:pos x="119" y="132"/>
                </a:cxn>
                <a:cxn ang="0">
                  <a:pos x="125" y="274"/>
                </a:cxn>
                <a:cxn ang="0">
                  <a:pos x="132" y="138"/>
                </a:cxn>
                <a:cxn ang="0">
                  <a:pos x="136" y="57"/>
                </a:cxn>
                <a:cxn ang="0">
                  <a:pos x="139" y="32"/>
                </a:cxn>
                <a:cxn ang="0">
                  <a:pos x="146" y="0"/>
                </a:cxn>
                <a:cxn ang="0">
                  <a:pos x="146" y="0"/>
                </a:cxn>
                <a:cxn ang="0">
                  <a:pos x="155" y="12"/>
                </a:cxn>
                <a:cxn ang="0">
                  <a:pos x="161" y="32"/>
                </a:cxn>
                <a:cxn ang="0">
                  <a:pos x="168" y="61"/>
                </a:cxn>
                <a:cxn ang="0">
                  <a:pos x="174" y="125"/>
                </a:cxn>
                <a:cxn ang="0">
                  <a:pos x="180" y="180"/>
                </a:cxn>
                <a:cxn ang="0">
                  <a:pos x="187" y="68"/>
                </a:cxn>
                <a:cxn ang="0">
                  <a:pos x="193" y="38"/>
                </a:cxn>
                <a:cxn ang="0">
                  <a:pos x="206" y="6"/>
                </a:cxn>
                <a:cxn ang="0">
                  <a:pos x="212" y="6"/>
                </a:cxn>
                <a:cxn ang="0">
                  <a:pos x="219" y="19"/>
                </a:cxn>
                <a:cxn ang="0">
                  <a:pos x="223" y="51"/>
                </a:cxn>
                <a:cxn ang="0">
                  <a:pos x="228" y="93"/>
                </a:cxn>
                <a:cxn ang="0">
                  <a:pos x="232" y="399"/>
                </a:cxn>
                <a:cxn ang="0">
                  <a:pos x="236" y="93"/>
                </a:cxn>
                <a:cxn ang="0">
                  <a:pos x="240" y="51"/>
                </a:cxn>
                <a:cxn ang="0">
                  <a:pos x="244" y="19"/>
                </a:cxn>
                <a:cxn ang="0">
                  <a:pos x="255" y="0"/>
                </a:cxn>
              </a:cxnLst>
              <a:rect l="txL" t="txT" r="txR" b="txB"/>
              <a:pathLst>
                <a:path w="300" h="459">
                  <a:moveTo>
                    <a:pt x="0" y="44"/>
                  </a:moveTo>
                  <a:lnTo>
                    <a:pt x="0" y="83"/>
                  </a:lnTo>
                  <a:lnTo>
                    <a:pt x="6" y="95"/>
                  </a:lnTo>
                  <a:lnTo>
                    <a:pt x="6" y="204"/>
                  </a:lnTo>
                  <a:lnTo>
                    <a:pt x="13" y="338"/>
                  </a:lnTo>
                  <a:lnTo>
                    <a:pt x="13" y="140"/>
                  </a:lnTo>
                  <a:lnTo>
                    <a:pt x="19" y="108"/>
                  </a:lnTo>
                  <a:lnTo>
                    <a:pt x="19" y="64"/>
                  </a:lnTo>
                  <a:lnTo>
                    <a:pt x="25" y="51"/>
                  </a:lnTo>
                  <a:lnTo>
                    <a:pt x="25" y="25"/>
                  </a:lnTo>
                  <a:lnTo>
                    <a:pt x="32" y="19"/>
                  </a:lnTo>
                  <a:lnTo>
                    <a:pt x="32" y="6"/>
                  </a:lnTo>
                  <a:lnTo>
                    <a:pt x="38" y="0"/>
                  </a:lnTo>
                  <a:lnTo>
                    <a:pt x="44" y="0"/>
                  </a:lnTo>
                  <a:lnTo>
                    <a:pt x="51" y="6"/>
                  </a:lnTo>
                  <a:lnTo>
                    <a:pt x="51" y="12"/>
                  </a:lnTo>
                  <a:lnTo>
                    <a:pt x="57" y="19"/>
                  </a:lnTo>
                  <a:lnTo>
                    <a:pt x="57" y="32"/>
                  </a:lnTo>
                  <a:lnTo>
                    <a:pt x="64" y="44"/>
                  </a:lnTo>
                  <a:lnTo>
                    <a:pt x="64" y="76"/>
                  </a:lnTo>
                  <a:lnTo>
                    <a:pt x="70" y="95"/>
                  </a:lnTo>
                  <a:lnTo>
                    <a:pt x="70" y="198"/>
                  </a:lnTo>
                  <a:lnTo>
                    <a:pt x="76" y="300"/>
                  </a:lnTo>
                  <a:lnTo>
                    <a:pt x="76" y="147"/>
                  </a:lnTo>
                  <a:lnTo>
                    <a:pt x="83" y="115"/>
                  </a:lnTo>
                  <a:lnTo>
                    <a:pt x="83" y="64"/>
                  </a:lnTo>
                  <a:lnTo>
                    <a:pt x="89" y="51"/>
                  </a:lnTo>
                  <a:lnTo>
                    <a:pt x="89" y="25"/>
                  </a:lnTo>
                  <a:lnTo>
                    <a:pt x="96" y="19"/>
                  </a:lnTo>
                  <a:lnTo>
                    <a:pt x="96" y="12"/>
                  </a:lnTo>
                  <a:lnTo>
                    <a:pt x="108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5" y="6"/>
                  </a:lnTo>
                  <a:lnTo>
                    <a:pt x="121" y="12"/>
                  </a:lnTo>
                  <a:lnTo>
                    <a:pt x="121" y="25"/>
                  </a:lnTo>
                  <a:lnTo>
                    <a:pt x="127" y="32"/>
                  </a:lnTo>
                  <a:lnTo>
                    <a:pt x="127" y="64"/>
                  </a:lnTo>
                  <a:lnTo>
                    <a:pt x="134" y="76"/>
                  </a:lnTo>
                  <a:lnTo>
                    <a:pt x="134" y="147"/>
                  </a:lnTo>
                  <a:lnTo>
                    <a:pt x="140" y="185"/>
                  </a:lnTo>
                  <a:lnTo>
                    <a:pt x="140" y="313"/>
                  </a:lnTo>
                  <a:lnTo>
                    <a:pt x="140" y="198"/>
                  </a:lnTo>
                  <a:lnTo>
                    <a:pt x="147" y="153"/>
                  </a:lnTo>
                  <a:lnTo>
                    <a:pt x="147" y="83"/>
                  </a:lnTo>
                  <a:lnTo>
                    <a:pt x="153" y="70"/>
                  </a:lnTo>
                  <a:lnTo>
                    <a:pt x="153" y="38"/>
                  </a:lnTo>
                  <a:lnTo>
                    <a:pt x="159" y="32"/>
                  </a:lnTo>
                  <a:lnTo>
                    <a:pt x="159" y="12"/>
                  </a:lnTo>
                  <a:lnTo>
                    <a:pt x="172" y="0"/>
                  </a:lnTo>
                  <a:lnTo>
                    <a:pt x="166" y="0"/>
                  </a:lnTo>
                  <a:lnTo>
                    <a:pt x="172" y="0"/>
                  </a:lnTo>
                  <a:lnTo>
                    <a:pt x="179" y="6"/>
                  </a:lnTo>
                  <a:lnTo>
                    <a:pt x="185" y="12"/>
                  </a:lnTo>
                  <a:lnTo>
                    <a:pt x="185" y="25"/>
                  </a:lnTo>
                  <a:lnTo>
                    <a:pt x="191" y="32"/>
                  </a:lnTo>
                  <a:lnTo>
                    <a:pt x="191" y="64"/>
                  </a:lnTo>
                  <a:lnTo>
                    <a:pt x="198" y="76"/>
                  </a:lnTo>
                  <a:lnTo>
                    <a:pt x="198" y="115"/>
                  </a:lnTo>
                  <a:lnTo>
                    <a:pt x="204" y="140"/>
                  </a:lnTo>
                  <a:lnTo>
                    <a:pt x="204" y="364"/>
                  </a:lnTo>
                  <a:lnTo>
                    <a:pt x="210" y="210"/>
                  </a:lnTo>
                  <a:lnTo>
                    <a:pt x="210" y="102"/>
                  </a:lnTo>
                  <a:lnTo>
                    <a:pt x="217" y="83"/>
                  </a:lnTo>
                  <a:lnTo>
                    <a:pt x="217" y="44"/>
                  </a:lnTo>
                  <a:lnTo>
                    <a:pt x="223" y="38"/>
                  </a:lnTo>
                  <a:lnTo>
                    <a:pt x="223" y="19"/>
                  </a:lnTo>
                  <a:lnTo>
                    <a:pt x="236" y="6"/>
                  </a:lnTo>
                  <a:lnTo>
                    <a:pt x="236" y="0"/>
                  </a:lnTo>
                  <a:lnTo>
                    <a:pt x="242" y="6"/>
                  </a:lnTo>
                  <a:lnTo>
                    <a:pt x="249" y="12"/>
                  </a:lnTo>
                  <a:lnTo>
                    <a:pt x="249" y="19"/>
                  </a:lnTo>
                  <a:lnTo>
                    <a:pt x="255" y="25"/>
                  </a:lnTo>
                  <a:lnTo>
                    <a:pt x="255" y="51"/>
                  </a:lnTo>
                  <a:lnTo>
                    <a:pt x="262" y="64"/>
                  </a:lnTo>
                  <a:lnTo>
                    <a:pt x="262" y="108"/>
                  </a:lnTo>
                  <a:lnTo>
                    <a:pt x="268" y="134"/>
                  </a:lnTo>
                  <a:lnTo>
                    <a:pt x="268" y="459"/>
                  </a:lnTo>
                  <a:lnTo>
                    <a:pt x="274" y="223"/>
                  </a:lnTo>
                  <a:lnTo>
                    <a:pt x="274" y="108"/>
                  </a:lnTo>
                  <a:lnTo>
                    <a:pt x="281" y="89"/>
                  </a:lnTo>
                  <a:lnTo>
                    <a:pt x="281" y="51"/>
                  </a:lnTo>
                  <a:lnTo>
                    <a:pt x="287" y="38"/>
                  </a:lnTo>
                  <a:lnTo>
                    <a:pt x="287" y="19"/>
                  </a:lnTo>
                  <a:lnTo>
                    <a:pt x="300" y="6"/>
                  </a:lnTo>
                  <a:lnTo>
                    <a:pt x="300" y="0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7" name="Rectangle 75"/>
            <p:cNvSpPr/>
            <p:nvPr/>
          </p:nvSpPr>
          <p:spPr>
            <a:xfrm>
              <a:off x="1599" y="2541"/>
              <a:ext cx="39" cy="1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48" name="Rectangle 76"/>
            <p:cNvSpPr/>
            <p:nvPr/>
          </p:nvSpPr>
          <p:spPr>
            <a:xfrm>
              <a:off x="1668" y="2547"/>
              <a:ext cx="15" cy="1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49" name="Rectangle 77"/>
            <p:cNvSpPr/>
            <p:nvPr/>
          </p:nvSpPr>
          <p:spPr>
            <a:xfrm>
              <a:off x="1694" y="2541"/>
              <a:ext cx="27" cy="1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50" name="Rectangle 78"/>
            <p:cNvSpPr/>
            <p:nvPr/>
          </p:nvSpPr>
          <p:spPr>
            <a:xfrm rot="-5400000">
              <a:off x="406" y="1854"/>
              <a:ext cx="308" cy="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Gain, dB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51" name="Rectangle 79"/>
            <p:cNvSpPr/>
            <p:nvPr/>
          </p:nvSpPr>
          <p:spPr>
            <a:xfrm>
              <a:off x="1263" y="1155"/>
              <a:ext cx="453" cy="1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Rectangular window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95026" name="Picture 82" descr="ch9fig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3" y="3233738"/>
            <a:ext cx="5181600" cy="3068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81" name="标题 2"/>
          <p:cNvSpPr txBox="1"/>
          <p:nvPr/>
        </p:nvSpPr>
        <p:spPr>
          <a:xfrm>
            <a:off x="303213" y="228600"/>
            <a:ext cx="109728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10.2.4 Fixed Window Functions</a:t>
            </a:r>
            <a:endParaRPr lang="en-US" altLang="zh-CN" sz="40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38200" y="1916113"/>
          <a:ext cx="40767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r:id="rId4" imgW="4076700" imgH="1193800" progId="Equation.DSMT4">
                  <p:embed/>
                </p:oleObj>
              </mc:Choice>
              <mc:Fallback>
                <p:oleObj r:id="rId4" imgW="4076700" imgH="11938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916113"/>
                        <a:ext cx="4076700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770688" y="1412875"/>
          <a:ext cx="33147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r:id="rId6" imgW="3314700" imgH="1701800" progId="Equation.DSMT4">
                  <p:embed/>
                </p:oleObj>
              </mc:Choice>
              <mc:Fallback>
                <p:oleObj r:id="rId6" imgW="3314700" imgH="17018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70688" y="1412875"/>
                        <a:ext cx="3314700" cy="170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TextBox 2"/>
          <p:cNvSpPr txBox="1"/>
          <p:nvPr/>
        </p:nvSpPr>
        <p:spPr>
          <a:xfrm>
            <a:off x="5303838" y="6396038"/>
            <a:ext cx="30956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（掌握）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5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5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94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7" name="Rectangle 3"/>
          <p:cNvSpPr>
            <a:spLocks noGrp="1"/>
          </p:cNvSpPr>
          <p:nvPr>
            <p:ph idx="1"/>
          </p:nvPr>
        </p:nvSpPr>
        <p:spPr>
          <a:xfrm>
            <a:off x="479743" y="388303"/>
            <a:ext cx="10363200" cy="5334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ahoma" panose="020B0604030504040204" pitchFamily="34" charset="0"/>
              </a:rPr>
              <a:t>Hanning window</a:t>
            </a:r>
            <a:endParaRPr lang="zh-CN" altLang="en-US" sz="3200" dirty="0">
              <a:latin typeface="Times New Roman" panose="02020603050405020304" pitchFamily="18" charset="0"/>
              <a:ea typeface="Tahoma" panose="020B0604030504040204" pitchFamily="34" charset="0"/>
            </a:endParaRPr>
          </a:p>
        </p:txBody>
      </p:sp>
      <p:grpSp>
        <p:nvGrpSpPr>
          <p:cNvPr id="4" name="Group 7"/>
          <p:cNvGrpSpPr/>
          <p:nvPr/>
        </p:nvGrpSpPr>
        <p:grpSpPr>
          <a:xfrm>
            <a:off x="5605463" y="3670300"/>
            <a:ext cx="6059487" cy="2619375"/>
            <a:chOff x="2877" y="1166"/>
            <a:chExt cx="1999" cy="1512"/>
          </a:xfrm>
        </p:grpSpPr>
        <p:sp>
          <p:nvSpPr>
            <p:cNvPr id="51208" name="Rectangle 8"/>
            <p:cNvSpPr/>
            <p:nvPr/>
          </p:nvSpPr>
          <p:spPr>
            <a:xfrm>
              <a:off x="3209" y="1326"/>
              <a:ext cx="1657" cy="10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09" name="Rectangle 9"/>
            <p:cNvSpPr/>
            <p:nvPr/>
          </p:nvSpPr>
          <p:spPr>
            <a:xfrm>
              <a:off x="3209" y="1326"/>
              <a:ext cx="1657" cy="1096"/>
            </a:xfrm>
            <a:prstGeom prst="rect">
              <a:avLst/>
            </a:prstGeom>
            <a:noFill/>
            <a:ln w="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10" name="Freeform 10"/>
            <p:cNvSpPr/>
            <p:nvPr/>
          </p:nvSpPr>
          <p:spPr>
            <a:xfrm>
              <a:off x="3209" y="1332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1" name="Freeform 11"/>
            <p:cNvSpPr/>
            <p:nvPr/>
          </p:nvSpPr>
          <p:spPr>
            <a:xfrm>
              <a:off x="3540" y="1332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2" name="Freeform 12"/>
            <p:cNvSpPr/>
            <p:nvPr/>
          </p:nvSpPr>
          <p:spPr>
            <a:xfrm>
              <a:off x="3872" y="1332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3" name="Freeform 13"/>
            <p:cNvSpPr/>
            <p:nvPr/>
          </p:nvSpPr>
          <p:spPr>
            <a:xfrm>
              <a:off x="4203" y="1332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4" name="Freeform 14"/>
            <p:cNvSpPr/>
            <p:nvPr/>
          </p:nvSpPr>
          <p:spPr>
            <a:xfrm>
              <a:off x="4535" y="1332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5" name="Freeform 15"/>
            <p:cNvSpPr/>
            <p:nvPr/>
          </p:nvSpPr>
          <p:spPr>
            <a:xfrm>
              <a:off x="4866" y="1332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6" name="Freeform 16"/>
            <p:cNvSpPr/>
            <p:nvPr/>
          </p:nvSpPr>
          <p:spPr>
            <a:xfrm>
              <a:off x="3209" y="2422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7" name="Freeform 17"/>
            <p:cNvSpPr/>
            <p:nvPr/>
          </p:nvSpPr>
          <p:spPr>
            <a:xfrm>
              <a:off x="3209" y="2212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8" name="Freeform 18"/>
            <p:cNvSpPr/>
            <p:nvPr/>
          </p:nvSpPr>
          <p:spPr>
            <a:xfrm>
              <a:off x="3209" y="2001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9" name="Freeform 19"/>
            <p:cNvSpPr/>
            <p:nvPr/>
          </p:nvSpPr>
          <p:spPr>
            <a:xfrm>
              <a:off x="3209" y="1797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0" name="Freeform 20"/>
            <p:cNvSpPr/>
            <p:nvPr/>
          </p:nvSpPr>
          <p:spPr>
            <a:xfrm>
              <a:off x="3209" y="1587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1" name="Freeform 21"/>
            <p:cNvSpPr/>
            <p:nvPr/>
          </p:nvSpPr>
          <p:spPr>
            <a:xfrm>
              <a:off x="3209" y="1383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2" name="Line 22"/>
            <p:cNvSpPr/>
            <p:nvPr/>
          </p:nvSpPr>
          <p:spPr>
            <a:xfrm>
              <a:off x="3209" y="1326"/>
              <a:ext cx="165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23" name="Freeform 23"/>
            <p:cNvSpPr/>
            <p:nvPr/>
          </p:nvSpPr>
          <p:spPr>
            <a:xfrm>
              <a:off x="3209" y="1326"/>
              <a:ext cx="1657" cy="1096"/>
            </a:xfrm>
            <a:custGeom>
              <a:avLst/>
              <a:gdLst>
                <a:gd name="txL" fmla="*/ 0 w 260"/>
                <a:gd name="txT" fmla="*/ 0 h 172"/>
                <a:gd name="txR" fmla="*/ 260 w 260"/>
                <a:gd name="txB" fmla="*/ 172 h 172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260" h="172">
                  <a:moveTo>
                    <a:pt x="0" y="172"/>
                  </a:moveTo>
                  <a:lnTo>
                    <a:pt x="260" y="172"/>
                  </a:ln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4" name="Line 24"/>
            <p:cNvSpPr/>
            <p:nvPr/>
          </p:nvSpPr>
          <p:spPr>
            <a:xfrm flipV="1">
              <a:off x="3209" y="1326"/>
              <a:ext cx="1" cy="109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25" name="Line 25"/>
            <p:cNvSpPr/>
            <p:nvPr/>
          </p:nvSpPr>
          <p:spPr>
            <a:xfrm>
              <a:off x="3209" y="2422"/>
              <a:ext cx="165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26" name="Line 26"/>
            <p:cNvSpPr/>
            <p:nvPr/>
          </p:nvSpPr>
          <p:spPr>
            <a:xfrm flipV="1">
              <a:off x="3209" y="1326"/>
              <a:ext cx="1" cy="109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27" name="Line 27"/>
            <p:cNvSpPr/>
            <p:nvPr/>
          </p:nvSpPr>
          <p:spPr>
            <a:xfrm flipV="1">
              <a:off x="3209" y="2403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28" name="Line 28"/>
            <p:cNvSpPr/>
            <p:nvPr/>
          </p:nvSpPr>
          <p:spPr>
            <a:xfrm>
              <a:off x="3209" y="1332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29" name="Rectangle 29"/>
            <p:cNvSpPr/>
            <p:nvPr/>
          </p:nvSpPr>
          <p:spPr>
            <a:xfrm>
              <a:off x="3183" y="2441"/>
              <a:ext cx="27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30" name="Line 30"/>
            <p:cNvSpPr/>
            <p:nvPr/>
          </p:nvSpPr>
          <p:spPr>
            <a:xfrm flipV="1">
              <a:off x="3540" y="2403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31" name="Line 31"/>
            <p:cNvSpPr/>
            <p:nvPr/>
          </p:nvSpPr>
          <p:spPr>
            <a:xfrm>
              <a:off x="3540" y="1332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32" name="Rectangle 32"/>
            <p:cNvSpPr/>
            <p:nvPr/>
          </p:nvSpPr>
          <p:spPr>
            <a:xfrm>
              <a:off x="3476" y="2441"/>
              <a:ext cx="69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0.2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33" name="Line 33"/>
            <p:cNvSpPr/>
            <p:nvPr/>
          </p:nvSpPr>
          <p:spPr>
            <a:xfrm flipV="1">
              <a:off x="3872" y="2403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34" name="Line 34"/>
            <p:cNvSpPr/>
            <p:nvPr/>
          </p:nvSpPr>
          <p:spPr>
            <a:xfrm>
              <a:off x="3872" y="1332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35" name="Rectangle 35"/>
            <p:cNvSpPr/>
            <p:nvPr/>
          </p:nvSpPr>
          <p:spPr>
            <a:xfrm>
              <a:off x="3808" y="2441"/>
              <a:ext cx="69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0.4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36" name="Line 36"/>
            <p:cNvSpPr/>
            <p:nvPr/>
          </p:nvSpPr>
          <p:spPr>
            <a:xfrm flipV="1">
              <a:off x="4203" y="2403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37" name="Line 37"/>
            <p:cNvSpPr/>
            <p:nvPr/>
          </p:nvSpPr>
          <p:spPr>
            <a:xfrm>
              <a:off x="4203" y="1332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38" name="Rectangle 38"/>
            <p:cNvSpPr/>
            <p:nvPr/>
          </p:nvSpPr>
          <p:spPr>
            <a:xfrm>
              <a:off x="4139" y="2441"/>
              <a:ext cx="69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0.6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39" name="Line 39"/>
            <p:cNvSpPr/>
            <p:nvPr/>
          </p:nvSpPr>
          <p:spPr>
            <a:xfrm flipV="1">
              <a:off x="4535" y="2403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40" name="Line 40"/>
            <p:cNvSpPr/>
            <p:nvPr/>
          </p:nvSpPr>
          <p:spPr>
            <a:xfrm>
              <a:off x="4535" y="1332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41" name="Rectangle 41"/>
            <p:cNvSpPr/>
            <p:nvPr/>
          </p:nvSpPr>
          <p:spPr>
            <a:xfrm>
              <a:off x="4472" y="2441"/>
              <a:ext cx="69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0.8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42" name="Line 42"/>
            <p:cNvSpPr/>
            <p:nvPr/>
          </p:nvSpPr>
          <p:spPr>
            <a:xfrm flipV="1">
              <a:off x="4866" y="2403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43" name="Line 43"/>
            <p:cNvSpPr/>
            <p:nvPr/>
          </p:nvSpPr>
          <p:spPr>
            <a:xfrm>
              <a:off x="4866" y="1332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44" name="Rectangle 44"/>
            <p:cNvSpPr/>
            <p:nvPr/>
          </p:nvSpPr>
          <p:spPr>
            <a:xfrm>
              <a:off x="4841" y="2441"/>
              <a:ext cx="27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1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45" name="Line 45"/>
            <p:cNvSpPr/>
            <p:nvPr/>
          </p:nvSpPr>
          <p:spPr>
            <a:xfrm>
              <a:off x="3209" y="2422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46" name="Line 46"/>
            <p:cNvSpPr/>
            <p:nvPr/>
          </p:nvSpPr>
          <p:spPr>
            <a:xfrm flipH="1">
              <a:off x="4847" y="2422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47" name="Rectangle 47"/>
            <p:cNvSpPr/>
            <p:nvPr/>
          </p:nvSpPr>
          <p:spPr>
            <a:xfrm>
              <a:off x="3031" y="2357"/>
              <a:ext cx="101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-100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48" name="Line 48"/>
            <p:cNvSpPr/>
            <p:nvPr/>
          </p:nvSpPr>
          <p:spPr>
            <a:xfrm>
              <a:off x="3209" y="2212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49" name="Line 49"/>
            <p:cNvSpPr/>
            <p:nvPr/>
          </p:nvSpPr>
          <p:spPr>
            <a:xfrm flipH="1">
              <a:off x="4847" y="2212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50" name="Rectangle 50"/>
            <p:cNvSpPr/>
            <p:nvPr/>
          </p:nvSpPr>
          <p:spPr>
            <a:xfrm>
              <a:off x="3049" y="2154"/>
              <a:ext cx="74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-80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51" name="Line 51"/>
            <p:cNvSpPr/>
            <p:nvPr/>
          </p:nvSpPr>
          <p:spPr>
            <a:xfrm>
              <a:off x="3209" y="2001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52" name="Line 52"/>
            <p:cNvSpPr/>
            <p:nvPr/>
          </p:nvSpPr>
          <p:spPr>
            <a:xfrm flipH="1">
              <a:off x="4847" y="2001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53" name="Rectangle 53"/>
            <p:cNvSpPr/>
            <p:nvPr/>
          </p:nvSpPr>
          <p:spPr>
            <a:xfrm>
              <a:off x="3049" y="1944"/>
              <a:ext cx="74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-60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54" name="Line 54"/>
            <p:cNvSpPr/>
            <p:nvPr/>
          </p:nvSpPr>
          <p:spPr>
            <a:xfrm>
              <a:off x="3209" y="1797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55" name="Line 55"/>
            <p:cNvSpPr/>
            <p:nvPr/>
          </p:nvSpPr>
          <p:spPr>
            <a:xfrm flipH="1">
              <a:off x="4847" y="1797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56" name="Rectangle 56"/>
            <p:cNvSpPr/>
            <p:nvPr/>
          </p:nvSpPr>
          <p:spPr>
            <a:xfrm>
              <a:off x="3049" y="1740"/>
              <a:ext cx="74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-40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57" name="Line 57"/>
            <p:cNvSpPr/>
            <p:nvPr/>
          </p:nvSpPr>
          <p:spPr>
            <a:xfrm>
              <a:off x="3209" y="1587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58" name="Line 58"/>
            <p:cNvSpPr/>
            <p:nvPr/>
          </p:nvSpPr>
          <p:spPr>
            <a:xfrm flipH="1">
              <a:off x="4847" y="1587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59" name="Rectangle 59"/>
            <p:cNvSpPr/>
            <p:nvPr/>
          </p:nvSpPr>
          <p:spPr>
            <a:xfrm>
              <a:off x="3049" y="1530"/>
              <a:ext cx="74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-20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60" name="Line 60"/>
            <p:cNvSpPr/>
            <p:nvPr/>
          </p:nvSpPr>
          <p:spPr>
            <a:xfrm>
              <a:off x="3209" y="1383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61" name="Line 61"/>
            <p:cNvSpPr/>
            <p:nvPr/>
          </p:nvSpPr>
          <p:spPr>
            <a:xfrm flipH="1" flipV="1">
              <a:off x="4847" y="1384"/>
              <a:ext cx="29" cy="5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62" name="Rectangle 62"/>
            <p:cNvSpPr/>
            <p:nvPr/>
          </p:nvSpPr>
          <p:spPr>
            <a:xfrm>
              <a:off x="3079" y="1339"/>
              <a:ext cx="27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63" name="Line 63"/>
            <p:cNvSpPr/>
            <p:nvPr/>
          </p:nvSpPr>
          <p:spPr>
            <a:xfrm>
              <a:off x="3209" y="1326"/>
              <a:ext cx="165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64" name="Freeform 64"/>
            <p:cNvSpPr/>
            <p:nvPr/>
          </p:nvSpPr>
          <p:spPr>
            <a:xfrm>
              <a:off x="3209" y="1326"/>
              <a:ext cx="1657" cy="1096"/>
            </a:xfrm>
            <a:custGeom>
              <a:avLst/>
              <a:gdLst>
                <a:gd name="txL" fmla="*/ 0 w 260"/>
                <a:gd name="txT" fmla="*/ 0 h 172"/>
                <a:gd name="txR" fmla="*/ 260 w 260"/>
                <a:gd name="txB" fmla="*/ 172 h 172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260" h="172">
                  <a:moveTo>
                    <a:pt x="0" y="172"/>
                  </a:moveTo>
                  <a:lnTo>
                    <a:pt x="260" y="172"/>
                  </a:ln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5" name="Line 65"/>
            <p:cNvSpPr/>
            <p:nvPr/>
          </p:nvSpPr>
          <p:spPr>
            <a:xfrm flipV="1">
              <a:off x="3209" y="1326"/>
              <a:ext cx="1" cy="109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66" name="Freeform 66"/>
            <p:cNvSpPr/>
            <p:nvPr/>
          </p:nvSpPr>
          <p:spPr>
            <a:xfrm>
              <a:off x="3209" y="1383"/>
              <a:ext cx="465" cy="918"/>
            </a:xfrm>
            <a:custGeom>
              <a:avLst/>
              <a:gdLst>
                <a:gd name="txL" fmla="*/ 0 w 465"/>
                <a:gd name="txT" fmla="*/ 0 h 918"/>
                <a:gd name="txR" fmla="*/ 465 w 465"/>
                <a:gd name="txB" fmla="*/ 918 h 918"/>
              </a:gdLst>
              <a:ahLst/>
              <a:cxnLst>
                <a:cxn ang="0">
                  <a:pos x="12" y="0"/>
                </a:cxn>
                <a:cxn ang="0">
                  <a:pos x="31" y="19"/>
                </a:cxn>
                <a:cxn ang="0">
                  <a:pos x="51" y="51"/>
                </a:cxn>
                <a:cxn ang="0">
                  <a:pos x="63" y="70"/>
                </a:cxn>
                <a:cxn ang="0">
                  <a:pos x="70" y="96"/>
                </a:cxn>
                <a:cxn ang="0">
                  <a:pos x="82" y="127"/>
                </a:cxn>
                <a:cxn ang="0">
                  <a:pos x="89" y="172"/>
                </a:cxn>
                <a:cxn ang="0">
                  <a:pos x="102" y="223"/>
                </a:cxn>
                <a:cxn ang="0">
                  <a:pos x="108" y="306"/>
                </a:cxn>
                <a:cxn ang="0">
                  <a:pos x="121" y="497"/>
                </a:cxn>
                <a:cxn ang="0">
                  <a:pos x="127" y="395"/>
                </a:cxn>
                <a:cxn ang="0">
                  <a:pos x="133" y="331"/>
                </a:cxn>
                <a:cxn ang="0">
                  <a:pos x="153" y="338"/>
                </a:cxn>
                <a:cxn ang="0">
                  <a:pos x="159" y="370"/>
                </a:cxn>
                <a:cxn ang="0">
                  <a:pos x="172" y="427"/>
                </a:cxn>
                <a:cxn ang="0">
                  <a:pos x="178" y="746"/>
                </a:cxn>
                <a:cxn ang="0">
                  <a:pos x="191" y="478"/>
                </a:cxn>
                <a:cxn ang="0">
                  <a:pos x="197" y="433"/>
                </a:cxn>
                <a:cxn ang="0">
                  <a:pos x="216" y="440"/>
                </a:cxn>
                <a:cxn ang="0">
                  <a:pos x="223" y="472"/>
                </a:cxn>
                <a:cxn ang="0">
                  <a:pos x="235" y="529"/>
                </a:cxn>
                <a:cxn ang="0">
                  <a:pos x="242" y="803"/>
                </a:cxn>
                <a:cxn ang="0">
                  <a:pos x="248" y="554"/>
                </a:cxn>
                <a:cxn ang="0">
                  <a:pos x="261" y="516"/>
                </a:cxn>
                <a:cxn ang="0">
                  <a:pos x="274" y="510"/>
                </a:cxn>
                <a:cxn ang="0">
                  <a:pos x="286" y="535"/>
                </a:cxn>
                <a:cxn ang="0">
                  <a:pos x="293" y="612"/>
                </a:cxn>
                <a:cxn ang="0">
                  <a:pos x="306" y="848"/>
                </a:cxn>
                <a:cxn ang="0">
                  <a:pos x="312" y="605"/>
                </a:cxn>
                <a:cxn ang="0">
                  <a:pos x="331" y="561"/>
                </a:cxn>
                <a:cxn ang="0">
                  <a:pos x="337" y="567"/>
                </a:cxn>
                <a:cxn ang="0">
                  <a:pos x="350" y="593"/>
                </a:cxn>
                <a:cxn ang="0">
                  <a:pos x="357" y="688"/>
                </a:cxn>
                <a:cxn ang="0">
                  <a:pos x="369" y="778"/>
                </a:cxn>
                <a:cxn ang="0">
                  <a:pos x="376" y="631"/>
                </a:cxn>
                <a:cxn ang="0">
                  <a:pos x="388" y="605"/>
                </a:cxn>
                <a:cxn ang="0">
                  <a:pos x="408" y="625"/>
                </a:cxn>
                <a:cxn ang="0">
                  <a:pos x="414" y="682"/>
                </a:cxn>
                <a:cxn ang="0">
                  <a:pos x="427" y="816"/>
                </a:cxn>
                <a:cxn ang="0">
                  <a:pos x="433" y="771"/>
                </a:cxn>
                <a:cxn ang="0">
                  <a:pos x="439" y="669"/>
                </a:cxn>
                <a:cxn ang="0">
                  <a:pos x="452" y="644"/>
                </a:cxn>
              </a:cxnLst>
              <a:rect l="txL" t="txT" r="txR" b="txB"/>
              <a:pathLst>
                <a:path w="465" h="918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9" y="6"/>
                  </a:lnTo>
                  <a:lnTo>
                    <a:pt x="25" y="13"/>
                  </a:lnTo>
                  <a:lnTo>
                    <a:pt x="31" y="19"/>
                  </a:lnTo>
                  <a:lnTo>
                    <a:pt x="38" y="25"/>
                  </a:lnTo>
                  <a:lnTo>
                    <a:pt x="51" y="38"/>
                  </a:lnTo>
                  <a:lnTo>
                    <a:pt x="51" y="51"/>
                  </a:lnTo>
                  <a:lnTo>
                    <a:pt x="57" y="57"/>
                  </a:lnTo>
                  <a:lnTo>
                    <a:pt x="57" y="64"/>
                  </a:lnTo>
                  <a:lnTo>
                    <a:pt x="63" y="70"/>
                  </a:lnTo>
                  <a:lnTo>
                    <a:pt x="63" y="83"/>
                  </a:lnTo>
                  <a:lnTo>
                    <a:pt x="70" y="89"/>
                  </a:lnTo>
                  <a:lnTo>
                    <a:pt x="70" y="96"/>
                  </a:lnTo>
                  <a:lnTo>
                    <a:pt x="76" y="102"/>
                  </a:lnTo>
                  <a:lnTo>
                    <a:pt x="76" y="121"/>
                  </a:lnTo>
                  <a:lnTo>
                    <a:pt x="82" y="127"/>
                  </a:lnTo>
                  <a:lnTo>
                    <a:pt x="82" y="147"/>
                  </a:lnTo>
                  <a:lnTo>
                    <a:pt x="89" y="153"/>
                  </a:lnTo>
                  <a:lnTo>
                    <a:pt x="89" y="172"/>
                  </a:lnTo>
                  <a:lnTo>
                    <a:pt x="95" y="185"/>
                  </a:lnTo>
                  <a:lnTo>
                    <a:pt x="95" y="210"/>
                  </a:lnTo>
                  <a:lnTo>
                    <a:pt x="102" y="223"/>
                  </a:lnTo>
                  <a:lnTo>
                    <a:pt x="102" y="242"/>
                  </a:lnTo>
                  <a:lnTo>
                    <a:pt x="108" y="255"/>
                  </a:lnTo>
                  <a:lnTo>
                    <a:pt x="108" y="306"/>
                  </a:lnTo>
                  <a:lnTo>
                    <a:pt x="114" y="325"/>
                  </a:lnTo>
                  <a:lnTo>
                    <a:pt x="114" y="421"/>
                  </a:lnTo>
                  <a:lnTo>
                    <a:pt x="121" y="497"/>
                  </a:lnTo>
                  <a:lnTo>
                    <a:pt x="121" y="663"/>
                  </a:lnTo>
                  <a:lnTo>
                    <a:pt x="121" y="427"/>
                  </a:lnTo>
                  <a:lnTo>
                    <a:pt x="127" y="395"/>
                  </a:lnTo>
                  <a:lnTo>
                    <a:pt x="127" y="351"/>
                  </a:lnTo>
                  <a:lnTo>
                    <a:pt x="133" y="344"/>
                  </a:lnTo>
                  <a:lnTo>
                    <a:pt x="133" y="331"/>
                  </a:lnTo>
                  <a:lnTo>
                    <a:pt x="140" y="325"/>
                  </a:lnTo>
                  <a:lnTo>
                    <a:pt x="146" y="331"/>
                  </a:lnTo>
                  <a:lnTo>
                    <a:pt x="153" y="338"/>
                  </a:lnTo>
                  <a:lnTo>
                    <a:pt x="153" y="344"/>
                  </a:lnTo>
                  <a:lnTo>
                    <a:pt x="159" y="351"/>
                  </a:lnTo>
                  <a:lnTo>
                    <a:pt x="159" y="370"/>
                  </a:lnTo>
                  <a:lnTo>
                    <a:pt x="165" y="382"/>
                  </a:lnTo>
                  <a:lnTo>
                    <a:pt x="165" y="414"/>
                  </a:lnTo>
                  <a:lnTo>
                    <a:pt x="172" y="427"/>
                  </a:lnTo>
                  <a:lnTo>
                    <a:pt x="172" y="484"/>
                  </a:lnTo>
                  <a:lnTo>
                    <a:pt x="178" y="516"/>
                  </a:lnTo>
                  <a:lnTo>
                    <a:pt x="178" y="746"/>
                  </a:lnTo>
                  <a:lnTo>
                    <a:pt x="184" y="599"/>
                  </a:lnTo>
                  <a:lnTo>
                    <a:pt x="184" y="497"/>
                  </a:lnTo>
                  <a:lnTo>
                    <a:pt x="191" y="478"/>
                  </a:lnTo>
                  <a:lnTo>
                    <a:pt x="191" y="452"/>
                  </a:lnTo>
                  <a:lnTo>
                    <a:pt x="197" y="446"/>
                  </a:lnTo>
                  <a:lnTo>
                    <a:pt x="197" y="433"/>
                  </a:lnTo>
                  <a:lnTo>
                    <a:pt x="204" y="427"/>
                  </a:lnTo>
                  <a:lnTo>
                    <a:pt x="210" y="433"/>
                  </a:lnTo>
                  <a:lnTo>
                    <a:pt x="216" y="440"/>
                  </a:lnTo>
                  <a:lnTo>
                    <a:pt x="216" y="446"/>
                  </a:lnTo>
                  <a:lnTo>
                    <a:pt x="223" y="452"/>
                  </a:lnTo>
                  <a:lnTo>
                    <a:pt x="223" y="472"/>
                  </a:lnTo>
                  <a:lnTo>
                    <a:pt x="229" y="478"/>
                  </a:lnTo>
                  <a:lnTo>
                    <a:pt x="229" y="516"/>
                  </a:lnTo>
                  <a:lnTo>
                    <a:pt x="235" y="529"/>
                  </a:lnTo>
                  <a:lnTo>
                    <a:pt x="235" y="599"/>
                  </a:lnTo>
                  <a:lnTo>
                    <a:pt x="242" y="644"/>
                  </a:lnTo>
                  <a:lnTo>
                    <a:pt x="242" y="803"/>
                  </a:lnTo>
                  <a:lnTo>
                    <a:pt x="242" y="676"/>
                  </a:lnTo>
                  <a:lnTo>
                    <a:pt x="248" y="625"/>
                  </a:lnTo>
                  <a:lnTo>
                    <a:pt x="248" y="554"/>
                  </a:lnTo>
                  <a:lnTo>
                    <a:pt x="255" y="542"/>
                  </a:lnTo>
                  <a:lnTo>
                    <a:pt x="255" y="523"/>
                  </a:lnTo>
                  <a:lnTo>
                    <a:pt x="261" y="516"/>
                  </a:lnTo>
                  <a:lnTo>
                    <a:pt x="261" y="503"/>
                  </a:lnTo>
                  <a:lnTo>
                    <a:pt x="267" y="503"/>
                  </a:lnTo>
                  <a:lnTo>
                    <a:pt x="274" y="510"/>
                  </a:lnTo>
                  <a:lnTo>
                    <a:pt x="280" y="516"/>
                  </a:lnTo>
                  <a:lnTo>
                    <a:pt x="280" y="529"/>
                  </a:lnTo>
                  <a:lnTo>
                    <a:pt x="286" y="535"/>
                  </a:lnTo>
                  <a:lnTo>
                    <a:pt x="286" y="561"/>
                  </a:lnTo>
                  <a:lnTo>
                    <a:pt x="293" y="567"/>
                  </a:lnTo>
                  <a:lnTo>
                    <a:pt x="293" y="612"/>
                  </a:lnTo>
                  <a:lnTo>
                    <a:pt x="299" y="637"/>
                  </a:lnTo>
                  <a:lnTo>
                    <a:pt x="299" y="797"/>
                  </a:lnTo>
                  <a:lnTo>
                    <a:pt x="306" y="848"/>
                  </a:lnTo>
                  <a:lnTo>
                    <a:pt x="306" y="682"/>
                  </a:lnTo>
                  <a:lnTo>
                    <a:pt x="312" y="656"/>
                  </a:lnTo>
                  <a:lnTo>
                    <a:pt x="312" y="605"/>
                  </a:lnTo>
                  <a:lnTo>
                    <a:pt x="318" y="593"/>
                  </a:lnTo>
                  <a:lnTo>
                    <a:pt x="318" y="574"/>
                  </a:lnTo>
                  <a:lnTo>
                    <a:pt x="331" y="561"/>
                  </a:lnTo>
                  <a:lnTo>
                    <a:pt x="331" y="554"/>
                  </a:lnTo>
                  <a:lnTo>
                    <a:pt x="331" y="561"/>
                  </a:lnTo>
                  <a:lnTo>
                    <a:pt x="337" y="567"/>
                  </a:lnTo>
                  <a:lnTo>
                    <a:pt x="344" y="574"/>
                  </a:lnTo>
                  <a:lnTo>
                    <a:pt x="344" y="586"/>
                  </a:lnTo>
                  <a:lnTo>
                    <a:pt x="350" y="593"/>
                  </a:lnTo>
                  <a:lnTo>
                    <a:pt x="350" y="625"/>
                  </a:lnTo>
                  <a:lnTo>
                    <a:pt x="357" y="637"/>
                  </a:lnTo>
                  <a:lnTo>
                    <a:pt x="357" y="688"/>
                  </a:lnTo>
                  <a:lnTo>
                    <a:pt x="363" y="720"/>
                  </a:lnTo>
                  <a:lnTo>
                    <a:pt x="363" y="880"/>
                  </a:lnTo>
                  <a:lnTo>
                    <a:pt x="369" y="778"/>
                  </a:lnTo>
                  <a:lnTo>
                    <a:pt x="369" y="682"/>
                  </a:lnTo>
                  <a:lnTo>
                    <a:pt x="376" y="663"/>
                  </a:lnTo>
                  <a:lnTo>
                    <a:pt x="376" y="631"/>
                  </a:lnTo>
                  <a:lnTo>
                    <a:pt x="382" y="625"/>
                  </a:lnTo>
                  <a:lnTo>
                    <a:pt x="382" y="612"/>
                  </a:lnTo>
                  <a:lnTo>
                    <a:pt x="388" y="605"/>
                  </a:lnTo>
                  <a:lnTo>
                    <a:pt x="395" y="605"/>
                  </a:lnTo>
                  <a:lnTo>
                    <a:pt x="401" y="618"/>
                  </a:lnTo>
                  <a:lnTo>
                    <a:pt x="408" y="625"/>
                  </a:lnTo>
                  <a:lnTo>
                    <a:pt x="408" y="637"/>
                  </a:lnTo>
                  <a:lnTo>
                    <a:pt x="414" y="644"/>
                  </a:lnTo>
                  <a:lnTo>
                    <a:pt x="414" y="682"/>
                  </a:lnTo>
                  <a:lnTo>
                    <a:pt x="420" y="695"/>
                  </a:lnTo>
                  <a:lnTo>
                    <a:pt x="420" y="765"/>
                  </a:lnTo>
                  <a:lnTo>
                    <a:pt x="427" y="816"/>
                  </a:lnTo>
                  <a:lnTo>
                    <a:pt x="427" y="918"/>
                  </a:lnTo>
                  <a:lnTo>
                    <a:pt x="427" y="816"/>
                  </a:lnTo>
                  <a:lnTo>
                    <a:pt x="433" y="771"/>
                  </a:lnTo>
                  <a:lnTo>
                    <a:pt x="433" y="707"/>
                  </a:lnTo>
                  <a:lnTo>
                    <a:pt x="439" y="695"/>
                  </a:lnTo>
                  <a:lnTo>
                    <a:pt x="439" y="669"/>
                  </a:lnTo>
                  <a:lnTo>
                    <a:pt x="446" y="663"/>
                  </a:lnTo>
                  <a:lnTo>
                    <a:pt x="446" y="650"/>
                  </a:lnTo>
                  <a:lnTo>
                    <a:pt x="452" y="644"/>
                  </a:lnTo>
                  <a:lnTo>
                    <a:pt x="459" y="650"/>
                  </a:lnTo>
                  <a:lnTo>
                    <a:pt x="465" y="656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7" name="Freeform 67"/>
            <p:cNvSpPr/>
            <p:nvPr/>
          </p:nvSpPr>
          <p:spPr>
            <a:xfrm>
              <a:off x="3674" y="2039"/>
              <a:ext cx="147" cy="389"/>
            </a:xfrm>
            <a:custGeom>
              <a:avLst/>
              <a:gdLst>
                <a:gd name="txL" fmla="*/ 0 w 147"/>
                <a:gd name="txT" fmla="*/ 0 h 389"/>
                <a:gd name="txR" fmla="*/ 147 w 147"/>
                <a:gd name="txB" fmla="*/ 389 h 389"/>
              </a:gdLst>
              <a:ahLst/>
              <a:cxnLst>
                <a:cxn ang="0">
                  <a:pos x="0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39"/>
                </a:cxn>
                <a:cxn ang="0">
                  <a:pos x="13" y="51"/>
                </a:cxn>
                <a:cxn ang="0">
                  <a:pos x="13" y="96"/>
                </a:cxn>
                <a:cxn ang="0">
                  <a:pos x="19" y="115"/>
                </a:cxn>
                <a:cxn ang="0">
                  <a:pos x="19" y="313"/>
                </a:cxn>
                <a:cxn ang="0">
                  <a:pos x="25" y="281"/>
                </a:cxn>
                <a:cxn ang="0">
                  <a:pos x="25" y="122"/>
                </a:cxn>
                <a:cxn ang="0">
                  <a:pos x="32" y="102"/>
                </a:cxn>
                <a:cxn ang="0">
                  <a:pos x="32" y="58"/>
                </a:cxn>
                <a:cxn ang="0">
                  <a:pos x="38" y="51"/>
                </a:cxn>
                <a:cxn ang="0">
                  <a:pos x="38" y="32"/>
                </a:cxn>
                <a:cxn ang="0">
                  <a:pos x="45" y="26"/>
                </a:cxn>
                <a:cxn ang="0">
                  <a:pos x="51" y="20"/>
                </a:cxn>
                <a:cxn ang="0">
                  <a:pos x="64" y="32"/>
                </a:cxn>
                <a:cxn ang="0">
                  <a:pos x="64" y="51"/>
                </a:cxn>
                <a:cxn ang="0">
                  <a:pos x="70" y="58"/>
                </a:cxn>
                <a:cxn ang="0">
                  <a:pos x="70" y="83"/>
                </a:cxn>
                <a:cxn ang="0">
                  <a:pos x="76" y="96"/>
                </a:cxn>
                <a:cxn ang="0">
                  <a:pos x="76" y="153"/>
                </a:cxn>
                <a:cxn ang="0">
                  <a:pos x="83" y="185"/>
                </a:cxn>
                <a:cxn ang="0">
                  <a:pos x="83" y="364"/>
                </a:cxn>
                <a:cxn ang="0">
                  <a:pos x="83" y="300"/>
                </a:cxn>
                <a:cxn ang="0">
                  <a:pos x="89" y="217"/>
                </a:cxn>
                <a:cxn ang="0">
                  <a:pos x="89" y="128"/>
                </a:cxn>
                <a:cxn ang="0">
                  <a:pos x="96" y="115"/>
                </a:cxn>
                <a:cxn ang="0">
                  <a:pos x="96" y="83"/>
                </a:cxn>
                <a:cxn ang="0">
                  <a:pos x="102" y="77"/>
                </a:cxn>
                <a:cxn ang="0">
                  <a:pos x="102" y="64"/>
                </a:cxn>
                <a:cxn ang="0">
                  <a:pos x="115" y="51"/>
                </a:cxn>
                <a:cxn ang="0">
                  <a:pos x="108" y="51"/>
                </a:cxn>
                <a:cxn ang="0">
                  <a:pos x="115" y="58"/>
                </a:cxn>
                <a:cxn ang="0">
                  <a:pos x="127" y="71"/>
                </a:cxn>
                <a:cxn ang="0">
                  <a:pos x="127" y="96"/>
                </a:cxn>
                <a:cxn ang="0">
                  <a:pos x="134" y="102"/>
                </a:cxn>
                <a:cxn ang="0">
                  <a:pos x="134" y="141"/>
                </a:cxn>
                <a:cxn ang="0">
                  <a:pos x="140" y="160"/>
                </a:cxn>
                <a:cxn ang="0">
                  <a:pos x="140" y="268"/>
                </a:cxn>
                <a:cxn ang="0">
                  <a:pos x="147" y="389"/>
                </a:cxn>
              </a:cxnLst>
              <a:rect l="txL" t="txT" r="txR" b="txB"/>
              <a:pathLst>
                <a:path w="147" h="389">
                  <a:moveTo>
                    <a:pt x="0" y="0"/>
                  </a:moveTo>
                  <a:lnTo>
                    <a:pt x="0" y="7"/>
                  </a:lnTo>
                  <a:lnTo>
                    <a:pt x="6" y="13"/>
                  </a:lnTo>
                  <a:lnTo>
                    <a:pt x="6" y="39"/>
                  </a:lnTo>
                  <a:lnTo>
                    <a:pt x="13" y="51"/>
                  </a:lnTo>
                  <a:lnTo>
                    <a:pt x="13" y="96"/>
                  </a:lnTo>
                  <a:lnTo>
                    <a:pt x="19" y="115"/>
                  </a:lnTo>
                  <a:lnTo>
                    <a:pt x="19" y="313"/>
                  </a:lnTo>
                  <a:lnTo>
                    <a:pt x="25" y="281"/>
                  </a:lnTo>
                  <a:lnTo>
                    <a:pt x="25" y="122"/>
                  </a:lnTo>
                  <a:lnTo>
                    <a:pt x="32" y="102"/>
                  </a:lnTo>
                  <a:lnTo>
                    <a:pt x="32" y="58"/>
                  </a:lnTo>
                  <a:lnTo>
                    <a:pt x="38" y="51"/>
                  </a:lnTo>
                  <a:lnTo>
                    <a:pt x="38" y="32"/>
                  </a:lnTo>
                  <a:lnTo>
                    <a:pt x="45" y="26"/>
                  </a:lnTo>
                  <a:lnTo>
                    <a:pt x="51" y="20"/>
                  </a:lnTo>
                  <a:lnTo>
                    <a:pt x="64" y="32"/>
                  </a:lnTo>
                  <a:lnTo>
                    <a:pt x="64" y="51"/>
                  </a:lnTo>
                  <a:lnTo>
                    <a:pt x="70" y="58"/>
                  </a:lnTo>
                  <a:lnTo>
                    <a:pt x="70" y="83"/>
                  </a:lnTo>
                  <a:lnTo>
                    <a:pt x="76" y="96"/>
                  </a:lnTo>
                  <a:lnTo>
                    <a:pt x="76" y="153"/>
                  </a:lnTo>
                  <a:lnTo>
                    <a:pt x="83" y="185"/>
                  </a:lnTo>
                  <a:lnTo>
                    <a:pt x="83" y="364"/>
                  </a:lnTo>
                  <a:lnTo>
                    <a:pt x="83" y="300"/>
                  </a:lnTo>
                  <a:lnTo>
                    <a:pt x="89" y="217"/>
                  </a:lnTo>
                  <a:lnTo>
                    <a:pt x="89" y="128"/>
                  </a:lnTo>
                  <a:lnTo>
                    <a:pt x="96" y="115"/>
                  </a:lnTo>
                  <a:lnTo>
                    <a:pt x="96" y="83"/>
                  </a:lnTo>
                  <a:lnTo>
                    <a:pt x="102" y="77"/>
                  </a:lnTo>
                  <a:lnTo>
                    <a:pt x="102" y="64"/>
                  </a:lnTo>
                  <a:lnTo>
                    <a:pt x="115" y="51"/>
                  </a:lnTo>
                  <a:lnTo>
                    <a:pt x="108" y="51"/>
                  </a:lnTo>
                  <a:lnTo>
                    <a:pt x="115" y="58"/>
                  </a:lnTo>
                  <a:lnTo>
                    <a:pt x="127" y="71"/>
                  </a:lnTo>
                  <a:lnTo>
                    <a:pt x="127" y="96"/>
                  </a:lnTo>
                  <a:lnTo>
                    <a:pt x="134" y="102"/>
                  </a:lnTo>
                  <a:lnTo>
                    <a:pt x="134" y="141"/>
                  </a:lnTo>
                  <a:lnTo>
                    <a:pt x="140" y="160"/>
                  </a:lnTo>
                  <a:lnTo>
                    <a:pt x="140" y="268"/>
                  </a:lnTo>
                  <a:lnTo>
                    <a:pt x="147" y="389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8" name="Freeform 68"/>
            <p:cNvSpPr/>
            <p:nvPr/>
          </p:nvSpPr>
          <p:spPr>
            <a:xfrm>
              <a:off x="3821" y="2122"/>
              <a:ext cx="57" cy="306"/>
            </a:xfrm>
            <a:custGeom>
              <a:avLst/>
              <a:gdLst>
                <a:gd name="txL" fmla="*/ 0 w 57"/>
                <a:gd name="txT" fmla="*/ 0 h 306"/>
                <a:gd name="txR" fmla="*/ 57 w 57"/>
                <a:gd name="txB" fmla="*/ 306 h 306"/>
              </a:gdLst>
              <a:ahLst/>
              <a:cxnLst>
                <a:cxn ang="0">
                  <a:pos x="0" y="306"/>
                </a:cxn>
                <a:cxn ang="0">
                  <a:pos x="0" y="121"/>
                </a:cxn>
                <a:cxn ang="0">
                  <a:pos x="6" y="96"/>
                </a:cxn>
                <a:cxn ang="0">
                  <a:pos x="6" y="58"/>
                </a:cxn>
                <a:cxn ang="0">
                  <a:pos x="12" y="45"/>
                </a:cxn>
                <a:cxn ang="0">
                  <a:pos x="12" y="19"/>
                </a:cxn>
                <a:cxn ang="0">
                  <a:pos x="19" y="13"/>
                </a:cxn>
                <a:cxn ang="0">
                  <a:pos x="19" y="0"/>
                </a:cxn>
                <a:cxn ang="0">
                  <a:pos x="25" y="0"/>
                </a:cxn>
                <a:cxn ang="0">
                  <a:pos x="31" y="0"/>
                </a:cxn>
                <a:cxn ang="0">
                  <a:pos x="38" y="13"/>
                </a:cxn>
                <a:cxn ang="0">
                  <a:pos x="38" y="19"/>
                </a:cxn>
                <a:cxn ang="0">
                  <a:pos x="44" y="26"/>
                </a:cxn>
                <a:cxn ang="0">
                  <a:pos x="44" y="45"/>
                </a:cxn>
                <a:cxn ang="0">
                  <a:pos x="51" y="58"/>
                </a:cxn>
                <a:cxn ang="0">
                  <a:pos x="51" y="102"/>
                </a:cxn>
                <a:cxn ang="0">
                  <a:pos x="57" y="128"/>
                </a:cxn>
                <a:cxn ang="0">
                  <a:pos x="57" y="306"/>
                </a:cxn>
              </a:cxnLst>
              <a:rect l="txL" t="txT" r="txR" b="txB"/>
              <a:pathLst>
                <a:path w="57" h="306">
                  <a:moveTo>
                    <a:pt x="0" y="306"/>
                  </a:moveTo>
                  <a:lnTo>
                    <a:pt x="0" y="121"/>
                  </a:lnTo>
                  <a:lnTo>
                    <a:pt x="6" y="96"/>
                  </a:lnTo>
                  <a:lnTo>
                    <a:pt x="6" y="58"/>
                  </a:lnTo>
                  <a:lnTo>
                    <a:pt x="12" y="45"/>
                  </a:lnTo>
                  <a:lnTo>
                    <a:pt x="12" y="19"/>
                  </a:lnTo>
                  <a:lnTo>
                    <a:pt x="19" y="13"/>
                  </a:lnTo>
                  <a:lnTo>
                    <a:pt x="19" y="0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8" y="13"/>
                  </a:lnTo>
                  <a:lnTo>
                    <a:pt x="38" y="19"/>
                  </a:lnTo>
                  <a:lnTo>
                    <a:pt x="44" y="26"/>
                  </a:lnTo>
                  <a:lnTo>
                    <a:pt x="44" y="45"/>
                  </a:lnTo>
                  <a:lnTo>
                    <a:pt x="51" y="58"/>
                  </a:lnTo>
                  <a:lnTo>
                    <a:pt x="51" y="102"/>
                  </a:lnTo>
                  <a:lnTo>
                    <a:pt x="57" y="128"/>
                  </a:lnTo>
                  <a:lnTo>
                    <a:pt x="57" y="306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9" name="Freeform 69"/>
            <p:cNvSpPr/>
            <p:nvPr/>
          </p:nvSpPr>
          <p:spPr>
            <a:xfrm>
              <a:off x="3884" y="2148"/>
              <a:ext cx="115" cy="280"/>
            </a:xfrm>
            <a:custGeom>
              <a:avLst/>
              <a:gdLst>
                <a:gd name="txL" fmla="*/ 0 w 115"/>
                <a:gd name="txT" fmla="*/ 0 h 280"/>
                <a:gd name="txR" fmla="*/ 115 w 115"/>
                <a:gd name="txB" fmla="*/ 280 h 280"/>
              </a:gdLst>
              <a:ahLst/>
              <a:cxnLst>
                <a:cxn ang="0">
                  <a:pos x="0" y="280"/>
                </a:cxn>
                <a:cxn ang="0">
                  <a:pos x="0" y="95"/>
                </a:cxn>
                <a:cxn ang="0">
                  <a:pos x="7" y="76"/>
                </a:cxn>
                <a:cxn ang="0">
                  <a:pos x="7" y="38"/>
                </a:cxn>
                <a:cxn ang="0">
                  <a:pos x="13" y="25"/>
                </a:cxn>
                <a:cxn ang="0">
                  <a:pos x="13" y="13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26" y="0"/>
                </a:cxn>
                <a:cxn ang="0">
                  <a:pos x="32" y="6"/>
                </a:cxn>
                <a:cxn ang="0">
                  <a:pos x="39" y="13"/>
                </a:cxn>
                <a:cxn ang="0">
                  <a:pos x="39" y="32"/>
                </a:cxn>
                <a:cxn ang="0">
                  <a:pos x="45" y="38"/>
                </a:cxn>
                <a:cxn ang="0">
                  <a:pos x="45" y="57"/>
                </a:cxn>
                <a:cxn ang="0">
                  <a:pos x="51" y="70"/>
                </a:cxn>
                <a:cxn ang="0">
                  <a:pos x="51" y="127"/>
                </a:cxn>
                <a:cxn ang="0">
                  <a:pos x="58" y="166"/>
                </a:cxn>
                <a:cxn ang="0">
                  <a:pos x="58" y="280"/>
                </a:cxn>
                <a:cxn ang="0">
                  <a:pos x="58" y="242"/>
                </a:cxn>
                <a:cxn ang="0">
                  <a:pos x="64" y="178"/>
                </a:cxn>
                <a:cxn ang="0">
                  <a:pos x="64" y="95"/>
                </a:cxn>
                <a:cxn ang="0">
                  <a:pos x="70" y="83"/>
                </a:cxn>
                <a:cxn ang="0">
                  <a:pos x="70" y="51"/>
                </a:cxn>
                <a:cxn ang="0">
                  <a:pos x="77" y="44"/>
                </a:cxn>
                <a:cxn ang="0">
                  <a:pos x="77" y="32"/>
                </a:cxn>
                <a:cxn ang="0">
                  <a:pos x="90" y="19"/>
                </a:cxn>
                <a:cxn ang="0">
                  <a:pos x="83" y="19"/>
                </a:cxn>
                <a:cxn ang="0">
                  <a:pos x="90" y="25"/>
                </a:cxn>
                <a:cxn ang="0">
                  <a:pos x="102" y="38"/>
                </a:cxn>
                <a:cxn ang="0">
                  <a:pos x="102" y="64"/>
                </a:cxn>
                <a:cxn ang="0">
                  <a:pos x="109" y="70"/>
                </a:cxn>
                <a:cxn ang="0">
                  <a:pos x="109" y="108"/>
                </a:cxn>
                <a:cxn ang="0">
                  <a:pos x="115" y="127"/>
                </a:cxn>
                <a:cxn ang="0">
                  <a:pos x="115" y="280"/>
                </a:cxn>
              </a:cxnLst>
              <a:rect l="txL" t="txT" r="txR" b="txB"/>
              <a:pathLst>
                <a:path w="115" h="280">
                  <a:moveTo>
                    <a:pt x="0" y="280"/>
                  </a:moveTo>
                  <a:lnTo>
                    <a:pt x="0" y="95"/>
                  </a:lnTo>
                  <a:lnTo>
                    <a:pt x="7" y="76"/>
                  </a:lnTo>
                  <a:lnTo>
                    <a:pt x="7" y="38"/>
                  </a:lnTo>
                  <a:lnTo>
                    <a:pt x="13" y="25"/>
                  </a:lnTo>
                  <a:lnTo>
                    <a:pt x="13" y="13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32" y="6"/>
                  </a:lnTo>
                  <a:lnTo>
                    <a:pt x="39" y="13"/>
                  </a:lnTo>
                  <a:lnTo>
                    <a:pt x="39" y="32"/>
                  </a:lnTo>
                  <a:lnTo>
                    <a:pt x="45" y="38"/>
                  </a:lnTo>
                  <a:lnTo>
                    <a:pt x="45" y="57"/>
                  </a:lnTo>
                  <a:lnTo>
                    <a:pt x="51" y="70"/>
                  </a:lnTo>
                  <a:lnTo>
                    <a:pt x="51" y="127"/>
                  </a:lnTo>
                  <a:lnTo>
                    <a:pt x="58" y="166"/>
                  </a:lnTo>
                  <a:lnTo>
                    <a:pt x="58" y="280"/>
                  </a:lnTo>
                  <a:lnTo>
                    <a:pt x="58" y="242"/>
                  </a:lnTo>
                  <a:lnTo>
                    <a:pt x="64" y="178"/>
                  </a:lnTo>
                  <a:lnTo>
                    <a:pt x="64" y="95"/>
                  </a:lnTo>
                  <a:lnTo>
                    <a:pt x="70" y="83"/>
                  </a:lnTo>
                  <a:lnTo>
                    <a:pt x="70" y="51"/>
                  </a:lnTo>
                  <a:lnTo>
                    <a:pt x="77" y="44"/>
                  </a:lnTo>
                  <a:lnTo>
                    <a:pt x="77" y="32"/>
                  </a:lnTo>
                  <a:lnTo>
                    <a:pt x="90" y="19"/>
                  </a:lnTo>
                  <a:lnTo>
                    <a:pt x="83" y="19"/>
                  </a:lnTo>
                  <a:lnTo>
                    <a:pt x="90" y="25"/>
                  </a:lnTo>
                  <a:lnTo>
                    <a:pt x="102" y="38"/>
                  </a:lnTo>
                  <a:lnTo>
                    <a:pt x="102" y="64"/>
                  </a:lnTo>
                  <a:lnTo>
                    <a:pt x="109" y="70"/>
                  </a:lnTo>
                  <a:lnTo>
                    <a:pt x="109" y="108"/>
                  </a:lnTo>
                  <a:lnTo>
                    <a:pt x="115" y="127"/>
                  </a:lnTo>
                  <a:lnTo>
                    <a:pt x="115" y="280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0" name="Freeform 70"/>
            <p:cNvSpPr/>
            <p:nvPr/>
          </p:nvSpPr>
          <p:spPr>
            <a:xfrm>
              <a:off x="4005" y="2192"/>
              <a:ext cx="58" cy="236"/>
            </a:xfrm>
            <a:custGeom>
              <a:avLst/>
              <a:gdLst>
                <a:gd name="txL" fmla="*/ 0 w 58"/>
                <a:gd name="txT" fmla="*/ 0 h 236"/>
                <a:gd name="txR" fmla="*/ 58 w 58"/>
                <a:gd name="txB" fmla="*/ 236 h 236"/>
              </a:gdLst>
              <a:ahLst/>
              <a:cxnLst>
                <a:cxn ang="0">
                  <a:pos x="0" y="236"/>
                </a:cxn>
                <a:cxn ang="0">
                  <a:pos x="0" y="115"/>
                </a:cxn>
                <a:cxn ang="0">
                  <a:pos x="7" y="90"/>
                </a:cxn>
                <a:cxn ang="0">
                  <a:pos x="7" y="45"/>
                </a:cxn>
                <a:cxn ang="0">
                  <a:pos x="13" y="39"/>
                </a:cxn>
                <a:cxn ang="0">
                  <a:pos x="13" y="1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26" y="0"/>
                </a:cxn>
                <a:cxn ang="0">
                  <a:pos x="32" y="0"/>
                </a:cxn>
                <a:cxn ang="0">
                  <a:pos x="39" y="13"/>
                </a:cxn>
                <a:cxn ang="0">
                  <a:pos x="39" y="20"/>
                </a:cxn>
                <a:cxn ang="0">
                  <a:pos x="45" y="26"/>
                </a:cxn>
                <a:cxn ang="0">
                  <a:pos x="45" y="51"/>
                </a:cxn>
                <a:cxn ang="0">
                  <a:pos x="51" y="58"/>
                </a:cxn>
                <a:cxn ang="0">
                  <a:pos x="51" y="109"/>
                </a:cxn>
                <a:cxn ang="0">
                  <a:pos x="58" y="134"/>
                </a:cxn>
                <a:cxn ang="0">
                  <a:pos x="58" y="236"/>
                </a:cxn>
              </a:cxnLst>
              <a:rect l="txL" t="txT" r="txR" b="txB"/>
              <a:pathLst>
                <a:path w="58" h="236">
                  <a:moveTo>
                    <a:pt x="0" y="236"/>
                  </a:moveTo>
                  <a:lnTo>
                    <a:pt x="0" y="115"/>
                  </a:lnTo>
                  <a:lnTo>
                    <a:pt x="7" y="90"/>
                  </a:lnTo>
                  <a:lnTo>
                    <a:pt x="7" y="45"/>
                  </a:lnTo>
                  <a:lnTo>
                    <a:pt x="13" y="39"/>
                  </a:lnTo>
                  <a:lnTo>
                    <a:pt x="13" y="13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9" y="13"/>
                  </a:lnTo>
                  <a:lnTo>
                    <a:pt x="39" y="20"/>
                  </a:lnTo>
                  <a:lnTo>
                    <a:pt x="45" y="26"/>
                  </a:lnTo>
                  <a:lnTo>
                    <a:pt x="45" y="51"/>
                  </a:lnTo>
                  <a:lnTo>
                    <a:pt x="51" y="58"/>
                  </a:lnTo>
                  <a:lnTo>
                    <a:pt x="51" y="109"/>
                  </a:lnTo>
                  <a:lnTo>
                    <a:pt x="58" y="134"/>
                  </a:lnTo>
                  <a:lnTo>
                    <a:pt x="58" y="236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1" name="Freeform 71"/>
            <p:cNvSpPr/>
            <p:nvPr/>
          </p:nvSpPr>
          <p:spPr>
            <a:xfrm>
              <a:off x="4069" y="2212"/>
              <a:ext cx="58" cy="216"/>
            </a:xfrm>
            <a:custGeom>
              <a:avLst/>
              <a:gdLst>
                <a:gd name="txL" fmla="*/ 0 w 58"/>
                <a:gd name="txT" fmla="*/ 0 h 216"/>
                <a:gd name="txR" fmla="*/ 58 w 58"/>
                <a:gd name="txB" fmla="*/ 216 h 216"/>
              </a:gdLst>
              <a:ahLst/>
              <a:cxnLst>
                <a:cxn ang="0">
                  <a:pos x="0" y="216"/>
                </a:cxn>
                <a:cxn ang="0">
                  <a:pos x="0" y="89"/>
                </a:cxn>
                <a:cxn ang="0">
                  <a:pos x="7" y="70"/>
                </a:cxn>
                <a:cxn ang="0">
                  <a:pos x="7" y="38"/>
                </a:cxn>
                <a:cxn ang="0">
                  <a:pos x="13" y="25"/>
                </a:cxn>
                <a:cxn ang="0">
                  <a:pos x="13" y="12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26" y="0"/>
                </a:cxn>
                <a:cxn ang="0">
                  <a:pos x="38" y="12"/>
                </a:cxn>
                <a:cxn ang="0">
                  <a:pos x="38" y="31"/>
                </a:cxn>
                <a:cxn ang="0">
                  <a:pos x="45" y="38"/>
                </a:cxn>
                <a:cxn ang="0">
                  <a:pos x="45" y="76"/>
                </a:cxn>
                <a:cxn ang="0">
                  <a:pos x="51" y="89"/>
                </a:cxn>
                <a:cxn ang="0">
                  <a:pos x="51" y="178"/>
                </a:cxn>
                <a:cxn ang="0">
                  <a:pos x="58" y="216"/>
                </a:cxn>
              </a:cxnLst>
              <a:rect l="txL" t="txT" r="txR" b="txB"/>
              <a:pathLst>
                <a:path w="58" h="216">
                  <a:moveTo>
                    <a:pt x="0" y="216"/>
                  </a:moveTo>
                  <a:lnTo>
                    <a:pt x="0" y="89"/>
                  </a:lnTo>
                  <a:lnTo>
                    <a:pt x="7" y="70"/>
                  </a:lnTo>
                  <a:lnTo>
                    <a:pt x="7" y="38"/>
                  </a:lnTo>
                  <a:lnTo>
                    <a:pt x="13" y="25"/>
                  </a:lnTo>
                  <a:lnTo>
                    <a:pt x="13" y="12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38" y="12"/>
                  </a:lnTo>
                  <a:lnTo>
                    <a:pt x="38" y="31"/>
                  </a:lnTo>
                  <a:lnTo>
                    <a:pt x="45" y="38"/>
                  </a:lnTo>
                  <a:lnTo>
                    <a:pt x="45" y="76"/>
                  </a:lnTo>
                  <a:lnTo>
                    <a:pt x="51" y="89"/>
                  </a:lnTo>
                  <a:lnTo>
                    <a:pt x="51" y="178"/>
                  </a:lnTo>
                  <a:lnTo>
                    <a:pt x="58" y="216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2" name="Freeform 72"/>
            <p:cNvSpPr/>
            <p:nvPr/>
          </p:nvSpPr>
          <p:spPr>
            <a:xfrm>
              <a:off x="4127" y="2231"/>
              <a:ext cx="57" cy="197"/>
            </a:xfrm>
            <a:custGeom>
              <a:avLst/>
              <a:gdLst>
                <a:gd name="txL" fmla="*/ 0 w 57"/>
                <a:gd name="txT" fmla="*/ 0 h 197"/>
                <a:gd name="txR" fmla="*/ 57 w 57"/>
                <a:gd name="txB" fmla="*/ 197 h 197"/>
              </a:gdLst>
              <a:ahLst/>
              <a:cxnLst>
                <a:cxn ang="0">
                  <a:pos x="0" y="197"/>
                </a:cxn>
                <a:cxn ang="0">
                  <a:pos x="0" y="146"/>
                </a:cxn>
                <a:cxn ang="0">
                  <a:pos x="6" y="114"/>
                </a:cxn>
                <a:cxn ang="0">
                  <a:pos x="6" y="57"/>
                </a:cxn>
                <a:cxn ang="0">
                  <a:pos x="12" y="44"/>
                </a:cxn>
                <a:cxn ang="0">
                  <a:pos x="12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25" y="0"/>
                </a:cxn>
                <a:cxn ang="0">
                  <a:pos x="31" y="0"/>
                </a:cxn>
                <a:cxn ang="0">
                  <a:pos x="38" y="12"/>
                </a:cxn>
                <a:cxn ang="0">
                  <a:pos x="44" y="19"/>
                </a:cxn>
                <a:cxn ang="0">
                  <a:pos x="44" y="38"/>
                </a:cxn>
                <a:cxn ang="0">
                  <a:pos x="51" y="51"/>
                </a:cxn>
                <a:cxn ang="0">
                  <a:pos x="51" y="89"/>
                </a:cxn>
                <a:cxn ang="0">
                  <a:pos x="57" y="114"/>
                </a:cxn>
                <a:cxn ang="0">
                  <a:pos x="57" y="197"/>
                </a:cxn>
              </a:cxnLst>
              <a:rect l="txL" t="txT" r="txR" b="txB"/>
              <a:pathLst>
                <a:path w="57" h="197">
                  <a:moveTo>
                    <a:pt x="0" y="197"/>
                  </a:moveTo>
                  <a:lnTo>
                    <a:pt x="0" y="146"/>
                  </a:lnTo>
                  <a:lnTo>
                    <a:pt x="6" y="114"/>
                  </a:lnTo>
                  <a:lnTo>
                    <a:pt x="6" y="57"/>
                  </a:lnTo>
                  <a:lnTo>
                    <a:pt x="12" y="44"/>
                  </a:lnTo>
                  <a:lnTo>
                    <a:pt x="12" y="25"/>
                  </a:lnTo>
                  <a:lnTo>
                    <a:pt x="19" y="19"/>
                  </a:lnTo>
                  <a:lnTo>
                    <a:pt x="19" y="6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8" y="12"/>
                  </a:lnTo>
                  <a:lnTo>
                    <a:pt x="44" y="19"/>
                  </a:lnTo>
                  <a:lnTo>
                    <a:pt x="44" y="38"/>
                  </a:lnTo>
                  <a:lnTo>
                    <a:pt x="51" y="51"/>
                  </a:lnTo>
                  <a:lnTo>
                    <a:pt x="51" y="89"/>
                  </a:lnTo>
                  <a:lnTo>
                    <a:pt x="57" y="114"/>
                  </a:lnTo>
                  <a:lnTo>
                    <a:pt x="57" y="197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3" name="Freeform 73"/>
            <p:cNvSpPr/>
            <p:nvPr/>
          </p:nvSpPr>
          <p:spPr>
            <a:xfrm>
              <a:off x="4190" y="2250"/>
              <a:ext cx="58" cy="178"/>
            </a:xfrm>
            <a:custGeom>
              <a:avLst/>
              <a:gdLst>
                <a:gd name="txL" fmla="*/ 0 w 58"/>
                <a:gd name="txT" fmla="*/ 0 h 178"/>
                <a:gd name="txR" fmla="*/ 58 w 58"/>
                <a:gd name="txB" fmla="*/ 178 h 178"/>
              </a:gdLst>
              <a:ahLst/>
              <a:cxnLst>
                <a:cxn ang="0">
                  <a:pos x="0" y="178"/>
                </a:cxn>
                <a:cxn ang="0">
                  <a:pos x="0" y="115"/>
                </a:cxn>
                <a:cxn ang="0">
                  <a:pos x="7" y="89"/>
                </a:cxn>
                <a:cxn ang="0">
                  <a:pos x="7" y="44"/>
                </a:cxn>
                <a:cxn ang="0">
                  <a:pos x="13" y="38"/>
                </a:cxn>
                <a:cxn ang="0">
                  <a:pos x="13" y="13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26" y="0"/>
                </a:cxn>
                <a:cxn ang="0">
                  <a:pos x="32" y="6"/>
                </a:cxn>
                <a:cxn ang="0">
                  <a:pos x="39" y="13"/>
                </a:cxn>
                <a:cxn ang="0">
                  <a:pos x="39" y="25"/>
                </a:cxn>
                <a:cxn ang="0">
                  <a:pos x="45" y="32"/>
                </a:cxn>
                <a:cxn ang="0">
                  <a:pos x="45" y="64"/>
                </a:cxn>
                <a:cxn ang="0">
                  <a:pos x="51" y="76"/>
                </a:cxn>
                <a:cxn ang="0">
                  <a:pos x="51" y="115"/>
                </a:cxn>
                <a:cxn ang="0">
                  <a:pos x="58" y="140"/>
                </a:cxn>
                <a:cxn ang="0">
                  <a:pos x="58" y="178"/>
                </a:cxn>
              </a:cxnLst>
              <a:rect l="txL" t="txT" r="txR" b="txB"/>
              <a:pathLst>
                <a:path w="58" h="178">
                  <a:moveTo>
                    <a:pt x="0" y="178"/>
                  </a:moveTo>
                  <a:lnTo>
                    <a:pt x="0" y="115"/>
                  </a:lnTo>
                  <a:lnTo>
                    <a:pt x="7" y="89"/>
                  </a:lnTo>
                  <a:lnTo>
                    <a:pt x="7" y="44"/>
                  </a:lnTo>
                  <a:lnTo>
                    <a:pt x="13" y="38"/>
                  </a:lnTo>
                  <a:lnTo>
                    <a:pt x="13" y="13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32" y="6"/>
                  </a:lnTo>
                  <a:lnTo>
                    <a:pt x="39" y="13"/>
                  </a:lnTo>
                  <a:lnTo>
                    <a:pt x="39" y="25"/>
                  </a:lnTo>
                  <a:lnTo>
                    <a:pt x="45" y="32"/>
                  </a:lnTo>
                  <a:lnTo>
                    <a:pt x="45" y="64"/>
                  </a:lnTo>
                  <a:lnTo>
                    <a:pt x="51" y="76"/>
                  </a:lnTo>
                  <a:lnTo>
                    <a:pt x="51" y="115"/>
                  </a:lnTo>
                  <a:lnTo>
                    <a:pt x="58" y="140"/>
                  </a:lnTo>
                  <a:lnTo>
                    <a:pt x="58" y="178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4" name="Freeform 74"/>
            <p:cNvSpPr/>
            <p:nvPr/>
          </p:nvSpPr>
          <p:spPr>
            <a:xfrm>
              <a:off x="4254" y="2269"/>
              <a:ext cx="51" cy="159"/>
            </a:xfrm>
            <a:custGeom>
              <a:avLst/>
              <a:gdLst>
                <a:gd name="txL" fmla="*/ 0 w 51"/>
                <a:gd name="txT" fmla="*/ 0 h 159"/>
                <a:gd name="txR" fmla="*/ 51 w 51"/>
                <a:gd name="txB" fmla="*/ 159 h 159"/>
              </a:gdLst>
              <a:ahLst/>
              <a:cxnLst>
                <a:cxn ang="0">
                  <a:pos x="0" y="159"/>
                </a:cxn>
                <a:cxn ang="0">
                  <a:pos x="0" y="89"/>
                </a:cxn>
                <a:cxn ang="0">
                  <a:pos x="6" y="70"/>
                </a:cxn>
                <a:cxn ang="0">
                  <a:pos x="6" y="32"/>
                </a:cxn>
                <a:cxn ang="0">
                  <a:pos x="13" y="25"/>
                </a:cxn>
                <a:cxn ang="0">
                  <a:pos x="13" y="13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26" y="0"/>
                </a:cxn>
                <a:cxn ang="0">
                  <a:pos x="38" y="13"/>
                </a:cxn>
                <a:cxn ang="0">
                  <a:pos x="38" y="32"/>
                </a:cxn>
                <a:cxn ang="0">
                  <a:pos x="45" y="38"/>
                </a:cxn>
                <a:cxn ang="0">
                  <a:pos x="45" y="76"/>
                </a:cxn>
                <a:cxn ang="0">
                  <a:pos x="51" y="96"/>
                </a:cxn>
                <a:cxn ang="0">
                  <a:pos x="51" y="159"/>
                </a:cxn>
              </a:cxnLst>
              <a:rect l="txL" t="txT" r="txR" b="txB"/>
              <a:pathLst>
                <a:path w="51" h="159">
                  <a:moveTo>
                    <a:pt x="0" y="159"/>
                  </a:moveTo>
                  <a:lnTo>
                    <a:pt x="0" y="89"/>
                  </a:lnTo>
                  <a:lnTo>
                    <a:pt x="6" y="70"/>
                  </a:lnTo>
                  <a:lnTo>
                    <a:pt x="6" y="32"/>
                  </a:lnTo>
                  <a:lnTo>
                    <a:pt x="13" y="25"/>
                  </a:lnTo>
                  <a:lnTo>
                    <a:pt x="13" y="13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38" y="13"/>
                  </a:lnTo>
                  <a:lnTo>
                    <a:pt x="38" y="32"/>
                  </a:lnTo>
                  <a:lnTo>
                    <a:pt x="45" y="38"/>
                  </a:lnTo>
                  <a:lnTo>
                    <a:pt x="45" y="76"/>
                  </a:lnTo>
                  <a:lnTo>
                    <a:pt x="51" y="96"/>
                  </a:lnTo>
                  <a:lnTo>
                    <a:pt x="51" y="159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5" name="Freeform 75"/>
            <p:cNvSpPr/>
            <p:nvPr/>
          </p:nvSpPr>
          <p:spPr>
            <a:xfrm>
              <a:off x="4311" y="2288"/>
              <a:ext cx="58" cy="140"/>
            </a:xfrm>
            <a:custGeom>
              <a:avLst/>
              <a:gdLst>
                <a:gd name="txL" fmla="*/ 0 w 58"/>
                <a:gd name="txT" fmla="*/ 0 h 140"/>
                <a:gd name="txR" fmla="*/ 58 w 58"/>
                <a:gd name="txB" fmla="*/ 140 h 140"/>
              </a:gdLst>
              <a:ahLst/>
              <a:cxnLst>
                <a:cxn ang="0">
                  <a:pos x="0" y="140"/>
                </a:cxn>
                <a:cxn ang="0">
                  <a:pos x="7" y="108"/>
                </a:cxn>
                <a:cxn ang="0">
                  <a:pos x="7" y="51"/>
                </a:cxn>
                <a:cxn ang="0">
                  <a:pos x="13" y="45"/>
                </a:cxn>
                <a:cxn ang="0">
                  <a:pos x="13" y="19"/>
                </a:cxn>
                <a:cxn ang="0">
                  <a:pos x="20" y="13"/>
                </a:cxn>
                <a:cxn ang="0">
                  <a:pos x="20" y="0"/>
                </a:cxn>
                <a:cxn ang="0">
                  <a:pos x="26" y="0"/>
                </a:cxn>
                <a:cxn ang="0">
                  <a:pos x="32" y="0"/>
                </a:cxn>
                <a:cxn ang="0">
                  <a:pos x="39" y="6"/>
                </a:cxn>
                <a:cxn ang="0">
                  <a:pos x="39" y="13"/>
                </a:cxn>
                <a:cxn ang="0">
                  <a:pos x="45" y="19"/>
                </a:cxn>
                <a:cxn ang="0">
                  <a:pos x="45" y="38"/>
                </a:cxn>
                <a:cxn ang="0">
                  <a:pos x="51" y="51"/>
                </a:cxn>
                <a:cxn ang="0">
                  <a:pos x="51" y="96"/>
                </a:cxn>
                <a:cxn ang="0">
                  <a:pos x="58" y="115"/>
                </a:cxn>
                <a:cxn ang="0">
                  <a:pos x="58" y="140"/>
                </a:cxn>
              </a:cxnLst>
              <a:rect l="txL" t="txT" r="txR" b="txB"/>
              <a:pathLst>
                <a:path w="58" h="140">
                  <a:moveTo>
                    <a:pt x="0" y="140"/>
                  </a:moveTo>
                  <a:lnTo>
                    <a:pt x="7" y="108"/>
                  </a:lnTo>
                  <a:lnTo>
                    <a:pt x="7" y="51"/>
                  </a:lnTo>
                  <a:lnTo>
                    <a:pt x="13" y="45"/>
                  </a:lnTo>
                  <a:lnTo>
                    <a:pt x="13" y="19"/>
                  </a:lnTo>
                  <a:lnTo>
                    <a:pt x="20" y="1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9" y="6"/>
                  </a:lnTo>
                  <a:lnTo>
                    <a:pt x="39" y="13"/>
                  </a:lnTo>
                  <a:lnTo>
                    <a:pt x="45" y="19"/>
                  </a:lnTo>
                  <a:lnTo>
                    <a:pt x="45" y="38"/>
                  </a:lnTo>
                  <a:lnTo>
                    <a:pt x="51" y="51"/>
                  </a:lnTo>
                  <a:lnTo>
                    <a:pt x="51" y="96"/>
                  </a:lnTo>
                  <a:lnTo>
                    <a:pt x="58" y="115"/>
                  </a:lnTo>
                  <a:lnTo>
                    <a:pt x="58" y="140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6" name="Freeform 76"/>
            <p:cNvSpPr/>
            <p:nvPr/>
          </p:nvSpPr>
          <p:spPr>
            <a:xfrm>
              <a:off x="4375" y="2301"/>
              <a:ext cx="51" cy="127"/>
            </a:xfrm>
            <a:custGeom>
              <a:avLst/>
              <a:gdLst>
                <a:gd name="txL" fmla="*/ 0 w 51"/>
                <a:gd name="txT" fmla="*/ 0 h 127"/>
                <a:gd name="txR" fmla="*/ 51 w 51"/>
                <a:gd name="txB" fmla="*/ 127 h 127"/>
              </a:gdLst>
              <a:ahLst/>
              <a:cxnLst>
                <a:cxn ang="0">
                  <a:pos x="0" y="127"/>
                </a:cxn>
                <a:cxn ang="0">
                  <a:pos x="0" y="108"/>
                </a:cxn>
                <a:cxn ang="0">
                  <a:pos x="7" y="89"/>
                </a:cxn>
                <a:cxn ang="0">
                  <a:pos x="7" y="44"/>
                </a:cxn>
                <a:cxn ang="0">
                  <a:pos x="13" y="38"/>
                </a:cxn>
                <a:cxn ang="0">
                  <a:pos x="13" y="19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26" y="6"/>
                </a:cxn>
                <a:cxn ang="0">
                  <a:pos x="32" y="13"/>
                </a:cxn>
                <a:cxn ang="0">
                  <a:pos x="38" y="19"/>
                </a:cxn>
                <a:cxn ang="0">
                  <a:pos x="38" y="32"/>
                </a:cxn>
                <a:cxn ang="0">
                  <a:pos x="45" y="38"/>
                </a:cxn>
                <a:cxn ang="0">
                  <a:pos x="45" y="70"/>
                </a:cxn>
                <a:cxn ang="0">
                  <a:pos x="51" y="83"/>
                </a:cxn>
                <a:cxn ang="0">
                  <a:pos x="51" y="127"/>
                </a:cxn>
              </a:cxnLst>
              <a:rect l="txL" t="txT" r="txR" b="txB"/>
              <a:pathLst>
                <a:path w="51" h="127">
                  <a:moveTo>
                    <a:pt x="0" y="127"/>
                  </a:moveTo>
                  <a:lnTo>
                    <a:pt x="0" y="108"/>
                  </a:lnTo>
                  <a:lnTo>
                    <a:pt x="7" y="89"/>
                  </a:lnTo>
                  <a:lnTo>
                    <a:pt x="7" y="44"/>
                  </a:lnTo>
                  <a:lnTo>
                    <a:pt x="13" y="38"/>
                  </a:lnTo>
                  <a:lnTo>
                    <a:pt x="13" y="19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26" y="6"/>
                  </a:lnTo>
                  <a:lnTo>
                    <a:pt x="32" y="13"/>
                  </a:lnTo>
                  <a:lnTo>
                    <a:pt x="38" y="19"/>
                  </a:lnTo>
                  <a:lnTo>
                    <a:pt x="38" y="32"/>
                  </a:lnTo>
                  <a:lnTo>
                    <a:pt x="45" y="38"/>
                  </a:lnTo>
                  <a:lnTo>
                    <a:pt x="45" y="70"/>
                  </a:lnTo>
                  <a:lnTo>
                    <a:pt x="51" y="83"/>
                  </a:lnTo>
                  <a:lnTo>
                    <a:pt x="51" y="127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7" name="Freeform 77"/>
            <p:cNvSpPr/>
            <p:nvPr/>
          </p:nvSpPr>
          <p:spPr>
            <a:xfrm>
              <a:off x="4439" y="2326"/>
              <a:ext cx="51" cy="102"/>
            </a:xfrm>
            <a:custGeom>
              <a:avLst/>
              <a:gdLst>
                <a:gd name="txL" fmla="*/ 0 w 51"/>
                <a:gd name="txT" fmla="*/ 0 h 102"/>
                <a:gd name="txR" fmla="*/ 51 w 51"/>
                <a:gd name="txB" fmla="*/ 102 h 102"/>
              </a:gdLst>
              <a:ahLst/>
              <a:cxnLst>
                <a:cxn ang="0">
                  <a:pos x="0" y="102"/>
                </a:cxn>
                <a:cxn ang="0">
                  <a:pos x="0" y="64"/>
                </a:cxn>
                <a:cxn ang="0">
                  <a:pos x="6" y="51"/>
                </a:cxn>
                <a:cxn ang="0">
                  <a:pos x="6" y="32"/>
                </a:cxn>
                <a:cxn ang="0">
                  <a:pos x="13" y="26"/>
                </a:cxn>
                <a:cxn ang="0">
                  <a:pos x="13" y="7"/>
                </a:cxn>
                <a:cxn ang="0">
                  <a:pos x="19" y="0"/>
                </a:cxn>
                <a:cxn ang="0">
                  <a:pos x="32" y="0"/>
                </a:cxn>
                <a:cxn ang="0">
                  <a:pos x="32" y="7"/>
                </a:cxn>
                <a:cxn ang="0">
                  <a:pos x="38" y="13"/>
                </a:cxn>
                <a:cxn ang="0">
                  <a:pos x="38" y="32"/>
                </a:cxn>
                <a:cxn ang="0">
                  <a:pos x="45" y="45"/>
                </a:cxn>
                <a:cxn ang="0">
                  <a:pos x="45" y="77"/>
                </a:cxn>
                <a:cxn ang="0">
                  <a:pos x="51" y="96"/>
                </a:cxn>
                <a:cxn ang="0">
                  <a:pos x="51" y="102"/>
                </a:cxn>
              </a:cxnLst>
              <a:rect l="txL" t="txT" r="txR" b="txB"/>
              <a:pathLst>
                <a:path w="51" h="102">
                  <a:moveTo>
                    <a:pt x="0" y="102"/>
                  </a:moveTo>
                  <a:lnTo>
                    <a:pt x="0" y="64"/>
                  </a:lnTo>
                  <a:lnTo>
                    <a:pt x="6" y="51"/>
                  </a:lnTo>
                  <a:lnTo>
                    <a:pt x="6" y="32"/>
                  </a:lnTo>
                  <a:lnTo>
                    <a:pt x="13" y="26"/>
                  </a:lnTo>
                  <a:lnTo>
                    <a:pt x="13" y="7"/>
                  </a:lnTo>
                  <a:lnTo>
                    <a:pt x="19" y="0"/>
                  </a:lnTo>
                  <a:lnTo>
                    <a:pt x="32" y="0"/>
                  </a:lnTo>
                  <a:lnTo>
                    <a:pt x="32" y="7"/>
                  </a:lnTo>
                  <a:lnTo>
                    <a:pt x="38" y="13"/>
                  </a:lnTo>
                  <a:lnTo>
                    <a:pt x="38" y="32"/>
                  </a:lnTo>
                  <a:lnTo>
                    <a:pt x="45" y="45"/>
                  </a:lnTo>
                  <a:lnTo>
                    <a:pt x="45" y="77"/>
                  </a:lnTo>
                  <a:lnTo>
                    <a:pt x="51" y="96"/>
                  </a:lnTo>
                  <a:lnTo>
                    <a:pt x="51" y="102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8" name="Freeform 78"/>
            <p:cNvSpPr/>
            <p:nvPr/>
          </p:nvSpPr>
          <p:spPr>
            <a:xfrm>
              <a:off x="4503" y="2345"/>
              <a:ext cx="44" cy="83"/>
            </a:xfrm>
            <a:custGeom>
              <a:avLst/>
              <a:gdLst>
                <a:gd name="txL" fmla="*/ 0 w 44"/>
                <a:gd name="txT" fmla="*/ 0 h 83"/>
                <a:gd name="txR" fmla="*/ 44 w 44"/>
                <a:gd name="txB" fmla="*/ 83 h 83"/>
              </a:gdLst>
              <a:ahLst/>
              <a:cxnLst>
                <a:cxn ang="0">
                  <a:pos x="0" y="83"/>
                </a:cxn>
                <a:cxn ang="0">
                  <a:pos x="0" y="51"/>
                </a:cxn>
                <a:cxn ang="0">
                  <a:pos x="6" y="39"/>
                </a:cxn>
                <a:cxn ang="0">
                  <a:pos x="6" y="20"/>
                </a:cxn>
                <a:cxn ang="0">
                  <a:pos x="12" y="13"/>
                </a:cxn>
                <a:cxn ang="0">
                  <a:pos x="12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32" y="13"/>
                </a:cxn>
                <a:cxn ang="0">
                  <a:pos x="32" y="20"/>
                </a:cxn>
                <a:cxn ang="0">
                  <a:pos x="38" y="26"/>
                </a:cxn>
                <a:cxn ang="0">
                  <a:pos x="38" y="58"/>
                </a:cxn>
                <a:cxn ang="0">
                  <a:pos x="44" y="64"/>
                </a:cxn>
                <a:cxn ang="0">
                  <a:pos x="44" y="83"/>
                </a:cxn>
              </a:cxnLst>
              <a:rect l="txL" t="txT" r="txR" b="txB"/>
              <a:pathLst>
                <a:path w="44" h="83">
                  <a:moveTo>
                    <a:pt x="0" y="83"/>
                  </a:moveTo>
                  <a:lnTo>
                    <a:pt x="0" y="51"/>
                  </a:lnTo>
                  <a:lnTo>
                    <a:pt x="6" y="39"/>
                  </a:lnTo>
                  <a:lnTo>
                    <a:pt x="6" y="20"/>
                  </a:lnTo>
                  <a:lnTo>
                    <a:pt x="12" y="13"/>
                  </a:lnTo>
                  <a:lnTo>
                    <a:pt x="12" y="0"/>
                  </a:lnTo>
                  <a:lnTo>
                    <a:pt x="19" y="0"/>
                  </a:lnTo>
                  <a:lnTo>
                    <a:pt x="25" y="7"/>
                  </a:lnTo>
                  <a:lnTo>
                    <a:pt x="32" y="13"/>
                  </a:lnTo>
                  <a:lnTo>
                    <a:pt x="32" y="20"/>
                  </a:lnTo>
                  <a:lnTo>
                    <a:pt x="38" y="26"/>
                  </a:lnTo>
                  <a:lnTo>
                    <a:pt x="38" y="58"/>
                  </a:lnTo>
                  <a:lnTo>
                    <a:pt x="44" y="64"/>
                  </a:lnTo>
                  <a:lnTo>
                    <a:pt x="44" y="83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9" name="Freeform 79"/>
            <p:cNvSpPr/>
            <p:nvPr/>
          </p:nvSpPr>
          <p:spPr>
            <a:xfrm>
              <a:off x="4566" y="2365"/>
              <a:ext cx="39" cy="63"/>
            </a:xfrm>
            <a:custGeom>
              <a:avLst/>
              <a:gdLst>
                <a:gd name="txL" fmla="*/ 0 w 39"/>
                <a:gd name="txT" fmla="*/ 0 h 63"/>
                <a:gd name="txR" fmla="*/ 39 w 39"/>
                <a:gd name="txB" fmla="*/ 63 h 63"/>
              </a:gdLst>
              <a:ahLst/>
              <a:cxnLst>
                <a:cxn ang="0">
                  <a:pos x="0" y="63"/>
                </a:cxn>
                <a:cxn ang="0">
                  <a:pos x="0" y="44"/>
                </a:cxn>
                <a:cxn ang="0">
                  <a:pos x="7" y="31"/>
                </a:cxn>
                <a:cxn ang="0">
                  <a:pos x="7" y="12"/>
                </a:cxn>
                <a:cxn ang="0">
                  <a:pos x="20" y="0"/>
                </a:cxn>
                <a:cxn ang="0">
                  <a:pos x="13" y="0"/>
                </a:cxn>
                <a:cxn ang="0">
                  <a:pos x="20" y="0"/>
                </a:cxn>
                <a:cxn ang="0">
                  <a:pos x="32" y="12"/>
                </a:cxn>
                <a:cxn ang="0">
                  <a:pos x="32" y="31"/>
                </a:cxn>
                <a:cxn ang="0">
                  <a:pos x="39" y="38"/>
                </a:cxn>
                <a:cxn ang="0">
                  <a:pos x="39" y="63"/>
                </a:cxn>
              </a:cxnLst>
              <a:rect l="txL" t="txT" r="txR" b="txB"/>
              <a:pathLst>
                <a:path w="39" h="63">
                  <a:moveTo>
                    <a:pt x="0" y="63"/>
                  </a:moveTo>
                  <a:lnTo>
                    <a:pt x="0" y="44"/>
                  </a:lnTo>
                  <a:lnTo>
                    <a:pt x="7" y="31"/>
                  </a:lnTo>
                  <a:lnTo>
                    <a:pt x="7" y="12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20" y="0"/>
                  </a:lnTo>
                  <a:lnTo>
                    <a:pt x="32" y="12"/>
                  </a:lnTo>
                  <a:lnTo>
                    <a:pt x="32" y="31"/>
                  </a:lnTo>
                  <a:lnTo>
                    <a:pt x="39" y="38"/>
                  </a:lnTo>
                  <a:lnTo>
                    <a:pt x="39" y="63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0" name="Freeform 80"/>
            <p:cNvSpPr/>
            <p:nvPr/>
          </p:nvSpPr>
          <p:spPr>
            <a:xfrm>
              <a:off x="4630" y="2390"/>
              <a:ext cx="32" cy="38"/>
            </a:xfrm>
            <a:custGeom>
              <a:avLst/>
              <a:gdLst>
                <a:gd name="txL" fmla="*/ 0 w 32"/>
                <a:gd name="txT" fmla="*/ 0 h 38"/>
                <a:gd name="txR" fmla="*/ 32 w 32"/>
                <a:gd name="txB" fmla="*/ 38 h 38"/>
              </a:gdLst>
              <a:ahLst/>
              <a:cxnLst>
                <a:cxn ang="0">
                  <a:pos x="0" y="38"/>
                </a:cxn>
                <a:cxn ang="0">
                  <a:pos x="0" y="26"/>
                </a:cxn>
                <a:cxn ang="0">
                  <a:pos x="7" y="19"/>
                </a:cxn>
                <a:cxn ang="0">
                  <a:pos x="7" y="6"/>
                </a:cxn>
                <a:cxn ang="0">
                  <a:pos x="13" y="0"/>
                </a:cxn>
                <a:cxn ang="0">
                  <a:pos x="19" y="6"/>
                </a:cxn>
                <a:cxn ang="0">
                  <a:pos x="32" y="19"/>
                </a:cxn>
                <a:cxn ang="0">
                  <a:pos x="32" y="38"/>
                </a:cxn>
              </a:cxnLst>
              <a:rect l="txL" t="txT" r="txR" b="txB"/>
              <a:pathLst>
                <a:path w="32" h="38">
                  <a:moveTo>
                    <a:pt x="0" y="38"/>
                  </a:moveTo>
                  <a:lnTo>
                    <a:pt x="0" y="26"/>
                  </a:lnTo>
                  <a:lnTo>
                    <a:pt x="7" y="19"/>
                  </a:lnTo>
                  <a:lnTo>
                    <a:pt x="7" y="6"/>
                  </a:lnTo>
                  <a:lnTo>
                    <a:pt x="13" y="0"/>
                  </a:lnTo>
                  <a:lnTo>
                    <a:pt x="19" y="6"/>
                  </a:lnTo>
                  <a:lnTo>
                    <a:pt x="32" y="19"/>
                  </a:lnTo>
                  <a:lnTo>
                    <a:pt x="32" y="38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1" name="Freeform 81"/>
            <p:cNvSpPr/>
            <p:nvPr/>
          </p:nvSpPr>
          <p:spPr>
            <a:xfrm>
              <a:off x="4700" y="2422"/>
              <a:ext cx="13" cy="6"/>
            </a:xfrm>
            <a:custGeom>
              <a:avLst/>
              <a:gdLst>
                <a:gd name="txL" fmla="*/ 0 w 13"/>
                <a:gd name="txT" fmla="*/ 0 h 6"/>
                <a:gd name="txR" fmla="*/ 13 w 13"/>
                <a:gd name="txB" fmla="*/ 6 h 6"/>
              </a:gdLst>
              <a:ahLst/>
              <a:cxnLst>
                <a:cxn ang="0">
                  <a:pos x="0" y="6"/>
                </a:cxn>
                <a:cxn ang="0">
                  <a:pos x="7" y="0"/>
                </a:cxn>
                <a:cxn ang="0">
                  <a:pos x="13" y="6"/>
                </a:cxn>
              </a:cxnLst>
              <a:rect l="txL" t="txT" r="txR" b="txB"/>
              <a:pathLst>
                <a:path w="13" h="6">
                  <a:moveTo>
                    <a:pt x="0" y="6"/>
                  </a:moveTo>
                  <a:lnTo>
                    <a:pt x="7" y="0"/>
                  </a:lnTo>
                  <a:lnTo>
                    <a:pt x="13" y="6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2" name="Rectangle 82"/>
            <p:cNvSpPr/>
            <p:nvPr/>
          </p:nvSpPr>
          <p:spPr>
            <a:xfrm>
              <a:off x="3948" y="2562"/>
              <a:ext cx="38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83" name="Rectangle 83"/>
            <p:cNvSpPr/>
            <p:nvPr/>
          </p:nvSpPr>
          <p:spPr>
            <a:xfrm>
              <a:off x="4018" y="2568"/>
              <a:ext cx="15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/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84" name="Rectangle 84"/>
            <p:cNvSpPr/>
            <p:nvPr/>
          </p:nvSpPr>
          <p:spPr>
            <a:xfrm>
              <a:off x="4045" y="2562"/>
              <a:ext cx="30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p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85" name="Rectangle 85"/>
            <p:cNvSpPr/>
            <p:nvPr/>
          </p:nvSpPr>
          <p:spPr>
            <a:xfrm rot="-5400000">
              <a:off x="2745" y="1846"/>
              <a:ext cx="330" cy="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Gain, dB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86" name="Rectangle 86"/>
            <p:cNvSpPr/>
            <p:nvPr/>
          </p:nvSpPr>
          <p:spPr>
            <a:xfrm>
              <a:off x="3673" y="1166"/>
              <a:ext cx="380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Hanning window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600151" name="Picture 87" descr="ch9fig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38" y="3606800"/>
            <a:ext cx="4897437" cy="26828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096963" y="2495550"/>
          <a:ext cx="8445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r:id="rId5" imgW="8445500" imgH="990600" progId="Equation.DSMT4">
                  <p:embed/>
                </p:oleObj>
              </mc:Choice>
              <mc:Fallback>
                <p:oleObj r:id="rId5" imgW="8445500" imgH="9906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6963" y="2495550"/>
                        <a:ext cx="84455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TextBox 2"/>
          <p:cNvSpPr txBox="1"/>
          <p:nvPr/>
        </p:nvSpPr>
        <p:spPr>
          <a:xfrm>
            <a:off x="5303838" y="6396038"/>
            <a:ext cx="30956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（掌握）</a:t>
            </a:r>
          </a:p>
        </p:txBody>
      </p:sp>
      <p:graphicFrame>
        <p:nvGraphicFramePr>
          <p:cNvPr id="2" name="对象 79"/>
          <p:cNvGraphicFramePr>
            <a:graphicFrameLocks noChangeAspect="1"/>
          </p:cNvGraphicFramePr>
          <p:nvPr/>
        </p:nvGraphicFramePr>
        <p:xfrm>
          <a:off x="1097280" y="1246505"/>
          <a:ext cx="5549900" cy="1009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r:id="rId7" imgW="2197100" imgH="457200" progId="Equation.KSEE3">
                  <p:embed/>
                </p:oleObj>
              </mc:Choice>
              <mc:Fallback>
                <p:oleObj r:id="rId7" imgW="2197100" imgH="457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7280" y="1246505"/>
                        <a:ext cx="5549900" cy="10090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0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0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1" name="Rectangle 3"/>
          <p:cNvSpPr>
            <a:spLocks noGrp="1"/>
          </p:cNvSpPr>
          <p:nvPr>
            <p:ph idx="1"/>
          </p:nvPr>
        </p:nvSpPr>
        <p:spPr>
          <a:xfrm>
            <a:off x="548005" y="327660"/>
            <a:ext cx="10361613" cy="6477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Hamming window:</a:t>
            </a: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" name="Group 7"/>
          <p:cNvGrpSpPr/>
          <p:nvPr/>
        </p:nvGrpSpPr>
        <p:grpSpPr>
          <a:xfrm>
            <a:off x="5629275" y="3506788"/>
            <a:ext cx="5849938" cy="2606675"/>
            <a:chOff x="535" y="2678"/>
            <a:chExt cx="1998" cy="1519"/>
          </a:xfrm>
        </p:grpSpPr>
        <p:sp>
          <p:nvSpPr>
            <p:cNvPr id="52232" name="Rectangle 8"/>
            <p:cNvSpPr/>
            <p:nvPr/>
          </p:nvSpPr>
          <p:spPr>
            <a:xfrm>
              <a:off x="873" y="2838"/>
              <a:ext cx="1657" cy="10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3" name="Rectangle 9"/>
            <p:cNvSpPr/>
            <p:nvPr/>
          </p:nvSpPr>
          <p:spPr>
            <a:xfrm>
              <a:off x="873" y="2838"/>
              <a:ext cx="1657" cy="1096"/>
            </a:xfrm>
            <a:prstGeom prst="rect">
              <a:avLst/>
            </a:prstGeom>
            <a:noFill/>
            <a:ln w="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4" name="Freeform 10"/>
            <p:cNvSpPr/>
            <p:nvPr/>
          </p:nvSpPr>
          <p:spPr>
            <a:xfrm>
              <a:off x="873" y="2844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5" name="Freeform 11"/>
            <p:cNvSpPr/>
            <p:nvPr/>
          </p:nvSpPr>
          <p:spPr>
            <a:xfrm>
              <a:off x="1204" y="2844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6" name="Freeform 12"/>
            <p:cNvSpPr/>
            <p:nvPr/>
          </p:nvSpPr>
          <p:spPr>
            <a:xfrm>
              <a:off x="1536" y="2844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7" name="Freeform 13"/>
            <p:cNvSpPr/>
            <p:nvPr/>
          </p:nvSpPr>
          <p:spPr>
            <a:xfrm>
              <a:off x="1867" y="2844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8" name="Freeform 14"/>
            <p:cNvSpPr/>
            <p:nvPr/>
          </p:nvSpPr>
          <p:spPr>
            <a:xfrm>
              <a:off x="2199" y="2844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9" name="Freeform 15"/>
            <p:cNvSpPr/>
            <p:nvPr/>
          </p:nvSpPr>
          <p:spPr>
            <a:xfrm>
              <a:off x="2530" y="2844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0" name="Freeform 16"/>
            <p:cNvSpPr/>
            <p:nvPr/>
          </p:nvSpPr>
          <p:spPr>
            <a:xfrm>
              <a:off x="873" y="3934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1" name="Freeform 17"/>
            <p:cNvSpPr/>
            <p:nvPr/>
          </p:nvSpPr>
          <p:spPr>
            <a:xfrm>
              <a:off x="873" y="3724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2" name="Freeform 18"/>
            <p:cNvSpPr/>
            <p:nvPr/>
          </p:nvSpPr>
          <p:spPr>
            <a:xfrm>
              <a:off x="873" y="3513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3" name="Freeform 19"/>
            <p:cNvSpPr/>
            <p:nvPr/>
          </p:nvSpPr>
          <p:spPr>
            <a:xfrm>
              <a:off x="873" y="3309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4" name="Freeform 20"/>
            <p:cNvSpPr/>
            <p:nvPr/>
          </p:nvSpPr>
          <p:spPr>
            <a:xfrm>
              <a:off x="873" y="3099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5" name="Freeform 21"/>
            <p:cNvSpPr/>
            <p:nvPr/>
          </p:nvSpPr>
          <p:spPr>
            <a:xfrm>
              <a:off x="873" y="2895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6" name="Line 22"/>
            <p:cNvSpPr/>
            <p:nvPr/>
          </p:nvSpPr>
          <p:spPr>
            <a:xfrm>
              <a:off x="873" y="2838"/>
              <a:ext cx="165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47" name="Freeform 23"/>
            <p:cNvSpPr/>
            <p:nvPr/>
          </p:nvSpPr>
          <p:spPr>
            <a:xfrm>
              <a:off x="873" y="2838"/>
              <a:ext cx="1657" cy="1096"/>
            </a:xfrm>
            <a:custGeom>
              <a:avLst/>
              <a:gdLst>
                <a:gd name="txL" fmla="*/ 0 w 260"/>
                <a:gd name="txT" fmla="*/ 0 h 172"/>
                <a:gd name="txR" fmla="*/ 260 w 260"/>
                <a:gd name="txB" fmla="*/ 172 h 172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260" h="172">
                  <a:moveTo>
                    <a:pt x="0" y="172"/>
                  </a:moveTo>
                  <a:lnTo>
                    <a:pt x="260" y="172"/>
                  </a:ln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8" name="Line 24"/>
            <p:cNvSpPr/>
            <p:nvPr/>
          </p:nvSpPr>
          <p:spPr>
            <a:xfrm flipV="1">
              <a:off x="873" y="2838"/>
              <a:ext cx="1" cy="109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49" name="Line 25"/>
            <p:cNvSpPr/>
            <p:nvPr/>
          </p:nvSpPr>
          <p:spPr>
            <a:xfrm>
              <a:off x="873" y="3934"/>
              <a:ext cx="165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50" name="Line 26"/>
            <p:cNvSpPr/>
            <p:nvPr/>
          </p:nvSpPr>
          <p:spPr>
            <a:xfrm flipV="1">
              <a:off x="873" y="2838"/>
              <a:ext cx="1" cy="109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51" name="Line 27"/>
            <p:cNvSpPr/>
            <p:nvPr/>
          </p:nvSpPr>
          <p:spPr>
            <a:xfrm flipV="1">
              <a:off x="873" y="3915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52" name="Line 28"/>
            <p:cNvSpPr/>
            <p:nvPr/>
          </p:nvSpPr>
          <p:spPr>
            <a:xfrm>
              <a:off x="873" y="2844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53" name="Rectangle 29"/>
            <p:cNvSpPr/>
            <p:nvPr/>
          </p:nvSpPr>
          <p:spPr>
            <a:xfrm>
              <a:off x="847" y="3953"/>
              <a:ext cx="28" cy="1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54" name="Line 30"/>
            <p:cNvSpPr/>
            <p:nvPr/>
          </p:nvSpPr>
          <p:spPr>
            <a:xfrm flipV="1">
              <a:off x="1204" y="3915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55" name="Line 31"/>
            <p:cNvSpPr/>
            <p:nvPr/>
          </p:nvSpPr>
          <p:spPr>
            <a:xfrm>
              <a:off x="1204" y="2844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56" name="Rectangle 32"/>
            <p:cNvSpPr/>
            <p:nvPr/>
          </p:nvSpPr>
          <p:spPr>
            <a:xfrm>
              <a:off x="1141" y="3953"/>
              <a:ext cx="71" cy="1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0.2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57" name="Line 33"/>
            <p:cNvSpPr/>
            <p:nvPr/>
          </p:nvSpPr>
          <p:spPr>
            <a:xfrm flipV="1">
              <a:off x="1536" y="3915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58" name="Line 34"/>
            <p:cNvSpPr/>
            <p:nvPr/>
          </p:nvSpPr>
          <p:spPr>
            <a:xfrm>
              <a:off x="1536" y="2844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59" name="Rectangle 35"/>
            <p:cNvSpPr/>
            <p:nvPr/>
          </p:nvSpPr>
          <p:spPr>
            <a:xfrm>
              <a:off x="1472" y="3953"/>
              <a:ext cx="71" cy="1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0.4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60" name="Line 36"/>
            <p:cNvSpPr/>
            <p:nvPr/>
          </p:nvSpPr>
          <p:spPr>
            <a:xfrm flipV="1">
              <a:off x="1867" y="3915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61" name="Line 37"/>
            <p:cNvSpPr/>
            <p:nvPr/>
          </p:nvSpPr>
          <p:spPr>
            <a:xfrm>
              <a:off x="1867" y="2844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62" name="Rectangle 38"/>
            <p:cNvSpPr/>
            <p:nvPr/>
          </p:nvSpPr>
          <p:spPr>
            <a:xfrm>
              <a:off x="1803" y="3953"/>
              <a:ext cx="71" cy="1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0.6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63" name="Line 39"/>
            <p:cNvSpPr/>
            <p:nvPr/>
          </p:nvSpPr>
          <p:spPr>
            <a:xfrm flipV="1">
              <a:off x="2199" y="3915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64" name="Line 40"/>
            <p:cNvSpPr/>
            <p:nvPr/>
          </p:nvSpPr>
          <p:spPr>
            <a:xfrm>
              <a:off x="2199" y="2844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65" name="Rectangle 41"/>
            <p:cNvSpPr/>
            <p:nvPr/>
          </p:nvSpPr>
          <p:spPr>
            <a:xfrm>
              <a:off x="2134" y="3953"/>
              <a:ext cx="71" cy="1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0.8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66" name="Line 42"/>
            <p:cNvSpPr/>
            <p:nvPr/>
          </p:nvSpPr>
          <p:spPr>
            <a:xfrm flipV="1">
              <a:off x="2530" y="3915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67" name="Line 43"/>
            <p:cNvSpPr/>
            <p:nvPr/>
          </p:nvSpPr>
          <p:spPr>
            <a:xfrm>
              <a:off x="2530" y="2844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68" name="Rectangle 44"/>
            <p:cNvSpPr/>
            <p:nvPr/>
          </p:nvSpPr>
          <p:spPr>
            <a:xfrm>
              <a:off x="2505" y="3953"/>
              <a:ext cx="28" cy="1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1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69" name="Line 45"/>
            <p:cNvSpPr/>
            <p:nvPr/>
          </p:nvSpPr>
          <p:spPr>
            <a:xfrm>
              <a:off x="873" y="3934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70" name="Line 46"/>
            <p:cNvSpPr/>
            <p:nvPr/>
          </p:nvSpPr>
          <p:spPr>
            <a:xfrm flipH="1">
              <a:off x="2511" y="3934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71" name="Rectangle 47"/>
            <p:cNvSpPr/>
            <p:nvPr/>
          </p:nvSpPr>
          <p:spPr>
            <a:xfrm>
              <a:off x="697" y="3877"/>
              <a:ext cx="105" cy="1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-100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72" name="Line 48"/>
            <p:cNvSpPr/>
            <p:nvPr/>
          </p:nvSpPr>
          <p:spPr>
            <a:xfrm>
              <a:off x="873" y="3724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73" name="Line 49"/>
            <p:cNvSpPr/>
            <p:nvPr/>
          </p:nvSpPr>
          <p:spPr>
            <a:xfrm flipH="1">
              <a:off x="2511" y="3724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74" name="Rectangle 50"/>
            <p:cNvSpPr/>
            <p:nvPr/>
          </p:nvSpPr>
          <p:spPr>
            <a:xfrm>
              <a:off x="713" y="3666"/>
              <a:ext cx="76" cy="1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-80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75" name="Line 51"/>
            <p:cNvSpPr/>
            <p:nvPr/>
          </p:nvSpPr>
          <p:spPr>
            <a:xfrm>
              <a:off x="873" y="3513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76" name="Line 52"/>
            <p:cNvSpPr/>
            <p:nvPr/>
          </p:nvSpPr>
          <p:spPr>
            <a:xfrm flipH="1">
              <a:off x="2511" y="3513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77" name="Rectangle 53"/>
            <p:cNvSpPr/>
            <p:nvPr/>
          </p:nvSpPr>
          <p:spPr>
            <a:xfrm>
              <a:off x="713" y="3456"/>
              <a:ext cx="76" cy="1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-60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78" name="Line 54"/>
            <p:cNvSpPr/>
            <p:nvPr/>
          </p:nvSpPr>
          <p:spPr>
            <a:xfrm>
              <a:off x="873" y="3309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79" name="Line 55"/>
            <p:cNvSpPr/>
            <p:nvPr/>
          </p:nvSpPr>
          <p:spPr>
            <a:xfrm flipH="1">
              <a:off x="2511" y="3309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80" name="Rectangle 56"/>
            <p:cNvSpPr/>
            <p:nvPr/>
          </p:nvSpPr>
          <p:spPr>
            <a:xfrm>
              <a:off x="713" y="3252"/>
              <a:ext cx="76" cy="1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-40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81" name="Line 57"/>
            <p:cNvSpPr/>
            <p:nvPr/>
          </p:nvSpPr>
          <p:spPr>
            <a:xfrm>
              <a:off x="873" y="3099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82" name="Line 58"/>
            <p:cNvSpPr/>
            <p:nvPr/>
          </p:nvSpPr>
          <p:spPr>
            <a:xfrm flipH="1">
              <a:off x="2511" y="3099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83" name="Rectangle 59"/>
            <p:cNvSpPr/>
            <p:nvPr/>
          </p:nvSpPr>
          <p:spPr>
            <a:xfrm>
              <a:off x="713" y="3042"/>
              <a:ext cx="76" cy="1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-20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84" name="Line 60"/>
            <p:cNvSpPr/>
            <p:nvPr/>
          </p:nvSpPr>
          <p:spPr>
            <a:xfrm>
              <a:off x="873" y="2895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85" name="Line 61"/>
            <p:cNvSpPr/>
            <p:nvPr/>
          </p:nvSpPr>
          <p:spPr>
            <a:xfrm flipH="1">
              <a:off x="2511" y="2895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86" name="Rectangle 62"/>
            <p:cNvSpPr/>
            <p:nvPr/>
          </p:nvSpPr>
          <p:spPr>
            <a:xfrm>
              <a:off x="735" y="2844"/>
              <a:ext cx="28" cy="1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87" name="Line 63"/>
            <p:cNvSpPr/>
            <p:nvPr/>
          </p:nvSpPr>
          <p:spPr>
            <a:xfrm>
              <a:off x="873" y="2838"/>
              <a:ext cx="165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88" name="Freeform 64"/>
            <p:cNvSpPr/>
            <p:nvPr/>
          </p:nvSpPr>
          <p:spPr>
            <a:xfrm>
              <a:off x="873" y="2838"/>
              <a:ext cx="1657" cy="1096"/>
            </a:xfrm>
            <a:custGeom>
              <a:avLst/>
              <a:gdLst>
                <a:gd name="txL" fmla="*/ 0 w 260"/>
                <a:gd name="txT" fmla="*/ 0 h 172"/>
                <a:gd name="txR" fmla="*/ 260 w 260"/>
                <a:gd name="txB" fmla="*/ 172 h 172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260" h="172">
                  <a:moveTo>
                    <a:pt x="0" y="172"/>
                  </a:moveTo>
                  <a:lnTo>
                    <a:pt x="260" y="172"/>
                  </a:ln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9" name="Line 65"/>
            <p:cNvSpPr/>
            <p:nvPr/>
          </p:nvSpPr>
          <p:spPr>
            <a:xfrm flipV="1">
              <a:off x="873" y="2838"/>
              <a:ext cx="1" cy="109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90" name="Freeform 66"/>
            <p:cNvSpPr/>
            <p:nvPr/>
          </p:nvSpPr>
          <p:spPr>
            <a:xfrm>
              <a:off x="873" y="2895"/>
              <a:ext cx="465" cy="1045"/>
            </a:xfrm>
            <a:custGeom>
              <a:avLst/>
              <a:gdLst>
                <a:gd name="txL" fmla="*/ 0 w 465"/>
                <a:gd name="txT" fmla="*/ 0 h 1045"/>
                <a:gd name="txR" fmla="*/ 465 w 465"/>
                <a:gd name="txB" fmla="*/ 1045 h 1045"/>
              </a:gdLst>
              <a:ahLst/>
              <a:cxnLst>
                <a:cxn ang="0">
                  <a:pos x="12" y="0"/>
                </a:cxn>
                <a:cxn ang="0">
                  <a:pos x="31" y="19"/>
                </a:cxn>
                <a:cxn ang="0">
                  <a:pos x="51" y="45"/>
                </a:cxn>
                <a:cxn ang="0">
                  <a:pos x="57" y="70"/>
                </a:cxn>
                <a:cxn ang="0">
                  <a:pos x="70" y="89"/>
                </a:cxn>
                <a:cxn ang="0">
                  <a:pos x="76" y="121"/>
                </a:cxn>
                <a:cxn ang="0">
                  <a:pos x="89" y="153"/>
                </a:cxn>
                <a:cxn ang="0">
                  <a:pos x="95" y="210"/>
                </a:cxn>
                <a:cxn ang="0">
                  <a:pos x="108" y="242"/>
                </a:cxn>
                <a:cxn ang="0">
                  <a:pos x="114" y="331"/>
                </a:cxn>
                <a:cxn ang="0">
                  <a:pos x="127" y="421"/>
                </a:cxn>
                <a:cxn ang="0">
                  <a:pos x="133" y="1045"/>
                </a:cxn>
                <a:cxn ang="0">
                  <a:pos x="140" y="497"/>
                </a:cxn>
                <a:cxn ang="0">
                  <a:pos x="159" y="523"/>
                </a:cxn>
                <a:cxn ang="0">
                  <a:pos x="165" y="612"/>
                </a:cxn>
                <a:cxn ang="0">
                  <a:pos x="178" y="650"/>
                </a:cxn>
                <a:cxn ang="0">
                  <a:pos x="184" y="580"/>
                </a:cxn>
                <a:cxn ang="0">
                  <a:pos x="197" y="523"/>
                </a:cxn>
                <a:cxn ang="0">
                  <a:pos x="204" y="478"/>
                </a:cxn>
                <a:cxn ang="0">
                  <a:pos x="216" y="452"/>
                </a:cxn>
                <a:cxn ang="0">
                  <a:pos x="235" y="465"/>
                </a:cxn>
                <a:cxn ang="0">
                  <a:pos x="242" y="523"/>
                </a:cxn>
                <a:cxn ang="0">
                  <a:pos x="255" y="720"/>
                </a:cxn>
                <a:cxn ang="0">
                  <a:pos x="261" y="561"/>
                </a:cxn>
                <a:cxn ang="0">
                  <a:pos x="267" y="465"/>
                </a:cxn>
                <a:cxn ang="0">
                  <a:pos x="280" y="440"/>
                </a:cxn>
                <a:cxn ang="0">
                  <a:pos x="299" y="452"/>
                </a:cxn>
                <a:cxn ang="0">
                  <a:pos x="306" y="491"/>
                </a:cxn>
                <a:cxn ang="0">
                  <a:pos x="318" y="586"/>
                </a:cxn>
                <a:cxn ang="0">
                  <a:pos x="325" y="535"/>
                </a:cxn>
                <a:cxn ang="0">
                  <a:pos x="337" y="478"/>
                </a:cxn>
                <a:cxn ang="0">
                  <a:pos x="350" y="440"/>
                </a:cxn>
                <a:cxn ang="0">
                  <a:pos x="363" y="465"/>
                </a:cxn>
                <a:cxn ang="0">
                  <a:pos x="376" y="503"/>
                </a:cxn>
                <a:cxn ang="0">
                  <a:pos x="382" y="1013"/>
                </a:cxn>
                <a:cxn ang="0">
                  <a:pos x="395" y="535"/>
                </a:cxn>
                <a:cxn ang="0">
                  <a:pos x="401" y="465"/>
                </a:cxn>
                <a:cxn ang="0">
                  <a:pos x="420" y="452"/>
                </a:cxn>
                <a:cxn ang="0">
                  <a:pos x="433" y="472"/>
                </a:cxn>
                <a:cxn ang="0">
                  <a:pos x="439" y="535"/>
                </a:cxn>
                <a:cxn ang="0">
                  <a:pos x="452" y="771"/>
                </a:cxn>
                <a:cxn ang="0">
                  <a:pos x="459" y="516"/>
                </a:cxn>
              </a:cxnLst>
              <a:rect l="txL" t="txT" r="txR" b="txB"/>
              <a:pathLst>
                <a:path w="465" h="1045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9" y="6"/>
                  </a:lnTo>
                  <a:lnTo>
                    <a:pt x="25" y="13"/>
                  </a:lnTo>
                  <a:lnTo>
                    <a:pt x="31" y="19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51" y="45"/>
                  </a:lnTo>
                  <a:lnTo>
                    <a:pt x="51" y="51"/>
                  </a:lnTo>
                  <a:lnTo>
                    <a:pt x="57" y="57"/>
                  </a:lnTo>
                  <a:lnTo>
                    <a:pt x="57" y="70"/>
                  </a:lnTo>
                  <a:lnTo>
                    <a:pt x="63" y="76"/>
                  </a:lnTo>
                  <a:lnTo>
                    <a:pt x="63" y="83"/>
                  </a:lnTo>
                  <a:lnTo>
                    <a:pt x="70" y="89"/>
                  </a:lnTo>
                  <a:lnTo>
                    <a:pt x="70" y="102"/>
                  </a:lnTo>
                  <a:lnTo>
                    <a:pt x="76" y="108"/>
                  </a:lnTo>
                  <a:lnTo>
                    <a:pt x="76" y="121"/>
                  </a:lnTo>
                  <a:lnTo>
                    <a:pt x="82" y="127"/>
                  </a:lnTo>
                  <a:lnTo>
                    <a:pt x="82" y="147"/>
                  </a:lnTo>
                  <a:lnTo>
                    <a:pt x="89" y="153"/>
                  </a:lnTo>
                  <a:lnTo>
                    <a:pt x="89" y="178"/>
                  </a:lnTo>
                  <a:lnTo>
                    <a:pt x="95" y="185"/>
                  </a:lnTo>
                  <a:lnTo>
                    <a:pt x="95" y="210"/>
                  </a:lnTo>
                  <a:lnTo>
                    <a:pt x="102" y="217"/>
                  </a:lnTo>
                  <a:lnTo>
                    <a:pt x="102" y="236"/>
                  </a:lnTo>
                  <a:lnTo>
                    <a:pt x="108" y="242"/>
                  </a:lnTo>
                  <a:lnTo>
                    <a:pt x="108" y="274"/>
                  </a:lnTo>
                  <a:lnTo>
                    <a:pt x="114" y="287"/>
                  </a:lnTo>
                  <a:lnTo>
                    <a:pt x="114" y="331"/>
                  </a:lnTo>
                  <a:lnTo>
                    <a:pt x="121" y="344"/>
                  </a:lnTo>
                  <a:lnTo>
                    <a:pt x="121" y="402"/>
                  </a:lnTo>
                  <a:lnTo>
                    <a:pt x="127" y="421"/>
                  </a:lnTo>
                  <a:lnTo>
                    <a:pt x="127" y="529"/>
                  </a:lnTo>
                  <a:lnTo>
                    <a:pt x="133" y="599"/>
                  </a:lnTo>
                  <a:lnTo>
                    <a:pt x="133" y="1045"/>
                  </a:lnTo>
                  <a:lnTo>
                    <a:pt x="133" y="561"/>
                  </a:lnTo>
                  <a:lnTo>
                    <a:pt x="140" y="529"/>
                  </a:lnTo>
                  <a:lnTo>
                    <a:pt x="140" y="497"/>
                  </a:lnTo>
                  <a:lnTo>
                    <a:pt x="153" y="497"/>
                  </a:lnTo>
                  <a:lnTo>
                    <a:pt x="153" y="516"/>
                  </a:lnTo>
                  <a:lnTo>
                    <a:pt x="159" y="523"/>
                  </a:lnTo>
                  <a:lnTo>
                    <a:pt x="159" y="554"/>
                  </a:lnTo>
                  <a:lnTo>
                    <a:pt x="165" y="567"/>
                  </a:lnTo>
                  <a:lnTo>
                    <a:pt x="165" y="612"/>
                  </a:lnTo>
                  <a:lnTo>
                    <a:pt x="172" y="625"/>
                  </a:lnTo>
                  <a:lnTo>
                    <a:pt x="172" y="656"/>
                  </a:lnTo>
                  <a:lnTo>
                    <a:pt x="178" y="650"/>
                  </a:lnTo>
                  <a:lnTo>
                    <a:pt x="178" y="637"/>
                  </a:lnTo>
                  <a:lnTo>
                    <a:pt x="184" y="625"/>
                  </a:lnTo>
                  <a:lnTo>
                    <a:pt x="184" y="580"/>
                  </a:lnTo>
                  <a:lnTo>
                    <a:pt x="191" y="567"/>
                  </a:lnTo>
                  <a:lnTo>
                    <a:pt x="191" y="529"/>
                  </a:lnTo>
                  <a:lnTo>
                    <a:pt x="197" y="523"/>
                  </a:lnTo>
                  <a:lnTo>
                    <a:pt x="197" y="497"/>
                  </a:lnTo>
                  <a:lnTo>
                    <a:pt x="204" y="491"/>
                  </a:lnTo>
                  <a:lnTo>
                    <a:pt x="204" y="478"/>
                  </a:lnTo>
                  <a:lnTo>
                    <a:pt x="210" y="472"/>
                  </a:lnTo>
                  <a:lnTo>
                    <a:pt x="210" y="459"/>
                  </a:lnTo>
                  <a:lnTo>
                    <a:pt x="216" y="452"/>
                  </a:lnTo>
                  <a:lnTo>
                    <a:pt x="229" y="452"/>
                  </a:lnTo>
                  <a:lnTo>
                    <a:pt x="229" y="459"/>
                  </a:lnTo>
                  <a:lnTo>
                    <a:pt x="235" y="465"/>
                  </a:lnTo>
                  <a:lnTo>
                    <a:pt x="235" y="478"/>
                  </a:lnTo>
                  <a:lnTo>
                    <a:pt x="242" y="484"/>
                  </a:lnTo>
                  <a:lnTo>
                    <a:pt x="242" y="523"/>
                  </a:lnTo>
                  <a:lnTo>
                    <a:pt x="248" y="535"/>
                  </a:lnTo>
                  <a:lnTo>
                    <a:pt x="248" y="631"/>
                  </a:lnTo>
                  <a:lnTo>
                    <a:pt x="255" y="720"/>
                  </a:lnTo>
                  <a:lnTo>
                    <a:pt x="255" y="746"/>
                  </a:lnTo>
                  <a:lnTo>
                    <a:pt x="255" y="593"/>
                  </a:lnTo>
                  <a:lnTo>
                    <a:pt x="261" y="561"/>
                  </a:lnTo>
                  <a:lnTo>
                    <a:pt x="261" y="503"/>
                  </a:lnTo>
                  <a:lnTo>
                    <a:pt x="267" y="491"/>
                  </a:lnTo>
                  <a:lnTo>
                    <a:pt x="267" y="465"/>
                  </a:lnTo>
                  <a:lnTo>
                    <a:pt x="274" y="459"/>
                  </a:lnTo>
                  <a:lnTo>
                    <a:pt x="274" y="446"/>
                  </a:lnTo>
                  <a:lnTo>
                    <a:pt x="280" y="440"/>
                  </a:lnTo>
                  <a:lnTo>
                    <a:pt x="286" y="440"/>
                  </a:lnTo>
                  <a:lnTo>
                    <a:pt x="293" y="446"/>
                  </a:lnTo>
                  <a:lnTo>
                    <a:pt x="299" y="452"/>
                  </a:lnTo>
                  <a:lnTo>
                    <a:pt x="299" y="465"/>
                  </a:lnTo>
                  <a:lnTo>
                    <a:pt x="306" y="472"/>
                  </a:lnTo>
                  <a:lnTo>
                    <a:pt x="306" y="491"/>
                  </a:lnTo>
                  <a:lnTo>
                    <a:pt x="312" y="503"/>
                  </a:lnTo>
                  <a:lnTo>
                    <a:pt x="312" y="554"/>
                  </a:lnTo>
                  <a:lnTo>
                    <a:pt x="318" y="586"/>
                  </a:lnTo>
                  <a:lnTo>
                    <a:pt x="318" y="739"/>
                  </a:lnTo>
                  <a:lnTo>
                    <a:pt x="325" y="637"/>
                  </a:lnTo>
                  <a:lnTo>
                    <a:pt x="325" y="535"/>
                  </a:lnTo>
                  <a:lnTo>
                    <a:pt x="331" y="523"/>
                  </a:lnTo>
                  <a:lnTo>
                    <a:pt x="331" y="484"/>
                  </a:lnTo>
                  <a:lnTo>
                    <a:pt x="337" y="478"/>
                  </a:lnTo>
                  <a:lnTo>
                    <a:pt x="337" y="459"/>
                  </a:lnTo>
                  <a:lnTo>
                    <a:pt x="350" y="446"/>
                  </a:lnTo>
                  <a:lnTo>
                    <a:pt x="350" y="440"/>
                  </a:lnTo>
                  <a:lnTo>
                    <a:pt x="357" y="446"/>
                  </a:lnTo>
                  <a:lnTo>
                    <a:pt x="363" y="452"/>
                  </a:lnTo>
                  <a:lnTo>
                    <a:pt x="363" y="465"/>
                  </a:lnTo>
                  <a:lnTo>
                    <a:pt x="369" y="472"/>
                  </a:lnTo>
                  <a:lnTo>
                    <a:pt x="369" y="491"/>
                  </a:lnTo>
                  <a:lnTo>
                    <a:pt x="376" y="503"/>
                  </a:lnTo>
                  <a:lnTo>
                    <a:pt x="376" y="554"/>
                  </a:lnTo>
                  <a:lnTo>
                    <a:pt x="382" y="574"/>
                  </a:lnTo>
                  <a:lnTo>
                    <a:pt x="382" y="1013"/>
                  </a:lnTo>
                  <a:lnTo>
                    <a:pt x="388" y="676"/>
                  </a:lnTo>
                  <a:lnTo>
                    <a:pt x="388" y="554"/>
                  </a:lnTo>
                  <a:lnTo>
                    <a:pt x="395" y="535"/>
                  </a:lnTo>
                  <a:lnTo>
                    <a:pt x="395" y="497"/>
                  </a:lnTo>
                  <a:lnTo>
                    <a:pt x="401" y="491"/>
                  </a:lnTo>
                  <a:lnTo>
                    <a:pt x="401" y="465"/>
                  </a:lnTo>
                  <a:lnTo>
                    <a:pt x="408" y="459"/>
                  </a:lnTo>
                  <a:lnTo>
                    <a:pt x="414" y="452"/>
                  </a:lnTo>
                  <a:lnTo>
                    <a:pt x="420" y="452"/>
                  </a:lnTo>
                  <a:lnTo>
                    <a:pt x="427" y="459"/>
                  </a:lnTo>
                  <a:lnTo>
                    <a:pt x="427" y="465"/>
                  </a:lnTo>
                  <a:lnTo>
                    <a:pt x="433" y="472"/>
                  </a:lnTo>
                  <a:lnTo>
                    <a:pt x="433" y="491"/>
                  </a:lnTo>
                  <a:lnTo>
                    <a:pt x="439" y="497"/>
                  </a:lnTo>
                  <a:lnTo>
                    <a:pt x="439" y="535"/>
                  </a:lnTo>
                  <a:lnTo>
                    <a:pt x="446" y="554"/>
                  </a:lnTo>
                  <a:lnTo>
                    <a:pt x="446" y="656"/>
                  </a:lnTo>
                  <a:lnTo>
                    <a:pt x="452" y="771"/>
                  </a:lnTo>
                  <a:lnTo>
                    <a:pt x="452" y="599"/>
                  </a:lnTo>
                  <a:lnTo>
                    <a:pt x="459" y="567"/>
                  </a:lnTo>
                  <a:lnTo>
                    <a:pt x="459" y="516"/>
                  </a:lnTo>
                  <a:lnTo>
                    <a:pt x="465" y="510"/>
                  </a:lnTo>
                  <a:lnTo>
                    <a:pt x="465" y="484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91" name="Freeform 67"/>
            <p:cNvSpPr/>
            <p:nvPr/>
          </p:nvSpPr>
          <p:spPr>
            <a:xfrm>
              <a:off x="1338" y="3354"/>
              <a:ext cx="446" cy="529"/>
            </a:xfrm>
            <a:custGeom>
              <a:avLst/>
              <a:gdLst>
                <a:gd name="txL" fmla="*/ 0 w 446"/>
                <a:gd name="txT" fmla="*/ 0 h 529"/>
                <a:gd name="txR" fmla="*/ 446 w 446"/>
                <a:gd name="txB" fmla="*/ 529 h 529"/>
              </a:gdLst>
              <a:ahLst/>
              <a:cxnLst>
                <a:cxn ang="0">
                  <a:pos x="6" y="6"/>
                </a:cxn>
                <a:cxn ang="0">
                  <a:pos x="25" y="13"/>
                </a:cxn>
                <a:cxn ang="0">
                  <a:pos x="38" y="44"/>
                </a:cxn>
                <a:cxn ang="0">
                  <a:pos x="45" y="191"/>
                </a:cxn>
                <a:cxn ang="0">
                  <a:pos x="51" y="210"/>
                </a:cxn>
                <a:cxn ang="0">
                  <a:pos x="64" y="70"/>
                </a:cxn>
                <a:cxn ang="0">
                  <a:pos x="70" y="19"/>
                </a:cxn>
                <a:cxn ang="0">
                  <a:pos x="83" y="6"/>
                </a:cxn>
                <a:cxn ang="0">
                  <a:pos x="102" y="44"/>
                </a:cxn>
                <a:cxn ang="0">
                  <a:pos x="108" y="146"/>
                </a:cxn>
                <a:cxn ang="0">
                  <a:pos x="115" y="236"/>
                </a:cxn>
                <a:cxn ang="0">
                  <a:pos x="127" y="83"/>
                </a:cxn>
                <a:cxn ang="0">
                  <a:pos x="134" y="25"/>
                </a:cxn>
                <a:cxn ang="0">
                  <a:pos x="153" y="19"/>
                </a:cxn>
                <a:cxn ang="0">
                  <a:pos x="166" y="44"/>
                </a:cxn>
                <a:cxn ang="0">
                  <a:pos x="172" y="121"/>
                </a:cxn>
                <a:cxn ang="0">
                  <a:pos x="185" y="261"/>
                </a:cxn>
                <a:cxn ang="0">
                  <a:pos x="191" y="70"/>
                </a:cxn>
                <a:cxn ang="0">
                  <a:pos x="210" y="25"/>
                </a:cxn>
                <a:cxn ang="0">
                  <a:pos x="223" y="32"/>
                </a:cxn>
                <a:cxn ang="0">
                  <a:pos x="229" y="70"/>
                </a:cxn>
                <a:cxn ang="0">
                  <a:pos x="242" y="146"/>
                </a:cxn>
                <a:cxn ang="0">
                  <a:pos x="249" y="140"/>
                </a:cxn>
                <a:cxn ang="0">
                  <a:pos x="261" y="76"/>
                </a:cxn>
                <a:cxn ang="0">
                  <a:pos x="268" y="38"/>
                </a:cxn>
                <a:cxn ang="0">
                  <a:pos x="280" y="32"/>
                </a:cxn>
                <a:cxn ang="0">
                  <a:pos x="293" y="64"/>
                </a:cxn>
                <a:cxn ang="0">
                  <a:pos x="306" y="127"/>
                </a:cxn>
                <a:cxn ang="0">
                  <a:pos x="312" y="331"/>
                </a:cxn>
                <a:cxn ang="0">
                  <a:pos x="319" y="95"/>
                </a:cxn>
                <a:cxn ang="0">
                  <a:pos x="331" y="57"/>
                </a:cxn>
                <a:cxn ang="0">
                  <a:pos x="338" y="32"/>
                </a:cxn>
                <a:cxn ang="0">
                  <a:pos x="357" y="51"/>
                </a:cxn>
                <a:cxn ang="0">
                  <a:pos x="363" y="95"/>
                </a:cxn>
                <a:cxn ang="0">
                  <a:pos x="376" y="217"/>
                </a:cxn>
                <a:cxn ang="0">
                  <a:pos x="382" y="191"/>
                </a:cxn>
                <a:cxn ang="0">
                  <a:pos x="389" y="76"/>
                </a:cxn>
                <a:cxn ang="0">
                  <a:pos x="408" y="38"/>
                </a:cxn>
                <a:cxn ang="0">
                  <a:pos x="414" y="44"/>
                </a:cxn>
                <a:cxn ang="0">
                  <a:pos x="427" y="70"/>
                </a:cxn>
                <a:cxn ang="0">
                  <a:pos x="433" y="172"/>
                </a:cxn>
                <a:cxn ang="0">
                  <a:pos x="440" y="268"/>
                </a:cxn>
              </a:cxnLst>
              <a:rect l="txL" t="txT" r="txR" b="txB"/>
              <a:pathLst>
                <a:path w="446" h="529">
                  <a:moveTo>
                    <a:pt x="0" y="25"/>
                  </a:moveTo>
                  <a:lnTo>
                    <a:pt x="6" y="19"/>
                  </a:lnTo>
                  <a:lnTo>
                    <a:pt x="6" y="6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5" y="13"/>
                  </a:lnTo>
                  <a:lnTo>
                    <a:pt x="32" y="19"/>
                  </a:lnTo>
                  <a:lnTo>
                    <a:pt x="32" y="38"/>
                  </a:lnTo>
                  <a:lnTo>
                    <a:pt x="38" y="44"/>
                  </a:lnTo>
                  <a:lnTo>
                    <a:pt x="38" y="76"/>
                  </a:lnTo>
                  <a:lnTo>
                    <a:pt x="45" y="95"/>
                  </a:lnTo>
                  <a:lnTo>
                    <a:pt x="45" y="191"/>
                  </a:lnTo>
                  <a:lnTo>
                    <a:pt x="51" y="274"/>
                  </a:lnTo>
                  <a:lnTo>
                    <a:pt x="51" y="331"/>
                  </a:lnTo>
                  <a:lnTo>
                    <a:pt x="51" y="210"/>
                  </a:lnTo>
                  <a:lnTo>
                    <a:pt x="57" y="159"/>
                  </a:lnTo>
                  <a:lnTo>
                    <a:pt x="57" y="89"/>
                  </a:lnTo>
                  <a:lnTo>
                    <a:pt x="64" y="70"/>
                  </a:lnTo>
                  <a:lnTo>
                    <a:pt x="64" y="44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83" y="6"/>
                  </a:lnTo>
                  <a:lnTo>
                    <a:pt x="76" y="6"/>
                  </a:lnTo>
                  <a:lnTo>
                    <a:pt x="83" y="6"/>
                  </a:lnTo>
                  <a:lnTo>
                    <a:pt x="96" y="19"/>
                  </a:lnTo>
                  <a:lnTo>
                    <a:pt x="96" y="38"/>
                  </a:lnTo>
                  <a:lnTo>
                    <a:pt x="102" y="44"/>
                  </a:lnTo>
                  <a:lnTo>
                    <a:pt x="102" y="70"/>
                  </a:lnTo>
                  <a:lnTo>
                    <a:pt x="108" y="83"/>
                  </a:lnTo>
                  <a:lnTo>
                    <a:pt x="108" y="146"/>
                  </a:lnTo>
                  <a:lnTo>
                    <a:pt x="115" y="185"/>
                  </a:lnTo>
                  <a:lnTo>
                    <a:pt x="115" y="452"/>
                  </a:lnTo>
                  <a:lnTo>
                    <a:pt x="115" y="236"/>
                  </a:lnTo>
                  <a:lnTo>
                    <a:pt x="121" y="178"/>
                  </a:lnTo>
                  <a:lnTo>
                    <a:pt x="121" y="95"/>
                  </a:lnTo>
                  <a:lnTo>
                    <a:pt x="127" y="83"/>
                  </a:lnTo>
                  <a:lnTo>
                    <a:pt x="127" y="51"/>
                  </a:lnTo>
                  <a:lnTo>
                    <a:pt x="134" y="44"/>
                  </a:lnTo>
                  <a:lnTo>
                    <a:pt x="134" y="25"/>
                  </a:lnTo>
                  <a:lnTo>
                    <a:pt x="140" y="19"/>
                  </a:lnTo>
                  <a:lnTo>
                    <a:pt x="147" y="13"/>
                  </a:lnTo>
                  <a:lnTo>
                    <a:pt x="153" y="19"/>
                  </a:lnTo>
                  <a:lnTo>
                    <a:pt x="159" y="25"/>
                  </a:lnTo>
                  <a:lnTo>
                    <a:pt x="159" y="38"/>
                  </a:lnTo>
                  <a:lnTo>
                    <a:pt x="166" y="44"/>
                  </a:lnTo>
                  <a:lnTo>
                    <a:pt x="166" y="64"/>
                  </a:lnTo>
                  <a:lnTo>
                    <a:pt x="172" y="76"/>
                  </a:lnTo>
                  <a:lnTo>
                    <a:pt x="172" y="121"/>
                  </a:lnTo>
                  <a:lnTo>
                    <a:pt x="178" y="146"/>
                  </a:lnTo>
                  <a:lnTo>
                    <a:pt x="178" y="427"/>
                  </a:lnTo>
                  <a:lnTo>
                    <a:pt x="185" y="261"/>
                  </a:lnTo>
                  <a:lnTo>
                    <a:pt x="185" y="127"/>
                  </a:lnTo>
                  <a:lnTo>
                    <a:pt x="191" y="108"/>
                  </a:lnTo>
                  <a:lnTo>
                    <a:pt x="191" y="70"/>
                  </a:lnTo>
                  <a:lnTo>
                    <a:pt x="198" y="57"/>
                  </a:lnTo>
                  <a:lnTo>
                    <a:pt x="198" y="38"/>
                  </a:lnTo>
                  <a:lnTo>
                    <a:pt x="210" y="25"/>
                  </a:lnTo>
                  <a:lnTo>
                    <a:pt x="210" y="19"/>
                  </a:lnTo>
                  <a:lnTo>
                    <a:pt x="217" y="25"/>
                  </a:lnTo>
                  <a:lnTo>
                    <a:pt x="223" y="32"/>
                  </a:lnTo>
                  <a:lnTo>
                    <a:pt x="223" y="38"/>
                  </a:lnTo>
                  <a:lnTo>
                    <a:pt x="229" y="44"/>
                  </a:lnTo>
                  <a:lnTo>
                    <a:pt x="229" y="70"/>
                  </a:lnTo>
                  <a:lnTo>
                    <a:pt x="236" y="76"/>
                  </a:lnTo>
                  <a:lnTo>
                    <a:pt x="236" y="121"/>
                  </a:lnTo>
                  <a:lnTo>
                    <a:pt x="242" y="146"/>
                  </a:lnTo>
                  <a:lnTo>
                    <a:pt x="242" y="350"/>
                  </a:lnTo>
                  <a:lnTo>
                    <a:pt x="249" y="293"/>
                  </a:lnTo>
                  <a:lnTo>
                    <a:pt x="249" y="140"/>
                  </a:lnTo>
                  <a:lnTo>
                    <a:pt x="255" y="121"/>
                  </a:lnTo>
                  <a:lnTo>
                    <a:pt x="255" y="89"/>
                  </a:lnTo>
                  <a:lnTo>
                    <a:pt x="261" y="76"/>
                  </a:lnTo>
                  <a:lnTo>
                    <a:pt x="261" y="51"/>
                  </a:lnTo>
                  <a:lnTo>
                    <a:pt x="268" y="44"/>
                  </a:lnTo>
                  <a:lnTo>
                    <a:pt x="268" y="38"/>
                  </a:lnTo>
                  <a:lnTo>
                    <a:pt x="280" y="25"/>
                  </a:lnTo>
                  <a:lnTo>
                    <a:pt x="274" y="25"/>
                  </a:lnTo>
                  <a:lnTo>
                    <a:pt x="280" y="32"/>
                  </a:lnTo>
                  <a:lnTo>
                    <a:pt x="287" y="38"/>
                  </a:lnTo>
                  <a:lnTo>
                    <a:pt x="293" y="44"/>
                  </a:lnTo>
                  <a:lnTo>
                    <a:pt x="293" y="64"/>
                  </a:lnTo>
                  <a:lnTo>
                    <a:pt x="300" y="70"/>
                  </a:lnTo>
                  <a:lnTo>
                    <a:pt x="300" y="108"/>
                  </a:lnTo>
                  <a:lnTo>
                    <a:pt x="306" y="127"/>
                  </a:lnTo>
                  <a:lnTo>
                    <a:pt x="306" y="223"/>
                  </a:lnTo>
                  <a:lnTo>
                    <a:pt x="312" y="312"/>
                  </a:lnTo>
                  <a:lnTo>
                    <a:pt x="312" y="331"/>
                  </a:lnTo>
                  <a:lnTo>
                    <a:pt x="312" y="178"/>
                  </a:lnTo>
                  <a:lnTo>
                    <a:pt x="319" y="153"/>
                  </a:lnTo>
                  <a:lnTo>
                    <a:pt x="319" y="95"/>
                  </a:lnTo>
                  <a:lnTo>
                    <a:pt x="325" y="83"/>
                  </a:lnTo>
                  <a:lnTo>
                    <a:pt x="325" y="64"/>
                  </a:lnTo>
                  <a:lnTo>
                    <a:pt x="331" y="57"/>
                  </a:lnTo>
                  <a:lnTo>
                    <a:pt x="331" y="44"/>
                  </a:lnTo>
                  <a:lnTo>
                    <a:pt x="344" y="32"/>
                  </a:lnTo>
                  <a:lnTo>
                    <a:pt x="338" y="32"/>
                  </a:lnTo>
                  <a:lnTo>
                    <a:pt x="344" y="38"/>
                  </a:lnTo>
                  <a:lnTo>
                    <a:pt x="351" y="44"/>
                  </a:lnTo>
                  <a:lnTo>
                    <a:pt x="357" y="51"/>
                  </a:lnTo>
                  <a:lnTo>
                    <a:pt x="357" y="64"/>
                  </a:lnTo>
                  <a:lnTo>
                    <a:pt x="363" y="70"/>
                  </a:lnTo>
                  <a:lnTo>
                    <a:pt x="363" y="95"/>
                  </a:lnTo>
                  <a:lnTo>
                    <a:pt x="370" y="108"/>
                  </a:lnTo>
                  <a:lnTo>
                    <a:pt x="370" y="172"/>
                  </a:lnTo>
                  <a:lnTo>
                    <a:pt x="376" y="217"/>
                  </a:lnTo>
                  <a:lnTo>
                    <a:pt x="376" y="389"/>
                  </a:lnTo>
                  <a:lnTo>
                    <a:pt x="376" y="248"/>
                  </a:lnTo>
                  <a:lnTo>
                    <a:pt x="382" y="191"/>
                  </a:lnTo>
                  <a:lnTo>
                    <a:pt x="382" y="121"/>
                  </a:lnTo>
                  <a:lnTo>
                    <a:pt x="389" y="102"/>
                  </a:lnTo>
                  <a:lnTo>
                    <a:pt x="389" y="76"/>
                  </a:lnTo>
                  <a:lnTo>
                    <a:pt x="395" y="70"/>
                  </a:lnTo>
                  <a:lnTo>
                    <a:pt x="395" y="51"/>
                  </a:lnTo>
                  <a:lnTo>
                    <a:pt x="408" y="38"/>
                  </a:lnTo>
                  <a:lnTo>
                    <a:pt x="402" y="38"/>
                  </a:lnTo>
                  <a:lnTo>
                    <a:pt x="408" y="38"/>
                  </a:lnTo>
                  <a:lnTo>
                    <a:pt x="414" y="44"/>
                  </a:lnTo>
                  <a:lnTo>
                    <a:pt x="421" y="51"/>
                  </a:lnTo>
                  <a:lnTo>
                    <a:pt x="421" y="64"/>
                  </a:lnTo>
                  <a:lnTo>
                    <a:pt x="427" y="70"/>
                  </a:lnTo>
                  <a:lnTo>
                    <a:pt x="427" y="102"/>
                  </a:lnTo>
                  <a:lnTo>
                    <a:pt x="433" y="115"/>
                  </a:lnTo>
                  <a:lnTo>
                    <a:pt x="433" y="172"/>
                  </a:lnTo>
                  <a:lnTo>
                    <a:pt x="440" y="210"/>
                  </a:lnTo>
                  <a:lnTo>
                    <a:pt x="440" y="529"/>
                  </a:lnTo>
                  <a:lnTo>
                    <a:pt x="440" y="268"/>
                  </a:lnTo>
                  <a:lnTo>
                    <a:pt x="446" y="204"/>
                  </a:lnTo>
                  <a:lnTo>
                    <a:pt x="446" y="127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92" name="Freeform 68"/>
            <p:cNvSpPr/>
            <p:nvPr/>
          </p:nvSpPr>
          <p:spPr>
            <a:xfrm>
              <a:off x="1784" y="3398"/>
              <a:ext cx="459" cy="542"/>
            </a:xfrm>
            <a:custGeom>
              <a:avLst/>
              <a:gdLst>
                <a:gd name="txL" fmla="*/ 0 w 459"/>
                <a:gd name="txT" fmla="*/ 0 h 542"/>
                <a:gd name="txR" fmla="*/ 459 w 459"/>
                <a:gd name="txB" fmla="*/ 542 h 542"/>
              </a:gdLst>
              <a:ahLst/>
              <a:cxnLst>
                <a:cxn ang="0">
                  <a:pos x="7" y="39"/>
                </a:cxn>
                <a:cxn ang="0">
                  <a:pos x="26" y="0"/>
                </a:cxn>
                <a:cxn ang="0">
                  <a:pos x="32" y="0"/>
                </a:cxn>
                <a:cxn ang="0">
                  <a:pos x="45" y="26"/>
                </a:cxn>
                <a:cxn ang="0">
                  <a:pos x="51" y="102"/>
                </a:cxn>
                <a:cxn ang="0">
                  <a:pos x="64" y="243"/>
                </a:cxn>
                <a:cxn ang="0">
                  <a:pos x="70" y="51"/>
                </a:cxn>
                <a:cxn ang="0">
                  <a:pos x="89" y="7"/>
                </a:cxn>
                <a:cxn ang="0">
                  <a:pos x="102" y="13"/>
                </a:cxn>
                <a:cxn ang="0">
                  <a:pos x="109" y="51"/>
                </a:cxn>
                <a:cxn ang="0">
                  <a:pos x="121" y="128"/>
                </a:cxn>
                <a:cxn ang="0">
                  <a:pos x="128" y="147"/>
                </a:cxn>
                <a:cxn ang="0">
                  <a:pos x="140" y="58"/>
                </a:cxn>
                <a:cxn ang="0">
                  <a:pos x="147" y="13"/>
                </a:cxn>
                <a:cxn ang="0">
                  <a:pos x="166" y="13"/>
                </a:cxn>
                <a:cxn ang="0">
                  <a:pos x="172" y="45"/>
                </a:cxn>
                <a:cxn ang="0">
                  <a:pos x="185" y="102"/>
                </a:cxn>
                <a:cxn ang="0">
                  <a:pos x="191" y="153"/>
                </a:cxn>
                <a:cxn ang="0">
                  <a:pos x="204" y="64"/>
                </a:cxn>
                <a:cxn ang="0">
                  <a:pos x="211" y="20"/>
                </a:cxn>
                <a:cxn ang="0">
                  <a:pos x="223" y="7"/>
                </a:cxn>
                <a:cxn ang="0">
                  <a:pos x="242" y="45"/>
                </a:cxn>
                <a:cxn ang="0">
                  <a:pos x="249" y="153"/>
                </a:cxn>
                <a:cxn ang="0">
                  <a:pos x="255" y="217"/>
                </a:cxn>
                <a:cxn ang="0">
                  <a:pos x="268" y="77"/>
                </a:cxn>
                <a:cxn ang="0">
                  <a:pos x="274" y="26"/>
                </a:cxn>
                <a:cxn ang="0">
                  <a:pos x="287" y="13"/>
                </a:cxn>
                <a:cxn ang="0">
                  <a:pos x="300" y="39"/>
                </a:cxn>
                <a:cxn ang="0">
                  <a:pos x="313" y="83"/>
                </a:cxn>
                <a:cxn ang="0">
                  <a:pos x="319" y="415"/>
                </a:cxn>
                <a:cxn ang="0">
                  <a:pos x="325" y="115"/>
                </a:cxn>
                <a:cxn ang="0">
                  <a:pos x="338" y="51"/>
                </a:cxn>
                <a:cxn ang="0">
                  <a:pos x="344" y="20"/>
                </a:cxn>
                <a:cxn ang="0">
                  <a:pos x="370" y="39"/>
                </a:cxn>
                <a:cxn ang="0">
                  <a:pos x="376" y="122"/>
                </a:cxn>
                <a:cxn ang="0">
                  <a:pos x="389" y="249"/>
                </a:cxn>
                <a:cxn ang="0">
                  <a:pos x="395" y="64"/>
                </a:cxn>
                <a:cxn ang="0">
                  <a:pos x="415" y="20"/>
                </a:cxn>
                <a:cxn ang="0">
                  <a:pos x="427" y="26"/>
                </a:cxn>
                <a:cxn ang="0">
                  <a:pos x="434" y="51"/>
                </a:cxn>
                <a:cxn ang="0">
                  <a:pos x="446" y="115"/>
                </a:cxn>
                <a:cxn ang="0">
                  <a:pos x="453" y="153"/>
                </a:cxn>
              </a:cxnLst>
              <a:rect l="txL" t="txT" r="txR" b="txB"/>
              <a:pathLst>
                <a:path w="459" h="542">
                  <a:moveTo>
                    <a:pt x="0" y="83"/>
                  </a:moveTo>
                  <a:lnTo>
                    <a:pt x="7" y="71"/>
                  </a:lnTo>
                  <a:lnTo>
                    <a:pt x="7" y="39"/>
                  </a:lnTo>
                  <a:lnTo>
                    <a:pt x="13" y="26"/>
                  </a:lnTo>
                  <a:lnTo>
                    <a:pt x="13" y="13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8" y="13"/>
                  </a:lnTo>
                  <a:lnTo>
                    <a:pt x="38" y="20"/>
                  </a:lnTo>
                  <a:lnTo>
                    <a:pt x="45" y="26"/>
                  </a:lnTo>
                  <a:lnTo>
                    <a:pt x="45" y="45"/>
                  </a:lnTo>
                  <a:lnTo>
                    <a:pt x="51" y="58"/>
                  </a:lnTo>
                  <a:lnTo>
                    <a:pt x="51" y="102"/>
                  </a:lnTo>
                  <a:lnTo>
                    <a:pt x="58" y="128"/>
                  </a:lnTo>
                  <a:lnTo>
                    <a:pt x="58" y="415"/>
                  </a:lnTo>
                  <a:lnTo>
                    <a:pt x="64" y="243"/>
                  </a:lnTo>
                  <a:lnTo>
                    <a:pt x="64" y="109"/>
                  </a:lnTo>
                  <a:lnTo>
                    <a:pt x="70" y="90"/>
                  </a:lnTo>
                  <a:lnTo>
                    <a:pt x="70" y="51"/>
                  </a:lnTo>
                  <a:lnTo>
                    <a:pt x="77" y="39"/>
                  </a:lnTo>
                  <a:lnTo>
                    <a:pt x="77" y="20"/>
                  </a:lnTo>
                  <a:lnTo>
                    <a:pt x="89" y="7"/>
                  </a:lnTo>
                  <a:lnTo>
                    <a:pt x="89" y="0"/>
                  </a:lnTo>
                  <a:lnTo>
                    <a:pt x="96" y="7"/>
                  </a:lnTo>
                  <a:lnTo>
                    <a:pt x="102" y="13"/>
                  </a:lnTo>
                  <a:lnTo>
                    <a:pt x="102" y="20"/>
                  </a:lnTo>
                  <a:lnTo>
                    <a:pt x="109" y="26"/>
                  </a:lnTo>
                  <a:lnTo>
                    <a:pt x="109" y="51"/>
                  </a:lnTo>
                  <a:lnTo>
                    <a:pt x="115" y="58"/>
                  </a:lnTo>
                  <a:lnTo>
                    <a:pt x="115" y="102"/>
                  </a:lnTo>
                  <a:lnTo>
                    <a:pt x="121" y="128"/>
                  </a:lnTo>
                  <a:lnTo>
                    <a:pt x="121" y="211"/>
                  </a:lnTo>
                  <a:lnTo>
                    <a:pt x="128" y="338"/>
                  </a:lnTo>
                  <a:lnTo>
                    <a:pt x="128" y="147"/>
                  </a:lnTo>
                  <a:lnTo>
                    <a:pt x="134" y="115"/>
                  </a:lnTo>
                  <a:lnTo>
                    <a:pt x="134" y="71"/>
                  </a:lnTo>
                  <a:lnTo>
                    <a:pt x="140" y="58"/>
                  </a:lnTo>
                  <a:lnTo>
                    <a:pt x="140" y="32"/>
                  </a:lnTo>
                  <a:lnTo>
                    <a:pt x="147" y="26"/>
                  </a:lnTo>
                  <a:lnTo>
                    <a:pt x="147" y="13"/>
                  </a:lnTo>
                  <a:lnTo>
                    <a:pt x="153" y="7"/>
                  </a:lnTo>
                  <a:lnTo>
                    <a:pt x="160" y="7"/>
                  </a:lnTo>
                  <a:lnTo>
                    <a:pt x="166" y="13"/>
                  </a:lnTo>
                  <a:lnTo>
                    <a:pt x="166" y="20"/>
                  </a:lnTo>
                  <a:lnTo>
                    <a:pt x="172" y="26"/>
                  </a:lnTo>
                  <a:lnTo>
                    <a:pt x="172" y="45"/>
                  </a:lnTo>
                  <a:lnTo>
                    <a:pt x="179" y="51"/>
                  </a:lnTo>
                  <a:lnTo>
                    <a:pt x="179" y="83"/>
                  </a:lnTo>
                  <a:lnTo>
                    <a:pt x="185" y="102"/>
                  </a:lnTo>
                  <a:lnTo>
                    <a:pt x="185" y="198"/>
                  </a:lnTo>
                  <a:lnTo>
                    <a:pt x="191" y="300"/>
                  </a:lnTo>
                  <a:lnTo>
                    <a:pt x="191" y="153"/>
                  </a:lnTo>
                  <a:lnTo>
                    <a:pt x="198" y="128"/>
                  </a:lnTo>
                  <a:lnTo>
                    <a:pt x="198" y="71"/>
                  </a:lnTo>
                  <a:lnTo>
                    <a:pt x="204" y="64"/>
                  </a:lnTo>
                  <a:lnTo>
                    <a:pt x="204" y="39"/>
                  </a:lnTo>
                  <a:lnTo>
                    <a:pt x="211" y="32"/>
                  </a:lnTo>
                  <a:lnTo>
                    <a:pt x="211" y="20"/>
                  </a:lnTo>
                  <a:lnTo>
                    <a:pt x="223" y="7"/>
                  </a:lnTo>
                  <a:lnTo>
                    <a:pt x="217" y="7"/>
                  </a:lnTo>
                  <a:lnTo>
                    <a:pt x="223" y="7"/>
                  </a:lnTo>
                  <a:lnTo>
                    <a:pt x="236" y="20"/>
                  </a:lnTo>
                  <a:lnTo>
                    <a:pt x="236" y="39"/>
                  </a:lnTo>
                  <a:lnTo>
                    <a:pt x="242" y="45"/>
                  </a:lnTo>
                  <a:lnTo>
                    <a:pt x="242" y="71"/>
                  </a:lnTo>
                  <a:lnTo>
                    <a:pt x="249" y="83"/>
                  </a:lnTo>
                  <a:lnTo>
                    <a:pt x="249" y="153"/>
                  </a:lnTo>
                  <a:lnTo>
                    <a:pt x="255" y="192"/>
                  </a:lnTo>
                  <a:lnTo>
                    <a:pt x="255" y="345"/>
                  </a:lnTo>
                  <a:lnTo>
                    <a:pt x="255" y="217"/>
                  </a:lnTo>
                  <a:lnTo>
                    <a:pt x="262" y="166"/>
                  </a:lnTo>
                  <a:lnTo>
                    <a:pt x="262" y="90"/>
                  </a:lnTo>
                  <a:lnTo>
                    <a:pt x="268" y="77"/>
                  </a:lnTo>
                  <a:lnTo>
                    <a:pt x="268" y="45"/>
                  </a:lnTo>
                  <a:lnTo>
                    <a:pt x="274" y="39"/>
                  </a:lnTo>
                  <a:lnTo>
                    <a:pt x="274" y="26"/>
                  </a:lnTo>
                  <a:lnTo>
                    <a:pt x="287" y="13"/>
                  </a:lnTo>
                  <a:lnTo>
                    <a:pt x="281" y="13"/>
                  </a:lnTo>
                  <a:lnTo>
                    <a:pt x="287" y="13"/>
                  </a:lnTo>
                  <a:lnTo>
                    <a:pt x="293" y="20"/>
                  </a:lnTo>
                  <a:lnTo>
                    <a:pt x="300" y="26"/>
                  </a:lnTo>
                  <a:lnTo>
                    <a:pt x="300" y="39"/>
                  </a:lnTo>
                  <a:lnTo>
                    <a:pt x="306" y="45"/>
                  </a:lnTo>
                  <a:lnTo>
                    <a:pt x="306" y="71"/>
                  </a:lnTo>
                  <a:lnTo>
                    <a:pt x="313" y="83"/>
                  </a:lnTo>
                  <a:lnTo>
                    <a:pt x="313" y="147"/>
                  </a:lnTo>
                  <a:lnTo>
                    <a:pt x="319" y="185"/>
                  </a:lnTo>
                  <a:lnTo>
                    <a:pt x="319" y="415"/>
                  </a:lnTo>
                  <a:lnTo>
                    <a:pt x="319" y="230"/>
                  </a:lnTo>
                  <a:lnTo>
                    <a:pt x="325" y="173"/>
                  </a:lnTo>
                  <a:lnTo>
                    <a:pt x="325" y="115"/>
                  </a:lnTo>
                  <a:lnTo>
                    <a:pt x="332" y="96"/>
                  </a:lnTo>
                  <a:lnTo>
                    <a:pt x="332" y="58"/>
                  </a:lnTo>
                  <a:lnTo>
                    <a:pt x="338" y="51"/>
                  </a:lnTo>
                  <a:lnTo>
                    <a:pt x="338" y="32"/>
                  </a:lnTo>
                  <a:lnTo>
                    <a:pt x="344" y="26"/>
                  </a:lnTo>
                  <a:lnTo>
                    <a:pt x="344" y="20"/>
                  </a:lnTo>
                  <a:lnTo>
                    <a:pt x="364" y="20"/>
                  </a:lnTo>
                  <a:lnTo>
                    <a:pt x="364" y="32"/>
                  </a:lnTo>
                  <a:lnTo>
                    <a:pt x="370" y="39"/>
                  </a:lnTo>
                  <a:lnTo>
                    <a:pt x="370" y="64"/>
                  </a:lnTo>
                  <a:lnTo>
                    <a:pt x="376" y="71"/>
                  </a:lnTo>
                  <a:lnTo>
                    <a:pt x="376" y="122"/>
                  </a:lnTo>
                  <a:lnTo>
                    <a:pt x="383" y="147"/>
                  </a:lnTo>
                  <a:lnTo>
                    <a:pt x="383" y="542"/>
                  </a:lnTo>
                  <a:lnTo>
                    <a:pt x="389" y="249"/>
                  </a:lnTo>
                  <a:lnTo>
                    <a:pt x="389" y="122"/>
                  </a:lnTo>
                  <a:lnTo>
                    <a:pt x="395" y="102"/>
                  </a:lnTo>
                  <a:lnTo>
                    <a:pt x="395" y="64"/>
                  </a:lnTo>
                  <a:lnTo>
                    <a:pt x="402" y="58"/>
                  </a:lnTo>
                  <a:lnTo>
                    <a:pt x="402" y="32"/>
                  </a:lnTo>
                  <a:lnTo>
                    <a:pt x="415" y="20"/>
                  </a:lnTo>
                  <a:lnTo>
                    <a:pt x="415" y="13"/>
                  </a:lnTo>
                  <a:lnTo>
                    <a:pt x="421" y="20"/>
                  </a:lnTo>
                  <a:lnTo>
                    <a:pt x="427" y="26"/>
                  </a:lnTo>
                  <a:lnTo>
                    <a:pt x="427" y="32"/>
                  </a:lnTo>
                  <a:lnTo>
                    <a:pt x="434" y="39"/>
                  </a:lnTo>
                  <a:lnTo>
                    <a:pt x="434" y="51"/>
                  </a:lnTo>
                  <a:lnTo>
                    <a:pt x="440" y="64"/>
                  </a:lnTo>
                  <a:lnTo>
                    <a:pt x="440" y="102"/>
                  </a:lnTo>
                  <a:lnTo>
                    <a:pt x="446" y="115"/>
                  </a:lnTo>
                  <a:lnTo>
                    <a:pt x="446" y="230"/>
                  </a:lnTo>
                  <a:lnTo>
                    <a:pt x="453" y="389"/>
                  </a:lnTo>
                  <a:lnTo>
                    <a:pt x="453" y="153"/>
                  </a:lnTo>
                  <a:lnTo>
                    <a:pt x="459" y="128"/>
                  </a:lnTo>
                  <a:lnTo>
                    <a:pt x="459" y="77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93" name="Freeform 69"/>
            <p:cNvSpPr/>
            <p:nvPr/>
          </p:nvSpPr>
          <p:spPr>
            <a:xfrm>
              <a:off x="2243" y="3418"/>
              <a:ext cx="281" cy="452"/>
            </a:xfrm>
            <a:custGeom>
              <a:avLst/>
              <a:gdLst>
                <a:gd name="txL" fmla="*/ 0 w 281"/>
                <a:gd name="txT" fmla="*/ 0 h 452"/>
                <a:gd name="txR" fmla="*/ 281 w 281"/>
                <a:gd name="txB" fmla="*/ 452 h 452"/>
              </a:gdLst>
              <a:ahLst/>
              <a:cxnLst>
                <a:cxn ang="0">
                  <a:pos x="7" y="44"/>
                </a:cxn>
                <a:cxn ang="0">
                  <a:pos x="13" y="19"/>
                </a:cxn>
                <a:cxn ang="0">
                  <a:pos x="19" y="0"/>
                </a:cxn>
                <a:cxn ang="0">
                  <a:pos x="38" y="12"/>
                </a:cxn>
                <a:cxn ang="0">
                  <a:pos x="45" y="44"/>
                </a:cxn>
                <a:cxn ang="0">
                  <a:pos x="51" y="95"/>
                </a:cxn>
                <a:cxn ang="0">
                  <a:pos x="58" y="312"/>
                </a:cxn>
                <a:cxn ang="0">
                  <a:pos x="64" y="114"/>
                </a:cxn>
                <a:cxn ang="0">
                  <a:pos x="70" y="51"/>
                </a:cxn>
                <a:cxn ang="0">
                  <a:pos x="77" y="19"/>
                </a:cxn>
                <a:cxn ang="0">
                  <a:pos x="89" y="0"/>
                </a:cxn>
                <a:cxn ang="0">
                  <a:pos x="89" y="0"/>
                </a:cxn>
                <a:cxn ang="0">
                  <a:pos x="102" y="12"/>
                </a:cxn>
                <a:cxn ang="0">
                  <a:pos x="109" y="31"/>
                </a:cxn>
                <a:cxn ang="0">
                  <a:pos x="115" y="76"/>
                </a:cxn>
                <a:cxn ang="0">
                  <a:pos x="121" y="191"/>
                </a:cxn>
                <a:cxn ang="0">
                  <a:pos x="121" y="197"/>
                </a:cxn>
                <a:cxn ang="0">
                  <a:pos x="128" y="76"/>
                </a:cxn>
                <a:cxn ang="0">
                  <a:pos x="134" y="38"/>
                </a:cxn>
                <a:cxn ang="0">
                  <a:pos x="140" y="12"/>
                </a:cxn>
                <a:cxn ang="0">
                  <a:pos x="147" y="0"/>
                </a:cxn>
                <a:cxn ang="0">
                  <a:pos x="160" y="6"/>
                </a:cxn>
                <a:cxn ang="0">
                  <a:pos x="166" y="25"/>
                </a:cxn>
                <a:cxn ang="0">
                  <a:pos x="172" y="63"/>
                </a:cxn>
                <a:cxn ang="0">
                  <a:pos x="179" y="114"/>
                </a:cxn>
                <a:cxn ang="0">
                  <a:pos x="185" y="350"/>
                </a:cxn>
                <a:cxn ang="0">
                  <a:pos x="191" y="102"/>
                </a:cxn>
                <a:cxn ang="0">
                  <a:pos x="198" y="44"/>
                </a:cxn>
                <a:cxn ang="0">
                  <a:pos x="204" y="19"/>
                </a:cxn>
                <a:cxn ang="0">
                  <a:pos x="211" y="6"/>
                </a:cxn>
                <a:cxn ang="0">
                  <a:pos x="230" y="19"/>
                </a:cxn>
                <a:cxn ang="0">
                  <a:pos x="236" y="51"/>
                </a:cxn>
                <a:cxn ang="0">
                  <a:pos x="242" y="108"/>
                </a:cxn>
                <a:cxn ang="0">
                  <a:pos x="249" y="452"/>
                </a:cxn>
                <a:cxn ang="0">
                  <a:pos x="255" y="102"/>
                </a:cxn>
                <a:cxn ang="0">
                  <a:pos x="262" y="44"/>
                </a:cxn>
                <a:cxn ang="0">
                  <a:pos x="268" y="19"/>
                </a:cxn>
                <a:cxn ang="0">
                  <a:pos x="274" y="6"/>
                </a:cxn>
              </a:cxnLst>
              <a:rect l="txL" t="txT" r="txR" b="txB"/>
              <a:pathLst>
                <a:path w="281" h="452">
                  <a:moveTo>
                    <a:pt x="0" y="57"/>
                  </a:moveTo>
                  <a:lnTo>
                    <a:pt x="7" y="44"/>
                  </a:lnTo>
                  <a:lnTo>
                    <a:pt x="7" y="25"/>
                  </a:lnTo>
                  <a:lnTo>
                    <a:pt x="13" y="19"/>
                  </a:lnTo>
                  <a:lnTo>
                    <a:pt x="13" y="6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38" y="12"/>
                  </a:lnTo>
                  <a:lnTo>
                    <a:pt x="38" y="31"/>
                  </a:lnTo>
                  <a:lnTo>
                    <a:pt x="45" y="44"/>
                  </a:lnTo>
                  <a:lnTo>
                    <a:pt x="45" y="76"/>
                  </a:lnTo>
                  <a:lnTo>
                    <a:pt x="51" y="95"/>
                  </a:lnTo>
                  <a:lnTo>
                    <a:pt x="51" y="197"/>
                  </a:lnTo>
                  <a:lnTo>
                    <a:pt x="58" y="312"/>
                  </a:lnTo>
                  <a:lnTo>
                    <a:pt x="58" y="140"/>
                  </a:lnTo>
                  <a:lnTo>
                    <a:pt x="64" y="114"/>
                  </a:lnTo>
                  <a:lnTo>
                    <a:pt x="64" y="63"/>
                  </a:lnTo>
                  <a:lnTo>
                    <a:pt x="70" y="51"/>
                  </a:lnTo>
                  <a:lnTo>
                    <a:pt x="70" y="25"/>
                  </a:lnTo>
                  <a:lnTo>
                    <a:pt x="77" y="19"/>
                  </a:lnTo>
                  <a:lnTo>
                    <a:pt x="77" y="12"/>
                  </a:lnTo>
                  <a:lnTo>
                    <a:pt x="89" y="0"/>
                  </a:lnTo>
                  <a:lnTo>
                    <a:pt x="83" y="0"/>
                  </a:lnTo>
                  <a:lnTo>
                    <a:pt x="89" y="0"/>
                  </a:lnTo>
                  <a:lnTo>
                    <a:pt x="96" y="6"/>
                  </a:lnTo>
                  <a:lnTo>
                    <a:pt x="102" y="12"/>
                  </a:lnTo>
                  <a:lnTo>
                    <a:pt x="102" y="25"/>
                  </a:lnTo>
                  <a:lnTo>
                    <a:pt x="109" y="31"/>
                  </a:lnTo>
                  <a:lnTo>
                    <a:pt x="109" y="63"/>
                  </a:lnTo>
                  <a:lnTo>
                    <a:pt x="115" y="76"/>
                  </a:lnTo>
                  <a:lnTo>
                    <a:pt x="115" y="146"/>
                  </a:lnTo>
                  <a:lnTo>
                    <a:pt x="121" y="191"/>
                  </a:lnTo>
                  <a:lnTo>
                    <a:pt x="121" y="306"/>
                  </a:lnTo>
                  <a:lnTo>
                    <a:pt x="121" y="197"/>
                  </a:lnTo>
                  <a:lnTo>
                    <a:pt x="128" y="146"/>
                  </a:lnTo>
                  <a:lnTo>
                    <a:pt x="128" y="76"/>
                  </a:lnTo>
                  <a:lnTo>
                    <a:pt x="134" y="63"/>
                  </a:lnTo>
                  <a:lnTo>
                    <a:pt x="134" y="38"/>
                  </a:lnTo>
                  <a:lnTo>
                    <a:pt x="140" y="25"/>
                  </a:lnTo>
                  <a:lnTo>
                    <a:pt x="140" y="12"/>
                  </a:lnTo>
                  <a:lnTo>
                    <a:pt x="153" y="0"/>
                  </a:lnTo>
                  <a:lnTo>
                    <a:pt x="147" y="0"/>
                  </a:lnTo>
                  <a:lnTo>
                    <a:pt x="153" y="0"/>
                  </a:lnTo>
                  <a:lnTo>
                    <a:pt x="160" y="6"/>
                  </a:lnTo>
                  <a:lnTo>
                    <a:pt x="166" y="12"/>
                  </a:lnTo>
                  <a:lnTo>
                    <a:pt x="166" y="25"/>
                  </a:lnTo>
                  <a:lnTo>
                    <a:pt x="172" y="31"/>
                  </a:lnTo>
                  <a:lnTo>
                    <a:pt x="172" y="63"/>
                  </a:lnTo>
                  <a:lnTo>
                    <a:pt x="179" y="76"/>
                  </a:lnTo>
                  <a:lnTo>
                    <a:pt x="179" y="114"/>
                  </a:lnTo>
                  <a:lnTo>
                    <a:pt x="185" y="140"/>
                  </a:lnTo>
                  <a:lnTo>
                    <a:pt x="185" y="350"/>
                  </a:lnTo>
                  <a:lnTo>
                    <a:pt x="191" y="210"/>
                  </a:lnTo>
                  <a:lnTo>
                    <a:pt x="191" y="102"/>
                  </a:lnTo>
                  <a:lnTo>
                    <a:pt x="198" y="82"/>
                  </a:lnTo>
                  <a:lnTo>
                    <a:pt x="198" y="44"/>
                  </a:lnTo>
                  <a:lnTo>
                    <a:pt x="204" y="38"/>
                  </a:lnTo>
                  <a:lnTo>
                    <a:pt x="204" y="19"/>
                  </a:lnTo>
                  <a:lnTo>
                    <a:pt x="211" y="12"/>
                  </a:lnTo>
                  <a:lnTo>
                    <a:pt x="211" y="6"/>
                  </a:lnTo>
                  <a:lnTo>
                    <a:pt x="230" y="6"/>
                  </a:lnTo>
                  <a:lnTo>
                    <a:pt x="230" y="19"/>
                  </a:lnTo>
                  <a:lnTo>
                    <a:pt x="236" y="25"/>
                  </a:lnTo>
                  <a:lnTo>
                    <a:pt x="236" y="51"/>
                  </a:lnTo>
                  <a:lnTo>
                    <a:pt x="242" y="57"/>
                  </a:lnTo>
                  <a:lnTo>
                    <a:pt x="242" y="108"/>
                  </a:lnTo>
                  <a:lnTo>
                    <a:pt x="249" y="133"/>
                  </a:lnTo>
                  <a:lnTo>
                    <a:pt x="249" y="452"/>
                  </a:lnTo>
                  <a:lnTo>
                    <a:pt x="255" y="223"/>
                  </a:lnTo>
                  <a:lnTo>
                    <a:pt x="255" y="102"/>
                  </a:lnTo>
                  <a:lnTo>
                    <a:pt x="262" y="82"/>
                  </a:lnTo>
                  <a:lnTo>
                    <a:pt x="262" y="44"/>
                  </a:lnTo>
                  <a:lnTo>
                    <a:pt x="268" y="38"/>
                  </a:lnTo>
                  <a:lnTo>
                    <a:pt x="268" y="19"/>
                  </a:lnTo>
                  <a:lnTo>
                    <a:pt x="274" y="12"/>
                  </a:lnTo>
                  <a:lnTo>
                    <a:pt x="274" y="6"/>
                  </a:lnTo>
                  <a:lnTo>
                    <a:pt x="281" y="0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94" name="Rectangle 70"/>
            <p:cNvSpPr/>
            <p:nvPr/>
          </p:nvSpPr>
          <p:spPr>
            <a:xfrm>
              <a:off x="1612" y="4074"/>
              <a:ext cx="39" cy="1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95" name="Rectangle 71"/>
            <p:cNvSpPr/>
            <p:nvPr/>
          </p:nvSpPr>
          <p:spPr>
            <a:xfrm>
              <a:off x="1682" y="4080"/>
              <a:ext cx="16" cy="1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/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96" name="Rectangle 72"/>
            <p:cNvSpPr/>
            <p:nvPr/>
          </p:nvSpPr>
          <p:spPr>
            <a:xfrm>
              <a:off x="1708" y="4074"/>
              <a:ext cx="31" cy="1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p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97" name="Rectangle 73"/>
            <p:cNvSpPr/>
            <p:nvPr/>
          </p:nvSpPr>
          <p:spPr>
            <a:xfrm rot="-5400000">
              <a:off x="394" y="3352"/>
              <a:ext cx="350" cy="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Gain, dB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98" name="Rectangle 74"/>
            <p:cNvSpPr/>
            <p:nvPr/>
          </p:nvSpPr>
          <p:spPr>
            <a:xfrm>
              <a:off x="1312" y="2678"/>
              <a:ext cx="425" cy="1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Hamming window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601163" name="Picture 75" descr="ch9fig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" y="3478213"/>
            <a:ext cx="4937125" cy="27654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41363" y="2266315"/>
          <a:ext cx="8902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r:id="rId5" imgW="8902700" imgH="939800" progId="Equation.DSMT4">
                  <p:embed/>
                </p:oleObj>
              </mc:Choice>
              <mc:Fallback>
                <p:oleObj r:id="rId5" imgW="8902700" imgH="9398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1363" y="2266315"/>
                        <a:ext cx="89027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TextBox 2"/>
          <p:cNvSpPr txBox="1"/>
          <p:nvPr/>
        </p:nvSpPr>
        <p:spPr>
          <a:xfrm>
            <a:off x="5303838" y="6396038"/>
            <a:ext cx="30956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（掌握）</a:t>
            </a:r>
          </a:p>
        </p:txBody>
      </p:sp>
      <p:graphicFrame>
        <p:nvGraphicFramePr>
          <p:cNvPr id="2" name="对象 80"/>
          <p:cNvGraphicFramePr>
            <a:graphicFrameLocks noChangeAspect="1"/>
          </p:cNvGraphicFramePr>
          <p:nvPr/>
        </p:nvGraphicFramePr>
        <p:xfrm>
          <a:off x="695325" y="1202055"/>
          <a:ext cx="571563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r:id="rId7" imgW="2438400" imgH="431800" progId="Equation.KSEE3">
                  <p:embed/>
                </p:oleObj>
              </mc:Choice>
              <mc:Fallback>
                <p:oleObj r:id="rId7" imgW="2438400" imgH="431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5325" y="1202055"/>
                        <a:ext cx="5715635" cy="95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1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1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/>
          </p:cNvSpPr>
          <p:nvPr>
            <p:ph idx="1"/>
          </p:nvPr>
        </p:nvSpPr>
        <p:spPr>
          <a:xfrm>
            <a:off x="698500" y="416243"/>
            <a:ext cx="10361613" cy="5334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Blackman window:</a:t>
            </a: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" name="Group 6"/>
          <p:cNvGrpSpPr/>
          <p:nvPr/>
        </p:nvGrpSpPr>
        <p:grpSpPr>
          <a:xfrm>
            <a:off x="6000750" y="3122613"/>
            <a:ext cx="5743575" cy="2859087"/>
            <a:chOff x="2860" y="2678"/>
            <a:chExt cx="1994" cy="1508"/>
          </a:xfrm>
        </p:grpSpPr>
        <p:sp>
          <p:nvSpPr>
            <p:cNvPr id="53256" name="Rectangle 7"/>
            <p:cNvSpPr/>
            <p:nvPr/>
          </p:nvSpPr>
          <p:spPr>
            <a:xfrm>
              <a:off x="3193" y="2838"/>
              <a:ext cx="1657" cy="10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7" name="Rectangle 8"/>
            <p:cNvSpPr/>
            <p:nvPr/>
          </p:nvSpPr>
          <p:spPr>
            <a:xfrm>
              <a:off x="3193" y="2838"/>
              <a:ext cx="1657" cy="1096"/>
            </a:xfrm>
            <a:prstGeom prst="rect">
              <a:avLst/>
            </a:prstGeom>
            <a:noFill/>
            <a:ln w="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8" name="Freeform 9"/>
            <p:cNvSpPr/>
            <p:nvPr/>
          </p:nvSpPr>
          <p:spPr>
            <a:xfrm>
              <a:off x="3193" y="2844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9" name="Freeform 10"/>
            <p:cNvSpPr/>
            <p:nvPr/>
          </p:nvSpPr>
          <p:spPr>
            <a:xfrm>
              <a:off x="3524" y="2844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0" name="Freeform 11"/>
            <p:cNvSpPr/>
            <p:nvPr/>
          </p:nvSpPr>
          <p:spPr>
            <a:xfrm>
              <a:off x="3856" y="2844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Freeform 12"/>
            <p:cNvSpPr/>
            <p:nvPr/>
          </p:nvSpPr>
          <p:spPr>
            <a:xfrm>
              <a:off x="4187" y="2844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2" name="Freeform 13"/>
            <p:cNvSpPr/>
            <p:nvPr/>
          </p:nvSpPr>
          <p:spPr>
            <a:xfrm>
              <a:off x="4519" y="2844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Freeform 14"/>
            <p:cNvSpPr/>
            <p:nvPr/>
          </p:nvSpPr>
          <p:spPr>
            <a:xfrm>
              <a:off x="4850" y="2844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Freeform 15"/>
            <p:cNvSpPr/>
            <p:nvPr/>
          </p:nvSpPr>
          <p:spPr>
            <a:xfrm>
              <a:off x="3193" y="3934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5" name="Freeform 16"/>
            <p:cNvSpPr/>
            <p:nvPr/>
          </p:nvSpPr>
          <p:spPr>
            <a:xfrm>
              <a:off x="3193" y="3724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6" name="Freeform 17"/>
            <p:cNvSpPr/>
            <p:nvPr/>
          </p:nvSpPr>
          <p:spPr>
            <a:xfrm>
              <a:off x="3193" y="3513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7" name="Freeform 18"/>
            <p:cNvSpPr/>
            <p:nvPr/>
          </p:nvSpPr>
          <p:spPr>
            <a:xfrm>
              <a:off x="3193" y="3309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8" name="Freeform 19"/>
            <p:cNvSpPr/>
            <p:nvPr/>
          </p:nvSpPr>
          <p:spPr>
            <a:xfrm>
              <a:off x="3193" y="3099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Freeform 20"/>
            <p:cNvSpPr/>
            <p:nvPr/>
          </p:nvSpPr>
          <p:spPr>
            <a:xfrm>
              <a:off x="3193" y="2895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0" name="Line 21"/>
            <p:cNvSpPr/>
            <p:nvPr/>
          </p:nvSpPr>
          <p:spPr>
            <a:xfrm>
              <a:off x="3193" y="2838"/>
              <a:ext cx="165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71" name="Freeform 22"/>
            <p:cNvSpPr/>
            <p:nvPr/>
          </p:nvSpPr>
          <p:spPr>
            <a:xfrm>
              <a:off x="3193" y="2838"/>
              <a:ext cx="1657" cy="1096"/>
            </a:xfrm>
            <a:custGeom>
              <a:avLst/>
              <a:gdLst>
                <a:gd name="txL" fmla="*/ 0 w 260"/>
                <a:gd name="txT" fmla="*/ 0 h 172"/>
                <a:gd name="txR" fmla="*/ 260 w 260"/>
                <a:gd name="txB" fmla="*/ 172 h 172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260" h="172">
                  <a:moveTo>
                    <a:pt x="0" y="172"/>
                  </a:moveTo>
                  <a:lnTo>
                    <a:pt x="260" y="172"/>
                  </a:ln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2" name="Line 23"/>
            <p:cNvSpPr/>
            <p:nvPr/>
          </p:nvSpPr>
          <p:spPr>
            <a:xfrm flipV="1">
              <a:off x="3193" y="2838"/>
              <a:ext cx="1" cy="109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73" name="Line 24"/>
            <p:cNvSpPr/>
            <p:nvPr/>
          </p:nvSpPr>
          <p:spPr>
            <a:xfrm>
              <a:off x="3193" y="3934"/>
              <a:ext cx="165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74" name="Line 25"/>
            <p:cNvSpPr/>
            <p:nvPr/>
          </p:nvSpPr>
          <p:spPr>
            <a:xfrm flipV="1">
              <a:off x="3193" y="2838"/>
              <a:ext cx="1" cy="109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75" name="Line 26"/>
            <p:cNvSpPr/>
            <p:nvPr/>
          </p:nvSpPr>
          <p:spPr>
            <a:xfrm flipV="1">
              <a:off x="3193" y="3915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76" name="Line 27"/>
            <p:cNvSpPr/>
            <p:nvPr/>
          </p:nvSpPr>
          <p:spPr>
            <a:xfrm>
              <a:off x="3193" y="2844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77" name="Rectangle 28"/>
            <p:cNvSpPr/>
            <p:nvPr/>
          </p:nvSpPr>
          <p:spPr>
            <a:xfrm>
              <a:off x="3167" y="3952"/>
              <a:ext cx="29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8" name="Line 29"/>
            <p:cNvSpPr/>
            <p:nvPr/>
          </p:nvSpPr>
          <p:spPr>
            <a:xfrm flipV="1">
              <a:off x="3524" y="3915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79" name="Line 30"/>
            <p:cNvSpPr/>
            <p:nvPr/>
          </p:nvSpPr>
          <p:spPr>
            <a:xfrm>
              <a:off x="3524" y="2844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80" name="Rectangle 31"/>
            <p:cNvSpPr/>
            <p:nvPr/>
          </p:nvSpPr>
          <p:spPr>
            <a:xfrm>
              <a:off x="3460" y="3952"/>
              <a:ext cx="72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0.2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81" name="Line 32"/>
            <p:cNvSpPr/>
            <p:nvPr/>
          </p:nvSpPr>
          <p:spPr>
            <a:xfrm flipV="1">
              <a:off x="3856" y="3915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82" name="Line 33"/>
            <p:cNvSpPr/>
            <p:nvPr/>
          </p:nvSpPr>
          <p:spPr>
            <a:xfrm>
              <a:off x="3856" y="2844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83" name="Rectangle 34"/>
            <p:cNvSpPr/>
            <p:nvPr/>
          </p:nvSpPr>
          <p:spPr>
            <a:xfrm>
              <a:off x="3793" y="3952"/>
              <a:ext cx="72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0.4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84" name="Line 35"/>
            <p:cNvSpPr/>
            <p:nvPr/>
          </p:nvSpPr>
          <p:spPr>
            <a:xfrm flipV="1">
              <a:off x="4187" y="3915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85" name="Line 36"/>
            <p:cNvSpPr/>
            <p:nvPr/>
          </p:nvSpPr>
          <p:spPr>
            <a:xfrm>
              <a:off x="4187" y="2844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86" name="Rectangle 37"/>
            <p:cNvSpPr/>
            <p:nvPr/>
          </p:nvSpPr>
          <p:spPr>
            <a:xfrm>
              <a:off x="4123" y="3952"/>
              <a:ext cx="72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0.6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87" name="Line 38"/>
            <p:cNvSpPr/>
            <p:nvPr/>
          </p:nvSpPr>
          <p:spPr>
            <a:xfrm flipV="1">
              <a:off x="4519" y="3915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88" name="Line 39"/>
            <p:cNvSpPr/>
            <p:nvPr/>
          </p:nvSpPr>
          <p:spPr>
            <a:xfrm>
              <a:off x="4519" y="2844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89" name="Rectangle 40"/>
            <p:cNvSpPr/>
            <p:nvPr/>
          </p:nvSpPr>
          <p:spPr>
            <a:xfrm>
              <a:off x="4456" y="3952"/>
              <a:ext cx="72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0.8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90" name="Line 41"/>
            <p:cNvSpPr/>
            <p:nvPr/>
          </p:nvSpPr>
          <p:spPr>
            <a:xfrm flipV="1">
              <a:off x="4850" y="3915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91" name="Line 42"/>
            <p:cNvSpPr/>
            <p:nvPr/>
          </p:nvSpPr>
          <p:spPr>
            <a:xfrm>
              <a:off x="4850" y="2844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92" name="Rectangle 43"/>
            <p:cNvSpPr/>
            <p:nvPr/>
          </p:nvSpPr>
          <p:spPr>
            <a:xfrm>
              <a:off x="4825" y="3952"/>
              <a:ext cx="29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1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93" name="Line 44"/>
            <p:cNvSpPr/>
            <p:nvPr/>
          </p:nvSpPr>
          <p:spPr>
            <a:xfrm>
              <a:off x="3193" y="3934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94" name="Line 45"/>
            <p:cNvSpPr/>
            <p:nvPr/>
          </p:nvSpPr>
          <p:spPr>
            <a:xfrm flipH="1">
              <a:off x="4831" y="3934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95" name="Rectangle 46"/>
            <p:cNvSpPr/>
            <p:nvPr/>
          </p:nvSpPr>
          <p:spPr>
            <a:xfrm>
              <a:off x="3033" y="3858"/>
              <a:ext cx="106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-100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96" name="Line 47"/>
            <p:cNvSpPr/>
            <p:nvPr/>
          </p:nvSpPr>
          <p:spPr>
            <a:xfrm>
              <a:off x="3193" y="3724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97" name="Line 48"/>
            <p:cNvSpPr/>
            <p:nvPr/>
          </p:nvSpPr>
          <p:spPr>
            <a:xfrm flipH="1">
              <a:off x="4831" y="3724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98" name="Rectangle 49"/>
            <p:cNvSpPr/>
            <p:nvPr/>
          </p:nvSpPr>
          <p:spPr>
            <a:xfrm>
              <a:off x="3033" y="3666"/>
              <a:ext cx="77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-80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99" name="Line 50"/>
            <p:cNvSpPr/>
            <p:nvPr/>
          </p:nvSpPr>
          <p:spPr>
            <a:xfrm>
              <a:off x="3193" y="3513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00" name="Line 51"/>
            <p:cNvSpPr/>
            <p:nvPr/>
          </p:nvSpPr>
          <p:spPr>
            <a:xfrm flipH="1">
              <a:off x="4831" y="3513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01" name="Rectangle 52"/>
            <p:cNvSpPr/>
            <p:nvPr/>
          </p:nvSpPr>
          <p:spPr>
            <a:xfrm>
              <a:off x="3033" y="3455"/>
              <a:ext cx="77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-60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02" name="Line 53"/>
            <p:cNvSpPr/>
            <p:nvPr/>
          </p:nvSpPr>
          <p:spPr>
            <a:xfrm>
              <a:off x="3193" y="3309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03" name="Line 54"/>
            <p:cNvSpPr/>
            <p:nvPr/>
          </p:nvSpPr>
          <p:spPr>
            <a:xfrm flipH="1">
              <a:off x="4831" y="3309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04" name="Rectangle 55"/>
            <p:cNvSpPr/>
            <p:nvPr/>
          </p:nvSpPr>
          <p:spPr>
            <a:xfrm>
              <a:off x="3033" y="3252"/>
              <a:ext cx="77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-40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05" name="Line 56"/>
            <p:cNvSpPr/>
            <p:nvPr/>
          </p:nvSpPr>
          <p:spPr>
            <a:xfrm>
              <a:off x="3193" y="3099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06" name="Line 57"/>
            <p:cNvSpPr/>
            <p:nvPr/>
          </p:nvSpPr>
          <p:spPr>
            <a:xfrm flipH="1">
              <a:off x="4831" y="3099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07" name="Rectangle 58"/>
            <p:cNvSpPr/>
            <p:nvPr/>
          </p:nvSpPr>
          <p:spPr>
            <a:xfrm>
              <a:off x="3033" y="3041"/>
              <a:ext cx="77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-20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08" name="Line 59"/>
            <p:cNvSpPr/>
            <p:nvPr/>
          </p:nvSpPr>
          <p:spPr>
            <a:xfrm>
              <a:off x="3193" y="2895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09" name="Line 60"/>
            <p:cNvSpPr/>
            <p:nvPr/>
          </p:nvSpPr>
          <p:spPr>
            <a:xfrm flipH="1">
              <a:off x="4831" y="2895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10" name="Rectangle 61"/>
            <p:cNvSpPr/>
            <p:nvPr/>
          </p:nvSpPr>
          <p:spPr>
            <a:xfrm>
              <a:off x="3057" y="2823"/>
              <a:ext cx="29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11" name="Line 62"/>
            <p:cNvSpPr/>
            <p:nvPr/>
          </p:nvSpPr>
          <p:spPr>
            <a:xfrm>
              <a:off x="3193" y="2838"/>
              <a:ext cx="165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12" name="Freeform 63"/>
            <p:cNvSpPr/>
            <p:nvPr/>
          </p:nvSpPr>
          <p:spPr>
            <a:xfrm>
              <a:off x="3193" y="2838"/>
              <a:ext cx="1657" cy="1096"/>
            </a:xfrm>
            <a:custGeom>
              <a:avLst/>
              <a:gdLst>
                <a:gd name="txL" fmla="*/ 0 w 260"/>
                <a:gd name="txT" fmla="*/ 0 h 172"/>
                <a:gd name="txR" fmla="*/ 260 w 260"/>
                <a:gd name="txB" fmla="*/ 172 h 172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260" h="172">
                  <a:moveTo>
                    <a:pt x="0" y="172"/>
                  </a:moveTo>
                  <a:lnTo>
                    <a:pt x="260" y="172"/>
                  </a:ln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3" name="Line 64"/>
            <p:cNvSpPr/>
            <p:nvPr/>
          </p:nvSpPr>
          <p:spPr>
            <a:xfrm flipV="1">
              <a:off x="3193" y="2838"/>
              <a:ext cx="1" cy="109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14" name="Freeform 65"/>
            <p:cNvSpPr/>
            <p:nvPr/>
          </p:nvSpPr>
          <p:spPr>
            <a:xfrm>
              <a:off x="3193" y="2895"/>
              <a:ext cx="197" cy="1045"/>
            </a:xfrm>
            <a:custGeom>
              <a:avLst/>
              <a:gdLst>
                <a:gd name="txL" fmla="*/ 0 w 197"/>
                <a:gd name="txT" fmla="*/ 0 h 1045"/>
                <a:gd name="txR" fmla="*/ 197 w 197"/>
                <a:gd name="txB" fmla="*/ 1045 h 1045"/>
              </a:gdLst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19" y="6"/>
                </a:cxn>
                <a:cxn ang="0">
                  <a:pos x="25" y="6"/>
                </a:cxn>
                <a:cxn ang="0">
                  <a:pos x="31" y="13"/>
                </a:cxn>
                <a:cxn ang="0">
                  <a:pos x="38" y="19"/>
                </a:cxn>
                <a:cxn ang="0">
                  <a:pos x="44" y="25"/>
                </a:cxn>
                <a:cxn ang="0">
                  <a:pos x="51" y="32"/>
                </a:cxn>
                <a:cxn ang="0">
                  <a:pos x="57" y="38"/>
                </a:cxn>
                <a:cxn ang="0">
                  <a:pos x="70" y="51"/>
                </a:cxn>
                <a:cxn ang="0">
                  <a:pos x="70" y="57"/>
                </a:cxn>
                <a:cxn ang="0">
                  <a:pos x="76" y="64"/>
                </a:cxn>
                <a:cxn ang="0">
                  <a:pos x="76" y="70"/>
                </a:cxn>
                <a:cxn ang="0">
                  <a:pos x="82" y="76"/>
                </a:cxn>
                <a:cxn ang="0">
                  <a:pos x="82" y="83"/>
                </a:cxn>
                <a:cxn ang="0">
                  <a:pos x="89" y="89"/>
                </a:cxn>
                <a:cxn ang="0">
                  <a:pos x="89" y="96"/>
                </a:cxn>
                <a:cxn ang="0">
                  <a:pos x="95" y="102"/>
                </a:cxn>
                <a:cxn ang="0">
                  <a:pos x="95" y="115"/>
                </a:cxn>
                <a:cxn ang="0">
                  <a:pos x="102" y="121"/>
                </a:cxn>
                <a:cxn ang="0">
                  <a:pos x="102" y="127"/>
                </a:cxn>
                <a:cxn ang="0">
                  <a:pos x="108" y="134"/>
                </a:cxn>
                <a:cxn ang="0">
                  <a:pos x="108" y="147"/>
                </a:cxn>
                <a:cxn ang="0">
                  <a:pos x="114" y="153"/>
                </a:cxn>
                <a:cxn ang="0">
                  <a:pos x="114" y="166"/>
                </a:cxn>
                <a:cxn ang="0">
                  <a:pos x="121" y="172"/>
                </a:cxn>
                <a:cxn ang="0">
                  <a:pos x="121" y="185"/>
                </a:cxn>
                <a:cxn ang="0">
                  <a:pos x="127" y="191"/>
                </a:cxn>
                <a:cxn ang="0">
                  <a:pos x="127" y="210"/>
                </a:cxn>
                <a:cxn ang="0">
                  <a:pos x="133" y="217"/>
                </a:cxn>
                <a:cxn ang="0">
                  <a:pos x="133" y="236"/>
                </a:cxn>
                <a:cxn ang="0">
                  <a:pos x="140" y="242"/>
                </a:cxn>
                <a:cxn ang="0">
                  <a:pos x="140" y="268"/>
                </a:cxn>
                <a:cxn ang="0">
                  <a:pos x="146" y="274"/>
                </a:cxn>
                <a:cxn ang="0">
                  <a:pos x="146" y="300"/>
                </a:cxn>
                <a:cxn ang="0">
                  <a:pos x="153" y="306"/>
                </a:cxn>
                <a:cxn ang="0">
                  <a:pos x="153" y="338"/>
                </a:cxn>
                <a:cxn ang="0">
                  <a:pos x="159" y="344"/>
                </a:cxn>
                <a:cxn ang="0">
                  <a:pos x="159" y="376"/>
                </a:cxn>
                <a:cxn ang="0">
                  <a:pos x="165" y="389"/>
                </a:cxn>
                <a:cxn ang="0">
                  <a:pos x="165" y="427"/>
                </a:cxn>
                <a:cxn ang="0">
                  <a:pos x="172" y="440"/>
                </a:cxn>
                <a:cxn ang="0">
                  <a:pos x="172" y="484"/>
                </a:cxn>
                <a:cxn ang="0">
                  <a:pos x="178" y="503"/>
                </a:cxn>
                <a:cxn ang="0">
                  <a:pos x="178" y="561"/>
                </a:cxn>
                <a:cxn ang="0">
                  <a:pos x="184" y="586"/>
                </a:cxn>
                <a:cxn ang="0">
                  <a:pos x="184" y="669"/>
                </a:cxn>
                <a:cxn ang="0">
                  <a:pos x="191" y="707"/>
                </a:cxn>
                <a:cxn ang="0">
                  <a:pos x="191" y="918"/>
                </a:cxn>
                <a:cxn ang="0">
                  <a:pos x="197" y="1045"/>
                </a:cxn>
              </a:cxnLst>
              <a:rect l="txL" t="txT" r="txR" b="txB"/>
              <a:pathLst>
                <a:path w="197" h="1045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9" y="6"/>
                  </a:lnTo>
                  <a:lnTo>
                    <a:pt x="25" y="6"/>
                  </a:lnTo>
                  <a:lnTo>
                    <a:pt x="31" y="13"/>
                  </a:lnTo>
                  <a:lnTo>
                    <a:pt x="38" y="19"/>
                  </a:lnTo>
                  <a:lnTo>
                    <a:pt x="44" y="25"/>
                  </a:lnTo>
                  <a:lnTo>
                    <a:pt x="51" y="32"/>
                  </a:lnTo>
                  <a:lnTo>
                    <a:pt x="57" y="38"/>
                  </a:lnTo>
                  <a:lnTo>
                    <a:pt x="70" y="51"/>
                  </a:lnTo>
                  <a:lnTo>
                    <a:pt x="70" y="57"/>
                  </a:lnTo>
                  <a:lnTo>
                    <a:pt x="76" y="64"/>
                  </a:lnTo>
                  <a:lnTo>
                    <a:pt x="76" y="70"/>
                  </a:lnTo>
                  <a:lnTo>
                    <a:pt x="82" y="76"/>
                  </a:lnTo>
                  <a:lnTo>
                    <a:pt x="82" y="83"/>
                  </a:lnTo>
                  <a:lnTo>
                    <a:pt x="89" y="89"/>
                  </a:lnTo>
                  <a:lnTo>
                    <a:pt x="89" y="96"/>
                  </a:lnTo>
                  <a:lnTo>
                    <a:pt x="95" y="102"/>
                  </a:lnTo>
                  <a:lnTo>
                    <a:pt x="95" y="115"/>
                  </a:lnTo>
                  <a:lnTo>
                    <a:pt x="102" y="121"/>
                  </a:lnTo>
                  <a:lnTo>
                    <a:pt x="102" y="127"/>
                  </a:lnTo>
                  <a:lnTo>
                    <a:pt x="108" y="134"/>
                  </a:lnTo>
                  <a:lnTo>
                    <a:pt x="108" y="147"/>
                  </a:lnTo>
                  <a:lnTo>
                    <a:pt x="114" y="153"/>
                  </a:lnTo>
                  <a:lnTo>
                    <a:pt x="114" y="166"/>
                  </a:lnTo>
                  <a:lnTo>
                    <a:pt x="121" y="172"/>
                  </a:lnTo>
                  <a:lnTo>
                    <a:pt x="121" y="185"/>
                  </a:lnTo>
                  <a:lnTo>
                    <a:pt x="127" y="191"/>
                  </a:lnTo>
                  <a:lnTo>
                    <a:pt x="127" y="210"/>
                  </a:lnTo>
                  <a:lnTo>
                    <a:pt x="133" y="217"/>
                  </a:lnTo>
                  <a:lnTo>
                    <a:pt x="133" y="236"/>
                  </a:lnTo>
                  <a:lnTo>
                    <a:pt x="140" y="242"/>
                  </a:lnTo>
                  <a:lnTo>
                    <a:pt x="140" y="268"/>
                  </a:lnTo>
                  <a:lnTo>
                    <a:pt x="146" y="274"/>
                  </a:lnTo>
                  <a:lnTo>
                    <a:pt x="146" y="300"/>
                  </a:lnTo>
                  <a:lnTo>
                    <a:pt x="153" y="306"/>
                  </a:lnTo>
                  <a:lnTo>
                    <a:pt x="153" y="338"/>
                  </a:lnTo>
                  <a:lnTo>
                    <a:pt x="159" y="344"/>
                  </a:lnTo>
                  <a:lnTo>
                    <a:pt x="159" y="376"/>
                  </a:lnTo>
                  <a:lnTo>
                    <a:pt x="165" y="389"/>
                  </a:lnTo>
                  <a:lnTo>
                    <a:pt x="165" y="427"/>
                  </a:lnTo>
                  <a:lnTo>
                    <a:pt x="172" y="440"/>
                  </a:lnTo>
                  <a:lnTo>
                    <a:pt x="172" y="484"/>
                  </a:lnTo>
                  <a:lnTo>
                    <a:pt x="178" y="503"/>
                  </a:lnTo>
                  <a:lnTo>
                    <a:pt x="178" y="561"/>
                  </a:lnTo>
                  <a:lnTo>
                    <a:pt x="184" y="586"/>
                  </a:lnTo>
                  <a:lnTo>
                    <a:pt x="184" y="669"/>
                  </a:lnTo>
                  <a:lnTo>
                    <a:pt x="191" y="707"/>
                  </a:lnTo>
                  <a:lnTo>
                    <a:pt x="191" y="918"/>
                  </a:lnTo>
                  <a:lnTo>
                    <a:pt x="197" y="1045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5" name="Freeform 66"/>
            <p:cNvSpPr/>
            <p:nvPr/>
          </p:nvSpPr>
          <p:spPr>
            <a:xfrm>
              <a:off x="3390" y="3494"/>
              <a:ext cx="453" cy="446"/>
            </a:xfrm>
            <a:custGeom>
              <a:avLst/>
              <a:gdLst>
                <a:gd name="txL" fmla="*/ 0 w 453"/>
                <a:gd name="txT" fmla="*/ 0 h 446"/>
                <a:gd name="txR" fmla="*/ 453 w 453"/>
                <a:gd name="txB" fmla="*/ 446 h 446"/>
              </a:gdLst>
              <a:ahLst/>
              <a:cxnLst>
                <a:cxn ang="0">
                  <a:pos x="7" y="249"/>
                </a:cxn>
                <a:cxn ang="0">
                  <a:pos x="13" y="70"/>
                </a:cxn>
                <a:cxn ang="0">
                  <a:pos x="26" y="26"/>
                </a:cxn>
                <a:cxn ang="0">
                  <a:pos x="38" y="6"/>
                </a:cxn>
                <a:cxn ang="0">
                  <a:pos x="51" y="32"/>
                </a:cxn>
                <a:cxn ang="0">
                  <a:pos x="58" y="140"/>
                </a:cxn>
                <a:cxn ang="0">
                  <a:pos x="64" y="217"/>
                </a:cxn>
                <a:cxn ang="0">
                  <a:pos x="77" y="77"/>
                </a:cxn>
                <a:cxn ang="0">
                  <a:pos x="83" y="26"/>
                </a:cxn>
                <a:cxn ang="0">
                  <a:pos x="102" y="26"/>
                </a:cxn>
                <a:cxn ang="0">
                  <a:pos x="115" y="45"/>
                </a:cxn>
                <a:cxn ang="0">
                  <a:pos x="121" y="121"/>
                </a:cxn>
                <a:cxn ang="0">
                  <a:pos x="134" y="414"/>
                </a:cxn>
                <a:cxn ang="0">
                  <a:pos x="140" y="102"/>
                </a:cxn>
                <a:cxn ang="0">
                  <a:pos x="160" y="57"/>
                </a:cxn>
                <a:cxn ang="0">
                  <a:pos x="166" y="64"/>
                </a:cxn>
                <a:cxn ang="0">
                  <a:pos x="179" y="83"/>
                </a:cxn>
                <a:cxn ang="0">
                  <a:pos x="185" y="147"/>
                </a:cxn>
                <a:cxn ang="0">
                  <a:pos x="198" y="332"/>
                </a:cxn>
                <a:cxn ang="0">
                  <a:pos x="204" y="204"/>
                </a:cxn>
                <a:cxn ang="0">
                  <a:pos x="211" y="128"/>
                </a:cxn>
                <a:cxn ang="0">
                  <a:pos x="223" y="96"/>
                </a:cxn>
                <a:cxn ang="0">
                  <a:pos x="242" y="128"/>
                </a:cxn>
                <a:cxn ang="0">
                  <a:pos x="255" y="172"/>
                </a:cxn>
                <a:cxn ang="0">
                  <a:pos x="262" y="446"/>
                </a:cxn>
                <a:cxn ang="0">
                  <a:pos x="274" y="204"/>
                </a:cxn>
                <a:cxn ang="0">
                  <a:pos x="281" y="147"/>
                </a:cxn>
                <a:cxn ang="0">
                  <a:pos x="293" y="134"/>
                </a:cxn>
                <a:cxn ang="0">
                  <a:pos x="306" y="153"/>
                </a:cxn>
                <a:cxn ang="0">
                  <a:pos x="319" y="198"/>
                </a:cxn>
                <a:cxn ang="0">
                  <a:pos x="325" y="332"/>
                </a:cxn>
                <a:cxn ang="0">
                  <a:pos x="332" y="306"/>
                </a:cxn>
                <a:cxn ang="0">
                  <a:pos x="344" y="210"/>
                </a:cxn>
                <a:cxn ang="0">
                  <a:pos x="351" y="172"/>
                </a:cxn>
                <a:cxn ang="0">
                  <a:pos x="370" y="179"/>
                </a:cxn>
                <a:cxn ang="0">
                  <a:pos x="383" y="210"/>
                </a:cxn>
                <a:cxn ang="0">
                  <a:pos x="389" y="319"/>
                </a:cxn>
                <a:cxn ang="0">
                  <a:pos x="395" y="383"/>
                </a:cxn>
                <a:cxn ang="0">
                  <a:pos x="408" y="249"/>
                </a:cxn>
                <a:cxn ang="0">
                  <a:pos x="415" y="204"/>
                </a:cxn>
                <a:cxn ang="0">
                  <a:pos x="434" y="198"/>
                </a:cxn>
                <a:cxn ang="0">
                  <a:pos x="446" y="223"/>
                </a:cxn>
              </a:cxnLst>
              <a:rect l="txL" t="txT" r="txR" b="txB"/>
              <a:pathLst>
                <a:path w="453" h="446">
                  <a:moveTo>
                    <a:pt x="0" y="446"/>
                  </a:moveTo>
                  <a:lnTo>
                    <a:pt x="0" y="338"/>
                  </a:lnTo>
                  <a:lnTo>
                    <a:pt x="7" y="249"/>
                  </a:lnTo>
                  <a:lnTo>
                    <a:pt x="7" y="159"/>
                  </a:lnTo>
                  <a:lnTo>
                    <a:pt x="13" y="128"/>
                  </a:lnTo>
                  <a:lnTo>
                    <a:pt x="13" y="70"/>
                  </a:lnTo>
                  <a:lnTo>
                    <a:pt x="19" y="57"/>
                  </a:lnTo>
                  <a:lnTo>
                    <a:pt x="19" y="32"/>
                  </a:lnTo>
                  <a:lnTo>
                    <a:pt x="26" y="26"/>
                  </a:lnTo>
                  <a:lnTo>
                    <a:pt x="26" y="6"/>
                  </a:lnTo>
                  <a:lnTo>
                    <a:pt x="32" y="0"/>
                  </a:lnTo>
                  <a:lnTo>
                    <a:pt x="38" y="6"/>
                  </a:lnTo>
                  <a:lnTo>
                    <a:pt x="45" y="13"/>
                  </a:lnTo>
                  <a:lnTo>
                    <a:pt x="45" y="26"/>
                  </a:lnTo>
                  <a:lnTo>
                    <a:pt x="51" y="32"/>
                  </a:lnTo>
                  <a:lnTo>
                    <a:pt x="51" y="57"/>
                  </a:lnTo>
                  <a:lnTo>
                    <a:pt x="58" y="77"/>
                  </a:lnTo>
                  <a:lnTo>
                    <a:pt x="58" y="140"/>
                  </a:lnTo>
                  <a:lnTo>
                    <a:pt x="64" y="179"/>
                  </a:lnTo>
                  <a:lnTo>
                    <a:pt x="64" y="395"/>
                  </a:lnTo>
                  <a:lnTo>
                    <a:pt x="64" y="217"/>
                  </a:lnTo>
                  <a:lnTo>
                    <a:pt x="70" y="166"/>
                  </a:lnTo>
                  <a:lnTo>
                    <a:pt x="70" y="89"/>
                  </a:lnTo>
                  <a:lnTo>
                    <a:pt x="77" y="77"/>
                  </a:lnTo>
                  <a:lnTo>
                    <a:pt x="77" y="45"/>
                  </a:lnTo>
                  <a:lnTo>
                    <a:pt x="83" y="38"/>
                  </a:lnTo>
                  <a:lnTo>
                    <a:pt x="83" y="26"/>
                  </a:lnTo>
                  <a:lnTo>
                    <a:pt x="89" y="19"/>
                  </a:lnTo>
                  <a:lnTo>
                    <a:pt x="102" y="19"/>
                  </a:lnTo>
                  <a:lnTo>
                    <a:pt x="102" y="26"/>
                  </a:lnTo>
                  <a:lnTo>
                    <a:pt x="109" y="32"/>
                  </a:lnTo>
                  <a:lnTo>
                    <a:pt x="109" y="38"/>
                  </a:lnTo>
                  <a:lnTo>
                    <a:pt x="115" y="45"/>
                  </a:lnTo>
                  <a:lnTo>
                    <a:pt x="115" y="70"/>
                  </a:lnTo>
                  <a:lnTo>
                    <a:pt x="121" y="83"/>
                  </a:lnTo>
                  <a:lnTo>
                    <a:pt x="121" y="121"/>
                  </a:lnTo>
                  <a:lnTo>
                    <a:pt x="128" y="147"/>
                  </a:lnTo>
                  <a:lnTo>
                    <a:pt x="128" y="287"/>
                  </a:lnTo>
                  <a:lnTo>
                    <a:pt x="134" y="414"/>
                  </a:lnTo>
                  <a:lnTo>
                    <a:pt x="134" y="166"/>
                  </a:lnTo>
                  <a:lnTo>
                    <a:pt x="140" y="147"/>
                  </a:lnTo>
                  <a:lnTo>
                    <a:pt x="140" y="102"/>
                  </a:lnTo>
                  <a:lnTo>
                    <a:pt x="147" y="89"/>
                  </a:lnTo>
                  <a:lnTo>
                    <a:pt x="147" y="70"/>
                  </a:lnTo>
                  <a:lnTo>
                    <a:pt x="160" y="57"/>
                  </a:lnTo>
                  <a:lnTo>
                    <a:pt x="153" y="57"/>
                  </a:lnTo>
                  <a:lnTo>
                    <a:pt x="160" y="57"/>
                  </a:lnTo>
                  <a:lnTo>
                    <a:pt x="166" y="64"/>
                  </a:lnTo>
                  <a:lnTo>
                    <a:pt x="172" y="70"/>
                  </a:lnTo>
                  <a:lnTo>
                    <a:pt x="172" y="77"/>
                  </a:lnTo>
                  <a:lnTo>
                    <a:pt x="179" y="83"/>
                  </a:lnTo>
                  <a:lnTo>
                    <a:pt x="179" y="102"/>
                  </a:lnTo>
                  <a:lnTo>
                    <a:pt x="185" y="108"/>
                  </a:lnTo>
                  <a:lnTo>
                    <a:pt x="185" y="147"/>
                  </a:lnTo>
                  <a:lnTo>
                    <a:pt x="191" y="166"/>
                  </a:lnTo>
                  <a:lnTo>
                    <a:pt x="191" y="255"/>
                  </a:lnTo>
                  <a:lnTo>
                    <a:pt x="198" y="332"/>
                  </a:lnTo>
                  <a:lnTo>
                    <a:pt x="198" y="440"/>
                  </a:lnTo>
                  <a:lnTo>
                    <a:pt x="198" y="236"/>
                  </a:lnTo>
                  <a:lnTo>
                    <a:pt x="204" y="204"/>
                  </a:lnTo>
                  <a:lnTo>
                    <a:pt x="204" y="153"/>
                  </a:lnTo>
                  <a:lnTo>
                    <a:pt x="211" y="140"/>
                  </a:lnTo>
                  <a:lnTo>
                    <a:pt x="211" y="128"/>
                  </a:lnTo>
                  <a:lnTo>
                    <a:pt x="217" y="115"/>
                  </a:lnTo>
                  <a:lnTo>
                    <a:pt x="217" y="102"/>
                  </a:lnTo>
                  <a:lnTo>
                    <a:pt x="223" y="96"/>
                  </a:lnTo>
                  <a:lnTo>
                    <a:pt x="230" y="96"/>
                  </a:lnTo>
                  <a:lnTo>
                    <a:pt x="242" y="108"/>
                  </a:lnTo>
                  <a:lnTo>
                    <a:pt x="242" y="128"/>
                  </a:lnTo>
                  <a:lnTo>
                    <a:pt x="249" y="134"/>
                  </a:lnTo>
                  <a:lnTo>
                    <a:pt x="249" y="159"/>
                  </a:lnTo>
                  <a:lnTo>
                    <a:pt x="255" y="172"/>
                  </a:lnTo>
                  <a:lnTo>
                    <a:pt x="255" y="223"/>
                  </a:lnTo>
                  <a:lnTo>
                    <a:pt x="262" y="255"/>
                  </a:lnTo>
                  <a:lnTo>
                    <a:pt x="262" y="446"/>
                  </a:lnTo>
                  <a:lnTo>
                    <a:pt x="268" y="325"/>
                  </a:lnTo>
                  <a:lnTo>
                    <a:pt x="268" y="223"/>
                  </a:lnTo>
                  <a:lnTo>
                    <a:pt x="274" y="204"/>
                  </a:lnTo>
                  <a:lnTo>
                    <a:pt x="274" y="166"/>
                  </a:lnTo>
                  <a:lnTo>
                    <a:pt x="281" y="159"/>
                  </a:lnTo>
                  <a:lnTo>
                    <a:pt x="281" y="147"/>
                  </a:lnTo>
                  <a:lnTo>
                    <a:pt x="293" y="134"/>
                  </a:lnTo>
                  <a:lnTo>
                    <a:pt x="287" y="134"/>
                  </a:lnTo>
                  <a:lnTo>
                    <a:pt x="293" y="134"/>
                  </a:lnTo>
                  <a:lnTo>
                    <a:pt x="300" y="140"/>
                  </a:lnTo>
                  <a:lnTo>
                    <a:pt x="306" y="147"/>
                  </a:lnTo>
                  <a:lnTo>
                    <a:pt x="306" y="153"/>
                  </a:lnTo>
                  <a:lnTo>
                    <a:pt x="313" y="159"/>
                  </a:lnTo>
                  <a:lnTo>
                    <a:pt x="313" y="185"/>
                  </a:lnTo>
                  <a:lnTo>
                    <a:pt x="319" y="198"/>
                  </a:lnTo>
                  <a:lnTo>
                    <a:pt x="319" y="223"/>
                  </a:lnTo>
                  <a:lnTo>
                    <a:pt x="325" y="236"/>
                  </a:lnTo>
                  <a:lnTo>
                    <a:pt x="325" y="332"/>
                  </a:lnTo>
                  <a:lnTo>
                    <a:pt x="332" y="414"/>
                  </a:lnTo>
                  <a:lnTo>
                    <a:pt x="332" y="446"/>
                  </a:lnTo>
                  <a:lnTo>
                    <a:pt x="332" y="306"/>
                  </a:lnTo>
                  <a:lnTo>
                    <a:pt x="338" y="274"/>
                  </a:lnTo>
                  <a:lnTo>
                    <a:pt x="338" y="223"/>
                  </a:lnTo>
                  <a:lnTo>
                    <a:pt x="344" y="210"/>
                  </a:lnTo>
                  <a:lnTo>
                    <a:pt x="344" y="185"/>
                  </a:lnTo>
                  <a:lnTo>
                    <a:pt x="351" y="179"/>
                  </a:lnTo>
                  <a:lnTo>
                    <a:pt x="351" y="172"/>
                  </a:lnTo>
                  <a:lnTo>
                    <a:pt x="364" y="166"/>
                  </a:lnTo>
                  <a:lnTo>
                    <a:pt x="370" y="172"/>
                  </a:lnTo>
                  <a:lnTo>
                    <a:pt x="370" y="179"/>
                  </a:lnTo>
                  <a:lnTo>
                    <a:pt x="376" y="185"/>
                  </a:lnTo>
                  <a:lnTo>
                    <a:pt x="376" y="198"/>
                  </a:lnTo>
                  <a:lnTo>
                    <a:pt x="383" y="210"/>
                  </a:lnTo>
                  <a:lnTo>
                    <a:pt x="383" y="236"/>
                  </a:lnTo>
                  <a:lnTo>
                    <a:pt x="389" y="255"/>
                  </a:lnTo>
                  <a:lnTo>
                    <a:pt x="389" y="319"/>
                  </a:lnTo>
                  <a:lnTo>
                    <a:pt x="395" y="363"/>
                  </a:lnTo>
                  <a:lnTo>
                    <a:pt x="395" y="446"/>
                  </a:lnTo>
                  <a:lnTo>
                    <a:pt x="395" y="383"/>
                  </a:lnTo>
                  <a:lnTo>
                    <a:pt x="402" y="338"/>
                  </a:lnTo>
                  <a:lnTo>
                    <a:pt x="402" y="268"/>
                  </a:lnTo>
                  <a:lnTo>
                    <a:pt x="408" y="249"/>
                  </a:lnTo>
                  <a:lnTo>
                    <a:pt x="408" y="223"/>
                  </a:lnTo>
                  <a:lnTo>
                    <a:pt x="415" y="217"/>
                  </a:lnTo>
                  <a:lnTo>
                    <a:pt x="415" y="204"/>
                  </a:lnTo>
                  <a:lnTo>
                    <a:pt x="421" y="198"/>
                  </a:lnTo>
                  <a:lnTo>
                    <a:pt x="427" y="191"/>
                  </a:lnTo>
                  <a:lnTo>
                    <a:pt x="434" y="198"/>
                  </a:lnTo>
                  <a:lnTo>
                    <a:pt x="440" y="204"/>
                  </a:lnTo>
                  <a:lnTo>
                    <a:pt x="440" y="217"/>
                  </a:lnTo>
                  <a:lnTo>
                    <a:pt x="446" y="223"/>
                  </a:lnTo>
                  <a:lnTo>
                    <a:pt x="446" y="242"/>
                  </a:lnTo>
                  <a:lnTo>
                    <a:pt x="453" y="255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6" name="Freeform 67"/>
            <p:cNvSpPr/>
            <p:nvPr/>
          </p:nvSpPr>
          <p:spPr>
            <a:xfrm>
              <a:off x="3843" y="3749"/>
              <a:ext cx="6" cy="191"/>
            </a:xfrm>
            <a:custGeom>
              <a:avLst/>
              <a:gdLst>
                <a:gd name="txL" fmla="*/ 0 w 6"/>
                <a:gd name="txT" fmla="*/ 0 h 191"/>
                <a:gd name="txR" fmla="*/ 6 w 6"/>
                <a:gd name="txB" fmla="*/ 191 h 191"/>
              </a:gdLst>
              <a:ahLst/>
              <a:cxnLst>
                <a:cxn ang="0">
                  <a:pos x="0" y="0"/>
                </a:cxn>
                <a:cxn ang="0">
                  <a:pos x="0" y="45"/>
                </a:cxn>
                <a:cxn ang="0">
                  <a:pos x="6" y="64"/>
                </a:cxn>
                <a:cxn ang="0">
                  <a:pos x="6" y="191"/>
                </a:cxn>
              </a:cxnLst>
              <a:rect l="txL" t="txT" r="txR" b="txB"/>
              <a:pathLst>
                <a:path w="6" h="191">
                  <a:moveTo>
                    <a:pt x="0" y="0"/>
                  </a:moveTo>
                  <a:lnTo>
                    <a:pt x="0" y="45"/>
                  </a:lnTo>
                  <a:lnTo>
                    <a:pt x="6" y="64"/>
                  </a:lnTo>
                  <a:lnTo>
                    <a:pt x="6" y="191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7" name="Freeform 68"/>
            <p:cNvSpPr/>
            <p:nvPr/>
          </p:nvSpPr>
          <p:spPr>
            <a:xfrm>
              <a:off x="3856" y="3711"/>
              <a:ext cx="127" cy="229"/>
            </a:xfrm>
            <a:custGeom>
              <a:avLst/>
              <a:gdLst>
                <a:gd name="txL" fmla="*/ 0 w 127"/>
                <a:gd name="txT" fmla="*/ 0 h 229"/>
                <a:gd name="txR" fmla="*/ 127 w 127"/>
                <a:gd name="txB" fmla="*/ 229 h 229"/>
              </a:gdLst>
              <a:ahLst/>
              <a:cxnLst>
                <a:cxn ang="0">
                  <a:pos x="0" y="229"/>
                </a:cxn>
                <a:cxn ang="0">
                  <a:pos x="0" y="115"/>
                </a:cxn>
                <a:cxn ang="0">
                  <a:pos x="6" y="89"/>
                </a:cxn>
                <a:cxn ang="0">
                  <a:pos x="6" y="51"/>
                </a:cxn>
                <a:cxn ang="0">
                  <a:pos x="12" y="38"/>
                </a:cxn>
                <a:cxn ang="0">
                  <a:pos x="12" y="19"/>
                </a:cxn>
                <a:cxn ang="0">
                  <a:pos x="25" y="6"/>
                </a:cxn>
                <a:cxn ang="0">
                  <a:pos x="25" y="0"/>
                </a:cxn>
                <a:cxn ang="0">
                  <a:pos x="31" y="6"/>
                </a:cxn>
                <a:cxn ang="0">
                  <a:pos x="38" y="13"/>
                </a:cxn>
                <a:cxn ang="0">
                  <a:pos x="38" y="19"/>
                </a:cxn>
                <a:cxn ang="0">
                  <a:pos x="44" y="25"/>
                </a:cxn>
                <a:cxn ang="0">
                  <a:pos x="44" y="44"/>
                </a:cxn>
                <a:cxn ang="0">
                  <a:pos x="51" y="57"/>
                </a:cxn>
                <a:cxn ang="0">
                  <a:pos x="51" y="89"/>
                </a:cxn>
                <a:cxn ang="0">
                  <a:pos x="57" y="108"/>
                </a:cxn>
                <a:cxn ang="0">
                  <a:pos x="57" y="159"/>
                </a:cxn>
                <a:cxn ang="0">
                  <a:pos x="63" y="204"/>
                </a:cxn>
                <a:cxn ang="0">
                  <a:pos x="63" y="229"/>
                </a:cxn>
                <a:cxn ang="0">
                  <a:pos x="63" y="217"/>
                </a:cxn>
                <a:cxn ang="0">
                  <a:pos x="70" y="166"/>
                </a:cxn>
                <a:cxn ang="0">
                  <a:pos x="70" y="102"/>
                </a:cxn>
                <a:cxn ang="0">
                  <a:pos x="76" y="89"/>
                </a:cxn>
                <a:cxn ang="0">
                  <a:pos x="76" y="57"/>
                </a:cxn>
                <a:cxn ang="0">
                  <a:pos x="82" y="51"/>
                </a:cxn>
                <a:cxn ang="0">
                  <a:pos x="82" y="38"/>
                </a:cxn>
                <a:cxn ang="0">
                  <a:pos x="95" y="25"/>
                </a:cxn>
                <a:cxn ang="0">
                  <a:pos x="89" y="25"/>
                </a:cxn>
                <a:cxn ang="0">
                  <a:pos x="95" y="25"/>
                </a:cxn>
                <a:cxn ang="0">
                  <a:pos x="108" y="38"/>
                </a:cxn>
                <a:cxn ang="0">
                  <a:pos x="108" y="57"/>
                </a:cxn>
                <a:cxn ang="0">
                  <a:pos x="114" y="64"/>
                </a:cxn>
                <a:cxn ang="0">
                  <a:pos x="114" y="89"/>
                </a:cxn>
                <a:cxn ang="0">
                  <a:pos x="121" y="102"/>
                </a:cxn>
                <a:cxn ang="0">
                  <a:pos x="121" y="153"/>
                </a:cxn>
                <a:cxn ang="0">
                  <a:pos x="127" y="185"/>
                </a:cxn>
                <a:cxn ang="0">
                  <a:pos x="127" y="229"/>
                </a:cxn>
              </a:cxnLst>
              <a:rect l="txL" t="txT" r="txR" b="txB"/>
              <a:pathLst>
                <a:path w="127" h="229">
                  <a:moveTo>
                    <a:pt x="0" y="229"/>
                  </a:moveTo>
                  <a:lnTo>
                    <a:pt x="0" y="115"/>
                  </a:lnTo>
                  <a:lnTo>
                    <a:pt x="6" y="89"/>
                  </a:lnTo>
                  <a:lnTo>
                    <a:pt x="6" y="51"/>
                  </a:lnTo>
                  <a:lnTo>
                    <a:pt x="12" y="38"/>
                  </a:lnTo>
                  <a:lnTo>
                    <a:pt x="12" y="19"/>
                  </a:lnTo>
                  <a:lnTo>
                    <a:pt x="25" y="6"/>
                  </a:lnTo>
                  <a:lnTo>
                    <a:pt x="25" y="0"/>
                  </a:lnTo>
                  <a:lnTo>
                    <a:pt x="31" y="6"/>
                  </a:lnTo>
                  <a:lnTo>
                    <a:pt x="38" y="13"/>
                  </a:lnTo>
                  <a:lnTo>
                    <a:pt x="38" y="19"/>
                  </a:lnTo>
                  <a:lnTo>
                    <a:pt x="44" y="25"/>
                  </a:lnTo>
                  <a:lnTo>
                    <a:pt x="44" y="44"/>
                  </a:lnTo>
                  <a:lnTo>
                    <a:pt x="51" y="57"/>
                  </a:lnTo>
                  <a:lnTo>
                    <a:pt x="51" y="89"/>
                  </a:lnTo>
                  <a:lnTo>
                    <a:pt x="57" y="108"/>
                  </a:lnTo>
                  <a:lnTo>
                    <a:pt x="57" y="159"/>
                  </a:lnTo>
                  <a:lnTo>
                    <a:pt x="63" y="204"/>
                  </a:lnTo>
                  <a:lnTo>
                    <a:pt x="63" y="229"/>
                  </a:lnTo>
                  <a:lnTo>
                    <a:pt x="63" y="217"/>
                  </a:lnTo>
                  <a:lnTo>
                    <a:pt x="70" y="166"/>
                  </a:lnTo>
                  <a:lnTo>
                    <a:pt x="70" y="102"/>
                  </a:lnTo>
                  <a:lnTo>
                    <a:pt x="76" y="89"/>
                  </a:lnTo>
                  <a:lnTo>
                    <a:pt x="76" y="57"/>
                  </a:lnTo>
                  <a:lnTo>
                    <a:pt x="82" y="51"/>
                  </a:lnTo>
                  <a:lnTo>
                    <a:pt x="82" y="38"/>
                  </a:lnTo>
                  <a:lnTo>
                    <a:pt x="95" y="25"/>
                  </a:lnTo>
                  <a:lnTo>
                    <a:pt x="89" y="25"/>
                  </a:lnTo>
                  <a:lnTo>
                    <a:pt x="95" y="25"/>
                  </a:lnTo>
                  <a:lnTo>
                    <a:pt x="108" y="38"/>
                  </a:lnTo>
                  <a:lnTo>
                    <a:pt x="108" y="57"/>
                  </a:lnTo>
                  <a:lnTo>
                    <a:pt x="114" y="64"/>
                  </a:lnTo>
                  <a:lnTo>
                    <a:pt x="114" y="89"/>
                  </a:lnTo>
                  <a:lnTo>
                    <a:pt x="121" y="102"/>
                  </a:lnTo>
                  <a:lnTo>
                    <a:pt x="121" y="153"/>
                  </a:lnTo>
                  <a:lnTo>
                    <a:pt x="127" y="185"/>
                  </a:lnTo>
                  <a:lnTo>
                    <a:pt x="127" y="229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8" name="Freeform 69"/>
            <p:cNvSpPr/>
            <p:nvPr/>
          </p:nvSpPr>
          <p:spPr>
            <a:xfrm>
              <a:off x="3989" y="3762"/>
              <a:ext cx="58" cy="178"/>
            </a:xfrm>
            <a:custGeom>
              <a:avLst/>
              <a:gdLst>
                <a:gd name="txL" fmla="*/ 0 w 58"/>
                <a:gd name="txT" fmla="*/ 0 h 178"/>
                <a:gd name="txR" fmla="*/ 58 w 58"/>
                <a:gd name="txB" fmla="*/ 178 h 178"/>
              </a:gdLst>
              <a:ahLst/>
              <a:cxnLst>
                <a:cxn ang="0">
                  <a:pos x="0" y="178"/>
                </a:cxn>
                <a:cxn ang="0">
                  <a:pos x="0" y="89"/>
                </a:cxn>
                <a:cxn ang="0">
                  <a:pos x="7" y="70"/>
                </a:cxn>
                <a:cxn ang="0">
                  <a:pos x="7" y="38"/>
                </a:cxn>
                <a:cxn ang="0">
                  <a:pos x="13" y="32"/>
                </a:cxn>
                <a:cxn ang="0">
                  <a:pos x="13" y="1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26" y="0"/>
                </a:cxn>
                <a:cxn ang="0">
                  <a:pos x="32" y="6"/>
                </a:cxn>
                <a:cxn ang="0">
                  <a:pos x="45" y="19"/>
                </a:cxn>
                <a:cxn ang="0">
                  <a:pos x="45" y="44"/>
                </a:cxn>
                <a:cxn ang="0">
                  <a:pos x="51" y="51"/>
                </a:cxn>
                <a:cxn ang="0">
                  <a:pos x="51" y="89"/>
                </a:cxn>
                <a:cxn ang="0">
                  <a:pos x="58" y="108"/>
                </a:cxn>
                <a:cxn ang="0">
                  <a:pos x="58" y="178"/>
                </a:cxn>
              </a:cxnLst>
              <a:rect l="txL" t="txT" r="txR" b="txB"/>
              <a:pathLst>
                <a:path w="58" h="178">
                  <a:moveTo>
                    <a:pt x="0" y="178"/>
                  </a:moveTo>
                  <a:lnTo>
                    <a:pt x="0" y="89"/>
                  </a:lnTo>
                  <a:lnTo>
                    <a:pt x="7" y="70"/>
                  </a:lnTo>
                  <a:lnTo>
                    <a:pt x="7" y="38"/>
                  </a:lnTo>
                  <a:lnTo>
                    <a:pt x="13" y="32"/>
                  </a:lnTo>
                  <a:lnTo>
                    <a:pt x="13" y="13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6"/>
                  </a:lnTo>
                  <a:lnTo>
                    <a:pt x="45" y="19"/>
                  </a:lnTo>
                  <a:lnTo>
                    <a:pt x="45" y="44"/>
                  </a:lnTo>
                  <a:lnTo>
                    <a:pt x="51" y="51"/>
                  </a:lnTo>
                  <a:lnTo>
                    <a:pt x="51" y="89"/>
                  </a:lnTo>
                  <a:lnTo>
                    <a:pt x="58" y="108"/>
                  </a:lnTo>
                  <a:lnTo>
                    <a:pt x="58" y="178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9" name="Freeform 70"/>
            <p:cNvSpPr/>
            <p:nvPr/>
          </p:nvSpPr>
          <p:spPr>
            <a:xfrm>
              <a:off x="4053" y="3781"/>
              <a:ext cx="58" cy="159"/>
            </a:xfrm>
            <a:custGeom>
              <a:avLst/>
              <a:gdLst>
                <a:gd name="txL" fmla="*/ 0 w 58"/>
                <a:gd name="txT" fmla="*/ 0 h 159"/>
                <a:gd name="txR" fmla="*/ 58 w 58"/>
                <a:gd name="txB" fmla="*/ 159 h 159"/>
              </a:gdLst>
              <a:ahLst/>
              <a:cxnLst>
                <a:cxn ang="0">
                  <a:pos x="0" y="159"/>
                </a:cxn>
                <a:cxn ang="0">
                  <a:pos x="0" y="140"/>
                </a:cxn>
                <a:cxn ang="0">
                  <a:pos x="7" y="115"/>
                </a:cxn>
                <a:cxn ang="0">
                  <a:pos x="7" y="64"/>
                </a:cxn>
                <a:cxn ang="0">
                  <a:pos x="13" y="51"/>
                </a:cxn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26" y="0"/>
                </a:cxn>
                <a:cxn ang="0">
                  <a:pos x="32" y="6"/>
                </a:cxn>
                <a:cxn ang="0">
                  <a:pos x="38" y="13"/>
                </a:cxn>
                <a:cxn ang="0">
                  <a:pos x="45" y="19"/>
                </a:cxn>
                <a:cxn ang="0">
                  <a:pos x="45" y="38"/>
                </a:cxn>
                <a:cxn ang="0">
                  <a:pos x="51" y="45"/>
                </a:cxn>
                <a:cxn ang="0">
                  <a:pos x="51" y="76"/>
                </a:cxn>
                <a:cxn ang="0">
                  <a:pos x="58" y="89"/>
                </a:cxn>
                <a:cxn ang="0">
                  <a:pos x="58" y="159"/>
                </a:cxn>
              </a:cxnLst>
              <a:rect l="txL" t="txT" r="txR" b="txB"/>
              <a:pathLst>
                <a:path w="58" h="159">
                  <a:moveTo>
                    <a:pt x="0" y="159"/>
                  </a:moveTo>
                  <a:lnTo>
                    <a:pt x="0" y="140"/>
                  </a:lnTo>
                  <a:lnTo>
                    <a:pt x="7" y="115"/>
                  </a:lnTo>
                  <a:lnTo>
                    <a:pt x="7" y="64"/>
                  </a:lnTo>
                  <a:lnTo>
                    <a:pt x="13" y="51"/>
                  </a:lnTo>
                  <a:lnTo>
                    <a:pt x="13" y="25"/>
                  </a:lnTo>
                  <a:lnTo>
                    <a:pt x="19" y="19"/>
                  </a:lnTo>
                  <a:lnTo>
                    <a:pt x="19" y="6"/>
                  </a:lnTo>
                  <a:lnTo>
                    <a:pt x="26" y="0"/>
                  </a:lnTo>
                  <a:lnTo>
                    <a:pt x="32" y="6"/>
                  </a:lnTo>
                  <a:lnTo>
                    <a:pt x="38" y="13"/>
                  </a:lnTo>
                  <a:lnTo>
                    <a:pt x="45" y="19"/>
                  </a:lnTo>
                  <a:lnTo>
                    <a:pt x="45" y="38"/>
                  </a:lnTo>
                  <a:lnTo>
                    <a:pt x="51" y="45"/>
                  </a:lnTo>
                  <a:lnTo>
                    <a:pt x="51" y="76"/>
                  </a:lnTo>
                  <a:lnTo>
                    <a:pt x="58" y="89"/>
                  </a:lnTo>
                  <a:lnTo>
                    <a:pt x="58" y="159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0" name="Freeform 71"/>
            <p:cNvSpPr/>
            <p:nvPr/>
          </p:nvSpPr>
          <p:spPr>
            <a:xfrm>
              <a:off x="4123" y="3800"/>
              <a:ext cx="58" cy="140"/>
            </a:xfrm>
            <a:custGeom>
              <a:avLst/>
              <a:gdLst>
                <a:gd name="txL" fmla="*/ 0 w 58"/>
                <a:gd name="txT" fmla="*/ 0 h 140"/>
                <a:gd name="txR" fmla="*/ 58 w 58"/>
                <a:gd name="txB" fmla="*/ 140 h 140"/>
              </a:gdLst>
              <a:ahLst/>
              <a:cxnLst>
                <a:cxn ang="0">
                  <a:pos x="0" y="140"/>
                </a:cxn>
                <a:cxn ang="0">
                  <a:pos x="0" y="89"/>
                </a:cxn>
                <a:cxn ang="0">
                  <a:pos x="7" y="77"/>
                </a:cxn>
                <a:cxn ang="0">
                  <a:pos x="7" y="45"/>
                </a:cxn>
                <a:cxn ang="0">
                  <a:pos x="13" y="32"/>
                </a:cxn>
                <a:cxn ang="0">
                  <a:pos x="13" y="19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26" y="6"/>
                </a:cxn>
                <a:cxn ang="0">
                  <a:pos x="32" y="13"/>
                </a:cxn>
                <a:cxn ang="0">
                  <a:pos x="39" y="19"/>
                </a:cxn>
                <a:cxn ang="0">
                  <a:pos x="39" y="26"/>
                </a:cxn>
                <a:cxn ang="0">
                  <a:pos x="45" y="32"/>
                </a:cxn>
                <a:cxn ang="0">
                  <a:pos x="45" y="57"/>
                </a:cxn>
                <a:cxn ang="0">
                  <a:pos x="51" y="64"/>
                </a:cxn>
                <a:cxn ang="0">
                  <a:pos x="51" y="108"/>
                </a:cxn>
                <a:cxn ang="0">
                  <a:pos x="58" y="134"/>
                </a:cxn>
                <a:cxn ang="0">
                  <a:pos x="58" y="140"/>
                </a:cxn>
              </a:cxnLst>
              <a:rect l="txL" t="txT" r="txR" b="txB"/>
              <a:pathLst>
                <a:path w="58" h="140">
                  <a:moveTo>
                    <a:pt x="0" y="140"/>
                  </a:moveTo>
                  <a:lnTo>
                    <a:pt x="0" y="89"/>
                  </a:lnTo>
                  <a:lnTo>
                    <a:pt x="7" y="77"/>
                  </a:lnTo>
                  <a:lnTo>
                    <a:pt x="7" y="45"/>
                  </a:lnTo>
                  <a:lnTo>
                    <a:pt x="13" y="32"/>
                  </a:lnTo>
                  <a:lnTo>
                    <a:pt x="13" y="19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26" y="6"/>
                  </a:lnTo>
                  <a:lnTo>
                    <a:pt x="32" y="13"/>
                  </a:lnTo>
                  <a:lnTo>
                    <a:pt x="39" y="19"/>
                  </a:lnTo>
                  <a:lnTo>
                    <a:pt x="39" y="26"/>
                  </a:lnTo>
                  <a:lnTo>
                    <a:pt x="45" y="32"/>
                  </a:lnTo>
                  <a:lnTo>
                    <a:pt x="45" y="57"/>
                  </a:lnTo>
                  <a:lnTo>
                    <a:pt x="51" y="64"/>
                  </a:lnTo>
                  <a:lnTo>
                    <a:pt x="51" y="108"/>
                  </a:lnTo>
                  <a:lnTo>
                    <a:pt x="58" y="134"/>
                  </a:lnTo>
                  <a:lnTo>
                    <a:pt x="58" y="140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1" name="Freeform 72"/>
            <p:cNvSpPr/>
            <p:nvPr/>
          </p:nvSpPr>
          <p:spPr>
            <a:xfrm>
              <a:off x="4187" y="3826"/>
              <a:ext cx="57" cy="114"/>
            </a:xfrm>
            <a:custGeom>
              <a:avLst/>
              <a:gdLst>
                <a:gd name="txL" fmla="*/ 0 w 57"/>
                <a:gd name="txT" fmla="*/ 0 h 114"/>
                <a:gd name="txR" fmla="*/ 57 w 57"/>
                <a:gd name="txB" fmla="*/ 114 h 114"/>
              </a:gdLst>
              <a:ahLst/>
              <a:cxnLst>
                <a:cxn ang="0">
                  <a:pos x="0" y="114"/>
                </a:cxn>
                <a:cxn ang="0">
                  <a:pos x="0" y="108"/>
                </a:cxn>
                <a:cxn ang="0">
                  <a:pos x="6" y="82"/>
                </a:cxn>
                <a:cxn ang="0">
                  <a:pos x="6" y="44"/>
                </a:cxn>
                <a:cxn ang="0">
                  <a:pos x="13" y="38"/>
                </a:cxn>
                <a:cxn ang="0">
                  <a:pos x="13" y="19"/>
                </a:cxn>
                <a:cxn ang="0">
                  <a:pos x="19" y="12"/>
                </a:cxn>
                <a:cxn ang="0">
                  <a:pos x="19" y="0"/>
                </a:cxn>
                <a:cxn ang="0">
                  <a:pos x="26" y="0"/>
                </a:cxn>
                <a:cxn ang="0">
                  <a:pos x="32" y="0"/>
                </a:cxn>
                <a:cxn ang="0">
                  <a:pos x="38" y="12"/>
                </a:cxn>
                <a:cxn ang="0">
                  <a:pos x="45" y="19"/>
                </a:cxn>
                <a:cxn ang="0">
                  <a:pos x="45" y="31"/>
                </a:cxn>
                <a:cxn ang="0">
                  <a:pos x="51" y="38"/>
                </a:cxn>
                <a:cxn ang="0">
                  <a:pos x="51" y="70"/>
                </a:cxn>
                <a:cxn ang="0">
                  <a:pos x="57" y="89"/>
                </a:cxn>
                <a:cxn ang="0">
                  <a:pos x="57" y="114"/>
                </a:cxn>
              </a:cxnLst>
              <a:rect l="txL" t="txT" r="txR" b="txB"/>
              <a:pathLst>
                <a:path w="57" h="114">
                  <a:moveTo>
                    <a:pt x="0" y="114"/>
                  </a:moveTo>
                  <a:lnTo>
                    <a:pt x="0" y="108"/>
                  </a:lnTo>
                  <a:lnTo>
                    <a:pt x="6" y="82"/>
                  </a:lnTo>
                  <a:lnTo>
                    <a:pt x="6" y="44"/>
                  </a:lnTo>
                  <a:lnTo>
                    <a:pt x="13" y="38"/>
                  </a:lnTo>
                  <a:lnTo>
                    <a:pt x="13" y="19"/>
                  </a:lnTo>
                  <a:lnTo>
                    <a:pt x="19" y="12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8" y="12"/>
                  </a:lnTo>
                  <a:lnTo>
                    <a:pt x="45" y="19"/>
                  </a:lnTo>
                  <a:lnTo>
                    <a:pt x="45" y="31"/>
                  </a:lnTo>
                  <a:lnTo>
                    <a:pt x="51" y="38"/>
                  </a:lnTo>
                  <a:lnTo>
                    <a:pt x="51" y="70"/>
                  </a:lnTo>
                  <a:lnTo>
                    <a:pt x="57" y="89"/>
                  </a:lnTo>
                  <a:lnTo>
                    <a:pt x="57" y="114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2" name="Freeform 73"/>
            <p:cNvSpPr/>
            <p:nvPr/>
          </p:nvSpPr>
          <p:spPr>
            <a:xfrm>
              <a:off x="4257" y="3845"/>
              <a:ext cx="51" cy="95"/>
            </a:xfrm>
            <a:custGeom>
              <a:avLst/>
              <a:gdLst>
                <a:gd name="txL" fmla="*/ 0 w 51"/>
                <a:gd name="txT" fmla="*/ 0 h 95"/>
                <a:gd name="txR" fmla="*/ 51 w 51"/>
                <a:gd name="txB" fmla="*/ 95 h 95"/>
              </a:gdLst>
              <a:ahLst/>
              <a:cxnLst>
                <a:cxn ang="0">
                  <a:pos x="0" y="95"/>
                </a:cxn>
                <a:cxn ang="0">
                  <a:pos x="0" y="70"/>
                </a:cxn>
                <a:cxn ang="0">
                  <a:pos x="7" y="57"/>
                </a:cxn>
                <a:cxn ang="0">
                  <a:pos x="7" y="25"/>
                </a:cxn>
                <a:cxn ang="0">
                  <a:pos x="13" y="19"/>
                </a:cxn>
                <a:cxn ang="0">
                  <a:pos x="13" y="6"/>
                </a:cxn>
                <a:cxn ang="0">
                  <a:pos x="19" y="0"/>
                </a:cxn>
                <a:cxn ang="0">
                  <a:pos x="26" y="0"/>
                </a:cxn>
                <a:cxn ang="0">
                  <a:pos x="32" y="6"/>
                </a:cxn>
                <a:cxn ang="0">
                  <a:pos x="38" y="12"/>
                </a:cxn>
                <a:cxn ang="0">
                  <a:pos x="38" y="25"/>
                </a:cxn>
                <a:cxn ang="0">
                  <a:pos x="45" y="32"/>
                </a:cxn>
                <a:cxn ang="0">
                  <a:pos x="45" y="63"/>
                </a:cxn>
                <a:cxn ang="0">
                  <a:pos x="51" y="76"/>
                </a:cxn>
                <a:cxn ang="0">
                  <a:pos x="51" y="95"/>
                </a:cxn>
              </a:cxnLst>
              <a:rect l="txL" t="txT" r="txR" b="txB"/>
              <a:pathLst>
                <a:path w="51" h="95">
                  <a:moveTo>
                    <a:pt x="0" y="95"/>
                  </a:moveTo>
                  <a:lnTo>
                    <a:pt x="0" y="70"/>
                  </a:lnTo>
                  <a:lnTo>
                    <a:pt x="7" y="57"/>
                  </a:lnTo>
                  <a:lnTo>
                    <a:pt x="7" y="25"/>
                  </a:lnTo>
                  <a:lnTo>
                    <a:pt x="13" y="19"/>
                  </a:lnTo>
                  <a:lnTo>
                    <a:pt x="13" y="6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32" y="6"/>
                  </a:lnTo>
                  <a:lnTo>
                    <a:pt x="38" y="12"/>
                  </a:lnTo>
                  <a:lnTo>
                    <a:pt x="38" y="25"/>
                  </a:lnTo>
                  <a:lnTo>
                    <a:pt x="45" y="32"/>
                  </a:lnTo>
                  <a:lnTo>
                    <a:pt x="45" y="63"/>
                  </a:lnTo>
                  <a:lnTo>
                    <a:pt x="51" y="76"/>
                  </a:lnTo>
                  <a:lnTo>
                    <a:pt x="51" y="95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3" name="Freeform 74"/>
            <p:cNvSpPr/>
            <p:nvPr/>
          </p:nvSpPr>
          <p:spPr>
            <a:xfrm>
              <a:off x="4327" y="3864"/>
              <a:ext cx="45" cy="76"/>
            </a:xfrm>
            <a:custGeom>
              <a:avLst/>
              <a:gdLst>
                <a:gd name="txL" fmla="*/ 0 w 45"/>
                <a:gd name="txT" fmla="*/ 0 h 76"/>
                <a:gd name="txR" fmla="*/ 45 w 45"/>
                <a:gd name="txB" fmla="*/ 76 h 76"/>
              </a:gdLst>
              <a:ahLst/>
              <a:cxnLst>
                <a:cxn ang="0">
                  <a:pos x="0" y="76"/>
                </a:cxn>
                <a:cxn ang="0">
                  <a:pos x="0" y="44"/>
                </a:cxn>
                <a:cxn ang="0">
                  <a:pos x="7" y="38"/>
                </a:cxn>
                <a:cxn ang="0">
                  <a:pos x="7" y="19"/>
                </a:cxn>
                <a:cxn ang="0">
                  <a:pos x="13" y="13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26" y="0"/>
                </a:cxn>
                <a:cxn ang="0">
                  <a:pos x="39" y="19"/>
                </a:cxn>
                <a:cxn ang="0">
                  <a:pos x="39" y="44"/>
                </a:cxn>
                <a:cxn ang="0">
                  <a:pos x="45" y="51"/>
                </a:cxn>
                <a:cxn ang="0">
                  <a:pos x="45" y="76"/>
                </a:cxn>
              </a:cxnLst>
              <a:rect l="txL" t="txT" r="txR" b="txB"/>
              <a:pathLst>
                <a:path w="45" h="76">
                  <a:moveTo>
                    <a:pt x="0" y="76"/>
                  </a:moveTo>
                  <a:lnTo>
                    <a:pt x="0" y="44"/>
                  </a:lnTo>
                  <a:lnTo>
                    <a:pt x="7" y="38"/>
                  </a:lnTo>
                  <a:lnTo>
                    <a:pt x="7" y="19"/>
                  </a:lnTo>
                  <a:lnTo>
                    <a:pt x="13" y="1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39" y="19"/>
                  </a:lnTo>
                  <a:lnTo>
                    <a:pt x="39" y="44"/>
                  </a:lnTo>
                  <a:lnTo>
                    <a:pt x="45" y="51"/>
                  </a:lnTo>
                  <a:lnTo>
                    <a:pt x="45" y="76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4" name="Freeform 75"/>
            <p:cNvSpPr/>
            <p:nvPr/>
          </p:nvSpPr>
          <p:spPr>
            <a:xfrm>
              <a:off x="4391" y="3883"/>
              <a:ext cx="45" cy="57"/>
            </a:xfrm>
            <a:custGeom>
              <a:avLst/>
              <a:gdLst>
                <a:gd name="txL" fmla="*/ 0 w 45"/>
                <a:gd name="txT" fmla="*/ 0 h 57"/>
                <a:gd name="txR" fmla="*/ 45 w 45"/>
                <a:gd name="txB" fmla="*/ 57 h 57"/>
              </a:gdLst>
              <a:ahLst/>
              <a:cxnLst>
                <a:cxn ang="0">
                  <a:pos x="0" y="57"/>
                </a:cxn>
                <a:cxn ang="0">
                  <a:pos x="6" y="45"/>
                </a:cxn>
                <a:cxn ang="0">
                  <a:pos x="6" y="25"/>
                </a:cxn>
                <a:cxn ang="0">
                  <a:pos x="13" y="19"/>
                </a:cxn>
                <a:cxn ang="0">
                  <a:pos x="13" y="6"/>
                </a:cxn>
                <a:cxn ang="0">
                  <a:pos x="19" y="0"/>
                </a:cxn>
                <a:cxn ang="0">
                  <a:pos x="26" y="0"/>
                </a:cxn>
                <a:cxn ang="0">
                  <a:pos x="32" y="13"/>
                </a:cxn>
                <a:cxn ang="0">
                  <a:pos x="38" y="19"/>
                </a:cxn>
                <a:cxn ang="0">
                  <a:pos x="38" y="32"/>
                </a:cxn>
                <a:cxn ang="0">
                  <a:pos x="45" y="38"/>
                </a:cxn>
                <a:cxn ang="0">
                  <a:pos x="45" y="57"/>
                </a:cxn>
              </a:cxnLst>
              <a:rect l="txL" t="txT" r="txR" b="txB"/>
              <a:pathLst>
                <a:path w="45" h="57">
                  <a:moveTo>
                    <a:pt x="0" y="57"/>
                  </a:moveTo>
                  <a:lnTo>
                    <a:pt x="6" y="45"/>
                  </a:lnTo>
                  <a:lnTo>
                    <a:pt x="6" y="25"/>
                  </a:lnTo>
                  <a:lnTo>
                    <a:pt x="13" y="19"/>
                  </a:lnTo>
                  <a:lnTo>
                    <a:pt x="13" y="6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32" y="13"/>
                  </a:lnTo>
                  <a:lnTo>
                    <a:pt x="38" y="19"/>
                  </a:lnTo>
                  <a:lnTo>
                    <a:pt x="38" y="32"/>
                  </a:lnTo>
                  <a:lnTo>
                    <a:pt x="45" y="38"/>
                  </a:lnTo>
                  <a:lnTo>
                    <a:pt x="45" y="57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5" name="Freeform 76"/>
            <p:cNvSpPr/>
            <p:nvPr/>
          </p:nvSpPr>
          <p:spPr>
            <a:xfrm>
              <a:off x="4461" y="3902"/>
              <a:ext cx="38" cy="38"/>
            </a:xfrm>
            <a:custGeom>
              <a:avLst/>
              <a:gdLst>
                <a:gd name="txL" fmla="*/ 0 w 38"/>
                <a:gd name="txT" fmla="*/ 0 h 38"/>
                <a:gd name="txR" fmla="*/ 38 w 38"/>
                <a:gd name="txB" fmla="*/ 38 h 38"/>
              </a:gdLst>
              <a:ahLst/>
              <a:cxnLst>
                <a:cxn ang="0">
                  <a:pos x="0" y="38"/>
                </a:cxn>
                <a:cxn ang="0">
                  <a:pos x="7" y="32"/>
                </a:cxn>
                <a:cxn ang="0">
                  <a:pos x="7" y="13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26" y="6"/>
                </a:cxn>
                <a:cxn ang="0">
                  <a:pos x="32" y="13"/>
                </a:cxn>
                <a:cxn ang="0">
                  <a:pos x="32" y="26"/>
                </a:cxn>
                <a:cxn ang="0">
                  <a:pos x="38" y="32"/>
                </a:cxn>
                <a:cxn ang="0">
                  <a:pos x="38" y="38"/>
                </a:cxn>
              </a:cxnLst>
              <a:rect l="txL" t="txT" r="txR" b="txB"/>
              <a:pathLst>
                <a:path w="38" h="38">
                  <a:moveTo>
                    <a:pt x="0" y="38"/>
                  </a:moveTo>
                  <a:lnTo>
                    <a:pt x="7" y="32"/>
                  </a:lnTo>
                  <a:lnTo>
                    <a:pt x="7" y="13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6" y="6"/>
                  </a:lnTo>
                  <a:lnTo>
                    <a:pt x="32" y="13"/>
                  </a:lnTo>
                  <a:lnTo>
                    <a:pt x="32" y="26"/>
                  </a:lnTo>
                  <a:lnTo>
                    <a:pt x="38" y="32"/>
                  </a:lnTo>
                  <a:lnTo>
                    <a:pt x="38" y="38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6" name="Freeform 77"/>
            <p:cNvSpPr/>
            <p:nvPr/>
          </p:nvSpPr>
          <p:spPr>
            <a:xfrm>
              <a:off x="4538" y="3928"/>
              <a:ext cx="19" cy="12"/>
            </a:xfrm>
            <a:custGeom>
              <a:avLst/>
              <a:gdLst>
                <a:gd name="txL" fmla="*/ 0 w 19"/>
                <a:gd name="txT" fmla="*/ 0 h 12"/>
                <a:gd name="txR" fmla="*/ 19 w 19"/>
                <a:gd name="txB" fmla="*/ 12 h 12"/>
              </a:gdLst>
              <a:ahLst/>
              <a:cxnLst>
                <a:cxn ang="0">
                  <a:pos x="0" y="12"/>
                </a:cxn>
                <a:cxn ang="0">
                  <a:pos x="0" y="6"/>
                </a:cxn>
                <a:cxn ang="0">
                  <a:pos x="12" y="0"/>
                </a:cxn>
                <a:cxn ang="0">
                  <a:pos x="19" y="6"/>
                </a:cxn>
                <a:cxn ang="0">
                  <a:pos x="19" y="12"/>
                </a:cxn>
              </a:cxnLst>
              <a:rect l="txL" t="txT" r="txR" b="txB"/>
              <a:pathLst>
                <a:path w="19" h="12">
                  <a:moveTo>
                    <a:pt x="0" y="12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19" y="6"/>
                  </a:lnTo>
                  <a:lnTo>
                    <a:pt x="19" y="12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7" name="Rectangle 78"/>
            <p:cNvSpPr/>
            <p:nvPr/>
          </p:nvSpPr>
          <p:spPr>
            <a:xfrm>
              <a:off x="3932" y="4074"/>
              <a:ext cx="40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28" name="Rectangle 79"/>
            <p:cNvSpPr/>
            <p:nvPr/>
          </p:nvSpPr>
          <p:spPr>
            <a:xfrm>
              <a:off x="4002" y="4080"/>
              <a:ext cx="16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/</a:t>
              </a: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29" name="Rectangle 80"/>
            <p:cNvSpPr/>
            <p:nvPr/>
          </p:nvSpPr>
          <p:spPr>
            <a:xfrm>
              <a:off x="4028" y="4074"/>
              <a:ext cx="32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p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30" name="Rectangle 81"/>
            <p:cNvSpPr/>
            <p:nvPr/>
          </p:nvSpPr>
          <p:spPr>
            <a:xfrm rot="-5400000">
              <a:off x="2736" y="3363"/>
              <a:ext cx="317" cy="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Gain, dB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31" name="Rectangle 82"/>
            <p:cNvSpPr/>
            <p:nvPr/>
          </p:nvSpPr>
          <p:spPr>
            <a:xfrm>
              <a:off x="3633" y="2678"/>
              <a:ext cx="435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Blackman window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602195" name="Picture 83" descr="ch9fig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922588"/>
            <a:ext cx="5689600" cy="326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5" name="TextBox 2"/>
          <p:cNvSpPr txBox="1"/>
          <p:nvPr/>
        </p:nvSpPr>
        <p:spPr>
          <a:xfrm>
            <a:off x="5303838" y="6396038"/>
            <a:ext cx="30956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（掌握）</a:t>
            </a:r>
          </a:p>
        </p:txBody>
      </p:sp>
      <p:graphicFrame>
        <p:nvGraphicFramePr>
          <p:cNvPr id="2" name="对象 81"/>
          <p:cNvGraphicFramePr>
            <a:graphicFrameLocks noChangeAspect="1"/>
          </p:cNvGraphicFramePr>
          <p:nvPr/>
        </p:nvGraphicFramePr>
        <p:xfrm>
          <a:off x="1042035" y="1285875"/>
          <a:ext cx="8388985" cy="1072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r:id="rId4" imgW="3377565" imgH="431800" progId="Equation.KSEE3">
                  <p:embed/>
                </p:oleObj>
              </mc:Choice>
              <mc:Fallback>
                <p:oleObj r:id="rId4" imgW="3377565" imgH="431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2035" y="1285875"/>
                        <a:ext cx="8388985" cy="10725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0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5" name="Rectangle 3"/>
          <p:cNvSpPr>
            <a:spLocks noGrp="1"/>
          </p:cNvSpPr>
          <p:nvPr>
            <p:ph idx="1"/>
          </p:nvPr>
        </p:nvSpPr>
        <p:spPr>
          <a:xfrm>
            <a:off x="339725" y="1125538"/>
            <a:ext cx="10158413" cy="9906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Plots of magnitudes of the DTFTs of these windows for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25 are shown below:</a:t>
            </a:r>
            <a:endParaRPr lang="en-US" altLang="zh-C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1460500" y="2101850"/>
            <a:ext cx="3967163" cy="1984375"/>
            <a:chOff x="537" y="1155"/>
            <a:chExt cx="1989" cy="1548"/>
          </a:xfrm>
        </p:grpSpPr>
        <p:sp>
          <p:nvSpPr>
            <p:cNvPr id="60646" name="Rectangle 5"/>
            <p:cNvSpPr/>
            <p:nvPr/>
          </p:nvSpPr>
          <p:spPr>
            <a:xfrm>
              <a:off x="865" y="1313"/>
              <a:ext cx="1644" cy="108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647" name="Rectangle 6"/>
            <p:cNvSpPr/>
            <p:nvPr/>
          </p:nvSpPr>
          <p:spPr>
            <a:xfrm>
              <a:off x="865" y="1313"/>
              <a:ext cx="1644" cy="1088"/>
            </a:xfrm>
            <a:prstGeom prst="rect">
              <a:avLst/>
            </a:prstGeom>
            <a:noFill/>
            <a:ln w="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648" name="Freeform 7"/>
            <p:cNvSpPr/>
            <p:nvPr/>
          </p:nvSpPr>
          <p:spPr>
            <a:xfrm>
              <a:off x="865" y="1319"/>
              <a:ext cx="1" cy="1082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49" name="Freeform 8"/>
            <p:cNvSpPr/>
            <p:nvPr/>
          </p:nvSpPr>
          <p:spPr>
            <a:xfrm>
              <a:off x="1194" y="1319"/>
              <a:ext cx="1" cy="1082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50" name="Freeform 9"/>
            <p:cNvSpPr/>
            <p:nvPr/>
          </p:nvSpPr>
          <p:spPr>
            <a:xfrm>
              <a:off x="1523" y="1319"/>
              <a:ext cx="1" cy="1082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51" name="Freeform 10"/>
            <p:cNvSpPr/>
            <p:nvPr/>
          </p:nvSpPr>
          <p:spPr>
            <a:xfrm>
              <a:off x="1851" y="1319"/>
              <a:ext cx="1" cy="1082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52" name="Freeform 11"/>
            <p:cNvSpPr/>
            <p:nvPr/>
          </p:nvSpPr>
          <p:spPr>
            <a:xfrm>
              <a:off x="2180" y="1319"/>
              <a:ext cx="1" cy="1082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53" name="Freeform 12"/>
            <p:cNvSpPr/>
            <p:nvPr/>
          </p:nvSpPr>
          <p:spPr>
            <a:xfrm>
              <a:off x="2509" y="1319"/>
              <a:ext cx="1" cy="1082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54" name="Freeform 13"/>
            <p:cNvSpPr/>
            <p:nvPr/>
          </p:nvSpPr>
          <p:spPr>
            <a:xfrm>
              <a:off x="865" y="2401"/>
              <a:ext cx="1644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55" name="Freeform 14"/>
            <p:cNvSpPr/>
            <p:nvPr/>
          </p:nvSpPr>
          <p:spPr>
            <a:xfrm>
              <a:off x="865" y="2193"/>
              <a:ext cx="1644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56" name="Freeform 15"/>
            <p:cNvSpPr/>
            <p:nvPr/>
          </p:nvSpPr>
          <p:spPr>
            <a:xfrm>
              <a:off x="865" y="1984"/>
              <a:ext cx="1644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57" name="Freeform 16"/>
            <p:cNvSpPr/>
            <p:nvPr/>
          </p:nvSpPr>
          <p:spPr>
            <a:xfrm>
              <a:off x="865" y="1782"/>
              <a:ext cx="1644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58" name="Freeform 17"/>
            <p:cNvSpPr/>
            <p:nvPr/>
          </p:nvSpPr>
          <p:spPr>
            <a:xfrm>
              <a:off x="865" y="1573"/>
              <a:ext cx="1644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59" name="Freeform 18"/>
            <p:cNvSpPr/>
            <p:nvPr/>
          </p:nvSpPr>
          <p:spPr>
            <a:xfrm>
              <a:off x="865" y="1370"/>
              <a:ext cx="1644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60" name="Line 19"/>
            <p:cNvSpPr/>
            <p:nvPr/>
          </p:nvSpPr>
          <p:spPr>
            <a:xfrm>
              <a:off x="865" y="1313"/>
              <a:ext cx="164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61" name="Freeform 20"/>
            <p:cNvSpPr/>
            <p:nvPr/>
          </p:nvSpPr>
          <p:spPr>
            <a:xfrm>
              <a:off x="865" y="1313"/>
              <a:ext cx="1644" cy="1088"/>
            </a:xfrm>
            <a:custGeom>
              <a:avLst/>
              <a:gdLst>
                <a:gd name="txL" fmla="*/ 0 w 260"/>
                <a:gd name="txT" fmla="*/ 0 h 172"/>
                <a:gd name="txR" fmla="*/ 260 w 260"/>
                <a:gd name="txB" fmla="*/ 172 h 172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260" h="172">
                  <a:moveTo>
                    <a:pt x="0" y="172"/>
                  </a:moveTo>
                  <a:lnTo>
                    <a:pt x="260" y="172"/>
                  </a:ln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62" name="Line 21"/>
            <p:cNvSpPr/>
            <p:nvPr/>
          </p:nvSpPr>
          <p:spPr>
            <a:xfrm flipV="1">
              <a:off x="865" y="1313"/>
              <a:ext cx="1" cy="1088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63" name="Line 22"/>
            <p:cNvSpPr/>
            <p:nvPr/>
          </p:nvSpPr>
          <p:spPr>
            <a:xfrm>
              <a:off x="865" y="2401"/>
              <a:ext cx="164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64" name="Line 23"/>
            <p:cNvSpPr/>
            <p:nvPr/>
          </p:nvSpPr>
          <p:spPr>
            <a:xfrm flipV="1">
              <a:off x="865" y="1313"/>
              <a:ext cx="1" cy="1088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65" name="Line 24"/>
            <p:cNvSpPr/>
            <p:nvPr/>
          </p:nvSpPr>
          <p:spPr>
            <a:xfrm flipV="1">
              <a:off x="865" y="2382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66" name="Line 25"/>
            <p:cNvSpPr/>
            <p:nvPr/>
          </p:nvSpPr>
          <p:spPr>
            <a:xfrm>
              <a:off x="865" y="1319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67" name="Rectangle 26"/>
            <p:cNvSpPr/>
            <p:nvPr/>
          </p:nvSpPr>
          <p:spPr>
            <a:xfrm>
              <a:off x="839" y="2420"/>
              <a:ext cx="42" cy="1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668" name="Line 27"/>
            <p:cNvSpPr/>
            <p:nvPr/>
          </p:nvSpPr>
          <p:spPr>
            <a:xfrm flipV="1">
              <a:off x="1194" y="2382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69" name="Line 28"/>
            <p:cNvSpPr/>
            <p:nvPr/>
          </p:nvSpPr>
          <p:spPr>
            <a:xfrm>
              <a:off x="1194" y="1319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70" name="Rectangle 29"/>
            <p:cNvSpPr/>
            <p:nvPr/>
          </p:nvSpPr>
          <p:spPr>
            <a:xfrm>
              <a:off x="1130" y="2420"/>
              <a:ext cx="104" cy="1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0.2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671" name="Line 30"/>
            <p:cNvSpPr/>
            <p:nvPr/>
          </p:nvSpPr>
          <p:spPr>
            <a:xfrm flipV="1">
              <a:off x="1523" y="2382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72" name="Line 31"/>
            <p:cNvSpPr/>
            <p:nvPr/>
          </p:nvSpPr>
          <p:spPr>
            <a:xfrm>
              <a:off x="1523" y="1319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73" name="Rectangle 32"/>
            <p:cNvSpPr/>
            <p:nvPr/>
          </p:nvSpPr>
          <p:spPr>
            <a:xfrm>
              <a:off x="1459" y="2420"/>
              <a:ext cx="104" cy="1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0.4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674" name="Line 33"/>
            <p:cNvSpPr/>
            <p:nvPr/>
          </p:nvSpPr>
          <p:spPr>
            <a:xfrm flipV="1">
              <a:off x="1851" y="2382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75" name="Line 34"/>
            <p:cNvSpPr/>
            <p:nvPr/>
          </p:nvSpPr>
          <p:spPr>
            <a:xfrm>
              <a:off x="1851" y="1319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76" name="Rectangle 35"/>
            <p:cNvSpPr/>
            <p:nvPr/>
          </p:nvSpPr>
          <p:spPr>
            <a:xfrm>
              <a:off x="1788" y="2420"/>
              <a:ext cx="104" cy="1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0.6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677" name="Line 36"/>
            <p:cNvSpPr/>
            <p:nvPr/>
          </p:nvSpPr>
          <p:spPr>
            <a:xfrm flipV="1">
              <a:off x="2180" y="2382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78" name="Line 37"/>
            <p:cNvSpPr/>
            <p:nvPr/>
          </p:nvSpPr>
          <p:spPr>
            <a:xfrm>
              <a:off x="2180" y="1319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79" name="Rectangle 38"/>
            <p:cNvSpPr/>
            <p:nvPr/>
          </p:nvSpPr>
          <p:spPr>
            <a:xfrm>
              <a:off x="2118" y="2420"/>
              <a:ext cx="104" cy="1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0.8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680" name="Line 39"/>
            <p:cNvSpPr/>
            <p:nvPr/>
          </p:nvSpPr>
          <p:spPr>
            <a:xfrm flipV="1">
              <a:off x="2509" y="2382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81" name="Line 40"/>
            <p:cNvSpPr/>
            <p:nvPr/>
          </p:nvSpPr>
          <p:spPr>
            <a:xfrm>
              <a:off x="2509" y="1319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82" name="Rectangle 41"/>
            <p:cNvSpPr/>
            <p:nvPr/>
          </p:nvSpPr>
          <p:spPr>
            <a:xfrm>
              <a:off x="2484" y="2420"/>
              <a:ext cx="42" cy="1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683" name="Line 42"/>
            <p:cNvSpPr/>
            <p:nvPr/>
          </p:nvSpPr>
          <p:spPr>
            <a:xfrm>
              <a:off x="865" y="2401"/>
              <a:ext cx="13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84" name="Line 43"/>
            <p:cNvSpPr/>
            <p:nvPr/>
          </p:nvSpPr>
          <p:spPr>
            <a:xfrm flipH="1">
              <a:off x="2490" y="2401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85" name="Rectangle 44"/>
            <p:cNvSpPr/>
            <p:nvPr/>
          </p:nvSpPr>
          <p:spPr>
            <a:xfrm>
              <a:off x="656" y="2344"/>
              <a:ext cx="153" cy="1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-100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686" name="Line 45"/>
            <p:cNvSpPr/>
            <p:nvPr/>
          </p:nvSpPr>
          <p:spPr>
            <a:xfrm>
              <a:off x="865" y="2193"/>
              <a:ext cx="13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87" name="Line 46"/>
            <p:cNvSpPr/>
            <p:nvPr/>
          </p:nvSpPr>
          <p:spPr>
            <a:xfrm flipH="1">
              <a:off x="2490" y="2193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88" name="Rectangle 47"/>
            <p:cNvSpPr/>
            <p:nvPr/>
          </p:nvSpPr>
          <p:spPr>
            <a:xfrm>
              <a:off x="706" y="2135"/>
              <a:ext cx="112" cy="1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-80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689" name="Line 48"/>
            <p:cNvSpPr/>
            <p:nvPr/>
          </p:nvSpPr>
          <p:spPr>
            <a:xfrm>
              <a:off x="865" y="1984"/>
              <a:ext cx="13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90" name="Line 49"/>
            <p:cNvSpPr/>
            <p:nvPr/>
          </p:nvSpPr>
          <p:spPr>
            <a:xfrm flipH="1">
              <a:off x="2490" y="1984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91" name="Rectangle 50"/>
            <p:cNvSpPr/>
            <p:nvPr/>
          </p:nvSpPr>
          <p:spPr>
            <a:xfrm>
              <a:off x="706" y="1925"/>
              <a:ext cx="112" cy="1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-60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692" name="Line 51"/>
            <p:cNvSpPr/>
            <p:nvPr/>
          </p:nvSpPr>
          <p:spPr>
            <a:xfrm>
              <a:off x="865" y="1782"/>
              <a:ext cx="13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93" name="Line 52"/>
            <p:cNvSpPr/>
            <p:nvPr/>
          </p:nvSpPr>
          <p:spPr>
            <a:xfrm flipH="1">
              <a:off x="2490" y="1782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94" name="Rectangle 53"/>
            <p:cNvSpPr/>
            <p:nvPr/>
          </p:nvSpPr>
          <p:spPr>
            <a:xfrm>
              <a:off x="706" y="1724"/>
              <a:ext cx="112" cy="1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-40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695" name="Line 54"/>
            <p:cNvSpPr/>
            <p:nvPr/>
          </p:nvSpPr>
          <p:spPr>
            <a:xfrm>
              <a:off x="865" y="1573"/>
              <a:ext cx="13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96" name="Line 55"/>
            <p:cNvSpPr/>
            <p:nvPr/>
          </p:nvSpPr>
          <p:spPr>
            <a:xfrm flipH="1">
              <a:off x="2490" y="1573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97" name="Rectangle 56"/>
            <p:cNvSpPr/>
            <p:nvPr/>
          </p:nvSpPr>
          <p:spPr>
            <a:xfrm>
              <a:off x="706" y="1515"/>
              <a:ext cx="112" cy="1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-20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698" name="Line 57"/>
            <p:cNvSpPr/>
            <p:nvPr/>
          </p:nvSpPr>
          <p:spPr>
            <a:xfrm>
              <a:off x="865" y="1370"/>
              <a:ext cx="13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99" name="Line 58"/>
            <p:cNvSpPr/>
            <p:nvPr/>
          </p:nvSpPr>
          <p:spPr>
            <a:xfrm flipH="1">
              <a:off x="2490" y="1370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700" name="Rectangle 59"/>
            <p:cNvSpPr/>
            <p:nvPr/>
          </p:nvSpPr>
          <p:spPr>
            <a:xfrm>
              <a:off x="788" y="1314"/>
              <a:ext cx="42" cy="1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701" name="Line 60"/>
            <p:cNvSpPr/>
            <p:nvPr/>
          </p:nvSpPr>
          <p:spPr>
            <a:xfrm>
              <a:off x="865" y="1313"/>
              <a:ext cx="164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702" name="Freeform 61"/>
            <p:cNvSpPr/>
            <p:nvPr/>
          </p:nvSpPr>
          <p:spPr>
            <a:xfrm>
              <a:off x="865" y="1313"/>
              <a:ext cx="1644" cy="1088"/>
            </a:xfrm>
            <a:custGeom>
              <a:avLst/>
              <a:gdLst>
                <a:gd name="txL" fmla="*/ 0 w 260"/>
                <a:gd name="txT" fmla="*/ 0 h 172"/>
                <a:gd name="txR" fmla="*/ 260 w 260"/>
                <a:gd name="txB" fmla="*/ 172 h 172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260" h="172">
                  <a:moveTo>
                    <a:pt x="0" y="172"/>
                  </a:moveTo>
                  <a:lnTo>
                    <a:pt x="260" y="172"/>
                  </a:ln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703" name="Line 62"/>
            <p:cNvSpPr/>
            <p:nvPr/>
          </p:nvSpPr>
          <p:spPr>
            <a:xfrm flipV="1">
              <a:off x="865" y="1313"/>
              <a:ext cx="1" cy="1088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704" name="Freeform 63"/>
            <p:cNvSpPr/>
            <p:nvPr/>
          </p:nvSpPr>
          <p:spPr>
            <a:xfrm>
              <a:off x="865" y="1370"/>
              <a:ext cx="455" cy="741"/>
            </a:xfrm>
            <a:custGeom>
              <a:avLst/>
              <a:gdLst>
                <a:gd name="txL" fmla="*/ 0 w 460"/>
                <a:gd name="txT" fmla="*/ 0 h 748"/>
                <a:gd name="txR" fmla="*/ 460 w 460"/>
                <a:gd name="txB" fmla="*/ 748 h 748"/>
              </a:gdLst>
              <a:ahLst/>
              <a:cxnLst>
                <a:cxn ang="0">
                  <a:pos x="13" y="7"/>
                </a:cxn>
                <a:cxn ang="0">
                  <a:pos x="26" y="32"/>
                </a:cxn>
                <a:cxn ang="0">
                  <a:pos x="38" y="53"/>
                </a:cxn>
                <a:cxn ang="0">
                  <a:pos x="45" y="100"/>
                </a:cxn>
                <a:cxn ang="0">
                  <a:pos x="46" y="162"/>
                </a:cxn>
                <a:cxn ang="0">
                  <a:pos x="49" y="213"/>
                </a:cxn>
                <a:cxn ang="0">
                  <a:pos x="62" y="148"/>
                </a:cxn>
                <a:cxn ang="0">
                  <a:pos x="68" y="120"/>
                </a:cxn>
                <a:cxn ang="0">
                  <a:pos x="87" y="139"/>
                </a:cxn>
                <a:cxn ang="0">
                  <a:pos x="100" y="162"/>
                </a:cxn>
                <a:cxn ang="0">
                  <a:pos x="106" y="268"/>
                </a:cxn>
                <a:cxn ang="0">
                  <a:pos x="113" y="307"/>
                </a:cxn>
                <a:cxn ang="0">
                  <a:pos x="124" y="207"/>
                </a:cxn>
                <a:cxn ang="0">
                  <a:pos x="127" y="162"/>
                </a:cxn>
                <a:cxn ang="0">
                  <a:pos x="137" y="162"/>
                </a:cxn>
                <a:cxn ang="0">
                  <a:pos x="142" y="188"/>
                </a:cxn>
                <a:cxn ang="0">
                  <a:pos x="155" y="242"/>
                </a:cxn>
                <a:cxn ang="0">
                  <a:pos x="162" y="435"/>
                </a:cxn>
                <a:cxn ang="0">
                  <a:pos x="168" y="246"/>
                </a:cxn>
                <a:cxn ang="0">
                  <a:pos x="181" y="213"/>
                </a:cxn>
                <a:cxn ang="0">
                  <a:pos x="200" y="188"/>
                </a:cxn>
                <a:cxn ang="0">
                  <a:pos x="204" y="213"/>
                </a:cxn>
                <a:cxn ang="0">
                  <a:pos x="212" y="251"/>
                </a:cxn>
                <a:cxn ang="0">
                  <a:pos x="216" y="470"/>
                </a:cxn>
                <a:cxn ang="0">
                  <a:pos x="225" y="263"/>
                </a:cxn>
                <a:cxn ang="0">
                  <a:pos x="230" y="219"/>
                </a:cxn>
                <a:cxn ang="0">
                  <a:pos x="242" y="207"/>
                </a:cxn>
                <a:cxn ang="0">
                  <a:pos x="255" y="232"/>
                </a:cxn>
                <a:cxn ang="0">
                  <a:pos x="268" y="255"/>
                </a:cxn>
                <a:cxn ang="0">
                  <a:pos x="274" y="435"/>
                </a:cxn>
                <a:cxn ang="0">
                  <a:pos x="284" y="307"/>
                </a:cxn>
                <a:cxn ang="0">
                  <a:pos x="289" y="242"/>
                </a:cxn>
                <a:cxn ang="0">
                  <a:pos x="298" y="226"/>
                </a:cxn>
                <a:cxn ang="0">
                  <a:pos x="313" y="242"/>
                </a:cxn>
                <a:cxn ang="0">
                  <a:pos x="318" y="300"/>
                </a:cxn>
                <a:cxn ang="0">
                  <a:pos x="330" y="650"/>
                </a:cxn>
                <a:cxn ang="0">
                  <a:pos x="336" y="275"/>
                </a:cxn>
                <a:cxn ang="0">
                  <a:pos x="354" y="242"/>
                </a:cxn>
                <a:cxn ang="0">
                  <a:pos x="365" y="242"/>
                </a:cxn>
                <a:cxn ang="0">
                  <a:pos x="370" y="259"/>
                </a:cxn>
                <a:cxn ang="0">
                  <a:pos x="380" y="313"/>
                </a:cxn>
                <a:cxn ang="0">
                  <a:pos x="385" y="622"/>
                </a:cxn>
              </a:cxnLst>
              <a:rect l="txL" t="txT" r="txR" b="txB"/>
              <a:pathLst>
                <a:path w="460" h="748">
                  <a:moveTo>
                    <a:pt x="0" y="0"/>
                  </a:moveTo>
                  <a:lnTo>
                    <a:pt x="6" y="0"/>
                  </a:lnTo>
                  <a:lnTo>
                    <a:pt x="13" y="7"/>
                  </a:lnTo>
                  <a:lnTo>
                    <a:pt x="19" y="20"/>
                  </a:lnTo>
                  <a:lnTo>
                    <a:pt x="26" y="26"/>
                  </a:lnTo>
                  <a:lnTo>
                    <a:pt x="26" y="32"/>
                  </a:lnTo>
                  <a:lnTo>
                    <a:pt x="32" y="39"/>
                  </a:lnTo>
                  <a:lnTo>
                    <a:pt x="32" y="52"/>
                  </a:lnTo>
                  <a:lnTo>
                    <a:pt x="38" y="58"/>
                  </a:lnTo>
                  <a:lnTo>
                    <a:pt x="38" y="77"/>
                  </a:lnTo>
                  <a:lnTo>
                    <a:pt x="45" y="90"/>
                  </a:lnTo>
                  <a:lnTo>
                    <a:pt x="45" y="115"/>
                  </a:lnTo>
                  <a:lnTo>
                    <a:pt x="51" y="128"/>
                  </a:lnTo>
                  <a:lnTo>
                    <a:pt x="51" y="173"/>
                  </a:lnTo>
                  <a:lnTo>
                    <a:pt x="57" y="192"/>
                  </a:lnTo>
                  <a:lnTo>
                    <a:pt x="57" y="313"/>
                  </a:lnTo>
                  <a:lnTo>
                    <a:pt x="64" y="499"/>
                  </a:lnTo>
                  <a:lnTo>
                    <a:pt x="64" y="243"/>
                  </a:lnTo>
                  <a:lnTo>
                    <a:pt x="70" y="218"/>
                  </a:lnTo>
                  <a:lnTo>
                    <a:pt x="70" y="179"/>
                  </a:lnTo>
                  <a:lnTo>
                    <a:pt x="77" y="166"/>
                  </a:lnTo>
                  <a:lnTo>
                    <a:pt x="77" y="147"/>
                  </a:lnTo>
                  <a:lnTo>
                    <a:pt x="89" y="135"/>
                  </a:lnTo>
                  <a:lnTo>
                    <a:pt x="83" y="135"/>
                  </a:lnTo>
                  <a:lnTo>
                    <a:pt x="89" y="135"/>
                  </a:lnTo>
                  <a:lnTo>
                    <a:pt x="102" y="147"/>
                  </a:lnTo>
                  <a:lnTo>
                    <a:pt x="102" y="154"/>
                  </a:lnTo>
                  <a:lnTo>
                    <a:pt x="109" y="160"/>
                  </a:lnTo>
                  <a:lnTo>
                    <a:pt x="109" y="179"/>
                  </a:lnTo>
                  <a:lnTo>
                    <a:pt x="115" y="192"/>
                  </a:lnTo>
                  <a:lnTo>
                    <a:pt x="115" y="224"/>
                  </a:lnTo>
                  <a:lnTo>
                    <a:pt x="121" y="237"/>
                  </a:lnTo>
                  <a:lnTo>
                    <a:pt x="121" y="313"/>
                  </a:lnTo>
                  <a:lnTo>
                    <a:pt x="128" y="371"/>
                  </a:lnTo>
                  <a:lnTo>
                    <a:pt x="128" y="499"/>
                  </a:lnTo>
                  <a:lnTo>
                    <a:pt x="128" y="352"/>
                  </a:lnTo>
                  <a:lnTo>
                    <a:pt x="134" y="307"/>
                  </a:lnTo>
                  <a:lnTo>
                    <a:pt x="134" y="243"/>
                  </a:lnTo>
                  <a:lnTo>
                    <a:pt x="140" y="237"/>
                  </a:lnTo>
                  <a:lnTo>
                    <a:pt x="140" y="211"/>
                  </a:lnTo>
                  <a:lnTo>
                    <a:pt x="147" y="205"/>
                  </a:lnTo>
                  <a:lnTo>
                    <a:pt x="147" y="192"/>
                  </a:lnTo>
                  <a:lnTo>
                    <a:pt x="153" y="186"/>
                  </a:lnTo>
                  <a:lnTo>
                    <a:pt x="160" y="186"/>
                  </a:lnTo>
                  <a:lnTo>
                    <a:pt x="166" y="192"/>
                  </a:lnTo>
                  <a:lnTo>
                    <a:pt x="166" y="198"/>
                  </a:lnTo>
                  <a:lnTo>
                    <a:pt x="172" y="205"/>
                  </a:lnTo>
                  <a:lnTo>
                    <a:pt x="172" y="218"/>
                  </a:lnTo>
                  <a:lnTo>
                    <a:pt x="179" y="230"/>
                  </a:lnTo>
                  <a:lnTo>
                    <a:pt x="179" y="262"/>
                  </a:lnTo>
                  <a:lnTo>
                    <a:pt x="185" y="275"/>
                  </a:lnTo>
                  <a:lnTo>
                    <a:pt x="185" y="345"/>
                  </a:lnTo>
                  <a:lnTo>
                    <a:pt x="192" y="396"/>
                  </a:lnTo>
                  <a:lnTo>
                    <a:pt x="192" y="499"/>
                  </a:lnTo>
                  <a:lnTo>
                    <a:pt x="192" y="396"/>
                  </a:lnTo>
                  <a:lnTo>
                    <a:pt x="198" y="352"/>
                  </a:lnTo>
                  <a:lnTo>
                    <a:pt x="198" y="281"/>
                  </a:lnTo>
                  <a:lnTo>
                    <a:pt x="204" y="269"/>
                  </a:lnTo>
                  <a:lnTo>
                    <a:pt x="204" y="249"/>
                  </a:lnTo>
                  <a:lnTo>
                    <a:pt x="211" y="243"/>
                  </a:lnTo>
                  <a:lnTo>
                    <a:pt x="211" y="224"/>
                  </a:lnTo>
                  <a:lnTo>
                    <a:pt x="217" y="218"/>
                  </a:lnTo>
                  <a:lnTo>
                    <a:pt x="230" y="218"/>
                  </a:lnTo>
                  <a:lnTo>
                    <a:pt x="230" y="224"/>
                  </a:lnTo>
                  <a:lnTo>
                    <a:pt x="236" y="230"/>
                  </a:lnTo>
                  <a:lnTo>
                    <a:pt x="236" y="243"/>
                  </a:lnTo>
                  <a:lnTo>
                    <a:pt x="243" y="249"/>
                  </a:lnTo>
                  <a:lnTo>
                    <a:pt x="243" y="275"/>
                  </a:lnTo>
                  <a:lnTo>
                    <a:pt x="249" y="288"/>
                  </a:lnTo>
                  <a:lnTo>
                    <a:pt x="249" y="339"/>
                  </a:lnTo>
                  <a:lnTo>
                    <a:pt x="255" y="371"/>
                  </a:lnTo>
                  <a:lnTo>
                    <a:pt x="255" y="543"/>
                  </a:lnTo>
                  <a:lnTo>
                    <a:pt x="262" y="428"/>
                  </a:lnTo>
                  <a:lnTo>
                    <a:pt x="262" y="326"/>
                  </a:lnTo>
                  <a:lnTo>
                    <a:pt x="268" y="307"/>
                  </a:lnTo>
                  <a:lnTo>
                    <a:pt x="268" y="275"/>
                  </a:lnTo>
                  <a:lnTo>
                    <a:pt x="275" y="269"/>
                  </a:lnTo>
                  <a:lnTo>
                    <a:pt x="275" y="249"/>
                  </a:lnTo>
                  <a:lnTo>
                    <a:pt x="287" y="237"/>
                  </a:lnTo>
                  <a:lnTo>
                    <a:pt x="281" y="237"/>
                  </a:lnTo>
                  <a:lnTo>
                    <a:pt x="287" y="237"/>
                  </a:lnTo>
                  <a:lnTo>
                    <a:pt x="294" y="243"/>
                  </a:lnTo>
                  <a:lnTo>
                    <a:pt x="300" y="249"/>
                  </a:lnTo>
                  <a:lnTo>
                    <a:pt x="300" y="262"/>
                  </a:lnTo>
                  <a:lnTo>
                    <a:pt x="306" y="269"/>
                  </a:lnTo>
                  <a:lnTo>
                    <a:pt x="306" y="281"/>
                  </a:lnTo>
                  <a:lnTo>
                    <a:pt x="313" y="294"/>
                  </a:lnTo>
                  <a:lnTo>
                    <a:pt x="313" y="332"/>
                  </a:lnTo>
                  <a:lnTo>
                    <a:pt x="319" y="358"/>
                  </a:lnTo>
                  <a:lnTo>
                    <a:pt x="319" y="499"/>
                  </a:lnTo>
                  <a:lnTo>
                    <a:pt x="326" y="613"/>
                  </a:lnTo>
                  <a:lnTo>
                    <a:pt x="326" y="371"/>
                  </a:lnTo>
                  <a:lnTo>
                    <a:pt x="332" y="352"/>
                  </a:lnTo>
                  <a:lnTo>
                    <a:pt x="332" y="307"/>
                  </a:lnTo>
                  <a:lnTo>
                    <a:pt x="338" y="294"/>
                  </a:lnTo>
                  <a:lnTo>
                    <a:pt x="338" y="275"/>
                  </a:lnTo>
                  <a:lnTo>
                    <a:pt x="345" y="269"/>
                  </a:lnTo>
                  <a:lnTo>
                    <a:pt x="345" y="256"/>
                  </a:lnTo>
                  <a:lnTo>
                    <a:pt x="351" y="256"/>
                  </a:lnTo>
                  <a:lnTo>
                    <a:pt x="358" y="256"/>
                  </a:lnTo>
                  <a:lnTo>
                    <a:pt x="364" y="269"/>
                  </a:lnTo>
                  <a:lnTo>
                    <a:pt x="370" y="275"/>
                  </a:lnTo>
                  <a:lnTo>
                    <a:pt x="370" y="301"/>
                  </a:lnTo>
                  <a:lnTo>
                    <a:pt x="377" y="307"/>
                  </a:lnTo>
                  <a:lnTo>
                    <a:pt x="377" y="345"/>
                  </a:lnTo>
                  <a:lnTo>
                    <a:pt x="383" y="371"/>
                  </a:lnTo>
                  <a:lnTo>
                    <a:pt x="383" y="499"/>
                  </a:lnTo>
                  <a:lnTo>
                    <a:pt x="390" y="748"/>
                  </a:lnTo>
                  <a:lnTo>
                    <a:pt x="390" y="390"/>
                  </a:lnTo>
                  <a:lnTo>
                    <a:pt x="396" y="371"/>
                  </a:lnTo>
                  <a:lnTo>
                    <a:pt x="396" y="320"/>
                  </a:lnTo>
                  <a:lnTo>
                    <a:pt x="402" y="313"/>
                  </a:lnTo>
                  <a:lnTo>
                    <a:pt x="402" y="288"/>
                  </a:lnTo>
                  <a:lnTo>
                    <a:pt x="415" y="275"/>
                  </a:lnTo>
                  <a:lnTo>
                    <a:pt x="415" y="269"/>
                  </a:lnTo>
                  <a:lnTo>
                    <a:pt x="421" y="269"/>
                  </a:lnTo>
                  <a:lnTo>
                    <a:pt x="428" y="275"/>
                  </a:lnTo>
                  <a:lnTo>
                    <a:pt x="428" y="281"/>
                  </a:lnTo>
                  <a:lnTo>
                    <a:pt x="434" y="288"/>
                  </a:lnTo>
                  <a:lnTo>
                    <a:pt x="434" y="301"/>
                  </a:lnTo>
                  <a:lnTo>
                    <a:pt x="441" y="313"/>
                  </a:lnTo>
                  <a:lnTo>
                    <a:pt x="441" y="345"/>
                  </a:lnTo>
                  <a:lnTo>
                    <a:pt x="447" y="358"/>
                  </a:lnTo>
                  <a:lnTo>
                    <a:pt x="447" y="435"/>
                  </a:lnTo>
                  <a:lnTo>
                    <a:pt x="453" y="499"/>
                  </a:lnTo>
                  <a:lnTo>
                    <a:pt x="453" y="716"/>
                  </a:lnTo>
                  <a:lnTo>
                    <a:pt x="453" y="447"/>
                  </a:lnTo>
                  <a:lnTo>
                    <a:pt x="460" y="409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705" name="Freeform 64"/>
            <p:cNvSpPr/>
            <p:nvPr/>
          </p:nvSpPr>
          <p:spPr>
            <a:xfrm>
              <a:off x="1320" y="1648"/>
              <a:ext cx="436" cy="557"/>
            </a:xfrm>
            <a:custGeom>
              <a:avLst/>
              <a:gdLst>
                <a:gd name="txL" fmla="*/ 0 w 440"/>
                <a:gd name="txT" fmla="*/ 0 h 562"/>
                <a:gd name="txR" fmla="*/ 440 w 440"/>
                <a:gd name="txB" fmla="*/ 562 h 562"/>
              </a:gdLst>
              <a:ahLst/>
              <a:cxnLst>
                <a:cxn ang="0">
                  <a:pos x="6" y="56"/>
                </a:cxn>
                <a:cxn ang="0">
                  <a:pos x="13" y="7"/>
                </a:cxn>
                <a:cxn ang="0">
                  <a:pos x="38" y="13"/>
                </a:cxn>
                <a:cxn ang="0">
                  <a:pos x="44" y="56"/>
                </a:cxn>
                <a:cxn ang="0">
                  <a:pos x="55" y="181"/>
                </a:cxn>
                <a:cxn ang="0">
                  <a:pos x="55" y="162"/>
                </a:cxn>
                <a:cxn ang="0">
                  <a:pos x="55" y="51"/>
                </a:cxn>
                <a:cxn ang="0">
                  <a:pos x="74" y="13"/>
                </a:cxn>
                <a:cxn ang="0">
                  <a:pos x="81" y="20"/>
                </a:cxn>
                <a:cxn ang="0">
                  <a:pos x="93" y="39"/>
                </a:cxn>
                <a:cxn ang="0">
                  <a:pos x="100" y="120"/>
                </a:cxn>
                <a:cxn ang="0">
                  <a:pos x="106" y="259"/>
                </a:cxn>
                <a:cxn ang="0">
                  <a:pos x="119" y="81"/>
                </a:cxn>
                <a:cxn ang="0">
                  <a:pos x="125" y="32"/>
                </a:cxn>
                <a:cxn ang="0">
                  <a:pos x="138" y="20"/>
                </a:cxn>
                <a:cxn ang="0">
                  <a:pos x="150" y="39"/>
                </a:cxn>
                <a:cxn ang="0">
                  <a:pos x="157" y="62"/>
                </a:cxn>
                <a:cxn ang="0">
                  <a:pos x="160" y="268"/>
                </a:cxn>
                <a:cxn ang="0">
                  <a:pos x="168" y="107"/>
                </a:cxn>
                <a:cxn ang="0">
                  <a:pos x="174" y="45"/>
                </a:cxn>
                <a:cxn ang="0">
                  <a:pos x="193" y="32"/>
                </a:cxn>
                <a:cxn ang="0">
                  <a:pos x="206" y="51"/>
                </a:cxn>
                <a:cxn ang="0">
                  <a:pos x="212" y="107"/>
                </a:cxn>
                <a:cxn ang="0">
                  <a:pos x="225" y="332"/>
                </a:cxn>
                <a:cxn ang="0">
                  <a:pos x="232" y="81"/>
                </a:cxn>
                <a:cxn ang="0">
                  <a:pos x="244" y="56"/>
                </a:cxn>
                <a:cxn ang="0">
                  <a:pos x="249" y="32"/>
                </a:cxn>
                <a:cxn ang="0">
                  <a:pos x="257" y="45"/>
                </a:cxn>
                <a:cxn ang="0">
                  <a:pos x="265" y="62"/>
                </a:cxn>
                <a:cxn ang="0">
                  <a:pos x="270" y="181"/>
                </a:cxn>
                <a:cxn ang="0">
                  <a:pos x="274" y="168"/>
                </a:cxn>
                <a:cxn ang="0">
                  <a:pos x="287" y="81"/>
                </a:cxn>
                <a:cxn ang="0">
                  <a:pos x="293" y="51"/>
                </a:cxn>
                <a:cxn ang="0">
                  <a:pos x="306" y="39"/>
                </a:cxn>
                <a:cxn ang="0">
                  <a:pos x="319" y="56"/>
                </a:cxn>
                <a:cxn ang="0">
                  <a:pos x="325" y="88"/>
                </a:cxn>
                <a:cxn ang="0">
                  <a:pos x="338" y="181"/>
                </a:cxn>
                <a:cxn ang="0">
                  <a:pos x="343" y="181"/>
                </a:cxn>
                <a:cxn ang="0">
                  <a:pos x="348" y="68"/>
                </a:cxn>
                <a:cxn ang="0">
                  <a:pos x="362" y="45"/>
                </a:cxn>
                <a:cxn ang="0">
                  <a:pos x="367" y="51"/>
                </a:cxn>
                <a:cxn ang="0">
                  <a:pos x="376" y="62"/>
                </a:cxn>
              </a:cxnLst>
              <a:rect l="txL" t="txT" r="txR" b="txB"/>
              <a:pathLst>
                <a:path w="440" h="562">
                  <a:moveTo>
                    <a:pt x="0" y="128"/>
                  </a:moveTo>
                  <a:lnTo>
                    <a:pt x="0" y="71"/>
                  </a:lnTo>
                  <a:lnTo>
                    <a:pt x="6" y="58"/>
                  </a:lnTo>
                  <a:lnTo>
                    <a:pt x="6" y="26"/>
                  </a:lnTo>
                  <a:lnTo>
                    <a:pt x="13" y="20"/>
                  </a:lnTo>
                  <a:lnTo>
                    <a:pt x="13" y="7"/>
                  </a:lnTo>
                  <a:lnTo>
                    <a:pt x="19" y="0"/>
                  </a:lnTo>
                  <a:lnTo>
                    <a:pt x="25" y="0"/>
                  </a:lnTo>
                  <a:lnTo>
                    <a:pt x="38" y="13"/>
                  </a:lnTo>
                  <a:lnTo>
                    <a:pt x="38" y="32"/>
                  </a:lnTo>
                  <a:lnTo>
                    <a:pt x="44" y="39"/>
                  </a:lnTo>
                  <a:lnTo>
                    <a:pt x="44" y="71"/>
                  </a:lnTo>
                  <a:lnTo>
                    <a:pt x="51" y="83"/>
                  </a:lnTo>
                  <a:lnTo>
                    <a:pt x="51" y="160"/>
                  </a:lnTo>
                  <a:lnTo>
                    <a:pt x="57" y="211"/>
                  </a:lnTo>
                  <a:lnTo>
                    <a:pt x="57" y="358"/>
                  </a:lnTo>
                  <a:lnTo>
                    <a:pt x="57" y="262"/>
                  </a:lnTo>
                  <a:lnTo>
                    <a:pt x="64" y="186"/>
                  </a:lnTo>
                  <a:lnTo>
                    <a:pt x="64" y="96"/>
                  </a:lnTo>
                  <a:lnTo>
                    <a:pt x="70" y="83"/>
                  </a:lnTo>
                  <a:lnTo>
                    <a:pt x="70" y="51"/>
                  </a:lnTo>
                  <a:lnTo>
                    <a:pt x="76" y="39"/>
                  </a:lnTo>
                  <a:lnTo>
                    <a:pt x="76" y="26"/>
                  </a:lnTo>
                  <a:lnTo>
                    <a:pt x="89" y="13"/>
                  </a:lnTo>
                  <a:lnTo>
                    <a:pt x="89" y="7"/>
                  </a:lnTo>
                  <a:lnTo>
                    <a:pt x="89" y="13"/>
                  </a:lnTo>
                  <a:lnTo>
                    <a:pt x="96" y="20"/>
                  </a:lnTo>
                  <a:lnTo>
                    <a:pt x="102" y="26"/>
                  </a:lnTo>
                  <a:lnTo>
                    <a:pt x="102" y="32"/>
                  </a:lnTo>
                  <a:lnTo>
                    <a:pt x="108" y="39"/>
                  </a:lnTo>
                  <a:lnTo>
                    <a:pt x="108" y="64"/>
                  </a:lnTo>
                  <a:lnTo>
                    <a:pt x="115" y="77"/>
                  </a:lnTo>
                  <a:lnTo>
                    <a:pt x="115" y="135"/>
                  </a:lnTo>
                  <a:lnTo>
                    <a:pt x="121" y="166"/>
                  </a:lnTo>
                  <a:lnTo>
                    <a:pt x="121" y="326"/>
                  </a:lnTo>
                  <a:lnTo>
                    <a:pt x="121" y="294"/>
                  </a:lnTo>
                  <a:lnTo>
                    <a:pt x="127" y="205"/>
                  </a:lnTo>
                  <a:lnTo>
                    <a:pt x="127" y="109"/>
                  </a:lnTo>
                  <a:lnTo>
                    <a:pt x="134" y="96"/>
                  </a:lnTo>
                  <a:lnTo>
                    <a:pt x="134" y="58"/>
                  </a:lnTo>
                  <a:lnTo>
                    <a:pt x="140" y="51"/>
                  </a:lnTo>
                  <a:lnTo>
                    <a:pt x="140" y="32"/>
                  </a:lnTo>
                  <a:lnTo>
                    <a:pt x="153" y="20"/>
                  </a:lnTo>
                  <a:lnTo>
                    <a:pt x="147" y="20"/>
                  </a:lnTo>
                  <a:lnTo>
                    <a:pt x="153" y="20"/>
                  </a:lnTo>
                  <a:lnTo>
                    <a:pt x="159" y="26"/>
                  </a:lnTo>
                  <a:lnTo>
                    <a:pt x="166" y="32"/>
                  </a:lnTo>
                  <a:lnTo>
                    <a:pt x="166" y="39"/>
                  </a:lnTo>
                  <a:lnTo>
                    <a:pt x="172" y="45"/>
                  </a:lnTo>
                  <a:lnTo>
                    <a:pt x="172" y="64"/>
                  </a:lnTo>
                  <a:lnTo>
                    <a:pt x="179" y="77"/>
                  </a:lnTo>
                  <a:lnTo>
                    <a:pt x="179" y="115"/>
                  </a:lnTo>
                  <a:lnTo>
                    <a:pt x="185" y="141"/>
                  </a:lnTo>
                  <a:lnTo>
                    <a:pt x="185" y="307"/>
                  </a:lnTo>
                  <a:lnTo>
                    <a:pt x="191" y="326"/>
                  </a:lnTo>
                  <a:lnTo>
                    <a:pt x="191" y="141"/>
                  </a:lnTo>
                  <a:lnTo>
                    <a:pt x="198" y="122"/>
                  </a:lnTo>
                  <a:lnTo>
                    <a:pt x="198" y="77"/>
                  </a:lnTo>
                  <a:lnTo>
                    <a:pt x="204" y="71"/>
                  </a:lnTo>
                  <a:lnTo>
                    <a:pt x="204" y="45"/>
                  </a:lnTo>
                  <a:lnTo>
                    <a:pt x="217" y="32"/>
                  </a:lnTo>
                  <a:lnTo>
                    <a:pt x="217" y="26"/>
                  </a:lnTo>
                  <a:lnTo>
                    <a:pt x="223" y="32"/>
                  </a:lnTo>
                  <a:lnTo>
                    <a:pt x="230" y="39"/>
                  </a:lnTo>
                  <a:lnTo>
                    <a:pt x="230" y="45"/>
                  </a:lnTo>
                  <a:lnTo>
                    <a:pt x="236" y="51"/>
                  </a:lnTo>
                  <a:lnTo>
                    <a:pt x="236" y="71"/>
                  </a:lnTo>
                  <a:lnTo>
                    <a:pt x="242" y="77"/>
                  </a:lnTo>
                  <a:lnTo>
                    <a:pt x="242" y="122"/>
                  </a:lnTo>
                  <a:lnTo>
                    <a:pt x="249" y="141"/>
                  </a:lnTo>
                  <a:lnTo>
                    <a:pt x="249" y="288"/>
                  </a:lnTo>
                  <a:lnTo>
                    <a:pt x="255" y="377"/>
                  </a:lnTo>
                  <a:lnTo>
                    <a:pt x="255" y="154"/>
                  </a:lnTo>
                  <a:lnTo>
                    <a:pt x="262" y="135"/>
                  </a:lnTo>
                  <a:lnTo>
                    <a:pt x="262" y="96"/>
                  </a:lnTo>
                  <a:lnTo>
                    <a:pt x="268" y="90"/>
                  </a:lnTo>
                  <a:lnTo>
                    <a:pt x="268" y="64"/>
                  </a:lnTo>
                  <a:lnTo>
                    <a:pt x="274" y="58"/>
                  </a:lnTo>
                  <a:lnTo>
                    <a:pt x="274" y="45"/>
                  </a:lnTo>
                  <a:lnTo>
                    <a:pt x="287" y="32"/>
                  </a:lnTo>
                  <a:lnTo>
                    <a:pt x="281" y="32"/>
                  </a:lnTo>
                  <a:lnTo>
                    <a:pt x="287" y="32"/>
                  </a:lnTo>
                  <a:lnTo>
                    <a:pt x="293" y="39"/>
                  </a:lnTo>
                  <a:lnTo>
                    <a:pt x="293" y="45"/>
                  </a:lnTo>
                  <a:lnTo>
                    <a:pt x="300" y="51"/>
                  </a:lnTo>
                  <a:lnTo>
                    <a:pt x="300" y="71"/>
                  </a:lnTo>
                  <a:lnTo>
                    <a:pt x="306" y="77"/>
                  </a:lnTo>
                  <a:lnTo>
                    <a:pt x="306" y="109"/>
                  </a:lnTo>
                  <a:lnTo>
                    <a:pt x="313" y="128"/>
                  </a:lnTo>
                  <a:lnTo>
                    <a:pt x="313" y="211"/>
                  </a:lnTo>
                  <a:lnTo>
                    <a:pt x="319" y="275"/>
                  </a:lnTo>
                  <a:lnTo>
                    <a:pt x="319" y="460"/>
                  </a:lnTo>
                  <a:lnTo>
                    <a:pt x="319" y="198"/>
                  </a:lnTo>
                  <a:lnTo>
                    <a:pt x="325" y="166"/>
                  </a:lnTo>
                  <a:lnTo>
                    <a:pt x="325" y="109"/>
                  </a:lnTo>
                  <a:lnTo>
                    <a:pt x="332" y="96"/>
                  </a:lnTo>
                  <a:lnTo>
                    <a:pt x="332" y="71"/>
                  </a:lnTo>
                  <a:lnTo>
                    <a:pt x="338" y="64"/>
                  </a:lnTo>
                  <a:lnTo>
                    <a:pt x="338" y="51"/>
                  </a:lnTo>
                  <a:lnTo>
                    <a:pt x="351" y="39"/>
                  </a:lnTo>
                  <a:lnTo>
                    <a:pt x="345" y="39"/>
                  </a:lnTo>
                  <a:lnTo>
                    <a:pt x="351" y="39"/>
                  </a:lnTo>
                  <a:lnTo>
                    <a:pt x="357" y="45"/>
                  </a:lnTo>
                  <a:lnTo>
                    <a:pt x="357" y="51"/>
                  </a:lnTo>
                  <a:lnTo>
                    <a:pt x="364" y="58"/>
                  </a:lnTo>
                  <a:lnTo>
                    <a:pt x="364" y="64"/>
                  </a:lnTo>
                  <a:lnTo>
                    <a:pt x="370" y="71"/>
                  </a:lnTo>
                  <a:lnTo>
                    <a:pt x="370" y="103"/>
                  </a:lnTo>
                  <a:lnTo>
                    <a:pt x="377" y="115"/>
                  </a:lnTo>
                  <a:lnTo>
                    <a:pt x="377" y="173"/>
                  </a:lnTo>
                  <a:lnTo>
                    <a:pt x="383" y="211"/>
                  </a:lnTo>
                  <a:lnTo>
                    <a:pt x="383" y="562"/>
                  </a:lnTo>
                  <a:lnTo>
                    <a:pt x="383" y="275"/>
                  </a:lnTo>
                  <a:lnTo>
                    <a:pt x="389" y="211"/>
                  </a:lnTo>
                  <a:lnTo>
                    <a:pt x="389" y="128"/>
                  </a:lnTo>
                  <a:lnTo>
                    <a:pt x="396" y="115"/>
                  </a:lnTo>
                  <a:lnTo>
                    <a:pt x="396" y="83"/>
                  </a:lnTo>
                  <a:lnTo>
                    <a:pt x="402" y="77"/>
                  </a:lnTo>
                  <a:lnTo>
                    <a:pt x="402" y="58"/>
                  </a:lnTo>
                  <a:lnTo>
                    <a:pt x="415" y="45"/>
                  </a:lnTo>
                  <a:lnTo>
                    <a:pt x="408" y="45"/>
                  </a:lnTo>
                  <a:lnTo>
                    <a:pt x="415" y="45"/>
                  </a:lnTo>
                  <a:lnTo>
                    <a:pt x="421" y="51"/>
                  </a:lnTo>
                  <a:lnTo>
                    <a:pt x="428" y="58"/>
                  </a:lnTo>
                  <a:lnTo>
                    <a:pt x="428" y="71"/>
                  </a:lnTo>
                  <a:lnTo>
                    <a:pt x="434" y="77"/>
                  </a:lnTo>
                  <a:lnTo>
                    <a:pt x="434" y="103"/>
                  </a:lnTo>
                  <a:lnTo>
                    <a:pt x="440" y="115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706" name="Freeform 65"/>
            <p:cNvSpPr/>
            <p:nvPr/>
          </p:nvSpPr>
          <p:spPr>
            <a:xfrm>
              <a:off x="1756" y="1699"/>
              <a:ext cx="450" cy="595"/>
            </a:xfrm>
            <a:custGeom>
              <a:avLst/>
              <a:gdLst>
                <a:gd name="txL" fmla="*/ 0 w 454"/>
                <a:gd name="txT" fmla="*/ 0 h 601"/>
                <a:gd name="txR" fmla="*/ 454 w 454"/>
                <a:gd name="txB" fmla="*/ 601 h 601"/>
              </a:gdLst>
              <a:ahLst/>
              <a:cxnLst>
                <a:cxn ang="0">
                  <a:pos x="7" y="137"/>
                </a:cxn>
                <a:cxn ang="0">
                  <a:pos x="13" y="146"/>
                </a:cxn>
                <a:cxn ang="0">
                  <a:pos x="20" y="39"/>
                </a:cxn>
                <a:cxn ang="0">
                  <a:pos x="39" y="0"/>
                </a:cxn>
                <a:cxn ang="0">
                  <a:pos x="45" y="0"/>
                </a:cxn>
                <a:cxn ang="0">
                  <a:pos x="56" y="50"/>
                </a:cxn>
                <a:cxn ang="0">
                  <a:pos x="56" y="281"/>
                </a:cxn>
                <a:cxn ang="0">
                  <a:pos x="68" y="81"/>
                </a:cxn>
                <a:cxn ang="0">
                  <a:pos x="75" y="26"/>
                </a:cxn>
                <a:cxn ang="0">
                  <a:pos x="88" y="0"/>
                </a:cxn>
                <a:cxn ang="0">
                  <a:pos x="100" y="20"/>
                </a:cxn>
                <a:cxn ang="0">
                  <a:pos x="113" y="50"/>
                </a:cxn>
                <a:cxn ang="0">
                  <a:pos x="119" y="168"/>
                </a:cxn>
                <a:cxn ang="0">
                  <a:pos x="126" y="137"/>
                </a:cxn>
                <a:cxn ang="0">
                  <a:pos x="139" y="50"/>
                </a:cxn>
                <a:cxn ang="0">
                  <a:pos x="145" y="13"/>
                </a:cxn>
                <a:cxn ang="0">
                  <a:pos x="159" y="20"/>
                </a:cxn>
                <a:cxn ang="0">
                  <a:pos x="166" y="50"/>
                </a:cxn>
                <a:cxn ang="0">
                  <a:pos x="169" y="162"/>
                </a:cxn>
                <a:cxn ang="0">
                  <a:pos x="175" y="140"/>
                </a:cxn>
                <a:cxn ang="0">
                  <a:pos x="187" y="50"/>
                </a:cxn>
                <a:cxn ang="0">
                  <a:pos x="194" y="20"/>
                </a:cxn>
                <a:cxn ang="0">
                  <a:pos x="213" y="20"/>
                </a:cxn>
                <a:cxn ang="0">
                  <a:pos x="226" y="45"/>
                </a:cxn>
                <a:cxn ang="0">
                  <a:pos x="232" y="132"/>
                </a:cxn>
                <a:cxn ang="0">
                  <a:pos x="239" y="194"/>
                </a:cxn>
                <a:cxn ang="0">
                  <a:pos x="251" y="69"/>
                </a:cxn>
                <a:cxn ang="0">
                  <a:pos x="256" y="26"/>
                </a:cxn>
                <a:cxn ang="0">
                  <a:pos x="264" y="13"/>
                </a:cxn>
                <a:cxn ang="0">
                  <a:pos x="273" y="39"/>
                </a:cxn>
                <a:cxn ang="0">
                  <a:pos x="281" y="69"/>
                </a:cxn>
                <a:cxn ang="0">
                  <a:pos x="287" y="517"/>
                </a:cxn>
                <a:cxn ang="0">
                  <a:pos x="294" y="107"/>
                </a:cxn>
                <a:cxn ang="0">
                  <a:pos x="307" y="50"/>
                </a:cxn>
                <a:cxn ang="0">
                  <a:pos x="319" y="13"/>
                </a:cxn>
                <a:cxn ang="0">
                  <a:pos x="332" y="32"/>
                </a:cxn>
                <a:cxn ang="0">
                  <a:pos x="345" y="56"/>
                </a:cxn>
                <a:cxn ang="0">
                  <a:pos x="351" y="368"/>
                </a:cxn>
                <a:cxn ang="0">
                  <a:pos x="361" y="88"/>
                </a:cxn>
                <a:cxn ang="0">
                  <a:pos x="365" y="39"/>
                </a:cxn>
                <a:cxn ang="0">
                  <a:pos x="375" y="20"/>
                </a:cxn>
                <a:cxn ang="0">
                  <a:pos x="389" y="39"/>
                </a:cxn>
              </a:cxnLst>
              <a:rect l="txL" t="txT" r="txR" b="txB"/>
              <a:pathLst>
                <a:path w="454" h="601">
                  <a:moveTo>
                    <a:pt x="0" y="64"/>
                  </a:moveTo>
                  <a:lnTo>
                    <a:pt x="0" y="122"/>
                  </a:lnTo>
                  <a:lnTo>
                    <a:pt x="7" y="154"/>
                  </a:lnTo>
                  <a:lnTo>
                    <a:pt x="7" y="371"/>
                  </a:lnTo>
                  <a:lnTo>
                    <a:pt x="7" y="250"/>
                  </a:lnTo>
                  <a:lnTo>
                    <a:pt x="13" y="173"/>
                  </a:lnTo>
                  <a:lnTo>
                    <a:pt x="13" y="90"/>
                  </a:lnTo>
                  <a:lnTo>
                    <a:pt x="20" y="71"/>
                  </a:lnTo>
                  <a:lnTo>
                    <a:pt x="20" y="39"/>
                  </a:lnTo>
                  <a:lnTo>
                    <a:pt x="26" y="32"/>
                  </a:lnTo>
                  <a:lnTo>
                    <a:pt x="26" y="13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39" y="0"/>
                  </a:lnTo>
                  <a:lnTo>
                    <a:pt x="45" y="0"/>
                  </a:lnTo>
                  <a:lnTo>
                    <a:pt x="58" y="20"/>
                  </a:lnTo>
                  <a:lnTo>
                    <a:pt x="58" y="45"/>
                  </a:lnTo>
                  <a:lnTo>
                    <a:pt x="64" y="58"/>
                  </a:lnTo>
                  <a:lnTo>
                    <a:pt x="64" y="103"/>
                  </a:lnTo>
                  <a:lnTo>
                    <a:pt x="71" y="122"/>
                  </a:lnTo>
                  <a:lnTo>
                    <a:pt x="71" y="326"/>
                  </a:lnTo>
                  <a:lnTo>
                    <a:pt x="77" y="269"/>
                  </a:lnTo>
                  <a:lnTo>
                    <a:pt x="77" y="115"/>
                  </a:lnTo>
                  <a:lnTo>
                    <a:pt x="83" y="96"/>
                  </a:lnTo>
                  <a:lnTo>
                    <a:pt x="83" y="52"/>
                  </a:lnTo>
                  <a:lnTo>
                    <a:pt x="90" y="45"/>
                  </a:lnTo>
                  <a:lnTo>
                    <a:pt x="90" y="26"/>
                  </a:lnTo>
                  <a:lnTo>
                    <a:pt x="96" y="20"/>
                  </a:lnTo>
                  <a:lnTo>
                    <a:pt x="96" y="7"/>
                  </a:lnTo>
                  <a:lnTo>
                    <a:pt x="103" y="0"/>
                  </a:lnTo>
                  <a:lnTo>
                    <a:pt x="109" y="7"/>
                  </a:lnTo>
                  <a:lnTo>
                    <a:pt x="115" y="13"/>
                  </a:lnTo>
                  <a:lnTo>
                    <a:pt x="115" y="20"/>
                  </a:lnTo>
                  <a:lnTo>
                    <a:pt x="122" y="26"/>
                  </a:lnTo>
                  <a:lnTo>
                    <a:pt x="122" y="45"/>
                  </a:lnTo>
                  <a:lnTo>
                    <a:pt x="128" y="58"/>
                  </a:lnTo>
                  <a:lnTo>
                    <a:pt x="128" y="103"/>
                  </a:lnTo>
                  <a:lnTo>
                    <a:pt x="134" y="122"/>
                  </a:lnTo>
                  <a:lnTo>
                    <a:pt x="134" y="198"/>
                  </a:lnTo>
                  <a:lnTo>
                    <a:pt x="141" y="294"/>
                  </a:lnTo>
                  <a:lnTo>
                    <a:pt x="141" y="301"/>
                  </a:lnTo>
                  <a:lnTo>
                    <a:pt x="141" y="154"/>
                  </a:lnTo>
                  <a:lnTo>
                    <a:pt x="147" y="122"/>
                  </a:lnTo>
                  <a:lnTo>
                    <a:pt x="147" y="71"/>
                  </a:lnTo>
                  <a:lnTo>
                    <a:pt x="154" y="58"/>
                  </a:lnTo>
                  <a:lnTo>
                    <a:pt x="154" y="32"/>
                  </a:lnTo>
                  <a:lnTo>
                    <a:pt x="160" y="26"/>
                  </a:lnTo>
                  <a:lnTo>
                    <a:pt x="160" y="13"/>
                  </a:lnTo>
                  <a:lnTo>
                    <a:pt x="166" y="7"/>
                  </a:lnTo>
                  <a:lnTo>
                    <a:pt x="173" y="7"/>
                  </a:lnTo>
                  <a:lnTo>
                    <a:pt x="179" y="20"/>
                  </a:lnTo>
                  <a:lnTo>
                    <a:pt x="186" y="26"/>
                  </a:lnTo>
                  <a:lnTo>
                    <a:pt x="186" y="39"/>
                  </a:lnTo>
                  <a:lnTo>
                    <a:pt x="192" y="52"/>
                  </a:lnTo>
                  <a:lnTo>
                    <a:pt x="192" y="84"/>
                  </a:lnTo>
                  <a:lnTo>
                    <a:pt x="198" y="103"/>
                  </a:lnTo>
                  <a:lnTo>
                    <a:pt x="198" y="192"/>
                  </a:lnTo>
                  <a:lnTo>
                    <a:pt x="205" y="275"/>
                  </a:lnTo>
                  <a:lnTo>
                    <a:pt x="205" y="339"/>
                  </a:lnTo>
                  <a:lnTo>
                    <a:pt x="205" y="160"/>
                  </a:lnTo>
                  <a:lnTo>
                    <a:pt x="211" y="128"/>
                  </a:lnTo>
                  <a:lnTo>
                    <a:pt x="211" y="77"/>
                  </a:lnTo>
                  <a:lnTo>
                    <a:pt x="217" y="64"/>
                  </a:lnTo>
                  <a:lnTo>
                    <a:pt x="217" y="39"/>
                  </a:lnTo>
                  <a:lnTo>
                    <a:pt x="224" y="32"/>
                  </a:lnTo>
                  <a:lnTo>
                    <a:pt x="224" y="20"/>
                  </a:lnTo>
                  <a:lnTo>
                    <a:pt x="230" y="13"/>
                  </a:lnTo>
                  <a:lnTo>
                    <a:pt x="243" y="13"/>
                  </a:lnTo>
                  <a:lnTo>
                    <a:pt x="243" y="20"/>
                  </a:lnTo>
                  <a:lnTo>
                    <a:pt x="249" y="26"/>
                  </a:lnTo>
                  <a:lnTo>
                    <a:pt x="249" y="39"/>
                  </a:lnTo>
                  <a:lnTo>
                    <a:pt x="256" y="45"/>
                  </a:lnTo>
                  <a:lnTo>
                    <a:pt x="256" y="71"/>
                  </a:lnTo>
                  <a:lnTo>
                    <a:pt x="262" y="84"/>
                  </a:lnTo>
                  <a:lnTo>
                    <a:pt x="262" y="147"/>
                  </a:lnTo>
                  <a:lnTo>
                    <a:pt x="269" y="186"/>
                  </a:lnTo>
                  <a:lnTo>
                    <a:pt x="269" y="396"/>
                  </a:lnTo>
                  <a:lnTo>
                    <a:pt x="269" y="224"/>
                  </a:lnTo>
                  <a:lnTo>
                    <a:pt x="275" y="173"/>
                  </a:lnTo>
                  <a:lnTo>
                    <a:pt x="275" y="96"/>
                  </a:lnTo>
                  <a:lnTo>
                    <a:pt x="281" y="84"/>
                  </a:lnTo>
                  <a:lnTo>
                    <a:pt x="281" y="52"/>
                  </a:lnTo>
                  <a:lnTo>
                    <a:pt x="288" y="45"/>
                  </a:lnTo>
                  <a:lnTo>
                    <a:pt x="288" y="26"/>
                  </a:lnTo>
                  <a:lnTo>
                    <a:pt x="300" y="13"/>
                  </a:lnTo>
                  <a:lnTo>
                    <a:pt x="294" y="13"/>
                  </a:lnTo>
                  <a:lnTo>
                    <a:pt x="300" y="13"/>
                  </a:lnTo>
                  <a:lnTo>
                    <a:pt x="307" y="20"/>
                  </a:lnTo>
                  <a:lnTo>
                    <a:pt x="313" y="26"/>
                  </a:lnTo>
                  <a:lnTo>
                    <a:pt x="313" y="39"/>
                  </a:lnTo>
                  <a:lnTo>
                    <a:pt x="320" y="45"/>
                  </a:lnTo>
                  <a:lnTo>
                    <a:pt x="320" y="71"/>
                  </a:lnTo>
                  <a:lnTo>
                    <a:pt x="326" y="84"/>
                  </a:lnTo>
                  <a:lnTo>
                    <a:pt x="326" y="147"/>
                  </a:lnTo>
                  <a:lnTo>
                    <a:pt x="332" y="186"/>
                  </a:lnTo>
                  <a:lnTo>
                    <a:pt x="332" y="601"/>
                  </a:lnTo>
                  <a:lnTo>
                    <a:pt x="332" y="243"/>
                  </a:lnTo>
                  <a:lnTo>
                    <a:pt x="339" y="179"/>
                  </a:lnTo>
                  <a:lnTo>
                    <a:pt x="339" y="122"/>
                  </a:lnTo>
                  <a:lnTo>
                    <a:pt x="345" y="103"/>
                  </a:lnTo>
                  <a:lnTo>
                    <a:pt x="345" y="64"/>
                  </a:lnTo>
                  <a:lnTo>
                    <a:pt x="352" y="52"/>
                  </a:lnTo>
                  <a:lnTo>
                    <a:pt x="352" y="32"/>
                  </a:lnTo>
                  <a:lnTo>
                    <a:pt x="364" y="20"/>
                  </a:lnTo>
                  <a:lnTo>
                    <a:pt x="364" y="13"/>
                  </a:lnTo>
                  <a:lnTo>
                    <a:pt x="371" y="20"/>
                  </a:lnTo>
                  <a:lnTo>
                    <a:pt x="377" y="26"/>
                  </a:lnTo>
                  <a:lnTo>
                    <a:pt x="377" y="32"/>
                  </a:lnTo>
                  <a:lnTo>
                    <a:pt x="384" y="39"/>
                  </a:lnTo>
                  <a:lnTo>
                    <a:pt x="384" y="64"/>
                  </a:lnTo>
                  <a:lnTo>
                    <a:pt x="390" y="71"/>
                  </a:lnTo>
                  <a:lnTo>
                    <a:pt x="390" y="122"/>
                  </a:lnTo>
                  <a:lnTo>
                    <a:pt x="396" y="141"/>
                  </a:lnTo>
                  <a:lnTo>
                    <a:pt x="396" y="428"/>
                  </a:lnTo>
                  <a:lnTo>
                    <a:pt x="403" y="262"/>
                  </a:lnTo>
                  <a:lnTo>
                    <a:pt x="403" y="128"/>
                  </a:lnTo>
                  <a:lnTo>
                    <a:pt x="409" y="103"/>
                  </a:lnTo>
                  <a:lnTo>
                    <a:pt x="409" y="64"/>
                  </a:lnTo>
                  <a:lnTo>
                    <a:pt x="415" y="58"/>
                  </a:lnTo>
                  <a:lnTo>
                    <a:pt x="415" y="39"/>
                  </a:lnTo>
                  <a:lnTo>
                    <a:pt x="422" y="32"/>
                  </a:lnTo>
                  <a:lnTo>
                    <a:pt x="422" y="20"/>
                  </a:lnTo>
                  <a:lnTo>
                    <a:pt x="428" y="20"/>
                  </a:lnTo>
                  <a:lnTo>
                    <a:pt x="435" y="20"/>
                  </a:lnTo>
                  <a:lnTo>
                    <a:pt x="441" y="32"/>
                  </a:lnTo>
                  <a:lnTo>
                    <a:pt x="447" y="39"/>
                  </a:lnTo>
                  <a:lnTo>
                    <a:pt x="447" y="52"/>
                  </a:lnTo>
                  <a:lnTo>
                    <a:pt x="454" y="64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707" name="Freeform 66"/>
            <p:cNvSpPr/>
            <p:nvPr/>
          </p:nvSpPr>
          <p:spPr>
            <a:xfrm>
              <a:off x="2206" y="1718"/>
              <a:ext cx="297" cy="455"/>
            </a:xfrm>
            <a:custGeom>
              <a:avLst/>
              <a:gdLst>
                <a:gd name="txL" fmla="*/ 0 w 300"/>
                <a:gd name="txT" fmla="*/ 0 h 459"/>
                <a:gd name="txR" fmla="*/ 300 w 300"/>
                <a:gd name="txB" fmla="*/ 459 h 459"/>
              </a:gdLst>
              <a:ahLst/>
              <a:cxnLst>
                <a:cxn ang="0">
                  <a:pos x="0" y="68"/>
                </a:cxn>
                <a:cxn ang="0">
                  <a:pos x="6" y="174"/>
                </a:cxn>
                <a:cxn ang="0">
                  <a:pos x="13" y="125"/>
                </a:cxn>
                <a:cxn ang="0">
                  <a:pos x="19" y="57"/>
                </a:cxn>
                <a:cxn ang="0">
                  <a:pos x="25" y="25"/>
                </a:cxn>
                <a:cxn ang="0">
                  <a:pos x="32" y="6"/>
                </a:cxn>
                <a:cxn ang="0">
                  <a:pos x="44" y="0"/>
                </a:cxn>
                <a:cxn ang="0">
                  <a:pos x="49" y="12"/>
                </a:cxn>
                <a:cxn ang="0">
                  <a:pos x="49" y="32"/>
                </a:cxn>
                <a:cxn ang="0">
                  <a:pos x="50" y="61"/>
                </a:cxn>
                <a:cxn ang="0">
                  <a:pos x="55" y="170"/>
                </a:cxn>
                <a:cxn ang="0">
                  <a:pos x="61" y="132"/>
                </a:cxn>
                <a:cxn ang="0">
                  <a:pos x="68" y="57"/>
                </a:cxn>
                <a:cxn ang="0">
                  <a:pos x="74" y="25"/>
                </a:cxn>
                <a:cxn ang="0">
                  <a:pos x="81" y="12"/>
                </a:cxn>
                <a:cxn ang="0">
                  <a:pos x="87" y="0"/>
                </a:cxn>
                <a:cxn ang="0">
                  <a:pos x="100" y="6"/>
                </a:cxn>
                <a:cxn ang="0">
                  <a:pos x="106" y="25"/>
                </a:cxn>
                <a:cxn ang="0">
                  <a:pos x="112" y="57"/>
                </a:cxn>
                <a:cxn ang="0">
                  <a:pos x="119" y="132"/>
                </a:cxn>
                <a:cxn ang="0">
                  <a:pos x="125" y="274"/>
                </a:cxn>
                <a:cxn ang="0">
                  <a:pos x="132" y="138"/>
                </a:cxn>
                <a:cxn ang="0">
                  <a:pos x="136" y="57"/>
                </a:cxn>
                <a:cxn ang="0">
                  <a:pos x="139" y="32"/>
                </a:cxn>
                <a:cxn ang="0">
                  <a:pos x="146" y="0"/>
                </a:cxn>
                <a:cxn ang="0">
                  <a:pos x="146" y="0"/>
                </a:cxn>
                <a:cxn ang="0">
                  <a:pos x="155" y="12"/>
                </a:cxn>
                <a:cxn ang="0">
                  <a:pos x="161" y="32"/>
                </a:cxn>
                <a:cxn ang="0">
                  <a:pos x="168" y="61"/>
                </a:cxn>
                <a:cxn ang="0">
                  <a:pos x="174" y="125"/>
                </a:cxn>
                <a:cxn ang="0">
                  <a:pos x="180" y="180"/>
                </a:cxn>
                <a:cxn ang="0">
                  <a:pos x="187" y="68"/>
                </a:cxn>
                <a:cxn ang="0">
                  <a:pos x="193" y="38"/>
                </a:cxn>
                <a:cxn ang="0">
                  <a:pos x="206" y="6"/>
                </a:cxn>
                <a:cxn ang="0">
                  <a:pos x="212" y="6"/>
                </a:cxn>
                <a:cxn ang="0">
                  <a:pos x="219" y="19"/>
                </a:cxn>
                <a:cxn ang="0">
                  <a:pos x="223" y="51"/>
                </a:cxn>
                <a:cxn ang="0">
                  <a:pos x="228" y="93"/>
                </a:cxn>
                <a:cxn ang="0">
                  <a:pos x="232" y="399"/>
                </a:cxn>
                <a:cxn ang="0">
                  <a:pos x="236" y="93"/>
                </a:cxn>
                <a:cxn ang="0">
                  <a:pos x="240" y="51"/>
                </a:cxn>
                <a:cxn ang="0">
                  <a:pos x="244" y="19"/>
                </a:cxn>
                <a:cxn ang="0">
                  <a:pos x="255" y="0"/>
                </a:cxn>
              </a:cxnLst>
              <a:rect l="txL" t="txT" r="txR" b="txB"/>
              <a:pathLst>
                <a:path w="300" h="459">
                  <a:moveTo>
                    <a:pt x="0" y="44"/>
                  </a:moveTo>
                  <a:lnTo>
                    <a:pt x="0" y="83"/>
                  </a:lnTo>
                  <a:lnTo>
                    <a:pt x="6" y="95"/>
                  </a:lnTo>
                  <a:lnTo>
                    <a:pt x="6" y="204"/>
                  </a:lnTo>
                  <a:lnTo>
                    <a:pt x="13" y="338"/>
                  </a:lnTo>
                  <a:lnTo>
                    <a:pt x="13" y="140"/>
                  </a:lnTo>
                  <a:lnTo>
                    <a:pt x="19" y="108"/>
                  </a:lnTo>
                  <a:lnTo>
                    <a:pt x="19" y="64"/>
                  </a:lnTo>
                  <a:lnTo>
                    <a:pt x="25" y="51"/>
                  </a:lnTo>
                  <a:lnTo>
                    <a:pt x="25" y="25"/>
                  </a:lnTo>
                  <a:lnTo>
                    <a:pt x="32" y="19"/>
                  </a:lnTo>
                  <a:lnTo>
                    <a:pt x="32" y="6"/>
                  </a:lnTo>
                  <a:lnTo>
                    <a:pt x="38" y="0"/>
                  </a:lnTo>
                  <a:lnTo>
                    <a:pt x="44" y="0"/>
                  </a:lnTo>
                  <a:lnTo>
                    <a:pt x="51" y="6"/>
                  </a:lnTo>
                  <a:lnTo>
                    <a:pt x="51" y="12"/>
                  </a:lnTo>
                  <a:lnTo>
                    <a:pt x="57" y="19"/>
                  </a:lnTo>
                  <a:lnTo>
                    <a:pt x="57" y="32"/>
                  </a:lnTo>
                  <a:lnTo>
                    <a:pt x="64" y="44"/>
                  </a:lnTo>
                  <a:lnTo>
                    <a:pt x="64" y="76"/>
                  </a:lnTo>
                  <a:lnTo>
                    <a:pt x="70" y="95"/>
                  </a:lnTo>
                  <a:lnTo>
                    <a:pt x="70" y="198"/>
                  </a:lnTo>
                  <a:lnTo>
                    <a:pt x="76" y="300"/>
                  </a:lnTo>
                  <a:lnTo>
                    <a:pt x="76" y="147"/>
                  </a:lnTo>
                  <a:lnTo>
                    <a:pt x="83" y="115"/>
                  </a:lnTo>
                  <a:lnTo>
                    <a:pt x="83" y="64"/>
                  </a:lnTo>
                  <a:lnTo>
                    <a:pt x="89" y="51"/>
                  </a:lnTo>
                  <a:lnTo>
                    <a:pt x="89" y="25"/>
                  </a:lnTo>
                  <a:lnTo>
                    <a:pt x="96" y="19"/>
                  </a:lnTo>
                  <a:lnTo>
                    <a:pt x="96" y="12"/>
                  </a:lnTo>
                  <a:lnTo>
                    <a:pt x="108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5" y="6"/>
                  </a:lnTo>
                  <a:lnTo>
                    <a:pt x="121" y="12"/>
                  </a:lnTo>
                  <a:lnTo>
                    <a:pt x="121" y="25"/>
                  </a:lnTo>
                  <a:lnTo>
                    <a:pt x="127" y="32"/>
                  </a:lnTo>
                  <a:lnTo>
                    <a:pt x="127" y="64"/>
                  </a:lnTo>
                  <a:lnTo>
                    <a:pt x="134" y="76"/>
                  </a:lnTo>
                  <a:lnTo>
                    <a:pt x="134" y="147"/>
                  </a:lnTo>
                  <a:lnTo>
                    <a:pt x="140" y="185"/>
                  </a:lnTo>
                  <a:lnTo>
                    <a:pt x="140" y="313"/>
                  </a:lnTo>
                  <a:lnTo>
                    <a:pt x="140" y="198"/>
                  </a:lnTo>
                  <a:lnTo>
                    <a:pt x="147" y="153"/>
                  </a:lnTo>
                  <a:lnTo>
                    <a:pt x="147" y="83"/>
                  </a:lnTo>
                  <a:lnTo>
                    <a:pt x="153" y="70"/>
                  </a:lnTo>
                  <a:lnTo>
                    <a:pt x="153" y="38"/>
                  </a:lnTo>
                  <a:lnTo>
                    <a:pt x="159" y="32"/>
                  </a:lnTo>
                  <a:lnTo>
                    <a:pt x="159" y="12"/>
                  </a:lnTo>
                  <a:lnTo>
                    <a:pt x="172" y="0"/>
                  </a:lnTo>
                  <a:lnTo>
                    <a:pt x="166" y="0"/>
                  </a:lnTo>
                  <a:lnTo>
                    <a:pt x="172" y="0"/>
                  </a:lnTo>
                  <a:lnTo>
                    <a:pt x="179" y="6"/>
                  </a:lnTo>
                  <a:lnTo>
                    <a:pt x="185" y="12"/>
                  </a:lnTo>
                  <a:lnTo>
                    <a:pt x="185" y="25"/>
                  </a:lnTo>
                  <a:lnTo>
                    <a:pt x="191" y="32"/>
                  </a:lnTo>
                  <a:lnTo>
                    <a:pt x="191" y="64"/>
                  </a:lnTo>
                  <a:lnTo>
                    <a:pt x="198" y="76"/>
                  </a:lnTo>
                  <a:lnTo>
                    <a:pt x="198" y="115"/>
                  </a:lnTo>
                  <a:lnTo>
                    <a:pt x="204" y="140"/>
                  </a:lnTo>
                  <a:lnTo>
                    <a:pt x="204" y="364"/>
                  </a:lnTo>
                  <a:lnTo>
                    <a:pt x="210" y="210"/>
                  </a:lnTo>
                  <a:lnTo>
                    <a:pt x="210" y="102"/>
                  </a:lnTo>
                  <a:lnTo>
                    <a:pt x="217" y="83"/>
                  </a:lnTo>
                  <a:lnTo>
                    <a:pt x="217" y="44"/>
                  </a:lnTo>
                  <a:lnTo>
                    <a:pt x="223" y="38"/>
                  </a:lnTo>
                  <a:lnTo>
                    <a:pt x="223" y="19"/>
                  </a:lnTo>
                  <a:lnTo>
                    <a:pt x="236" y="6"/>
                  </a:lnTo>
                  <a:lnTo>
                    <a:pt x="236" y="0"/>
                  </a:lnTo>
                  <a:lnTo>
                    <a:pt x="242" y="6"/>
                  </a:lnTo>
                  <a:lnTo>
                    <a:pt x="249" y="12"/>
                  </a:lnTo>
                  <a:lnTo>
                    <a:pt x="249" y="19"/>
                  </a:lnTo>
                  <a:lnTo>
                    <a:pt x="255" y="25"/>
                  </a:lnTo>
                  <a:lnTo>
                    <a:pt x="255" y="51"/>
                  </a:lnTo>
                  <a:lnTo>
                    <a:pt x="262" y="64"/>
                  </a:lnTo>
                  <a:lnTo>
                    <a:pt x="262" y="108"/>
                  </a:lnTo>
                  <a:lnTo>
                    <a:pt x="268" y="134"/>
                  </a:lnTo>
                  <a:lnTo>
                    <a:pt x="268" y="459"/>
                  </a:lnTo>
                  <a:lnTo>
                    <a:pt x="274" y="223"/>
                  </a:lnTo>
                  <a:lnTo>
                    <a:pt x="274" y="108"/>
                  </a:lnTo>
                  <a:lnTo>
                    <a:pt x="281" y="89"/>
                  </a:lnTo>
                  <a:lnTo>
                    <a:pt x="281" y="51"/>
                  </a:lnTo>
                  <a:lnTo>
                    <a:pt x="287" y="38"/>
                  </a:lnTo>
                  <a:lnTo>
                    <a:pt x="287" y="19"/>
                  </a:lnTo>
                  <a:lnTo>
                    <a:pt x="300" y="6"/>
                  </a:lnTo>
                  <a:lnTo>
                    <a:pt x="300" y="0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708" name="Rectangle 67"/>
            <p:cNvSpPr/>
            <p:nvPr/>
          </p:nvSpPr>
          <p:spPr>
            <a:xfrm>
              <a:off x="1599" y="2541"/>
              <a:ext cx="57" cy="1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709" name="Rectangle 68"/>
            <p:cNvSpPr/>
            <p:nvPr/>
          </p:nvSpPr>
          <p:spPr>
            <a:xfrm>
              <a:off x="1668" y="2547"/>
              <a:ext cx="23" cy="1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/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710" name="Rectangle 69"/>
            <p:cNvSpPr/>
            <p:nvPr/>
          </p:nvSpPr>
          <p:spPr>
            <a:xfrm>
              <a:off x="1694" y="2541"/>
              <a:ext cx="46" cy="1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p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711" name="Rectangle 70"/>
            <p:cNvSpPr/>
            <p:nvPr/>
          </p:nvSpPr>
          <p:spPr>
            <a:xfrm rot="-5400000">
              <a:off x="352" y="1743"/>
              <a:ext cx="469" cy="1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Gain, dB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712" name="Rectangle 71"/>
            <p:cNvSpPr/>
            <p:nvPr/>
          </p:nvSpPr>
          <p:spPr>
            <a:xfrm>
              <a:off x="1263" y="1155"/>
              <a:ext cx="693" cy="1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Rectangular window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72"/>
          <p:cNvGrpSpPr/>
          <p:nvPr/>
        </p:nvGrpSpPr>
        <p:grpSpPr>
          <a:xfrm>
            <a:off x="6353175" y="2141538"/>
            <a:ext cx="3956050" cy="1936750"/>
            <a:chOff x="2882" y="1166"/>
            <a:chExt cx="2001" cy="1563"/>
          </a:xfrm>
        </p:grpSpPr>
        <p:sp>
          <p:nvSpPr>
            <p:cNvPr id="60567" name="Rectangle 73"/>
            <p:cNvSpPr/>
            <p:nvPr/>
          </p:nvSpPr>
          <p:spPr>
            <a:xfrm>
              <a:off x="3209" y="1326"/>
              <a:ext cx="1657" cy="10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68" name="Rectangle 74"/>
            <p:cNvSpPr/>
            <p:nvPr/>
          </p:nvSpPr>
          <p:spPr>
            <a:xfrm>
              <a:off x="3209" y="1326"/>
              <a:ext cx="1657" cy="1096"/>
            </a:xfrm>
            <a:prstGeom prst="rect">
              <a:avLst/>
            </a:prstGeom>
            <a:noFill/>
            <a:ln w="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69" name="Freeform 75"/>
            <p:cNvSpPr/>
            <p:nvPr/>
          </p:nvSpPr>
          <p:spPr>
            <a:xfrm>
              <a:off x="3209" y="1332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70" name="Freeform 76"/>
            <p:cNvSpPr/>
            <p:nvPr/>
          </p:nvSpPr>
          <p:spPr>
            <a:xfrm>
              <a:off x="3540" y="1332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71" name="Freeform 77"/>
            <p:cNvSpPr/>
            <p:nvPr/>
          </p:nvSpPr>
          <p:spPr>
            <a:xfrm>
              <a:off x="3872" y="1332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72" name="Freeform 78"/>
            <p:cNvSpPr/>
            <p:nvPr/>
          </p:nvSpPr>
          <p:spPr>
            <a:xfrm>
              <a:off x="4203" y="1332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73" name="Freeform 79"/>
            <p:cNvSpPr/>
            <p:nvPr/>
          </p:nvSpPr>
          <p:spPr>
            <a:xfrm>
              <a:off x="4535" y="1332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74" name="Freeform 80"/>
            <p:cNvSpPr/>
            <p:nvPr/>
          </p:nvSpPr>
          <p:spPr>
            <a:xfrm>
              <a:off x="4866" y="1332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75" name="Freeform 81"/>
            <p:cNvSpPr/>
            <p:nvPr/>
          </p:nvSpPr>
          <p:spPr>
            <a:xfrm>
              <a:off x="3209" y="2422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76" name="Freeform 82"/>
            <p:cNvSpPr/>
            <p:nvPr/>
          </p:nvSpPr>
          <p:spPr>
            <a:xfrm>
              <a:off x="3209" y="2212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77" name="Freeform 83"/>
            <p:cNvSpPr/>
            <p:nvPr/>
          </p:nvSpPr>
          <p:spPr>
            <a:xfrm>
              <a:off x="3209" y="2001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78" name="Freeform 84"/>
            <p:cNvSpPr/>
            <p:nvPr/>
          </p:nvSpPr>
          <p:spPr>
            <a:xfrm>
              <a:off x="3209" y="1797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79" name="Freeform 85"/>
            <p:cNvSpPr/>
            <p:nvPr/>
          </p:nvSpPr>
          <p:spPr>
            <a:xfrm>
              <a:off x="3209" y="1587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80" name="Freeform 86"/>
            <p:cNvSpPr/>
            <p:nvPr/>
          </p:nvSpPr>
          <p:spPr>
            <a:xfrm>
              <a:off x="3209" y="1383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81" name="Line 87"/>
            <p:cNvSpPr/>
            <p:nvPr/>
          </p:nvSpPr>
          <p:spPr>
            <a:xfrm>
              <a:off x="3209" y="1326"/>
              <a:ext cx="165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82" name="Freeform 88"/>
            <p:cNvSpPr/>
            <p:nvPr/>
          </p:nvSpPr>
          <p:spPr>
            <a:xfrm>
              <a:off x="3209" y="1326"/>
              <a:ext cx="1657" cy="1096"/>
            </a:xfrm>
            <a:custGeom>
              <a:avLst/>
              <a:gdLst>
                <a:gd name="txL" fmla="*/ 0 w 260"/>
                <a:gd name="txT" fmla="*/ 0 h 172"/>
                <a:gd name="txR" fmla="*/ 260 w 260"/>
                <a:gd name="txB" fmla="*/ 172 h 172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260" h="172">
                  <a:moveTo>
                    <a:pt x="0" y="172"/>
                  </a:moveTo>
                  <a:lnTo>
                    <a:pt x="260" y="172"/>
                  </a:ln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83" name="Line 89"/>
            <p:cNvSpPr/>
            <p:nvPr/>
          </p:nvSpPr>
          <p:spPr>
            <a:xfrm flipV="1">
              <a:off x="3209" y="1326"/>
              <a:ext cx="1" cy="109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84" name="Line 90"/>
            <p:cNvSpPr/>
            <p:nvPr/>
          </p:nvSpPr>
          <p:spPr>
            <a:xfrm>
              <a:off x="3209" y="2422"/>
              <a:ext cx="165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85" name="Line 91"/>
            <p:cNvSpPr/>
            <p:nvPr/>
          </p:nvSpPr>
          <p:spPr>
            <a:xfrm flipV="1">
              <a:off x="3209" y="1326"/>
              <a:ext cx="1" cy="109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86" name="Line 92"/>
            <p:cNvSpPr/>
            <p:nvPr/>
          </p:nvSpPr>
          <p:spPr>
            <a:xfrm flipV="1">
              <a:off x="3209" y="2403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87" name="Line 93"/>
            <p:cNvSpPr/>
            <p:nvPr/>
          </p:nvSpPr>
          <p:spPr>
            <a:xfrm>
              <a:off x="3209" y="1332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88" name="Rectangle 94"/>
            <p:cNvSpPr/>
            <p:nvPr/>
          </p:nvSpPr>
          <p:spPr>
            <a:xfrm>
              <a:off x="3183" y="2441"/>
              <a:ext cx="42" cy="1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89" name="Line 95"/>
            <p:cNvSpPr/>
            <p:nvPr/>
          </p:nvSpPr>
          <p:spPr>
            <a:xfrm flipV="1">
              <a:off x="3540" y="2403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90" name="Line 96"/>
            <p:cNvSpPr/>
            <p:nvPr/>
          </p:nvSpPr>
          <p:spPr>
            <a:xfrm>
              <a:off x="3540" y="1332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91" name="Rectangle 97"/>
            <p:cNvSpPr/>
            <p:nvPr/>
          </p:nvSpPr>
          <p:spPr>
            <a:xfrm>
              <a:off x="3476" y="2441"/>
              <a:ext cx="105" cy="1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0.2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92" name="Line 98"/>
            <p:cNvSpPr/>
            <p:nvPr/>
          </p:nvSpPr>
          <p:spPr>
            <a:xfrm flipV="1">
              <a:off x="3872" y="2403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93" name="Line 99"/>
            <p:cNvSpPr/>
            <p:nvPr/>
          </p:nvSpPr>
          <p:spPr>
            <a:xfrm>
              <a:off x="3872" y="1332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94" name="Rectangle 100"/>
            <p:cNvSpPr/>
            <p:nvPr/>
          </p:nvSpPr>
          <p:spPr>
            <a:xfrm>
              <a:off x="3808" y="2441"/>
              <a:ext cx="105" cy="1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0.4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95" name="Line 101"/>
            <p:cNvSpPr/>
            <p:nvPr/>
          </p:nvSpPr>
          <p:spPr>
            <a:xfrm flipV="1">
              <a:off x="4203" y="2403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96" name="Line 102"/>
            <p:cNvSpPr/>
            <p:nvPr/>
          </p:nvSpPr>
          <p:spPr>
            <a:xfrm>
              <a:off x="4203" y="1332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97" name="Rectangle 103"/>
            <p:cNvSpPr/>
            <p:nvPr/>
          </p:nvSpPr>
          <p:spPr>
            <a:xfrm>
              <a:off x="4139" y="2441"/>
              <a:ext cx="105" cy="1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0.6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98" name="Line 104"/>
            <p:cNvSpPr/>
            <p:nvPr/>
          </p:nvSpPr>
          <p:spPr>
            <a:xfrm flipV="1">
              <a:off x="4535" y="2403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99" name="Line 105"/>
            <p:cNvSpPr/>
            <p:nvPr/>
          </p:nvSpPr>
          <p:spPr>
            <a:xfrm>
              <a:off x="4535" y="1332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00" name="Rectangle 106"/>
            <p:cNvSpPr/>
            <p:nvPr/>
          </p:nvSpPr>
          <p:spPr>
            <a:xfrm>
              <a:off x="4472" y="2441"/>
              <a:ext cx="105" cy="1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0.8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601" name="Line 107"/>
            <p:cNvSpPr/>
            <p:nvPr/>
          </p:nvSpPr>
          <p:spPr>
            <a:xfrm flipV="1">
              <a:off x="4866" y="2403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02" name="Line 108"/>
            <p:cNvSpPr/>
            <p:nvPr/>
          </p:nvSpPr>
          <p:spPr>
            <a:xfrm>
              <a:off x="4866" y="1332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03" name="Rectangle 109"/>
            <p:cNvSpPr/>
            <p:nvPr/>
          </p:nvSpPr>
          <p:spPr>
            <a:xfrm>
              <a:off x="4841" y="2441"/>
              <a:ext cx="42" cy="1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604" name="Line 110"/>
            <p:cNvSpPr/>
            <p:nvPr/>
          </p:nvSpPr>
          <p:spPr>
            <a:xfrm>
              <a:off x="3209" y="2422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05" name="Line 111"/>
            <p:cNvSpPr/>
            <p:nvPr/>
          </p:nvSpPr>
          <p:spPr>
            <a:xfrm flipH="1">
              <a:off x="4847" y="2422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06" name="Rectangle 112"/>
            <p:cNvSpPr/>
            <p:nvPr/>
          </p:nvSpPr>
          <p:spPr>
            <a:xfrm>
              <a:off x="2998" y="2364"/>
              <a:ext cx="155" cy="1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-100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607" name="Line 113"/>
            <p:cNvSpPr/>
            <p:nvPr/>
          </p:nvSpPr>
          <p:spPr>
            <a:xfrm>
              <a:off x="3209" y="2212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08" name="Line 114"/>
            <p:cNvSpPr/>
            <p:nvPr/>
          </p:nvSpPr>
          <p:spPr>
            <a:xfrm flipH="1">
              <a:off x="4847" y="2212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09" name="Rectangle 115"/>
            <p:cNvSpPr/>
            <p:nvPr/>
          </p:nvSpPr>
          <p:spPr>
            <a:xfrm>
              <a:off x="3049" y="2154"/>
              <a:ext cx="113" cy="1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-80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610" name="Line 116"/>
            <p:cNvSpPr/>
            <p:nvPr/>
          </p:nvSpPr>
          <p:spPr>
            <a:xfrm>
              <a:off x="3209" y="2001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11" name="Line 117"/>
            <p:cNvSpPr/>
            <p:nvPr/>
          </p:nvSpPr>
          <p:spPr>
            <a:xfrm flipH="1">
              <a:off x="4847" y="2001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12" name="Rectangle 118"/>
            <p:cNvSpPr/>
            <p:nvPr/>
          </p:nvSpPr>
          <p:spPr>
            <a:xfrm>
              <a:off x="3049" y="1944"/>
              <a:ext cx="113" cy="1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-60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613" name="Line 119"/>
            <p:cNvSpPr/>
            <p:nvPr/>
          </p:nvSpPr>
          <p:spPr>
            <a:xfrm>
              <a:off x="3209" y="1797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14" name="Line 120"/>
            <p:cNvSpPr/>
            <p:nvPr/>
          </p:nvSpPr>
          <p:spPr>
            <a:xfrm flipH="1">
              <a:off x="4847" y="1797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15" name="Rectangle 121"/>
            <p:cNvSpPr/>
            <p:nvPr/>
          </p:nvSpPr>
          <p:spPr>
            <a:xfrm>
              <a:off x="3049" y="1740"/>
              <a:ext cx="113" cy="1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-40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616" name="Line 122"/>
            <p:cNvSpPr/>
            <p:nvPr/>
          </p:nvSpPr>
          <p:spPr>
            <a:xfrm>
              <a:off x="3209" y="1587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17" name="Line 123"/>
            <p:cNvSpPr/>
            <p:nvPr/>
          </p:nvSpPr>
          <p:spPr>
            <a:xfrm flipH="1">
              <a:off x="4847" y="1587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18" name="Rectangle 124"/>
            <p:cNvSpPr/>
            <p:nvPr/>
          </p:nvSpPr>
          <p:spPr>
            <a:xfrm>
              <a:off x="3049" y="1530"/>
              <a:ext cx="113" cy="1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-20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619" name="Line 125"/>
            <p:cNvSpPr/>
            <p:nvPr/>
          </p:nvSpPr>
          <p:spPr>
            <a:xfrm>
              <a:off x="3209" y="1383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20" name="Line 126"/>
            <p:cNvSpPr/>
            <p:nvPr/>
          </p:nvSpPr>
          <p:spPr>
            <a:xfrm flipH="1" flipV="1">
              <a:off x="4847" y="1384"/>
              <a:ext cx="29" cy="5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21" name="Rectangle 127"/>
            <p:cNvSpPr/>
            <p:nvPr/>
          </p:nvSpPr>
          <p:spPr>
            <a:xfrm>
              <a:off x="3132" y="1326"/>
              <a:ext cx="42" cy="1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622" name="Line 128"/>
            <p:cNvSpPr/>
            <p:nvPr/>
          </p:nvSpPr>
          <p:spPr>
            <a:xfrm>
              <a:off x="3209" y="1326"/>
              <a:ext cx="165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23" name="Freeform 129"/>
            <p:cNvSpPr/>
            <p:nvPr/>
          </p:nvSpPr>
          <p:spPr>
            <a:xfrm>
              <a:off x="3209" y="1326"/>
              <a:ext cx="1657" cy="1096"/>
            </a:xfrm>
            <a:custGeom>
              <a:avLst/>
              <a:gdLst>
                <a:gd name="txL" fmla="*/ 0 w 260"/>
                <a:gd name="txT" fmla="*/ 0 h 172"/>
                <a:gd name="txR" fmla="*/ 260 w 260"/>
                <a:gd name="txB" fmla="*/ 172 h 172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260" h="172">
                  <a:moveTo>
                    <a:pt x="0" y="172"/>
                  </a:moveTo>
                  <a:lnTo>
                    <a:pt x="260" y="172"/>
                  </a:ln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24" name="Line 130"/>
            <p:cNvSpPr/>
            <p:nvPr/>
          </p:nvSpPr>
          <p:spPr>
            <a:xfrm flipV="1">
              <a:off x="3209" y="1326"/>
              <a:ext cx="1" cy="109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25" name="Freeform 131"/>
            <p:cNvSpPr/>
            <p:nvPr/>
          </p:nvSpPr>
          <p:spPr>
            <a:xfrm>
              <a:off x="3209" y="1383"/>
              <a:ext cx="465" cy="918"/>
            </a:xfrm>
            <a:custGeom>
              <a:avLst/>
              <a:gdLst>
                <a:gd name="txL" fmla="*/ 0 w 465"/>
                <a:gd name="txT" fmla="*/ 0 h 918"/>
                <a:gd name="txR" fmla="*/ 465 w 465"/>
                <a:gd name="txB" fmla="*/ 918 h 918"/>
              </a:gdLst>
              <a:ahLst/>
              <a:cxnLst>
                <a:cxn ang="0">
                  <a:pos x="12" y="0"/>
                </a:cxn>
                <a:cxn ang="0">
                  <a:pos x="31" y="19"/>
                </a:cxn>
                <a:cxn ang="0">
                  <a:pos x="51" y="51"/>
                </a:cxn>
                <a:cxn ang="0">
                  <a:pos x="63" y="70"/>
                </a:cxn>
                <a:cxn ang="0">
                  <a:pos x="70" y="96"/>
                </a:cxn>
                <a:cxn ang="0">
                  <a:pos x="82" y="127"/>
                </a:cxn>
                <a:cxn ang="0">
                  <a:pos x="89" y="172"/>
                </a:cxn>
                <a:cxn ang="0">
                  <a:pos x="102" y="223"/>
                </a:cxn>
                <a:cxn ang="0">
                  <a:pos x="108" y="306"/>
                </a:cxn>
                <a:cxn ang="0">
                  <a:pos x="121" y="497"/>
                </a:cxn>
                <a:cxn ang="0">
                  <a:pos x="127" y="395"/>
                </a:cxn>
                <a:cxn ang="0">
                  <a:pos x="133" y="331"/>
                </a:cxn>
                <a:cxn ang="0">
                  <a:pos x="153" y="338"/>
                </a:cxn>
                <a:cxn ang="0">
                  <a:pos x="159" y="370"/>
                </a:cxn>
                <a:cxn ang="0">
                  <a:pos x="172" y="427"/>
                </a:cxn>
                <a:cxn ang="0">
                  <a:pos x="178" y="746"/>
                </a:cxn>
                <a:cxn ang="0">
                  <a:pos x="191" y="478"/>
                </a:cxn>
                <a:cxn ang="0">
                  <a:pos x="197" y="433"/>
                </a:cxn>
                <a:cxn ang="0">
                  <a:pos x="216" y="440"/>
                </a:cxn>
                <a:cxn ang="0">
                  <a:pos x="223" y="472"/>
                </a:cxn>
                <a:cxn ang="0">
                  <a:pos x="235" y="529"/>
                </a:cxn>
                <a:cxn ang="0">
                  <a:pos x="242" y="803"/>
                </a:cxn>
                <a:cxn ang="0">
                  <a:pos x="248" y="554"/>
                </a:cxn>
                <a:cxn ang="0">
                  <a:pos x="261" y="516"/>
                </a:cxn>
                <a:cxn ang="0">
                  <a:pos x="274" y="510"/>
                </a:cxn>
                <a:cxn ang="0">
                  <a:pos x="286" y="535"/>
                </a:cxn>
                <a:cxn ang="0">
                  <a:pos x="293" y="612"/>
                </a:cxn>
                <a:cxn ang="0">
                  <a:pos x="306" y="848"/>
                </a:cxn>
                <a:cxn ang="0">
                  <a:pos x="312" y="605"/>
                </a:cxn>
                <a:cxn ang="0">
                  <a:pos x="331" y="561"/>
                </a:cxn>
                <a:cxn ang="0">
                  <a:pos x="337" y="567"/>
                </a:cxn>
                <a:cxn ang="0">
                  <a:pos x="350" y="593"/>
                </a:cxn>
                <a:cxn ang="0">
                  <a:pos x="357" y="688"/>
                </a:cxn>
                <a:cxn ang="0">
                  <a:pos x="369" y="778"/>
                </a:cxn>
                <a:cxn ang="0">
                  <a:pos x="376" y="631"/>
                </a:cxn>
                <a:cxn ang="0">
                  <a:pos x="388" y="605"/>
                </a:cxn>
                <a:cxn ang="0">
                  <a:pos x="408" y="625"/>
                </a:cxn>
                <a:cxn ang="0">
                  <a:pos x="414" y="682"/>
                </a:cxn>
                <a:cxn ang="0">
                  <a:pos x="427" y="816"/>
                </a:cxn>
                <a:cxn ang="0">
                  <a:pos x="433" y="771"/>
                </a:cxn>
                <a:cxn ang="0">
                  <a:pos x="439" y="669"/>
                </a:cxn>
                <a:cxn ang="0">
                  <a:pos x="452" y="644"/>
                </a:cxn>
              </a:cxnLst>
              <a:rect l="txL" t="txT" r="txR" b="txB"/>
              <a:pathLst>
                <a:path w="465" h="918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9" y="6"/>
                  </a:lnTo>
                  <a:lnTo>
                    <a:pt x="25" y="13"/>
                  </a:lnTo>
                  <a:lnTo>
                    <a:pt x="31" y="19"/>
                  </a:lnTo>
                  <a:lnTo>
                    <a:pt x="38" y="25"/>
                  </a:lnTo>
                  <a:lnTo>
                    <a:pt x="51" y="38"/>
                  </a:lnTo>
                  <a:lnTo>
                    <a:pt x="51" y="51"/>
                  </a:lnTo>
                  <a:lnTo>
                    <a:pt x="57" y="57"/>
                  </a:lnTo>
                  <a:lnTo>
                    <a:pt x="57" y="64"/>
                  </a:lnTo>
                  <a:lnTo>
                    <a:pt x="63" y="70"/>
                  </a:lnTo>
                  <a:lnTo>
                    <a:pt x="63" y="83"/>
                  </a:lnTo>
                  <a:lnTo>
                    <a:pt x="70" y="89"/>
                  </a:lnTo>
                  <a:lnTo>
                    <a:pt x="70" y="96"/>
                  </a:lnTo>
                  <a:lnTo>
                    <a:pt x="76" y="102"/>
                  </a:lnTo>
                  <a:lnTo>
                    <a:pt x="76" y="121"/>
                  </a:lnTo>
                  <a:lnTo>
                    <a:pt x="82" y="127"/>
                  </a:lnTo>
                  <a:lnTo>
                    <a:pt x="82" y="147"/>
                  </a:lnTo>
                  <a:lnTo>
                    <a:pt x="89" y="153"/>
                  </a:lnTo>
                  <a:lnTo>
                    <a:pt x="89" y="172"/>
                  </a:lnTo>
                  <a:lnTo>
                    <a:pt x="95" y="185"/>
                  </a:lnTo>
                  <a:lnTo>
                    <a:pt x="95" y="210"/>
                  </a:lnTo>
                  <a:lnTo>
                    <a:pt x="102" y="223"/>
                  </a:lnTo>
                  <a:lnTo>
                    <a:pt x="102" y="242"/>
                  </a:lnTo>
                  <a:lnTo>
                    <a:pt x="108" y="255"/>
                  </a:lnTo>
                  <a:lnTo>
                    <a:pt x="108" y="306"/>
                  </a:lnTo>
                  <a:lnTo>
                    <a:pt x="114" y="325"/>
                  </a:lnTo>
                  <a:lnTo>
                    <a:pt x="114" y="421"/>
                  </a:lnTo>
                  <a:lnTo>
                    <a:pt x="121" y="497"/>
                  </a:lnTo>
                  <a:lnTo>
                    <a:pt x="121" y="663"/>
                  </a:lnTo>
                  <a:lnTo>
                    <a:pt x="121" y="427"/>
                  </a:lnTo>
                  <a:lnTo>
                    <a:pt x="127" y="395"/>
                  </a:lnTo>
                  <a:lnTo>
                    <a:pt x="127" y="351"/>
                  </a:lnTo>
                  <a:lnTo>
                    <a:pt x="133" y="344"/>
                  </a:lnTo>
                  <a:lnTo>
                    <a:pt x="133" y="331"/>
                  </a:lnTo>
                  <a:lnTo>
                    <a:pt x="140" y="325"/>
                  </a:lnTo>
                  <a:lnTo>
                    <a:pt x="146" y="331"/>
                  </a:lnTo>
                  <a:lnTo>
                    <a:pt x="153" y="338"/>
                  </a:lnTo>
                  <a:lnTo>
                    <a:pt x="153" y="344"/>
                  </a:lnTo>
                  <a:lnTo>
                    <a:pt x="159" y="351"/>
                  </a:lnTo>
                  <a:lnTo>
                    <a:pt x="159" y="370"/>
                  </a:lnTo>
                  <a:lnTo>
                    <a:pt x="165" y="382"/>
                  </a:lnTo>
                  <a:lnTo>
                    <a:pt x="165" y="414"/>
                  </a:lnTo>
                  <a:lnTo>
                    <a:pt x="172" y="427"/>
                  </a:lnTo>
                  <a:lnTo>
                    <a:pt x="172" y="484"/>
                  </a:lnTo>
                  <a:lnTo>
                    <a:pt x="178" y="516"/>
                  </a:lnTo>
                  <a:lnTo>
                    <a:pt x="178" y="746"/>
                  </a:lnTo>
                  <a:lnTo>
                    <a:pt x="184" y="599"/>
                  </a:lnTo>
                  <a:lnTo>
                    <a:pt x="184" y="497"/>
                  </a:lnTo>
                  <a:lnTo>
                    <a:pt x="191" y="478"/>
                  </a:lnTo>
                  <a:lnTo>
                    <a:pt x="191" y="452"/>
                  </a:lnTo>
                  <a:lnTo>
                    <a:pt x="197" y="446"/>
                  </a:lnTo>
                  <a:lnTo>
                    <a:pt x="197" y="433"/>
                  </a:lnTo>
                  <a:lnTo>
                    <a:pt x="204" y="427"/>
                  </a:lnTo>
                  <a:lnTo>
                    <a:pt x="210" y="433"/>
                  </a:lnTo>
                  <a:lnTo>
                    <a:pt x="216" y="440"/>
                  </a:lnTo>
                  <a:lnTo>
                    <a:pt x="216" y="446"/>
                  </a:lnTo>
                  <a:lnTo>
                    <a:pt x="223" y="452"/>
                  </a:lnTo>
                  <a:lnTo>
                    <a:pt x="223" y="472"/>
                  </a:lnTo>
                  <a:lnTo>
                    <a:pt x="229" y="478"/>
                  </a:lnTo>
                  <a:lnTo>
                    <a:pt x="229" y="516"/>
                  </a:lnTo>
                  <a:lnTo>
                    <a:pt x="235" y="529"/>
                  </a:lnTo>
                  <a:lnTo>
                    <a:pt x="235" y="599"/>
                  </a:lnTo>
                  <a:lnTo>
                    <a:pt x="242" y="644"/>
                  </a:lnTo>
                  <a:lnTo>
                    <a:pt x="242" y="803"/>
                  </a:lnTo>
                  <a:lnTo>
                    <a:pt x="242" y="676"/>
                  </a:lnTo>
                  <a:lnTo>
                    <a:pt x="248" y="625"/>
                  </a:lnTo>
                  <a:lnTo>
                    <a:pt x="248" y="554"/>
                  </a:lnTo>
                  <a:lnTo>
                    <a:pt x="255" y="542"/>
                  </a:lnTo>
                  <a:lnTo>
                    <a:pt x="255" y="523"/>
                  </a:lnTo>
                  <a:lnTo>
                    <a:pt x="261" y="516"/>
                  </a:lnTo>
                  <a:lnTo>
                    <a:pt x="261" y="503"/>
                  </a:lnTo>
                  <a:lnTo>
                    <a:pt x="267" y="503"/>
                  </a:lnTo>
                  <a:lnTo>
                    <a:pt x="274" y="510"/>
                  </a:lnTo>
                  <a:lnTo>
                    <a:pt x="280" y="516"/>
                  </a:lnTo>
                  <a:lnTo>
                    <a:pt x="280" y="529"/>
                  </a:lnTo>
                  <a:lnTo>
                    <a:pt x="286" y="535"/>
                  </a:lnTo>
                  <a:lnTo>
                    <a:pt x="286" y="561"/>
                  </a:lnTo>
                  <a:lnTo>
                    <a:pt x="293" y="567"/>
                  </a:lnTo>
                  <a:lnTo>
                    <a:pt x="293" y="612"/>
                  </a:lnTo>
                  <a:lnTo>
                    <a:pt x="299" y="637"/>
                  </a:lnTo>
                  <a:lnTo>
                    <a:pt x="299" y="797"/>
                  </a:lnTo>
                  <a:lnTo>
                    <a:pt x="306" y="848"/>
                  </a:lnTo>
                  <a:lnTo>
                    <a:pt x="306" y="682"/>
                  </a:lnTo>
                  <a:lnTo>
                    <a:pt x="312" y="656"/>
                  </a:lnTo>
                  <a:lnTo>
                    <a:pt x="312" y="605"/>
                  </a:lnTo>
                  <a:lnTo>
                    <a:pt x="318" y="593"/>
                  </a:lnTo>
                  <a:lnTo>
                    <a:pt x="318" y="574"/>
                  </a:lnTo>
                  <a:lnTo>
                    <a:pt x="331" y="561"/>
                  </a:lnTo>
                  <a:lnTo>
                    <a:pt x="331" y="554"/>
                  </a:lnTo>
                  <a:lnTo>
                    <a:pt x="331" y="561"/>
                  </a:lnTo>
                  <a:lnTo>
                    <a:pt x="337" y="567"/>
                  </a:lnTo>
                  <a:lnTo>
                    <a:pt x="344" y="574"/>
                  </a:lnTo>
                  <a:lnTo>
                    <a:pt x="344" y="586"/>
                  </a:lnTo>
                  <a:lnTo>
                    <a:pt x="350" y="593"/>
                  </a:lnTo>
                  <a:lnTo>
                    <a:pt x="350" y="625"/>
                  </a:lnTo>
                  <a:lnTo>
                    <a:pt x="357" y="637"/>
                  </a:lnTo>
                  <a:lnTo>
                    <a:pt x="357" y="688"/>
                  </a:lnTo>
                  <a:lnTo>
                    <a:pt x="363" y="720"/>
                  </a:lnTo>
                  <a:lnTo>
                    <a:pt x="363" y="880"/>
                  </a:lnTo>
                  <a:lnTo>
                    <a:pt x="369" y="778"/>
                  </a:lnTo>
                  <a:lnTo>
                    <a:pt x="369" y="682"/>
                  </a:lnTo>
                  <a:lnTo>
                    <a:pt x="376" y="663"/>
                  </a:lnTo>
                  <a:lnTo>
                    <a:pt x="376" y="631"/>
                  </a:lnTo>
                  <a:lnTo>
                    <a:pt x="382" y="625"/>
                  </a:lnTo>
                  <a:lnTo>
                    <a:pt x="382" y="612"/>
                  </a:lnTo>
                  <a:lnTo>
                    <a:pt x="388" y="605"/>
                  </a:lnTo>
                  <a:lnTo>
                    <a:pt x="395" y="605"/>
                  </a:lnTo>
                  <a:lnTo>
                    <a:pt x="401" y="618"/>
                  </a:lnTo>
                  <a:lnTo>
                    <a:pt x="408" y="625"/>
                  </a:lnTo>
                  <a:lnTo>
                    <a:pt x="408" y="637"/>
                  </a:lnTo>
                  <a:lnTo>
                    <a:pt x="414" y="644"/>
                  </a:lnTo>
                  <a:lnTo>
                    <a:pt x="414" y="682"/>
                  </a:lnTo>
                  <a:lnTo>
                    <a:pt x="420" y="695"/>
                  </a:lnTo>
                  <a:lnTo>
                    <a:pt x="420" y="765"/>
                  </a:lnTo>
                  <a:lnTo>
                    <a:pt x="427" y="816"/>
                  </a:lnTo>
                  <a:lnTo>
                    <a:pt x="427" y="918"/>
                  </a:lnTo>
                  <a:lnTo>
                    <a:pt x="427" y="816"/>
                  </a:lnTo>
                  <a:lnTo>
                    <a:pt x="433" y="771"/>
                  </a:lnTo>
                  <a:lnTo>
                    <a:pt x="433" y="707"/>
                  </a:lnTo>
                  <a:lnTo>
                    <a:pt x="439" y="695"/>
                  </a:lnTo>
                  <a:lnTo>
                    <a:pt x="439" y="669"/>
                  </a:lnTo>
                  <a:lnTo>
                    <a:pt x="446" y="663"/>
                  </a:lnTo>
                  <a:lnTo>
                    <a:pt x="446" y="650"/>
                  </a:lnTo>
                  <a:lnTo>
                    <a:pt x="452" y="644"/>
                  </a:lnTo>
                  <a:lnTo>
                    <a:pt x="459" y="650"/>
                  </a:lnTo>
                  <a:lnTo>
                    <a:pt x="465" y="656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26" name="Freeform 132"/>
            <p:cNvSpPr/>
            <p:nvPr/>
          </p:nvSpPr>
          <p:spPr>
            <a:xfrm>
              <a:off x="3674" y="2039"/>
              <a:ext cx="147" cy="389"/>
            </a:xfrm>
            <a:custGeom>
              <a:avLst/>
              <a:gdLst>
                <a:gd name="txL" fmla="*/ 0 w 147"/>
                <a:gd name="txT" fmla="*/ 0 h 389"/>
                <a:gd name="txR" fmla="*/ 147 w 147"/>
                <a:gd name="txB" fmla="*/ 389 h 389"/>
              </a:gdLst>
              <a:ahLst/>
              <a:cxnLst>
                <a:cxn ang="0">
                  <a:pos x="0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39"/>
                </a:cxn>
                <a:cxn ang="0">
                  <a:pos x="13" y="51"/>
                </a:cxn>
                <a:cxn ang="0">
                  <a:pos x="13" y="96"/>
                </a:cxn>
                <a:cxn ang="0">
                  <a:pos x="19" y="115"/>
                </a:cxn>
                <a:cxn ang="0">
                  <a:pos x="19" y="313"/>
                </a:cxn>
                <a:cxn ang="0">
                  <a:pos x="25" y="281"/>
                </a:cxn>
                <a:cxn ang="0">
                  <a:pos x="25" y="122"/>
                </a:cxn>
                <a:cxn ang="0">
                  <a:pos x="32" y="102"/>
                </a:cxn>
                <a:cxn ang="0">
                  <a:pos x="32" y="58"/>
                </a:cxn>
                <a:cxn ang="0">
                  <a:pos x="38" y="51"/>
                </a:cxn>
                <a:cxn ang="0">
                  <a:pos x="38" y="32"/>
                </a:cxn>
                <a:cxn ang="0">
                  <a:pos x="45" y="26"/>
                </a:cxn>
                <a:cxn ang="0">
                  <a:pos x="51" y="20"/>
                </a:cxn>
                <a:cxn ang="0">
                  <a:pos x="64" y="32"/>
                </a:cxn>
                <a:cxn ang="0">
                  <a:pos x="64" y="51"/>
                </a:cxn>
                <a:cxn ang="0">
                  <a:pos x="70" y="58"/>
                </a:cxn>
                <a:cxn ang="0">
                  <a:pos x="70" y="83"/>
                </a:cxn>
                <a:cxn ang="0">
                  <a:pos x="76" y="96"/>
                </a:cxn>
                <a:cxn ang="0">
                  <a:pos x="76" y="153"/>
                </a:cxn>
                <a:cxn ang="0">
                  <a:pos x="83" y="185"/>
                </a:cxn>
                <a:cxn ang="0">
                  <a:pos x="83" y="364"/>
                </a:cxn>
                <a:cxn ang="0">
                  <a:pos x="83" y="300"/>
                </a:cxn>
                <a:cxn ang="0">
                  <a:pos x="89" y="217"/>
                </a:cxn>
                <a:cxn ang="0">
                  <a:pos x="89" y="128"/>
                </a:cxn>
                <a:cxn ang="0">
                  <a:pos x="96" y="115"/>
                </a:cxn>
                <a:cxn ang="0">
                  <a:pos x="96" y="83"/>
                </a:cxn>
                <a:cxn ang="0">
                  <a:pos x="102" y="77"/>
                </a:cxn>
                <a:cxn ang="0">
                  <a:pos x="102" y="64"/>
                </a:cxn>
                <a:cxn ang="0">
                  <a:pos x="115" y="51"/>
                </a:cxn>
                <a:cxn ang="0">
                  <a:pos x="108" y="51"/>
                </a:cxn>
                <a:cxn ang="0">
                  <a:pos x="115" y="58"/>
                </a:cxn>
                <a:cxn ang="0">
                  <a:pos x="127" y="71"/>
                </a:cxn>
                <a:cxn ang="0">
                  <a:pos x="127" y="96"/>
                </a:cxn>
                <a:cxn ang="0">
                  <a:pos x="134" y="102"/>
                </a:cxn>
                <a:cxn ang="0">
                  <a:pos x="134" y="141"/>
                </a:cxn>
                <a:cxn ang="0">
                  <a:pos x="140" y="160"/>
                </a:cxn>
                <a:cxn ang="0">
                  <a:pos x="140" y="268"/>
                </a:cxn>
                <a:cxn ang="0">
                  <a:pos x="147" y="389"/>
                </a:cxn>
              </a:cxnLst>
              <a:rect l="txL" t="txT" r="txR" b="txB"/>
              <a:pathLst>
                <a:path w="147" h="389">
                  <a:moveTo>
                    <a:pt x="0" y="0"/>
                  </a:moveTo>
                  <a:lnTo>
                    <a:pt x="0" y="7"/>
                  </a:lnTo>
                  <a:lnTo>
                    <a:pt x="6" y="13"/>
                  </a:lnTo>
                  <a:lnTo>
                    <a:pt x="6" y="39"/>
                  </a:lnTo>
                  <a:lnTo>
                    <a:pt x="13" y="51"/>
                  </a:lnTo>
                  <a:lnTo>
                    <a:pt x="13" y="96"/>
                  </a:lnTo>
                  <a:lnTo>
                    <a:pt x="19" y="115"/>
                  </a:lnTo>
                  <a:lnTo>
                    <a:pt x="19" y="313"/>
                  </a:lnTo>
                  <a:lnTo>
                    <a:pt x="25" y="281"/>
                  </a:lnTo>
                  <a:lnTo>
                    <a:pt x="25" y="122"/>
                  </a:lnTo>
                  <a:lnTo>
                    <a:pt x="32" y="102"/>
                  </a:lnTo>
                  <a:lnTo>
                    <a:pt x="32" y="58"/>
                  </a:lnTo>
                  <a:lnTo>
                    <a:pt x="38" y="51"/>
                  </a:lnTo>
                  <a:lnTo>
                    <a:pt x="38" y="32"/>
                  </a:lnTo>
                  <a:lnTo>
                    <a:pt x="45" y="26"/>
                  </a:lnTo>
                  <a:lnTo>
                    <a:pt x="51" y="20"/>
                  </a:lnTo>
                  <a:lnTo>
                    <a:pt x="64" y="32"/>
                  </a:lnTo>
                  <a:lnTo>
                    <a:pt x="64" y="51"/>
                  </a:lnTo>
                  <a:lnTo>
                    <a:pt x="70" y="58"/>
                  </a:lnTo>
                  <a:lnTo>
                    <a:pt x="70" y="83"/>
                  </a:lnTo>
                  <a:lnTo>
                    <a:pt x="76" y="96"/>
                  </a:lnTo>
                  <a:lnTo>
                    <a:pt x="76" y="153"/>
                  </a:lnTo>
                  <a:lnTo>
                    <a:pt x="83" y="185"/>
                  </a:lnTo>
                  <a:lnTo>
                    <a:pt x="83" y="364"/>
                  </a:lnTo>
                  <a:lnTo>
                    <a:pt x="83" y="300"/>
                  </a:lnTo>
                  <a:lnTo>
                    <a:pt x="89" y="217"/>
                  </a:lnTo>
                  <a:lnTo>
                    <a:pt x="89" y="128"/>
                  </a:lnTo>
                  <a:lnTo>
                    <a:pt x="96" y="115"/>
                  </a:lnTo>
                  <a:lnTo>
                    <a:pt x="96" y="83"/>
                  </a:lnTo>
                  <a:lnTo>
                    <a:pt x="102" y="77"/>
                  </a:lnTo>
                  <a:lnTo>
                    <a:pt x="102" y="64"/>
                  </a:lnTo>
                  <a:lnTo>
                    <a:pt x="115" y="51"/>
                  </a:lnTo>
                  <a:lnTo>
                    <a:pt x="108" y="51"/>
                  </a:lnTo>
                  <a:lnTo>
                    <a:pt x="115" y="58"/>
                  </a:lnTo>
                  <a:lnTo>
                    <a:pt x="127" y="71"/>
                  </a:lnTo>
                  <a:lnTo>
                    <a:pt x="127" y="96"/>
                  </a:lnTo>
                  <a:lnTo>
                    <a:pt x="134" y="102"/>
                  </a:lnTo>
                  <a:lnTo>
                    <a:pt x="134" y="141"/>
                  </a:lnTo>
                  <a:lnTo>
                    <a:pt x="140" y="160"/>
                  </a:lnTo>
                  <a:lnTo>
                    <a:pt x="140" y="268"/>
                  </a:lnTo>
                  <a:lnTo>
                    <a:pt x="147" y="389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27" name="Freeform 133"/>
            <p:cNvSpPr/>
            <p:nvPr/>
          </p:nvSpPr>
          <p:spPr>
            <a:xfrm>
              <a:off x="3821" y="2122"/>
              <a:ext cx="57" cy="306"/>
            </a:xfrm>
            <a:custGeom>
              <a:avLst/>
              <a:gdLst>
                <a:gd name="txL" fmla="*/ 0 w 57"/>
                <a:gd name="txT" fmla="*/ 0 h 306"/>
                <a:gd name="txR" fmla="*/ 57 w 57"/>
                <a:gd name="txB" fmla="*/ 306 h 306"/>
              </a:gdLst>
              <a:ahLst/>
              <a:cxnLst>
                <a:cxn ang="0">
                  <a:pos x="0" y="306"/>
                </a:cxn>
                <a:cxn ang="0">
                  <a:pos x="0" y="121"/>
                </a:cxn>
                <a:cxn ang="0">
                  <a:pos x="6" y="96"/>
                </a:cxn>
                <a:cxn ang="0">
                  <a:pos x="6" y="58"/>
                </a:cxn>
                <a:cxn ang="0">
                  <a:pos x="12" y="45"/>
                </a:cxn>
                <a:cxn ang="0">
                  <a:pos x="12" y="19"/>
                </a:cxn>
                <a:cxn ang="0">
                  <a:pos x="19" y="13"/>
                </a:cxn>
                <a:cxn ang="0">
                  <a:pos x="19" y="0"/>
                </a:cxn>
                <a:cxn ang="0">
                  <a:pos x="25" y="0"/>
                </a:cxn>
                <a:cxn ang="0">
                  <a:pos x="31" y="0"/>
                </a:cxn>
                <a:cxn ang="0">
                  <a:pos x="38" y="13"/>
                </a:cxn>
                <a:cxn ang="0">
                  <a:pos x="38" y="19"/>
                </a:cxn>
                <a:cxn ang="0">
                  <a:pos x="44" y="26"/>
                </a:cxn>
                <a:cxn ang="0">
                  <a:pos x="44" y="45"/>
                </a:cxn>
                <a:cxn ang="0">
                  <a:pos x="51" y="58"/>
                </a:cxn>
                <a:cxn ang="0">
                  <a:pos x="51" y="102"/>
                </a:cxn>
                <a:cxn ang="0">
                  <a:pos x="57" y="128"/>
                </a:cxn>
                <a:cxn ang="0">
                  <a:pos x="57" y="306"/>
                </a:cxn>
              </a:cxnLst>
              <a:rect l="txL" t="txT" r="txR" b="txB"/>
              <a:pathLst>
                <a:path w="57" h="306">
                  <a:moveTo>
                    <a:pt x="0" y="306"/>
                  </a:moveTo>
                  <a:lnTo>
                    <a:pt x="0" y="121"/>
                  </a:lnTo>
                  <a:lnTo>
                    <a:pt x="6" y="96"/>
                  </a:lnTo>
                  <a:lnTo>
                    <a:pt x="6" y="58"/>
                  </a:lnTo>
                  <a:lnTo>
                    <a:pt x="12" y="45"/>
                  </a:lnTo>
                  <a:lnTo>
                    <a:pt x="12" y="19"/>
                  </a:lnTo>
                  <a:lnTo>
                    <a:pt x="19" y="13"/>
                  </a:lnTo>
                  <a:lnTo>
                    <a:pt x="19" y="0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8" y="13"/>
                  </a:lnTo>
                  <a:lnTo>
                    <a:pt x="38" y="19"/>
                  </a:lnTo>
                  <a:lnTo>
                    <a:pt x="44" y="26"/>
                  </a:lnTo>
                  <a:lnTo>
                    <a:pt x="44" y="45"/>
                  </a:lnTo>
                  <a:lnTo>
                    <a:pt x="51" y="58"/>
                  </a:lnTo>
                  <a:lnTo>
                    <a:pt x="51" y="102"/>
                  </a:lnTo>
                  <a:lnTo>
                    <a:pt x="57" y="128"/>
                  </a:lnTo>
                  <a:lnTo>
                    <a:pt x="57" y="306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28" name="Freeform 134"/>
            <p:cNvSpPr/>
            <p:nvPr/>
          </p:nvSpPr>
          <p:spPr>
            <a:xfrm>
              <a:off x="3884" y="2148"/>
              <a:ext cx="115" cy="280"/>
            </a:xfrm>
            <a:custGeom>
              <a:avLst/>
              <a:gdLst>
                <a:gd name="txL" fmla="*/ 0 w 115"/>
                <a:gd name="txT" fmla="*/ 0 h 280"/>
                <a:gd name="txR" fmla="*/ 115 w 115"/>
                <a:gd name="txB" fmla="*/ 280 h 280"/>
              </a:gdLst>
              <a:ahLst/>
              <a:cxnLst>
                <a:cxn ang="0">
                  <a:pos x="0" y="280"/>
                </a:cxn>
                <a:cxn ang="0">
                  <a:pos x="0" y="95"/>
                </a:cxn>
                <a:cxn ang="0">
                  <a:pos x="7" y="76"/>
                </a:cxn>
                <a:cxn ang="0">
                  <a:pos x="7" y="38"/>
                </a:cxn>
                <a:cxn ang="0">
                  <a:pos x="13" y="25"/>
                </a:cxn>
                <a:cxn ang="0">
                  <a:pos x="13" y="13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26" y="0"/>
                </a:cxn>
                <a:cxn ang="0">
                  <a:pos x="32" y="6"/>
                </a:cxn>
                <a:cxn ang="0">
                  <a:pos x="39" y="13"/>
                </a:cxn>
                <a:cxn ang="0">
                  <a:pos x="39" y="32"/>
                </a:cxn>
                <a:cxn ang="0">
                  <a:pos x="45" y="38"/>
                </a:cxn>
                <a:cxn ang="0">
                  <a:pos x="45" y="57"/>
                </a:cxn>
                <a:cxn ang="0">
                  <a:pos x="51" y="70"/>
                </a:cxn>
                <a:cxn ang="0">
                  <a:pos x="51" y="127"/>
                </a:cxn>
                <a:cxn ang="0">
                  <a:pos x="58" y="166"/>
                </a:cxn>
                <a:cxn ang="0">
                  <a:pos x="58" y="280"/>
                </a:cxn>
                <a:cxn ang="0">
                  <a:pos x="58" y="242"/>
                </a:cxn>
                <a:cxn ang="0">
                  <a:pos x="64" y="178"/>
                </a:cxn>
                <a:cxn ang="0">
                  <a:pos x="64" y="95"/>
                </a:cxn>
                <a:cxn ang="0">
                  <a:pos x="70" y="83"/>
                </a:cxn>
                <a:cxn ang="0">
                  <a:pos x="70" y="51"/>
                </a:cxn>
                <a:cxn ang="0">
                  <a:pos x="77" y="44"/>
                </a:cxn>
                <a:cxn ang="0">
                  <a:pos x="77" y="32"/>
                </a:cxn>
                <a:cxn ang="0">
                  <a:pos x="90" y="19"/>
                </a:cxn>
                <a:cxn ang="0">
                  <a:pos x="83" y="19"/>
                </a:cxn>
                <a:cxn ang="0">
                  <a:pos x="90" y="25"/>
                </a:cxn>
                <a:cxn ang="0">
                  <a:pos x="102" y="38"/>
                </a:cxn>
                <a:cxn ang="0">
                  <a:pos x="102" y="64"/>
                </a:cxn>
                <a:cxn ang="0">
                  <a:pos x="109" y="70"/>
                </a:cxn>
                <a:cxn ang="0">
                  <a:pos x="109" y="108"/>
                </a:cxn>
                <a:cxn ang="0">
                  <a:pos x="115" y="127"/>
                </a:cxn>
                <a:cxn ang="0">
                  <a:pos x="115" y="280"/>
                </a:cxn>
              </a:cxnLst>
              <a:rect l="txL" t="txT" r="txR" b="txB"/>
              <a:pathLst>
                <a:path w="115" h="280">
                  <a:moveTo>
                    <a:pt x="0" y="280"/>
                  </a:moveTo>
                  <a:lnTo>
                    <a:pt x="0" y="95"/>
                  </a:lnTo>
                  <a:lnTo>
                    <a:pt x="7" y="76"/>
                  </a:lnTo>
                  <a:lnTo>
                    <a:pt x="7" y="38"/>
                  </a:lnTo>
                  <a:lnTo>
                    <a:pt x="13" y="25"/>
                  </a:lnTo>
                  <a:lnTo>
                    <a:pt x="13" y="13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32" y="6"/>
                  </a:lnTo>
                  <a:lnTo>
                    <a:pt x="39" y="13"/>
                  </a:lnTo>
                  <a:lnTo>
                    <a:pt x="39" y="32"/>
                  </a:lnTo>
                  <a:lnTo>
                    <a:pt x="45" y="38"/>
                  </a:lnTo>
                  <a:lnTo>
                    <a:pt x="45" y="57"/>
                  </a:lnTo>
                  <a:lnTo>
                    <a:pt x="51" y="70"/>
                  </a:lnTo>
                  <a:lnTo>
                    <a:pt x="51" y="127"/>
                  </a:lnTo>
                  <a:lnTo>
                    <a:pt x="58" y="166"/>
                  </a:lnTo>
                  <a:lnTo>
                    <a:pt x="58" y="280"/>
                  </a:lnTo>
                  <a:lnTo>
                    <a:pt x="58" y="242"/>
                  </a:lnTo>
                  <a:lnTo>
                    <a:pt x="64" y="178"/>
                  </a:lnTo>
                  <a:lnTo>
                    <a:pt x="64" y="95"/>
                  </a:lnTo>
                  <a:lnTo>
                    <a:pt x="70" y="83"/>
                  </a:lnTo>
                  <a:lnTo>
                    <a:pt x="70" y="51"/>
                  </a:lnTo>
                  <a:lnTo>
                    <a:pt x="77" y="44"/>
                  </a:lnTo>
                  <a:lnTo>
                    <a:pt x="77" y="32"/>
                  </a:lnTo>
                  <a:lnTo>
                    <a:pt x="90" y="19"/>
                  </a:lnTo>
                  <a:lnTo>
                    <a:pt x="83" y="19"/>
                  </a:lnTo>
                  <a:lnTo>
                    <a:pt x="90" y="25"/>
                  </a:lnTo>
                  <a:lnTo>
                    <a:pt x="102" y="38"/>
                  </a:lnTo>
                  <a:lnTo>
                    <a:pt x="102" y="64"/>
                  </a:lnTo>
                  <a:lnTo>
                    <a:pt x="109" y="70"/>
                  </a:lnTo>
                  <a:lnTo>
                    <a:pt x="109" y="108"/>
                  </a:lnTo>
                  <a:lnTo>
                    <a:pt x="115" y="127"/>
                  </a:lnTo>
                  <a:lnTo>
                    <a:pt x="115" y="280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29" name="Freeform 135"/>
            <p:cNvSpPr/>
            <p:nvPr/>
          </p:nvSpPr>
          <p:spPr>
            <a:xfrm>
              <a:off x="4005" y="2192"/>
              <a:ext cx="58" cy="236"/>
            </a:xfrm>
            <a:custGeom>
              <a:avLst/>
              <a:gdLst>
                <a:gd name="txL" fmla="*/ 0 w 58"/>
                <a:gd name="txT" fmla="*/ 0 h 236"/>
                <a:gd name="txR" fmla="*/ 58 w 58"/>
                <a:gd name="txB" fmla="*/ 236 h 236"/>
              </a:gdLst>
              <a:ahLst/>
              <a:cxnLst>
                <a:cxn ang="0">
                  <a:pos x="0" y="236"/>
                </a:cxn>
                <a:cxn ang="0">
                  <a:pos x="0" y="115"/>
                </a:cxn>
                <a:cxn ang="0">
                  <a:pos x="7" y="90"/>
                </a:cxn>
                <a:cxn ang="0">
                  <a:pos x="7" y="45"/>
                </a:cxn>
                <a:cxn ang="0">
                  <a:pos x="13" y="39"/>
                </a:cxn>
                <a:cxn ang="0">
                  <a:pos x="13" y="1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26" y="0"/>
                </a:cxn>
                <a:cxn ang="0">
                  <a:pos x="32" y="0"/>
                </a:cxn>
                <a:cxn ang="0">
                  <a:pos x="39" y="13"/>
                </a:cxn>
                <a:cxn ang="0">
                  <a:pos x="39" y="20"/>
                </a:cxn>
                <a:cxn ang="0">
                  <a:pos x="45" y="26"/>
                </a:cxn>
                <a:cxn ang="0">
                  <a:pos x="45" y="51"/>
                </a:cxn>
                <a:cxn ang="0">
                  <a:pos x="51" y="58"/>
                </a:cxn>
                <a:cxn ang="0">
                  <a:pos x="51" y="109"/>
                </a:cxn>
                <a:cxn ang="0">
                  <a:pos x="58" y="134"/>
                </a:cxn>
                <a:cxn ang="0">
                  <a:pos x="58" y="236"/>
                </a:cxn>
              </a:cxnLst>
              <a:rect l="txL" t="txT" r="txR" b="txB"/>
              <a:pathLst>
                <a:path w="58" h="236">
                  <a:moveTo>
                    <a:pt x="0" y="236"/>
                  </a:moveTo>
                  <a:lnTo>
                    <a:pt x="0" y="115"/>
                  </a:lnTo>
                  <a:lnTo>
                    <a:pt x="7" y="90"/>
                  </a:lnTo>
                  <a:lnTo>
                    <a:pt x="7" y="45"/>
                  </a:lnTo>
                  <a:lnTo>
                    <a:pt x="13" y="39"/>
                  </a:lnTo>
                  <a:lnTo>
                    <a:pt x="13" y="13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9" y="13"/>
                  </a:lnTo>
                  <a:lnTo>
                    <a:pt x="39" y="20"/>
                  </a:lnTo>
                  <a:lnTo>
                    <a:pt x="45" y="26"/>
                  </a:lnTo>
                  <a:lnTo>
                    <a:pt x="45" y="51"/>
                  </a:lnTo>
                  <a:lnTo>
                    <a:pt x="51" y="58"/>
                  </a:lnTo>
                  <a:lnTo>
                    <a:pt x="51" y="109"/>
                  </a:lnTo>
                  <a:lnTo>
                    <a:pt x="58" y="134"/>
                  </a:lnTo>
                  <a:lnTo>
                    <a:pt x="58" y="236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30" name="Freeform 136"/>
            <p:cNvSpPr/>
            <p:nvPr/>
          </p:nvSpPr>
          <p:spPr>
            <a:xfrm>
              <a:off x="4069" y="2212"/>
              <a:ext cx="58" cy="216"/>
            </a:xfrm>
            <a:custGeom>
              <a:avLst/>
              <a:gdLst>
                <a:gd name="txL" fmla="*/ 0 w 58"/>
                <a:gd name="txT" fmla="*/ 0 h 216"/>
                <a:gd name="txR" fmla="*/ 58 w 58"/>
                <a:gd name="txB" fmla="*/ 216 h 216"/>
              </a:gdLst>
              <a:ahLst/>
              <a:cxnLst>
                <a:cxn ang="0">
                  <a:pos x="0" y="216"/>
                </a:cxn>
                <a:cxn ang="0">
                  <a:pos x="0" y="89"/>
                </a:cxn>
                <a:cxn ang="0">
                  <a:pos x="7" y="70"/>
                </a:cxn>
                <a:cxn ang="0">
                  <a:pos x="7" y="38"/>
                </a:cxn>
                <a:cxn ang="0">
                  <a:pos x="13" y="25"/>
                </a:cxn>
                <a:cxn ang="0">
                  <a:pos x="13" y="12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26" y="0"/>
                </a:cxn>
                <a:cxn ang="0">
                  <a:pos x="38" y="12"/>
                </a:cxn>
                <a:cxn ang="0">
                  <a:pos x="38" y="31"/>
                </a:cxn>
                <a:cxn ang="0">
                  <a:pos x="45" y="38"/>
                </a:cxn>
                <a:cxn ang="0">
                  <a:pos x="45" y="76"/>
                </a:cxn>
                <a:cxn ang="0">
                  <a:pos x="51" y="89"/>
                </a:cxn>
                <a:cxn ang="0">
                  <a:pos x="51" y="178"/>
                </a:cxn>
                <a:cxn ang="0">
                  <a:pos x="58" y="216"/>
                </a:cxn>
              </a:cxnLst>
              <a:rect l="txL" t="txT" r="txR" b="txB"/>
              <a:pathLst>
                <a:path w="58" h="216">
                  <a:moveTo>
                    <a:pt x="0" y="216"/>
                  </a:moveTo>
                  <a:lnTo>
                    <a:pt x="0" y="89"/>
                  </a:lnTo>
                  <a:lnTo>
                    <a:pt x="7" y="70"/>
                  </a:lnTo>
                  <a:lnTo>
                    <a:pt x="7" y="38"/>
                  </a:lnTo>
                  <a:lnTo>
                    <a:pt x="13" y="25"/>
                  </a:lnTo>
                  <a:lnTo>
                    <a:pt x="13" y="12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38" y="12"/>
                  </a:lnTo>
                  <a:lnTo>
                    <a:pt x="38" y="31"/>
                  </a:lnTo>
                  <a:lnTo>
                    <a:pt x="45" y="38"/>
                  </a:lnTo>
                  <a:lnTo>
                    <a:pt x="45" y="76"/>
                  </a:lnTo>
                  <a:lnTo>
                    <a:pt x="51" y="89"/>
                  </a:lnTo>
                  <a:lnTo>
                    <a:pt x="51" y="178"/>
                  </a:lnTo>
                  <a:lnTo>
                    <a:pt x="58" y="216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31" name="Freeform 137"/>
            <p:cNvSpPr/>
            <p:nvPr/>
          </p:nvSpPr>
          <p:spPr>
            <a:xfrm>
              <a:off x="4127" y="2231"/>
              <a:ext cx="57" cy="197"/>
            </a:xfrm>
            <a:custGeom>
              <a:avLst/>
              <a:gdLst>
                <a:gd name="txL" fmla="*/ 0 w 57"/>
                <a:gd name="txT" fmla="*/ 0 h 197"/>
                <a:gd name="txR" fmla="*/ 57 w 57"/>
                <a:gd name="txB" fmla="*/ 197 h 197"/>
              </a:gdLst>
              <a:ahLst/>
              <a:cxnLst>
                <a:cxn ang="0">
                  <a:pos x="0" y="197"/>
                </a:cxn>
                <a:cxn ang="0">
                  <a:pos x="0" y="146"/>
                </a:cxn>
                <a:cxn ang="0">
                  <a:pos x="6" y="114"/>
                </a:cxn>
                <a:cxn ang="0">
                  <a:pos x="6" y="57"/>
                </a:cxn>
                <a:cxn ang="0">
                  <a:pos x="12" y="44"/>
                </a:cxn>
                <a:cxn ang="0">
                  <a:pos x="12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25" y="0"/>
                </a:cxn>
                <a:cxn ang="0">
                  <a:pos x="31" y="0"/>
                </a:cxn>
                <a:cxn ang="0">
                  <a:pos x="38" y="12"/>
                </a:cxn>
                <a:cxn ang="0">
                  <a:pos x="44" y="19"/>
                </a:cxn>
                <a:cxn ang="0">
                  <a:pos x="44" y="38"/>
                </a:cxn>
                <a:cxn ang="0">
                  <a:pos x="51" y="51"/>
                </a:cxn>
                <a:cxn ang="0">
                  <a:pos x="51" y="89"/>
                </a:cxn>
                <a:cxn ang="0">
                  <a:pos x="57" y="114"/>
                </a:cxn>
                <a:cxn ang="0">
                  <a:pos x="57" y="197"/>
                </a:cxn>
              </a:cxnLst>
              <a:rect l="txL" t="txT" r="txR" b="txB"/>
              <a:pathLst>
                <a:path w="57" h="197">
                  <a:moveTo>
                    <a:pt x="0" y="197"/>
                  </a:moveTo>
                  <a:lnTo>
                    <a:pt x="0" y="146"/>
                  </a:lnTo>
                  <a:lnTo>
                    <a:pt x="6" y="114"/>
                  </a:lnTo>
                  <a:lnTo>
                    <a:pt x="6" y="57"/>
                  </a:lnTo>
                  <a:lnTo>
                    <a:pt x="12" y="44"/>
                  </a:lnTo>
                  <a:lnTo>
                    <a:pt x="12" y="25"/>
                  </a:lnTo>
                  <a:lnTo>
                    <a:pt x="19" y="19"/>
                  </a:lnTo>
                  <a:lnTo>
                    <a:pt x="19" y="6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8" y="12"/>
                  </a:lnTo>
                  <a:lnTo>
                    <a:pt x="44" y="19"/>
                  </a:lnTo>
                  <a:lnTo>
                    <a:pt x="44" y="38"/>
                  </a:lnTo>
                  <a:lnTo>
                    <a:pt x="51" y="51"/>
                  </a:lnTo>
                  <a:lnTo>
                    <a:pt x="51" y="89"/>
                  </a:lnTo>
                  <a:lnTo>
                    <a:pt x="57" y="114"/>
                  </a:lnTo>
                  <a:lnTo>
                    <a:pt x="57" y="197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32" name="Freeform 138"/>
            <p:cNvSpPr/>
            <p:nvPr/>
          </p:nvSpPr>
          <p:spPr>
            <a:xfrm>
              <a:off x="4190" y="2250"/>
              <a:ext cx="58" cy="178"/>
            </a:xfrm>
            <a:custGeom>
              <a:avLst/>
              <a:gdLst>
                <a:gd name="txL" fmla="*/ 0 w 58"/>
                <a:gd name="txT" fmla="*/ 0 h 178"/>
                <a:gd name="txR" fmla="*/ 58 w 58"/>
                <a:gd name="txB" fmla="*/ 178 h 178"/>
              </a:gdLst>
              <a:ahLst/>
              <a:cxnLst>
                <a:cxn ang="0">
                  <a:pos x="0" y="178"/>
                </a:cxn>
                <a:cxn ang="0">
                  <a:pos x="0" y="115"/>
                </a:cxn>
                <a:cxn ang="0">
                  <a:pos x="7" y="89"/>
                </a:cxn>
                <a:cxn ang="0">
                  <a:pos x="7" y="44"/>
                </a:cxn>
                <a:cxn ang="0">
                  <a:pos x="13" y="38"/>
                </a:cxn>
                <a:cxn ang="0">
                  <a:pos x="13" y="13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26" y="0"/>
                </a:cxn>
                <a:cxn ang="0">
                  <a:pos x="32" y="6"/>
                </a:cxn>
                <a:cxn ang="0">
                  <a:pos x="39" y="13"/>
                </a:cxn>
                <a:cxn ang="0">
                  <a:pos x="39" y="25"/>
                </a:cxn>
                <a:cxn ang="0">
                  <a:pos x="45" y="32"/>
                </a:cxn>
                <a:cxn ang="0">
                  <a:pos x="45" y="64"/>
                </a:cxn>
                <a:cxn ang="0">
                  <a:pos x="51" y="76"/>
                </a:cxn>
                <a:cxn ang="0">
                  <a:pos x="51" y="115"/>
                </a:cxn>
                <a:cxn ang="0">
                  <a:pos x="58" y="140"/>
                </a:cxn>
                <a:cxn ang="0">
                  <a:pos x="58" y="178"/>
                </a:cxn>
              </a:cxnLst>
              <a:rect l="txL" t="txT" r="txR" b="txB"/>
              <a:pathLst>
                <a:path w="58" h="178">
                  <a:moveTo>
                    <a:pt x="0" y="178"/>
                  </a:moveTo>
                  <a:lnTo>
                    <a:pt x="0" y="115"/>
                  </a:lnTo>
                  <a:lnTo>
                    <a:pt x="7" y="89"/>
                  </a:lnTo>
                  <a:lnTo>
                    <a:pt x="7" y="44"/>
                  </a:lnTo>
                  <a:lnTo>
                    <a:pt x="13" y="38"/>
                  </a:lnTo>
                  <a:lnTo>
                    <a:pt x="13" y="13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32" y="6"/>
                  </a:lnTo>
                  <a:lnTo>
                    <a:pt x="39" y="13"/>
                  </a:lnTo>
                  <a:lnTo>
                    <a:pt x="39" y="25"/>
                  </a:lnTo>
                  <a:lnTo>
                    <a:pt x="45" y="32"/>
                  </a:lnTo>
                  <a:lnTo>
                    <a:pt x="45" y="64"/>
                  </a:lnTo>
                  <a:lnTo>
                    <a:pt x="51" y="76"/>
                  </a:lnTo>
                  <a:lnTo>
                    <a:pt x="51" y="115"/>
                  </a:lnTo>
                  <a:lnTo>
                    <a:pt x="58" y="140"/>
                  </a:lnTo>
                  <a:lnTo>
                    <a:pt x="58" y="178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33" name="Freeform 139"/>
            <p:cNvSpPr/>
            <p:nvPr/>
          </p:nvSpPr>
          <p:spPr>
            <a:xfrm>
              <a:off x="4254" y="2269"/>
              <a:ext cx="51" cy="159"/>
            </a:xfrm>
            <a:custGeom>
              <a:avLst/>
              <a:gdLst>
                <a:gd name="txL" fmla="*/ 0 w 51"/>
                <a:gd name="txT" fmla="*/ 0 h 159"/>
                <a:gd name="txR" fmla="*/ 51 w 51"/>
                <a:gd name="txB" fmla="*/ 159 h 159"/>
              </a:gdLst>
              <a:ahLst/>
              <a:cxnLst>
                <a:cxn ang="0">
                  <a:pos x="0" y="159"/>
                </a:cxn>
                <a:cxn ang="0">
                  <a:pos x="0" y="89"/>
                </a:cxn>
                <a:cxn ang="0">
                  <a:pos x="6" y="70"/>
                </a:cxn>
                <a:cxn ang="0">
                  <a:pos x="6" y="32"/>
                </a:cxn>
                <a:cxn ang="0">
                  <a:pos x="13" y="25"/>
                </a:cxn>
                <a:cxn ang="0">
                  <a:pos x="13" y="13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26" y="0"/>
                </a:cxn>
                <a:cxn ang="0">
                  <a:pos x="38" y="13"/>
                </a:cxn>
                <a:cxn ang="0">
                  <a:pos x="38" y="32"/>
                </a:cxn>
                <a:cxn ang="0">
                  <a:pos x="45" y="38"/>
                </a:cxn>
                <a:cxn ang="0">
                  <a:pos x="45" y="76"/>
                </a:cxn>
                <a:cxn ang="0">
                  <a:pos x="51" y="96"/>
                </a:cxn>
                <a:cxn ang="0">
                  <a:pos x="51" y="159"/>
                </a:cxn>
              </a:cxnLst>
              <a:rect l="txL" t="txT" r="txR" b="txB"/>
              <a:pathLst>
                <a:path w="51" h="159">
                  <a:moveTo>
                    <a:pt x="0" y="159"/>
                  </a:moveTo>
                  <a:lnTo>
                    <a:pt x="0" y="89"/>
                  </a:lnTo>
                  <a:lnTo>
                    <a:pt x="6" y="70"/>
                  </a:lnTo>
                  <a:lnTo>
                    <a:pt x="6" y="32"/>
                  </a:lnTo>
                  <a:lnTo>
                    <a:pt x="13" y="25"/>
                  </a:lnTo>
                  <a:lnTo>
                    <a:pt x="13" y="13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38" y="13"/>
                  </a:lnTo>
                  <a:lnTo>
                    <a:pt x="38" y="32"/>
                  </a:lnTo>
                  <a:lnTo>
                    <a:pt x="45" y="38"/>
                  </a:lnTo>
                  <a:lnTo>
                    <a:pt x="45" y="76"/>
                  </a:lnTo>
                  <a:lnTo>
                    <a:pt x="51" y="96"/>
                  </a:lnTo>
                  <a:lnTo>
                    <a:pt x="51" y="159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34" name="Freeform 140"/>
            <p:cNvSpPr/>
            <p:nvPr/>
          </p:nvSpPr>
          <p:spPr>
            <a:xfrm>
              <a:off x="4311" y="2288"/>
              <a:ext cx="58" cy="140"/>
            </a:xfrm>
            <a:custGeom>
              <a:avLst/>
              <a:gdLst>
                <a:gd name="txL" fmla="*/ 0 w 58"/>
                <a:gd name="txT" fmla="*/ 0 h 140"/>
                <a:gd name="txR" fmla="*/ 58 w 58"/>
                <a:gd name="txB" fmla="*/ 140 h 140"/>
              </a:gdLst>
              <a:ahLst/>
              <a:cxnLst>
                <a:cxn ang="0">
                  <a:pos x="0" y="140"/>
                </a:cxn>
                <a:cxn ang="0">
                  <a:pos x="7" y="108"/>
                </a:cxn>
                <a:cxn ang="0">
                  <a:pos x="7" y="51"/>
                </a:cxn>
                <a:cxn ang="0">
                  <a:pos x="13" y="45"/>
                </a:cxn>
                <a:cxn ang="0">
                  <a:pos x="13" y="19"/>
                </a:cxn>
                <a:cxn ang="0">
                  <a:pos x="20" y="13"/>
                </a:cxn>
                <a:cxn ang="0">
                  <a:pos x="20" y="0"/>
                </a:cxn>
                <a:cxn ang="0">
                  <a:pos x="26" y="0"/>
                </a:cxn>
                <a:cxn ang="0">
                  <a:pos x="32" y="0"/>
                </a:cxn>
                <a:cxn ang="0">
                  <a:pos x="39" y="6"/>
                </a:cxn>
                <a:cxn ang="0">
                  <a:pos x="39" y="13"/>
                </a:cxn>
                <a:cxn ang="0">
                  <a:pos x="45" y="19"/>
                </a:cxn>
                <a:cxn ang="0">
                  <a:pos x="45" y="38"/>
                </a:cxn>
                <a:cxn ang="0">
                  <a:pos x="51" y="51"/>
                </a:cxn>
                <a:cxn ang="0">
                  <a:pos x="51" y="96"/>
                </a:cxn>
                <a:cxn ang="0">
                  <a:pos x="58" y="115"/>
                </a:cxn>
                <a:cxn ang="0">
                  <a:pos x="58" y="140"/>
                </a:cxn>
              </a:cxnLst>
              <a:rect l="txL" t="txT" r="txR" b="txB"/>
              <a:pathLst>
                <a:path w="58" h="140">
                  <a:moveTo>
                    <a:pt x="0" y="140"/>
                  </a:moveTo>
                  <a:lnTo>
                    <a:pt x="7" y="108"/>
                  </a:lnTo>
                  <a:lnTo>
                    <a:pt x="7" y="51"/>
                  </a:lnTo>
                  <a:lnTo>
                    <a:pt x="13" y="45"/>
                  </a:lnTo>
                  <a:lnTo>
                    <a:pt x="13" y="19"/>
                  </a:lnTo>
                  <a:lnTo>
                    <a:pt x="20" y="1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9" y="6"/>
                  </a:lnTo>
                  <a:lnTo>
                    <a:pt x="39" y="13"/>
                  </a:lnTo>
                  <a:lnTo>
                    <a:pt x="45" y="19"/>
                  </a:lnTo>
                  <a:lnTo>
                    <a:pt x="45" y="38"/>
                  </a:lnTo>
                  <a:lnTo>
                    <a:pt x="51" y="51"/>
                  </a:lnTo>
                  <a:lnTo>
                    <a:pt x="51" y="96"/>
                  </a:lnTo>
                  <a:lnTo>
                    <a:pt x="58" y="115"/>
                  </a:lnTo>
                  <a:lnTo>
                    <a:pt x="58" y="140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35" name="Freeform 141"/>
            <p:cNvSpPr/>
            <p:nvPr/>
          </p:nvSpPr>
          <p:spPr>
            <a:xfrm>
              <a:off x="4375" y="2301"/>
              <a:ext cx="51" cy="127"/>
            </a:xfrm>
            <a:custGeom>
              <a:avLst/>
              <a:gdLst>
                <a:gd name="txL" fmla="*/ 0 w 51"/>
                <a:gd name="txT" fmla="*/ 0 h 127"/>
                <a:gd name="txR" fmla="*/ 51 w 51"/>
                <a:gd name="txB" fmla="*/ 127 h 127"/>
              </a:gdLst>
              <a:ahLst/>
              <a:cxnLst>
                <a:cxn ang="0">
                  <a:pos x="0" y="127"/>
                </a:cxn>
                <a:cxn ang="0">
                  <a:pos x="0" y="108"/>
                </a:cxn>
                <a:cxn ang="0">
                  <a:pos x="7" y="89"/>
                </a:cxn>
                <a:cxn ang="0">
                  <a:pos x="7" y="44"/>
                </a:cxn>
                <a:cxn ang="0">
                  <a:pos x="13" y="38"/>
                </a:cxn>
                <a:cxn ang="0">
                  <a:pos x="13" y="19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26" y="6"/>
                </a:cxn>
                <a:cxn ang="0">
                  <a:pos x="32" y="13"/>
                </a:cxn>
                <a:cxn ang="0">
                  <a:pos x="38" y="19"/>
                </a:cxn>
                <a:cxn ang="0">
                  <a:pos x="38" y="32"/>
                </a:cxn>
                <a:cxn ang="0">
                  <a:pos x="45" y="38"/>
                </a:cxn>
                <a:cxn ang="0">
                  <a:pos x="45" y="70"/>
                </a:cxn>
                <a:cxn ang="0">
                  <a:pos x="51" y="83"/>
                </a:cxn>
                <a:cxn ang="0">
                  <a:pos x="51" y="127"/>
                </a:cxn>
              </a:cxnLst>
              <a:rect l="txL" t="txT" r="txR" b="txB"/>
              <a:pathLst>
                <a:path w="51" h="127">
                  <a:moveTo>
                    <a:pt x="0" y="127"/>
                  </a:moveTo>
                  <a:lnTo>
                    <a:pt x="0" y="108"/>
                  </a:lnTo>
                  <a:lnTo>
                    <a:pt x="7" y="89"/>
                  </a:lnTo>
                  <a:lnTo>
                    <a:pt x="7" y="44"/>
                  </a:lnTo>
                  <a:lnTo>
                    <a:pt x="13" y="38"/>
                  </a:lnTo>
                  <a:lnTo>
                    <a:pt x="13" y="19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26" y="6"/>
                  </a:lnTo>
                  <a:lnTo>
                    <a:pt x="32" y="13"/>
                  </a:lnTo>
                  <a:lnTo>
                    <a:pt x="38" y="19"/>
                  </a:lnTo>
                  <a:lnTo>
                    <a:pt x="38" y="32"/>
                  </a:lnTo>
                  <a:lnTo>
                    <a:pt x="45" y="38"/>
                  </a:lnTo>
                  <a:lnTo>
                    <a:pt x="45" y="70"/>
                  </a:lnTo>
                  <a:lnTo>
                    <a:pt x="51" y="83"/>
                  </a:lnTo>
                  <a:lnTo>
                    <a:pt x="51" y="127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36" name="Freeform 142"/>
            <p:cNvSpPr/>
            <p:nvPr/>
          </p:nvSpPr>
          <p:spPr>
            <a:xfrm>
              <a:off x="4439" y="2326"/>
              <a:ext cx="51" cy="102"/>
            </a:xfrm>
            <a:custGeom>
              <a:avLst/>
              <a:gdLst>
                <a:gd name="txL" fmla="*/ 0 w 51"/>
                <a:gd name="txT" fmla="*/ 0 h 102"/>
                <a:gd name="txR" fmla="*/ 51 w 51"/>
                <a:gd name="txB" fmla="*/ 102 h 102"/>
              </a:gdLst>
              <a:ahLst/>
              <a:cxnLst>
                <a:cxn ang="0">
                  <a:pos x="0" y="102"/>
                </a:cxn>
                <a:cxn ang="0">
                  <a:pos x="0" y="64"/>
                </a:cxn>
                <a:cxn ang="0">
                  <a:pos x="6" y="51"/>
                </a:cxn>
                <a:cxn ang="0">
                  <a:pos x="6" y="32"/>
                </a:cxn>
                <a:cxn ang="0">
                  <a:pos x="13" y="26"/>
                </a:cxn>
                <a:cxn ang="0">
                  <a:pos x="13" y="7"/>
                </a:cxn>
                <a:cxn ang="0">
                  <a:pos x="19" y="0"/>
                </a:cxn>
                <a:cxn ang="0">
                  <a:pos x="32" y="0"/>
                </a:cxn>
                <a:cxn ang="0">
                  <a:pos x="32" y="7"/>
                </a:cxn>
                <a:cxn ang="0">
                  <a:pos x="38" y="13"/>
                </a:cxn>
                <a:cxn ang="0">
                  <a:pos x="38" y="32"/>
                </a:cxn>
                <a:cxn ang="0">
                  <a:pos x="45" y="45"/>
                </a:cxn>
                <a:cxn ang="0">
                  <a:pos x="45" y="77"/>
                </a:cxn>
                <a:cxn ang="0">
                  <a:pos x="51" y="96"/>
                </a:cxn>
                <a:cxn ang="0">
                  <a:pos x="51" y="102"/>
                </a:cxn>
              </a:cxnLst>
              <a:rect l="txL" t="txT" r="txR" b="txB"/>
              <a:pathLst>
                <a:path w="51" h="102">
                  <a:moveTo>
                    <a:pt x="0" y="102"/>
                  </a:moveTo>
                  <a:lnTo>
                    <a:pt x="0" y="64"/>
                  </a:lnTo>
                  <a:lnTo>
                    <a:pt x="6" y="51"/>
                  </a:lnTo>
                  <a:lnTo>
                    <a:pt x="6" y="32"/>
                  </a:lnTo>
                  <a:lnTo>
                    <a:pt x="13" y="26"/>
                  </a:lnTo>
                  <a:lnTo>
                    <a:pt x="13" y="7"/>
                  </a:lnTo>
                  <a:lnTo>
                    <a:pt x="19" y="0"/>
                  </a:lnTo>
                  <a:lnTo>
                    <a:pt x="32" y="0"/>
                  </a:lnTo>
                  <a:lnTo>
                    <a:pt x="32" y="7"/>
                  </a:lnTo>
                  <a:lnTo>
                    <a:pt x="38" y="13"/>
                  </a:lnTo>
                  <a:lnTo>
                    <a:pt x="38" y="32"/>
                  </a:lnTo>
                  <a:lnTo>
                    <a:pt x="45" y="45"/>
                  </a:lnTo>
                  <a:lnTo>
                    <a:pt x="45" y="77"/>
                  </a:lnTo>
                  <a:lnTo>
                    <a:pt x="51" y="96"/>
                  </a:lnTo>
                  <a:lnTo>
                    <a:pt x="51" y="102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37" name="Freeform 143"/>
            <p:cNvSpPr/>
            <p:nvPr/>
          </p:nvSpPr>
          <p:spPr>
            <a:xfrm>
              <a:off x="4503" y="2345"/>
              <a:ext cx="44" cy="83"/>
            </a:xfrm>
            <a:custGeom>
              <a:avLst/>
              <a:gdLst>
                <a:gd name="txL" fmla="*/ 0 w 44"/>
                <a:gd name="txT" fmla="*/ 0 h 83"/>
                <a:gd name="txR" fmla="*/ 44 w 44"/>
                <a:gd name="txB" fmla="*/ 83 h 83"/>
              </a:gdLst>
              <a:ahLst/>
              <a:cxnLst>
                <a:cxn ang="0">
                  <a:pos x="0" y="83"/>
                </a:cxn>
                <a:cxn ang="0">
                  <a:pos x="0" y="51"/>
                </a:cxn>
                <a:cxn ang="0">
                  <a:pos x="6" y="39"/>
                </a:cxn>
                <a:cxn ang="0">
                  <a:pos x="6" y="20"/>
                </a:cxn>
                <a:cxn ang="0">
                  <a:pos x="12" y="13"/>
                </a:cxn>
                <a:cxn ang="0">
                  <a:pos x="12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32" y="13"/>
                </a:cxn>
                <a:cxn ang="0">
                  <a:pos x="32" y="20"/>
                </a:cxn>
                <a:cxn ang="0">
                  <a:pos x="38" y="26"/>
                </a:cxn>
                <a:cxn ang="0">
                  <a:pos x="38" y="58"/>
                </a:cxn>
                <a:cxn ang="0">
                  <a:pos x="44" y="64"/>
                </a:cxn>
                <a:cxn ang="0">
                  <a:pos x="44" y="83"/>
                </a:cxn>
              </a:cxnLst>
              <a:rect l="txL" t="txT" r="txR" b="txB"/>
              <a:pathLst>
                <a:path w="44" h="83">
                  <a:moveTo>
                    <a:pt x="0" y="83"/>
                  </a:moveTo>
                  <a:lnTo>
                    <a:pt x="0" y="51"/>
                  </a:lnTo>
                  <a:lnTo>
                    <a:pt x="6" y="39"/>
                  </a:lnTo>
                  <a:lnTo>
                    <a:pt x="6" y="20"/>
                  </a:lnTo>
                  <a:lnTo>
                    <a:pt x="12" y="13"/>
                  </a:lnTo>
                  <a:lnTo>
                    <a:pt x="12" y="0"/>
                  </a:lnTo>
                  <a:lnTo>
                    <a:pt x="19" y="0"/>
                  </a:lnTo>
                  <a:lnTo>
                    <a:pt x="25" y="7"/>
                  </a:lnTo>
                  <a:lnTo>
                    <a:pt x="32" y="13"/>
                  </a:lnTo>
                  <a:lnTo>
                    <a:pt x="32" y="20"/>
                  </a:lnTo>
                  <a:lnTo>
                    <a:pt x="38" y="26"/>
                  </a:lnTo>
                  <a:lnTo>
                    <a:pt x="38" y="58"/>
                  </a:lnTo>
                  <a:lnTo>
                    <a:pt x="44" y="64"/>
                  </a:lnTo>
                  <a:lnTo>
                    <a:pt x="44" y="83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38" name="Freeform 144"/>
            <p:cNvSpPr/>
            <p:nvPr/>
          </p:nvSpPr>
          <p:spPr>
            <a:xfrm>
              <a:off x="4566" y="2365"/>
              <a:ext cx="39" cy="63"/>
            </a:xfrm>
            <a:custGeom>
              <a:avLst/>
              <a:gdLst>
                <a:gd name="txL" fmla="*/ 0 w 39"/>
                <a:gd name="txT" fmla="*/ 0 h 63"/>
                <a:gd name="txR" fmla="*/ 39 w 39"/>
                <a:gd name="txB" fmla="*/ 63 h 63"/>
              </a:gdLst>
              <a:ahLst/>
              <a:cxnLst>
                <a:cxn ang="0">
                  <a:pos x="0" y="63"/>
                </a:cxn>
                <a:cxn ang="0">
                  <a:pos x="0" y="44"/>
                </a:cxn>
                <a:cxn ang="0">
                  <a:pos x="7" y="31"/>
                </a:cxn>
                <a:cxn ang="0">
                  <a:pos x="7" y="12"/>
                </a:cxn>
                <a:cxn ang="0">
                  <a:pos x="20" y="0"/>
                </a:cxn>
                <a:cxn ang="0">
                  <a:pos x="13" y="0"/>
                </a:cxn>
                <a:cxn ang="0">
                  <a:pos x="20" y="0"/>
                </a:cxn>
                <a:cxn ang="0">
                  <a:pos x="32" y="12"/>
                </a:cxn>
                <a:cxn ang="0">
                  <a:pos x="32" y="31"/>
                </a:cxn>
                <a:cxn ang="0">
                  <a:pos x="39" y="38"/>
                </a:cxn>
                <a:cxn ang="0">
                  <a:pos x="39" y="63"/>
                </a:cxn>
              </a:cxnLst>
              <a:rect l="txL" t="txT" r="txR" b="txB"/>
              <a:pathLst>
                <a:path w="39" h="63">
                  <a:moveTo>
                    <a:pt x="0" y="63"/>
                  </a:moveTo>
                  <a:lnTo>
                    <a:pt x="0" y="44"/>
                  </a:lnTo>
                  <a:lnTo>
                    <a:pt x="7" y="31"/>
                  </a:lnTo>
                  <a:lnTo>
                    <a:pt x="7" y="12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20" y="0"/>
                  </a:lnTo>
                  <a:lnTo>
                    <a:pt x="32" y="12"/>
                  </a:lnTo>
                  <a:lnTo>
                    <a:pt x="32" y="31"/>
                  </a:lnTo>
                  <a:lnTo>
                    <a:pt x="39" y="38"/>
                  </a:lnTo>
                  <a:lnTo>
                    <a:pt x="39" y="63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39" name="Freeform 145"/>
            <p:cNvSpPr/>
            <p:nvPr/>
          </p:nvSpPr>
          <p:spPr>
            <a:xfrm>
              <a:off x="4630" y="2390"/>
              <a:ext cx="32" cy="38"/>
            </a:xfrm>
            <a:custGeom>
              <a:avLst/>
              <a:gdLst>
                <a:gd name="txL" fmla="*/ 0 w 32"/>
                <a:gd name="txT" fmla="*/ 0 h 38"/>
                <a:gd name="txR" fmla="*/ 32 w 32"/>
                <a:gd name="txB" fmla="*/ 38 h 38"/>
              </a:gdLst>
              <a:ahLst/>
              <a:cxnLst>
                <a:cxn ang="0">
                  <a:pos x="0" y="38"/>
                </a:cxn>
                <a:cxn ang="0">
                  <a:pos x="0" y="26"/>
                </a:cxn>
                <a:cxn ang="0">
                  <a:pos x="7" y="19"/>
                </a:cxn>
                <a:cxn ang="0">
                  <a:pos x="7" y="6"/>
                </a:cxn>
                <a:cxn ang="0">
                  <a:pos x="13" y="0"/>
                </a:cxn>
                <a:cxn ang="0">
                  <a:pos x="19" y="6"/>
                </a:cxn>
                <a:cxn ang="0">
                  <a:pos x="32" y="19"/>
                </a:cxn>
                <a:cxn ang="0">
                  <a:pos x="32" y="38"/>
                </a:cxn>
              </a:cxnLst>
              <a:rect l="txL" t="txT" r="txR" b="txB"/>
              <a:pathLst>
                <a:path w="32" h="38">
                  <a:moveTo>
                    <a:pt x="0" y="38"/>
                  </a:moveTo>
                  <a:lnTo>
                    <a:pt x="0" y="26"/>
                  </a:lnTo>
                  <a:lnTo>
                    <a:pt x="7" y="19"/>
                  </a:lnTo>
                  <a:lnTo>
                    <a:pt x="7" y="6"/>
                  </a:lnTo>
                  <a:lnTo>
                    <a:pt x="13" y="0"/>
                  </a:lnTo>
                  <a:lnTo>
                    <a:pt x="19" y="6"/>
                  </a:lnTo>
                  <a:lnTo>
                    <a:pt x="32" y="19"/>
                  </a:lnTo>
                  <a:lnTo>
                    <a:pt x="32" y="38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40" name="Freeform 146"/>
            <p:cNvSpPr/>
            <p:nvPr/>
          </p:nvSpPr>
          <p:spPr>
            <a:xfrm>
              <a:off x="4700" y="2422"/>
              <a:ext cx="13" cy="6"/>
            </a:xfrm>
            <a:custGeom>
              <a:avLst/>
              <a:gdLst>
                <a:gd name="txL" fmla="*/ 0 w 13"/>
                <a:gd name="txT" fmla="*/ 0 h 6"/>
                <a:gd name="txR" fmla="*/ 13 w 13"/>
                <a:gd name="txB" fmla="*/ 6 h 6"/>
              </a:gdLst>
              <a:ahLst/>
              <a:cxnLst>
                <a:cxn ang="0">
                  <a:pos x="0" y="6"/>
                </a:cxn>
                <a:cxn ang="0">
                  <a:pos x="7" y="0"/>
                </a:cxn>
                <a:cxn ang="0">
                  <a:pos x="13" y="6"/>
                </a:cxn>
              </a:cxnLst>
              <a:rect l="txL" t="txT" r="txR" b="txB"/>
              <a:pathLst>
                <a:path w="13" h="6">
                  <a:moveTo>
                    <a:pt x="0" y="6"/>
                  </a:moveTo>
                  <a:lnTo>
                    <a:pt x="7" y="0"/>
                  </a:lnTo>
                  <a:lnTo>
                    <a:pt x="13" y="6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41" name="Rectangle 147"/>
            <p:cNvSpPr/>
            <p:nvPr/>
          </p:nvSpPr>
          <p:spPr>
            <a:xfrm>
              <a:off x="3948" y="2561"/>
              <a:ext cx="58" cy="1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642" name="Rectangle 148"/>
            <p:cNvSpPr/>
            <p:nvPr/>
          </p:nvSpPr>
          <p:spPr>
            <a:xfrm>
              <a:off x="4018" y="2568"/>
              <a:ext cx="24" cy="1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/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643" name="Rectangle 149"/>
            <p:cNvSpPr/>
            <p:nvPr/>
          </p:nvSpPr>
          <p:spPr>
            <a:xfrm>
              <a:off x="4045" y="2562"/>
              <a:ext cx="46" cy="1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p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644" name="Rectangle 150"/>
            <p:cNvSpPr/>
            <p:nvPr/>
          </p:nvSpPr>
          <p:spPr>
            <a:xfrm rot="-5400000">
              <a:off x="2690" y="1748"/>
              <a:ext cx="485" cy="1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Gain, dB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645" name="Rectangle 151"/>
            <p:cNvSpPr/>
            <p:nvPr/>
          </p:nvSpPr>
          <p:spPr>
            <a:xfrm>
              <a:off x="3673" y="1166"/>
              <a:ext cx="583" cy="1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Hanning window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52"/>
          <p:cNvGrpSpPr/>
          <p:nvPr/>
        </p:nvGrpSpPr>
        <p:grpSpPr>
          <a:xfrm>
            <a:off x="1455738" y="4259263"/>
            <a:ext cx="3956050" cy="2089150"/>
            <a:chOff x="542" y="2678"/>
            <a:chExt cx="2005" cy="1551"/>
          </a:xfrm>
        </p:grpSpPr>
        <p:sp>
          <p:nvSpPr>
            <p:cNvPr id="60500" name="Rectangle 153"/>
            <p:cNvSpPr/>
            <p:nvPr/>
          </p:nvSpPr>
          <p:spPr>
            <a:xfrm>
              <a:off x="873" y="2838"/>
              <a:ext cx="1657" cy="10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01" name="Rectangle 154"/>
            <p:cNvSpPr/>
            <p:nvPr/>
          </p:nvSpPr>
          <p:spPr>
            <a:xfrm>
              <a:off x="873" y="2838"/>
              <a:ext cx="1657" cy="1096"/>
            </a:xfrm>
            <a:prstGeom prst="rect">
              <a:avLst/>
            </a:prstGeom>
            <a:noFill/>
            <a:ln w="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02" name="Freeform 155"/>
            <p:cNvSpPr/>
            <p:nvPr/>
          </p:nvSpPr>
          <p:spPr>
            <a:xfrm>
              <a:off x="873" y="2844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3" name="Freeform 156"/>
            <p:cNvSpPr/>
            <p:nvPr/>
          </p:nvSpPr>
          <p:spPr>
            <a:xfrm>
              <a:off x="1204" y="2844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4" name="Freeform 157"/>
            <p:cNvSpPr/>
            <p:nvPr/>
          </p:nvSpPr>
          <p:spPr>
            <a:xfrm>
              <a:off x="1536" y="2844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5" name="Freeform 158"/>
            <p:cNvSpPr/>
            <p:nvPr/>
          </p:nvSpPr>
          <p:spPr>
            <a:xfrm>
              <a:off x="1867" y="2844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6" name="Freeform 159"/>
            <p:cNvSpPr/>
            <p:nvPr/>
          </p:nvSpPr>
          <p:spPr>
            <a:xfrm>
              <a:off x="2199" y="2844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7" name="Freeform 160"/>
            <p:cNvSpPr/>
            <p:nvPr/>
          </p:nvSpPr>
          <p:spPr>
            <a:xfrm>
              <a:off x="2530" y="2844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8" name="Freeform 161"/>
            <p:cNvSpPr/>
            <p:nvPr/>
          </p:nvSpPr>
          <p:spPr>
            <a:xfrm>
              <a:off x="873" y="3934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9" name="Freeform 162"/>
            <p:cNvSpPr/>
            <p:nvPr/>
          </p:nvSpPr>
          <p:spPr>
            <a:xfrm>
              <a:off x="873" y="3724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0" name="Freeform 163"/>
            <p:cNvSpPr/>
            <p:nvPr/>
          </p:nvSpPr>
          <p:spPr>
            <a:xfrm>
              <a:off x="873" y="3513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1" name="Freeform 164"/>
            <p:cNvSpPr/>
            <p:nvPr/>
          </p:nvSpPr>
          <p:spPr>
            <a:xfrm>
              <a:off x="873" y="3309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2" name="Freeform 165"/>
            <p:cNvSpPr/>
            <p:nvPr/>
          </p:nvSpPr>
          <p:spPr>
            <a:xfrm>
              <a:off x="873" y="3099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3" name="Freeform 166"/>
            <p:cNvSpPr/>
            <p:nvPr/>
          </p:nvSpPr>
          <p:spPr>
            <a:xfrm>
              <a:off x="873" y="2895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4" name="Line 167"/>
            <p:cNvSpPr/>
            <p:nvPr/>
          </p:nvSpPr>
          <p:spPr>
            <a:xfrm>
              <a:off x="873" y="2838"/>
              <a:ext cx="165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15" name="Freeform 168"/>
            <p:cNvSpPr/>
            <p:nvPr/>
          </p:nvSpPr>
          <p:spPr>
            <a:xfrm>
              <a:off x="873" y="2838"/>
              <a:ext cx="1657" cy="1096"/>
            </a:xfrm>
            <a:custGeom>
              <a:avLst/>
              <a:gdLst>
                <a:gd name="txL" fmla="*/ 0 w 260"/>
                <a:gd name="txT" fmla="*/ 0 h 172"/>
                <a:gd name="txR" fmla="*/ 260 w 260"/>
                <a:gd name="txB" fmla="*/ 172 h 172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260" h="172">
                  <a:moveTo>
                    <a:pt x="0" y="172"/>
                  </a:moveTo>
                  <a:lnTo>
                    <a:pt x="260" y="172"/>
                  </a:ln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6" name="Line 169"/>
            <p:cNvSpPr/>
            <p:nvPr/>
          </p:nvSpPr>
          <p:spPr>
            <a:xfrm flipV="1">
              <a:off x="873" y="2838"/>
              <a:ext cx="1" cy="109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17" name="Line 170"/>
            <p:cNvSpPr/>
            <p:nvPr/>
          </p:nvSpPr>
          <p:spPr>
            <a:xfrm>
              <a:off x="873" y="3934"/>
              <a:ext cx="165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18" name="Line 171"/>
            <p:cNvSpPr/>
            <p:nvPr/>
          </p:nvSpPr>
          <p:spPr>
            <a:xfrm flipV="1">
              <a:off x="873" y="2838"/>
              <a:ext cx="1" cy="109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19" name="Line 172"/>
            <p:cNvSpPr/>
            <p:nvPr/>
          </p:nvSpPr>
          <p:spPr>
            <a:xfrm flipV="1">
              <a:off x="873" y="3915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20" name="Line 173"/>
            <p:cNvSpPr/>
            <p:nvPr/>
          </p:nvSpPr>
          <p:spPr>
            <a:xfrm>
              <a:off x="873" y="2844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21" name="Rectangle 174"/>
            <p:cNvSpPr/>
            <p:nvPr/>
          </p:nvSpPr>
          <p:spPr>
            <a:xfrm>
              <a:off x="847" y="3953"/>
              <a:ext cx="42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22" name="Line 175"/>
            <p:cNvSpPr/>
            <p:nvPr/>
          </p:nvSpPr>
          <p:spPr>
            <a:xfrm flipV="1">
              <a:off x="1204" y="3915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23" name="Line 176"/>
            <p:cNvSpPr/>
            <p:nvPr/>
          </p:nvSpPr>
          <p:spPr>
            <a:xfrm>
              <a:off x="1204" y="2844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24" name="Rectangle 177"/>
            <p:cNvSpPr/>
            <p:nvPr/>
          </p:nvSpPr>
          <p:spPr>
            <a:xfrm>
              <a:off x="1141" y="3953"/>
              <a:ext cx="106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0.2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25" name="Line 178"/>
            <p:cNvSpPr/>
            <p:nvPr/>
          </p:nvSpPr>
          <p:spPr>
            <a:xfrm flipV="1">
              <a:off x="1536" y="3915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26" name="Line 179"/>
            <p:cNvSpPr/>
            <p:nvPr/>
          </p:nvSpPr>
          <p:spPr>
            <a:xfrm>
              <a:off x="1536" y="2844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27" name="Rectangle 180"/>
            <p:cNvSpPr/>
            <p:nvPr/>
          </p:nvSpPr>
          <p:spPr>
            <a:xfrm>
              <a:off x="1472" y="3953"/>
              <a:ext cx="106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0.4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28" name="Line 181"/>
            <p:cNvSpPr/>
            <p:nvPr/>
          </p:nvSpPr>
          <p:spPr>
            <a:xfrm flipV="1">
              <a:off x="1867" y="3915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29" name="Line 182"/>
            <p:cNvSpPr/>
            <p:nvPr/>
          </p:nvSpPr>
          <p:spPr>
            <a:xfrm>
              <a:off x="1867" y="2844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30" name="Rectangle 183"/>
            <p:cNvSpPr/>
            <p:nvPr/>
          </p:nvSpPr>
          <p:spPr>
            <a:xfrm>
              <a:off x="1803" y="3953"/>
              <a:ext cx="106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0.6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31" name="Line 184"/>
            <p:cNvSpPr/>
            <p:nvPr/>
          </p:nvSpPr>
          <p:spPr>
            <a:xfrm flipV="1">
              <a:off x="2199" y="3915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32" name="Line 185"/>
            <p:cNvSpPr/>
            <p:nvPr/>
          </p:nvSpPr>
          <p:spPr>
            <a:xfrm>
              <a:off x="2199" y="2844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33" name="Rectangle 186"/>
            <p:cNvSpPr/>
            <p:nvPr/>
          </p:nvSpPr>
          <p:spPr>
            <a:xfrm>
              <a:off x="2134" y="3953"/>
              <a:ext cx="106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0.8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34" name="Line 187"/>
            <p:cNvSpPr/>
            <p:nvPr/>
          </p:nvSpPr>
          <p:spPr>
            <a:xfrm flipV="1">
              <a:off x="2530" y="3915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35" name="Line 188"/>
            <p:cNvSpPr/>
            <p:nvPr/>
          </p:nvSpPr>
          <p:spPr>
            <a:xfrm>
              <a:off x="2530" y="2844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36" name="Rectangle 189"/>
            <p:cNvSpPr/>
            <p:nvPr/>
          </p:nvSpPr>
          <p:spPr>
            <a:xfrm>
              <a:off x="2505" y="3953"/>
              <a:ext cx="42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37" name="Line 190"/>
            <p:cNvSpPr/>
            <p:nvPr/>
          </p:nvSpPr>
          <p:spPr>
            <a:xfrm>
              <a:off x="873" y="3934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38" name="Line 191"/>
            <p:cNvSpPr/>
            <p:nvPr/>
          </p:nvSpPr>
          <p:spPr>
            <a:xfrm flipH="1">
              <a:off x="2511" y="3934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39" name="Rectangle 192"/>
            <p:cNvSpPr/>
            <p:nvPr/>
          </p:nvSpPr>
          <p:spPr>
            <a:xfrm>
              <a:off x="662" y="3877"/>
              <a:ext cx="155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-100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40" name="Line 193"/>
            <p:cNvSpPr/>
            <p:nvPr/>
          </p:nvSpPr>
          <p:spPr>
            <a:xfrm>
              <a:off x="873" y="3724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41" name="Line 194"/>
            <p:cNvSpPr/>
            <p:nvPr/>
          </p:nvSpPr>
          <p:spPr>
            <a:xfrm flipH="1">
              <a:off x="2511" y="3724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42" name="Rectangle 195"/>
            <p:cNvSpPr/>
            <p:nvPr/>
          </p:nvSpPr>
          <p:spPr>
            <a:xfrm>
              <a:off x="713" y="3666"/>
              <a:ext cx="113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-80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43" name="Line 196"/>
            <p:cNvSpPr/>
            <p:nvPr/>
          </p:nvSpPr>
          <p:spPr>
            <a:xfrm>
              <a:off x="873" y="3513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44" name="Line 197"/>
            <p:cNvSpPr/>
            <p:nvPr/>
          </p:nvSpPr>
          <p:spPr>
            <a:xfrm flipH="1">
              <a:off x="2511" y="3513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45" name="Rectangle 198"/>
            <p:cNvSpPr/>
            <p:nvPr/>
          </p:nvSpPr>
          <p:spPr>
            <a:xfrm>
              <a:off x="713" y="3456"/>
              <a:ext cx="113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-60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46" name="Line 199"/>
            <p:cNvSpPr/>
            <p:nvPr/>
          </p:nvSpPr>
          <p:spPr>
            <a:xfrm>
              <a:off x="873" y="3309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47" name="Line 200"/>
            <p:cNvSpPr/>
            <p:nvPr/>
          </p:nvSpPr>
          <p:spPr>
            <a:xfrm flipH="1">
              <a:off x="2511" y="3309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48" name="Rectangle 201"/>
            <p:cNvSpPr/>
            <p:nvPr/>
          </p:nvSpPr>
          <p:spPr>
            <a:xfrm>
              <a:off x="713" y="3252"/>
              <a:ext cx="113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-40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49" name="Line 202"/>
            <p:cNvSpPr/>
            <p:nvPr/>
          </p:nvSpPr>
          <p:spPr>
            <a:xfrm>
              <a:off x="873" y="3099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50" name="Line 203"/>
            <p:cNvSpPr/>
            <p:nvPr/>
          </p:nvSpPr>
          <p:spPr>
            <a:xfrm flipH="1">
              <a:off x="2511" y="3099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51" name="Rectangle 204"/>
            <p:cNvSpPr/>
            <p:nvPr/>
          </p:nvSpPr>
          <p:spPr>
            <a:xfrm>
              <a:off x="713" y="3042"/>
              <a:ext cx="113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-20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52" name="Line 205"/>
            <p:cNvSpPr/>
            <p:nvPr/>
          </p:nvSpPr>
          <p:spPr>
            <a:xfrm>
              <a:off x="873" y="2895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53" name="Line 206"/>
            <p:cNvSpPr/>
            <p:nvPr/>
          </p:nvSpPr>
          <p:spPr>
            <a:xfrm flipH="1">
              <a:off x="2511" y="2895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54" name="Rectangle 207"/>
            <p:cNvSpPr/>
            <p:nvPr/>
          </p:nvSpPr>
          <p:spPr>
            <a:xfrm>
              <a:off x="796" y="2838"/>
              <a:ext cx="42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55" name="Line 208"/>
            <p:cNvSpPr/>
            <p:nvPr/>
          </p:nvSpPr>
          <p:spPr>
            <a:xfrm>
              <a:off x="873" y="2838"/>
              <a:ext cx="165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56" name="Freeform 209"/>
            <p:cNvSpPr/>
            <p:nvPr/>
          </p:nvSpPr>
          <p:spPr>
            <a:xfrm>
              <a:off x="873" y="2838"/>
              <a:ext cx="1657" cy="1096"/>
            </a:xfrm>
            <a:custGeom>
              <a:avLst/>
              <a:gdLst>
                <a:gd name="txL" fmla="*/ 0 w 260"/>
                <a:gd name="txT" fmla="*/ 0 h 172"/>
                <a:gd name="txR" fmla="*/ 260 w 260"/>
                <a:gd name="txB" fmla="*/ 172 h 172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260" h="172">
                  <a:moveTo>
                    <a:pt x="0" y="172"/>
                  </a:moveTo>
                  <a:lnTo>
                    <a:pt x="260" y="172"/>
                  </a:ln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57" name="Line 210"/>
            <p:cNvSpPr/>
            <p:nvPr/>
          </p:nvSpPr>
          <p:spPr>
            <a:xfrm flipV="1">
              <a:off x="873" y="2838"/>
              <a:ext cx="1" cy="109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58" name="Freeform 211"/>
            <p:cNvSpPr/>
            <p:nvPr/>
          </p:nvSpPr>
          <p:spPr>
            <a:xfrm>
              <a:off x="873" y="2895"/>
              <a:ext cx="465" cy="1045"/>
            </a:xfrm>
            <a:custGeom>
              <a:avLst/>
              <a:gdLst>
                <a:gd name="txL" fmla="*/ 0 w 465"/>
                <a:gd name="txT" fmla="*/ 0 h 1045"/>
                <a:gd name="txR" fmla="*/ 465 w 465"/>
                <a:gd name="txB" fmla="*/ 1045 h 1045"/>
              </a:gdLst>
              <a:ahLst/>
              <a:cxnLst>
                <a:cxn ang="0">
                  <a:pos x="12" y="0"/>
                </a:cxn>
                <a:cxn ang="0">
                  <a:pos x="31" y="19"/>
                </a:cxn>
                <a:cxn ang="0">
                  <a:pos x="51" y="45"/>
                </a:cxn>
                <a:cxn ang="0">
                  <a:pos x="57" y="70"/>
                </a:cxn>
                <a:cxn ang="0">
                  <a:pos x="70" y="89"/>
                </a:cxn>
                <a:cxn ang="0">
                  <a:pos x="76" y="121"/>
                </a:cxn>
                <a:cxn ang="0">
                  <a:pos x="89" y="153"/>
                </a:cxn>
                <a:cxn ang="0">
                  <a:pos x="95" y="210"/>
                </a:cxn>
                <a:cxn ang="0">
                  <a:pos x="108" y="242"/>
                </a:cxn>
                <a:cxn ang="0">
                  <a:pos x="114" y="331"/>
                </a:cxn>
                <a:cxn ang="0">
                  <a:pos x="127" y="421"/>
                </a:cxn>
                <a:cxn ang="0">
                  <a:pos x="133" y="1045"/>
                </a:cxn>
                <a:cxn ang="0">
                  <a:pos x="140" y="497"/>
                </a:cxn>
                <a:cxn ang="0">
                  <a:pos x="159" y="523"/>
                </a:cxn>
                <a:cxn ang="0">
                  <a:pos x="165" y="612"/>
                </a:cxn>
                <a:cxn ang="0">
                  <a:pos x="178" y="650"/>
                </a:cxn>
                <a:cxn ang="0">
                  <a:pos x="184" y="580"/>
                </a:cxn>
                <a:cxn ang="0">
                  <a:pos x="197" y="523"/>
                </a:cxn>
                <a:cxn ang="0">
                  <a:pos x="204" y="478"/>
                </a:cxn>
                <a:cxn ang="0">
                  <a:pos x="216" y="452"/>
                </a:cxn>
                <a:cxn ang="0">
                  <a:pos x="235" y="465"/>
                </a:cxn>
                <a:cxn ang="0">
                  <a:pos x="242" y="523"/>
                </a:cxn>
                <a:cxn ang="0">
                  <a:pos x="255" y="720"/>
                </a:cxn>
                <a:cxn ang="0">
                  <a:pos x="261" y="561"/>
                </a:cxn>
                <a:cxn ang="0">
                  <a:pos x="267" y="465"/>
                </a:cxn>
                <a:cxn ang="0">
                  <a:pos x="280" y="440"/>
                </a:cxn>
                <a:cxn ang="0">
                  <a:pos x="299" y="452"/>
                </a:cxn>
                <a:cxn ang="0">
                  <a:pos x="306" y="491"/>
                </a:cxn>
                <a:cxn ang="0">
                  <a:pos x="318" y="586"/>
                </a:cxn>
                <a:cxn ang="0">
                  <a:pos x="325" y="535"/>
                </a:cxn>
                <a:cxn ang="0">
                  <a:pos x="337" y="478"/>
                </a:cxn>
                <a:cxn ang="0">
                  <a:pos x="350" y="440"/>
                </a:cxn>
                <a:cxn ang="0">
                  <a:pos x="363" y="465"/>
                </a:cxn>
                <a:cxn ang="0">
                  <a:pos x="376" y="503"/>
                </a:cxn>
                <a:cxn ang="0">
                  <a:pos x="382" y="1013"/>
                </a:cxn>
                <a:cxn ang="0">
                  <a:pos x="395" y="535"/>
                </a:cxn>
                <a:cxn ang="0">
                  <a:pos x="401" y="465"/>
                </a:cxn>
                <a:cxn ang="0">
                  <a:pos x="420" y="452"/>
                </a:cxn>
                <a:cxn ang="0">
                  <a:pos x="433" y="472"/>
                </a:cxn>
                <a:cxn ang="0">
                  <a:pos x="439" y="535"/>
                </a:cxn>
                <a:cxn ang="0">
                  <a:pos x="452" y="771"/>
                </a:cxn>
                <a:cxn ang="0">
                  <a:pos x="459" y="516"/>
                </a:cxn>
              </a:cxnLst>
              <a:rect l="txL" t="txT" r="txR" b="txB"/>
              <a:pathLst>
                <a:path w="465" h="1045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9" y="6"/>
                  </a:lnTo>
                  <a:lnTo>
                    <a:pt x="25" y="13"/>
                  </a:lnTo>
                  <a:lnTo>
                    <a:pt x="31" y="19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51" y="45"/>
                  </a:lnTo>
                  <a:lnTo>
                    <a:pt x="51" y="51"/>
                  </a:lnTo>
                  <a:lnTo>
                    <a:pt x="57" y="57"/>
                  </a:lnTo>
                  <a:lnTo>
                    <a:pt x="57" y="70"/>
                  </a:lnTo>
                  <a:lnTo>
                    <a:pt x="63" y="76"/>
                  </a:lnTo>
                  <a:lnTo>
                    <a:pt x="63" y="83"/>
                  </a:lnTo>
                  <a:lnTo>
                    <a:pt x="70" y="89"/>
                  </a:lnTo>
                  <a:lnTo>
                    <a:pt x="70" y="102"/>
                  </a:lnTo>
                  <a:lnTo>
                    <a:pt x="76" y="108"/>
                  </a:lnTo>
                  <a:lnTo>
                    <a:pt x="76" y="121"/>
                  </a:lnTo>
                  <a:lnTo>
                    <a:pt x="82" y="127"/>
                  </a:lnTo>
                  <a:lnTo>
                    <a:pt x="82" y="147"/>
                  </a:lnTo>
                  <a:lnTo>
                    <a:pt x="89" y="153"/>
                  </a:lnTo>
                  <a:lnTo>
                    <a:pt x="89" y="178"/>
                  </a:lnTo>
                  <a:lnTo>
                    <a:pt x="95" y="185"/>
                  </a:lnTo>
                  <a:lnTo>
                    <a:pt x="95" y="210"/>
                  </a:lnTo>
                  <a:lnTo>
                    <a:pt x="102" y="217"/>
                  </a:lnTo>
                  <a:lnTo>
                    <a:pt x="102" y="236"/>
                  </a:lnTo>
                  <a:lnTo>
                    <a:pt x="108" y="242"/>
                  </a:lnTo>
                  <a:lnTo>
                    <a:pt x="108" y="274"/>
                  </a:lnTo>
                  <a:lnTo>
                    <a:pt x="114" y="287"/>
                  </a:lnTo>
                  <a:lnTo>
                    <a:pt x="114" y="331"/>
                  </a:lnTo>
                  <a:lnTo>
                    <a:pt x="121" y="344"/>
                  </a:lnTo>
                  <a:lnTo>
                    <a:pt x="121" y="402"/>
                  </a:lnTo>
                  <a:lnTo>
                    <a:pt x="127" y="421"/>
                  </a:lnTo>
                  <a:lnTo>
                    <a:pt x="127" y="529"/>
                  </a:lnTo>
                  <a:lnTo>
                    <a:pt x="133" y="599"/>
                  </a:lnTo>
                  <a:lnTo>
                    <a:pt x="133" y="1045"/>
                  </a:lnTo>
                  <a:lnTo>
                    <a:pt x="133" y="561"/>
                  </a:lnTo>
                  <a:lnTo>
                    <a:pt x="140" y="529"/>
                  </a:lnTo>
                  <a:lnTo>
                    <a:pt x="140" y="497"/>
                  </a:lnTo>
                  <a:lnTo>
                    <a:pt x="153" y="497"/>
                  </a:lnTo>
                  <a:lnTo>
                    <a:pt x="153" y="516"/>
                  </a:lnTo>
                  <a:lnTo>
                    <a:pt x="159" y="523"/>
                  </a:lnTo>
                  <a:lnTo>
                    <a:pt x="159" y="554"/>
                  </a:lnTo>
                  <a:lnTo>
                    <a:pt x="165" y="567"/>
                  </a:lnTo>
                  <a:lnTo>
                    <a:pt x="165" y="612"/>
                  </a:lnTo>
                  <a:lnTo>
                    <a:pt x="172" y="625"/>
                  </a:lnTo>
                  <a:lnTo>
                    <a:pt x="172" y="656"/>
                  </a:lnTo>
                  <a:lnTo>
                    <a:pt x="178" y="650"/>
                  </a:lnTo>
                  <a:lnTo>
                    <a:pt x="178" y="637"/>
                  </a:lnTo>
                  <a:lnTo>
                    <a:pt x="184" y="625"/>
                  </a:lnTo>
                  <a:lnTo>
                    <a:pt x="184" y="580"/>
                  </a:lnTo>
                  <a:lnTo>
                    <a:pt x="191" y="567"/>
                  </a:lnTo>
                  <a:lnTo>
                    <a:pt x="191" y="529"/>
                  </a:lnTo>
                  <a:lnTo>
                    <a:pt x="197" y="523"/>
                  </a:lnTo>
                  <a:lnTo>
                    <a:pt x="197" y="497"/>
                  </a:lnTo>
                  <a:lnTo>
                    <a:pt x="204" y="491"/>
                  </a:lnTo>
                  <a:lnTo>
                    <a:pt x="204" y="478"/>
                  </a:lnTo>
                  <a:lnTo>
                    <a:pt x="210" y="472"/>
                  </a:lnTo>
                  <a:lnTo>
                    <a:pt x="210" y="459"/>
                  </a:lnTo>
                  <a:lnTo>
                    <a:pt x="216" y="452"/>
                  </a:lnTo>
                  <a:lnTo>
                    <a:pt x="229" y="452"/>
                  </a:lnTo>
                  <a:lnTo>
                    <a:pt x="229" y="459"/>
                  </a:lnTo>
                  <a:lnTo>
                    <a:pt x="235" y="465"/>
                  </a:lnTo>
                  <a:lnTo>
                    <a:pt x="235" y="478"/>
                  </a:lnTo>
                  <a:lnTo>
                    <a:pt x="242" y="484"/>
                  </a:lnTo>
                  <a:lnTo>
                    <a:pt x="242" y="523"/>
                  </a:lnTo>
                  <a:lnTo>
                    <a:pt x="248" y="535"/>
                  </a:lnTo>
                  <a:lnTo>
                    <a:pt x="248" y="631"/>
                  </a:lnTo>
                  <a:lnTo>
                    <a:pt x="255" y="720"/>
                  </a:lnTo>
                  <a:lnTo>
                    <a:pt x="255" y="746"/>
                  </a:lnTo>
                  <a:lnTo>
                    <a:pt x="255" y="593"/>
                  </a:lnTo>
                  <a:lnTo>
                    <a:pt x="261" y="561"/>
                  </a:lnTo>
                  <a:lnTo>
                    <a:pt x="261" y="503"/>
                  </a:lnTo>
                  <a:lnTo>
                    <a:pt x="267" y="491"/>
                  </a:lnTo>
                  <a:lnTo>
                    <a:pt x="267" y="465"/>
                  </a:lnTo>
                  <a:lnTo>
                    <a:pt x="274" y="459"/>
                  </a:lnTo>
                  <a:lnTo>
                    <a:pt x="274" y="446"/>
                  </a:lnTo>
                  <a:lnTo>
                    <a:pt x="280" y="440"/>
                  </a:lnTo>
                  <a:lnTo>
                    <a:pt x="286" y="440"/>
                  </a:lnTo>
                  <a:lnTo>
                    <a:pt x="293" y="446"/>
                  </a:lnTo>
                  <a:lnTo>
                    <a:pt x="299" y="452"/>
                  </a:lnTo>
                  <a:lnTo>
                    <a:pt x="299" y="465"/>
                  </a:lnTo>
                  <a:lnTo>
                    <a:pt x="306" y="472"/>
                  </a:lnTo>
                  <a:lnTo>
                    <a:pt x="306" y="491"/>
                  </a:lnTo>
                  <a:lnTo>
                    <a:pt x="312" y="503"/>
                  </a:lnTo>
                  <a:lnTo>
                    <a:pt x="312" y="554"/>
                  </a:lnTo>
                  <a:lnTo>
                    <a:pt x="318" y="586"/>
                  </a:lnTo>
                  <a:lnTo>
                    <a:pt x="318" y="739"/>
                  </a:lnTo>
                  <a:lnTo>
                    <a:pt x="325" y="637"/>
                  </a:lnTo>
                  <a:lnTo>
                    <a:pt x="325" y="535"/>
                  </a:lnTo>
                  <a:lnTo>
                    <a:pt x="331" y="523"/>
                  </a:lnTo>
                  <a:lnTo>
                    <a:pt x="331" y="484"/>
                  </a:lnTo>
                  <a:lnTo>
                    <a:pt x="337" y="478"/>
                  </a:lnTo>
                  <a:lnTo>
                    <a:pt x="337" y="459"/>
                  </a:lnTo>
                  <a:lnTo>
                    <a:pt x="350" y="446"/>
                  </a:lnTo>
                  <a:lnTo>
                    <a:pt x="350" y="440"/>
                  </a:lnTo>
                  <a:lnTo>
                    <a:pt x="357" y="446"/>
                  </a:lnTo>
                  <a:lnTo>
                    <a:pt x="363" y="452"/>
                  </a:lnTo>
                  <a:lnTo>
                    <a:pt x="363" y="465"/>
                  </a:lnTo>
                  <a:lnTo>
                    <a:pt x="369" y="472"/>
                  </a:lnTo>
                  <a:lnTo>
                    <a:pt x="369" y="491"/>
                  </a:lnTo>
                  <a:lnTo>
                    <a:pt x="376" y="503"/>
                  </a:lnTo>
                  <a:lnTo>
                    <a:pt x="376" y="554"/>
                  </a:lnTo>
                  <a:lnTo>
                    <a:pt x="382" y="574"/>
                  </a:lnTo>
                  <a:lnTo>
                    <a:pt x="382" y="1013"/>
                  </a:lnTo>
                  <a:lnTo>
                    <a:pt x="388" y="676"/>
                  </a:lnTo>
                  <a:lnTo>
                    <a:pt x="388" y="554"/>
                  </a:lnTo>
                  <a:lnTo>
                    <a:pt x="395" y="535"/>
                  </a:lnTo>
                  <a:lnTo>
                    <a:pt x="395" y="497"/>
                  </a:lnTo>
                  <a:lnTo>
                    <a:pt x="401" y="491"/>
                  </a:lnTo>
                  <a:lnTo>
                    <a:pt x="401" y="465"/>
                  </a:lnTo>
                  <a:lnTo>
                    <a:pt x="408" y="459"/>
                  </a:lnTo>
                  <a:lnTo>
                    <a:pt x="414" y="452"/>
                  </a:lnTo>
                  <a:lnTo>
                    <a:pt x="420" y="452"/>
                  </a:lnTo>
                  <a:lnTo>
                    <a:pt x="427" y="459"/>
                  </a:lnTo>
                  <a:lnTo>
                    <a:pt x="427" y="465"/>
                  </a:lnTo>
                  <a:lnTo>
                    <a:pt x="433" y="472"/>
                  </a:lnTo>
                  <a:lnTo>
                    <a:pt x="433" y="491"/>
                  </a:lnTo>
                  <a:lnTo>
                    <a:pt x="439" y="497"/>
                  </a:lnTo>
                  <a:lnTo>
                    <a:pt x="439" y="535"/>
                  </a:lnTo>
                  <a:lnTo>
                    <a:pt x="446" y="554"/>
                  </a:lnTo>
                  <a:lnTo>
                    <a:pt x="446" y="656"/>
                  </a:lnTo>
                  <a:lnTo>
                    <a:pt x="452" y="771"/>
                  </a:lnTo>
                  <a:lnTo>
                    <a:pt x="452" y="599"/>
                  </a:lnTo>
                  <a:lnTo>
                    <a:pt x="459" y="567"/>
                  </a:lnTo>
                  <a:lnTo>
                    <a:pt x="459" y="516"/>
                  </a:lnTo>
                  <a:lnTo>
                    <a:pt x="465" y="510"/>
                  </a:lnTo>
                  <a:lnTo>
                    <a:pt x="465" y="484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59" name="Freeform 212"/>
            <p:cNvSpPr/>
            <p:nvPr/>
          </p:nvSpPr>
          <p:spPr>
            <a:xfrm>
              <a:off x="1338" y="3354"/>
              <a:ext cx="446" cy="529"/>
            </a:xfrm>
            <a:custGeom>
              <a:avLst/>
              <a:gdLst>
                <a:gd name="txL" fmla="*/ 0 w 446"/>
                <a:gd name="txT" fmla="*/ 0 h 529"/>
                <a:gd name="txR" fmla="*/ 446 w 446"/>
                <a:gd name="txB" fmla="*/ 529 h 529"/>
              </a:gdLst>
              <a:ahLst/>
              <a:cxnLst>
                <a:cxn ang="0">
                  <a:pos x="6" y="6"/>
                </a:cxn>
                <a:cxn ang="0">
                  <a:pos x="25" y="13"/>
                </a:cxn>
                <a:cxn ang="0">
                  <a:pos x="38" y="44"/>
                </a:cxn>
                <a:cxn ang="0">
                  <a:pos x="45" y="191"/>
                </a:cxn>
                <a:cxn ang="0">
                  <a:pos x="51" y="210"/>
                </a:cxn>
                <a:cxn ang="0">
                  <a:pos x="64" y="70"/>
                </a:cxn>
                <a:cxn ang="0">
                  <a:pos x="70" y="19"/>
                </a:cxn>
                <a:cxn ang="0">
                  <a:pos x="83" y="6"/>
                </a:cxn>
                <a:cxn ang="0">
                  <a:pos x="102" y="44"/>
                </a:cxn>
                <a:cxn ang="0">
                  <a:pos x="108" y="146"/>
                </a:cxn>
                <a:cxn ang="0">
                  <a:pos x="115" y="236"/>
                </a:cxn>
                <a:cxn ang="0">
                  <a:pos x="127" y="83"/>
                </a:cxn>
                <a:cxn ang="0">
                  <a:pos x="134" y="25"/>
                </a:cxn>
                <a:cxn ang="0">
                  <a:pos x="153" y="19"/>
                </a:cxn>
                <a:cxn ang="0">
                  <a:pos x="166" y="44"/>
                </a:cxn>
                <a:cxn ang="0">
                  <a:pos x="172" y="121"/>
                </a:cxn>
                <a:cxn ang="0">
                  <a:pos x="185" y="261"/>
                </a:cxn>
                <a:cxn ang="0">
                  <a:pos x="191" y="70"/>
                </a:cxn>
                <a:cxn ang="0">
                  <a:pos x="210" y="25"/>
                </a:cxn>
                <a:cxn ang="0">
                  <a:pos x="223" y="32"/>
                </a:cxn>
                <a:cxn ang="0">
                  <a:pos x="229" y="70"/>
                </a:cxn>
                <a:cxn ang="0">
                  <a:pos x="242" y="146"/>
                </a:cxn>
                <a:cxn ang="0">
                  <a:pos x="249" y="140"/>
                </a:cxn>
                <a:cxn ang="0">
                  <a:pos x="261" y="76"/>
                </a:cxn>
                <a:cxn ang="0">
                  <a:pos x="268" y="38"/>
                </a:cxn>
                <a:cxn ang="0">
                  <a:pos x="280" y="32"/>
                </a:cxn>
                <a:cxn ang="0">
                  <a:pos x="293" y="64"/>
                </a:cxn>
                <a:cxn ang="0">
                  <a:pos x="306" y="127"/>
                </a:cxn>
                <a:cxn ang="0">
                  <a:pos x="312" y="331"/>
                </a:cxn>
                <a:cxn ang="0">
                  <a:pos x="319" y="95"/>
                </a:cxn>
                <a:cxn ang="0">
                  <a:pos x="331" y="57"/>
                </a:cxn>
                <a:cxn ang="0">
                  <a:pos x="338" y="32"/>
                </a:cxn>
                <a:cxn ang="0">
                  <a:pos x="357" y="51"/>
                </a:cxn>
                <a:cxn ang="0">
                  <a:pos x="363" y="95"/>
                </a:cxn>
                <a:cxn ang="0">
                  <a:pos x="376" y="217"/>
                </a:cxn>
                <a:cxn ang="0">
                  <a:pos x="382" y="191"/>
                </a:cxn>
                <a:cxn ang="0">
                  <a:pos x="389" y="76"/>
                </a:cxn>
                <a:cxn ang="0">
                  <a:pos x="408" y="38"/>
                </a:cxn>
                <a:cxn ang="0">
                  <a:pos x="414" y="44"/>
                </a:cxn>
                <a:cxn ang="0">
                  <a:pos x="427" y="70"/>
                </a:cxn>
                <a:cxn ang="0">
                  <a:pos x="433" y="172"/>
                </a:cxn>
                <a:cxn ang="0">
                  <a:pos x="440" y="268"/>
                </a:cxn>
              </a:cxnLst>
              <a:rect l="txL" t="txT" r="txR" b="txB"/>
              <a:pathLst>
                <a:path w="446" h="529">
                  <a:moveTo>
                    <a:pt x="0" y="25"/>
                  </a:moveTo>
                  <a:lnTo>
                    <a:pt x="6" y="19"/>
                  </a:lnTo>
                  <a:lnTo>
                    <a:pt x="6" y="6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5" y="13"/>
                  </a:lnTo>
                  <a:lnTo>
                    <a:pt x="32" y="19"/>
                  </a:lnTo>
                  <a:lnTo>
                    <a:pt x="32" y="38"/>
                  </a:lnTo>
                  <a:lnTo>
                    <a:pt x="38" y="44"/>
                  </a:lnTo>
                  <a:lnTo>
                    <a:pt x="38" y="76"/>
                  </a:lnTo>
                  <a:lnTo>
                    <a:pt x="45" y="95"/>
                  </a:lnTo>
                  <a:lnTo>
                    <a:pt x="45" y="191"/>
                  </a:lnTo>
                  <a:lnTo>
                    <a:pt x="51" y="274"/>
                  </a:lnTo>
                  <a:lnTo>
                    <a:pt x="51" y="331"/>
                  </a:lnTo>
                  <a:lnTo>
                    <a:pt x="51" y="210"/>
                  </a:lnTo>
                  <a:lnTo>
                    <a:pt x="57" y="159"/>
                  </a:lnTo>
                  <a:lnTo>
                    <a:pt x="57" y="89"/>
                  </a:lnTo>
                  <a:lnTo>
                    <a:pt x="64" y="70"/>
                  </a:lnTo>
                  <a:lnTo>
                    <a:pt x="64" y="44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83" y="6"/>
                  </a:lnTo>
                  <a:lnTo>
                    <a:pt x="76" y="6"/>
                  </a:lnTo>
                  <a:lnTo>
                    <a:pt x="83" y="6"/>
                  </a:lnTo>
                  <a:lnTo>
                    <a:pt x="96" y="19"/>
                  </a:lnTo>
                  <a:lnTo>
                    <a:pt x="96" y="38"/>
                  </a:lnTo>
                  <a:lnTo>
                    <a:pt x="102" y="44"/>
                  </a:lnTo>
                  <a:lnTo>
                    <a:pt x="102" y="70"/>
                  </a:lnTo>
                  <a:lnTo>
                    <a:pt x="108" y="83"/>
                  </a:lnTo>
                  <a:lnTo>
                    <a:pt x="108" y="146"/>
                  </a:lnTo>
                  <a:lnTo>
                    <a:pt x="115" y="185"/>
                  </a:lnTo>
                  <a:lnTo>
                    <a:pt x="115" y="452"/>
                  </a:lnTo>
                  <a:lnTo>
                    <a:pt x="115" y="236"/>
                  </a:lnTo>
                  <a:lnTo>
                    <a:pt x="121" y="178"/>
                  </a:lnTo>
                  <a:lnTo>
                    <a:pt x="121" y="95"/>
                  </a:lnTo>
                  <a:lnTo>
                    <a:pt x="127" y="83"/>
                  </a:lnTo>
                  <a:lnTo>
                    <a:pt x="127" y="51"/>
                  </a:lnTo>
                  <a:lnTo>
                    <a:pt x="134" y="44"/>
                  </a:lnTo>
                  <a:lnTo>
                    <a:pt x="134" y="25"/>
                  </a:lnTo>
                  <a:lnTo>
                    <a:pt x="140" y="19"/>
                  </a:lnTo>
                  <a:lnTo>
                    <a:pt x="147" y="13"/>
                  </a:lnTo>
                  <a:lnTo>
                    <a:pt x="153" y="19"/>
                  </a:lnTo>
                  <a:lnTo>
                    <a:pt x="159" y="25"/>
                  </a:lnTo>
                  <a:lnTo>
                    <a:pt x="159" y="38"/>
                  </a:lnTo>
                  <a:lnTo>
                    <a:pt x="166" y="44"/>
                  </a:lnTo>
                  <a:lnTo>
                    <a:pt x="166" y="64"/>
                  </a:lnTo>
                  <a:lnTo>
                    <a:pt x="172" y="76"/>
                  </a:lnTo>
                  <a:lnTo>
                    <a:pt x="172" y="121"/>
                  </a:lnTo>
                  <a:lnTo>
                    <a:pt x="178" y="146"/>
                  </a:lnTo>
                  <a:lnTo>
                    <a:pt x="178" y="427"/>
                  </a:lnTo>
                  <a:lnTo>
                    <a:pt x="185" y="261"/>
                  </a:lnTo>
                  <a:lnTo>
                    <a:pt x="185" y="127"/>
                  </a:lnTo>
                  <a:lnTo>
                    <a:pt x="191" y="108"/>
                  </a:lnTo>
                  <a:lnTo>
                    <a:pt x="191" y="70"/>
                  </a:lnTo>
                  <a:lnTo>
                    <a:pt x="198" y="57"/>
                  </a:lnTo>
                  <a:lnTo>
                    <a:pt x="198" y="38"/>
                  </a:lnTo>
                  <a:lnTo>
                    <a:pt x="210" y="25"/>
                  </a:lnTo>
                  <a:lnTo>
                    <a:pt x="210" y="19"/>
                  </a:lnTo>
                  <a:lnTo>
                    <a:pt x="217" y="25"/>
                  </a:lnTo>
                  <a:lnTo>
                    <a:pt x="223" y="32"/>
                  </a:lnTo>
                  <a:lnTo>
                    <a:pt x="223" y="38"/>
                  </a:lnTo>
                  <a:lnTo>
                    <a:pt x="229" y="44"/>
                  </a:lnTo>
                  <a:lnTo>
                    <a:pt x="229" y="70"/>
                  </a:lnTo>
                  <a:lnTo>
                    <a:pt x="236" y="76"/>
                  </a:lnTo>
                  <a:lnTo>
                    <a:pt x="236" y="121"/>
                  </a:lnTo>
                  <a:lnTo>
                    <a:pt x="242" y="146"/>
                  </a:lnTo>
                  <a:lnTo>
                    <a:pt x="242" y="350"/>
                  </a:lnTo>
                  <a:lnTo>
                    <a:pt x="249" y="293"/>
                  </a:lnTo>
                  <a:lnTo>
                    <a:pt x="249" y="140"/>
                  </a:lnTo>
                  <a:lnTo>
                    <a:pt x="255" y="121"/>
                  </a:lnTo>
                  <a:lnTo>
                    <a:pt x="255" y="89"/>
                  </a:lnTo>
                  <a:lnTo>
                    <a:pt x="261" y="76"/>
                  </a:lnTo>
                  <a:lnTo>
                    <a:pt x="261" y="51"/>
                  </a:lnTo>
                  <a:lnTo>
                    <a:pt x="268" y="44"/>
                  </a:lnTo>
                  <a:lnTo>
                    <a:pt x="268" y="38"/>
                  </a:lnTo>
                  <a:lnTo>
                    <a:pt x="280" y="25"/>
                  </a:lnTo>
                  <a:lnTo>
                    <a:pt x="274" y="25"/>
                  </a:lnTo>
                  <a:lnTo>
                    <a:pt x="280" y="32"/>
                  </a:lnTo>
                  <a:lnTo>
                    <a:pt x="287" y="38"/>
                  </a:lnTo>
                  <a:lnTo>
                    <a:pt x="293" y="44"/>
                  </a:lnTo>
                  <a:lnTo>
                    <a:pt x="293" y="64"/>
                  </a:lnTo>
                  <a:lnTo>
                    <a:pt x="300" y="70"/>
                  </a:lnTo>
                  <a:lnTo>
                    <a:pt x="300" y="108"/>
                  </a:lnTo>
                  <a:lnTo>
                    <a:pt x="306" y="127"/>
                  </a:lnTo>
                  <a:lnTo>
                    <a:pt x="306" y="223"/>
                  </a:lnTo>
                  <a:lnTo>
                    <a:pt x="312" y="312"/>
                  </a:lnTo>
                  <a:lnTo>
                    <a:pt x="312" y="331"/>
                  </a:lnTo>
                  <a:lnTo>
                    <a:pt x="312" y="178"/>
                  </a:lnTo>
                  <a:lnTo>
                    <a:pt x="319" y="153"/>
                  </a:lnTo>
                  <a:lnTo>
                    <a:pt x="319" y="95"/>
                  </a:lnTo>
                  <a:lnTo>
                    <a:pt x="325" y="83"/>
                  </a:lnTo>
                  <a:lnTo>
                    <a:pt x="325" y="64"/>
                  </a:lnTo>
                  <a:lnTo>
                    <a:pt x="331" y="57"/>
                  </a:lnTo>
                  <a:lnTo>
                    <a:pt x="331" y="44"/>
                  </a:lnTo>
                  <a:lnTo>
                    <a:pt x="344" y="32"/>
                  </a:lnTo>
                  <a:lnTo>
                    <a:pt x="338" y="32"/>
                  </a:lnTo>
                  <a:lnTo>
                    <a:pt x="344" y="38"/>
                  </a:lnTo>
                  <a:lnTo>
                    <a:pt x="351" y="44"/>
                  </a:lnTo>
                  <a:lnTo>
                    <a:pt x="357" y="51"/>
                  </a:lnTo>
                  <a:lnTo>
                    <a:pt x="357" y="64"/>
                  </a:lnTo>
                  <a:lnTo>
                    <a:pt x="363" y="70"/>
                  </a:lnTo>
                  <a:lnTo>
                    <a:pt x="363" y="95"/>
                  </a:lnTo>
                  <a:lnTo>
                    <a:pt x="370" y="108"/>
                  </a:lnTo>
                  <a:lnTo>
                    <a:pt x="370" y="172"/>
                  </a:lnTo>
                  <a:lnTo>
                    <a:pt x="376" y="217"/>
                  </a:lnTo>
                  <a:lnTo>
                    <a:pt x="376" y="389"/>
                  </a:lnTo>
                  <a:lnTo>
                    <a:pt x="376" y="248"/>
                  </a:lnTo>
                  <a:lnTo>
                    <a:pt x="382" y="191"/>
                  </a:lnTo>
                  <a:lnTo>
                    <a:pt x="382" y="121"/>
                  </a:lnTo>
                  <a:lnTo>
                    <a:pt x="389" y="102"/>
                  </a:lnTo>
                  <a:lnTo>
                    <a:pt x="389" y="76"/>
                  </a:lnTo>
                  <a:lnTo>
                    <a:pt x="395" y="70"/>
                  </a:lnTo>
                  <a:lnTo>
                    <a:pt x="395" y="51"/>
                  </a:lnTo>
                  <a:lnTo>
                    <a:pt x="408" y="38"/>
                  </a:lnTo>
                  <a:lnTo>
                    <a:pt x="402" y="38"/>
                  </a:lnTo>
                  <a:lnTo>
                    <a:pt x="408" y="38"/>
                  </a:lnTo>
                  <a:lnTo>
                    <a:pt x="414" y="44"/>
                  </a:lnTo>
                  <a:lnTo>
                    <a:pt x="421" y="51"/>
                  </a:lnTo>
                  <a:lnTo>
                    <a:pt x="421" y="64"/>
                  </a:lnTo>
                  <a:lnTo>
                    <a:pt x="427" y="70"/>
                  </a:lnTo>
                  <a:lnTo>
                    <a:pt x="427" y="102"/>
                  </a:lnTo>
                  <a:lnTo>
                    <a:pt x="433" y="115"/>
                  </a:lnTo>
                  <a:lnTo>
                    <a:pt x="433" y="172"/>
                  </a:lnTo>
                  <a:lnTo>
                    <a:pt x="440" y="210"/>
                  </a:lnTo>
                  <a:lnTo>
                    <a:pt x="440" y="529"/>
                  </a:lnTo>
                  <a:lnTo>
                    <a:pt x="440" y="268"/>
                  </a:lnTo>
                  <a:lnTo>
                    <a:pt x="446" y="204"/>
                  </a:lnTo>
                  <a:lnTo>
                    <a:pt x="446" y="127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60" name="Freeform 213"/>
            <p:cNvSpPr/>
            <p:nvPr/>
          </p:nvSpPr>
          <p:spPr>
            <a:xfrm>
              <a:off x="1784" y="3398"/>
              <a:ext cx="459" cy="542"/>
            </a:xfrm>
            <a:custGeom>
              <a:avLst/>
              <a:gdLst>
                <a:gd name="txL" fmla="*/ 0 w 459"/>
                <a:gd name="txT" fmla="*/ 0 h 542"/>
                <a:gd name="txR" fmla="*/ 459 w 459"/>
                <a:gd name="txB" fmla="*/ 542 h 542"/>
              </a:gdLst>
              <a:ahLst/>
              <a:cxnLst>
                <a:cxn ang="0">
                  <a:pos x="7" y="39"/>
                </a:cxn>
                <a:cxn ang="0">
                  <a:pos x="26" y="0"/>
                </a:cxn>
                <a:cxn ang="0">
                  <a:pos x="32" y="0"/>
                </a:cxn>
                <a:cxn ang="0">
                  <a:pos x="45" y="26"/>
                </a:cxn>
                <a:cxn ang="0">
                  <a:pos x="51" y="102"/>
                </a:cxn>
                <a:cxn ang="0">
                  <a:pos x="64" y="243"/>
                </a:cxn>
                <a:cxn ang="0">
                  <a:pos x="70" y="51"/>
                </a:cxn>
                <a:cxn ang="0">
                  <a:pos x="89" y="7"/>
                </a:cxn>
                <a:cxn ang="0">
                  <a:pos x="102" y="13"/>
                </a:cxn>
                <a:cxn ang="0">
                  <a:pos x="109" y="51"/>
                </a:cxn>
                <a:cxn ang="0">
                  <a:pos x="121" y="128"/>
                </a:cxn>
                <a:cxn ang="0">
                  <a:pos x="128" y="147"/>
                </a:cxn>
                <a:cxn ang="0">
                  <a:pos x="140" y="58"/>
                </a:cxn>
                <a:cxn ang="0">
                  <a:pos x="147" y="13"/>
                </a:cxn>
                <a:cxn ang="0">
                  <a:pos x="166" y="13"/>
                </a:cxn>
                <a:cxn ang="0">
                  <a:pos x="172" y="45"/>
                </a:cxn>
                <a:cxn ang="0">
                  <a:pos x="185" y="102"/>
                </a:cxn>
                <a:cxn ang="0">
                  <a:pos x="191" y="153"/>
                </a:cxn>
                <a:cxn ang="0">
                  <a:pos x="204" y="64"/>
                </a:cxn>
                <a:cxn ang="0">
                  <a:pos x="211" y="20"/>
                </a:cxn>
                <a:cxn ang="0">
                  <a:pos x="223" y="7"/>
                </a:cxn>
                <a:cxn ang="0">
                  <a:pos x="242" y="45"/>
                </a:cxn>
                <a:cxn ang="0">
                  <a:pos x="249" y="153"/>
                </a:cxn>
                <a:cxn ang="0">
                  <a:pos x="255" y="217"/>
                </a:cxn>
                <a:cxn ang="0">
                  <a:pos x="268" y="77"/>
                </a:cxn>
                <a:cxn ang="0">
                  <a:pos x="274" y="26"/>
                </a:cxn>
                <a:cxn ang="0">
                  <a:pos x="287" y="13"/>
                </a:cxn>
                <a:cxn ang="0">
                  <a:pos x="300" y="39"/>
                </a:cxn>
                <a:cxn ang="0">
                  <a:pos x="313" y="83"/>
                </a:cxn>
                <a:cxn ang="0">
                  <a:pos x="319" y="415"/>
                </a:cxn>
                <a:cxn ang="0">
                  <a:pos x="325" y="115"/>
                </a:cxn>
                <a:cxn ang="0">
                  <a:pos x="338" y="51"/>
                </a:cxn>
                <a:cxn ang="0">
                  <a:pos x="344" y="20"/>
                </a:cxn>
                <a:cxn ang="0">
                  <a:pos x="370" y="39"/>
                </a:cxn>
                <a:cxn ang="0">
                  <a:pos x="376" y="122"/>
                </a:cxn>
                <a:cxn ang="0">
                  <a:pos x="389" y="249"/>
                </a:cxn>
                <a:cxn ang="0">
                  <a:pos x="395" y="64"/>
                </a:cxn>
                <a:cxn ang="0">
                  <a:pos x="415" y="20"/>
                </a:cxn>
                <a:cxn ang="0">
                  <a:pos x="427" y="26"/>
                </a:cxn>
                <a:cxn ang="0">
                  <a:pos x="434" y="51"/>
                </a:cxn>
                <a:cxn ang="0">
                  <a:pos x="446" y="115"/>
                </a:cxn>
                <a:cxn ang="0">
                  <a:pos x="453" y="153"/>
                </a:cxn>
              </a:cxnLst>
              <a:rect l="txL" t="txT" r="txR" b="txB"/>
              <a:pathLst>
                <a:path w="459" h="542">
                  <a:moveTo>
                    <a:pt x="0" y="83"/>
                  </a:moveTo>
                  <a:lnTo>
                    <a:pt x="7" y="71"/>
                  </a:lnTo>
                  <a:lnTo>
                    <a:pt x="7" y="39"/>
                  </a:lnTo>
                  <a:lnTo>
                    <a:pt x="13" y="26"/>
                  </a:lnTo>
                  <a:lnTo>
                    <a:pt x="13" y="13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8" y="13"/>
                  </a:lnTo>
                  <a:lnTo>
                    <a:pt x="38" y="20"/>
                  </a:lnTo>
                  <a:lnTo>
                    <a:pt x="45" y="26"/>
                  </a:lnTo>
                  <a:lnTo>
                    <a:pt x="45" y="45"/>
                  </a:lnTo>
                  <a:lnTo>
                    <a:pt x="51" y="58"/>
                  </a:lnTo>
                  <a:lnTo>
                    <a:pt x="51" y="102"/>
                  </a:lnTo>
                  <a:lnTo>
                    <a:pt x="58" y="128"/>
                  </a:lnTo>
                  <a:lnTo>
                    <a:pt x="58" y="415"/>
                  </a:lnTo>
                  <a:lnTo>
                    <a:pt x="64" y="243"/>
                  </a:lnTo>
                  <a:lnTo>
                    <a:pt x="64" y="109"/>
                  </a:lnTo>
                  <a:lnTo>
                    <a:pt x="70" y="90"/>
                  </a:lnTo>
                  <a:lnTo>
                    <a:pt x="70" y="51"/>
                  </a:lnTo>
                  <a:lnTo>
                    <a:pt x="77" y="39"/>
                  </a:lnTo>
                  <a:lnTo>
                    <a:pt x="77" y="20"/>
                  </a:lnTo>
                  <a:lnTo>
                    <a:pt x="89" y="7"/>
                  </a:lnTo>
                  <a:lnTo>
                    <a:pt x="89" y="0"/>
                  </a:lnTo>
                  <a:lnTo>
                    <a:pt x="96" y="7"/>
                  </a:lnTo>
                  <a:lnTo>
                    <a:pt x="102" y="13"/>
                  </a:lnTo>
                  <a:lnTo>
                    <a:pt x="102" y="20"/>
                  </a:lnTo>
                  <a:lnTo>
                    <a:pt x="109" y="26"/>
                  </a:lnTo>
                  <a:lnTo>
                    <a:pt x="109" y="51"/>
                  </a:lnTo>
                  <a:lnTo>
                    <a:pt x="115" y="58"/>
                  </a:lnTo>
                  <a:lnTo>
                    <a:pt x="115" y="102"/>
                  </a:lnTo>
                  <a:lnTo>
                    <a:pt x="121" y="128"/>
                  </a:lnTo>
                  <a:lnTo>
                    <a:pt x="121" y="211"/>
                  </a:lnTo>
                  <a:lnTo>
                    <a:pt x="128" y="338"/>
                  </a:lnTo>
                  <a:lnTo>
                    <a:pt x="128" y="147"/>
                  </a:lnTo>
                  <a:lnTo>
                    <a:pt x="134" y="115"/>
                  </a:lnTo>
                  <a:lnTo>
                    <a:pt x="134" y="71"/>
                  </a:lnTo>
                  <a:lnTo>
                    <a:pt x="140" y="58"/>
                  </a:lnTo>
                  <a:lnTo>
                    <a:pt x="140" y="32"/>
                  </a:lnTo>
                  <a:lnTo>
                    <a:pt x="147" y="26"/>
                  </a:lnTo>
                  <a:lnTo>
                    <a:pt x="147" y="13"/>
                  </a:lnTo>
                  <a:lnTo>
                    <a:pt x="153" y="7"/>
                  </a:lnTo>
                  <a:lnTo>
                    <a:pt x="160" y="7"/>
                  </a:lnTo>
                  <a:lnTo>
                    <a:pt x="166" y="13"/>
                  </a:lnTo>
                  <a:lnTo>
                    <a:pt x="166" y="20"/>
                  </a:lnTo>
                  <a:lnTo>
                    <a:pt x="172" y="26"/>
                  </a:lnTo>
                  <a:lnTo>
                    <a:pt x="172" y="45"/>
                  </a:lnTo>
                  <a:lnTo>
                    <a:pt x="179" y="51"/>
                  </a:lnTo>
                  <a:lnTo>
                    <a:pt x="179" y="83"/>
                  </a:lnTo>
                  <a:lnTo>
                    <a:pt x="185" y="102"/>
                  </a:lnTo>
                  <a:lnTo>
                    <a:pt x="185" y="198"/>
                  </a:lnTo>
                  <a:lnTo>
                    <a:pt x="191" y="300"/>
                  </a:lnTo>
                  <a:lnTo>
                    <a:pt x="191" y="153"/>
                  </a:lnTo>
                  <a:lnTo>
                    <a:pt x="198" y="128"/>
                  </a:lnTo>
                  <a:lnTo>
                    <a:pt x="198" y="71"/>
                  </a:lnTo>
                  <a:lnTo>
                    <a:pt x="204" y="64"/>
                  </a:lnTo>
                  <a:lnTo>
                    <a:pt x="204" y="39"/>
                  </a:lnTo>
                  <a:lnTo>
                    <a:pt x="211" y="32"/>
                  </a:lnTo>
                  <a:lnTo>
                    <a:pt x="211" y="20"/>
                  </a:lnTo>
                  <a:lnTo>
                    <a:pt x="223" y="7"/>
                  </a:lnTo>
                  <a:lnTo>
                    <a:pt x="217" y="7"/>
                  </a:lnTo>
                  <a:lnTo>
                    <a:pt x="223" y="7"/>
                  </a:lnTo>
                  <a:lnTo>
                    <a:pt x="236" y="20"/>
                  </a:lnTo>
                  <a:lnTo>
                    <a:pt x="236" y="39"/>
                  </a:lnTo>
                  <a:lnTo>
                    <a:pt x="242" y="45"/>
                  </a:lnTo>
                  <a:lnTo>
                    <a:pt x="242" y="71"/>
                  </a:lnTo>
                  <a:lnTo>
                    <a:pt x="249" y="83"/>
                  </a:lnTo>
                  <a:lnTo>
                    <a:pt x="249" y="153"/>
                  </a:lnTo>
                  <a:lnTo>
                    <a:pt x="255" y="192"/>
                  </a:lnTo>
                  <a:lnTo>
                    <a:pt x="255" y="345"/>
                  </a:lnTo>
                  <a:lnTo>
                    <a:pt x="255" y="217"/>
                  </a:lnTo>
                  <a:lnTo>
                    <a:pt x="262" y="166"/>
                  </a:lnTo>
                  <a:lnTo>
                    <a:pt x="262" y="90"/>
                  </a:lnTo>
                  <a:lnTo>
                    <a:pt x="268" y="77"/>
                  </a:lnTo>
                  <a:lnTo>
                    <a:pt x="268" y="45"/>
                  </a:lnTo>
                  <a:lnTo>
                    <a:pt x="274" y="39"/>
                  </a:lnTo>
                  <a:lnTo>
                    <a:pt x="274" y="26"/>
                  </a:lnTo>
                  <a:lnTo>
                    <a:pt x="287" y="13"/>
                  </a:lnTo>
                  <a:lnTo>
                    <a:pt x="281" y="13"/>
                  </a:lnTo>
                  <a:lnTo>
                    <a:pt x="287" y="13"/>
                  </a:lnTo>
                  <a:lnTo>
                    <a:pt x="293" y="20"/>
                  </a:lnTo>
                  <a:lnTo>
                    <a:pt x="300" y="26"/>
                  </a:lnTo>
                  <a:lnTo>
                    <a:pt x="300" y="39"/>
                  </a:lnTo>
                  <a:lnTo>
                    <a:pt x="306" y="45"/>
                  </a:lnTo>
                  <a:lnTo>
                    <a:pt x="306" y="71"/>
                  </a:lnTo>
                  <a:lnTo>
                    <a:pt x="313" y="83"/>
                  </a:lnTo>
                  <a:lnTo>
                    <a:pt x="313" y="147"/>
                  </a:lnTo>
                  <a:lnTo>
                    <a:pt x="319" y="185"/>
                  </a:lnTo>
                  <a:lnTo>
                    <a:pt x="319" y="415"/>
                  </a:lnTo>
                  <a:lnTo>
                    <a:pt x="319" y="230"/>
                  </a:lnTo>
                  <a:lnTo>
                    <a:pt x="325" y="173"/>
                  </a:lnTo>
                  <a:lnTo>
                    <a:pt x="325" y="115"/>
                  </a:lnTo>
                  <a:lnTo>
                    <a:pt x="332" y="96"/>
                  </a:lnTo>
                  <a:lnTo>
                    <a:pt x="332" y="58"/>
                  </a:lnTo>
                  <a:lnTo>
                    <a:pt x="338" y="51"/>
                  </a:lnTo>
                  <a:lnTo>
                    <a:pt x="338" y="32"/>
                  </a:lnTo>
                  <a:lnTo>
                    <a:pt x="344" y="26"/>
                  </a:lnTo>
                  <a:lnTo>
                    <a:pt x="344" y="20"/>
                  </a:lnTo>
                  <a:lnTo>
                    <a:pt x="364" y="20"/>
                  </a:lnTo>
                  <a:lnTo>
                    <a:pt x="364" y="32"/>
                  </a:lnTo>
                  <a:lnTo>
                    <a:pt x="370" y="39"/>
                  </a:lnTo>
                  <a:lnTo>
                    <a:pt x="370" y="64"/>
                  </a:lnTo>
                  <a:lnTo>
                    <a:pt x="376" y="71"/>
                  </a:lnTo>
                  <a:lnTo>
                    <a:pt x="376" y="122"/>
                  </a:lnTo>
                  <a:lnTo>
                    <a:pt x="383" y="147"/>
                  </a:lnTo>
                  <a:lnTo>
                    <a:pt x="383" y="542"/>
                  </a:lnTo>
                  <a:lnTo>
                    <a:pt x="389" y="249"/>
                  </a:lnTo>
                  <a:lnTo>
                    <a:pt x="389" y="122"/>
                  </a:lnTo>
                  <a:lnTo>
                    <a:pt x="395" y="102"/>
                  </a:lnTo>
                  <a:lnTo>
                    <a:pt x="395" y="64"/>
                  </a:lnTo>
                  <a:lnTo>
                    <a:pt x="402" y="58"/>
                  </a:lnTo>
                  <a:lnTo>
                    <a:pt x="402" y="32"/>
                  </a:lnTo>
                  <a:lnTo>
                    <a:pt x="415" y="20"/>
                  </a:lnTo>
                  <a:lnTo>
                    <a:pt x="415" y="13"/>
                  </a:lnTo>
                  <a:lnTo>
                    <a:pt x="421" y="20"/>
                  </a:lnTo>
                  <a:lnTo>
                    <a:pt x="427" y="26"/>
                  </a:lnTo>
                  <a:lnTo>
                    <a:pt x="427" y="32"/>
                  </a:lnTo>
                  <a:lnTo>
                    <a:pt x="434" y="39"/>
                  </a:lnTo>
                  <a:lnTo>
                    <a:pt x="434" y="51"/>
                  </a:lnTo>
                  <a:lnTo>
                    <a:pt x="440" y="64"/>
                  </a:lnTo>
                  <a:lnTo>
                    <a:pt x="440" y="102"/>
                  </a:lnTo>
                  <a:lnTo>
                    <a:pt x="446" y="115"/>
                  </a:lnTo>
                  <a:lnTo>
                    <a:pt x="446" y="230"/>
                  </a:lnTo>
                  <a:lnTo>
                    <a:pt x="453" y="389"/>
                  </a:lnTo>
                  <a:lnTo>
                    <a:pt x="453" y="153"/>
                  </a:lnTo>
                  <a:lnTo>
                    <a:pt x="459" y="128"/>
                  </a:lnTo>
                  <a:lnTo>
                    <a:pt x="459" y="77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61" name="Freeform 214"/>
            <p:cNvSpPr/>
            <p:nvPr/>
          </p:nvSpPr>
          <p:spPr>
            <a:xfrm>
              <a:off x="2243" y="3418"/>
              <a:ext cx="281" cy="452"/>
            </a:xfrm>
            <a:custGeom>
              <a:avLst/>
              <a:gdLst>
                <a:gd name="txL" fmla="*/ 0 w 281"/>
                <a:gd name="txT" fmla="*/ 0 h 452"/>
                <a:gd name="txR" fmla="*/ 281 w 281"/>
                <a:gd name="txB" fmla="*/ 452 h 452"/>
              </a:gdLst>
              <a:ahLst/>
              <a:cxnLst>
                <a:cxn ang="0">
                  <a:pos x="7" y="44"/>
                </a:cxn>
                <a:cxn ang="0">
                  <a:pos x="13" y="19"/>
                </a:cxn>
                <a:cxn ang="0">
                  <a:pos x="19" y="0"/>
                </a:cxn>
                <a:cxn ang="0">
                  <a:pos x="38" y="12"/>
                </a:cxn>
                <a:cxn ang="0">
                  <a:pos x="45" y="44"/>
                </a:cxn>
                <a:cxn ang="0">
                  <a:pos x="51" y="95"/>
                </a:cxn>
                <a:cxn ang="0">
                  <a:pos x="58" y="312"/>
                </a:cxn>
                <a:cxn ang="0">
                  <a:pos x="64" y="114"/>
                </a:cxn>
                <a:cxn ang="0">
                  <a:pos x="70" y="51"/>
                </a:cxn>
                <a:cxn ang="0">
                  <a:pos x="77" y="19"/>
                </a:cxn>
                <a:cxn ang="0">
                  <a:pos x="89" y="0"/>
                </a:cxn>
                <a:cxn ang="0">
                  <a:pos x="89" y="0"/>
                </a:cxn>
                <a:cxn ang="0">
                  <a:pos x="102" y="12"/>
                </a:cxn>
                <a:cxn ang="0">
                  <a:pos x="109" y="31"/>
                </a:cxn>
                <a:cxn ang="0">
                  <a:pos x="115" y="76"/>
                </a:cxn>
                <a:cxn ang="0">
                  <a:pos x="121" y="191"/>
                </a:cxn>
                <a:cxn ang="0">
                  <a:pos x="121" y="197"/>
                </a:cxn>
                <a:cxn ang="0">
                  <a:pos x="128" y="76"/>
                </a:cxn>
                <a:cxn ang="0">
                  <a:pos x="134" y="38"/>
                </a:cxn>
                <a:cxn ang="0">
                  <a:pos x="140" y="12"/>
                </a:cxn>
                <a:cxn ang="0">
                  <a:pos x="147" y="0"/>
                </a:cxn>
                <a:cxn ang="0">
                  <a:pos x="160" y="6"/>
                </a:cxn>
                <a:cxn ang="0">
                  <a:pos x="166" y="25"/>
                </a:cxn>
                <a:cxn ang="0">
                  <a:pos x="172" y="63"/>
                </a:cxn>
                <a:cxn ang="0">
                  <a:pos x="179" y="114"/>
                </a:cxn>
                <a:cxn ang="0">
                  <a:pos x="185" y="350"/>
                </a:cxn>
                <a:cxn ang="0">
                  <a:pos x="191" y="102"/>
                </a:cxn>
                <a:cxn ang="0">
                  <a:pos x="198" y="44"/>
                </a:cxn>
                <a:cxn ang="0">
                  <a:pos x="204" y="19"/>
                </a:cxn>
                <a:cxn ang="0">
                  <a:pos x="211" y="6"/>
                </a:cxn>
                <a:cxn ang="0">
                  <a:pos x="230" y="19"/>
                </a:cxn>
                <a:cxn ang="0">
                  <a:pos x="236" y="51"/>
                </a:cxn>
                <a:cxn ang="0">
                  <a:pos x="242" y="108"/>
                </a:cxn>
                <a:cxn ang="0">
                  <a:pos x="249" y="452"/>
                </a:cxn>
                <a:cxn ang="0">
                  <a:pos x="255" y="102"/>
                </a:cxn>
                <a:cxn ang="0">
                  <a:pos x="262" y="44"/>
                </a:cxn>
                <a:cxn ang="0">
                  <a:pos x="268" y="19"/>
                </a:cxn>
                <a:cxn ang="0">
                  <a:pos x="274" y="6"/>
                </a:cxn>
              </a:cxnLst>
              <a:rect l="txL" t="txT" r="txR" b="txB"/>
              <a:pathLst>
                <a:path w="281" h="452">
                  <a:moveTo>
                    <a:pt x="0" y="57"/>
                  </a:moveTo>
                  <a:lnTo>
                    <a:pt x="7" y="44"/>
                  </a:lnTo>
                  <a:lnTo>
                    <a:pt x="7" y="25"/>
                  </a:lnTo>
                  <a:lnTo>
                    <a:pt x="13" y="19"/>
                  </a:lnTo>
                  <a:lnTo>
                    <a:pt x="13" y="6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38" y="12"/>
                  </a:lnTo>
                  <a:lnTo>
                    <a:pt x="38" y="31"/>
                  </a:lnTo>
                  <a:lnTo>
                    <a:pt x="45" y="44"/>
                  </a:lnTo>
                  <a:lnTo>
                    <a:pt x="45" y="76"/>
                  </a:lnTo>
                  <a:lnTo>
                    <a:pt x="51" y="95"/>
                  </a:lnTo>
                  <a:lnTo>
                    <a:pt x="51" y="197"/>
                  </a:lnTo>
                  <a:lnTo>
                    <a:pt x="58" y="312"/>
                  </a:lnTo>
                  <a:lnTo>
                    <a:pt x="58" y="140"/>
                  </a:lnTo>
                  <a:lnTo>
                    <a:pt x="64" y="114"/>
                  </a:lnTo>
                  <a:lnTo>
                    <a:pt x="64" y="63"/>
                  </a:lnTo>
                  <a:lnTo>
                    <a:pt x="70" y="51"/>
                  </a:lnTo>
                  <a:lnTo>
                    <a:pt x="70" y="25"/>
                  </a:lnTo>
                  <a:lnTo>
                    <a:pt x="77" y="19"/>
                  </a:lnTo>
                  <a:lnTo>
                    <a:pt x="77" y="12"/>
                  </a:lnTo>
                  <a:lnTo>
                    <a:pt x="89" y="0"/>
                  </a:lnTo>
                  <a:lnTo>
                    <a:pt x="83" y="0"/>
                  </a:lnTo>
                  <a:lnTo>
                    <a:pt x="89" y="0"/>
                  </a:lnTo>
                  <a:lnTo>
                    <a:pt x="96" y="6"/>
                  </a:lnTo>
                  <a:lnTo>
                    <a:pt x="102" y="12"/>
                  </a:lnTo>
                  <a:lnTo>
                    <a:pt x="102" y="25"/>
                  </a:lnTo>
                  <a:lnTo>
                    <a:pt x="109" y="31"/>
                  </a:lnTo>
                  <a:lnTo>
                    <a:pt x="109" y="63"/>
                  </a:lnTo>
                  <a:lnTo>
                    <a:pt x="115" y="76"/>
                  </a:lnTo>
                  <a:lnTo>
                    <a:pt x="115" y="146"/>
                  </a:lnTo>
                  <a:lnTo>
                    <a:pt x="121" y="191"/>
                  </a:lnTo>
                  <a:lnTo>
                    <a:pt x="121" y="306"/>
                  </a:lnTo>
                  <a:lnTo>
                    <a:pt x="121" y="197"/>
                  </a:lnTo>
                  <a:lnTo>
                    <a:pt x="128" y="146"/>
                  </a:lnTo>
                  <a:lnTo>
                    <a:pt x="128" y="76"/>
                  </a:lnTo>
                  <a:lnTo>
                    <a:pt x="134" y="63"/>
                  </a:lnTo>
                  <a:lnTo>
                    <a:pt x="134" y="38"/>
                  </a:lnTo>
                  <a:lnTo>
                    <a:pt x="140" y="25"/>
                  </a:lnTo>
                  <a:lnTo>
                    <a:pt x="140" y="12"/>
                  </a:lnTo>
                  <a:lnTo>
                    <a:pt x="153" y="0"/>
                  </a:lnTo>
                  <a:lnTo>
                    <a:pt x="147" y="0"/>
                  </a:lnTo>
                  <a:lnTo>
                    <a:pt x="153" y="0"/>
                  </a:lnTo>
                  <a:lnTo>
                    <a:pt x="160" y="6"/>
                  </a:lnTo>
                  <a:lnTo>
                    <a:pt x="166" y="12"/>
                  </a:lnTo>
                  <a:lnTo>
                    <a:pt x="166" y="25"/>
                  </a:lnTo>
                  <a:lnTo>
                    <a:pt x="172" y="31"/>
                  </a:lnTo>
                  <a:lnTo>
                    <a:pt x="172" y="63"/>
                  </a:lnTo>
                  <a:lnTo>
                    <a:pt x="179" y="76"/>
                  </a:lnTo>
                  <a:lnTo>
                    <a:pt x="179" y="114"/>
                  </a:lnTo>
                  <a:lnTo>
                    <a:pt x="185" y="140"/>
                  </a:lnTo>
                  <a:lnTo>
                    <a:pt x="185" y="350"/>
                  </a:lnTo>
                  <a:lnTo>
                    <a:pt x="191" y="210"/>
                  </a:lnTo>
                  <a:lnTo>
                    <a:pt x="191" y="102"/>
                  </a:lnTo>
                  <a:lnTo>
                    <a:pt x="198" y="82"/>
                  </a:lnTo>
                  <a:lnTo>
                    <a:pt x="198" y="44"/>
                  </a:lnTo>
                  <a:lnTo>
                    <a:pt x="204" y="38"/>
                  </a:lnTo>
                  <a:lnTo>
                    <a:pt x="204" y="19"/>
                  </a:lnTo>
                  <a:lnTo>
                    <a:pt x="211" y="12"/>
                  </a:lnTo>
                  <a:lnTo>
                    <a:pt x="211" y="6"/>
                  </a:lnTo>
                  <a:lnTo>
                    <a:pt x="230" y="6"/>
                  </a:lnTo>
                  <a:lnTo>
                    <a:pt x="230" y="19"/>
                  </a:lnTo>
                  <a:lnTo>
                    <a:pt x="236" y="25"/>
                  </a:lnTo>
                  <a:lnTo>
                    <a:pt x="236" y="51"/>
                  </a:lnTo>
                  <a:lnTo>
                    <a:pt x="242" y="57"/>
                  </a:lnTo>
                  <a:lnTo>
                    <a:pt x="242" y="108"/>
                  </a:lnTo>
                  <a:lnTo>
                    <a:pt x="249" y="133"/>
                  </a:lnTo>
                  <a:lnTo>
                    <a:pt x="249" y="452"/>
                  </a:lnTo>
                  <a:lnTo>
                    <a:pt x="255" y="223"/>
                  </a:lnTo>
                  <a:lnTo>
                    <a:pt x="255" y="102"/>
                  </a:lnTo>
                  <a:lnTo>
                    <a:pt x="262" y="82"/>
                  </a:lnTo>
                  <a:lnTo>
                    <a:pt x="262" y="44"/>
                  </a:lnTo>
                  <a:lnTo>
                    <a:pt x="268" y="38"/>
                  </a:lnTo>
                  <a:lnTo>
                    <a:pt x="268" y="19"/>
                  </a:lnTo>
                  <a:lnTo>
                    <a:pt x="274" y="12"/>
                  </a:lnTo>
                  <a:lnTo>
                    <a:pt x="274" y="6"/>
                  </a:lnTo>
                  <a:lnTo>
                    <a:pt x="281" y="0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62" name="Rectangle 215"/>
            <p:cNvSpPr/>
            <p:nvPr/>
          </p:nvSpPr>
          <p:spPr>
            <a:xfrm>
              <a:off x="1612" y="4074"/>
              <a:ext cx="58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63" name="Rectangle 216"/>
            <p:cNvSpPr/>
            <p:nvPr/>
          </p:nvSpPr>
          <p:spPr>
            <a:xfrm>
              <a:off x="1682" y="4080"/>
              <a:ext cx="24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/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64" name="Rectangle 217"/>
            <p:cNvSpPr/>
            <p:nvPr/>
          </p:nvSpPr>
          <p:spPr>
            <a:xfrm>
              <a:off x="1708" y="4074"/>
              <a:ext cx="46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p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65" name="Rectangle 218"/>
            <p:cNvSpPr/>
            <p:nvPr/>
          </p:nvSpPr>
          <p:spPr>
            <a:xfrm rot="-5400000">
              <a:off x="369" y="3287"/>
              <a:ext cx="446" cy="1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Gain, dB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66" name="Rectangle 219"/>
            <p:cNvSpPr/>
            <p:nvPr/>
          </p:nvSpPr>
          <p:spPr>
            <a:xfrm>
              <a:off x="1312" y="2678"/>
              <a:ext cx="631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Hamming window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220"/>
          <p:cNvGrpSpPr/>
          <p:nvPr/>
        </p:nvGrpSpPr>
        <p:grpSpPr>
          <a:xfrm>
            <a:off x="6353175" y="4262438"/>
            <a:ext cx="3956050" cy="2092325"/>
            <a:chOff x="2865" y="2678"/>
            <a:chExt cx="2002" cy="1550"/>
          </a:xfrm>
        </p:grpSpPr>
        <p:sp>
          <p:nvSpPr>
            <p:cNvPr id="60424" name="Rectangle 221"/>
            <p:cNvSpPr/>
            <p:nvPr/>
          </p:nvSpPr>
          <p:spPr>
            <a:xfrm>
              <a:off x="3193" y="2838"/>
              <a:ext cx="1657" cy="10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25" name="Rectangle 222"/>
            <p:cNvSpPr/>
            <p:nvPr/>
          </p:nvSpPr>
          <p:spPr>
            <a:xfrm>
              <a:off x="3193" y="2838"/>
              <a:ext cx="1657" cy="1096"/>
            </a:xfrm>
            <a:prstGeom prst="rect">
              <a:avLst/>
            </a:prstGeom>
            <a:noFill/>
            <a:ln w="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26" name="Freeform 223"/>
            <p:cNvSpPr/>
            <p:nvPr/>
          </p:nvSpPr>
          <p:spPr>
            <a:xfrm>
              <a:off x="3193" y="2844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7" name="Freeform 224"/>
            <p:cNvSpPr/>
            <p:nvPr/>
          </p:nvSpPr>
          <p:spPr>
            <a:xfrm>
              <a:off x="3524" y="2844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8" name="Freeform 225"/>
            <p:cNvSpPr/>
            <p:nvPr/>
          </p:nvSpPr>
          <p:spPr>
            <a:xfrm>
              <a:off x="3856" y="2844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9" name="Freeform 226"/>
            <p:cNvSpPr/>
            <p:nvPr/>
          </p:nvSpPr>
          <p:spPr>
            <a:xfrm>
              <a:off x="4187" y="2844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0" name="Freeform 227"/>
            <p:cNvSpPr/>
            <p:nvPr/>
          </p:nvSpPr>
          <p:spPr>
            <a:xfrm>
              <a:off x="4519" y="2844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1" name="Freeform 228"/>
            <p:cNvSpPr/>
            <p:nvPr/>
          </p:nvSpPr>
          <p:spPr>
            <a:xfrm>
              <a:off x="4850" y="2844"/>
              <a:ext cx="1" cy="1090"/>
            </a:xfrm>
            <a:custGeom>
              <a:avLst/>
              <a:gdLst>
                <a:gd name="txL" fmla="*/ 0 w 1"/>
                <a:gd name="txT" fmla="*/ 0 h 171"/>
                <a:gd name="txR" fmla="*/ 1 w 1"/>
                <a:gd name="txB" fmla="*/ 171 h 171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" h="171">
                  <a:moveTo>
                    <a:pt x="0" y="171"/>
                  </a:moveTo>
                  <a:lnTo>
                    <a:pt x="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2" name="Freeform 229"/>
            <p:cNvSpPr/>
            <p:nvPr/>
          </p:nvSpPr>
          <p:spPr>
            <a:xfrm>
              <a:off x="3193" y="3934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3" name="Freeform 230"/>
            <p:cNvSpPr/>
            <p:nvPr/>
          </p:nvSpPr>
          <p:spPr>
            <a:xfrm>
              <a:off x="3193" y="3724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4" name="Freeform 231"/>
            <p:cNvSpPr/>
            <p:nvPr/>
          </p:nvSpPr>
          <p:spPr>
            <a:xfrm>
              <a:off x="3193" y="3513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5" name="Freeform 232"/>
            <p:cNvSpPr/>
            <p:nvPr/>
          </p:nvSpPr>
          <p:spPr>
            <a:xfrm>
              <a:off x="3193" y="3309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6" name="Freeform 233"/>
            <p:cNvSpPr/>
            <p:nvPr/>
          </p:nvSpPr>
          <p:spPr>
            <a:xfrm>
              <a:off x="3193" y="3099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7" name="Freeform 234"/>
            <p:cNvSpPr/>
            <p:nvPr/>
          </p:nvSpPr>
          <p:spPr>
            <a:xfrm>
              <a:off x="3193" y="2895"/>
              <a:ext cx="1657" cy="1"/>
            </a:xfrm>
            <a:custGeom>
              <a:avLst/>
              <a:gdLst>
                <a:gd name="txL" fmla="*/ 0 w 260"/>
                <a:gd name="txT" fmla="*/ 0 h 1"/>
                <a:gd name="txR" fmla="*/ 260 w 2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260" h="1">
                  <a:moveTo>
                    <a:pt x="0" y="0"/>
                  </a:move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8" name="Line 235"/>
            <p:cNvSpPr/>
            <p:nvPr/>
          </p:nvSpPr>
          <p:spPr>
            <a:xfrm>
              <a:off x="3193" y="2838"/>
              <a:ext cx="165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39" name="Freeform 236"/>
            <p:cNvSpPr/>
            <p:nvPr/>
          </p:nvSpPr>
          <p:spPr>
            <a:xfrm>
              <a:off x="3193" y="2838"/>
              <a:ext cx="1657" cy="1096"/>
            </a:xfrm>
            <a:custGeom>
              <a:avLst/>
              <a:gdLst>
                <a:gd name="txL" fmla="*/ 0 w 260"/>
                <a:gd name="txT" fmla="*/ 0 h 172"/>
                <a:gd name="txR" fmla="*/ 260 w 260"/>
                <a:gd name="txB" fmla="*/ 172 h 172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260" h="172">
                  <a:moveTo>
                    <a:pt x="0" y="172"/>
                  </a:moveTo>
                  <a:lnTo>
                    <a:pt x="260" y="172"/>
                  </a:ln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0" name="Line 237"/>
            <p:cNvSpPr/>
            <p:nvPr/>
          </p:nvSpPr>
          <p:spPr>
            <a:xfrm flipV="1">
              <a:off x="3193" y="2838"/>
              <a:ext cx="1" cy="109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1" name="Line 238"/>
            <p:cNvSpPr/>
            <p:nvPr/>
          </p:nvSpPr>
          <p:spPr>
            <a:xfrm>
              <a:off x="3193" y="3934"/>
              <a:ext cx="165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2" name="Line 239"/>
            <p:cNvSpPr/>
            <p:nvPr/>
          </p:nvSpPr>
          <p:spPr>
            <a:xfrm flipV="1">
              <a:off x="3193" y="2838"/>
              <a:ext cx="1" cy="109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3" name="Line 240"/>
            <p:cNvSpPr/>
            <p:nvPr/>
          </p:nvSpPr>
          <p:spPr>
            <a:xfrm flipV="1">
              <a:off x="3193" y="3915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4" name="Line 241"/>
            <p:cNvSpPr/>
            <p:nvPr/>
          </p:nvSpPr>
          <p:spPr>
            <a:xfrm>
              <a:off x="3193" y="2844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5" name="Rectangle 242"/>
            <p:cNvSpPr/>
            <p:nvPr/>
          </p:nvSpPr>
          <p:spPr>
            <a:xfrm>
              <a:off x="3167" y="3952"/>
              <a:ext cx="42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46" name="Line 243"/>
            <p:cNvSpPr/>
            <p:nvPr/>
          </p:nvSpPr>
          <p:spPr>
            <a:xfrm flipV="1">
              <a:off x="3524" y="3915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7" name="Line 244"/>
            <p:cNvSpPr/>
            <p:nvPr/>
          </p:nvSpPr>
          <p:spPr>
            <a:xfrm>
              <a:off x="3524" y="2844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8" name="Rectangle 245"/>
            <p:cNvSpPr/>
            <p:nvPr/>
          </p:nvSpPr>
          <p:spPr>
            <a:xfrm>
              <a:off x="3461" y="3952"/>
              <a:ext cx="105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0.2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49" name="Line 246"/>
            <p:cNvSpPr/>
            <p:nvPr/>
          </p:nvSpPr>
          <p:spPr>
            <a:xfrm flipV="1">
              <a:off x="3856" y="3915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0" name="Line 247"/>
            <p:cNvSpPr/>
            <p:nvPr/>
          </p:nvSpPr>
          <p:spPr>
            <a:xfrm>
              <a:off x="3856" y="2844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1" name="Rectangle 248"/>
            <p:cNvSpPr/>
            <p:nvPr/>
          </p:nvSpPr>
          <p:spPr>
            <a:xfrm>
              <a:off x="3792" y="3952"/>
              <a:ext cx="105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0.4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52" name="Line 249"/>
            <p:cNvSpPr/>
            <p:nvPr/>
          </p:nvSpPr>
          <p:spPr>
            <a:xfrm flipV="1">
              <a:off x="4187" y="3915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3" name="Line 250"/>
            <p:cNvSpPr/>
            <p:nvPr/>
          </p:nvSpPr>
          <p:spPr>
            <a:xfrm>
              <a:off x="4187" y="2844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4" name="Rectangle 251"/>
            <p:cNvSpPr/>
            <p:nvPr/>
          </p:nvSpPr>
          <p:spPr>
            <a:xfrm>
              <a:off x="4123" y="3952"/>
              <a:ext cx="105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0.6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55" name="Line 252"/>
            <p:cNvSpPr/>
            <p:nvPr/>
          </p:nvSpPr>
          <p:spPr>
            <a:xfrm flipV="1">
              <a:off x="4519" y="3915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6" name="Line 253"/>
            <p:cNvSpPr/>
            <p:nvPr/>
          </p:nvSpPr>
          <p:spPr>
            <a:xfrm>
              <a:off x="4519" y="2844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7" name="Rectangle 254"/>
            <p:cNvSpPr/>
            <p:nvPr/>
          </p:nvSpPr>
          <p:spPr>
            <a:xfrm>
              <a:off x="4456" y="3952"/>
              <a:ext cx="105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0.8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58" name="Line 255"/>
            <p:cNvSpPr/>
            <p:nvPr/>
          </p:nvSpPr>
          <p:spPr>
            <a:xfrm flipV="1">
              <a:off x="4850" y="3915"/>
              <a:ext cx="1" cy="1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9" name="Line 256"/>
            <p:cNvSpPr/>
            <p:nvPr/>
          </p:nvSpPr>
          <p:spPr>
            <a:xfrm>
              <a:off x="4850" y="2844"/>
              <a:ext cx="1" cy="1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60" name="Rectangle 257"/>
            <p:cNvSpPr/>
            <p:nvPr/>
          </p:nvSpPr>
          <p:spPr>
            <a:xfrm>
              <a:off x="4825" y="3952"/>
              <a:ext cx="42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61" name="Line 258"/>
            <p:cNvSpPr/>
            <p:nvPr/>
          </p:nvSpPr>
          <p:spPr>
            <a:xfrm>
              <a:off x="3193" y="3934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62" name="Line 259"/>
            <p:cNvSpPr/>
            <p:nvPr/>
          </p:nvSpPr>
          <p:spPr>
            <a:xfrm flipH="1">
              <a:off x="4831" y="3934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63" name="Rectangle 260"/>
            <p:cNvSpPr/>
            <p:nvPr/>
          </p:nvSpPr>
          <p:spPr>
            <a:xfrm>
              <a:off x="2982" y="3877"/>
              <a:ext cx="155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-100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64" name="Line 261"/>
            <p:cNvSpPr/>
            <p:nvPr/>
          </p:nvSpPr>
          <p:spPr>
            <a:xfrm>
              <a:off x="3193" y="3724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65" name="Line 262"/>
            <p:cNvSpPr/>
            <p:nvPr/>
          </p:nvSpPr>
          <p:spPr>
            <a:xfrm flipH="1">
              <a:off x="4831" y="3724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66" name="Rectangle 263"/>
            <p:cNvSpPr/>
            <p:nvPr/>
          </p:nvSpPr>
          <p:spPr>
            <a:xfrm>
              <a:off x="3033" y="3666"/>
              <a:ext cx="113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-80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67" name="Line 264"/>
            <p:cNvSpPr/>
            <p:nvPr/>
          </p:nvSpPr>
          <p:spPr>
            <a:xfrm>
              <a:off x="3193" y="3513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68" name="Line 265"/>
            <p:cNvSpPr/>
            <p:nvPr/>
          </p:nvSpPr>
          <p:spPr>
            <a:xfrm flipH="1">
              <a:off x="4831" y="3513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69" name="Rectangle 266"/>
            <p:cNvSpPr/>
            <p:nvPr/>
          </p:nvSpPr>
          <p:spPr>
            <a:xfrm>
              <a:off x="3033" y="3455"/>
              <a:ext cx="113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-60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70" name="Line 267"/>
            <p:cNvSpPr/>
            <p:nvPr/>
          </p:nvSpPr>
          <p:spPr>
            <a:xfrm>
              <a:off x="3193" y="3309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71" name="Line 268"/>
            <p:cNvSpPr/>
            <p:nvPr/>
          </p:nvSpPr>
          <p:spPr>
            <a:xfrm flipH="1">
              <a:off x="4831" y="3309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72" name="Rectangle 269"/>
            <p:cNvSpPr/>
            <p:nvPr/>
          </p:nvSpPr>
          <p:spPr>
            <a:xfrm>
              <a:off x="3033" y="3252"/>
              <a:ext cx="113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-40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73" name="Line 270"/>
            <p:cNvSpPr/>
            <p:nvPr/>
          </p:nvSpPr>
          <p:spPr>
            <a:xfrm>
              <a:off x="3193" y="3099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74" name="Line 271"/>
            <p:cNvSpPr/>
            <p:nvPr/>
          </p:nvSpPr>
          <p:spPr>
            <a:xfrm flipH="1">
              <a:off x="4831" y="3099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75" name="Rectangle 272"/>
            <p:cNvSpPr/>
            <p:nvPr/>
          </p:nvSpPr>
          <p:spPr>
            <a:xfrm>
              <a:off x="3033" y="3041"/>
              <a:ext cx="113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-20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76" name="Line 273"/>
            <p:cNvSpPr/>
            <p:nvPr/>
          </p:nvSpPr>
          <p:spPr>
            <a:xfrm>
              <a:off x="3193" y="2895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77" name="Line 274"/>
            <p:cNvSpPr/>
            <p:nvPr/>
          </p:nvSpPr>
          <p:spPr>
            <a:xfrm flipH="1">
              <a:off x="4831" y="2895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78" name="Rectangle 275"/>
            <p:cNvSpPr/>
            <p:nvPr/>
          </p:nvSpPr>
          <p:spPr>
            <a:xfrm>
              <a:off x="3116" y="2838"/>
              <a:ext cx="42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79" name="Line 276"/>
            <p:cNvSpPr/>
            <p:nvPr/>
          </p:nvSpPr>
          <p:spPr>
            <a:xfrm>
              <a:off x="3193" y="2838"/>
              <a:ext cx="165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80" name="Freeform 277"/>
            <p:cNvSpPr/>
            <p:nvPr/>
          </p:nvSpPr>
          <p:spPr>
            <a:xfrm>
              <a:off x="3193" y="2838"/>
              <a:ext cx="1657" cy="1096"/>
            </a:xfrm>
            <a:custGeom>
              <a:avLst/>
              <a:gdLst>
                <a:gd name="txL" fmla="*/ 0 w 260"/>
                <a:gd name="txT" fmla="*/ 0 h 172"/>
                <a:gd name="txR" fmla="*/ 260 w 260"/>
                <a:gd name="txB" fmla="*/ 172 h 172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260" h="172">
                  <a:moveTo>
                    <a:pt x="0" y="172"/>
                  </a:moveTo>
                  <a:lnTo>
                    <a:pt x="260" y="172"/>
                  </a:lnTo>
                  <a:lnTo>
                    <a:pt x="260" y="0"/>
                  </a:lnTo>
                </a:path>
              </a:pathLst>
            </a:cu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1" name="Line 278"/>
            <p:cNvSpPr/>
            <p:nvPr/>
          </p:nvSpPr>
          <p:spPr>
            <a:xfrm flipV="1">
              <a:off x="3193" y="2838"/>
              <a:ext cx="1" cy="109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82" name="Freeform 279"/>
            <p:cNvSpPr/>
            <p:nvPr/>
          </p:nvSpPr>
          <p:spPr>
            <a:xfrm>
              <a:off x="3193" y="2895"/>
              <a:ext cx="197" cy="1045"/>
            </a:xfrm>
            <a:custGeom>
              <a:avLst/>
              <a:gdLst>
                <a:gd name="txL" fmla="*/ 0 w 197"/>
                <a:gd name="txT" fmla="*/ 0 h 1045"/>
                <a:gd name="txR" fmla="*/ 197 w 197"/>
                <a:gd name="txB" fmla="*/ 1045 h 1045"/>
              </a:gdLst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19" y="6"/>
                </a:cxn>
                <a:cxn ang="0">
                  <a:pos x="25" y="6"/>
                </a:cxn>
                <a:cxn ang="0">
                  <a:pos x="31" y="13"/>
                </a:cxn>
                <a:cxn ang="0">
                  <a:pos x="38" y="19"/>
                </a:cxn>
                <a:cxn ang="0">
                  <a:pos x="44" y="25"/>
                </a:cxn>
                <a:cxn ang="0">
                  <a:pos x="51" y="32"/>
                </a:cxn>
                <a:cxn ang="0">
                  <a:pos x="57" y="38"/>
                </a:cxn>
                <a:cxn ang="0">
                  <a:pos x="70" y="51"/>
                </a:cxn>
                <a:cxn ang="0">
                  <a:pos x="70" y="57"/>
                </a:cxn>
                <a:cxn ang="0">
                  <a:pos x="76" y="64"/>
                </a:cxn>
                <a:cxn ang="0">
                  <a:pos x="76" y="70"/>
                </a:cxn>
                <a:cxn ang="0">
                  <a:pos x="82" y="76"/>
                </a:cxn>
                <a:cxn ang="0">
                  <a:pos x="82" y="83"/>
                </a:cxn>
                <a:cxn ang="0">
                  <a:pos x="89" y="89"/>
                </a:cxn>
                <a:cxn ang="0">
                  <a:pos x="89" y="96"/>
                </a:cxn>
                <a:cxn ang="0">
                  <a:pos x="95" y="102"/>
                </a:cxn>
                <a:cxn ang="0">
                  <a:pos x="95" y="115"/>
                </a:cxn>
                <a:cxn ang="0">
                  <a:pos x="102" y="121"/>
                </a:cxn>
                <a:cxn ang="0">
                  <a:pos x="102" y="127"/>
                </a:cxn>
                <a:cxn ang="0">
                  <a:pos x="108" y="134"/>
                </a:cxn>
                <a:cxn ang="0">
                  <a:pos x="108" y="147"/>
                </a:cxn>
                <a:cxn ang="0">
                  <a:pos x="114" y="153"/>
                </a:cxn>
                <a:cxn ang="0">
                  <a:pos x="114" y="166"/>
                </a:cxn>
                <a:cxn ang="0">
                  <a:pos x="121" y="172"/>
                </a:cxn>
                <a:cxn ang="0">
                  <a:pos x="121" y="185"/>
                </a:cxn>
                <a:cxn ang="0">
                  <a:pos x="127" y="191"/>
                </a:cxn>
                <a:cxn ang="0">
                  <a:pos x="127" y="210"/>
                </a:cxn>
                <a:cxn ang="0">
                  <a:pos x="133" y="217"/>
                </a:cxn>
                <a:cxn ang="0">
                  <a:pos x="133" y="236"/>
                </a:cxn>
                <a:cxn ang="0">
                  <a:pos x="140" y="242"/>
                </a:cxn>
                <a:cxn ang="0">
                  <a:pos x="140" y="268"/>
                </a:cxn>
                <a:cxn ang="0">
                  <a:pos x="146" y="274"/>
                </a:cxn>
                <a:cxn ang="0">
                  <a:pos x="146" y="300"/>
                </a:cxn>
                <a:cxn ang="0">
                  <a:pos x="153" y="306"/>
                </a:cxn>
                <a:cxn ang="0">
                  <a:pos x="153" y="338"/>
                </a:cxn>
                <a:cxn ang="0">
                  <a:pos x="159" y="344"/>
                </a:cxn>
                <a:cxn ang="0">
                  <a:pos x="159" y="376"/>
                </a:cxn>
                <a:cxn ang="0">
                  <a:pos x="165" y="389"/>
                </a:cxn>
                <a:cxn ang="0">
                  <a:pos x="165" y="427"/>
                </a:cxn>
                <a:cxn ang="0">
                  <a:pos x="172" y="440"/>
                </a:cxn>
                <a:cxn ang="0">
                  <a:pos x="172" y="484"/>
                </a:cxn>
                <a:cxn ang="0">
                  <a:pos x="178" y="503"/>
                </a:cxn>
                <a:cxn ang="0">
                  <a:pos x="178" y="561"/>
                </a:cxn>
                <a:cxn ang="0">
                  <a:pos x="184" y="586"/>
                </a:cxn>
                <a:cxn ang="0">
                  <a:pos x="184" y="669"/>
                </a:cxn>
                <a:cxn ang="0">
                  <a:pos x="191" y="707"/>
                </a:cxn>
                <a:cxn ang="0">
                  <a:pos x="191" y="918"/>
                </a:cxn>
                <a:cxn ang="0">
                  <a:pos x="197" y="1045"/>
                </a:cxn>
              </a:cxnLst>
              <a:rect l="txL" t="txT" r="txR" b="txB"/>
              <a:pathLst>
                <a:path w="197" h="1045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9" y="6"/>
                  </a:lnTo>
                  <a:lnTo>
                    <a:pt x="25" y="6"/>
                  </a:lnTo>
                  <a:lnTo>
                    <a:pt x="31" y="13"/>
                  </a:lnTo>
                  <a:lnTo>
                    <a:pt x="38" y="19"/>
                  </a:lnTo>
                  <a:lnTo>
                    <a:pt x="44" y="25"/>
                  </a:lnTo>
                  <a:lnTo>
                    <a:pt x="51" y="32"/>
                  </a:lnTo>
                  <a:lnTo>
                    <a:pt x="57" y="38"/>
                  </a:lnTo>
                  <a:lnTo>
                    <a:pt x="70" y="51"/>
                  </a:lnTo>
                  <a:lnTo>
                    <a:pt x="70" y="57"/>
                  </a:lnTo>
                  <a:lnTo>
                    <a:pt x="76" y="64"/>
                  </a:lnTo>
                  <a:lnTo>
                    <a:pt x="76" y="70"/>
                  </a:lnTo>
                  <a:lnTo>
                    <a:pt x="82" y="76"/>
                  </a:lnTo>
                  <a:lnTo>
                    <a:pt x="82" y="83"/>
                  </a:lnTo>
                  <a:lnTo>
                    <a:pt x="89" y="89"/>
                  </a:lnTo>
                  <a:lnTo>
                    <a:pt x="89" y="96"/>
                  </a:lnTo>
                  <a:lnTo>
                    <a:pt x="95" y="102"/>
                  </a:lnTo>
                  <a:lnTo>
                    <a:pt x="95" y="115"/>
                  </a:lnTo>
                  <a:lnTo>
                    <a:pt x="102" y="121"/>
                  </a:lnTo>
                  <a:lnTo>
                    <a:pt x="102" y="127"/>
                  </a:lnTo>
                  <a:lnTo>
                    <a:pt x="108" y="134"/>
                  </a:lnTo>
                  <a:lnTo>
                    <a:pt x="108" y="147"/>
                  </a:lnTo>
                  <a:lnTo>
                    <a:pt x="114" y="153"/>
                  </a:lnTo>
                  <a:lnTo>
                    <a:pt x="114" y="166"/>
                  </a:lnTo>
                  <a:lnTo>
                    <a:pt x="121" y="172"/>
                  </a:lnTo>
                  <a:lnTo>
                    <a:pt x="121" y="185"/>
                  </a:lnTo>
                  <a:lnTo>
                    <a:pt x="127" y="191"/>
                  </a:lnTo>
                  <a:lnTo>
                    <a:pt x="127" y="210"/>
                  </a:lnTo>
                  <a:lnTo>
                    <a:pt x="133" y="217"/>
                  </a:lnTo>
                  <a:lnTo>
                    <a:pt x="133" y="236"/>
                  </a:lnTo>
                  <a:lnTo>
                    <a:pt x="140" y="242"/>
                  </a:lnTo>
                  <a:lnTo>
                    <a:pt x="140" y="268"/>
                  </a:lnTo>
                  <a:lnTo>
                    <a:pt x="146" y="274"/>
                  </a:lnTo>
                  <a:lnTo>
                    <a:pt x="146" y="300"/>
                  </a:lnTo>
                  <a:lnTo>
                    <a:pt x="153" y="306"/>
                  </a:lnTo>
                  <a:lnTo>
                    <a:pt x="153" y="338"/>
                  </a:lnTo>
                  <a:lnTo>
                    <a:pt x="159" y="344"/>
                  </a:lnTo>
                  <a:lnTo>
                    <a:pt x="159" y="376"/>
                  </a:lnTo>
                  <a:lnTo>
                    <a:pt x="165" y="389"/>
                  </a:lnTo>
                  <a:lnTo>
                    <a:pt x="165" y="427"/>
                  </a:lnTo>
                  <a:lnTo>
                    <a:pt x="172" y="440"/>
                  </a:lnTo>
                  <a:lnTo>
                    <a:pt x="172" y="484"/>
                  </a:lnTo>
                  <a:lnTo>
                    <a:pt x="178" y="503"/>
                  </a:lnTo>
                  <a:lnTo>
                    <a:pt x="178" y="561"/>
                  </a:lnTo>
                  <a:lnTo>
                    <a:pt x="184" y="586"/>
                  </a:lnTo>
                  <a:lnTo>
                    <a:pt x="184" y="669"/>
                  </a:lnTo>
                  <a:lnTo>
                    <a:pt x="191" y="707"/>
                  </a:lnTo>
                  <a:lnTo>
                    <a:pt x="191" y="918"/>
                  </a:lnTo>
                  <a:lnTo>
                    <a:pt x="197" y="1045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3" name="Freeform 280"/>
            <p:cNvSpPr/>
            <p:nvPr/>
          </p:nvSpPr>
          <p:spPr>
            <a:xfrm>
              <a:off x="3390" y="3494"/>
              <a:ext cx="453" cy="446"/>
            </a:xfrm>
            <a:custGeom>
              <a:avLst/>
              <a:gdLst>
                <a:gd name="txL" fmla="*/ 0 w 453"/>
                <a:gd name="txT" fmla="*/ 0 h 446"/>
                <a:gd name="txR" fmla="*/ 453 w 453"/>
                <a:gd name="txB" fmla="*/ 446 h 446"/>
              </a:gdLst>
              <a:ahLst/>
              <a:cxnLst>
                <a:cxn ang="0">
                  <a:pos x="7" y="249"/>
                </a:cxn>
                <a:cxn ang="0">
                  <a:pos x="13" y="70"/>
                </a:cxn>
                <a:cxn ang="0">
                  <a:pos x="26" y="26"/>
                </a:cxn>
                <a:cxn ang="0">
                  <a:pos x="38" y="6"/>
                </a:cxn>
                <a:cxn ang="0">
                  <a:pos x="51" y="32"/>
                </a:cxn>
                <a:cxn ang="0">
                  <a:pos x="58" y="140"/>
                </a:cxn>
                <a:cxn ang="0">
                  <a:pos x="64" y="217"/>
                </a:cxn>
                <a:cxn ang="0">
                  <a:pos x="77" y="77"/>
                </a:cxn>
                <a:cxn ang="0">
                  <a:pos x="83" y="26"/>
                </a:cxn>
                <a:cxn ang="0">
                  <a:pos x="102" y="26"/>
                </a:cxn>
                <a:cxn ang="0">
                  <a:pos x="115" y="45"/>
                </a:cxn>
                <a:cxn ang="0">
                  <a:pos x="121" y="121"/>
                </a:cxn>
                <a:cxn ang="0">
                  <a:pos x="134" y="414"/>
                </a:cxn>
                <a:cxn ang="0">
                  <a:pos x="140" y="102"/>
                </a:cxn>
                <a:cxn ang="0">
                  <a:pos x="160" y="57"/>
                </a:cxn>
                <a:cxn ang="0">
                  <a:pos x="166" y="64"/>
                </a:cxn>
                <a:cxn ang="0">
                  <a:pos x="179" y="83"/>
                </a:cxn>
                <a:cxn ang="0">
                  <a:pos x="185" y="147"/>
                </a:cxn>
                <a:cxn ang="0">
                  <a:pos x="198" y="332"/>
                </a:cxn>
                <a:cxn ang="0">
                  <a:pos x="204" y="204"/>
                </a:cxn>
                <a:cxn ang="0">
                  <a:pos x="211" y="128"/>
                </a:cxn>
                <a:cxn ang="0">
                  <a:pos x="223" y="96"/>
                </a:cxn>
                <a:cxn ang="0">
                  <a:pos x="242" y="128"/>
                </a:cxn>
                <a:cxn ang="0">
                  <a:pos x="255" y="172"/>
                </a:cxn>
                <a:cxn ang="0">
                  <a:pos x="262" y="446"/>
                </a:cxn>
                <a:cxn ang="0">
                  <a:pos x="274" y="204"/>
                </a:cxn>
                <a:cxn ang="0">
                  <a:pos x="281" y="147"/>
                </a:cxn>
                <a:cxn ang="0">
                  <a:pos x="293" y="134"/>
                </a:cxn>
                <a:cxn ang="0">
                  <a:pos x="306" y="153"/>
                </a:cxn>
                <a:cxn ang="0">
                  <a:pos x="319" y="198"/>
                </a:cxn>
                <a:cxn ang="0">
                  <a:pos x="325" y="332"/>
                </a:cxn>
                <a:cxn ang="0">
                  <a:pos x="332" y="306"/>
                </a:cxn>
                <a:cxn ang="0">
                  <a:pos x="344" y="210"/>
                </a:cxn>
                <a:cxn ang="0">
                  <a:pos x="351" y="172"/>
                </a:cxn>
                <a:cxn ang="0">
                  <a:pos x="370" y="179"/>
                </a:cxn>
                <a:cxn ang="0">
                  <a:pos x="383" y="210"/>
                </a:cxn>
                <a:cxn ang="0">
                  <a:pos x="389" y="319"/>
                </a:cxn>
                <a:cxn ang="0">
                  <a:pos x="395" y="383"/>
                </a:cxn>
                <a:cxn ang="0">
                  <a:pos x="408" y="249"/>
                </a:cxn>
                <a:cxn ang="0">
                  <a:pos x="415" y="204"/>
                </a:cxn>
                <a:cxn ang="0">
                  <a:pos x="434" y="198"/>
                </a:cxn>
                <a:cxn ang="0">
                  <a:pos x="446" y="223"/>
                </a:cxn>
              </a:cxnLst>
              <a:rect l="txL" t="txT" r="txR" b="txB"/>
              <a:pathLst>
                <a:path w="453" h="446">
                  <a:moveTo>
                    <a:pt x="0" y="446"/>
                  </a:moveTo>
                  <a:lnTo>
                    <a:pt x="0" y="338"/>
                  </a:lnTo>
                  <a:lnTo>
                    <a:pt x="7" y="249"/>
                  </a:lnTo>
                  <a:lnTo>
                    <a:pt x="7" y="159"/>
                  </a:lnTo>
                  <a:lnTo>
                    <a:pt x="13" y="128"/>
                  </a:lnTo>
                  <a:lnTo>
                    <a:pt x="13" y="70"/>
                  </a:lnTo>
                  <a:lnTo>
                    <a:pt x="19" y="57"/>
                  </a:lnTo>
                  <a:lnTo>
                    <a:pt x="19" y="32"/>
                  </a:lnTo>
                  <a:lnTo>
                    <a:pt x="26" y="26"/>
                  </a:lnTo>
                  <a:lnTo>
                    <a:pt x="26" y="6"/>
                  </a:lnTo>
                  <a:lnTo>
                    <a:pt x="32" y="0"/>
                  </a:lnTo>
                  <a:lnTo>
                    <a:pt x="38" y="6"/>
                  </a:lnTo>
                  <a:lnTo>
                    <a:pt x="45" y="13"/>
                  </a:lnTo>
                  <a:lnTo>
                    <a:pt x="45" y="26"/>
                  </a:lnTo>
                  <a:lnTo>
                    <a:pt x="51" y="32"/>
                  </a:lnTo>
                  <a:lnTo>
                    <a:pt x="51" y="57"/>
                  </a:lnTo>
                  <a:lnTo>
                    <a:pt x="58" y="77"/>
                  </a:lnTo>
                  <a:lnTo>
                    <a:pt x="58" y="140"/>
                  </a:lnTo>
                  <a:lnTo>
                    <a:pt x="64" y="179"/>
                  </a:lnTo>
                  <a:lnTo>
                    <a:pt x="64" y="395"/>
                  </a:lnTo>
                  <a:lnTo>
                    <a:pt x="64" y="217"/>
                  </a:lnTo>
                  <a:lnTo>
                    <a:pt x="70" y="166"/>
                  </a:lnTo>
                  <a:lnTo>
                    <a:pt x="70" y="89"/>
                  </a:lnTo>
                  <a:lnTo>
                    <a:pt x="77" y="77"/>
                  </a:lnTo>
                  <a:lnTo>
                    <a:pt x="77" y="45"/>
                  </a:lnTo>
                  <a:lnTo>
                    <a:pt x="83" y="38"/>
                  </a:lnTo>
                  <a:lnTo>
                    <a:pt x="83" y="26"/>
                  </a:lnTo>
                  <a:lnTo>
                    <a:pt x="89" y="19"/>
                  </a:lnTo>
                  <a:lnTo>
                    <a:pt x="102" y="19"/>
                  </a:lnTo>
                  <a:lnTo>
                    <a:pt x="102" y="26"/>
                  </a:lnTo>
                  <a:lnTo>
                    <a:pt x="109" y="32"/>
                  </a:lnTo>
                  <a:lnTo>
                    <a:pt x="109" y="38"/>
                  </a:lnTo>
                  <a:lnTo>
                    <a:pt x="115" y="45"/>
                  </a:lnTo>
                  <a:lnTo>
                    <a:pt x="115" y="70"/>
                  </a:lnTo>
                  <a:lnTo>
                    <a:pt x="121" y="83"/>
                  </a:lnTo>
                  <a:lnTo>
                    <a:pt x="121" y="121"/>
                  </a:lnTo>
                  <a:lnTo>
                    <a:pt x="128" y="147"/>
                  </a:lnTo>
                  <a:lnTo>
                    <a:pt x="128" y="287"/>
                  </a:lnTo>
                  <a:lnTo>
                    <a:pt x="134" y="414"/>
                  </a:lnTo>
                  <a:lnTo>
                    <a:pt x="134" y="166"/>
                  </a:lnTo>
                  <a:lnTo>
                    <a:pt x="140" y="147"/>
                  </a:lnTo>
                  <a:lnTo>
                    <a:pt x="140" y="102"/>
                  </a:lnTo>
                  <a:lnTo>
                    <a:pt x="147" y="89"/>
                  </a:lnTo>
                  <a:lnTo>
                    <a:pt x="147" y="70"/>
                  </a:lnTo>
                  <a:lnTo>
                    <a:pt x="160" y="57"/>
                  </a:lnTo>
                  <a:lnTo>
                    <a:pt x="153" y="57"/>
                  </a:lnTo>
                  <a:lnTo>
                    <a:pt x="160" y="57"/>
                  </a:lnTo>
                  <a:lnTo>
                    <a:pt x="166" y="64"/>
                  </a:lnTo>
                  <a:lnTo>
                    <a:pt x="172" y="70"/>
                  </a:lnTo>
                  <a:lnTo>
                    <a:pt x="172" y="77"/>
                  </a:lnTo>
                  <a:lnTo>
                    <a:pt x="179" y="83"/>
                  </a:lnTo>
                  <a:lnTo>
                    <a:pt x="179" y="102"/>
                  </a:lnTo>
                  <a:lnTo>
                    <a:pt x="185" y="108"/>
                  </a:lnTo>
                  <a:lnTo>
                    <a:pt x="185" y="147"/>
                  </a:lnTo>
                  <a:lnTo>
                    <a:pt x="191" y="166"/>
                  </a:lnTo>
                  <a:lnTo>
                    <a:pt x="191" y="255"/>
                  </a:lnTo>
                  <a:lnTo>
                    <a:pt x="198" y="332"/>
                  </a:lnTo>
                  <a:lnTo>
                    <a:pt x="198" y="440"/>
                  </a:lnTo>
                  <a:lnTo>
                    <a:pt x="198" y="236"/>
                  </a:lnTo>
                  <a:lnTo>
                    <a:pt x="204" y="204"/>
                  </a:lnTo>
                  <a:lnTo>
                    <a:pt x="204" y="153"/>
                  </a:lnTo>
                  <a:lnTo>
                    <a:pt x="211" y="140"/>
                  </a:lnTo>
                  <a:lnTo>
                    <a:pt x="211" y="128"/>
                  </a:lnTo>
                  <a:lnTo>
                    <a:pt x="217" y="115"/>
                  </a:lnTo>
                  <a:lnTo>
                    <a:pt x="217" y="102"/>
                  </a:lnTo>
                  <a:lnTo>
                    <a:pt x="223" y="96"/>
                  </a:lnTo>
                  <a:lnTo>
                    <a:pt x="230" y="96"/>
                  </a:lnTo>
                  <a:lnTo>
                    <a:pt x="242" y="108"/>
                  </a:lnTo>
                  <a:lnTo>
                    <a:pt x="242" y="128"/>
                  </a:lnTo>
                  <a:lnTo>
                    <a:pt x="249" y="134"/>
                  </a:lnTo>
                  <a:lnTo>
                    <a:pt x="249" y="159"/>
                  </a:lnTo>
                  <a:lnTo>
                    <a:pt x="255" y="172"/>
                  </a:lnTo>
                  <a:lnTo>
                    <a:pt x="255" y="223"/>
                  </a:lnTo>
                  <a:lnTo>
                    <a:pt x="262" y="255"/>
                  </a:lnTo>
                  <a:lnTo>
                    <a:pt x="262" y="446"/>
                  </a:lnTo>
                  <a:lnTo>
                    <a:pt x="268" y="325"/>
                  </a:lnTo>
                  <a:lnTo>
                    <a:pt x="268" y="223"/>
                  </a:lnTo>
                  <a:lnTo>
                    <a:pt x="274" y="204"/>
                  </a:lnTo>
                  <a:lnTo>
                    <a:pt x="274" y="166"/>
                  </a:lnTo>
                  <a:lnTo>
                    <a:pt x="281" y="159"/>
                  </a:lnTo>
                  <a:lnTo>
                    <a:pt x="281" y="147"/>
                  </a:lnTo>
                  <a:lnTo>
                    <a:pt x="293" y="134"/>
                  </a:lnTo>
                  <a:lnTo>
                    <a:pt x="287" y="134"/>
                  </a:lnTo>
                  <a:lnTo>
                    <a:pt x="293" y="134"/>
                  </a:lnTo>
                  <a:lnTo>
                    <a:pt x="300" y="140"/>
                  </a:lnTo>
                  <a:lnTo>
                    <a:pt x="306" y="147"/>
                  </a:lnTo>
                  <a:lnTo>
                    <a:pt x="306" y="153"/>
                  </a:lnTo>
                  <a:lnTo>
                    <a:pt x="313" y="159"/>
                  </a:lnTo>
                  <a:lnTo>
                    <a:pt x="313" y="185"/>
                  </a:lnTo>
                  <a:lnTo>
                    <a:pt x="319" y="198"/>
                  </a:lnTo>
                  <a:lnTo>
                    <a:pt x="319" y="223"/>
                  </a:lnTo>
                  <a:lnTo>
                    <a:pt x="325" y="236"/>
                  </a:lnTo>
                  <a:lnTo>
                    <a:pt x="325" y="332"/>
                  </a:lnTo>
                  <a:lnTo>
                    <a:pt x="332" y="414"/>
                  </a:lnTo>
                  <a:lnTo>
                    <a:pt x="332" y="446"/>
                  </a:lnTo>
                  <a:lnTo>
                    <a:pt x="332" y="306"/>
                  </a:lnTo>
                  <a:lnTo>
                    <a:pt x="338" y="274"/>
                  </a:lnTo>
                  <a:lnTo>
                    <a:pt x="338" y="223"/>
                  </a:lnTo>
                  <a:lnTo>
                    <a:pt x="344" y="210"/>
                  </a:lnTo>
                  <a:lnTo>
                    <a:pt x="344" y="185"/>
                  </a:lnTo>
                  <a:lnTo>
                    <a:pt x="351" y="179"/>
                  </a:lnTo>
                  <a:lnTo>
                    <a:pt x="351" y="172"/>
                  </a:lnTo>
                  <a:lnTo>
                    <a:pt x="364" y="166"/>
                  </a:lnTo>
                  <a:lnTo>
                    <a:pt x="370" y="172"/>
                  </a:lnTo>
                  <a:lnTo>
                    <a:pt x="370" y="179"/>
                  </a:lnTo>
                  <a:lnTo>
                    <a:pt x="376" y="185"/>
                  </a:lnTo>
                  <a:lnTo>
                    <a:pt x="376" y="198"/>
                  </a:lnTo>
                  <a:lnTo>
                    <a:pt x="383" y="210"/>
                  </a:lnTo>
                  <a:lnTo>
                    <a:pt x="383" y="236"/>
                  </a:lnTo>
                  <a:lnTo>
                    <a:pt x="389" y="255"/>
                  </a:lnTo>
                  <a:lnTo>
                    <a:pt x="389" y="319"/>
                  </a:lnTo>
                  <a:lnTo>
                    <a:pt x="395" y="363"/>
                  </a:lnTo>
                  <a:lnTo>
                    <a:pt x="395" y="446"/>
                  </a:lnTo>
                  <a:lnTo>
                    <a:pt x="395" y="383"/>
                  </a:lnTo>
                  <a:lnTo>
                    <a:pt x="402" y="338"/>
                  </a:lnTo>
                  <a:lnTo>
                    <a:pt x="402" y="268"/>
                  </a:lnTo>
                  <a:lnTo>
                    <a:pt x="408" y="249"/>
                  </a:lnTo>
                  <a:lnTo>
                    <a:pt x="408" y="223"/>
                  </a:lnTo>
                  <a:lnTo>
                    <a:pt x="415" y="217"/>
                  </a:lnTo>
                  <a:lnTo>
                    <a:pt x="415" y="204"/>
                  </a:lnTo>
                  <a:lnTo>
                    <a:pt x="421" y="198"/>
                  </a:lnTo>
                  <a:lnTo>
                    <a:pt x="427" y="191"/>
                  </a:lnTo>
                  <a:lnTo>
                    <a:pt x="434" y="198"/>
                  </a:lnTo>
                  <a:lnTo>
                    <a:pt x="440" y="204"/>
                  </a:lnTo>
                  <a:lnTo>
                    <a:pt x="440" y="217"/>
                  </a:lnTo>
                  <a:lnTo>
                    <a:pt x="446" y="223"/>
                  </a:lnTo>
                  <a:lnTo>
                    <a:pt x="446" y="242"/>
                  </a:lnTo>
                  <a:lnTo>
                    <a:pt x="453" y="255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4" name="Freeform 281"/>
            <p:cNvSpPr/>
            <p:nvPr/>
          </p:nvSpPr>
          <p:spPr>
            <a:xfrm>
              <a:off x="3843" y="3749"/>
              <a:ext cx="6" cy="191"/>
            </a:xfrm>
            <a:custGeom>
              <a:avLst/>
              <a:gdLst>
                <a:gd name="txL" fmla="*/ 0 w 6"/>
                <a:gd name="txT" fmla="*/ 0 h 191"/>
                <a:gd name="txR" fmla="*/ 6 w 6"/>
                <a:gd name="txB" fmla="*/ 191 h 191"/>
              </a:gdLst>
              <a:ahLst/>
              <a:cxnLst>
                <a:cxn ang="0">
                  <a:pos x="0" y="0"/>
                </a:cxn>
                <a:cxn ang="0">
                  <a:pos x="0" y="45"/>
                </a:cxn>
                <a:cxn ang="0">
                  <a:pos x="6" y="64"/>
                </a:cxn>
                <a:cxn ang="0">
                  <a:pos x="6" y="191"/>
                </a:cxn>
              </a:cxnLst>
              <a:rect l="txL" t="txT" r="txR" b="txB"/>
              <a:pathLst>
                <a:path w="6" h="191">
                  <a:moveTo>
                    <a:pt x="0" y="0"/>
                  </a:moveTo>
                  <a:lnTo>
                    <a:pt x="0" y="45"/>
                  </a:lnTo>
                  <a:lnTo>
                    <a:pt x="6" y="64"/>
                  </a:lnTo>
                  <a:lnTo>
                    <a:pt x="6" y="191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5" name="Freeform 282"/>
            <p:cNvSpPr/>
            <p:nvPr/>
          </p:nvSpPr>
          <p:spPr>
            <a:xfrm>
              <a:off x="3856" y="3711"/>
              <a:ext cx="127" cy="229"/>
            </a:xfrm>
            <a:custGeom>
              <a:avLst/>
              <a:gdLst>
                <a:gd name="txL" fmla="*/ 0 w 127"/>
                <a:gd name="txT" fmla="*/ 0 h 229"/>
                <a:gd name="txR" fmla="*/ 127 w 127"/>
                <a:gd name="txB" fmla="*/ 229 h 229"/>
              </a:gdLst>
              <a:ahLst/>
              <a:cxnLst>
                <a:cxn ang="0">
                  <a:pos x="0" y="229"/>
                </a:cxn>
                <a:cxn ang="0">
                  <a:pos x="0" y="115"/>
                </a:cxn>
                <a:cxn ang="0">
                  <a:pos x="6" y="89"/>
                </a:cxn>
                <a:cxn ang="0">
                  <a:pos x="6" y="51"/>
                </a:cxn>
                <a:cxn ang="0">
                  <a:pos x="12" y="38"/>
                </a:cxn>
                <a:cxn ang="0">
                  <a:pos x="12" y="19"/>
                </a:cxn>
                <a:cxn ang="0">
                  <a:pos x="25" y="6"/>
                </a:cxn>
                <a:cxn ang="0">
                  <a:pos x="25" y="0"/>
                </a:cxn>
                <a:cxn ang="0">
                  <a:pos x="31" y="6"/>
                </a:cxn>
                <a:cxn ang="0">
                  <a:pos x="38" y="13"/>
                </a:cxn>
                <a:cxn ang="0">
                  <a:pos x="38" y="19"/>
                </a:cxn>
                <a:cxn ang="0">
                  <a:pos x="44" y="25"/>
                </a:cxn>
                <a:cxn ang="0">
                  <a:pos x="44" y="44"/>
                </a:cxn>
                <a:cxn ang="0">
                  <a:pos x="51" y="57"/>
                </a:cxn>
                <a:cxn ang="0">
                  <a:pos x="51" y="89"/>
                </a:cxn>
                <a:cxn ang="0">
                  <a:pos x="57" y="108"/>
                </a:cxn>
                <a:cxn ang="0">
                  <a:pos x="57" y="159"/>
                </a:cxn>
                <a:cxn ang="0">
                  <a:pos x="63" y="204"/>
                </a:cxn>
                <a:cxn ang="0">
                  <a:pos x="63" y="229"/>
                </a:cxn>
                <a:cxn ang="0">
                  <a:pos x="63" y="217"/>
                </a:cxn>
                <a:cxn ang="0">
                  <a:pos x="70" y="166"/>
                </a:cxn>
                <a:cxn ang="0">
                  <a:pos x="70" y="102"/>
                </a:cxn>
                <a:cxn ang="0">
                  <a:pos x="76" y="89"/>
                </a:cxn>
                <a:cxn ang="0">
                  <a:pos x="76" y="57"/>
                </a:cxn>
                <a:cxn ang="0">
                  <a:pos x="82" y="51"/>
                </a:cxn>
                <a:cxn ang="0">
                  <a:pos x="82" y="38"/>
                </a:cxn>
                <a:cxn ang="0">
                  <a:pos x="95" y="25"/>
                </a:cxn>
                <a:cxn ang="0">
                  <a:pos x="89" y="25"/>
                </a:cxn>
                <a:cxn ang="0">
                  <a:pos x="95" y="25"/>
                </a:cxn>
                <a:cxn ang="0">
                  <a:pos x="108" y="38"/>
                </a:cxn>
                <a:cxn ang="0">
                  <a:pos x="108" y="57"/>
                </a:cxn>
                <a:cxn ang="0">
                  <a:pos x="114" y="64"/>
                </a:cxn>
                <a:cxn ang="0">
                  <a:pos x="114" y="89"/>
                </a:cxn>
                <a:cxn ang="0">
                  <a:pos x="121" y="102"/>
                </a:cxn>
                <a:cxn ang="0">
                  <a:pos x="121" y="153"/>
                </a:cxn>
                <a:cxn ang="0">
                  <a:pos x="127" y="185"/>
                </a:cxn>
                <a:cxn ang="0">
                  <a:pos x="127" y="229"/>
                </a:cxn>
              </a:cxnLst>
              <a:rect l="txL" t="txT" r="txR" b="txB"/>
              <a:pathLst>
                <a:path w="127" h="229">
                  <a:moveTo>
                    <a:pt x="0" y="229"/>
                  </a:moveTo>
                  <a:lnTo>
                    <a:pt x="0" y="115"/>
                  </a:lnTo>
                  <a:lnTo>
                    <a:pt x="6" y="89"/>
                  </a:lnTo>
                  <a:lnTo>
                    <a:pt x="6" y="51"/>
                  </a:lnTo>
                  <a:lnTo>
                    <a:pt x="12" y="38"/>
                  </a:lnTo>
                  <a:lnTo>
                    <a:pt x="12" y="19"/>
                  </a:lnTo>
                  <a:lnTo>
                    <a:pt x="25" y="6"/>
                  </a:lnTo>
                  <a:lnTo>
                    <a:pt x="25" y="0"/>
                  </a:lnTo>
                  <a:lnTo>
                    <a:pt x="31" y="6"/>
                  </a:lnTo>
                  <a:lnTo>
                    <a:pt x="38" y="13"/>
                  </a:lnTo>
                  <a:lnTo>
                    <a:pt x="38" y="19"/>
                  </a:lnTo>
                  <a:lnTo>
                    <a:pt x="44" y="25"/>
                  </a:lnTo>
                  <a:lnTo>
                    <a:pt x="44" y="44"/>
                  </a:lnTo>
                  <a:lnTo>
                    <a:pt x="51" y="57"/>
                  </a:lnTo>
                  <a:lnTo>
                    <a:pt x="51" y="89"/>
                  </a:lnTo>
                  <a:lnTo>
                    <a:pt x="57" y="108"/>
                  </a:lnTo>
                  <a:lnTo>
                    <a:pt x="57" y="159"/>
                  </a:lnTo>
                  <a:lnTo>
                    <a:pt x="63" y="204"/>
                  </a:lnTo>
                  <a:lnTo>
                    <a:pt x="63" y="229"/>
                  </a:lnTo>
                  <a:lnTo>
                    <a:pt x="63" y="217"/>
                  </a:lnTo>
                  <a:lnTo>
                    <a:pt x="70" y="166"/>
                  </a:lnTo>
                  <a:lnTo>
                    <a:pt x="70" y="102"/>
                  </a:lnTo>
                  <a:lnTo>
                    <a:pt x="76" y="89"/>
                  </a:lnTo>
                  <a:lnTo>
                    <a:pt x="76" y="57"/>
                  </a:lnTo>
                  <a:lnTo>
                    <a:pt x="82" y="51"/>
                  </a:lnTo>
                  <a:lnTo>
                    <a:pt x="82" y="38"/>
                  </a:lnTo>
                  <a:lnTo>
                    <a:pt x="95" y="25"/>
                  </a:lnTo>
                  <a:lnTo>
                    <a:pt x="89" y="25"/>
                  </a:lnTo>
                  <a:lnTo>
                    <a:pt x="95" y="25"/>
                  </a:lnTo>
                  <a:lnTo>
                    <a:pt x="108" y="38"/>
                  </a:lnTo>
                  <a:lnTo>
                    <a:pt x="108" y="57"/>
                  </a:lnTo>
                  <a:lnTo>
                    <a:pt x="114" y="64"/>
                  </a:lnTo>
                  <a:lnTo>
                    <a:pt x="114" y="89"/>
                  </a:lnTo>
                  <a:lnTo>
                    <a:pt x="121" y="102"/>
                  </a:lnTo>
                  <a:lnTo>
                    <a:pt x="121" y="153"/>
                  </a:lnTo>
                  <a:lnTo>
                    <a:pt x="127" y="185"/>
                  </a:lnTo>
                  <a:lnTo>
                    <a:pt x="127" y="229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6" name="Freeform 283"/>
            <p:cNvSpPr/>
            <p:nvPr/>
          </p:nvSpPr>
          <p:spPr>
            <a:xfrm>
              <a:off x="3989" y="3762"/>
              <a:ext cx="58" cy="178"/>
            </a:xfrm>
            <a:custGeom>
              <a:avLst/>
              <a:gdLst>
                <a:gd name="txL" fmla="*/ 0 w 58"/>
                <a:gd name="txT" fmla="*/ 0 h 178"/>
                <a:gd name="txR" fmla="*/ 58 w 58"/>
                <a:gd name="txB" fmla="*/ 178 h 178"/>
              </a:gdLst>
              <a:ahLst/>
              <a:cxnLst>
                <a:cxn ang="0">
                  <a:pos x="0" y="178"/>
                </a:cxn>
                <a:cxn ang="0">
                  <a:pos x="0" y="89"/>
                </a:cxn>
                <a:cxn ang="0">
                  <a:pos x="7" y="70"/>
                </a:cxn>
                <a:cxn ang="0">
                  <a:pos x="7" y="38"/>
                </a:cxn>
                <a:cxn ang="0">
                  <a:pos x="13" y="32"/>
                </a:cxn>
                <a:cxn ang="0">
                  <a:pos x="13" y="1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26" y="0"/>
                </a:cxn>
                <a:cxn ang="0">
                  <a:pos x="32" y="6"/>
                </a:cxn>
                <a:cxn ang="0">
                  <a:pos x="45" y="19"/>
                </a:cxn>
                <a:cxn ang="0">
                  <a:pos x="45" y="44"/>
                </a:cxn>
                <a:cxn ang="0">
                  <a:pos x="51" y="51"/>
                </a:cxn>
                <a:cxn ang="0">
                  <a:pos x="51" y="89"/>
                </a:cxn>
                <a:cxn ang="0">
                  <a:pos x="58" y="108"/>
                </a:cxn>
                <a:cxn ang="0">
                  <a:pos x="58" y="178"/>
                </a:cxn>
              </a:cxnLst>
              <a:rect l="txL" t="txT" r="txR" b="txB"/>
              <a:pathLst>
                <a:path w="58" h="178">
                  <a:moveTo>
                    <a:pt x="0" y="178"/>
                  </a:moveTo>
                  <a:lnTo>
                    <a:pt x="0" y="89"/>
                  </a:lnTo>
                  <a:lnTo>
                    <a:pt x="7" y="70"/>
                  </a:lnTo>
                  <a:lnTo>
                    <a:pt x="7" y="38"/>
                  </a:lnTo>
                  <a:lnTo>
                    <a:pt x="13" y="32"/>
                  </a:lnTo>
                  <a:lnTo>
                    <a:pt x="13" y="13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6"/>
                  </a:lnTo>
                  <a:lnTo>
                    <a:pt x="45" y="19"/>
                  </a:lnTo>
                  <a:lnTo>
                    <a:pt x="45" y="44"/>
                  </a:lnTo>
                  <a:lnTo>
                    <a:pt x="51" y="51"/>
                  </a:lnTo>
                  <a:lnTo>
                    <a:pt x="51" y="89"/>
                  </a:lnTo>
                  <a:lnTo>
                    <a:pt x="58" y="108"/>
                  </a:lnTo>
                  <a:lnTo>
                    <a:pt x="58" y="178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7" name="Freeform 284"/>
            <p:cNvSpPr/>
            <p:nvPr/>
          </p:nvSpPr>
          <p:spPr>
            <a:xfrm>
              <a:off x="4053" y="3781"/>
              <a:ext cx="58" cy="159"/>
            </a:xfrm>
            <a:custGeom>
              <a:avLst/>
              <a:gdLst>
                <a:gd name="txL" fmla="*/ 0 w 58"/>
                <a:gd name="txT" fmla="*/ 0 h 159"/>
                <a:gd name="txR" fmla="*/ 58 w 58"/>
                <a:gd name="txB" fmla="*/ 159 h 159"/>
              </a:gdLst>
              <a:ahLst/>
              <a:cxnLst>
                <a:cxn ang="0">
                  <a:pos x="0" y="159"/>
                </a:cxn>
                <a:cxn ang="0">
                  <a:pos x="0" y="140"/>
                </a:cxn>
                <a:cxn ang="0">
                  <a:pos x="7" y="115"/>
                </a:cxn>
                <a:cxn ang="0">
                  <a:pos x="7" y="64"/>
                </a:cxn>
                <a:cxn ang="0">
                  <a:pos x="13" y="51"/>
                </a:cxn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26" y="0"/>
                </a:cxn>
                <a:cxn ang="0">
                  <a:pos x="32" y="6"/>
                </a:cxn>
                <a:cxn ang="0">
                  <a:pos x="38" y="13"/>
                </a:cxn>
                <a:cxn ang="0">
                  <a:pos x="45" y="19"/>
                </a:cxn>
                <a:cxn ang="0">
                  <a:pos x="45" y="38"/>
                </a:cxn>
                <a:cxn ang="0">
                  <a:pos x="51" y="45"/>
                </a:cxn>
                <a:cxn ang="0">
                  <a:pos x="51" y="76"/>
                </a:cxn>
                <a:cxn ang="0">
                  <a:pos x="58" y="89"/>
                </a:cxn>
                <a:cxn ang="0">
                  <a:pos x="58" y="159"/>
                </a:cxn>
              </a:cxnLst>
              <a:rect l="txL" t="txT" r="txR" b="txB"/>
              <a:pathLst>
                <a:path w="58" h="159">
                  <a:moveTo>
                    <a:pt x="0" y="159"/>
                  </a:moveTo>
                  <a:lnTo>
                    <a:pt x="0" y="140"/>
                  </a:lnTo>
                  <a:lnTo>
                    <a:pt x="7" y="115"/>
                  </a:lnTo>
                  <a:lnTo>
                    <a:pt x="7" y="64"/>
                  </a:lnTo>
                  <a:lnTo>
                    <a:pt x="13" y="51"/>
                  </a:lnTo>
                  <a:lnTo>
                    <a:pt x="13" y="25"/>
                  </a:lnTo>
                  <a:lnTo>
                    <a:pt x="19" y="19"/>
                  </a:lnTo>
                  <a:lnTo>
                    <a:pt x="19" y="6"/>
                  </a:lnTo>
                  <a:lnTo>
                    <a:pt x="26" y="0"/>
                  </a:lnTo>
                  <a:lnTo>
                    <a:pt x="32" y="6"/>
                  </a:lnTo>
                  <a:lnTo>
                    <a:pt x="38" y="13"/>
                  </a:lnTo>
                  <a:lnTo>
                    <a:pt x="45" y="19"/>
                  </a:lnTo>
                  <a:lnTo>
                    <a:pt x="45" y="38"/>
                  </a:lnTo>
                  <a:lnTo>
                    <a:pt x="51" y="45"/>
                  </a:lnTo>
                  <a:lnTo>
                    <a:pt x="51" y="76"/>
                  </a:lnTo>
                  <a:lnTo>
                    <a:pt x="58" y="89"/>
                  </a:lnTo>
                  <a:lnTo>
                    <a:pt x="58" y="159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8" name="Freeform 285"/>
            <p:cNvSpPr/>
            <p:nvPr/>
          </p:nvSpPr>
          <p:spPr>
            <a:xfrm>
              <a:off x="4123" y="3800"/>
              <a:ext cx="58" cy="140"/>
            </a:xfrm>
            <a:custGeom>
              <a:avLst/>
              <a:gdLst>
                <a:gd name="txL" fmla="*/ 0 w 58"/>
                <a:gd name="txT" fmla="*/ 0 h 140"/>
                <a:gd name="txR" fmla="*/ 58 w 58"/>
                <a:gd name="txB" fmla="*/ 140 h 140"/>
              </a:gdLst>
              <a:ahLst/>
              <a:cxnLst>
                <a:cxn ang="0">
                  <a:pos x="0" y="140"/>
                </a:cxn>
                <a:cxn ang="0">
                  <a:pos x="0" y="89"/>
                </a:cxn>
                <a:cxn ang="0">
                  <a:pos x="7" y="77"/>
                </a:cxn>
                <a:cxn ang="0">
                  <a:pos x="7" y="45"/>
                </a:cxn>
                <a:cxn ang="0">
                  <a:pos x="13" y="32"/>
                </a:cxn>
                <a:cxn ang="0">
                  <a:pos x="13" y="19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26" y="6"/>
                </a:cxn>
                <a:cxn ang="0">
                  <a:pos x="32" y="13"/>
                </a:cxn>
                <a:cxn ang="0">
                  <a:pos x="39" y="19"/>
                </a:cxn>
                <a:cxn ang="0">
                  <a:pos x="39" y="26"/>
                </a:cxn>
                <a:cxn ang="0">
                  <a:pos x="45" y="32"/>
                </a:cxn>
                <a:cxn ang="0">
                  <a:pos x="45" y="57"/>
                </a:cxn>
                <a:cxn ang="0">
                  <a:pos x="51" y="64"/>
                </a:cxn>
                <a:cxn ang="0">
                  <a:pos x="51" y="108"/>
                </a:cxn>
                <a:cxn ang="0">
                  <a:pos x="58" y="134"/>
                </a:cxn>
                <a:cxn ang="0">
                  <a:pos x="58" y="140"/>
                </a:cxn>
              </a:cxnLst>
              <a:rect l="txL" t="txT" r="txR" b="txB"/>
              <a:pathLst>
                <a:path w="58" h="140">
                  <a:moveTo>
                    <a:pt x="0" y="140"/>
                  </a:moveTo>
                  <a:lnTo>
                    <a:pt x="0" y="89"/>
                  </a:lnTo>
                  <a:lnTo>
                    <a:pt x="7" y="77"/>
                  </a:lnTo>
                  <a:lnTo>
                    <a:pt x="7" y="45"/>
                  </a:lnTo>
                  <a:lnTo>
                    <a:pt x="13" y="32"/>
                  </a:lnTo>
                  <a:lnTo>
                    <a:pt x="13" y="19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26" y="6"/>
                  </a:lnTo>
                  <a:lnTo>
                    <a:pt x="32" y="13"/>
                  </a:lnTo>
                  <a:lnTo>
                    <a:pt x="39" y="19"/>
                  </a:lnTo>
                  <a:lnTo>
                    <a:pt x="39" y="26"/>
                  </a:lnTo>
                  <a:lnTo>
                    <a:pt x="45" y="32"/>
                  </a:lnTo>
                  <a:lnTo>
                    <a:pt x="45" y="57"/>
                  </a:lnTo>
                  <a:lnTo>
                    <a:pt x="51" y="64"/>
                  </a:lnTo>
                  <a:lnTo>
                    <a:pt x="51" y="108"/>
                  </a:lnTo>
                  <a:lnTo>
                    <a:pt x="58" y="134"/>
                  </a:lnTo>
                  <a:lnTo>
                    <a:pt x="58" y="140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9" name="Freeform 286"/>
            <p:cNvSpPr/>
            <p:nvPr/>
          </p:nvSpPr>
          <p:spPr>
            <a:xfrm>
              <a:off x="4187" y="3826"/>
              <a:ext cx="57" cy="114"/>
            </a:xfrm>
            <a:custGeom>
              <a:avLst/>
              <a:gdLst>
                <a:gd name="txL" fmla="*/ 0 w 57"/>
                <a:gd name="txT" fmla="*/ 0 h 114"/>
                <a:gd name="txR" fmla="*/ 57 w 57"/>
                <a:gd name="txB" fmla="*/ 114 h 114"/>
              </a:gdLst>
              <a:ahLst/>
              <a:cxnLst>
                <a:cxn ang="0">
                  <a:pos x="0" y="114"/>
                </a:cxn>
                <a:cxn ang="0">
                  <a:pos x="0" y="108"/>
                </a:cxn>
                <a:cxn ang="0">
                  <a:pos x="6" y="82"/>
                </a:cxn>
                <a:cxn ang="0">
                  <a:pos x="6" y="44"/>
                </a:cxn>
                <a:cxn ang="0">
                  <a:pos x="13" y="38"/>
                </a:cxn>
                <a:cxn ang="0">
                  <a:pos x="13" y="19"/>
                </a:cxn>
                <a:cxn ang="0">
                  <a:pos x="19" y="12"/>
                </a:cxn>
                <a:cxn ang="0">
                  <a:pos x="19" y="0"/>
                </a:cxn>
                <a:cxn ang="0">
                  <a:pos x="26" y="0"/>
                </a:cxn>
                <a:cxn ang="0">
                  <a:pos x="32" y="0"/>
                </a:cxn>
                <a:cxn ang="0">
                  <a:pos x="38" y="12"/>
                </a:cxn>
                <a:cxn ang="0">
                  <a:pos x="45" y="19"/>
                </a:cxn>
                <a:cxn ang="0">
                  <a:pos x="45" y="31"/>
                </a:cxn>
                <a:cxn ang="0">
                  <a:pos x="51" y="38"/>
                </a:cxn>
                <a:cxn ang="0">
                  <a:pos x="51" y="70"/>
                </a:cxn>
                <a:cxn ang="0">
                  <a:pos x="57" y="89"/>
                </a:cxn>
                <a:cxn ang="0">
                  <a:pos x="57" y="114"/>
                </a:cxn>
              </a:cxnLst>
              <a:rect l="txL" t="txT" r="txR" b="txB"/>
              <a:pathLst>
                <a:path w="57" h="114">
                  <a:moveTo>
                    <a:pt x="0" y="114"/>
                  </a:moveTo>
                  <a:lnTo>
                    <a:pt x="0" y="108"/>
                  </a:lnTo>
                  <a:lnTo>
                    <a:pt x="6" y="82"/>
                  </a:lnTo>
                  <a:lnTo>
                    <a:pt x="6" y="44"/>
                  </a:lnTo>
                  <a:lnTo>
                    <a:pt x="13" y="38"/>
                  </a:lnTo>
                  <a:lnTo>
                    <a:pt x="13" y="19"/>
                  </a:lnTo>
                  <a:lnTo>
                    <a:pt x="19" y="12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8" y="12"/>
                  </a:lnTo>
                  <a:lnTo>
                    <a:pt x="45" y="19"/>
                  </a:lnTo>
                  <a:lnTo>
                    <a:pt x="45" y="31"/>
                  </a:lnTo>
                  <a:lnTo>
                    <a:pt x="51" y="38"/>
                  </a:lnTo>
                  <a:lnTo>
                    <a:pt x="51" y="70"/>
                  </a:lnTo>
                  <a:lnTo>
                    <a:pt x="57" y="89"/>
                  </a:lnTo>
                  <a:lnTo>
                    <a:pt x="57" y="114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90" name="Freeform 287"/>
            <p:cNvSpPr/>
            <p:nvPr/>
          </p:nvSpPr>
          <p:spPr>
            <a:xfrm>
              <a:off x="4257" y="3845"/>
              <a:ext cx="51" cy="95"/>
            </a:xfrm>
            <a:custGeom>
              <a:avLst/>
              <a:gdLst>
                <a:gd name="txL" fmla="*/ 0 w 51"/>
                <a:gd name="txT" fmla="*/ 0 h 95"/>
                <a:gd name="txR" fmla="*/ 51 w 51"/>
                <a:gd name="txB" fmla="*/ 95 h 95"/>
              </a:gdLst>
              <a:ahLst/>
              <a:cxnLst>
                <a:cxn ang="0">
                  <a:pos x="0" y="95"/>
                </a:cxn>
                <a:cxn ang="0">
                  <a:pos x="0" y="70"/>
                </a:cxn>
                <a:cxn ang="0">
                  <a:pos x="7" y="57"/>
                </a:cxn>
                <a:cxn ang="0">
                  <a:pos x="7" y="25"/>
                </a:cxn>
                <a:cxn ang="0">
                  <a:pos x="13" y="19"/>
                </a:cxn>
                <a:cxn ang="0">
                  <a:pos x="13" y="6"/>
                </a:cxn>
                <a:cxn ang="0">
                  <a:pos x="19" y="0"/>
                </a:cxn>
                <a:cxn ang="0">
                  <a:pos x="26" y="0"/>
                </a:cxn>
                <a:cxn ang="0">
                  <a:pos x="32" y="6"/>
                </a:cxn>
                <a:cxn ang="0">
                  <a:pos x="38" y="12"/>
                </a:cxn>
                <a:cxn ang="0">
                  <a:pos x="38" y="25"/>
                </a:cxn>
                <a:cxn ang="0">
                  <a:pos x="45" y="32"/>
                </a:cxn>
                <a:cxn ang="0">
                  <a:pos x="45" y="63"/>
                </a:cxn>
                <a:cxn ang="0">
                  <a:pos x="51" y="76"/>
                </a:cxn>
                <a:cxn ang="0">
                  <a:pos x="51" y="95"/>
                </a:cxn>
              </a:cxnLst>
              <a:rect l="txL" t="txT" r="txR" b="txB"/>
              <a:pathLst>
                <a:path w="51" h="95">
                  <a:moveTo>
                    <a:pt x="0" y="95"/>
                  </a:moveTo>
                  <a:lnTo>
                    <a:pt x="0" y="70"/>
                  </a:lnTo>
                  <a:lnTo>
                    <a:pt x="7" y="57"/>
                  </a:lnTo>
                  <a:lnTo>
                    <a:pt x="7" y="25"/>
                  </a:lnTo>
                  <a:lnTo>
                    <a:pt x="13" y="19"/>
                  </a:lnTo>
                  <a:lnTo>
                    <a:pt x="13" y="6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32" y="6"/>
                  </a:lnTo>
                  <a:lnTo>
                    <a:pt x="38" y="12"/>
                  </a:lnTo>
                  <a:lnTo>
                    <a:pt x="38" y="25"/>
                  </a:lnTo>
                  <a:lnTo>
                    <a:pt x="45" y="32"/>
                  </a:lnTo>
                  <a:lnTo>
                    <a:pt x="45" y="63"/>
                  </a:lnTo>
                  <a:lnTo>
                    <a:pt x="51" y="76"/>
                  </a:lnTo>
                  <a:lnTo>
                    <a:pt x="51" y="95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91" name="Freeform 288"/>
            <p:cNvSpPr/>
            <p:nvPr/>
          </p:nvSpPr>
          <p:spPr>
            <a:xfrm>
              <a:off x="4327" y="3864"/>
              <a:ext cx="45" cy="76"/>
            </a:xfrm>
            <a:custGeom>
              <a:avLst/>
              <a:gdLst>
                <a:gd name="txL" fmla="*/ 0 w 45"/>
                <a:gd name="txT" fmla="*/ 0 h 76"/>
                <a:gd name="txR" fmla="*/ 45 w 45"/>
                <a:gd name="txB" fmla="*/ 76 h 76"/>
              </a:gdLst>
              <a:ahLst/>
              <a:cxnLst>
                <a:cxn ang="0">
                  <a:pos x="0" y="76"/>
                </a:cxn>
                <a:cxn ang="0">
                  <a:pos x="0" y="44"/>
                </a:cxn>
                <a:cxn ang="0">
                  <a:pos x="7" y="38"/>
                </a:cxn>
                <a:cxn ang="0">
                  <a:pos x="7" y="19"/>
                </a:cxn>
                <a:cxn ang="0">
                  <a:pos x="13" y="13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26" y="0"/>
                </a:cxn>
                <a:cxn ang="0">
                  <a:pos x="39" y="19"/>
                </a:cxn>
                <a:cxn ang="0">
                  <a:pos x="39" y="44"/>
                </a:cxn>
                <a:cxn ang="0">
                  <a:pos x="45" y="51"/>
                </a:cxn>
                <a:cxn ang="0">
                  <a:pos x="45" y="76"/>
                </a:cxn>
              </a:cxnLst>
              <a:rect l="txL" t="txT" r="txR" b="txB"/>
              <a:pathLst>
                <a:path w="45" h="76">
                  <a:moveTo>
                    <a:pt x="0" y="76"/>
                  </a:moveTo>
                  <a:lnTo>
                    <a:pt x="0" y="44"/>
                  </a:lnTo>
                  <a:lnTo>
                    <a:pt x="7" y="38"/>
                  </a:lnTo>
                  <a:lnTo>
                    <a:pt x="7" y="19"/>
                  </a:lnTo>
                  <a:lnTo>
                    <a:pt x="13" y="1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39" y="19"/>
                  </a:lnTo>
                  <a:lnTo>
                    <a:pt x="39" y="44"/>
                  </a:lnTo>
                  <a:lnTo>
                    <a:pt x="45" y="51"/>
                  </a:lnTo>
                  <a:lnTo>
                    <a:pt x="45" y="76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92" name="Freeform 289"/>
            <p:cNvSpPr/>
            <p:nvPr/>
          </p:nvSpPr>
          <p:spPr>
            <a:xfrm>
              <a:off x="4391" y="3883"/>
              <a:ext cx="45" cy="57"/>
            </a:xfrm>
            <a:custGeom>
              <a:avLst/>
              <a:gdLst>
                <a:gd name="txL" fmla="*/ 0 w 45"/>
                <a:gd name="txT" fmla="*/ 0 h 57"/>
                <a:gd name="txR" fmla="*/ 45 w 45"/>
                <a:gd name="txB" fmla="*/ 57 h 57"/>
              </a:gdLst>
              <a:ahLst/>
              <a:cxnLst>
                <a:cxn ang="0">
                  <a:pos x="0" y="57"/>
                </a:cxn>
                <a:cxn ang="0">
                  <a:pos x="6" y="45"/>
                </a:cxn>
                <a:cxn ang="0">
                  <a:pos x="6" y="25"/>
                </a:cxn>
                <a:cxn ang="0">
                  <a:pos x="13" y="19"/>
                </a:cxn>
                <a:cxn ang="0">
                  <a:pos x="13" y="6"/>
                </a:cxn>
                <a:cxn ang="0">
                  <a:pos x="19" y="0"/>
                </a:cxn>
                <a:cxn ang="0">
                  <a:pos x="26" y="0"/>
                </a:cxn>
                <a:cxn ang="0">
                  <a:pos x="32" y="13"/>
                </a:cxn>
                <a:cxn ang="0">
                  <a:pos x="38" y="19"/>
                </a:cxn>
                <a:cxn ang="0">
                  <a:pos x="38" y="32"/>
                </a:cxn>
                <a:cxn ang="0">
                  <a:pos x="45" y="38"/>
                </a:cxn>
                <a:cxn ang="0">
                  <a:pos x="45" y="57"/>
                </a:cxn>
              </a:cxnLst>
              <a:rect l="txL" t="txT" r="txR" b="txB"/>
              <a:pathLst>
                <a:path w="45" h="57">
                  <a:moveTo>
                    <a:pt x="0" y="57"/>
                  </a:moveTo>
                  <a:lnTo>
                    <a:pt x="6" y="45"/>
                  </a:lnTo>
                  <a:lnTo>
                    <a:pt x="6" y="25"/>
                  </a:lnTo>
                  <a:lnTo>
                    <a:pt x="13" y="19"/>
                  </a:lnTo>
                  <a:lnTo>
                    <a:pt x="13" y="6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32" y="13"/>
                  </a:lnTo>
                  <a:lnTo>
                    <a:pt x="38" y="19"/>
                  </a:lnTo>
                  <a:lnTo>
                    <a:pt x="38" y="32"/>
                  </a:lnTo>
                  <a:lnTo>
                    <a:pt x="45" y="38"/>
                  </a:lnTo>
                  <a:lnTo>
                    <a:pt x="45" y="57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93" name="Freeform 290"/>
            <p:cNvSpPr/>
            <p:nvPr/>
          </p:nvSpPr>
          <p:spPr>
            <a:xfrm>
              <a:off x="4461" y="3902"/>
              <a:ext cx="38" cy="38"/>
            </a:xfrm>
            <a:custGeom>
              <a:avLst/>
              <a:gdLst>
                <a:gd name="txL" fmla="*/ 0 w 38"/>
                <a:gd name="txT" fmla="*/ 0 h 38"/>
                <a:gd name="txR" fmla="*/ 38 w 38"/>
                <a:gd name="txB" fmla="*/ 38 h 38"/>
              </a:gdLst>
              <a:ahLst/>
              <a:cxnLst>
                <a:cxn ang="0">
                  <a:pos x="0" y="38"/>
                </a:cxn>
                <a:cxn ang="0">
                  <a:pos x="7" y="32"/>
                </a:cxn>
                <a:cxn ang="0">
                  <a:pos x="7" y="13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26" y="6"/>
                </a:cxn>
                <a:cxn ang="0">
                  <a:pos x="32" y="13"/>
                </a:cxn>
                <a:cxn ang="0">
                  <a:pos x="32" y="26"/>
                </a:cxn>
                <a:cxn ang="0">
                  <a:pos x="38" y="32"/>
                </a:cxn>
                <a:cxn ang="0">
                  <a:pos x="38" y="38"/>
                </a:cxn>
              </a:cxnLst>
              <a:rect l="txL" t="txT" r="txR" b="txB"/>
              <a:pathLst>
                <a:path w="38" h="38">
                  <a:moveTo>
                    <a:pt x="0" y="38"/>
                  </a:moveTo>
                  <a:lnTo>
                    <a:pt x="7" y="32"/>
                  </a:lnTo>
                  <a:lnTo>
                    <a:pt x="7" y="13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6" y="6"/>
                  </a:lnTo>
                  <a:lnTo>
                    <a:pt x="32" y="13"/>
                  </a:lnTo>
                  <a:lnTo>
                    <a:pt x="32" y="26"/>
                  </a:lnTo>
                  <a:lnTo>
                    <a:pt x="38" y="32"/>
                  </a:lnTo>
                  <a:lnTo>
                    <a:pt x="38" y="38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94" name="Freeform 291"/>
            <p:cNvSpPr/>
            <p:nvPr/>
          </p:nvSpPr>
          <p:spPr>
            <a:xfrm>
              <a:off x="4538" y="3928"/>
              <a:ext cx="19" cy="12"/>
            </a:xfrm>
            <a:custGeom>
              <a:avLst/>
              <a:gdLst>
                <a:gd name="txL" fmla="*/ 0 w 19"/>
                <a:gd name="txT" fmla="*/ 0 h 12"/>
                <a:gd name="txR" fmla="*/ 19 w 19"/>
                <a:gd name="txB" fmla="*/ 12 h 12"/>
              </a:gdLst>
              <a:ahLst/>
              <a:cxnLst>
                <a:cxn ang="0">
                  <a:pos x="0" y="12"/>
                </a:cxn>
                <a:cxn ang="0">
                  <a:pos x="0" y="6"/>
                </a:cxn>
                <a:cxn ang="0">
                  <a:pos x="12" y="0"/>
                </a:cxn>
                <a:cxn ang="0">
                  <a:pos x="19" y="6"/>
                </a:cxn>
                <a:cxn ang="0">
                  <a:pos x="19" y="12"/>
                </a:cxn>
              </a:cxnLst>
              <a:rect l="txL" t="txT" r="txR" b="txB"/>
              <a:pathLst>
                <a:path w="19" h="12">
                  <a:moveTo>
                    <a:pt x="0" y="12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19" y="6"/>
                  </a:lnTo>
                  <a:lnTo>
                    <a:pt x="19" y="12"/>
                  </a:lnTo>
                </a:path>
              </a:pathLst>
            </a:custGeom>
            <a:noFill/>
            <a:ln w="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95" name="Rectangle 292"/>
            <p:cNvSpPr/>
            <p:nvPr/>
          </p:nvSpPr>
          <p:spPr>
            <a:xfrm>
              <a:off x="3932" y="4074"/>
              <a:ext cx="58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96" name="Rectangle 293"/>
            <p:cNvSpPr/>
            <p:nvPr/>
          </p:nvSpPr>
          <p:spPr>
            <a:xfrm>
              <a:off x="4002" y="4080"/>
              <a:ext cx="24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/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97" name="Rectangle 294"/>
            <p:cNvSpPr/>
            <p:nvPr/>
          </p:nvSpPr>
          <p:spPr>
            <a:xfrm>
              <a:off x="4028" y="4074"/>
              <a:ext cx="46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p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98" name="Rectangle 295"/>
            <p:cNvSpPr/>
            <p:nvPr/>
          </p:nvSpPr>
          <p:spPr>
            <a:xfrm rot="-5400000">
              <a:off x="2693" y="3282"/>
              <a:ext cx="445" cy="1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Gain, dB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99" name="Rectangle 296"/>
            <p:cNvSpPr/>
            <p:nvPr/>
          </p:nvSpPr>
          <p:spPr>
            <a:xfrm>
              <a:off x="3632" y="2678"/>
              <a:ext cx="634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300" b="0" dirty="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Blackman window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0423" name="TextBox 2"/>
          <p:cNvSpPr txBox="1"/>
          <p:nvPr/>
        </p:nvSpPr>
        <p:spPr>
          <a:xfrm>
            <a:off x="5303838" y="6396038"/>
            <a:ext cx="30956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（掌握）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1198662" y="1020763"/>
            <a:ext cx="8823325" cy="4053840"/>
            <a:chOff x="1104" y="1024"/>
            <a:chExt cx="4272" cy="3132"/>
          </a:xfrm>
        </p:grpSpPr>
        <p:graphicFrame>
          <p:nvGraphicFramePr>
            <p:cNvPr id="57349" name="Object 4"/>
            <p:cNvGraphicFramePr>
              <a:graphicFrameLocks noChangeAspect="1"/>
            </p:cNvGraphicFramePr>
            <p:nvPr/>
          </p:nvGraphicFramePr>
          <p:xfrm>
            <a:off x="1104" y="1024"/>
            <a:ext cx="4272" cy="3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7" r:id="rId4" imgW="2857500" imgH="2095500" progId="MSPhotoEd.3">
                    <p:embed/>
                  </p:oleObj>
                </mc:Choice>
                <mc:Fallback>
                  <p:oleObj r:id="rId4" imgW="2857500" imgH="2095500" progId="MSPhotoEd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104" y="1024"/>
                          <a:ext cx="4272" cy="31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0" name="Object 5"/>
            <p:cNvGraphicFramePr>
              <a:graphicFrameLocks noChangeAspect="1"/>
            </p:cNvGraphicFramePr>
            <p:nvPr/>
          </p:nvGraphicFramePr>
          <p:xfrm>
            <a:off x="1440" y="1488"/>
            <a:ext cx="3840" cy="18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8" r:id="rId6" imgW="5724525" imgH="2695575" progId="Paint.Picture">
                    <p:embed/>
                  </p:oleObj>
                </mc:Choice>
                <mc:Fallback>
                  <p:oleObj r:id="rId6" imgW="5724525" imgH="2695575" progId="Paint.Picture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7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lum bright="17999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40" y="1488"/>
                          <a:ext cx="3840" cy="18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47" name="标题 2"/>
          <p:cNvSpPr txBox="1"/>
          <p:nvPr/>
        </p:nvSpPr>
        <p:spPr>
          <a:xfrm>
            <a:off x="371770" y="155851"/>
            <a:ext cx="109728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Rectangular and Blackman windows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B28623-57DB-4F7D-9ED8-A2CF176685A9}"/>
              </a:ext>
            </a:extLst>
          </p:cNvPr>
          <p:cNvSpPr/>
          <p:nvPr/>
        </p:nvSpPr>
        <p:spPr>
          <a:xfrm>
            <a:off x="190550" y="5013176"/>
            <a:ext cx="1148527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cs typeface="Times New Roman" panose="02020603050405020304" pitchFamily="18" charset="0"/>
              </a:rPr>
              <a:t>To ensure a fast transition from passband to stopband, window should have a very small main lobe width.</a:t>
            </a:r>
          </a:p>
          <a:p>
            <a:pPr marL="342900" indent="-34290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cs typeface="Times New Roman" panose="02020603050405020304" pitchFamily="18" charset="0"/>
              </a:rPr>
              <a:t>To reduce the passband and stopband rippled, the area under the sidelobes should be very small.</a:t>
            </a:r>
          </a:p>
          <a:p>
            <a:pPr marL="342900" indent="-34290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030A0"/>
                </a:solidFill>
              </a:rPr>
              <a:t>Unfortunately, these two requirements are contradictory.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1388" name="Group 60"/>
          <p:cNvGraphicFramePr>
            <a:graphicFrameLocks noGrp="1"/>
          </p:cNvGraphicFramePr>
          <p:nvPr>
            <p:ph sz="half" idx="1"/>
            <p:custDataLst>
              <p:tags r:id="rId1"/>
            </p:custDataLst>
          </p:nvPr>
        </p:nvGraphicFramePr>
        <p:xfrm>
          <a:off x="477838" y="2060575"/>
          <a:ext cx="11137900" cy="4208464"/>
        </p:xfrm>
        <a:graphic>
          <a:graphicData uri="http://schemas.openxmlformats.org/drawingml/2006/table">
            <a:tbl>
              <a:tblPr/>
              <a:tblGrid>
                <a:gridCol w="24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276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Type of windows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Main lobe width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l-G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ML</a:t>
                      </a:r>
                      <a:endParaRPr kumimoji="1" lang="el-GR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171513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Relative sidelobe level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sl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Minimum stopband attenuation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s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Transition bandwidth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l-G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kumimoji="1" lang="en-US" altLang="zh-CN" sz="2400" b="1" i="0" u="none" strike="noStrike" cap="none" normalizeH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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c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/ M</a:t>
                      </a:r>
                      <a:endParaRPr kumimoji="1" lang="en-US" altLang="zh-CN" sz="2400" b="1" i="0" u="none" strike="noStrike" cap="none" normalizeH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Rectangular 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1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/(2M+1)</a:t>
                      </a:r>
                      <a:endParaRPr kumimoji="1" lang="el-GR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171513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13.3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dB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20.9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dB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0.92</a:t>
                      </a:r>
                      <a:r>
                        <a:rPr kumimoji="1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/M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4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Hann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1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/(2M+1)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31.5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dB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43.9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dB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3.11</a:t>
                      </a:r>
                      <a:r>
                        <a:rPr kumimoji="1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/M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Hamming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1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/(2M+1)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42.7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dB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54.5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dB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3.32</a:t>
                      </a:r>
                      <a:r>
                        <a:rPr kumimoji="1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/M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4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Blackman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kumimoji="1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/(2M+1)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8.1dB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75.3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dB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5.56</a:t>
                      </a:r>
                      <a:r>
                        <a:rPr kumimoji="1" lang="el-GR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1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/M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9432" name="Rectangle 49"/>
          <p:cNvSpPr/>
          <p:nvPr/>
        </p:nvSpPr>
        <p:spPr>
          <a:xfrm>
            <a:off x="477838" y="1169988"/>
            <a:ext cx="11309350" cy="6683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Table 10.2 Properties of some fixed window functions</a:t>
            </a:r>
          </a:p>
        </p:txBody>
      </p:sp>
      <p:sp>
        <p:nvSpPr>
          <p:cNvPr id="59433" name="TextBox 2"/>
          <p:cNvSpPr txBox="1"/>
          <p:nvPr/>
        </p:nvSpPr>
        <p:spPr>
          <a:xfrm>
            <a:off x="5303838" y="6396038"/>
            <a:ext cx="30956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（重要）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1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1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9" name="Rectangle 3"/>
          <p:cNvSpPr>
            <a:spLocks noGrp="1"/>
          </p:cNvSpPr>
          <p:nvPr>
            <p:ph idx="1"/>
          </p:nvPr>
        </p:nvSpPr>
        <p:spPr>
          <a:xfrm>
            <a:off x="608013" y="1557338"/>
            <a:ext cx="10363200" cy="5715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Kaiser window</a:t>
            </a: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03141" name="Text Box 5"/>
          <p:cNvSpPr txBox="1"/>
          <p:nvPr/>
        </p:nvSpPr>
        <p:spPr>
          <a:xfrm>
            <a:off x="1054100" y="2636838"/>
            <a:ext cx="3048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Where: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3147" name="Rectangle 11"/>
          <p:cNvSpPr/>
          <p:nvPr/>
        </p:nvSpPr>
        <p:spPr>
          <a:xfrm>
            <a:off x="608013" y="4976813"/>
            <a:ext cx="11326812" cy="1077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We can adjust </a:t>
            </a:r>
            <a:r>
              <a:rPr lang="en-US" altLang="zh-CN" sz="3200" dirty="0"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to modify the window function. So, it is called as 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adjustable window function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61445" name="标题 2"/>
          <p:cNvSpPr txBox="1"/>
          <p:nvPr/>
        </p:nvSpPr>
        <p:spPr>
          <a:xfrm>
            <a:off x="303213" y="228600"/>
            <a:ext cx="109728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10.2.5 Adjustable Window Functions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545013" y="1181100"/>
          <a:ext cx="34544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1" r:id="rId3" imgW="3454400" imgH="1600200" progId="Equation.DSMT4">
                  <p:embed/>
                </p:oleObj>
              </mc:Choice>
              <mc:Fallback>
                <p:oleObj r:id="rId3" imgW="3454400" imgH="16002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45013" y="1181100"/>
                        <a:ext cx="3454400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033713" y="2911475"/>
          <a:ext cx="55118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2" r:id="rId5" imgW="5511800" imgH="1790700" progId="Equation.DSMT4">
                  <p:embed/>
                </p:oleObj>
              </mc:Choice>
              <mc:Fallback>
                <p:oleObj r:id="rId5" imgW="5511800" imgH="17907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3713" y="2911475"/>
                        <a:ext cx="5511800" cy="179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TextBox 2"/>
          <p:cNvSpPr txBox="1"/>
          <p:nvPr/>
        </p:nvSpPr>
        <p:spPr>
          <a:xfrm>
            <a:off x="5303838" y="6396038"/>
            <a:ext cx="30956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（理解）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03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9" grpId="0" build="p"/>
      <p:bldP spid="603141" grpId="0" build="p"/>
      <p:bldP spid="6031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9" name="Rectangle 3"/>
          <p:cNvSpPr>
            <a:spLocks noGrp="1"/>
          </p:cNvSpPr>
          <p:nvPr>
            <p:ph type="body" sz="half" idx="1"/>
          </p:nvPr>
        </p:nvSpPr>
        <p:spPr>
          <a:xfrm>
            <a:off x="119063" y="1125538"/>
            <a:ext cx="10655300" cy="1008062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ClrTx/>
              <a:buSzTx/>
              <a:buFontTx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a causal FIR frequency response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H(e </a:t>
            </a:r>
            <a:r>
              <a:rPr lang="en-US" altLang="zh-CN" sz="3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l-GR" altLang="zh-CN" sz="3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length N+1:</a:t>
            </a: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28741" name="Text Box 5"/>
          <p:cNvSpPr txBox="1"/>
          <p:nvPr/>
        </p:nvSpPr>
        <p:spPr>
          <a:xfrm>
            <a:off x="3070225" y="3048000"/>
            <a:ext cx="3816350" cy="5842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Magnitude Response</a:t>
            </a:r>
          </a:p>
        </p:txBody>
      </p:sp>
      <p:sp>
        <p:nvSpPr>
          <p:cNvPr id="628742" name="Text Box 6"/>
          <p:cNvSpPr txBox="1"/>
          <p:nvPr/>
        </p:nvSpPr>
        <p:spPr>
          <a:xfrm>
            <a:off x="7324725" y="3060700"/>
            <a:ext cx="3744913" cy="5842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Phase  Response</a:t>
            </a:r>
          </a:p>
        </p:txBody>
      </p:sp>
      <p:sp>
        <p:nvSpPr>
          <p:cNvPr id="628743" name="Line 7"/>
          <p:cNvSpPr/>
          <p:nvPr/>
        </p:nvSpPr>
        <p:spPr>
          <a:xfrm flipV="1">
            <a:off x="6396038" y="2592388"/>
            <a:ext cx="612775" cy="46831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8744" name="Line 8"/>
          <p:cNvSpPr/>
          <p:nvPr/>
        </p:nvSpPr>
        <p:spPr>
          <a:xfrm flipH="1" flipV="1">
            <a:off x="8470900" y="2592388"/>
            <a:ext cx="355600" cy="45561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8746" name="Rectangle 10"/>
          <p:cNvSpPr>
            <a:spLocks noChangeArrowheads="1"/>
          </p:cNvSpPr>
          <p:nvPr/>
        </p:nvSpPr>
        <p:spPr bwMode="auto">
          <a:xfrm>
            <a:off x="501650" y="3860800"/>
            <a:ext cx="10160000" cy="22526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a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linear-phase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FIR, we have: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Arial" panose="020B0604020202020204" pitchFamily="34" charset="0"/>
              <a:buChar char="•"/>
              <a:defRPr/>
            </a:pP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Arial" panose="020B0604020202020204" pitchFamily="34" charset="0"/>
              <a:buChar char="•"/>
              <a:defRPr/>
            </a:pP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Or, as we known:  </a:t>
            </a: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h[n] = </a:t>
            </a:r>
            <a:r>
              <a:rPr kumimoji="1" lang="el-GR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±</a:t>
            </a: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h[N-n]</a:t>
            </a:r>
            <a:endParaRPr kumimoji="1" lang="el-GR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8748" name="Text Box 12"/>
          <p:cNvSpPr txBox="1"/>
          <p:nvPr/>
        </p:nvSpPr>
        <p:spPr>
          <a:xfrm>
            <a:off x="4133215" y="4615180"/>
            <a:ext cx="5121275" cy="58356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For                </a:t>
            </a:r>
            <a:r>
              <a:rPr lang="el-GR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β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= 0, </a:t>
            </a:r>
            <a:r>
              <a:rPr lang="el-GR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π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, ±</a:t>
            </a:r>
            <a:r>
              <a:rPr lang="el-GR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π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/2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705100" y="1820863"/>
          <a:ext cx="6121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r:id="rId4" imgW="6121400" imgH="1041400" progId="Equation.DSMT4">
                  <p:embed/>
                </p:oleObj>
              </mc:Choice>
              <mc:Fallback>
                <p:oleObj r:id="rId4" imgW="6121400" imgH="10414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05100" y="1820863"/>
                        <a:ext cx="6121400" cy="1041400"/>
                      </a:xfrm>
                      <a:prstGeom prst="rect">
                        <a:avLst/>
                      </a:prstGeom>
                      <a:solidFill>
                        <a:srgbClr val="DAEDE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70000" y="4708525"/>
          <a:ext cx="242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r:id="rId6" imgW="2425700" imgH="431800" progId="Equation.DSMT4">
                  <p:embed/>
                </p:oleObj>
              </mc:Choice>
              <mc:Fallback>
                <p:oleObj r:id="rId6" imgW="2425700" imgH="4318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70000" y="4708525"/>
                        <a:ext cx="2425700" cy="431800"/>
                      </a:xfrm>
                      <a:prstGeom prst="rect">
                        <a:avLst/>
                      </a:prstGeom>
                      <a:solidFill>
                        <a:srgbClr val="DAEDE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997450" y="4438650"/>
          <a:ext cx="1409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r:id="rId8" imgW="1409700" imgH="939800" progId="Equation.DSMT4">
                  <p:embed/>
                </p:oleObj>
              </mc:Choice>
              <mc:Fallback>
                <p:oleObj r:id="rId8" imgW="1409700" imgH="9398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97450" y="4438650"/>
                        <a:ext cx="14097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标题 2"/>
          <p:cNvSpPr txBox="1"/>
          <p:nvPr/>
        </p:nvSpPr>
        <p:spPr>
          <a:xfrm>
            <a:off x="190500" y="228600"/>
            <a:ext cx="10971213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10.1.1 Basic Approaches to design FIR filters</a:t>
            </a:r>
            <a:endParaRPr lang="zh-CN" altLang="en-US" sz="40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8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8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8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8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8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8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8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8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8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8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8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8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8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8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41" grpId="0" animBg="1"/>
      <p:bldP spid="628742" grpId="0" animBg="1"/>
      <p:bldP spid="62874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9" name="Rectangle 3"/>
          <p:cNvSpPr>
            <a:spLocks noGrp="1"/>
          </p:cNvSpPr>
          <p:nvPr>
            <p:ph idx="1"/>
          </p:nvPr>
        </p:nvSpPr>
        <p:spPr>
          <a:xfrm>
            <a:off x="608013" y="1557338"/>
            <a:ext cx="10363200" cy="5715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Kaiser window</a:t>
            </a: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2467" name="标题 2"/>
          <p:cNvSpPr txBox="1"/>
          <p:nvPr/>
        </p:nvSpPr>
        <p:spPr>
          <a:xfrm>
            <a:off x="303213" y="228600"/>
            <a:ext cx="109728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10.2.5 Adjustable Window Functions</a:t>
            </a:r>
          </a:p>
        </p:txBody>
      </p:sp>
      <p:sp>
        <p:nvSpPr>
          <p:cNvPr id="62468" name="TextBox 2"/>
          <p:cNvSpPr txBox="1"/>
          <p:nvPr/>
        </p:nvSpPr>
        <p:spPr>
          <a:xfrm>
            <a:off x="5303838" y="6396038"/>
            <a:ext cx="30956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（理解）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560513" y="2379663"/>
          <a:ext cx="7912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r:id="rId3" imgW="7912100" imgH="1549400" progId="Equation.DSMT4">
                  <p:embed/>
                </p:oleObj>
              </mc:Choice>
              <mc:Fallback>
                <p:oleObj r:id="rId3" imgW="7912100" imgH="15494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0513" y="2379663"/>
                        <a:ext cx="7912100" cy="154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560513" y="4581525"/>
          <a:ext cx="2273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r:id="rId5" imgW="2273300" imgH="901700" progId="Equation.DSMT4">
                  <p:embed/>
                </p:oleObj>
              </mc:Choice>
              <mc:Fallback>
                <p:oleObj r:id="rId5" imgW="2273300" imgH="9017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0513" y="4581525"/>
                        <a:ext cx="22733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7" name="Rectangle 3"/>
          <p:cNvSpPr>
            <a:spLocks noGrp="1"/>
          </p:cNvSpPr>
          <p:nvPr>
            <p:ph idx="1"/>
          </p:nvPr>
        </p:nvSpPr>
        <p:spPr>
          <a:xfrm>
            <a:off x="303213" y="1412875"/>
            <a:ext cx="10668000" cy="289242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linear phase FIR LPF:</a:t>
            </a:r>
          </a:p>
          <a:p>
            <a:pPr eaLnBrk="1" hangingPunct="1">
              <a:lnSpc>
                <a:spcPct val="90000"/>
              </a:lnSpc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given the passband edge frequency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=0.3π,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passband ripple is 1dB，the stopband edge frequency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=0.5π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minimum stopband attenuation &lt;-40dB.</a:t>
            </a: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15428" name="Rectangle 4"/>
          <p:cNvSpPr/>
          <p:nvPr/>
        </p:nvSpPr>
        <p:spPr>
          <a:xfrm>
            <a:off x="217488" y="3716338"/>
            <a:ext cx="9696450" cy="1062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lnSpc>
                <a:spcPct val="90000"/>
              </a:lnSpc>
              <a:buClr>
                <a:srgbClr val="0070C0"/>
              </a:buClr>
              <a:buSzPct val="75000"/>
            </a:pPr>
            <a:r>
              <a:rPr lang="en-US" altLang="zh-CN" sz="3200" dirty="0">
                <a:latin typeface="Times New Roman" panose="02020603050405020304" pitchFamily="18" charset="0"/>
                <a:ea typeface="Gulim" panose="020B0600000101010101" pitchFamily="34" charset="-127"/>
              </a:rPr>
              <a:t>Solution:</a:t>
            </a:r>
          </a:p>
          <a:p>
            <a:pPr marL="457200" lvl="0" indent="-457200" eaLnBrk="1" hangingPunct="1">
              <a:lnSpc>
                <a:spcPct val="90000"/>
              </a:lnSpc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Gulim" panose="020B0600000101010101" pitchFamily="34" charset="-127"/>
              </a:rPr>
              <a:t>     </a:t>
            </a:r>
            <a:r>
              <a:rPr lang="el-GR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α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p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=1dB, </a:t>
            </a:r>
            <a:r>
              <a:rPr lang="el-GR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α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s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=40dB, </a:t>
            </a:r>
            <a:r>
              <a:rPr lang="en-US" altLang="zh-CN" sz="3200" dirty="0">
                <a:latin typeface="Times New Roman" panose="02020603050405020304" pitchFamily="18" charset="0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64516" name="标题 2"/>
          <p:cNvSpPr txBox="1"/>
          <p:nvPr/>
        </p:nvSpPr>
        <p:spPr>
          <a:xfrm>
            <a:off x="303213" y="228600"/>
            <a:ext cx="109728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Example of FIR Filter Design: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66763" y="5157788"/>
          <a:ext cx="3975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r:id="rId3" imgW="3975100" imgH="533400" progId="Equation.DSMT4">
                  <p:embed/>
                </p:oleObj>
              </mc:Choice>
              <mc:Fallback>
                <p:oleObj r:id="rId3" imgW="3975100" imgH="5334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6763" y="5157788"/>
                        <a:ext cx="39751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TextBox 2"/>
          <p:cNvSpPr txBox="1"/>
          <p:nvPr/>
        </p:nvSpPr>
        <p:spPr>
          <a:xfrm>
            <a:off x="5303838" y="6396038"/>
            <a:ext cx="30956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（掌握）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738688" y="4246563"/>
          <a:ext cx="3352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r:id="rId5" imgW="3352800" imgH="533400" progId="Equation.DSMT4">
                  <p:embed/>
                </p:oleObj>
              </mc:Choice>
              <mc:Fallback>
                <p:oleObj r:id="rId5" imgW="3352800" imgH="5334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8688" y="4246563"/>
                        <a:ext cx="33528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15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15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7" grpId="0" build="p"/>
      <p:bldP spid="61542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82" name="Text Box 10"/>
          <p:cNvSpPr txBox="1"/>
          <p:nvPr/>
        </p:nvSpPr>
        <p:spPr>
          <a:xfrm>
            <a:off x="334963" y="1125538"/>
            <a:ext cx="1005681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The ideal LP impulse response is:</a:t>
            </a:r>
          </a:p>
        </p:txBody>
      </p:sp>
      <p:sp>
        <p:nvSpPr>
          <p:cNvPr id="617485" name="Text Box 13"/>
          <p:cNvSpPr txBox="1"/>
          <p:nvPr/>
        </p:nvSpPr>
        <p:spPr>
          <a:xfrm>
            <a:off x="406400" y="2657475"/>
            <a:ext cx="916051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根据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l-GR" altLang="zh-CN" sz="3200" dirty="0"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α</a:t>
            </a:r>
            <a:r>
              <a:rPr lang="en-US" altLang="zh-CN" sz="3200" baseline="-25000" dirty="0"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s</a:t>
            </a:r>
            <a:r>
              <a:rPr lang="en-US" altLang="zh-CN" sz="3200" dirty="0"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=40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dB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，查表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10.2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选一个合适的窗函数！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17488" name="Rectangle 16"/>
          <p:cNvSpPr>
            <a:spLocks noGrp="1"/>
          </p:cNvSpPr>
          <p:nvPr>
            <p:ph idx="1"/>
          </p:nvPr>
        </p:nvSpPr>
        <p:spPr>
          <a:xfrm>
            <a:off x="406400" y="3429000"/>
            <a:ext cx="6340475" cy="720725"/>
          </a:xfrm>
        </p:spPr>
        <p:txBody>
          <a:bodyPr vert="horz" wrap="square" lIns="91440" tIns="45720" rIns="91440" bIns="45720" anchor="t"/>
          <a:lstStyle/>
          <a:p>
            <a:pPr marL="0" algn="l"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kern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应该选 Hann, 计算 N: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4256"/>
              </p:ext>
            </p:extLst>
          </p:nvPr>
        </p:nvGraphicFramePr>
        <p:xfrm>
          <a:off x="3502918" y="1676460"/>
          <a:ext cx="4737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6" r:id="rId4" imgW="4737100" imgH="952500" progId="Equation.DSMT4">
                  <p:embed/>
                </p:oleObj>
              </mc:Choice>
              <mc:Fallback>
                <p:oleObj r:id="rId4" imgW="4737100" imgH="9525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2918" y="1676460"/>
                        <a:ext cx="47371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127125" y="3976370"/>
          <a:ext cx="9182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7" r:id="rId6" imgW="9182100" imgH="939800" progId="Equation.DSMT4">
                  <p:embed/>
                </p:oleObj>
              </mc:Choice>
              <mc:Fallback>
                <p:oleObj r:id="rId6" imgW="9182100" imgH="9398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27125" y="3976370"/>
                        <a:ext cx="91821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27125" y="5013325"/>
          <a:ext cx="7874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8" r:id="rId8" imgW="7874000" imgH="1104900" progId="Equation.DSMT4">
                  <p:embed/>
                </p:oleObj>
              </mc:Choice>
              <mc:Fallback>
                <p:oleObj r:id="rId8" imgW="7874000" imgH="11049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27125" y="5013325"/>
                        <a:ext cx="78740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4" name="TextBox 2"/>
          <p:cNvSpPr txBox="1"/>
          <p:nvPr/>
        </p:nvSpPr>
        <p:spPr>
          <a:xfrm>
            <a:off x="5303838" y="6396038"/>
            <a:ext cx="30956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（掌握）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7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7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7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7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82" grpId="0" build="p"/>
      <p:bldP spid="617485" grpId="0" build="p"/>
      <p:bldP spid="61748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61" name="Text Box 13"/>
          <p:cNvSpPr txBox="1"/>
          <p:nvPr/>
        </p:nvSpPr>
        <p:spPr>
          <a:xfrm>
            <a:off x="695325" y="1100138"/>
            <a:ext cx="1036796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If we select window Hamming:</a:t>
            </a:r>
          </a:p>
        </p:txBody>
      </p:sp>
      <p:sp>
        <p:nvSpPr>
          <p:cNvPr id="616465" name="Text Box 17"/>
          <p:cNvSpPr txBox="1"/>
          <p:nvPr/>
        </p:nvSpPr>
        <p:spPr>
          <a:xfrm>
            <a:off x="695325" y="2495550"/>
            <a:ext cx="1036796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If we select window Blackman:</a:t>
            </a:r>
          </a:p>
        </p:txBody>
      </p:sp>
      <p:sp>
        <p:nvSpPr>
          <p:cNvPr id="616469" name="Text Box 21"/>
          <p:cNvSpPr txBox="1"/>
          <p:nvPr/>
        </p:nvSpPr>
        <p:spPr>
          <a:xfrm>
            <a:off x="695325" y="4002088"/>
            <a:ext cx="7581900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If we select window Kaiser: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008063" y="1660525"/>
          <a:ext cx="7683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0" r:id="rId4" imgW="7683500" imgH="939800" progId="Equation.DSMT4">
                  <p:embed/>
                </p:oleObj>
              </mc:Choice>
              <mc:Fallback>
                <p:oleObj r:id="rId4" imgW="7683500" imgH="9398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8063" y="1660525"/>
                        <a:ext cx="76835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003300" y="3087688"/>
          <a:ext cx="7734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1" r:id="rId6" imgW="7734300" imgH="939800" progId="Equation.DSMT4">
                  <p:embed/>
                </p:oleObj>
              </mc:Choice>
              <mc:Fallback>
                <p:oleObj r:id="rId6" imgW="7734300" imgH="9398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03300" y="3087688"/>
                        <a:ext cx="77343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82663" y="4556125"/>
          <a:ext cx="81661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2" r:id="rId8" imgW="8166100" imgH="1701800" progId="Equation.DSMT4">
                  <p:embed/>
                </p:oleObj>
              </mc:Choice>
              <mc:Fallback>
                <p:oleObj r:id="rId8" imgW="8166100" imgH="17018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82663" y="4556125"/>
                        <a:ext cx="8166100" cy="170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8" name="TextBox 2"/>
          <p:cNvSpPr txBox="1"/>
          <p:nvPr/>
        </p:nvSpPr>
        <p:spPr>
          <a:xfrm>
            <a:off x="5303838" y="6396038"/>
            <a:ext cx="30956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（掌握）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6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6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6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6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61" grpId="0" build="p"/>
      <p:bldP spid="616465" grpId="0" build="p"/>
      <p:bldP spid="61646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specifications of a 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pass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Pass band edge      400Hz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Stop band edge      1650Hz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Stop band attenuation     50dB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Sampling frequency     11.025kHz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7587" name="标题 2"/>
          <p:cNvSpPr txBox="1"/>
          <p:nvPr/>
        </p:nvSpPr>
        <p:spPr>
          <a:xfrm>
            <a:off x="303213" y="228600"/>
            <a:ext cx="109728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FIR Filter Design Example</a:t>
            </a:r>
          </a:p>
        </p:txBody>
      </p:sp>
      <p:sp>
        <p:nvSpPr>
          <p:cNvPr id="67588" name="TextBox 2"/>
          <p:cNvSpPr txBox="1"/>
          <p:nvPr/>
        </p:nvSpPr>
        <p:spPr>
          <a:xfrm>
            <a:off x="5303838" y="6396038"/>
            <a:ext cx="30956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（掌握）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1" name="Rectangle 3"/>
          <p:cNvSpPr>
            <a:spLocks noGrp="1"/>
          </p:cNvSpPr>
          <p:nvPr>
            <p:ph idx="1"/>
          </p:nvPr>
        </p:nvSpPr>
        <p:spPr>
          <a:xfrm>
            <a:off x="1422400" y="1752600"/>
            <a:ext cx="10433050" cy="4700588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width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△f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1650-400 = 1250Hz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parameter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(400+1650)/2 = 1025 Hz, So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Hamming window (-54dB), 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8611" name="Rectangle 4"/>
          <p:cNvSpPr/>
          <p:nvPr/>
        </p:nvSpPr>
        <p:spPr>
          <a:xfrm>
            <a:off x="0" y="3003550"/>
            <a:ext cx="184150" cy="4603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2" name="Rectangle 6"/>
          <p:cNvSpPr/>
          <p:nvPr/>
        </p:nvSpPr>
        <p:spPr>
          <a:xfrm>
            <a:off x="0" y="3003550"/>
            <a:ext cx="184150" cy="4603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3" name="Rectangle 7"/>
          <p:cNvSpPr/>
          <p:nvPr/>
        </p:nvSpPr>
        <p:spPr>
          <a:xfrm>
            <a:off x="0" y="3003550"/>
            <a:ext cx="184150" cy="4603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774825" y="2314575"/>
          <a:ext cx="8623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1" r:id="rId3" imgW="8623300" imgH="952500" progId="Equation.DSMT4">
                  <p:embed/>
                </p:oleObj>
              </mc:Choice>
              <mc:Fallback>
                <p:oleObj r:id="rId3" imgW="8623300" imgH="9525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4825" y="2314575"/>
                        <a:ext cx="86233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46263" y="3860800"/>
          <a:ext cx="8712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2" r:id="rId5" imgW="8712200" imgH="952500" progId="Equation.DSMT4">
                  <p:embed/>
                </p:oleObj>
              </mc:Choice>
              <mc:Fallback>
                <p:oleObj r:id="rId5" imgW="8712200" imgH="9525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6263" y="3860800"/>
                        <a:ext cx="87122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6" name="TextBox 2"/>
          <p:cNvSpPr txBox="1"/>
          <p:nvPr/>
        </p:nvSpPr>
        <p:spPr>
          <a:xfrm>
            <a:off x="5303838" y="6396038"/>
            <a:ext cx="30956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（掌握）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/>
          </p:cNvSpPr>
          <p:nvPr>
            <p:ph idx="1"/>
          </p:nvPr>
        </p:nvSpPr>
        <p:spPr>
          <a:xfrm>
            <a:off x="911225" y="1412875"/>
            <a:ext cx="10433050" cy="4845050"/>
          </a:xfrm>
        </p:spPr>
        <p:txBody>
          <a:bodyPr vert="horz" wrap="square" lIns="91440" tIns="45720" rIns="91440" bIns="45720" anchor="t"/>
          <a:lstStyle/>
          <a:p>
            <a:pPr eaLnBrk="1" hangingPunct="1"/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ea typeface="Gulim" panose="020B0600000101010101" pitchFamily="34" charset="-127"/>
              </a:rPr>
              <a:t>The finite-length causal FIR LP filter: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har char="•"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har char="•"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9635" name="Text Box 5"/>
          <p:cNvSpPr txBox="1"/>
          <p:nvPr/>
        </p:nvSpPr>
        <p:spPr>
          <a:xfrm>
            <a:off x="7031038" y="1557338"/>
            <a:ext cx="4127500" cy="579437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∴ 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N=2M+1=31</a:t>
            </a:r>
          </a:p>
        </p:txBody>
      </p:sp>
      <p:sp>
        <p:nvSpPr>
          <p:cNvPr id="69636" name="Rectangle 6"/>
          <p:cNvSpPr/>
          <p:nvPr/>
        </p:nvSpPr>
        <p:spPr>
          <a:xfrm>
            <a:off x="0" y="2765425"/>
            <a:ext cx="184150" cy="4603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7" name="Rectangle 8"/>
          <p:cNvSpPr/>
          <p:nvPr/>
        </p:nvSpPr>
        <p:spPr>
          <a:xfrm>
            <a:off x="0" y="3003550"/>
            <a:ext cx="184150" cy="4603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9638" name="对象 1"/>
          <p:cNvGraphicFramePr>
            <a:graphicFrameLocks noChangeAspect="1"/>
          </p:cNvGraphicFramePr>
          <p:nvPr/>
        </p:nvGraphicFramePr>
        <p:xfrm>
          <a:off x="1414463" y="1400175"/>
          <a:ext cx="5041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5" r:id="rId3" imgW="5041900" imgH="952500" progId="Equation.DSMT4">
                  <p:embed/>
                </p:oleObj>
              </mc:Choice>
              <mc:Fallback>
                <p:oleObj r:id="rId3" imgW="5041900" imgH="9525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4463" y="1400175"/>
                        <a:ext cx="50419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对象 2"/>
          <p:cNvGraphicFramePr>
            <a:graphicFrameLocks noChangeAspect="1"/>
          </p:cNvGraphicFramePr>
          <p:nvPr/>
        </p:nvGraphicFramePr>
        <p:xfrm>
          <a:off x="1414463" y="3644900"/>
          <a:ext cx="86106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6" r:id="rId5" imgW="8610600" imgH="2184400" progId="Equation.DSMT4">
                  <p:embed/>
                </p:oleObj>
              </mc:Choice>
              <mc:Fallback>
                <p:oleObj r:id="rId5" imgW="8610600" imgH="21844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4463" y="3644900"/>
                        <a:ext cx="8610600" cy="218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0" name="TextBox 2"/>
          <p:cNvSpPr txBox="1"/>
          <p:nvPr/>
        </p:nvSpPr>
        <p:spPr>
          <a:xfrm>
            <a:off x="5303838" y="6396038"/>
            <a:ext cx="30956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（掌握）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268413"/>
            <a:ext cx="10463213" cy="4536851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Hamming window is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So, h[n] of the filter which we need 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Then the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magnitude response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the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impulse response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are drawn in next slide:</a:t>
            </a:r>
          </a:p>
        </p:txBody>
      </p:sp>
      <p:sp>
        <p:nvSpPr>
          <p:cNvPr id="70659" name="Rectangle 4"/>
          <p:cNvSpPr/>
          <p:nvPr/>
        </p:nvSpPr>
        <p:spPr>
          <a:xfrm>
            <a:off x="0" y="2941638"/>
            <a:ext cx="184150" cy="584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0661" name="对象 2"/>
          <p:cNvGraphicFramePr>
            <a:graphicFrameLocks noChangeAspect="1"/>
          </p:cNvGraphicFramePr>
          <p:nvPr/>
        </p:nvGraphicFramePr>
        <p:xfrm>
          <a:off x="1852613" y="3789363"/>
          <a:ext cx="514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9" r:id="rId3" imgW="5143500" imgH="571500" progId="Equation.DSMT4">
                  <p:embed/>
                </p:oleObj>
              </mc:Choice>
              <mc:Fallback>
                <p:oleObj r:id="rId3" imgW="5143500" imgH="5715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2613" y="3789363"/>
                        <a:ext cx="51435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2" name="TextBox 2"/>
          <p:cNvSpPr txBox="1"/>
          <p:nvPr/>
        </p:nvSpPr>
        <p:spPr>
          <a:xfrm>
            <a:off x="5303838" y="6396038"/>
            <a:ext cx="30956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（掌握）</a:t>
            </a:r>
          </a:p>
        </p:txBody>
      </p:sp>
      <p:graphicFrame>
        <p:nvGraphicFramePr>
          <p:cNvPr id="2" name="对象 80"/>
          <p:cNvGraphicFramePr>
            <a:graphicFrameLocks noChangeAspect="1"/>
          </p:cNvGraphicFramePr>
          <p:nvPr/>
        </p:nvGraphicFramePr>
        <p:xfrm>
          <a:off x="1725930" y="1892300"/>
          <a:ext cx="7527925" cy="1049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0" r:id="rId5" imgW="2933700" imgH="431800" progId="Equation.KSEE3">
                  <p:embed/>
                </p:oleObj>
              </mc:Choice>
              <mc:Fallback>
                <p:oleObj r:id="rId5" imgW="2933700" imgH="431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5930" y="1892300"/>
                        <a:ext cx="7527925" cy="1049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1484313"/>
            <a:ext cx="6046788" cy="3402012"/>
          </a:xfrm>
          <a:prstGeom prst="rect">
            <a:avLst/>
          </a:prstGeom>
          <a:noFill/>
          <a:ln w="19050">
            <a:noFill/>
          </a:ln>
        </p:spPr>
      </p:pic>
      <p:pic>
        <p:nvPicPr>
          <p:cNvPr id="71683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7388" y="1843088"/>
            <a:ext cx="4776787" cy="2686050"/>
          </a:xfrm>
          <a:prstGeom prst="rect">
            <a:avLst/>
          </a:prstGeom>
          <a:noFill/>
          <a:ln w="19050">
            <a:noFill/>
          </a:ln>
        </p:spPr>
      </p:pic>
      <p:sp>
        <p:nvSpPr>
          <p:cNvPr id="71684" name="Text Box 5"/>
          <p:cNvSpPr txBox="1"/>
          <p:nvPr/>
        </p:nvSpPr>
        <p:spPr>
          <a:xfrm>
            <a:off x="1198563" y="5099050"/>
            <a:ext cx="4398962" cy="584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So, the  original  sound:</a:t>
            </a:r>
          </a:p>
        </p:txBody>
      </p:sp>
      <p:sp>
        <p:nvSpPr>
          <p:cNvPr id="71685" name="Text Box 6"/>
          <p:cNvSpPr txBox="1"/>
          <p:nvPr/>
        </p:nvSpPr>
        <p:spPr>
          <a:xfrm>
            <a:off x="1177925" y="5632450"/>
            <a:ext cx="8013700" cy="584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the output sound after passing the LP filter: </a:t>
            </a:r>
          </a:p>
        </p:txBody>
      </p:sp>
      <p:pic>
        <p:nvPicPr>
          <p:cNvPr id="655367" name="out_dsp01.wav">
            <a:hlinkClick r:id="" action="ppaction://media">
              <a:snd r:embed="rId6" name="dsp01.wav"/>
            </a:hlinkClick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68975" y="5046663"/>
            <a:ext cx="800100" cy="800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687" name="TextBox 2"/>
          <p:cNvSpPr txBox="1"/>
          <p:nvPr/>
        </p:nvSpPr>
        <p:spPr>
          <a:xfrm>
            <a:off x="5303838" y="6396038"/>
            <a:ext cx="30956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（掌握）</a:t>
            </a:r>
          </a:p>
        </p:txBody>
      </p:sp>
      <p:pic>
        <p:nvPicPr>
          <p:cNvPr id="9" name="out_dsp01.wav">
            <a:hlinkClick r:id="" action="ppaction://media">
              <a:snd r:embed="rId8" name="out_dsp01.wav"/>
            </a:hlinkClick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705975" y="5472113"/>
            <a:ext cx="800100" cy="800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553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553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536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5536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specifications of a </a:t>
            </a:r>
            <a:r>
              <a:rPr lang="en-US" altLang="zh-CN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pass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Pass band edge      1650Hz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Stop band edge      400Hz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Stop band attenuation     50dB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Sampling frequency     11.025kHz</a:t>
            </a:r>
          </a:p>
          <a:p>
            <a:pPr eaLnBrk="1" hangingPunct="1"/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2707" name="标题 2"/>
          <p:cNvSpPr txBox="1"/>
          <p:nvPr/>
        </p:nvSpPr>
        <p:spPr>
          <a:xfrm>
            <a:off x="303213" y="228600"/>
            <a:ext cx="109728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FIR Filter Design Example</a:t>
            </a:r>
          </a:p>
        </p:txBody>
      </p:sp>
      <p:sp>
        <p:nvSpPr>
          <p:cNvPr id="72708" name="TextBox 2"/>
          <p:cNvSpPr txBox="1"/>
          <p:nvPr/>
        </p:nvSpPr>
        <p:spPr>
          <a:xfrm>
            <a:off x="5303838" y="6396038"/>
            <a:ext cx="30956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（掌握）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5" name="Rectangle 3"/>
          <p:cNvSpPr>
            <a:spLocks noGrp="1"/>
          </p:cNvSpPr>
          <p:nvPr>
            <p:ph type="body" sz="half" idx="1"/>
          </p:nvPr>
        </p:nvSpPr>
        <p:spPr>
          <a:xfrm>
            <a:off x="341630" y="1412875"/>
            <a:ext cx="10655300" cy="154686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 (length-1) of G(z) is directly estimated from the digital filter specification. 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Kaiser’s Formula:</a:t>
            </a:r>
            <a:endParaRPr lang="en-US" altLang="zh-C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71398" name="Rectangle 6"/>
          <p:cNvSpPr/>
          <p:nvPr/>
        </p:nvSpPr>
        <p:spPr>
          <a:xfrm>
            <a:off x="303530" y="4330383"/>
            <a:ext cx="4738688" cy="5762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buClr>
                <a:srgbClr val="0070C0"/>
              </a:buClr>
              <a:buSzPct val="75000"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Bellanger’s Formula: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2" name="标题 2"/>
          <p:cNvSpPr txBox="1"/>
          <p:nvPr/>
        </p:nvSpPr>
        <p:spPr>
          <a:xfrm>
            <a:off x="303213" y="228600"/>
            <a:ext cx="109728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10.1.2 Estimation of the Filter Order</a:t>
            </a:r>
            <a:endParaRPr lang="zh-CN" altLang="en-US" sz="40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625850" y="3125788"/>
          <a:ext cx="38227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r:id="rId4" imgW="3822700" imgH="1041400" progId="Equation.DSMT4">
                  <p:embed/>
                </p:oleObj>
              </mc:Choice>
              <mc:Fallback>
                <p:oleObj r:id="rId4" imgW="3822700" imgH="10414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25850" y="3125788"/>
                        <a:ext cx="3822700" cy="1041400"/>
                      </a:xfrm>
                      <a:prstGeom prst="rect">
                        <a:avLst/>
                      </a:prstGeom>
                      <a:solidFill>
                        <a:srgbClr val="DAEDE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625850" y="5070475"/>
          <a:ext cx="3924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r:id="rId6" imgW="3924300" imgH="927100" progId="Equation.DSMT4">
                  <p:embed/>
                </p:oleObj>
              </mc:Choice>
              <mc:Fallback>
                <p:oleObj r:id="rId6" imgW="3924300" imgH="9271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25850" y="5070475"/>
                        <a:ext cx="3924300" cy="927100"/>
                      </a:xfrm>
                      <a:prstGeom prst="rect">
                        <a:avLst/>
                      </a:prstGeom>
                      <a:solidFill>
                        <a:srgbClr val="DAEDE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1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5" grpId="0" build="p"/>
      <p:bldP spid="57139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1" name="Rectangle 3"/>
          <p:cNvSpPr>
            <a:spLocks noGrp="1"/>
          </p:cNvSpPr>
          <p:nvPr>
            <p:ph idx="1"/>
          </p:nvPr>
        </p:nvSpPr>
        <p:spPr>
          <a:xfrm>
            <a:off x="1054100" y="1268413"/>
            <a:ext cx="10434638" cy="4700587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width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△f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1650-400 = 1250Hz</a:t>
            </a:r>
          </a:p>
          <a:p>
            <a:pPr eaLnBrk="1" hangingPunct="1"/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parameter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(400+1650)/2 = 1025 Hz,       </a:t>
            </a:r>
          </a:p>
          <a:p>
            <a:pPr eaLnBrk="1" hangingPunct="1"/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Hamming window (-54dB), </a:t>
            </a:r>
            <a:endParaRPr lang="en-US" altLang="zh-C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3731" name="Rectangle 4"/>
          <p:cNvSpPr/>
          <p:nvPr/>
        </p:nvSpPr>
        <p:spPr>
          <a:xfrm>
            <a:off x="-368300" y="2457450"/>
            <a:ext cx="185738" cy="584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3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2" name="Rectangle 6"/>
          <p:cNvSpPr/>
          <p:nvPr/>
        </p:nvSpPr>
        <p:spPr>
          <a:xfrm>
            <a:off x="-368300" y="2457450"/>
            <a:ext cx="185738" cy="584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3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3" name="Rectangle 7"/>
          <p:cNvSpPr/>
          <p:nvPr/>
        </p:nvSpPr>
        <p:spPr>
          <a:xfrm>
            <a:off x="-368300" y="2457450"/>
            <a:ext cx="185738" cy="584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3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487488" y="1981200"/>
          <a:ext cx="8623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r:id="rId3" imgW="8623300" imgH="952500" progId="Equation.DSMT4">
                  <p:embed/>
                </p:oleObj>
              </mc:Choice>
              <mc:Fallback>
                <p:oleObj r:id="rId3" imgW="8623300" imgH="9525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7488" y="1981200"/>
                        <a:ext cx="86233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558925" y="3789363"/>
          <a:ext cx="8712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4" r:id="rId5" imgW="8712200" imgH="952500" progId="Equation.DSMT4">
                  <p:embed/>
                </p:oleObj>
              </mc:Choice>
              <mc:Fallback>
                <p:oleObj r:id="rId5" imgW="8712200" imgH="9525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8925" y="3789363"/>
                        <a:ext cx="87122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6" name="TextBox 2"/>
          <p:cNvSpPr txBox="1"/>
          <p:nvPr/>
        </p:nvSpPr>
        <p:spPr>
          <a:xfrm>
            <a:off x="5303838" y="6396038"/>
            <a:ext cx="30956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（掌握）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/>
          </p:cNvSpPr>
          <p:nvPr>
            <p:ph idx="1"/>
          </p:nvPr>
        </p:nvSpPr>
        <p:spPr>
          <a:xfrm>
            <a:off x="1422400" y="1752600"/>
            <a:ext cx="10433050" cy="4845050"/>
          </a:xfrm>
        </p:spPr>
        <p:txBody>
          <a:bodyPr vert="horz" wrap="square" lIns="91440" tIns="45720" rIns="91440" bIns="45720" anchor="t"/>
          <a:lstStyle/>
          <a:p>
            <a:pPr eaLnBrk="1" hangingPunct="1"/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ea typeface="Gulim" panose="020B0600000101010101" pitchFamily="34" charset="-127"/>
              </a:rPr>
              <a:t>The finite-length causal FIR HP filter: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har char="•"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har char="•"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4755" name="Text Box 5"/>
          <p:cNvSpPr txBox="1"/>
          <p:nvPr/>
        </p:nvSpPr>
        <p:spPr>
          <a:xfrm>
            <a:off x="7497763" y="1916113"/>
            <a:ext cx="4127500" cy="579437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∴ 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N=2M+1=31</a:t>
            </a:r>
          </a:p>
        </p:txBody>
      </p:sp>
      <p:sp>
        <p:nvSpPr>
          <p:cNvPr id="74756" name="Rectangle 6"/>
          <p:cNvSpPr/>
          <p:nvPr/>
        </p:nvSpPr>
        <p:spPr>
          <a:xfrm>
            <a:off x="0" y="2765425"/>
            <a:ext cx="184150" cy="4603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4757" name="对象 1"/>
          <p:cNvGraphicFramePr>
            <a:graphicFrameLocks noChangeAspect="1"/>
          </p:cNvGraphicFramePr>
          <p:nvPr/>
        </p:nvGraphicFramePr>
        <p:xfrm>
          <a:off x="1990725" y="1812925"/>
          <a:ext cx="5041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7" r:id="rId3" imgW="5041900" imgH="952500" progId="Equation.DSMT4">
                  <p:embed/>
                </p:oleObj>
              </mc:Choice>
              <mc:Fallback>
                <p:oleObj r:id="rId3" imgW="5041900" imgH="9525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0725" y="1812925"/>
                        <a:ext cx="50419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对象 2"/>
          <p:cNvGraphicFramePr>
            <a:graphicFrameLocks noChangeAspect="1"/>
          </p:cNvGraphicFramePr>
          <p:nvPr/>
        </p:nvGraphicFramePr>
        <p:xfrm>
          <a:off x="1919288" y="3716338"/>
          <a:ext cx="89154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8" r:id="rId5" imgW="8915400" imgH="2184400" progId="Equation.DSMT4">
                  <p:embed/>
                </p:oleObj>
              </mc:Choice>
              <mc:Fallback>
                <p:oleObj r:id="rId5" imgW="8915400" imgH="21844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9288" y="3716338"/>
                        <a:ext cx="8915400" cy="218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TextBox 2"/>
          <p:cNvSpPr txBox="1"/>
          <p:nvPr/>
        </p:nvSpPr>
        <p:spPr>
          <a:xfrm>
            <a:off x="5303838" y="6396038"/>
            <a:ext cx="30956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（掌握）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622300" y="1268413"/>
            <a:ext cx="10336213" cy="47720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Hamming window is (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 change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So, h[n] of the filter which  we need 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Then the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magnitude response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the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impulse response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are drawn in next slide:</a:t>
            </a:r>
          </a:p>
        </p:txBody>
      </p:sp>
      <p:sp>
        <p:nvSpPr>
          <p:cNvPr id="75779" name="Rectangle 4"/>
          <p:cNvSpPr/>
          <p:nvPr/>
        </p:nvSpPr>
        <p:spPr>
          <a:xfrm>
            <a:off x="0" y="3003550"/>
            <a:ext cx="184150" cy="4603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0" name="Rectangle 6"/>
          <p:cNvSpPr/>
          <p:nvPr/>
        </p:nvSpPr>
        <p:spPr>
          <a:xfrm>
            <a:off x="0" y="3079750"/>
            <a:ext cx="184150" cy="4603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5782" name="对象 2"/>
          <p:cNvGraphicFramePr>
            <a:graphicFrameLocks noChangeAspect="1"/>
          </p:cNvGraphicFramePr>
          <p:nvPr/>
        </p:nvGraphicFramePr>
        <p:xfrm>
          <a:off x="1690688" y="3716338"/>
          <a:ext cx="5181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1" r:id="rId3" imgW="5181600" imgH="571500" progId="Equation.DSMT4">
                  <p:embed/>
                </p:oleObj>
              </mc:Choice>
              <mc:Fallback>
                <p:oleObj r:id="rId3" imgW="5181600" imgH="5715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0688" y="3716338"/>
                        <a:ext cx="51816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3" name="TextBox 2"/>
          <p:cNvSpPr txBox="1"/>
          <p:nvPr/>
        </p:nvSpPr>
        <p:spPr>
          <a:xfrm>
            <a:off x="5303838" y="6396038"/>
            <a:ext cx="30956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（掌握）</a:t>
            </a:r>
          </a:p>
        </p:txBody>
      </p:sp>
      <p:graphicFrame>
        <p:nvGraphicFramePr>
          <p:cNvPr id="3" name="对象 80"/>
          <p:cNvGraphicFramePr>
            <a:graphicFrameLocks noChangeAspect="1"/>
          </p:cNvGraphicFramePr>
          <p:nvPr/>
        </p:nvGraphicFramePr>
        <p:xfrm>
          <a:off x="1725930" y="1892300"/>
          <a:ext cx="7527925" cy="1049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2" r:id="rId5" imgW="2933700" imgH="431800" progId="Equation.KSEE3">
                  <p:embed/>
                </p:oleObj>
              </mc:Choice>
              <mc:Fallback>
                <p:oleObj r:id="rId5" imgW="2933700" imgH="431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5930" y="1892300"/>
                        <a:ext cx="7527925" cy="1049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3"/>
          <p:cNvSpPr txBox="1"/>
          <p:nvPr/>
        </p:nvSpPr>
        <p:spPr>
          <a:xfrm>
            <a:off x="1079500" y="4806950"/>
            <a:ext cx="4727575" cy="584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So, the  original  sound :</a:t>
            </a:r>
          </a:p>
        </p:txBody>
      </p:sp>
      <p:sp>
        <p:nvSpPr>
          <p:cNvPr id="76803" name="Text Box 4"/>
          <p:cNvSpPr txBox="1"/>
          <p:nvPr/>
        </p:nvSpPr>
        <p:spPr>
          <a:xfrm>
            <a:off x="1058863" y="5340350"/>
            <a:ext cx="7916862" cy="584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the output sound after passing the HP filter: </a:t>
            </a:r>
          </a:p>
        </p:txBody>
      </p:sp>
      <p:pic>
        <p:nvPicPr>
          <p:cNvPr id="76804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588" y="1482725"/>
            <a:ext cx="5351462" cy="3009900"/>
          </a:xfrm>
          <a:prstGeom prst="rect">
            <a:avLst/>
          </a:prstGeom>
          <a:noFill/>
          <a:ln w="19050">
            <a:noFill/>
          </a:ln>
        </p:spPr>
      </p:pic>
      <p:pic>
        <p:nvPicPr>
          <p:cNvPr id="76805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850" y="1341438"/>
            <a:ext cx="5853113" cy="3292475"/>
          </a:xfrm>
          <a:prstGeom prst="rect">
            <a:avLst/>
          </a:prstGeom>
          <a:noFill/>
          <a:ln w="19050">
            <a:noFill/>
          </a:ln>
        </p:spPr>
      </p:pic>
      <p:sp>
        <p:nvSpPr>
          <p:cNvPr id="76806" name="TextBox 2"/>
          <p:cNvSpPr txBox="1"/>
          <p:nvPr/>
        </p:nvSpPr>
        <p:spPr>
          <a:xfrm>
            <a:off x="5303838" y="6396038"/>
            <a:ext cx="30956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（掌握）</a:t>
            </a:r>
          </a:p>
        </p:txBody>
      </p:sp>
      <p:pic>
        <p:nvPicPr>
          <p:cNvPr id="10" name="out_dsp01.wav">
            <a:hlinkClick r:id="" action="ppaction://media">
              <a:snd r:embed="rId6" name="dsp01.wav"/>
            </a:hlinkClick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807075" y="4699000"/>
            <a:ext cx="800100" cy="800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out_dsp01.wav">
            <a:hlinkClick r:id="" action="ppaction://media">
              <a:snd r:embed="rId8" name="out_dsp01_hp.wav"/>
            </a:hlinkClick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253538" y="5232400"/>
            <a:ext cx="800100" cy="800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9" name="Rectangle 3"/>
          <p:cNvSpPr>
            <a:spLocks noGrp="1"/>
          </p:cNvSpPr>
          <p:nvPr>
            <p:ph idx="1"/>
          </p:nvPr>
        </p:nvSpPr>
        <p:spPr>
          <a:xfrm>
            <a:off x="551180" y="1210310"/>
            <a:ext cx="10310495" cy="52578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Find an approximation of the desired FR H(e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jω</a:t>
            </a:r>
            <a:r>
              <a:rPr lang="en-US" altLang="zh-CN" sz="2400" dirty="0">
                <a:latin typeface="Times New Roman" panose="02020603050405020304" pitchFamily="18" charset="0"/>
              </a:rPr>
              <a:t>) in frequency domain.        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5301" name="Rectangle 5"/>
          <p:cNvSpPr/>
          <p:nvPr/>
        </p:nvSpPr>
        <p:spPr>
          <a:xfrm>
            <a:off x="551180" y="2196465"/>
            <a:ext cx="10970260" cy="165036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The method:</a:t>
            </a:r>
            <a:endParaRPr lang="en-US" altLang="zh-CN" sz="1600" b="1" u="sng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457200" indent="-457200">
              <a:spcBef>
                <a:spcPct val="20000"/>
              </a:spcBef>
              <a:buClr>
                <a:srgbClr val="A50021"/>
              </a:buClr>
              <a:buSzPct val="75000"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Let                             denote the sampling values of N+1-point FIR filter</a:t>
            </a:r>
          </a:p>
        </p:txBody>
      </p:sp>
      <p:sp>
        <p:nvSpPr>
          <p:cNvPr id="77827" name="标题 2"/>
          <p:cNvSpPr txBox="1"/>
          <p:nvPr/>
        </p:nvSpPr>
        <p:spPr>
          <a:xfrm>
            <a:off x="119063" y="228600"/>
            <a:ext cx="10539412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26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Supplement: FIR Filter Design Based on Frequency Sampling Approach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741805" y="2569845"/>
          <a:ext cx="2299970" cy="630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4" r:id="rId3" imgW="2870200" imgH="787400" progId="Equation.DSMT4">
                  <p:embed/>
                </p:oleObj>
              </mc:Choice>
              <mc:Fallback>
                <p:oleObj r:id="rId3" imgW="2870200" imgH="7874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1805" y="2569845"/>
                        <a:ext cx="2299970" cy="630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28495" y="3218180"/>
          <a:ext cx="98171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5" r:id="rId5" imgW="1181100" imgH="508000" progId="Equation.DSMT4">
                  <p:embed/>
                </p:oleObj>
              </mc:Choice>
              <mc:Fallback>
                <p:oleObj r:id="rId5" imgW="1181100" imgH="5080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28495" y="3218180"/>
                        <a:ext cx="981710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0" name="TextBox 2"/>
          <p:cNvSpPr txBox="1"/>
          <p:nvPr/>
        </p:nvSpPr>
        <p:spPr>
          <a:xfrm>
            <a:off x="5303838" y="6396038"/>
            <a:ext cx="3095625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（理解）</a:t>
            </a:r>
          </a:p>
        </p:txBody>
      </p:sp>
      <p:sp>
        <p:nvSpPr>
          <p:cNvPr id="8" name="Rectangle 5"/>
          <p:cNvSpPr/>
          <p:nvPr/>
        </p:nvSpPr>
        <p:spPr>
          <a:xfrm>
            <a:off x="550863" y="1736090"/>
            <a:ext cx="109712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457200" indent="-457200">
              <a:buChar char="•"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Type I can be used as LPF, HPF, BPF and BSF.</a:t>
            </a:r>
          </a:p>
        </p:txBody>
      </p:sp>
      <p:graphicFrame>
        <p:nvGraphicFramePr>
          <p:cNvPr id="78851" name="对象 1"/>
          <p:cNvGraphicFramePr>
            <a:graphicFrameLocks noChangeAspect="1"/>
          </p:cNvGraphicFramePr>
          <p:nvPr/>
        </p:nvGraphicFramePr>
        <p:xfrm>
          <a:off x="3261995" y="3640455"/>
          <a:ext cx="5678170" cy="55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6" r:id="rId7" imgW="6248400" imgH="609600" progId="Equation.DSMT4">
                  <p:embed/>
                </p:oleObj>
              </mc:Choice>
              <mc:Fallback>
                <p:oleObj r:id="rId7" imgW="6248400" imgH="6096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61995" y="3640455"/>
                        <a:ext cx="5678170" cy="5537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对象 2"/>
          <p:cNvGraphicFramePr>
            <a:graphicFrameLocks noChangeAspect="1"/>
          </p:cNvGraphicFramePr>
          <p:nvPr/>
        </p:nvGraphicFramePr>
        <p:xfrm>
          <a:off x="3519805" y="4505325"/>
          <a:ext cx="437324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7" r:id="rId9" imgW="4800600" imgH="533400" progId="Equation.DSMT4">
                  <p:embed/>
                </p:oleObj>
              </mc:Choice>
              <mc:Fallback>
                <p:oleObj r:id="rId9" imgW="4800600" imgH="5334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19805" y="4505325"/>
                        <a:ext cx="4373245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922655" y="5274310"/>
            <a:ext cx="10356850" cy="480060"/>
            <a:chOff x="1453" y="8350"/>
            <a:chExt cx="16310" cy="756"/>
          </a:xfrm>
        </p:grpSpPr>
        <p:sp>
          <p:nvSpPr>
            <p:cNvPr id="2" name="文本框 1"/>
            <p:cNvSpPr txBox="1"/>
            <p:nvPr/>
          </p:nvSpPr>
          <p:spPr>
            <a:xfrm>
              <a:off x="1453" y="8366"/>
              <a:ext cx="16310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>
                  <a:solidFill>
                    <a:srgbClr val="0070C0"/>
                  </a:solidFill>
                  <a:sym typeface="+mn-ea"/>
                </a:rPr>
                <a:t>Use                                          to  approximate  the  desired frequency response               </a:t>
              </a:r>
              <a:endParaRPr lang="zh-CN" altLang="en-US" dirty="0"/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2458" y="8350"/>
            <a:ext cx="4726" cy="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98" r:id="rId11" imgW="4013200" imgH="596900" progId="Equation.DSMT4">
                    <p:embed/>
                  </p:oleObj>
                </mc:Choice>
                <mc:Fallback>
                  <p:oleObj r:id="rId11" imgW="4013200" imgH="596900" progId="Equation.DSMT4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458" y="8350"/>
                          <a:ext cx="4726" cy="7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1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99" grpId="0" build="p"/>
      <p:bldP spid="55301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2595" name="Object 3"/>
          <p:cNvGraphicFramePr>
            <a:graphicFrameLocks noChangeAspect="1"/>
          </p:cNvGraphicFramePr>
          <p:nvPr/>
        </p:nvGraphicFramePr>
        <p:xfrm>
          <a:off x="2520315" y="796925"/>
          <a:ext cx="7655560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9" r:id="rId5" imgW="4514850" imgH="2076450" progId="Paint.Picture">
                  <p:embed/>
                </p:oleObj>
              </mc:Choice>
              <mc:Fallback>
                <p:oleObj r:id="rId5" imgW="4514850" imgH="2076450" progId="Paint.Picture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0315" y="796925"/>
                        <a:ext cx="7655560" cy="284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4" name="Rectangle 5"/>
          <p:cNvSpPr/>
          <p:nvPr/>
        </p:nvSpPr>
        <p:spPr>
          <a:xfrm>
            <a:off x="61913" y="23178"/>
            <a:ext cx="10971212" cy="9531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For example, a LPF with one sample of magnitude on the transition band is shown: 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25120" y="3641808"/>
          <a:ext cx="9105900" cy="220091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01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2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4745">
                <a:tc>
                  <a:txBody>
                    <a:bodyPr/>
                    <a:lstStyle/>
                    <a:p>
                      <a:endParaRPr lang="en-US" altLang="zh-CN" sz="1800" dirty="0"/>
                    </a:p>
                    <a:p>
                      <a:pPr algn="ctr"/>
                      <a:r>
                        <a:rPr lang="zh-CN" altLang="en-US" sz="2400" dirty="0"/>
                        <a:t>过渡带采样点数</a:t>
                      </a:r>
                      <a:r>
                        <a:rPr lang="en-US" altLang="zh-CN" sz="2400" dirty="0"/>
                        <a:t>m</a:t>
                      </a:r>
                      <a:endParaRPr lang="zh-CN" altLang="en-US" sz="2400" dirty="0"/>
                    </a:p>
                  </a:txBody>
                  <a:tcPr marL="91443" marR="91443" marT="45736" marB="45736"/>
                </a:tc>
                <a:tc>
                  <a:txBody>
                    <a:bodyPr/>
                    <a:lstStyle/>
                    <a:p>
                      <a:endParaRPr lang="en-US" altLang="zh-CN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3" marR="91443" marT="45736" marB="45736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3" marR="91443" marT="45736" marB="45736"/>
                </a:tc>
                <a:tc>
                  <a:txBody>
                    <a:bodyPr/>
                    <a:lstStyle/>
                    <a:p>
                      <a:endParaRPr lang="en-US" altLang="zh-CN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3" marR="91443" marT="45736" marB="457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165">
                <a:tc>
                  <a:txBody>
                    <a:bodyPr/>
                    <a:lstStyle/>
                    <a:p>
                      <a:endParaRPr lang="en-US" altLang="zh-CN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阻带最小衰减</a:t>
                      </a:r>
                    </a:p>
                  </a:txBody>
                  <a:tcPr marL="91443" marR="91443" marT="45736" marB="457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40~55dB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3" marR="91443" marT="45736" marB="45736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65~75dB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3" marR="91443" marT="45736" marB="45736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85~95dB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3" marR="91443" marT="45736" marB="457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915" name="对象 18"/>
          <p:cNvGraphicFramePr>
            <a:graphicFrameLocks noChangeAspect="1"/>
          </p:cNvGraphicFramePr>
          <p:nvPr/>
        </p:nvGraphicFramePr>
        <p:xfrm>
          <a:off x="9431020" y="4171315"/>
          <a:ext cx="2580640" cy="1049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0" r:id="rId7" imgW="965200" imgH="393700" progId="Equation.DSMT4">
                  <p:embed/>
                </p:oleObj>
              </mc:Choice>
              <mc:Fallback>
                <p:oleObj r:id="rId7" imgW="965200" imgH="3937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31020" y="4171315"/>
                        <a:ext cx="2580640" cy="10490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/>
          <p:nvPr/>
        </p:nvSpPr>
        <p:spPr>
          <a:xfrm>
            <a:off x="408305" y="558165"/>
            <a:ext cx="9935373" cy="969496"/>
          </a:xfrm>
          <a:prstGeom prst="rect">
            <a:avLst/>
          </a:prstGeom>
          <a:noFill/>
          <a:ln w="9525">
            <a:noFill/>
          </a:ln>
        </p:spPr>
        <p:txBody>
          <a:bodyPr wrap="square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200" u="sng" dirty="0">
                <a:latin typeface="Times New Roman" panose="02020603050405020304" pitchFamily="18" charset="0"/>
                <a:ea typeface="宋体" panose="02010600030101010101" pitchFamily="2" charset="-122"/>
              </a:rPr>
              <a:t>Example: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Design a linear phase FIR LPF, and the magnitude values sampled are:   The length 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407988" y="3230564"/>
            <a:ext cx="7460129" cy="522288"/>
            <a:chOff x="582" y="2951"/>
            <a:chExt cx="3525" cy="329"/>
          </a:xfrm>
        </p:grpSpPr>
        <p:sp>
          <p:nvSpPr>
            <p:cNvPr id="81930" name="Rectangle 7"/>
            <p:cNvSpPr/>
            <p:nvPr/>
          </p:nvSpPr>
          <p:spPr>
            <a:xfrm>
              <a:off x="582" y="2974"/>
              <a:ext cx="3525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(1) Determine      </a:t>
              </a:r>
            </a:p>
          </p:txBody>
        </p:sp>
        <p:sp>
          <p:nvSpPr>
            <p:cNvPr id="81931" name="Rectangle 10"/>
            <p:cNvSpPr/>
            <p:nvPr/>
          </p:nvSpPr>
          <p:spPr>
            <a:xfrm>
              <a:off x="1806" y="2951"/>
              <a:ext cx="79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Type 1）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</p:grpSp>
      <p:graphicFrame>
        <p:nvGraphicFramePr>
          <p:cNvPr id="8192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69541"/>
              </p:ext>
            </p:extLst>
          </p:nvPr>
        </p:nvGraphicFramePr>
        <p:xfrm>
          <a:off x="5735166" y="1166400"/>
          <a:ext cx="1612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1" r:id="rId4" imgW="1612900" imgH="342900" progId="Equation.DSMT4">
                  <p:embed/>
                </p:oleObj>
              </mc:Choice>
              <mc:Fallback>
                <p:oleObj r:id="rId4" imgW="1612900" imgH="3429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35166" y="1166400"/>
                        <a:ext cx="16129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196896"/>
              </p:ext>
            </p:extLst>
          </p:nvPr>
        </p:nvGraphicFramePr>
        <p:xfrm>
          <a:off x="1054646" y="1586571"/>
          <a:ext cx="3399790" cy="150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2" r:id="rId6" imgW="4013200" imgH="1778000" progId="Equation.DSMT4">
                  <p:embed/>
                </p:oleObj>
              </mc:Choice>
              <mc:Fallback>
                <p:oleObj r:id="rId6" imgW="4013200" imgH="17780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54646" y="1586571"/>
                        <a:ext cx="3399790" cy="1506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857775"/>
              </p:ext>
            </p:extLst>
          </p:nvPr>
        </p:nvGraphicFramePr>
        <p:xfrm>
          <a:off x="2409418" y="3372789"/>
          <a:ext cx="690245" cy="33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3" r:id="rId8" imgW="901065" imgH="431800" progId="Equation.DSMT4">
                  <p:embed/>
                </p:oleObj>
              </mc:Choice>
              <mc:Fallback>
                <p:oleObj r:id="rId8" imgW="901065" imgH="4318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09418" y="3372789"/>
                        <a:ext cx="690245" cy="330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9" name="TextBox 2"/>
          <p:cNvSpPr txBox="1"/>
          <p:nvPr/>
        </p:nvSpPr>
        <p:spPr>
          <a:xfrm>
            <a:off x="5303838" y="6396038"/>
            <a:ext cx="30956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（理解）</a:t>
            </a:r>
          </a:p>
        </p:txBody>
      </p:sp>
      <p:graphicFrame>
        <p:nvGraphicFramePr>
          <p:cNvPr id="83973" name="对象 10"/>
          <p:cNvGraphicFramePr>
            <a:graphicFrameLocks noChangeAspect="1"/>
          </p:cNvGraphicFramePr>
          <p:nvPr/>
        </p:nvGraphicFramePr>
        <p:xfrm>
          <a:off x="1322705" y="3775710"/>
          <a:ext cx="5834380" cy="2481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4" r:id="rId10" imgW="6210300" imgH="2641600" progId="Equation.DSMT4">
                  <p:embed/>
                </p:oleObj>
              </mc:Choice>
              <mc:Fallback>
                <p:oleObj r:id="rId10" imgW="6210300" imgH="26416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22705" y="3775710"/>
                        <a:ext cx="5834380" cy="24815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322060" y="2155190"/>
          <a:ext cx="4206240" cy="850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5" r:id="rId12" imgW="4648200" imgH="939800" progId="Equation.DSMT4">
                  <p:embed/>
                </p:oleObj>
              </mc:Choice>
              <mc:Fallback>
                <p:oleObj r:id="rId12" imgW="4648200" imgH="9398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322060" y="2155190"/>
                        <a:ext cx="4206240" cy="8502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4825" y="462280"/>
            <a:ext cx="6764655" cy="521970"/>
            <a:chOff x="795" y="728"/>
            <a:chExt cx="10653" cy="822"/>
          </a:xfrm>
        </p:grpSpPr>
        <p:sp>
          <p:nvSpPr>
            <p:cNvPr id="5" name="Rectangle 5"/>
            <p:cNvSpPr/>
            <p:nvPr/>
          </p:nvSpPr>
          <p:spPr>
            <a:xfrm>
              <a:off x="795" y="728"/>
              <a:ext cx="8162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266700" defTabSz="914400" eaLnBrk="1" hangingPunct="1">
                <a:spcBef>
                  <a:spcPct val="0"/>
                </a:spcBef>
                <a:buNone/>
                <a:tabLst>
                  <a:tab pos="457200" algn="l"/>
                </a:tabLst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(2) 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计算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10" name="Rectangle 10"/>
            <p:cNvSpPr/>
            <p:nvPr/>
          </p:nvSpPr>
          <p:spPr>
            <a:xfrm>
              <a:off x="5549" y="728"/>
              <a:ext cx="5899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N+1-points IDFT </a:t>
              </a: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3492" y="839"/>
            <a:ext cx="96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3" r:id="rId4" imgW="609600" imgH="381000" progId="Equation.DSMT4">
                    <p:embed/>
                  </p:oleObj>
                </mc:Choice>
                <mc:Fallback>
                  <p:oleObj r:id="rId4" imgW="609600" imgH="381000" progId="Equation.DSMT4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492" y="839"/>
                          <a:ext cx="960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902325"/>
              </p:ext>
            </p:extLst>
          </p:nvPr>
        </p:nvGraphicFramePr>
        <p:xfrm>
          <a:off x="862965" y="1228725"/>
          <a:ext cx="9696737" cy="1036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4" r:id="rId6" imgW="9982200" imgH="1066800" progId="Equation.DSMT4">
                  <p:embed/>
                </p:oleObj>
              </mc:Choice>
              <mc:Fallback>
                <p:oleObj r:id="rId6" imgW="9982200" imgH="10668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2965" y="1228725"/>
                        <a:ext cx="9696737" cy="103629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63197"/>
              </p:ext>
            </p:extLst>
          </p:nvPr>
        </p:nvGraphicFramePr>
        <p:xfrm>
          <a:off x="862965" y="2405272"/>
          <a:ext cx="10057094" cy="903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5" r:id="rId8" imgW="10464800" imgH="939800" progId="Equation.DSMT4">
                  <p:embed/>
                </p:oleObj>
              </mc:Choice>
              <mc:Fallback>
                <p:oleObj r:id="rId8" imgW="10464800" imgH="9398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62965" y="2405272"/>
                        <a:ext cx="10057094" cy="90318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870" name="Rectangle 6"/>
          <p:cNvSpPr/>
          <p:nvPr/>
        </p:nvSpPr>
        <p:spPr>
          <a:xfrm>
            <a:off x="862965" y="3380740"/>
            <a:ext cx="33185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  <a:tabLst>
                <a:tab pos="457200" algn="l"/>
              </a:tabLs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(3) 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实现框图如下：</a:t>
            </a:r>
          </a:p>
        </p:txBody>
      </p:sp>
      <p:graphicFrame>
        <p:nvGraphicFramePr>
          <p:cNvPr id="86023" name="Object 9"/>
          <p:cNvGraphicFramePr>
            <a:graphicFrameLocks noChangeAspect="1"/>
          </p:cNvGraphicFramePr>
          <p:nvPr/>
        </p:nvGraphicFramePr>
        <p:xfrm>
          <a:off x="862965" y="4001135"/>
          <a:ext cx="1113663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6" r:id="rId10" imgW="5041265" imgH="1322705" progId="Visio.Drawing.5">
                  <p:embed/>
                </p:oleObj>
              </mc:Choice>
              <mc:Fallback>
                <p:oleObj r:id="rId10" imgW="5041265" imgH="1322705" progId="Visio.Drawing.5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62965" y="4001135"/>
                        <a:ext cx="11136630" cy="219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70" grpId="0"/>
      <p:bldP spid="676870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261938" y="1125538"/>
            <a:ext cx="9721850" cy="10398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window-based FIR filter design process involves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three steps: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5060" name="Text Box 4"/>
          <p:cNvSpPr txBox="1"/>
          <p:nvPr/>
        </p:nvSpPr>
        <p:spPr>
          <a:xfrm>
            <a:off x="600075" y="2205038"/>
            <a:ext cx="9239250" cy="3538537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50000"/>
              </a:spcBef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The type of windows to be used is determined to meet the desired stop-band attenuation or pass-band ripple.</a:t>
            </a:r>
          </a:p>
          <a:p>
            <a:pPr marL="457200" lvl="0" indent="-457200" algn="just" eaLnBrk="1" hangingPunct="1">
              <a:spcBef>
                <a:spcPct val="50000"/>
              </a:spcBef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The order of the FIR is estimated by using  Table10.2 or Eq.(10.45) for Kaiser window.</a:t>
            </a:r>
          </a:p>
          <a:p>
            <a:pPr marL="457200" lvl="0" indent="-457200" algn="just" eaLnBrk="1" hangingPunct="1">
              <a:spcBef>
                <a:spcPct val="50000"/>
              </a:spcBef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The desired impulse response of the ideal filter is computed, which is then multiplied by the window coefficients.</a:t>
            </a:r>
          </a:p>
        </p:txBody>
      </p:sp>
      <p:sp>
        <p:nvSpPr>
          <p:cNvPr id="87043" name="标题 2"/>
          <p:cNvSpPr txBox="1"/>
          <p:nvPr/>
        </p:nvSpPr>
        <p:spPr>
          <a:xfrm>
            <a:off x="160020" y="228600"/>
            <a:ext cx="10498455" cy="79248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3600" i="1" dirty="0">
                <a:latin typeface="Times New Roman" panose="02020603050405020304" pitchFamily="18" charset="0"/>
              </a:rPr>
              <a:t>10.5 FIR Digital Filter Design Using MATLAB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8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5" name="Rectangle 3"/>
          <p:cNvSpPr>
            <a:spLocks noGrp="1"/>
          </p:cNvSpPr>
          <p:nvPr>
            <p:ph idx="1"/>
          </p:nvPr>
        </p:nvSpPr>
        <p:spPr>
          <a:xfrm>
            <a:off x="452120" y="1182370"/>
            <a:ext cx="10296525" cy="3760470"/>
          </a:xfrm>
        </p:spPr>
        <p:txBody>
          <a:bodyPr vert="horz" wrap="square" lIns="91440" tIns="45720" rIns="91440" bIns="45720" anchor="t"/>
          <a:lstStyle/>
          <a:p>
            <a:pPr algn="just" eaLnBrk="1" hangingPunct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functions available in MATLAB for the design of FIR filters using the windows Fourier approach are 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design conventional lowpass, highpass, bandpass, bandstop and multiband FIR.</a:t>
            </a:r>
          </a:p>
          <a:p>
            <a:pPr algn="just" eaLnBrk="1" hangingPunct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employed to design FIR with arbitrarily shaped magnitude response.</a:t>
            </a:r>
            <a:endParaRPr lang="en-US" altLang="zh-C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2120" y="5187950"/>
            <a:ext cx="1033589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eaLnBrk="1" hangingPunct="1">
              <a:spcBef>
                <a:spcPct val="20000"/>
              </a:spcBef>
              <a:buClrTx/>
              <a:buSzTx/>
              <a:buFontTx/>
            </a:pPr>
            <a:r>
              <a:rPr lang="en-US" altLang="zh-CN" sz="3200" b="1" kern="0" dirty="0">
                <a:solidFill>
                  <a:srgbClr val="0070C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Using the Kaiser window, the order can  be estimated using the formula of (10.45) </a:t>
            </a:r>
            <a:r>
              <a:rPr lang="en-US" altLang="zh-CN" sz="3200" b="1" kern="0" dirty="0">
                <a:solidFill>
                  <a:srgbClr val="7030A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kaiserord</a:t>
            </a:r>
            <a:endParaRPr lang="en-US" altLang="zh-CN" sz="3200" b="1" kern="0" dirty="0">
              <a:solidFill>
                <a:srgbClr val="7030A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5" grpId="0" build="p"/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8" name="Text Box 8"/>
          <p:cNvSpPr txBox="1"/>
          <p:nvPr/>
        </p:nvSpPr>
        <p:spPr>
          <a:xfrm>
            <a:off x="622300" y="1336675"/>
            <a:ext cx="9121775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0070C0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Hermann’s Formula: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55" name="Text Box 15"/>
          <p:cNvSpPr txBox="1"/>
          <p:nvPr/>
        </p:nvSpPr>
        <p:spPr>
          <a:xfrm>
            <a:off x="1343025" y="5154613"/>
            <a:ext cx="10463213" cy="10779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  <a:buClr>
                <a:srgbClr val="A50021"/>
              </a:buClr>
              <a:buSzPct val="75000"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a1=0.005309, a2=0.07114, a3=-0.4761, a4=0.00266, a5=0.5941, a6=0.4278, b1=11.01217, b2=0.51244</a:t>
            </a:r>
          </a:p>
        </p:txBody>
      </p:sp>
      <p:sp>
        <p:nvSpPr>
          <p:cNvPr id="28675" name="标题 2"/>
          <p:cNvSpPr txBox="1"/>
          <p:nvPr/>
        </p:nvSpPr>
        <p:spPr>
          <a:xfrm>
            <a:off x="303213" y="228600"/>
            <a:ext cx="109728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40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Estimation of the Filter Order</a:t>
            </a:r>
            <a:endParaRPr lang="zh-CN" altLang="en-US" sz="4000" b="1" i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774825" y="1916113"/>
          <a:ext cx="76835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r:id="rId4" imgW="7683500" imgH="3124200" progId="Equation.DSMT4">
                  <p:embed/>
                </p:oleObj>
              </mc:Choice>
              <mc:Fallback>
                <p:oleObj r:id="rId4" imgW="7683500" imgH="31242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4825" y="1916113"/>
                        <a:ext cx="7683500" cy="312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3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8" grpId="0" build="p"/>
      <p:bldP spid="57345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/>
          <p:nvPr/>
        </p:nvSpPr>
        <p:spPr>
          <a:xfrm>
            <a:off x="666750" y="1179513"/>
            <a:ext cx="10869613" cy="2554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Window Generation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W=hann(L)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W=hamming(L)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W=blackman(L)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W=kaiser(L,beta)</a:t>
            </a:r>
          </a:p>
        </p:txBody>
      </p:sp>
      <p:sp>
        <p:nvSpPr>
          <p:cNvPr id="91139" name="Rectangle 4"/>
          <p:cNvSpPr/>
          <p:nvPr/>
        </p:nvSpPr>
        <p:spPr>
          <a:xfrm>
            <a:off x="666750" y="4413250"/>
            <a:ext cx="10869613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b=fir1(N,Wn) %N-order, Wn=[w1,w2,…]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b=fir1(N,Wn,’ftype’) %ftype—lpf,hpf,..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b=fir1(N,Wn,window)  %default hamming  </a:t>
            </a:r>
          </a:p>
        </p:txBody>
      </p:sp>
      <p:sp>
        <p:nvSpPr>
          <p:cNvPr id="91140" name="Rectangle 5"/>
          <p:cNvSpPr/>
          <p:nvPr/>
        </p:nvSpPr>
        <p:spPr>
          <a:xfrm>
            <a:off x="666750" y="3756025"/>
            <a:ext cx="108696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Filter Design  </a:t>
            </a:r>
            <a:endParaRPr lang="en-US" altLang="zh-CN" sz="3200" b="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/>
          <p:nvPr/>
        </p:nvSpPr>
        <p:spPr>
          <a:xfrm>
            <a:off x="527050" y="1825943"/>
            <a:ext cx="11376025" cy="439991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% Lowpass Filter Design Using the Kaiser Window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fpts = input('Type in the bandedges = ');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mag = input('Type in the desired magnitude values = ');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dev = input('Type in the ripples in each band = ');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[N, Wn, beta, ftype] =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kaiserord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(fpts,mag,dev)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kw =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kaiser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(N+1,beta);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= fir1(N,Wn, kw);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[h,omega] = freqz(b,1,512);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plot(omega/pi,20*log10(abs(h)));grid;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xlabel('\omega/\pi'); ylabel('Gain, dB');</a:t>
            </a:r>
          </a:p>
        </p:txBody>
      </p:sp>
      <p:sp>
        <p:nvSpPr>
          <p:cNvPr id="92163" name="Rectangle 4"/>
          <p:cNvSpPr/>
          <p:nvPr/>
        </p:nvSpPr>
        <p:spPr>
          <a:xfrm>
            <a:off x="515938" y="1127125"/>
            <a:ext cx="364648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200" u="sng" dirty="0">
                <a:latin typeface="Times New Roman" panose="02020603050405020304" pitchFamily="18" charset="0"/>
                <a:ea typeface="宋体" panose="02010600030101010101" pitchFamily="2" charset="-122"/>
              </a:rPr>
              <a:t>Example 10.25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/>
          <p:nvPr/>
        </p:nvSpPr>
        <p:spPr>
          <a:xfrm>
            <a:off x="3803650" y="2138363"/>
            <a:ext cx="12190413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3187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813" y="2511425"/>
            <a:ext cx="6721475" cy="3781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3188" name="Rectangle 4"/>
          <p:cNvSpPr/>
          <p:nvPr/>
        </p:nvSpPr>
        <p:spPr>
          <a:xfrm>
            <a:off x="406400" y="1131888"/>
            <a:ext cx="8494713" cy="35401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Type in the bandedges =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[0.3 0.4]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Type in the desired magnitude values =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[1 0]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Type in the ripples in each band =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[0.003162 0.003162]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 =  59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Wn =  0.3500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beta = 4.5513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ftype = low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/>
          <p:nvPr/>
        </p:nvSpPr>
        <p:spPr>
          <a:xfrm>
            <a:off x="203200" y="549275"/>
            <a:ext cx="10944225" cy="1814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Example 10.26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Use the same program as Example 10.25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by modifying </a:t>
            </a:r>
          </a:p>
        </p:txBody>
      </p:sp>
      <p:sp>
        <p:nvSpPr>
          <p:cNvPr id="94211" name="Rectangle 3"/>
          <p:cNvSpPr/>
          <p:nvPr/>
        </p:nvSpPr>
        <p:spPr>
          <a:xfrm>
            <a:off x="2638425" y="1833563"/>
            <a:ext cx="4116388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= fir1(N,Wn,'high',kw);</a:t>
            </a:r>
          </a:p>
        </p:txBody>
      </p:sp>
      <p:pic>
        <p:nvPicPr>
          <p:cNvPr id="9421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288" y="2492375"/>
            <a:ext cx="5953125" cy="3349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4213" name="Rectangle 5"/>
          <p:cNvSpPr/>
          <p:nvPr/>
        </p:nvSpPr>
        <p:spPr>
          <a:xfrm>
            <a:off x="203200" y="2492375"/>
            <a:ext cx="6073775" cy="3048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Type in the bandedges 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[0.4 0.55]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Type in the desired magnitude values =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[0 1]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Type in the ripples in each band =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[0.02 0.02]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 = 26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Wn = 0.4750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beta = 2.6523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ftype = high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"/>
          <p:cNvSpPr>
            <a:spLocks noChangeArrowheads="1"/>
          </p:cNvSpPr>
          <p:nvPr/>
        </p:nvSpPr>
        <p:spPr bwMode="auto">
          <a:xfrm>
            <a:off x="1270988" y="1864569"/>
            <a:ext cx="84101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dirty="0">
                <a:solidFill>
                  <a:srgbClr val="0033CC"/>
                </a:solidFill>
                <a:cs typeface="Arial" panose="020B0604020202020204" pitchFamily="34" charset="0"/>
                <a:sym typeface="+mn-ea"/>
              </a:rPr>
              <a:t>Digital Filter Design</a:t>
            </a:r>
          </a:p>
        </p:txBody>
      </p:sp>
      <p:sp>
        <p:nvSpPr>
          <p:cNvPr id="96259" name="矩形 4"/>
          <p:cNvSpPr>
            <a:spLocks noChangeArrowheads="1"/>
          </p:cNvSpPr>
          <p:nvPr/>
        </p:nvSpPr>
        <p:spPr bwMode="auto">
          <a:xfrm>
            <a:off x="1807210" y="3108325"/>
            <a:ext cx="8382000" cy="192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6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Digital Filter Design Specifications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6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Introduction to FDATool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6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FIR &amp; IIR Filter Design with FDATool</a:t>
            </a:r>
          </a:p>
        </p:txBody>
      </p:sp>
      <p:sp>
        <p:nvSpPr>
          <p:cNvPr id="96260" name="TextBox 2"/>
          <p:cNvSpPr txBox="1">
            <a:spLocks noChangeArrowheads="1"/>
          </p:cNvSpPr>
          <p:nvPr/>
        </p:nvSpPr>
        <p:spPr bwMode="auto">
          <a:xfrm>
            <a:off x="5304156" y="6396038"/>
            <a:ext cx="30956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Mooc 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内容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38"/>
          <p:cNvSpPr txBox="1">
            <a:spLocks noChangeArrowheads="1"/>
          </p:cNvSpPr>
          <p:nvPr/>
        </p:nvSpPr>
        <p:spPr bwMode="auto">
          <a:xfrm>
            <a:off x="171768" y="1371600"/>
            <a:ext cx="117348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 filter design toolbox can help design digital filters in a visual manner  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283" name="标题 2"/>
          <p:cNvSpPr txBox="1"/>
          <p:nvPr/>
        </p:nvSpPr>
        <p:spPr bwMode="auto">
          <a:xfrm>
            <a:off x="203518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Introduction to FDATool</a:t>
            </a:r>
          </a:p>
        </p:txBody>
      </p:sp>
      <p:sp>
        <p:nvSpPr>
          <p:cNvPr id="97284" name="Text Box 38"/>
          <p:cNvSpPr txBox="1">
            <a:spLocks noChangeArrowheads="1"/>
          </p:cNvSpPr>
          <p:nvPr/>
        </p:nvSpPr>
        <p:spPr bwMode="auto">
          <a:xfrm>
            <a:off x="203518" y="2493963"/>
            <a:ext cx="1173321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FDATool can be used to design various filters, such as</a:t>
            </a:r>
            <a:endParaRPr lang="zh-CN" altLang="en-US" sz="32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285" name="Text Box 38"/>
          <p:cNvSpPr txBox="1">
            <a:spLocks noChangeArrowheads="1"/>
          </p:cNvSpPr>
          <p:nvPr/>
        </p:nvSpPr>
        <p:spPr bwMode="auto">
          <a:xfrm>
            <a:off x="305118" y="4343400"/>
            <a:ext cx="1074261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“</a:t>
            </a:r>
            <a:r>
              <a:rPr lang="en-US" altLang="zh-CN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fdatool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filter designer” in the MATLAB command window to start the Tool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286" name="Text Box 38"/>
          <p:cNvSpPr txBox="1">
            <a:spLocks noChangeArrowheads="1"/>
          </p:cNvSpPr>
          <p:nvPr/>
        </p:nvSpPr>
        <p:spPr bwMode="auto">
          <a:xfrm>
            <a:off x="203518" y="3189288"/>
            <a:ext cx="11733213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 low-pass, high-pass, band-pass and band-stop filters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IIR low-pass, high-pass, band-pass and band-stop filters</a:t>
            </a:r>
            <a:endParaRPr lang="zh-CN" altLang="en-US" sz="28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 descr="C:\Users\qli\AppData\Roaming\Tencent\Users\147582671\QQ\WinTemp\RichOle\RGA[WB{AGU3(B$386XT6W6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1" y="152400"/>
            <a:ext cx="108013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98931" y="3743325"/>
            <a:ext cx="2209800" cy="1057275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598931" y="5181600"/>
            <a:ext cx="2286000" cy="762000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628131" y="3759200"/>
            <a:ext cx="2209800" cy="1422400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9066531" y="3759200"/>
            <a:ext cx="2514600" cy="1270000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8311" name="TextBox 2"/>
          <p:cNvSpPr txBox="1">
            <a:spLocks noChangeArrowheads="1"/>
          </p:cNvSpPr>
          <p:nvPr/>
        </p:nvSpPr>
        <p:spPr bwMode="auto">
          <a:xfrm>
            <a:off x="5304156" y="6396038"/>
            <a:ext cx="30956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Mooc 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内容（自学）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4" grpId="0" bldLvl="0" animBg="1"/>
      <p:bldP spid="15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2"/>
          <p:cNvSpPr txBox="1"/>
          <p:nvPr/>
        </p:nvSpPr>
        <p:spPr bwMode="auto">
          <a:xfrm>
            <a:off x="203518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FIR Digital Filter Design</a:t>
            </a:r>
          </a:p>
        </p:txBody>
      </p:sp>
      <p:sp>
        <p:nvSpPr>
          <p:cNvPr id="99331" name="Text Box 38"/>
          <p:cNvSpPr txBox="1">
            <a:spLocks noChangeArrowheads="1"/>
          </p:cNvSpPr>
          <p:nvPr/>
        </p:nvSpPr>
        <p:spPr bwMode="auto">
          <a:xfrm>
            <a:off x="171768" y="1371600"/>
            <a:ext cx="117348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1: Design an </a:t>
            </a:r>
            <a:r>
              <a:rPr lang="en-US" altLang="zh-CN" sz="32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 lowpass </a:t>
            </a:r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with the specifications</a:t>
            </a:r>
            <a:endParaRPr lang="zh-CN" altLang="en-US" sz="32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3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-381476" y="2590800"/>
            <a:ext cx="5785326" cy="1569660"/>
          </a:xfrm>
          <a:prstGeom prst="rect">
            <a:avLst/>
          </a:prstGeom>
          <a:blipFill rotWithShape="0">
            <a:blip r:embed="rId3" cstate="print"/>
            <a:stretch>
              <a:fillRect t="-3502" b="-8171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99333" name="Picture 3" descr="C:\Users\qli\AppData\Roaming\Tencent\Users\147582671\QQ\WinTemp\RichOle\SB]I3J`U6ZBP0``2JUO]M[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331" y="1946275"/>
            <a:ext cx="6553200" cy="422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2"/>
          <p:cNvSpPr txBox="1"/>
          <p:nvPr/>
        </p:nvSpPr>
        <p:spPr bwMode="auto">
          <a:xfrm>
            <a:off x="203518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FIR Digital Filter Design</a:t>
            </a:r>
          </a:p>
        </p:txBody>
      </p:sp>
      <p:sp>
        <p:nvSpPr>
          <p:cNvPr id="100355" name="Text Box 38"/>
          <p:cNvSpPr txBox="1">
            <a:spLocks noChangeArrowheads="1"/>
          </p:cNvSpPr>
          <p:nvPr/>
        </p:nvSpPr>
        <p:spPr bwMode="auto">
          <a:xfrm>
            <a:off x="171768" y="1371600"/>
            <a:ext cx="1217136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2: Design an </a:t>
            </a:r>
            <a:r>
              <a:rPr lang="en-US" altLang="zh-CN" sz="32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 highpass </a:t>
            </a:r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with the specifications</a:t>
            </a:r>
            <a:endParaRPr lang="zh-CN" altLang="en-US" sz="32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3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-298608" y="2545140"/>
            <a:ext cx="5860732" cy="1569660"/>
          </a:xfrm>
          <a:prstGeom prst="rect">
            <a:avLst/>
          </a:prstGeom>
          <a:blipFill rotWithShape="0">
            <a:blip r:embed="rId3" cstate="print"/>
            <a:stretch>
              <a:fillRect t="-3502" b="-8171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100357" name="Picture 2" descr="C:\Users\qli\AppData\Roaming\Tencent\Users\147582671\QQ\WinTemp\RichOle\6VP%KJWFH@N3P}DRQ4QW2S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968" y="1946275"/>
            <a:ext cx="6532563" cy="422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2"/>
          <p:cNvSpPr txBox="1"/>
          <p:nvPr/>
        </p:nvSpPr>
        <p:spPr bwMode="auto">
          <a:xfrm>
            <a:off x="203518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IIR Digital Filter Design</a:t>
            </a:r>
          </a:p>
        </p:txBody>
      </p:sp>
      <p:sp>
        <p:nvSpPr>
          <p:cNvPr id="101379" name="Text Box 38"/>
          <p:cNvSpPr txBox="1">
            <a:spLocks noChangeArrowheads="1"/>
          </p:cNvSpPr>
          <p:nvPr/>
        </p:nvSpPr>
        <p:spPr bwMode="auto">
          <a:xfrm>
            <a:off x="171768" y="1371600"/>
            <a:ext cx="117348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3: Design an </a:t>
            </a:r>
            <a:r>
              <a:rPr lang="en-US" altLang="zh-CN" sz="32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IIR lowpass </a:t>
            </a:r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with the specifications</a:t>
            </a:r>
            <a:endParaRPr lang="zh-CN" altLang="en-US" sz="32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3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-229076" y="2468940"/>
            <a:ext cx="5486400" cy="1569660"/>
          </a:xfrm>
          <a:prstGeom prst="rect">
            <a:avLst/>
          </a:prstGeom>
          <a:blipFill rotWithShape="0">
            <a:blip r:embed="rId3" cstate="print"/>
            <a:stretch>
              <a:fillRect t="-3488" r="-1889" b="-7752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101381" name="Picture 2" descr="C:\Users\qli\AppData\Roaming\Tencent\Users\147582671\QQ\WinTemp\RichOle\%HIHTX7AVDO7RU$J~@R6}NQ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931" y="1909763"/>
            <a:ext cx="6400800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9" name="Rectangle 3"/>
          <p:cNvSpPr>
            <a:spLocks noGrp="1" noChangeArrowheads="1"/>
          </p:cNvSpPr>
          <p:nvPr>
            <p:ph idx="1"/>
          </p:nvPr>
        </p:nvSpPr>
        <p:spPr>
          <a:xfrm>
            <a:off x="261938" y="1844675"/>
            <a:ext cx="11593513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Two direct approaches to design of FIR filters:  </a:t>
            </a:r>
          </a:p>
          <a:p>
            <a:pPr marL="514350" lvl="0" indent="-514350" algn="just" eaLnBrk="1" hangingPunct="1">
              <a:buFont typeface="Wingdings" panose="05000000000000000000" pitchFamily="2" charset="2"/>
              <a:buAutoNum type="arabicParenBoth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Truncating/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windowing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the Fourier series representation of the prescribed frequency response. (direct and straightforward)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Sampling the frequency response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to get the DFT of h[n], and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use IDFT to get h[n].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723" name="标题 2"/>
          <p:cNvSpPr txBox="1"/>
          <p:nvPr/>
        </p:nvSpPr>
        <p:spPr>
          <a:xfrm>
            <a:off x="-241300" y="333375"/>
            <a:ext cx="10971213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3200" i="1" dirty="0">
                <a:latin typeface="Times New Roman" panose="02020603050405020304" pitchFamily="18" charset="0"/>
              </a:rPr>
              <a:t>10.2 FIR Filter Design Based on Windowed Fourier Series</a:t>
            </a:r>
            <a:endParaRPr lang="zh-CN" altLang="en-US" sz="3200" i="1" dirty="0">
              <a:latin typeface="Times New Roman" panose="02020603050405020304" pitchFamily="18" charset="0"/>
            </a:endParaRPr>
          </a:p>
        </p:txBody>
      </p:sp>
      <p:sp>
        <p:nvSpPr>
          <p:cNvPr id="30724" name="TextBox 2"/>
          <p:cNvSpPr txBox="1"/>
          <p:nvPr/>
        </p:nvSpPr>
        <p:spPr>
          <a:xfrm>
            <a:off x="5303838" y="6396038"/>
            <a:ext cx="30956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（掌握）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2"/>
          <p:cNvSpPr txBox="1"/>
          <p:nvPr/>
        </p:nvSpPr>
        <p:spPr bwMode="auto">
          <a:xfrm>
            <a:off x="203518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IIR Digital Filter Design</a:t>
            </a:r>
          </a:p>
        </p:txBody>
      </p:sp>
      <p:sp>
        <p:nvSpPr>
          <p:cNvPr id="102403" name="Text Box 38"/>
          <p:cNvSpPr txBox="1">
            <a:spLocks noChangeArrowheads="1"/>
          </p:cNvSpPr>
          <p:nvPr/>
        </p:nvSpPr>
        <p:spPr bwMode="auto">
          <a:xfrm>
            <a:off x="171768" y="1371600"/>
            <a:ext cx="117348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4: Design an </a:t>
            </a:r>
            <a:r>
              <a:rPr lang="en-US" altLang="zh-CN" sz="32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IIR</a:t>
            </a:r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highpass</a:t>
            </a:r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filter with the specifications</a:t>
            </a:r>
            <a:endParaRPr lang="zh-CN" altLang="en-US" sz="32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3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-253710" y="2468940"/>
            <a:ext cx="5739634" cy="1569660"/>
          </a:xfrm>
          <a:prstGeom prst="rect">
            <a:avLst/>
          </a:prstGeom>
          <a:blipFill rotWithShape="0">
            <a:blip r:embed="rId3" cstate="print"/>
            <a:stretch>
              <a:fillRect t="-3488" b="-7752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102405" name="Picture 1" descr="C:\Users\qli\AppData\Roaming\Tencent\Users\147582671\QQ\WinTemp\RichOle\FQHW]3L4EQOUZZB5TI1S17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931" y="1939925"/>
            <a:ext cx="6497637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10.17, 10.18, 10.20, 10.31, 10.32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	M10.8,  M10.9,  M10.17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8546" name="标题 2"/>
          <p:cNvSpPr txBox="1"/>
          <p:nvPr/>
        </p:nvSpPr>
        <p:spPr>
          <a:xfrm>
            <a:off x="303213" y="228600"/>
            <a:ext cx="109728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40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Homework: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3" name="Rectangle 3"/>
          <p:cNvSpPr>
            <a:spLocks noGrp="1"/>
          </p:cNvSpPr>
          <p:nvPr>
            <p:ph type="body" sz="half" idx="1"/>
          </p:nvPr>
        </p:nvSpPr>
        <p:spPr>
          <a:xfrm>
            <a:off x="201930" y="1341755"/>
            <a:ext cx="10944225" cy="1166495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ClrTx/>
              <a:buSzTx/>
              <a:buFontTx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H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n-US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l-GR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denote the desired frequency response function, h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[n] denotes the impulse response samples, so :</a:t>
            </a: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78566" name="Text Box 6"/>
          <p:cNvSpPr txBox="1"/>
          <p:nvPr/>
        </p:nvSpPr>
        <p:spPr>
          <a:xfrm>
            <a:off x="550863" y="4756150"/>
            <a:ext cx="11088687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In most applications, for meeting the FR H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(e</a:t>
            </a:r>
            <a:r>
              <a:rPr lang="en-US" altLang="zh-CN" sz="32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l-GR" altLang="zh-CN" sz="32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 requirements, h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[n] is infinite.  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8568" name="AutoShape 8"/>
          <p:cNvSpPr/>
          <p:nvPr/>
        </p:nvSpPr>
        <p:spPr>
          <a:xfrm>
            <a:off x="7207250" y="2565400"/>
            <a:ext cx="2187575" cy="1049338"/>
          </a:xfrm>
          <a:prstGeom prst="borderCallout2">
            <a:avLst>
              <a:gd name="adj1" fmla="val 13213"/>
              <a:gd name="adj2" fmla="val -5042"/>
              <a:gd name="adj3" fmla="val 13213"/>
              <a:gd name="adj4" fmla="val -6722"/>
              <a:gd name="adj5" fmla="val 42569"/>
              <a:gd name="adj6" fmla="val -7226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Fourier series</a:t>
            </a:r>
            <a:endParaRPr lang="zh-CN" altLang="en-US" sz="32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9" name="标题 2"/>
          <p:cNvSpPr txBox="1"/>
          <p:nvPr/>
        </p:nvSpPr>
        <p:spPr>
          <a:xfrm>
            <a:off x="-241300" y="254000"/>
            <a:ext cx="10971213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10.2.1 Least Integral-Squared Error Design of FIR Filters</a:t>
            </a:r>
            <a:endParaRPr lang="zh-CN" altLang="en-US" sz="32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703388" y="2492375"/>
          <a:ext cx="67945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r:id="rId3" imgW="6794500" imgH="2133600" progId="Equation.DSMT4">
                  <p:embed/>
                </p:oleObj>
              </mc:Choice>
              <mc:Fallback>
                <p:oleObj r:id="rId3" imgW="6794500" imgH="21336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3388" y="2492375"/>
                        <a:ext cx="6794500" cy="213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TextBox 2"/>
          <p:cNvSpPr txBox="1"/>
          <p:nvPr/>
        </p:nvSpPr>
        <p:spPr>
          <a:xfrm>
            <a:off x="5303838" y="6396038"/>
            <a:ext cx="30956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（掌握）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8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6" grpId="0" build="p"/>
      <p:bldP spid="5785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1" name="Rectangle 3"/>
          <p:cNvSpPr>
            <a:spLocks noGrp="1"/>
          </p:cNvSpPr>
          <p:nvPr>
            <p:ph type="body" sz="half" idx="1"/>
          </p:nvPr>
        </p:nvSpPr>
        <p:spPr>
          <a:xfrm>
            <a:off x="911225" y="1125538"/>
            <a:ext cx="9472613" cy="64135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ClrTx/>
              <a:buSzTx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find: a Length-N, causal </a:t>
            </a: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80614" name="Text Box 6"/>
          <p:cNvSpPr txBox="1"/>
          <p:nvPr/>
        </p:nvSpPr>
        <p:spPr>
          <a:xfrm>
            <a:off x="982663" y="2393950"/>
            <a:ext cx="124618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So:</a:t>
            </a:r>
          </a:p>
        </p:txBody>
      </p:sp>
      <p:sp>
        <p:nvSpPr>
          <p:cNvPr id="580617" name="Text Box 9"/>
          <p:cNvSpPr txBox="1"/>
          <p:nvPr/>
        </p:nvSpPr>
        <p:spPr>
          <a:xfrm>
            <a:off x="990600" y="3946525"/>
            <a:ext cx="9929813" cy="2060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The procedure of using h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[n] to replace h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[n] is called 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truncating or windowing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Using what approximating criterion?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Minimum Integral-Squared Error.</a:t>
            </a:r>
            <a:endParaRPr lang="zh-CN" altLang="en-US" sz="32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86125" y="1844675"/>
          <a:ext cx="389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r:id="rId5" imgW="3898900" imgH="533400" progId="Equation.DSMT4">
                  <p:embed/>
                </p:oleObj>
              </mc:Choice>
              <mc:Fallback>
                <p:oleObj r:id="rId5" imgW="3898900" imgH="5334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6125" y="1844675"/>
                        <a:ext cx="38989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846263" y="2960688"/>
          <a:ext cx="7289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r:id="rId7" imgW="7289800" imgH="1041400" progId="Equation.DSMT4">
                  <p:embed/>
                </p:oleObj>
              </mc:Choice>
              <mc:Fallback>
                <p:oleObj r:id="rId7" imgW="7289800" imgH="10414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46263" y="2960688"/>
                        <a:ext cx="72898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TextBox 2"/>
          <p:cNvSpPr txBox="1"/>
          <p:nvPr/>
        </p:nvSpPr>
        <p:spPr>
          <a:xfrm>
            <a:off x="5303838" y="6396038"/>
            <a:ext cx="30956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（掌握）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0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0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80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80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80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build="p"/>
      <p:bldP spid="580614" grpId="0" build="p"/>
      <p:bldP spid="58061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3" name="Rectangle 3"/>
          <p:cNvSpPr>
            <a:spLocks noGrp="1"/>
          </p:cNvSpPr>
          <p:nvPr>
            <p:ph type="body" sz="half" idx="1"/>
          </p:nvPr>
        </p:nvSpPr>
        <p:spPr>
          <a:xfrm>
            <a:off x="406400" y="1052513"/>
            <a:ext cx="9567863" cy="754062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ClrTx/>
              <a:buSzTx/>
              <a:buFontTx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integral-squared error: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83686" name="Text Box 6"/>
          <p:cNvSpPr txBox="1"/>
          <p:nvPr/>
        </p:nvSpPr>
        <p:spPr>
          <a:xfrm>
            <a:off x="766763" y="2420938"/>
            <a:ext cx="892968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Using Parseval’s relation, we get:</a:t>
            </a:r>
          </a:p>
        </p:txBody>
      </p:sp>
      <p:sp>
        <p:nvSpPr>
          <p:cNvPr id="583690" name="Text Box 10"/>
          <p:cNvSpPr txBox="1"/>
          <p:nvPr/>
        </p:nvSpPr>
        <p:spPr>
          <a:xfrm>
            <a:off x="882650" y="4797425"/>
            <a:ext cx="1132681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When h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[n]=h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[n] for -M≤n≤M, the </a:t>
            </a:r>
            <a:r>
              <a:rPr lang="el-GR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Φ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is minimum.</a:t>
            </a:r>
            <a:endParaRPr lang="el-GR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Group 12"/>
          <p:cNvGrpSpPr/>
          <p:nvPr/>
        </p:nvGrpSpPr>
        <p:grpSpPr>
          <a:xfrm>
            <a:off x="908050" y="5426075"/>
            <a:ext cx="10872788" cy="952500"/>
            <a:chOff x="683" y="3177"/>
            <a:chExt cx="4808" cy="600"/>
          </a:xfrm>
        </p:grpSpPr>
        <p:graphicFrame>
          <p:nvGraphicFramePr>
            <p:cNvPr id="33802" name="Object 13"/>
            <p:cNvGraphicFramePr>
              <a:graphicFrameLocks noChangeAspect="1"/>
            </p:cNvGraphicFramePr>
            <p:nvPr/>
          </p:nvGraphicFramePr>
          <p:xfrm>
            <a:off x="720" y="3216"/>
            <a:ext cx="26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7" r:id="rId4" imgW="419100" imgH="279400" progId="Equation.3">
                    <p:embed/>
                  </p:oleObj>
                </mc:Choice>
                <mc:Fallback>
                  <p:oleObj r:id="rId4" imgW="419100" imgH="2794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20" y="3216"/>
                          <a:ext cx="264" cy="1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3" name="Text Box 14"/>
            <p:cNvSpPr txBox="1"/>
            <p:nvPr/>
          </p:nvSpPr>
          <p:spPr>
            <a:xfrm>
              <a:off x="683" y="3177"/>
              <a:ext cx="4808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ts val="2500"/>
                </a:lnSpc>
                <a:spcBef>
                  <a:spcPct val="50000"/>
                </a:spcBef>
                <a:buNone/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Best finite-length approximation to ideal infinite-length impulse  </a:t>
              </a:r>
            </a:p>
            <a:p>
              <a:pPr marL="0" lvl="0" indent="0" eaLnBrk="1" hangingPunct="1">
                <a:lnSpc>
                  <a:spcPts val="2500"/>
                </a:lnSpc>
                <a:spcBef>
                  <a:spcPct val="50000"/>
                </a:spcBef>
                <a:buNone/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response in the 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mean-square sense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is obtained </a:t>
              </a:r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by truncation.</a:t>
              </a: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633663" y="1525588"/>
          <a:ext cx="5092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r:id="rId6" imgW="5092700" imgH="838200" progId="Equation.DSMT4">
                  <p:embed/>
                </p:oleObj>
              </mc:Choice>
              <mc:Fallback>
                <p:oleObj r:id="rId6" imgW="5092700" imgH="8382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3663" y="1525588"/>
                        <a:ext cx="5092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638425" y="2852738"/>
          <a:ext cx="3340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r:id="rId8" imgW="3340100" imgH="914400" progId="Equation.DSMT4">
                  <p:embed/>
                </p:oleObj>
              </mc:Choice>
              <mc:Fallback>
                <p:oleObj r:id="rId8" imgW="3340100" imgH="9144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38425" y="2852738"/>
                        <a:ext cx="33401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170238" y="3806825"/>
          <a:ext cx="6235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r:id="rId10" imgW="6235700" imgH="914400" progId="Equation.DSMT4">
                  <p:embed/>
                </p:oleObj>
              </mc:Choice>
              <mc:Fallback>
                <p:oleObj r:id="rId10" imgW="6235700" imgH="9144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70238" y="3806825"/>
                        <a:ext cx="62357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TextBox 2"/>
          <p:cNvSpPr txBox="1"/>
          <p:nvPr/>
        </p:nvSpPr>
        <p:spPr>
          <a:xfrm>
            <a:off x="5303838" y="6396038"/>
            <a:ext cx="30956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（理解）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3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3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3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3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3" grpId="0" build="p"/>
      <p:bldP spid="583686" grpId="0" build="p"/>
      <p:bldP spid="583690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9581279-a001-44a1-89af-97b4cff1ba59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5cb4ee6-c87d-4f24-8c13-7b917d4d74b6}"/>
</p:tagLst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75</TotalTime>
  <Words>2526</Words>
  <Application>Microsoft Office PowerPoint</Application>
  <PresentationFormat>自定义</PresentationFormat>
  <Paragraphs>493</Paragraphs>
  <Slides>61</Slides>
  <Notes>15</Notes>
  <HiddenSlides>0</HiddenSlides>
  <MMClips>4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61</vt:i4>
      </vt:variant>
    </vt:vector>
  </HeadingPairs>
  <TitlesOfParts>
    <vt:vector size="88" baseType="lpstr">
      <vt:lpstr>Gulim</vt:lpstr>
      <vt:lpstr>Gungsuh</vt:lpstr>
      <vt:lpstr>黑体</vt:lpstr>
      <vt:lpstr>华文楷体</vt:lpstr>
      <vt:lpstr>楷体_GB2312</vt:lpstr>
      <vt:lpstr>宋体</vt:lpstr>
      <vt:lpstr>微软雅黑</vt:lpstr>
      <vt:lpstr>Arial</vt:lpstr>
      <vt:lpstr>Arial Black</vt:lpstr>
      <vt:lpstr>Calibri</vt:lpstr>
      <vt:lpstr>Symbol</vt:lpstr>
      <vt:lpstr>Tahoma</vt:lpstr>
      <vt:lpstr>Times</vt:lpstr>
      <vt:lpstr>Times New Roman</vt:lpstr>
      <vt:lpstr>Verdana</vt:lpstr>
      <vt:lpstr>Wingdings</vt:lpstr>
      <vt:lpstr>主题1</vt:lpstr>
      <vt:lpstr>默认设计模板</vt:lpstr>
      <vt:lpstr>2_主题1</vt:lpstr>
      <vt:lpstr>Equation.DSMT4</vt:lpstr>
      <vt:lpstr>Equation.3</vt:lpstr>
      <vt:lpstr>Microsoft Word 97 - 2003 Document</vt:lpstr>
      <vt:lpstr>VISIO 5 Drawing</vt:lpstr>
      <vt:lpstr>Equation.KSEE3</vt:lpstr>
      <vt:lpstr>MSPhotoEd.3</vt:lpstr>
      <vt:lpstr>Paintbrush Picture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140lab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FIR Digital Filter Design</dc:title>
  <dc:creator>pany</dc:creator>
  <cp:lastModifiedBy>1</cp:lastModifiedBy>
  <cp:revision>135</cp:revision>
  <dcterms:created xsi:type="dcterms:W3CDTF">2007-11-29T07:33:00Z</dcterms:created>
  <dcterms:modified xsi:type="dcterms:W3CDTF">2023-05-23T08:32:05Z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