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1040" r:id="rId2"/>
    <p:sldId id="1068" r:id="rId3"/>
    <p:sldId id="1069" r:id="rId4"/>
    <p:sldId id="1071" r:id="rId5"/>
    <p:sldId id="1041" r:id="rId6"/>
    <p:sldId id="1042" r:id="rId7"/>
    <p:sldId id="1043" r:id="rId8"/>
    <p:sldId id="1044" r:id="rId9"/>
    <p:sldId id="1064" r:id="rId10"/>
    <p:sldId id="1072" r:id="rId11"/>
    <p:sldId id="1047" r:id="rId12"/>
    <p:sldId id="1048" r:id="rId13"/>
    <p:sldId id="1050" r:id="rId14"/>
    <p:sldId id="1051" r:id="rId15"/>
    <p:sldId id="1053" r:id="rId16"/>
    <p:sldId id="1054" r:id="rId17"/>
    <p:sldId id="1056" r:id="rId18"/>
    <p:sldId id="1074" r:id="rId19"/>
    <p:sldId id="1075" r:id="rId20"/>
    <p:sldId id="1077" r:id="rId21"/>
    <p:sldId id="1078" r:id="rId22"/>
    <p:sldId id="1079" r:id="rId23"/>
    <p:sldId id="1080" r:id="rId24"/>
    <p:sldId id="1081" r:id="rId25"/>
    <p:sldId id="1065" r:id="rId26"/>
    <p:sldId id="1066" r:id="rId27"/>
    <p:sldId id="1067" r:id="rId28"/>
    <p:sldId id="1095" r:id="rId29"/>
  </p:sldIdLst>
  <p:sldSz cx="12192000" cy="6858000"/>
  <p:notesSz cx="9942513" cy="676116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0">
          <p15:clr>
            <a:srgbClr val="A4A3A4"/>
          </p15:clr>
        </p15:guide>
        <p15:guide id="2" pos="38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9">
          <p15:clr>
            <a:srgbClr val="A4A3A4"/>
          </p15:clr>
        </p15:guide>
        <p15:guide id="2" pos="3119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3366CC"/>
    <a:srgbClr val="00BCFF"/>
    <a:srgbClr val="000000"/>
    <a:srgbClr val="FF9966"/>
    <a:srgbClr val="FFCC66"/>
    <a:srgbClr val="9E228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71" autoAdjust="0"/>
  </p:normalViewPr>
  <p:slideViewPr>
    <p:cSldViewPr>
      <p:cViewPr varScale="1">
        <p:scale>
          <a:sx n="70" d="100"/>
          <a:sy n="70" d="100"/>
        </p:scale>
        <p:origin x="998" y="45"/>
      </p:cViewPr>
      <p:guideLst>
        <p:guide orient="horz" pos="2140"/>
        <p:guide pos="3826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2109"/>
        <p:guide pos="311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3F4567-50A4-4DD5-90C6-DD4A189C041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1790" y="0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6213" y="506413"/>
            <a:ext cx="4510087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4252" y="3211553"/>
            <a:ext cx="7954010" cy="30425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1790" y="6421932"/>
            <a:ext cx="4308422" cy="33805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4E7B70-9D48-45D4-815F-908860892ED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10000"/>
              </a:lnSpc>
            </a:pPr>
            <a:endParaRPr lang="en-US" altLang="zh-CN" sz="1200" b="1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</a:rPr>
              <a:t>At the end of computation at any stage, output variables can be stored in the 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</a:rPr>
              <a:t>same registers </a:t>
            </a:r>
            <a:r>
              <a:rPr lang="en-US" altLang="zh-CN" dirty="0">
                <a:latin typeface="Times New Roman" pitchFamily="18" charset="0"/>
              </a:rPr>
              <a:t>previously occupied by the corresponding input variables;</a:t>
            </a:r>
          </a:p>
          <a:p>
            <a:pPr eaLnBrk="1" hangingPunct="1"/>
            <a:r>
              <a:rPr lang="en-US" altLang="zh-CN" dirty="0">
                <a:latin typeface="Times New Roman" pitchFamily="18" charset="0"/>
              </a:rPr>
              <a:t>This type of memory location sharing is called </a:t>
            </a:r>
            <a:r>
              <a:rPr lang="en-US" altLang="zh-CN" dirty="0">
                <a:solidFill>
                  <a:srgbClr val="FF0066"/>
                </a:solidFill>
                <a:latin typeface="Times New Roman" pitchFamily="18" charset="0"/>
              </a:rPr>
              <a:t>in-place computation</a:t>
            </a:r>
            <a:r>
              <a:rPr lang="en-US" altLang="zh-CN" dirty="0">
                <a:latin typeface="Times New Roman" pitchFamily="18" charset="0"/>
              </a:rPr>
              <a:t> resulting in significant savings in overall memory requirements.</a:t>
            </a:r>
          </a:p>
          <a:p>
            <a:pPr eaLnBrk="1" hangingPunct="1"/>
            <a:r>
              <a:rPr lang="en-US" altLang="zh-CN" kern="0" dirty="0">
                <a:latin typeface="Times New Roman" pitchFamily="18" charset="0"/>
              </a:rPr>
              <a:t>In the DFT computation scheme outlined, the DFT samples </a:t>
            </a:r>
            <a:r>
              <a:rPr lang="en-US" altLang="zh-CN" i="1" kern="0" dirty="0">
                <a:latin typeface="Times New Roman" pitchFamily="18" charset="0"/>
              </a:rPr>
              <a:t>X</a:t>
            </a:r>
            <a:r>
              <a:rPr lang="en-US" altLang="zh-CN" kern="0" dirty="0">
                <a:latin typeface="Times New Roman" pitchFamily="18" charset="0"/>
              </a:rPr>
              <a:t>[</a:t>
            </a:r>
            <a:r>
              <a:rPr lang="en-US" altLang="zh-CN" i="1" kern="0" dirty="0">
                <a:latin typeface="Times New Roman" pitchFamily="18" charset="0"/>
              </a:rPr>
              <a:t>k</a:t>
            </a:r>
            <a:r>
              <a:rPr lang="en-US" altLang="zh-CN" kern="0" dirty="0">
                <a:latin typeface="Times New Roman" pitchFamily="18" charset="0"/>
              </a:rPr>
              <a:t>] appear at the output in a sequential order while the input samples </a:t>
            </a:r>
            <a:r>
              <a:rPr lang="en-US" altLang="zh-CN" i="1" kern="0" dirty="0">
                <a:latin typeface="Times New Roman" pitchFamily="18" charset="0"/>
              </a:rPr>
              <a:t>x</a:t>
            </a:r>
            <a:r>
              <a:rPr lang="en-US" altLang="zh-CN" kern="0" dirty="0">
                <a:latin typeface="Times New Roman" pitchFamily="18" charset="0"/>
              </a:rPr>
              <a:t>[</a:t>
            </a:r>
            <a:r>
              <a:rPr lang="en-US" altLang="zh-CN" i="1" kern="0" dirty="0">
                <a:latin typeface="Times New Roman" pitchFamily="18" charset="0"/>
              </a:rPr>
              <a:t>n</a:t>
            </a:r>
            <a:r>
              <a:rPr lang="en-US" altLang="zh-CN" kern="0" dirty="0">
                <a:latin typeface="Times New Roman" pitchFamily="18" charset="0"/>
              </a:rPr>
              <a:t>] appear in a  different order;</a:t>
            </a:r>
          </a:p>
          <a:p>
            <a:pPr eaLnBrk="1" hangingPunct="1"/>
            <a:r>
              <a:rPr lang="en-US" altLang="zh-CN" kern="0" dirty="0">
                <a:latin typeface="Times New Roman" pitchFamily="18" charset="0"/>
              </a:rPr>
              <a:t>Thus, a sequentially ordered input </a:t>
            </a:r>
            <a:r>
              <a:rPr lang="en-US" altLang="zh-CN" i="1" kern="0" dirty="0">
                <a:latin typeface="Times New Roman" pitchFamily="18" charset="0"/>
              </a:rPr>
              <a:t>x</a:t>
            </a:r>
            <a:r>
              <a:rPr lang="en-US" altLang="zh-CN" kern="0" dirty="0">
                <a:latin typeface="Times New Roman" pitchFamily="18" charset="0"/>
              </a:rPr>
              <a:t>[</a:t>
            </a:r>
            <a:r>
              <a:rPr lang="en-US" altLang="zh-CN" i="1" kern="0" dirty="0">
                <a:latin typeface="Times New Roman" pitchFamily="18" charset="0"/>
              </a:rPr>
              <a:t>n</a:t>
            </a:r>
            <a:r>
              <a:rPr lang="en-US" altLang="zh-CN" kern="0" dirty="0">
                <a:latin typeface="Times New Roman" pitchFamily="18" charset="0"/>
              </a:rPr>
              <a:t>] must be reordered appropriately before the fast algorithm described by this structure can be implemented.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57446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kern="0" dirty="0">
                <a:latin typeface="Times New Roman" pitchFamily="18" charset="0"/>
              </a:rPr>
              <a:t>if n=( </a:t>
            </a:r>
            <a:r>
              <a:rPr lang="en-US" altLang="zh-CN" kern="0" dirty="0">
                <a:solidFill>
                  <a:schemeClr val="accent6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altLang="zh-CN" kern="0" dirty="0">
                <a:solidFill>
                  <a:schemeClr val="accent6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chemeClr val="accent6"/>
                </a:solidFill>
                <a:latin typeface="Times New Roman" pitchFamily="18" charset="0"/>
              </a:rPr>
              <a:t>1</a:t>
            </a:r>
            <a:r>
              <a:rPr lang="en-US" altLang="zh-CN" kern="0" dirty="0">
                <a:solidFill>
                  <a:schemeClr val="accent6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chemeClr val="accent6"/>
                </a:solidFill>
                <a:latin typeface="Times New Roman" pitchFamily="18" charset="0"/>
              </a:rPr>
              <a:t>0</a:t>
            </a:r>
            <a:r>
              <a:rPr lang="en-US" altLang="zh-CN" kern="0" dirty="0">
                <a:solidFill>
                  <a:schemeClr val="accent6"/>
                </a:solidFill>
                <a:latin typeface="Times New Roman" pitchFamily="18" charset="0"/>
              </a:rPr>
              <a:t> </a:t>
            </a:r>
            <a:r>
              <a:rPr lang="en-US" altLang="zh-CN" kern="0" dirty="0">
                <a:latin typeface="Times New Roman" pitchFamily="18" charset="0"/>
              </a:rPr>
              <a:t>) represents the index of </a:t>
            </a:r>
            <a:r>
              <a:rPr lang="en-US" altLang="zh-CN" i="1" kern="0" dirty="0">
                <a:latin typeface="Times New Roman" pitchFamily="18" charset="0"/>
              </a:rPr>
              <a:t>x</a:t>
            </a:r>
            <a:r>
              <a:rPr lang="en-US" altLang="zh-CN" kern="0" dirty="0">
                <a:latin typeface="Times New Roman" pitchFamily="18" charset="0"/>
              </a:rPr>
              <a:t>[</a:t>
            </a:r>
            <a:r>
              <a:rPr lang="en-US" altLang="zh-CN" i="1" kern="0" dirty="0">
                <a:latin typeface="Times New Roman" pitchFamily="18" charset="0"/>
              </a:rPr>
              <a:t>n</a:t>
            </a:r>
            <a:r>
              <a:rPr lang="en-US" altLang="zh-CN" kern="0" dirty="0">
                <a:latin typeface="Times New Roman" pitchFamily="18" charset="0"/>
              </a:rPr>
              <a:t>], then m=( </a:t>
            </a:r>
            <a:r>
              <a:rPr lang="en-US" altLang="zh-CN" kern="0" dirty="0">
                <a:solidFill>
                  <a:schemeClr val="accent6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chemeClr val="accent6"/>
                </a:solidFill>
                <a:latin typeface="Times New Roman" pitchFamily="18" charset="0"/>
              </a:rPr>
              <a:t>0</a:t>
            </a:r>
            <a:r>
              <a:rPr lang="en-US" altLang="zh-CN" kern="0" dirty="0">
                <a:solidFill>
                  <a:schemeClr val="accent6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chemeClr val="accent6"/>
                </a:solidFill>
                <a:latin typeface="Times New Roman" pitchFamily="18" charset="0"/>
              </a:rPr>
              <a:t>1</a:t>
            </a:r>
            <a:r>
              <a:rPr lang="en-US" altLang="zh-CN" kern="0" dirty="0">
                <a:solidFill>
                  <a:schemeClr val="accent6"/>
                </a:solidFill>
                <a:latin typeface="Times New Roman" pitchFamily="18" charset="0"/>
              </a:rPr>
              <a:t>b</a:t>
            </a:r>
            <a:r>
              <a:rPr lang="en-US" altLang="zh-CN" kern="0" baseline="-25000" dirty="0">
                <a:solidFill>
                  <a:schemeClr val="accent6"/>
                </a:solidFill>
                <a:latin typeface="Times New Roman" pitchFamily="18" charset="0"/>
              </a:rPr>
              <a:t>2</a:t>
            </a:r>
            <a:r>
              <a:rPr lang="en-US" altLang="zh-CN" kern="0" dirty="0">
                <a:latin typeface="Times New Roman" pitchFamily="18" charset="0"/>
              </a:rPr>
              <a:t> )  is the correct index for FFT input samples.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4111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Mooc</a:t>
            </a:r>
            <a:r>
              <a:rPr lang="zh-CN" altLang="en-US" dirty="0"/>
              <a:t>补充材料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11.4</a:t>
            </a:r>
            <a:r>
              <a:rPr lang="zh-CN" altLang="en-US" dirty="0"/>
              <a:t>节有进一步的介绍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see that the same values of 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calculated many times during the DFT, 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altLang="zh-CN" b="1" dirty="0">
                <a:latin typeface="Times New Roman" panose="02020603050405020304" pitchFamily="18" charset="0"/>
              </a:rPr>
              <a:t>W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periodic function with a limited number of distinct values. 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of the FFT and its inverse, the IFFT, is to use this redundancy to reduce the number of calculation.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In the flow-graph shown 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 =8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Hence, the (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/4)-point DFT here is a 2-point DFT and no further decomposition is possible.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The four 2-point DFTs, </a:t>
            </a:r>
            <a:r>
              <a:rPr lang="en-US" altLang="zh-CN" b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baseline="-25000" dirty="0" err="1">
                <a:latin typeface="Times New Roman" panose="02020603050405020304" pitchFamily="18" charset="0"/>
              </a:rPr>
              <a:t>ij</a:t>
            </a:r>
            <a:r>
              <a:rPr lang="en-US" altLang="zh-CN" b="1" dirty="0">
                <a:latin typeface="Times New Roman" panose="02020603050405020304" pitchFamily="18" charset="0"/>
              </a:rPr>
              <a:t>[k], </a:t>
            </a:r>
            <a:r>
              <a:rPr lang="en-US" altLang="zh-CN" b="1" dirty="0" err="1"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latin typeface="Times New Roman" panose="02020603050405020304" pitchFamily="18" charset="0"/>
              </a:rPr>
              <a:t>, j=0, 1  can be easily computed.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flow-graph consists of 3 stages: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First stage computes the four 2-point DFTs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Second stage computes the two 4-point DFTs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Last stage computes the desired 8-point DFT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fast algorithm described assumes that the length of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 is a power of 2;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If it is not, the length can be extended by zero-padding and make the length a power of 2;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b="1" dirty="0">
                <a:latin typeface="Times New Roman" panose="02020603050405020304" pitchFamily="18" charset="0"/>
              </a:rPr>
              <a:t>the smallest DFTs are 2-point DFTs</a:t>
            </a:r>
            <a:r>
              <a:rPr lang="en-US" altLang="zh-CN" sz="1200" b="1" dirty="0">
                <a:latin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200" b="1" i="1" dirty="0">
                <a:solidFill>
                  <a:srgbClr val="0033CC"/>
                </a:solidFill>
                <a:latin typeface="Arial Narrow" panose="020B0606020202030204" pitchFamily="34" charset="0"/>
              </a:rPr>
              <a:t>radix-2</a:t>
            </a:r>
            <a:endParaRPr lang="en-US" altLang="zh-CN" sz="1200" b="0" i="1" dirty="0">
              <a:solidFill>
                <a:srgbClr val="0033CC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17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28800"/>
            <a:ext cx="869040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B68F1-3EF5-4BB8-89A8-286C7B7507A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4A889-DE51-438E-B5F1-E4B20ECF484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12D55-467C-44B8-A559-1CB315651A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67656-0E65-4B79-A8BA-D1F1FEE0385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60CBEF-FF12-47EC-A159-B439D5E01B8C}" type="datetimeFigureOut">
              <a:rPr lang="zh-CN" altLang="en-US" smtClean="0"/>
              <a:t>2023/5/28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BB49-5985-4192-B09C-75BAE2D01AE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C485B2-66B5-454E-869B-BB4BF2C7084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1030" name="Line 15"/>
          <p:cNvSpPr>
            <a:spLocks noChangeShapeType="1"/>
          </p:cNvSpPr>
          <p:nvPr/>
        </p:nvSpPr>
        <p:spPr bwMode="auto">
          <a:xfrm>
            <a:off x="101601" y="1066800"/>
            <a:ext cx="959696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DB8C9FA-8BD9-4F68-AF75-5CA35DCE042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6E08A286-00C4-468E-AAB3-CAD5A8BEE2AA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2023/5/28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/>
        </p:nvGraphicFramePr>
        <p:xfrm>
          <a:off x="3289301" y="18288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" name="Image" r:id="rId10" imgW="5664200" imgH="3327400" progId="">
                  <p:embed/>
                </p:oleObj>
              </mc:Choice>
              <mc:Fallback>
                <p:oleObj name="Image" r:id="rId10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18288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4" name="Text Box 12"/>
          <p:cNvSpPr txBox="1">
            <a:spLocks noChangeArrowheads="1"/>
          </p:cNvSpPr>
          <p:nvPr/>
        </p:nvSpPr>
        <p:spPr bwMode="auto">
          <a:xfrm>
            <a:off x="609600" y="6429376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电子科技大学 信息</a:t>
            </a:r>
            <a:r>
              <a:rPr lang="zh-CN" altLang="en-US" b="1">
                <a:effectLst/>
                <a:latin typeface="黑体" panose="02010609060101010101" charset="-122"/>
                <a:ea typeface="黑体" panose="02010609060101010101" charset="-122"/>
                <a:sym typeface="+mn-ea"/>
              </a:rPr>
              <a:t>与通信</a:t>
            </a:r>
            <a:r>
              <a:rPr lang="zh-CN" altLang="en-US" b="1">
                <a:solidFill>
                  <a:schemeClr val="bg1"/>
                </a:solidFill>
                <a:effectLst/>
                <a:latin typeface="黑体" panose="02010609060101010101" charset="-122"/>
                <a:ea typeface="黑体" panose="02010609060101010101" charset="-122"/>
              </a:rPr>
              <a:t>工程学院</a:t>
            </a:r>
          </a:p>
        </p:txBody>
      </p:sp>
      <p:pic>
        <p:nvPicPr>
          <p:cNvPr id="1071" name="Picture 14" descr="未命名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5284"/>
            <a:ext cx="175875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5"/>
          <p:cNvSpPr>
            <a:spLocks noChangeShapeType="1"/>
          </p:cNvSpPr>
          <p:nvPr/>
        </p:nvSpPr>
        <p:spPr bwMode="auto">
          <a:xfrm>
            <a:off x="407368" y="1066800"/>
            <a:ext cx="9954839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/>
        </p:nvSpPr>
        <p:spPr bwMode="auto">
          <a:xfrm>
            <a:off x="8229600" y="6415088"/>
            <a:ext cx="38608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DFB3E5B0-26F3-4E0E-B9AC-0B2EFB2A1498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/>
        </p:nvGraphicFramePr>
        <p:xfrm>
          <a:off x="2946401" y="17526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2" name="Image" r:id="rId13" imgW="5664200" imgH="3327400" progId="">
                  <p:embed/>
                </p:oleObj>
              </mc:Choice>
              <mc:Fallback>
                <p:oleObj name="Image" r:id="rId13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7526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7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1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613E7688-DE4D-426D-82C3-DF88435411F8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5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21.bin"/><Relationship Id="rId15" Type="http://schemas.openxmlformats.org/officeDocument/2006/relationships/oleObject" Target="../embeddings/oleObject26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Relationship Id="rId14" Type="http://schemas.openxmlformats.org/officeDocument/2006/relationships/image" Target="../media/image26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9.wmf"/><Relationship Id="rId9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7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5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8.bin"/><Relationship Id="rId4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5.e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4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582117" y="1201703"/>
            <a:ext cx="10657184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zh-CN" sz="4000" b="1" dirty="0">
                <a:solidFill>
                  <a:srgbClr val="0033C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Chapter</a:t>
            </a:r>
            <a:r>
              <a:rPr lang="en-US" altLang="zh-CN" sz="4000" b="1" dirty="0">
                <a:solidFill>
                  <a:srgbClr val="0033CC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11 DSP Algorithm Implementation 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56285" y="2480945"/>
            <a:ext cx="9428480" cy="3587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i="1" kern="0" dirty="0">
                <a:solidFill>
                  <a:srgbClr val="0000CC"/>
                </a:solidFill>
                <a:latin typeface="+mn-lt"/>
                <a:ea typeface="+mn-ea"/>
              </a:rPr>
              <a:t>Structure Simulation and Verification by MATLAB</a:t>
            </a:r>
            <a:endParaRPr lang="zh-CN" altLang="zh-CN" i="1" kern="0" dirty="0">
              <a:solidFill>
                <a:srgbClr val="0000CC"/>
              </a:solidFill>
              <a:latin typeface="+mn-lt"/>
              <a:ea typeface="+mn-ea"/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i="1" kern="0" dirty="0">
                <a:solidFill>
                  <a:srgbClr val="0000CC"/>
                </a:solidFill>
                <a:latin typeface="+mn-lt"/>
                <a:ea typeface="+mn-ea"/>
              </a:rPr>
              <a:t>Computation of DFT 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i="1" kern="0" dirty="0">
                <a:solidFill>
                  <a:srgbClr val="0000CC"/>
                </a:solidFill>
                <a:latin typeface="+mn-lt"/>
                <a:ea typeface="+mn-ea"/>
              </a:rPr>
              <a:t>Fast Fourier Transformation —— FFT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i="1" kern="0" dirty="0">
                <a:solidFill>
                  <a:srgbClr val="0000CC"/>
                </a:solidFill>
                <a:latin typeface="+mn-lt"/>
                <a:ea typeface="+mn-ea"/>
              </a:rPr>
              <a:t>DIT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i="1" kern="0" dirty="0">
                <a:solidFill>
                  <a:srgbClr val="0000CC"/>
                </a:solidFill>
                <a:latin typeface="+mn-lt"/>
                <a:ea typeface="+mn-ea"/>
              </a:rPr>
              <a:t>DIF</a:t>
            </a:r>
          </a:p>
          <a:p>
            <a:pPr marL="0" lvl="0" indent="0" eaLnBrk="1" hangingPunct="1">
              <a:buFont typeface="Wingdings" panose="05000000000000000000" pitchFamily="2" charset="2"/>
              <a:buNone/>
            </a:pPr>
            <a:r>
              <a:rPr lang="en-US" altLang="zh-CN" i="1" kern="0" dirty="0">
                <a:solidFill>
                  <a:srgbClr val="0000CC"/>
                </a:solidFill>
                <a:latin typeface="+mn-lt"/>
                <a:ea typeface="+mn-ea"/>
              </a:rPr>
              <a:t>11.2.1, 11.2.2, 11.2.3, 11.2.4, 11.3.2, 11.3.3, 11.3.4, 11.5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89088" y="249176"/>
            <a:ext cx="8229600" cy="71913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Block-diagram interpretation: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223236" name="Group 4"/>
          <p:cNvGrpSpPr/>
          <p:nvPr/>
        </p:nvGrpSpPr>
        <p:grpSpPr bwMode="auto">
          <a:xfrm>
            <a:off x="2922588" y="1325500"/>
            <a:ext cx="2971800" cy="619125"/>
            <a:chOff x="960" y="1440"/>
            <a:chExt cx="1872" cy="390"/>
          </a:xfrm>
        </p:grpSpPr>
        <p:sp>
          <p:nvSpPr>
            <p:cNvPr id="104491" name="Text Box 5"/>
            <p:cNvSpPr txBox="1">
              <a:spLocks noChangeArrowheads="1"/>
            </p:cNvSpPr>
            <p:nvPr/>
          </p:nvSpPr>
          <p:spPr bwMode="auto">
            <a:xfrm>
              <a:off x="1488" y="1536"/>
              <a:ext cx="384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492" name="Line 6"/>
            <p:cNvSpPr>
              <a:spLocks noChangeShapeType="1"/>
            </p:cNvSpPr>
            <p:nvPr/>
          </p:nvSpPr>
          <p:spPr bwMode="auto">
            <a:xfrm>
              <a:off x="1200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3" name="Line 7"/>
            <p:cNvSpPr>
              <a:spLocks noChangeShapeType="1"/>
            </p:cNvSpPr>
            <p:nvPr/>
          </p:nvSpPr>
          <p:spPr bwMode="auto">
            <a:xfrm>
              <a:off x="1872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4" name="Text Box 8"/>
            <p:cNvSpPr txBox="1">
              <a:spLocks noChangeArrowheads="1"/>
            </p:cNvSpPr>
            <p:nvPr/>
          </p:nvSpPr>
          <p:spPr bwMode="auto">
            <a:xfrm>
              <a:off x="960" y="144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x[n]</a:t>
              </a:r>
            </a:p>
          </p:txBody>
        </p:sp>
        <p:sp>
          <p:nvSpPr>
            <p:cNvPr id="104495" name="Text Box 9"/>
            <p:cNvSpPr txBox="1">
              <a:spLocks noChangeArrowheads="1"/>
            </p:cNvSpPr>
            <p:nvPr/>
          </p:nvSpPr>
          <p:spPr bwMode="auto">
            <a:xfrm>
              <a:off x="1968" y="1440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aseline="-25000" dirty="0">
                  <a:latin typeface="Times New Roman" panose="02020603050405020304" pitchFamily="18" charset="0"/>
                </a:rPr>
                <a:t>0</a:t>
              </a:r>
              <a:r>
                <a:rPr kumimoji="1" lang="en-US" altLang="zh-CN" sz="2000" dirty="0">
                  <a:latin typeface="Times New Roman" panose="02020603050405020304" pitchFamily="18" charset="0"/>
                </a:rPr>
                <a:t>[n]=x[2n]</a:t>
              </a:r>
            </a:p>
          </p:txBody>
        </p:sp>
      </p:grpSp>
      <p:grpSp>
        <p:nvGrpSpPr>
          <p:cNvPr id="223242" name="Group 10"/>
          <p:cNvGrpSpPr/>
          <p:nvPr/>
        </p:nvGrpSpPr>
        <p:grpSpPr bwMode="auto">
          <a:xfrm>
            <a:off x="2922588" y="2117663"/>
            <a:ext cx="4572000" cy="619125"/>
            <a:chOff x="1392" y="1872"/>
            <a:chExt cx="2880" cy="390"/>
          </a:xfrm>
        </p:grpSpPr>
        <p:sp>
          <p:nvSpPr>
            <p:cNvPr id="104483" name="Text Box 11"/>
            <p:cNvSpPr txBox="1">
              <a:spLocks noChangeArrowheads="1"/>
            </p:cNvSpPr>
            <p:nvPr/>
          </p:nvSpPr>
          <p:spPr bwMode="auto">
            <a:xfrm>
              <a:off x="2832" y="1968"/>
              <a:ext cx="384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484" name="Line 12"/>
            <p:cNvSpPr>
              <a:spLocks noChangeShapeType="1"/>
            </p:cNvSpPr>
            <p:nvPr/>
          </p:nvSpPr>
          <p:spPr bwMode="auto">
            <a:xfrm>
              <a:off x="1632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85" name="Line 13"/>
            <p:cNvSpPr>
              <a:spLocks noChangeShapeType="1"/>
            </p:cNvSpPr>
            <p:nvPr/>
          </p:nvSpPr>
          <p:spPr bwMode="auto">
            <a:xfrm>
              <a:off x="3216" y="211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86" name="Text Box 14"/>
            <p:cNvSpPr txBox="1">
              <a:spLocks noChangeArrowheads="1"/>
            </p:cNvSpPr>
            <p:nvPr/>
          </p:nvSpPr>
          <p:spPr bwMode="auto">
            <a:xfrm>
              <a:off x="1392" y="187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x[n]</a:t>
              </a:r>
            </a:p>
          </p:txBody>
        </p:sp>
        <p:sp>
          <p:nvSpPr>
            <p:cNvPr id="104487" name="Text Box 15"/>
            <p:cNvSpPr txBox="1">
              <a:spLocks noChangeArrowheads="1"/>
            </p:cNvSpPr>
            <p:nvPr/>
          </p:nvSpPr>
          <p:spPr bwMode="auto">
            <a:xfrm>
              <a:off x="3264" y="1872"/>
              <a:ext cx="10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x</a:t>
              </a:r>
              <a:r>
                <a:rPr kumimoji="1" lang="en-US" altLang="zh-CN" sz="2000" baseline="-25000">
                  <a:latin typeface="Times New Roman" panose="02020603050405020304" pitchFamily="18" charset="0"/>
                </a:rPr>
                <a:t>1</a:t>
              </a:r>
              <a:r>
                <a:rPr kumimoji="1" lang="en-US" altLang="zh-CN" sz="2000">
                  <a:latin typeface="Times New Roman" panose="02020603050405020304" pitchFamily="18" charset="0"/>
                </a:rPr>
                <a:t>[n]=x[2n+1]</a:t>
              </a:r>
            </a:p>
          </p:txBody>
        </p:sp>
        <p:sp>
          <p:nvSpPr>
            <p:cNvPr id="104488" name="Text Box 16"/>
            <p:cNvSpPr txBox="1">
              <a:spLocks noChangeArrowheads="1"/>
            </p:cNvSpPr>
            <p:nvPr/>
          </p:nvSpPr>
          <p:spPr bwMode="auto">
            <a:xfrm>
              <a:off x="1920" y="1968"/>
              <a:ext cx="384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sym typeface="Symbol" panose="05050102010706020507" pitchFamily="18" charset="2"/>
                </a:rPr>
                <a:t>z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04489" name="Line 17"/>
            <p:cNvSpPr>
              <a:spLocks noChangeShapeType="1"/>
            </p:cNvSpPr>
            <p:nvPr/>
          </p:nvSpPr>
          <p:spPr bwMode="auto">
            <a:xfrm>
              <a:off x="2304" y="211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04490" name="Text Box 18"/>
            <p:cNvSpPr txBox="1">
              <a:spLocks noChangeArrowheads="1"/>
            </p:cNvSpPr>
            <p:nvPr/>
          </p:nvSpPr>
          <p:spPr bwMode="auto">
            <a:xfrm>
              <a:off x="2304" y="1872"/>
              <a:ext cx="5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dirty="0">
                  <a:latin typeface="Times New Roman" panose="02020603050405020304" pitchFamily="18" charset="0"/>
                </a:rPr>
                <a:t>x[n+1]</a:t>
              </a:r>
            </a:p>
          </p:txBody>
        </p:sp>
      </p:grpSp>
      <p:grpSp>
        <p:nvGrpSpPr>
          <p:cNvPr id="223308" name="Group 76"/>
          <p:cNvGrpSpPr/>
          <p:nvPr/>
        </p:nvGrpSpPr>
        <p:grpSpPr bwMode="auto">
          <a:xfrm>
            <a:off x="1589088" y="3528950"/>
            <a:ext cx="8280400" cy="2444750"/>
            <a:chOff x="249" y="2622"/>
            <a:chExt cx="5216" cy="1540"/>
          </a:xfrm>
        </p:grpSpPr>
        <p:sp>
          <p:nvSpPr>
            <p:cNvPr id="104455" name="Rectangle 47"/>
            <p:cNvSpPr>
              <a:spLocks noChangeArrowheads="1"/>
            </p:cNvSpPr>
            <p:nvPr/>
          </p:nvSpPr>
          <p:spPr bwMode="auto">
            <a:xfrm>
              <a:off x="249" y="2659"/>
              <a:ext cx="5216" cy="14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56" name="Line 49"/>
            <p:cNvSpPr>
              <a:spLocks noChangeShapeType="1"/>
            </p:cNvSpPr>
            <p:nvPr/>
          </p:nvSpPr>
          <p:spPr bwMode="auto">
            <a:xfrm>
              <a:off x="809" y="3067"/>
              <a:ext cx="672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7" name="Line 50"/>
            <p:cNvSpPr>
              <a:spLocks noChangeShapeType="1"/>
            </p:cNvSpPr>
            <p:nvPr/>
          </p:nvSpPr>
          <p:spPr bwMode="auto">
            <a:xfrm flipH="1">
              <a:off x="1100" y="3071"/>
              <a:ext cx="0" cy="216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58" name="Oval 51"/>
            <p:cNvSpPr>
              <a:spLocks noChangeArrowheads="1"/>
            </p:cNvSpPr>
            <p:nvPr/>
          </p:nvSpPr>
          <p:spPr bwMode="auto">
            <a:xfrm>
              <a:off x="1073" y="3043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04459" name="Line 52"/>
            <p:cNvSpPr>
              <a:spLocks noChangeShapeType="1"/>
            </p:cNvSpPr>
            <p:nvPr/>
          </p:nvSpPr>
          <p:spPr bwMode="auto">
            <a:xfrm>
              <a:off x="1097" y="3595"/>
              <a:ext cx="0" cy="24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0" name="Line 53"/>
            <p:cNvSpPr>
              <a:spLocks noChangeShapeType="1"/>
            </p:cNvSpPr>
            <p:nvPr/>
          </p:nvSpPr>
          <p:spPr bwMode="auto">
            <a:xfrm>
              <a:off x="1097" y="3835"/>
              <a:ext cx="384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1" name="Line 54"/>
            <p:cNvSpPr>
              <a:spLocks noChangeShapeType="1"/>
            </p:cNvSpPr>
            <p:nvPr/>
          </p:nvSpPr>
          <p:spPr bwMode="auto">
            <a:xfrm>
              <a:off x="1769" y="3067"/>
              <a:ext cx="576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2" name="Line 55"/>
            <p:cNvSpPr>
              <a:spLocks noChangeShapeType="1"/>
            </p:cNvSpPr>
            <p:nvPr/>
          </p:nvSpPr>
          <p:spPr bwMode="auto">
            <a:xfrm>
              <a:off x="1865" y="3851"/>
              <a:ext cx="481" cy="11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3" name="Line 56"/>
            <p:cNvSpPr>
              <a:spLocks noChangeShapeType="1"/>
            </p:cNvSpPr>
            <p:nvPr/>
          </p:nvSpPr>
          <p:spPr bwMode="auto">
            <a:xfrm>
              <a:off x="3257" y="3067"/>
              <a:ext cx="1248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464" name="Group 57"/>
            <p:cNvGrpSpPr/>
            <p:nvPr/>
          </p:nvGrpSpPr>
          <p:grpSpPr bwMode="auto">
            <a:xfrm>
              <a:off x="4505" y="2978"/>
              <a:ext cx="192" cy="209"/>
              <a:chOff x="4080" y="2575"/>
              <a:chExt cx="192" cy="209"/>
            </a:xfrm>
          </p:grpSpPr>
          <p:sp>
            <p:nvSpPr>
              <p:cNvPr id="104481" name="Oval 58"/>
              <p:cNvSpPr>
                <a:spLocks noChangeArrowheads="1"/>
              </p:cNvSpPr>
              <p:nvPr/>
            </p:nvSpPr>
            <p:spPr bwMode="auto">
              <a:xfrm>
                <a:off x="4080" y="2575"/>
                <a:ext cx="192" cy="20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graphicFrame>
            <p:nvGraphicFramePr>
              <p:cNvPr id="104482" name="Object 59"/>
              <p:cNvGraphicFramePr>
                <a:graphicFrameLocks noChangeAspect="1"/>
              </p:cNvGraphicFramePr>
              <p:nvPr/>
            </p:nvGraphicFramePr>
            <p:xfrm>
              <a:off x="4110" y="2614"/>
              <a:ext cx="162" cy="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340" name="Equation" r:id="rId3" imgW="266065" imgH="266065" progId="Equation.3">
                      <p:embed/>
                    </p:oleObj>
                  </mc:Choice>
                  <mc:Fallback>
                    <p:oleObj name="Equation" r:id="rId3" imgW="266065" imgH="266065" progId="Equation.3">
                      <p:embed/>
                      <p:pic>
                        <p:nvPicPr>
                          <p:cNvPr id="0" name="图片 492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0" y="2614"/>
                            <a:ext cx="162" cy="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4465" name="Line 60"/>
            <p:cNvSpPr>
              <a:spLocks noChangeShapeType="1"/>
            </p:cNvSpPr>
            <p:nvPr/>
          </p:nvSpPr>
          <p:spPr bwMode="auto">
            <a:xfrm>
              <a:off x="4697" y="3091"/>
              <a:ext cx="240" cy="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6" name="Line 61"/>
            <p:cNvSpPr>
              <a:spLocks noChangeShapeType="1"/>
            </p:cNvSpPr>
            <p:nvPr/>
          </p:nvSpPr>
          <p:spPr bwMode="auto">
            <a:xfrm flipV="1">
              <a:off x="4609" y="3179"/>
              <a:ext cx="0" cy="672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7" name="Line 62"/>
            <p:cNvSpPr>
              <a:spLocks noChangeShapeType="1"/>
            </p:cNvSpPr>
            <p:nvPr/>
          </p:nvSpPr>
          <p:spPr bwMode="auto">
            <a:xfrm flipV="1">
              <a:off x="3257" y="3862"/>
              <a:ext cx="1368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8" name="Text Box 63"/>
            <p:cNvSpPr txBox="1">
              <a:spLocks noChangeArrowheads="1"/>
            </p:cNvSpPr>
            <p:nvPr/>
          </p:nvSpPr>
          <p:spPr bwMode="auto">
            <a:xfrm>
              <a:off x="2345" y="2659"/>
              <a:ext cx="912" cy="63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N/2-point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DFT</a:t>
              </a:r>
            </a:p>
          </p:txBody>
        </p:sp>
        <p:sp>
          <p:nvSpPr>
            <p:cNvPr id="104469" name="Text Box 64"/>
            <p:cNvSpPr txBox="1">
              <a:spLocks noChangeArrowheads="1"/>
            </p:cNvSpPr>
            <p:nvPr/>
          </p:nvSpPr>
          <p:spPr bwMode="auto">
            <a:xfrm>
              <a:off x="2345" y="3523"/>
              <a:ext cx="912" cy="63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N/2-point</a:t>
              </a:r>
            </a:p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DFT</a:t>
              </a:r>
            </a:p>
          </p:txBody>
        </p:sp>
        <p:sp>
          <p:nvSpPr>
            <p:cNvPr id="104470" name="Text Box 65"/>
            <p:cNvSpPr txBox="1">
              <a:spLocks noChangeArrowheads="1"/>
            </p:cNvSpPr>
            <p:nvPr/>
          </p:nvSpPr>
          <p:spPr bwMode="auto">
            <a:xfrm>
              <a:off x="1433" y="2899"/>
              <a:ext cx="384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71" name="Text Box 66"/>
            <p:cNvSpPr txBox="1">
              <a:spLocks noChangeArrowheads="1"/>
            </p:cNvSpPr>
            <p:nvPr/>
          </p:nvSpPr>
          <p:spPr bwMode="auto">
            <a:xfrm>
              <a:off x="1481" y="3715"/>
              <a:ext cx="384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  <a:sym typeface="Symbol" panose="05050102010706020507" pitchFamily="18" charset="2"/>
                </a:rPr>
                <a:t></a:t>
              </a:r>
              <a:r>
                <a:rPr kumimoji="1" lang="en-US" altLang="zh-CN" sz="2400"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  <a:endParaRPr kumimoji="1" lang="en-US" altLang="zh-CN" sz="2400">
                <a:latin typeface="Times New Roman" panose="02020603050405020304" pitchFamily="18" charset="0"/>
              </a:endParaRPr>
            </a:p>
          </p:txBody>
        </p:sp>
        <p:sp>
          <p:nvSpPr>
            <p:cNvPr id="104472" name="Text Box 67"/>
            <p:cNvSpPr txBox="1">
              <a:spLocks noChangeArrowheads="1"/>
            </p:cNvSpPr>
            <p:nvPr/>
          </p:nvSpPr>
          <p:spPr bwMode="auto">
            <a:xfrm>
              <a:off x="953" y="3283"/>
              <a:ext cx="240" cy="29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z</a:t>
              </a:r>
            </a:p>
          </p:txBody>
        </p:sp>
        <p:graphicFrame>
          <p:nvGraphicFramePr>
            <p:cNvPr id="104473" name="Object 68"/>
            <p:cNvGraphicFramePr>
              <a:graphicFrameLocks noChangeAspect="1"/>
            </p:cNvGraphicFramePr>
            <p:nvPr/>
          </p:nvGraphicFramePr>
          <p:xfrm>
            <a:off x="3424" y="2622"/>
            <a:ext cx="1044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1" name="Equation" r:id="rId5" imgW="508000" imgH="228600" progId="Equation.DSMT4">
                    <p:embed/>
                  </p:oleObj>
                </mc:Choice>
                <mc:Fallback>
                  <p:oleObj name="Equation" r:id="rId5" imgW="508000" imgH="228600" progId="Equation.DSMT4">
                    <p:embed/>
                    <p:pic>
                      <p:nvPicPr>
                        <p:cNvPr id="0" name="图片 49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622"/>
                          <a:ext cx="1044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4" name="Object 69"/>
            <p:cNvGraphicFramePr>
              <a:graphicFrameLocks noChangeAspect="1"/>
            </p:cNvGraphicFramePr>
            <p:nvPr/>
          </p:nvGraphicFramePr>
          <p:xfrm>
            <a:off x="3510" y="3306"/>
            <a:ext cx="938" cy="4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2" name="Equation" r:id="rId7" imgW="495300" imgH="228600" progId="Equation.DSMT4">
                    <p:embed/>
                  </p:oleObj>
                </mc:Choice>
                <mc:Fallback>
                  <p:oleObj name="Equation" r:id="rId7" imgW="495300" imgH="228600" progId="Equation.DSMT4">
                    <p:embed/>
                    <p:pic>
                      <p:nvPicPr>
                        <p:cNvPr id="0" name="图片 492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3306"/>
                          <a:ext cx="938" cy="4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5" name="Object 70"/>
            <p:cNvGraphicFramePr>
              <a:graphicFrameLocks noChangeAspect="1"/>
            </p:cNvGraphicFramePr>
            <p:nvPr/>
          </p:nvGraphicFramePr>
          <p:xfrm>
            <a:off x="1865" y="2707"/>
            <a:ext cx="46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3" name="Equation" r:id="rId9" imgW="736600" imgH="482600" progId="Equation.3">
                    <p:embed/>
                  </p:oleObj>
                </mc:Choice>
                <mc:Fallback>
                  <p:oleObj name="Equation" r:id="rId9" imgW="736600" imgH="482600" progId="Equation.3">
                    <p:embed/>
                    <p:pic>
                      <p:nvPicPr>
                        <p:cNvPr id="0" name="图片 492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5" y="2707"/>
                          <a:ext cx="46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6" name="Object 71"/>
            <p:cNvGraphicFramePr>
              <a:graphicFrameLocks noChangeAspect="1"/>
            </p:cNvGraphicFramePr>
            <p:nvPr/>
          </p:nvGraphicFramePr>
          <p:xfrm>
            <a:off x="1913" y="3523"/>
            <a:ext cx="43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4" name="Equation" r:id="rId11" imgW="685800" imgH="469900" progId="Equation.3">
                    <p:embed/>
                  </p:oleObj>
                </mc:Choice>
                <mc:Fallback>
                  <p:oleObj name="Equation" r:id="rId11" imgW="685800" imgH="469900" progId="Equation.3">
                    <p:embed/>
                    <p:pic>
                      <p:nvPicPr>
                        <p:cNvPr id="0" name="图片 492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3" y="3523"/>
                          <a:ext cx="43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77" name="Object 72"/>
            <p:cNvGraphicFramePr>
              <a:graphicFrameLocks noChangeAspect="1"/>
            </p:cNvGraphicFramePr>
            <p:nvPr/>
          </p:nvGraphicFramePr>
          <p:xfrm>
            <a:off x="521" y="2755"/>
            <a:ext cx="360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5" name="Equation" r:id="rId13" imgW="571500" imgH="355600" progId="Equation.3">
                    <p:embed/>
                  </p:oleObj>
                </mc:Choice>
                <mc:Fallback>
                  <p:oleObj name="Equation" r:id="rId13" imgW="571500" imgH="355600" progId="Equation.3">
                    <p:embed/>
                    <p:pic>
                      <p:nvPicPr>
                        <p:cNvPr id="0" name="图片 492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755"/>
                          <a:ext cx="360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78" name="AutoShape 73"/>
            <p:cNvSpPr>
              <a:spLocks noChangeArrowheads="1"/>
            </p:cNvSpPr>
            <p:nvPr/>
          </p:nvSpPr>
          <p:spPr bwMode="auto">
            <a:xfrm>
              <a:off x="4457" y="3427"/>
              <a:ext cx="336" cy="240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graphicFrame>
          <p:nvGraphicFramePr>
            <p:cNvPr id="104479" name="Object 74"/>
            <p:cNvGraphicFramePr>
              <a:graphicFrameLocks noChangeAspect="1"/>
            </p:cNvGraphicFramePr>
            <p:nvPr/>
          </p:nvGraphicFramePr>
          <p:xfrm>
            <a:off x="4793" y="3283"/>
            <a:ext cx="296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6" name="Equation" r:id="rId15" imgW="469900" imgH="508000" progId="Equation.3">
                    <p:embed/>
                  </p:oleObj>
                </mc:Choice>
                <mc:Fallback>
                  <p:oleObj name="Equation" r:id="rId15" imgW="469900" imgH="508000" progId="Equation.3">
                    <p:embed/>
                    <p:pic>
                      <p:nvPicPr>
                        <p:cNvPr id="0" name="图片 492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3283"/>
                          <a:ext cx="296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80" name="Object 75"/>
            <p:cNvGraphicFramePr>
              <a:graphicFrameLocks noChangeAspect="1"/>
            </p:cNvGraphicFramePr>
            <p:nvPr/>
          </p:nvGraphicFramePr>
          <p:xfrm>
            <a:off x="4793" y="2803"/>
            <a:ext cx="432" cy="2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347" name="Equation" r:id="rId17" imgW="685800" imgH="355600" progId="Equation.3">
                    <p:embed/>
                  </p:oleObj>
                </mc:Choice>
                <mc:Fallback>
                  <p:oleObj name="Equation" r:id="rId17" imgW="685800" imgH="355600" progId="Equation.3">
                    <p:embed/>
                    <p:pic>
                      <p:nvPicPr>
                        <p:cNvPr id="0" name="图片 492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3" y="2803"/>
                          <a:ext cx="432" cy="2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3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9405" y="1256004"/>
            <a:ext cx="9294745" cy="701675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computation of N-point DFT by two methods:</a:t>
            </a:r>
            <a:r>
              <a:rPr lang="en-US" altLang="zh-CN" sz="3200" dirty="0"/>
              <a:t> </a:t>
            </a:r>
          </a:p>
        </p:txBody>
      </p:sp>
      <p:graphicFrame>
        <p:nvGraphicFramePr>
          <p:cNvPr id="265252" name="Group 36"/>
          <p:cNvGraphicFramePr>
            <a:graphicFrameLocks noGrp="1"/>
          </p:cNvGraphicFramePr>
          <p:nvPr>
            <p:ph sz="half" idx="2"/>
          </p:nvPr>
        </p:nvGraphicFramePr>
        <p:xfrm>
          <a:off x="1658938" y="2085713"/>
          <a:ext cx="8496300" cy="3571039"/>
        </p:xfrm>
        <a:graphic>
          <a:graphicData uri="http://schemas.openxmlformats.org/drawingml/2006/table">
            <a:tbl>
              <a:tblPr/>
              <a:tblGrid>
                <a:gridCol w="2519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1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043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DFT computation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Complex Addition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Complex Multiplication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65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Direct computation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3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-N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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3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3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32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1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DIT to two N/2-point DFT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(N</a:t>
                      </a:r>
                      <a:r>
                        <a:rPr kumimoji="0" lang="en-US" altLang="zh-CN" sz="3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/2)+N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(N</a:t>
                      </a:r>
                      <a:r>
                        <a:rPr kumimoji="0" lang="en-US" altLang="zh-CN" sz="3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/2)+N</a:t>
                      </a:r>
                      <a:endParaRPr kumimoji="0" lang="zh-CN" alt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Decimation-in-Time FFT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6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83615" y="1206500"/>
            <a:ext cx="9577070" cy="63119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继续将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[n] and </a:t>
            </a:r>
            <a:r>
              <a:rPr lang="en-US" altLang="zh-CN" i="1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[n] 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分解成 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ea typeface="新宋体" panose="02010609030101010101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/4)-point DFTs</a:t>
            </a:r>
          </a:p>
        </p:txBody>
      </p:sp>
      <p:sp>
        <p:nvSpPr>
          <p:cNvPr id="106502" name="Rectangle 11"/>
          <p:cNvSpPr>
            <a:spLocks noChangeArrowheads="1"/>
          </p:cNvSpPr>
          <p:nvPr/>
        </p:nvSpPr>
        <p:spPr bwMode="auto">
          <a:xfrm>
            <a:off x="605155" y="1714500"/>
            <a:ext cx="8409940" cy="11036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06503" name="Group 12"/>
          <p:cNvGrpSpPr/>
          <p:nvPr/>
        </p:nvGrpSpPr>
        <p:grpSpPr bwMode="auto">
          <a:xfrm>
            <a:off x="1155110" y="1920427"/>
            <a:ext cx="9596942" cy="520077"/>
            <a:chOff x="900" y="2500"/>
            <a:chExt cx="6068" cy="385"/>
          </a:xfrm>
        </p:grpSpPr>
        <p:graphicFrame>
          <p:nvGraphicFramePr>
            <p:cNvPr id="106504" name="Object 13"/>
            <p:cNvGraphicFramePr>
              <a:graphicFrameLocks noChangeAspect="1"/>
            </p:cNvGraphicFramePr>
            <p:nvPr/>
          </p:nvGraphicFramePr>
          <p:xfrm>
            <a:off x="900" y="2500"/>
            <a:ext cx="428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2" name="Equation" r:id="rId3" imgW="6807200" imgH="584200" progId="Equation.DSMT4">
                    <p:embed/>
                  </p:oleObj>
                </mc:Choice>
                <mc:Fallback>
                  <p:oleObj name="Equation" r:id="rId3" imgW="6807200" imgH="584200" progId="Equation.DSMT4">
                    <p:embed/>
                    <p:pic>
                      <p:nvPicPr>
                        <p:cNvPr id="0" name="图片 379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0" y="2500"/>
                          <a:ext cx="428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05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9840207"/>
                </p:ext>
              </p:extLst>
            </p:nvPr>
          </p:nvGraphicFramePr>
          <p:xfrm>
            <a:off x="5232" y="2614"/>
            <a:ext cx="173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3" name="Equation" r:id="rId5" imgW="2755900" imgH="431800" progId="Equation.3">
                    <p:embed/>
                  </p:oleObj>
                </mc:Choice>
                <mc:Fallback>
                  <p:oleObj name="Equation" r:id="rId5" imgW="2755900" imgH="431800" progId="Equation.3">
                    <p:embed/>
                    <p:pic>
                      <p:nvPicPr>
                        <p:cNvPr id="0" name="图片 379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2614"/>
                          <a:ext cx="173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296" name="Text Box 16"/>
          <p:cNvSpPr txBox="1">
            <a:spLocks noChangeArrowheads="1"/>
          </p:cNvSpPr>
          <p:nvPr/>
        </p:nvSpPr>
        <p:spPr bwMode="auto">
          <a:xfrm>
            <a:off x="839508" y="2711303"/>
            <a:ext cx="10512984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itchFamily="18" charset="0"/>
              </a:rPr>
              <a:t>where X</a:t>
            </a:r>
            <a:r>
              <a:rPr kumimoji="1" lang="en-US" altLang="zh-CN" sz="2800" b="1" baseline="-25000" dirty="0">
                <a:latin typeface="Times New Roman" pitchFamily="18" charset="0"/>
              </a:rPr>
              <a:t>00</a:t>
            </a:r>
            <a:r>
              <a:rPr kumimoji="1" lang="en-US" altLang="zh-CN" sz="2800" b="1" dirty="0">
                <a:latin typeface="Times New Roman" pitchFamily="18" charset="0"/>
              </a:rPr>
              <a:t>[k] and X</a:t>
            </a:r>
            <a:r>
              <a:rPr kumimoji="1" lang="en-US" altLang="zh-CN" sz="2800" b="1" baseline="-25000" dirty="0">
                <a:latin typeface="Times New Roman" pitchFamily="18" charset="0"/>
              </a:rPr>
              <a:t>01</a:t>
            </a:r>
            <a:r>
              <a:rPr kumimoji="1" lang="en-US" altLang="zh-CN" sz="2800" b="1" dirty="0">
                <a:latin typeface="Times New Roman" pitchFamily="18" charset="0"/>
              </a:rPr>
              <a:t>[k] are the (</a:t>
            </a:r>
            <a:r>
              <a:rPr kumimoji="1" lang="en-US" altLang="zh-CN" sz="2800" b="1" i="1" dirty="0"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</a:rPr>
              <a:t>/4)-point DFTs of the (</a:t>
            </a:r>
            <a:r>
              <a:rPr kumimoji="1" lang="en-US" altLang="zh-CN" sz="2800" b="1" i="1" dirty="0"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/4)-length sequences:           </a:t>
            </a:r>
            <a:r>
              <a:rPr kumimoji="1"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i="1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00</a:t>
            </a:r>
            <a:r>
              <a:rPr kumimoji="1"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[n]= x</a:t>
            </a:r>
            <a:r>
              <a:rPr kumimoji="1" lang="en-US" altLang="zh-CN" sz="2800" b="1" i="1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[2n] and x</a:t>
            </a:r>
            <a:r>
              <a:rPr kumimoji="1" lang="en-US" altLang="zh-CN" sz="2800" b="1" i="1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01</a:t>
            </a:r>
            <a:r>
              <a:rPr kumimoji="1"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[n]= x</a:t>
            </a:r>
            <a:r>
              <a:rPr kumimoji="1" lang="en-US" altLang="zh-CN" sz="2800" b="1" i="1" baseline="-25000" dirty="0">
                <a:solidFill>
                  <a:schemeClr val="accent6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[2n+1]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Decimation-in-Time FFT</a:t>
            </a:r>
          </a:p>
        </p:txBody>
      </p:sp>
      <p:grpSp>
        <p:nvGrpSpPr>
          <p:cNvPr id="312324" name="Group 4"/>
          <p:cNvGrpSpPr/>
          <p:nvPr/>
        </p:nvGrpSpPr>
        <p:grpSpPr bwMode="auto">
          <a:xfrm>
            <a:off x="1155110" y="4206942"/>
            <a:ext cx="9595978" cy="491808"/>
            <a:chOff x="779" y="1562"/>
            <a:chExt cx="6018" cy="387"/>
          </a:xfrm>
          <a:solidFill>
            <a:schemeClr val="bg1"/>
          </a:solidFill>
        </p:grpSpPr>
        <p:graphicFrame>
          <p:nvGraphicFramePr>
            <p:cNvPr id="107526" name="Object 5"/>
            <p:cNvGraphicFramePr>
              <a:graphicFrameLocks noChangeAspect="1"/>
            </p:cNvGraphicFramePr>
            <p:nvPr/>
          </p:nvGraphicFramePr>
          <p:xfrm>
            <a:off x="779" y="1562"/>
            <a:ext cx="4297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4" name="Equation" r:id="rId7" imgW="6819900" imgH="584200" progId="Equation.3">
                    <p:embed/>
                  </p:oleObj>
                </mc:Choice>
                <mc:Fallback>
                  <p:oleObj name="Equation" r:id="rId7" imgW="6819900" imgH="584200" progId="Equation.3">
                    <p:embed/>
                    <p:pic>
                      <p:nvPicPr>
                        <p:cNvPr id="0" name="图片 390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1562"/>
                          <a:ext cx="4297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2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88274684"/>
                </p:ext>
              </p:extLst>
            </p:nvPr>
          </p:nvGraphicFramePr>
          <p:xfrm>
            <a:off x="5061" y="1678"/>
            <a:ext cx="173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045" name="Equation" r:id="rId9" imgW="2755900" imgH="431800" progId="Equation.3">
                    <p:embed/>
                  </p:oleObj>
                </mc:Choice>
                <mc:Fallback>
                  <p:oleObj name="Equation" r:id="rId9" imgW="2755900" imgH="431800" progId="Equation.3">
                    <p:embed/>
                    <p:pic>
                      <p:nvPicPr>
                        <p:cNvPr id="0" name="图片 390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1" y="1678"/>
                          <a:ext cx="1736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 Box 16"/>
          <p:cNvSpPr txBox="1">
            <a:spLocks noChangeArrowheads="1"/>
          </p:cNvSpPr>
          <p:nvPr/>
        </p:nvSpPr>
        <p:spPr bwMode="auto">
          <a:xfrm>
            <a:off x="911424" y="5000481"/>
            <a:ext cx="1058499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itchFamily="18" charset="0"/>
              </a:rPr>
              <a:t>where X</a:t>
            </a:r>
            <a:r>
              <a:rPr kumimoji="1" lang="en-US" altLang="zh-CN" sz="2800" b="1" baseline="-25000" dirty="0">
                <a:latin typeface="Times New Roman" pitchFamily="18" charset="0"/>
              </a:rPr>
              <a:t>10</a:t>
            </a:r>
            <a:r>
              <a:rPr kumimoji="1" lang="en-US" altLang="zh-CN" sz="2800" b="1" dirty="0">
                <a:latin typeface="Times New Roman" pitchFamily="18" charset="0"/>
              </a:rPr>
              <a:t>[k] and X</a:t>
            </a:r>
            <a:r>
              <a:rPr kumimoji="1" lang="en-US" altLang="zh-CN" sz="2800" b="1" baseline="-25000" dirty="0">
                <a:latin typeface="Times New Roman" pitchFamily="18" charset="0"/>
              </a:rPr>
              <a:t>11</a:t>
            </a:r>
            <a:r>
              <a:rPr kumimoji="1" lang="en-US" altLang="zh-CN" sz="2800" b="1" dirty="0">
                <a:latin typeface="Times New Roman" pitchFamily="18" charset="0"/>
              </a:rPr>
              <a:t>[k] are the (</a:t>
            </a:r>
            <a:r>
              <a:rPr kumimoji="1" lang="en-US" altLang="zh-CN" sz="2800" b="1" i="1" dirty="0"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</a:rPr>
              <a:t>/4)-point DFTs of the (</a:t>
            </a:r>
            <a:r>
              <a:rPr kumimoji="1" lang="en-US" altLang="zh-CN" sz="2800" b="1" i="1" dirty="0"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latin typeface="Times New Roman" pitchFamily="18" charset="0"/>
              </a:rPr>
              <a:t>/4)-length sequences</a:t>
            </a:r>
            <a:r>
              <a:rPr kumimoji="1" lang="zh-CN" altLang="en-US" sz="2800" b="1" dirty="0">
                <a:latin typeface="Times New Roman" pitchFamily="18" charset="0"/>
              </a:rPr>
              <a:t>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      </a:t>
            </a:r>
            <a:r>
              <a:rPr kumimoji="1"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kumimoji="1" lang="en-US" altLang="zh-CN" sz="2800" b="1" i="1" baseline="-25000" dirty="0">
                <a:solidFill>
                  <a:schemeClr val="accent6"/>
                </a:solidFill>
                <a:latin typeface="Times New Roman" panose="02020603050405020304" pitchFamily="18" charset="0"/>
                <a:sym typeface="+mn-ea"/>
              </a:rPr>
              <a:t>10</a:t>
            </a:r>
            <a:r>
              <a:rPr kumimoji="1"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sym typeface="+mn-ea"/>
              </a:rPr>
              <a:t>[n] = x</a:t>
            </a:r>
            <a:r>
              <a:rPr kumimoji="1" lang="en-US" altLang="zh-CN" sz="2800" b="1" i="1" baseline="-25000" dirty="0">
                <a:solidFill>
                  <a:schemeClr val="accent6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sym typeface="+mn-ea"/>
              </a:rPr>
              <a:t>[2n] and x</a:t>
            </a:r>
            <a:r>
              <a:rPr kumimoji="1" lang="en-US" altLang="zh-CN" sz="2800" b="1" i="1" baseline="-25000" dirty="0">
                <a:solidFill>
                  <a:schemeClr val="accent6"/>
                </a:solidFill>
                <a:latin typeface="Times New Roman" panose="02020603050405020304" pitchFamily="18" charset="0"/>
                <a:sym typeface="+mn-ea"/>
              </a:rPr>
              <a:t>11</a:t>
            </a:r>
            <a:r>
              <a:rPr kumimoji="1"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sym typeface="+mn-ea"/>
              </a:rPr>
              <a:t>[n] = x</a:t>
            </a:r>
            <a:r>
              <a:rPr kumimoji="1" lang="en-US" altLang="zh-CN" sz="2800" b="1" i="1" baseline="-25000" dirty="0">
                <a:solidFill>
                  <a:schemeClr val="accent6"/>
                </a:solidFill>
                <a:latin typeface="Times New Roman" panose="02020603050405020304" pitchFamily="18" charset="0"/>
                <a:sym typeface="+mn-ea"/>
              </a:rPr>
              <a:t>1</a:t>
            </a:r>
            <a:r>
              <a:rPr kumimoji="1" lang="en-US" altLang="zh-CN" sz="2800" b="1" i="1" dirty="0">
                <a:solidFill>
                  <a:schemeClr val="accent6"/>
                </a:solidFill>
                <a:latin typeface="Times New Roman" panose="02020603050405020304" pitchFamily="18" charset="0"/>
                <a:sym typeface="+mn-ea"/>
              </a:rPr>
              <a:t>[2n+1]</a:t>
            </a: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830555" y="3821443"/>
            <a:ext cx="10512984" cy="508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>
              <a:schemeClr val="bg2">
                <a:alpha val="50000"/>
              </a:schemeClr>
            </a:prstShdw>
          </a:effec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6" grpId="0" bldLvl="0" animBg="1" autoUpdateAnimBg="0"/>
      <p:bldP spid="2" grpId="0" bldLvl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324" y="1502228"/>
            <a:ext cx="10759752" cy="985663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The following figure shows the time domain decomposition used in the FFT: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1343472" y="2909926"/>
            <a:ext cx="3167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1 signal of 8 points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1343472" y="3902965"/>
            <a:ext cx="3167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2 signal of 4 points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1343472" y="4936270"/>
            <a:ext cx="324033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4 signals of 2 points</a:t>
            </a:r>
          </a:p>
        </p:txBody>
      </p:sp>
      <p:sp>
        <p:nvSpPr>
          <p:cNvPr id="226311" name="Text Box 7"/>
          <p:cNvSpPr txBox="1">
            <a:spLocks noChangeArrowheads="1"/>
          </p:cNvSpPr>
          <p:nvPr/>
        </p:nvSpPr>
        <p:spPr bwMode="auto">
          <a:xfrm>
            <a:off x="5088633" y="2920145"/>
            <a:ext cx="4176713" cy="52863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0    1    2    3    4   5    6    7   </a:t>
            </a:r>
          </a:p>
        </p:txBody>
      </p:sp>
      <p:sp>
        <p:nvSpPr>
          <p:cNvPr id="226312" name="Text Box 8"/>
          <p:cNvSpPr txBox="1">
            <a:spLocks noChangeArrowheads="1"/>
          </p:cNvSpPr>
          <p:nvPr/>
        </p:nvSpPr>
        <p:spPr bwMode="auto">
          <a:xfrm>
            <a:off x="5088633" y="3855181"/>
            <a:ext cx="1871663" cy="52863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0   2   4   6   </a:t>
            </a:r>
          </a:p>
        </p:txBody>
      </p:sp>
      <p:sp>
        <p:nvSpPr>
          <p:cNvPr id="226313" name="Text Box 9"/>
          <p:cNvSpPr txBox="1">
            <a:spLocks noChangeArrowheads="1"/>
          </p:cNvSpPr>
          <p:nvPr/>
        </p:nvSpPr>
        <p:spPr bwMode="auto">
          <a:xfrm>
            <a:off x="7392095" y="3855181"/>
            <a:ext cx="1871662" cy="528638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1   3   5   7   </a:t>
            </a:r>
          </a:p>
        </p:txBody>
      </p:sp>
      <p:sp>
        <p:nvSpPr>
          <p:cNvPr id="226314" name="Text Box 10"/>
          <p:cNvSpPr txBox="1">
            <a:spLocks noChangeArrowheads="1"/>
          </p:cNvSpPr>
          <p:nvPr/>
        </p:nvSpPr>
        <p:spPr bwMode="auto">
          <a:xfrm>
            <a:off x="5088632" y="4936270"/>
            <a:ext cx="863600" cy="52863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0  4</a:t>
            </a: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6169720" y="4936270"/>
            <a:ext cx="863600" cy="52863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>
                <a:latin typeface="Times New Roman" panose="02020603050405020304" pitchFamily="18" charset="0"/>
              </a:rPr>
              <a:t>2  6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7393682" y="4936270"/>
            <a:ext cx="863600" cy="52863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1  5</a:t>
            </a:r>
          </a:p>
        </p:txBody>
      </p:sp>
      <p:sp>
        <p:nvSpPr>
          <p:cNvPr id="226317" name="Text Box 13"/>
          <p:cNvSpPr txBox="1">
            <a:spLocks noChangeArrowheads="1"/>
          </p:cNvSpPr>
          <p:nvPr/>
        </p:nvSpPr>
        <p:spPr bwMode="auto">
          <a:xfrm>
            <a:off x="8401745" y="4936270"/>
            <a:ext cx="863600" cy="528637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3  7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Decimation-in-Time FFT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6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6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6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7" grpId="0" build="p"/>
      <p:bldP spid="226308" grpId="0"/>
      <p:bldP spid="226309" grpId="0"/>
      <p:bldP spid="226310" grpId="0"/>
      <p:bldP spid="226311" grpId="0" animBg="1"/>
      <p:bldP spid="226312" grpId="0" animBg="1"/>
      <p:bldP spid="226313" grpId="0" animBg="1"/>
      <p:bldP spid="226314" grpId="0" animBg="1"/>
      <p:bldP spid="226315" grpId="0" animBg="1"/>
      <p:bldP spid="226316" grpId="0" animBg="1"/>
      <p:bldP spid="2263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25613" y="1143000"/>
            <a:ext cx="8229600" cy="557808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Flow-graph representation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425" y="1720340"/>
            <a:ext cx="8943975" cy="4572000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Decimation-in-Time FFT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9416" y="404815"/>
            <a:ext cx="9072934" cy="64792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Complete flow-graph of the 8-point DFT is shown below</a:t>
            </a:r>
          </a:p>
        </p:txBody>
      </p:sp>
      <p:sp>
        <p:nvSpPr>
          <p:cNvPr id="316423" name="Text Box 7"/>
          <p:cNvSpPr txBox="1">
            <a:spLocks noChangeArrowheads="1"/>
          </p:cNvSpPr>
          <p:nvPr/>
        </p:nvSpPr>
        <p:spPr bwMode="auto">
          <a:xfrm>
            <a:off x="805611" y="5428003"/>
            <a:ext cx="10546974" cy="867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Each stage of the DFT computation process employs the same basic computational module which is called a </a:t>
            </a:r>
            <a:r>
              <a:rPr kumimoji="1"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butterfly computation.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1161748"/>
            <a:ext cx="8923910" cy="42662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3240" y="1226820"/>
            <a:ext cx="10413365" cy="4841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Total number of complex multiplications and additions to compute all 8 DFT samples is equal to 8 + 8 + 8 = 24 = 8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3.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In the general case when N=2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, number of stages for the computation of the (2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)-point DFT in the fast algorithm will be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=log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Total number of complex multiplications to compute all N DFT samples is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N( log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N)/2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Total number of complex additions to compute all N DFT samples is 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N( log</a:t>
            </a:r>
            <a:r>
              <a:rPr lang="en-US" altLang="zh-CN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N)</a:t>
            </a:r>
          </a:p>
          <a:p>
            <a:pPr eaLnBrk="1" hangingPunct="1">
              <a:lnSpc>
                <a:spcPct val="90000"/>
              </a:lnSpc>
            </a:pPr>
            <a:r>
              <a:rPr kumimoji="1" lang="zh-CN" altLang="en-US" dirty="0">
                <a:latin typeface="+mn-ea"/>
                <a:ea typeface="+mn-ea"/>
                <a:sym typeface="+mn-ea"/>
              </a:rPr>
              <a:t>如果考虑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            and                 </a:t>
            </a:r>
            <a:r>
              <a:rPr kumimoji="1" lang="zh-CN" altLang="en-US" dirty="0">
                <a:latin typeface="+mn-ea"/>
                <a:ea typeface="+mn-ea"/>
                <a:sym typeface="+mn-ea"/>
              </a:rPr>
              <a:t>，以及               ，运算量还会减少。</a:t>
            </a:r>
            <a:r>
              <a:rPr kumimoji="1" lang="en-US" altLang="zh-CN" dirty="0">
                <a:latin typeface="Times New Roman" panose="02020603050405020304" pitchFamily="18" charset="0"/>
                <a:sym typeface="+mn-ea"/>
              </a:rPr>
              <a:t> </a:t>
            </a:r>
            <a:endParaRPr lang="en-US" altLang="zh-CN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260648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Decimation-in-Time FFT</a:t>
            </a:r>
          </a:p>
        </p:txBody>
      </p:sp>
      <p:graphicFrame>
        <p:nvGraphicFramePr>
          <p:cNvPr id="113671" name="Object 6"/>
          <p:cNvGraphicFramePr>
            <a:graphicFrameLocks noChangeAspect="1"/>
          </p:cNvGraphicFramePr>
          <p:nvPr/>
        </p:nvGraphicFramePr>
        <p:xfrm>
          <a:off x="2430145" y="4939030"/>
          <a:ext cx="1004570" cy="525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49" name="Equation" r:id="rId4" imgW="1143000" imgH="596900" progId="Equation.3">
                  <p:embed/>
                </p:oleObj>
              </mc:Choice>
              <mc:Fallback>
                <p:oleObj name="Equation" r:id="rId4" imgW="1143000" imgH="596900" progId="Equation.3">
                  <p:embed/>
                  <p:pic>
                    <p:nvPicPr>
                      <p:cNvPr id="0" name="图片 50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145" y="4939030"/>
                        <a:ext cx="1004570" cy="525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7"/>
          <p:cNvGraphicFramePr>
            <a:graphicFrameLocks noChangeAspect="1"/>
          </p:cNvGraphicFramePr>
          <p:nvPr/>
        </p:nvGraphicFramePr>
        <p:xfrm>
          <a:off x="4139565" y="4932680"/>
          <a:ext cx="1509395" cy="537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0" name="Equation" r:id="rId6" imgW="1828800" imgH="596900" progId="Equation.3">
                  <p:embed/>
                </p:oleObj>
              </mc:Choice>
              <mc:Fallback>
                <p:oleObj name="Equation" r:id="rId6" imgW="1828800" imgH="596900" progId="Equation.3">
                  <p:embed/>
                  <p:pic>
                    <p:nvPicPr>
                      <p:cNvPr id="0" name="图片 50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9565" y="4932680"/>
                        <a:ext cx="1509395" cy="537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6748780" y="4932680"/>
          <a:ext cx="255524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1" name="Equation" r:id="rId8" imgW="2819400" imgH="622300" progId="Equation.3">
                  <p:embed/>
                </p:oleObj>
              </mc:Choice>
              <mc:Fallback>
                <p:oleObj name="Equation" r:id="rId8" imgW="2819400" imgH="622300" progId="Equation.3">
                  <p:embed/>
                  <p:pic>
                    <p:nvPicPr>
                      <p:cNvPr id="0" name="图片 50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780" y="4932680"/>
                        <a:ext cx="2555240" cy="562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8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64" y="1268760"/>
            <a:ext cx="9247672" cy="4896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9300" y="188640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Decimation-in-Time FFT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560" y="188640"/>
            <a:ext cx="7543800" cy="86836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Decimation-in-Time FFT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9490" y="1157605"/>
            <a:ext cx="9553575" cy="166433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FFT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利用同址计算（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in-place computation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）可以降低总的存储需求；</a:t>
            </a:r>
          </a:p>
          <a:p>
            <a:pPr lvl="1" eaLnBrk="1" hangingPunct="1"/>
            <a:r>
              <a:rPr lang="zh-CN" altLang="en-US" sz="2400" dirty="0">
                <a:latin typeface="Times New Roman" panose="02020603050405020304" pitchFamily="18" charset="0"/>
              </a:rPr>
              <a:t>每级计算的输出可以占用上级输入相同的寄存器</a:t>
            </a:r>
          </a:p>
          <a:p>
            <a:pPr lvl="0" algn="l" eaLnBrk="1" hangingPunct="1">
              <a:buClrTx/>
              <a:buSzTx/>
              <a:buFontTx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前面蝶形运算中，输入和输出序号不一致；可利用硬件位倒序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dirty="0">
                <a:solidFill>
                  <a:srgbClr val="FF0066"/>
                </a:solidFill>
                <a:latin typeface="Times New Roman" panose="02020603050405020304" pitchFamily="18" charset="0"/>
                <a:sym typeface="+mn-ea"/>
              </a:rPr>
              <a:t>bit-reversed order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+mn-ea"/>
              </a:rPr>
              <a:t>）寻址实现。</a:t>
            </a:r>
          </a:p>
        </p:txBody>
      </p:sp>
      <p:pic>
        <p:nvPicPr>
          <p:cNvPr id="118787" name="Picture 3"/>
          <p:cNvPicPr>
            <a:picLocks noGrp="1" noChangeAspect="1" noChangeArrowheads="1"/>
          </p:cNvPicPr>
          <p:nvPr/>
        </p:nvPicPr>
        <p:blipFill>
          <a:blip r:embed="rId3">
            <a:grayscl/>
            <a:lum bright="-4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67735" y="2821940"/>
            <a:ext cx="5788025" cy="3450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1464" y="604068"/>
            <a:ext cx="9001000" cy="8969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original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original</a:t>
            </a:r>
            <a:r>
              <a:rPr lang="en-US" altLang="zh-CN" sz="3200" dirty="0">
                <a:latin typeface="Times New Roman" panose="02020603050405020304" pitchFamily="18" charset="0"/>
              </a:rPr>
              <a:t>        bit-reversed   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bit-reversed</a:t>
            </a:r>
            <a:endParaRPr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order         address         </a:t>
            </a:r>
            <a:r>
              <a:rPr lang="en-US" altLang="zh-CN" sz="3200" dirty="0" err="1">
                <a:latin typeface="Times New Roman" panose="02020603050405020304" pitchFamily="18" charset="0"/>
                <a:ea typeface="楷体_GB2312" pitchFamily="49" charset="-122"/>
              </a:rPr>
              <a:t>address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           order</a:t>
            </a:r>
          </a:p>
        </p:txBody>
      </p:sp>
      <p:sp>
        <p:nvSpPr>
          <p:cNvPr id="327683" name="Text Box 3"/>
          <p:cNvSpPr txBox="1">
            <a:spLocks noChangeArrowheads="1"/>
          </p:cNvSpPr>
          <p:nvPr/>
        </p:nvSpPr>
        <p:spPr bwMode="auto">
          <a:xfrm>
            <a:off x="1703512" y="158328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0               000                 000                     0</a:t>
            </a: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1703512" y="2096574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1               001                 100                     4</a:t>
            </a:r>
          </a:p>
        </p:txBody>
      </p:sp>
      <p:sp>
        <p:nvSpPr>
          <p:cNvPr id="327685" name="Text Box 5"/>
          <p:cNvSpPr txBox="1">
            <a:spLocks noChangeArrowheads="1"/>
          </p:cNvSpPr>
          <p:nvPr/>
        </p:nvSpPr>
        <p:spPr bwMode="auto">
          <a:xfrm>
            <a:off x="1703512" y="2688456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2               010                 010                     2</a:t>
            </a:r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703512" y="3232103"/>
            <a:ext cx="75438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3               011                 110                     6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703512" y="3842907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4               100                 001                     1</a:t>
            </a: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703512" y="4410969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5               101                 101                     5</a:t>
            </a: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703512" y="4947711"/>
            <a:ext cx="75438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Monotype Sorts" pitchFamily="2" charset="2"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6               110                 011                      3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1703512" y="5473079"/>
            <a:ext cx="7543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7               111                 111                      7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7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7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2" grpId="0" build="p" autoUpdateAnimBg="0"/>
      <p:bldP spid="327683" grpId="0" autoUpdateAnimBg="0"/>
      <p:bldP spid="327684" grpId="0" autoUpdateAnimBg="0"/>
      <p:bldP spid="327685" grpId="0" autoUpdateAnimBg="0"/>
      <p:bldP spid="327686" grpId="0" bldLvl="0" animBg="1" autoUpdateAnimBg="0"/>
      <p:bldP spid="327687" grpId="0" autoUpdateAnimBg="0"/>
      <p:bldP spid="327688" grpId="0" autoUpdateAnimBg="0"/>
      <p:bldP spid="327689" grpId="0" bldLvl="0" animBg="1" autoUpdateAnimBg="0"/>
      <p:bldP spid="32769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5633" y="1049050"/>
            <a:ext cx="8568952" cy="960139"/>
          </a:xfrm>
        </p:spPr>
        <p:txBody>
          <a:bodyPr>
            <a:normAutofit/>
          </a:bodyPr>
          <a:lstStyle/>
          <a:p>
            <a:r>
              <a:rPr lang="en-US" altLang="zh-CN" sz="3200" i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11.2 Structure simulation Using MATLAB</a:t>
            </a:r>
            <a:endParaRPr lang="zh-CN" altLang="en-US" sz="3200" i="1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15390" y="1892935"/>
            <a:ext cx="9715500" cy="122301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Program: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direct2.m, 11_1.m, 11_2.m, 11_3.m, 11_4.m, 11_5.m, 11_6.m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1215390" y="3004185"/>
            <a:ext cx="8229600" cy="12738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3200" b="1" i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11.3 Computation of the DFT</a:t>
            </a:r>
          </a:p>
          <a:p>
            <a:pPr algn="just"/>
            <a:r>
              <a:rPr lang="en-US" altLang="zh-CN" sz="3200" b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11.3.1  </a:t>
            </a:r>
            <a:r>
              <a:rPr lang="en-US" altLang="zh-CN" sz="2800" b="1" dirty="0" err="1">
                <a:solidFill>
                  <a:srgbClr val="0000CC"/>
                </a:solidFill>
                <a:latin typeface="+mn-lt"/>
                <a:ea typeface="+mn-ea"/>
                <a:cs typeface="+mn-cs"/>
              </a:rPr>
              <a:t>Goertzel’s</a:t>
            </a:r>
            <a:r>
              <a:rPr lang="en-US" altLang="zh-CN" sz="2800" b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 Algorithm</a:t>
            </a:r>
            <a:r>
              <a:rPr lang="zh-CN" altLang="en-US" sz="2800" b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（了解）</a:t>
            </a:r>
          </a:p>
        </p:txBody>
      </p:sp>
      <p:sp>
        <p:nvSpPr>
          <p:cNvPr id="130050" name="Rectangle 2"/>
          <p:cNvSpPr>
            <a:spLocks noGrp="1" noChangeArrowheads="1"/>
          </p:cNvSpPr>
          <p:nvPr/>
        </p:nvSpPr>
        <p:spPr>
          <a:xfrm>
            <a:off x="1248799" y="4377765"/>
            <a:ext cx="9649072" cy="695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i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11.5 DFT and IDFT Computation Using MATLAB </a:t>
            </a:r>
            <a:endParaRPr lang="zh-CN" altLang="en-US" sz="3200" i="1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/>
        </p:nvSpPr>
        <p:spPr>
          <a:xfrm>
            <a:off x="1215390" y="5073015"/>
            <a:ext cx="8491220" cy="11455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Program 11_10.m --</a:t>
            </a:r>
            <a:r>
              <a:rPr lang="en-US" altLang="zh-CN" b="1" dirty="0">
                <a:latin typeface="Times New Roman" panose="02020603050405020304" pitchFamily="18" charset="0"/>
              </a:rPr>
              <a:t>Spectral Analysis</a:t>
            </a:r>
          </a:p>
          <a:p>
            <a:r>
              <a:rPr lang="en-US" altLang="zh-CN" b="1" dirty="0">
                <a:latin typeface="Times New Roman" panose="02020603050405020304" pitchFamily="18" charset="0"/>
              </a:rPr>
              <a:t>Program 11_11.m --Linear Convolution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/>
      <p:bldP spid="2385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1424" y="1200945"/>
            <a:ext cx="9577064" cy="1512888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Given a sequence </a:t>
            </a:r>
            <a:r>
              <a:rPr lang="en-US" altLang="zh-CN" i="1" dirty="0">
                <a:latin typeface="Times New Roman" panose="02020603050405020304" pitchFamily="18" charset="0"/>
              </a:rPr>
              <a:t>x[n]</a:t>
            </a:r>
            <a:r>
              <a:rPr lang="en-US" altLang="zh-CN" dirty="0">
                <a:latin typeface="Times New Roman" panose="02020603050405020304" pitchFamily="18" charset="0"/>
              </a:rPr>
              <a:t> whose length is N=2</a:t>
            </a:r>
            <a:r>
              <a:rPr lang="en-US" altLang="zh-CN" baseline="30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, L is an integer. And dividing the sequence into two half sequences and compute its DFT: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8119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61131" y="3717033"/>
          <a:ext cx="6148261" cy="116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4" name="Equation" r:id="rId3" imgW="2349500" imgH="444500" progId="Equation.DSMT4">
                  <p:embed/>
                </p:oleObj>
              </mc:Choice>
              <mc:Fallback>
                <p:oleObj name="Equation" r:id="rId3" imgW="2349500" imgH="444500" progId="Equation.DSMT4">
                  <p:embed/>
                  <p:pic>
                    <p:nvPicPr>
                      <p:cNvPr id="0" name="图片 512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1131" y="3717033"/>
                        <a:ext cx="6148261" cy="11634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1271464" y="2564904"/>
          <a:ext cx="9420408" cy="10615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5" name="Equation" r:id="rId5" imgW="3860800" imgH="431800" progId="Equation.DSMT4">
                  <p:embed/>
                </p:oleObj>
              </mc:Choice>
              <mc:Fallback>
                <p:oleObj name="Equation" r:id="rId5" imgW="3860800" imgH="431800" progId="Equation.DSMT4">
                  <p:embed/>
                  <p:pic>
                    <p:nvPicPr>
                      <p:cNvPr id="0" name="图片 51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2564904"/>
                        <a:ext cx="9420408" cy="10615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74680" y="4906748"/>
          <a:ext cx="8125900" cy="1194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6" name="Equation" r:id="rId7" imgW="3022600" imgH="444500" progId="Equation.DSMT4">
                  <p:embed/>
                </p:oleObj>
              </mc:Choice>
              <mc:Fallback>
                <p:oleObj name="Equation" r:id="rId7" imgW="3022600" imgH="444500" progId="Equation.DSMT4">
                  <p:embed/>
                  <p:pic>
                    <p:nvPicPr>
                      <p:cNvPr id="0" name="图片 51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4680" y="4906748"/>
                        <a:ext cx="8125900" cy="11944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44" y="116632"/>
            <a:ext cx="7543800" cy="98271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</a:rPr>
              <a:t>ecimation-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n-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requency</a:t>
            </a:r>
            <a:r>
              <a:rPr lang="en-US" altLang="zh-CN" sz="4400" i="1" dirty="0">
                <a:latin typeface="Times New Roman" panose="02020603050405020304" pitchFamily="18" charset="0"/>
              </a:rPr>
              <a:t> FFT</a:t>
            </a:r>
            <a:endParaRPr lang="zh-CN" altLang="en-US" sz="4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2062412" y="2277393"/>
          <a:ext cx="75644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3" name="Equation" r:id="rId3" imgW="3390900" imgH="431800" progId="Equation.DSMT4">
                  <p:embed/>
                </p:oleObj>
              </mc:Choice>
              <mc:Fallback>
                <p:oleObj name="Equation" r:id="rId3" imgW="3390900" imgH="431800" progId="Equation.DSMT4">
                  <p:embed/>
                  <p:pic>
                    <p:nvPicPr>
                      <p:cNvPr id="0" name="图片 522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412" y="2277393"/>
                        <a:ext cx="756443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2" name="Object 6"/>
          <p:cNvGraphicFramePr>
            <a:graphicFrameLocks noChangeAspect="1"/>
          </p:cNvGraphicFramePr>
          <p:nvPr/>
        </p:nvGraphicFramePr>
        <p:xfrm>
          <a:off x="3070474" y="3933155"/>
          <a:ext cx="6384925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4" name="Equation" r:id="rId5" imgW="3175000" imgH="431800" progId="Equation.DSMT4">
                  <p:embed/>
                </p:oleObj>
              </mc:Choice>
              <mc:Fallback>
                <p:oleObj name="Equation" r:id="rId5" imgW="3175000" imgH="431800" progId="Equation.DSMT4">
                  <p:embed/>
                  <p:pic>
                    <p:nvPicPr>
                      <p:cNvPr id="0" name="图片 522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474" y="3933155"/>
                        <a:ext cx="6384925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3" name="Object 7"/>
          <p:cNvGraphicFramePr>
            <a:graphicFrameLocks noChangeAspect="1"/>
          </p:cNvGraphicFramePr>
          <p:nvPr/>
        </p:nvGraphicFramePr>
        <p:xfrm>
          <a:off x="2638673" y="5373017"/>
          <a:ext cx="748823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35" name="Equation" r:id="rId7" imgW="3530600" imgH="431800" progId="Equation.DSMT4">
                  <p:embed/>
                </p:oleObj>
              </mc:Choice>
              <mc:Fallback>
                <p:oleObj name="Equation" r:id="rId7" imgW="3530600" imgH="431800" progId="Equation.DSMT4">
                  <p:embed/>
                  <p:pic>
                    <p:nvPicPr>
                      <p:cNvPr id="0" name="图片 52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673" y="5373017"/>
                        <a:ext cx="748823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86" name="Text Box 9"/>
          <p:cNvSpPr txBox="1">
            <a:spLocks noChangeArrowheads="1"/>
          </p:cNvSpPr>
          <p:nvPr/>
        </p:nvSpPr>
        <p:spPr bwMode="auto">
          <a:xfrm>
            <a:off x="1919536" y="342833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19146" name="Text Box 10"/>
          <p:cNvSpPr txBox="1">
            <a:spLocks noChangeArrowheads="1"/>
          </p:cNvSpPr>
          <p:nvPr/>
        </p:nvSpPr>
        <p:spPr bwMode="auto">
          <a:xfrm>
            <a:off x="1919536" y="3356892"/>
            <a:ext cx="482441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FF33"/>
              </a:buClr>
              <a:buFont typeface="Wingdings" panose="05000000000000000000" pitchFamily="2" charset="2"/>
              <a:buNone/>
            </a:pPr>
            <a:r>
              <a:rPr kumimoji="1" lang="en-US" altLang="zh-CN" sz="3200" b="1">
                <a:latin typeface="Times New Roman" panose="02020603050405020304" pitchFamily="18" charset="0"/>
              </a:rPr>
              <a:t>When k is even number:</a:t>
            </a:r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219147" name="Text Box 11"/>
          <p:cNvSpPr txBox="1">
            <a:spLocks noChangeArrowheads="1"/>
          </p:cNvSpPr>
          <p:nvPr/>
        </p:nvSpPr>
        <p:spPr bwMode="auto">
          <a:xfrm>
            <a:off x="1919536" y="4796756"/>
            <a:ext cx="439261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>
                <a:latin typeface="Times New Roman" panose="02020603050405020304" pitchFamily="18" charset="0"/>
              </a:rPr>
              <a:t>When k is odd number:</a:t>
            </a:r>
            <a:endParaRPr kumimoji="1" lang="zh-CN" altLang="en-US" sz="3200" b="1">
              <a:latin typeface="Times New Roman" panose="02020603050405020304" pitchFamily="18" charset="0"/>
            </a:endParaRPr>
          </a:p>
        </p:txBody>
      </p:sp>
      <p:grpSp>
        <p:nvGrpSpPr>
          <p:cNvPr id="219153" name="Group 17"/>
          <p:cNvGrpSpPr/>
          <p:nvPr/>
        </p:nvGrpSpPr>
        <p:grpSpPr bwMode="auto">
          <a:xfrm>
            <a:off x="1919536" y="1340768"/>
            <a:ext cx="7200900" cy="1311275"/>
            <a:chOff x="476" y="709"/>
            <a:chExt cx="4536" cy="826"/>
          </a:xfrm>
        </p:grpSpPr>
        <p:graphicFrame>
          <p:nvGraphicFramePr>
            <p:cNvPr id="122890" name="Object 4"/>
            <p:cNvGraphicFramePr>
              <a:graphicFrameLocks noChangeAspect="1"/>
            </p:cNvGraphicFramePr>
            <p:nvPr/>
          </p:nvGraphicFramePr>
          <p:xfrm>
            <a:off x="2880" y="709"/>
            <a:ext cx="104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336" name="Equation" r:id="rId9" imgW="799465" imgH="342900" progId="Equation.DSMT4">
                    <p:embed/>
                  </p:oleObj>
                </mc:Choice>
                <mc:Fallback>
                  <p:oleObj name="Equation" r:id="rId9" imgW="799465" imgH="342900" progId="Equation.DSMT4">
                    <p:embed/>
                    <p:pic>
                      <p:nvPicPr>
                        <p:cNvPr id="0" name="图片 522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709"/>
                          <a:ext cx="104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891" name="Group 16"/>
            <p:cNvGrpSpPr/>
            <p:nvPr/>
          </p:nvGrpSpPr>
          <p:grpSpPr bwMode="auto">
            <a:xfrm>
              <a:off x="476" y="709"/>
              <a:ext cx="4536" cy="826"/>
              <a:chOff x="340" y="799"/>
              <a:chExt cx="4536" cy="826"/>
            </a:xfrm>
          </p:grpSpPr>
          <p:graphicFrame>
            <p:nvGraphicFramePr>
              <p:cNvPr id="122892" name="Object 3"/>
              <p:cNvGraphicFramePr>
                <a:graphicFrameLocks noChangeAspect="1"/>
              </p:cNvGraphicFramePr>
              <p:nvPr/>
            </p:nvGraphicFramePr>
            <p:xfrm>
              <a:off x="1292" y="799"/>
              <a:ext cx="771" cy="4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337" name="Equation" r:id="rId11" imgW="584200" imgH="342900" progId="Equation.DSMT4">
                      <p:embed/>
                    </p:oleObj>
                  </mc:Choice>
                  <mc:Fallback>
                    <p:oleObj name="Equation" r:id="rId11" imgW="584200" imgH="342900" progId="Equation.DSMT4">
                      <p:embed/>
                      <p:pic>
                        <p:nvPicPr>
                          <p:cNvPr id="0" name="图片 522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799"/>
                            <a:ext cx="771" cy="4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893" name="Text Box 15"/>
              <p:cNvSpPr txBox="1">
                <a:spLocks noChangeArrowheads="1"/>
              </p:cNvSpPr>
              <p:nvPr/>
            </p:nvSpPr>
            <p:spPr bwMode="auto">
              <a:xfrm>
                <a:off x="340" y="799"/>
                <a:ext cx="4536" cy="8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Wingdings" panose="05000000000000000000" pitchFamily="2" charset="2"/>
                  <a:buNone/>
                </a:pPr>
                <a:r>
                  <a:rPr lang="en-US" altLang="zh-CN" sz="3200" b="1" dirty="0">
                    <a:latin typeface="Times New Roman" panose="02020603050405020304" pitchFamily="18" charset="0"/>
                  </a:rPr>
                  <a:t>Because             ,  and                 , then:</a:t>
                </a:r>
                <a:endParaRPr lang="en-US" altLang="zh-CN" sz="3200" dirty="0">
                  <a:latin typeface="Times New Roman" panose="02020603050405020304" pitchFamily="18" charset="0"/>
                </a:endParaRPr>
              </a:p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zh-CN" altLang="en-US" sz="32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44" y="116632"/>
            <a:ext cx="7543800" cy="98271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Decimation-in-frequency</a:t>
            </a:r>
            <a:r>
              <a:rPr lang="en-US" altLang="zh-CN" sz="4400" i="1" dirty="0">
                <a:latin typeface="Times New Roman" panose="02020603050405020304" pitchFamily="18" charset="0"/>
              </a:rPr>
              <a:t> FFT</a:t>
            </a:r>
            <a:endParaRPr lang="zh-CN" altLang="en-US" sz="4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9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19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19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6" grpId="0"/>
      <p:bldP spid="2191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2135188" y="2484836"/>
          <a:ext cx="822324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5" name="Equation" r:id="rId3" imgW="3327400" imgH="431800" progId="Equation.DSMT4">
                  <p:embed/>
                </p:oleObj>
              </mc:Choice>
              <mc:Fallback>
                <p:oleObj name="Equation" r:id="rId3" imgW="3327400" imgH="431800" progId="Equation.DSMT4">
                  <p:embed/>
                  <p:pic>
                    <p:nvPicPr>
                      <p:cNvPr id="0" name="图片 532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188" y="2484836"/>
                        <a:ext cx="8223249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1768906" y="3824041"/>
          <a:ext cx="8943803" cy="999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16" name="Equation" r:id="rId5" imgW="3848100" imgH="431800" progId="Equation.DSMT4">
                  <p:embed/>
                </p:oleObj>
              </mc:Choice>
              <mc:Fallback>
                <p:oleObj name="Equation" r:id="rId5" imgW="3848100" imgH="431800" progId="Equation.DSMT4">
                  <p:embed/>
                  <p:pic>
                    <p:nvPicPr>
                      <p:cNvPr id="0" name="图片 532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906" y="3824041"/>
                        <a:ext cx="8943803" cy="999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0170" name="Group 10"/>
          <p:cNvGrpSpPr/>
          <p:nvPr/>
        </p:nvGrpSpPr>
        <p:grpSpPr bwMode="auto">
          <a:xfrm>
            <a:off x="2135877" y="1375571"/>
            <a:ext cx="8209863" cy="584200"/>
            <a:chOff x="371" y="1071"/>
            <a:chExt cx="4732" cy="368"/>
          </a:xfrm>
        </p:grpSpPr>
        <p:graphicFrame>
          <p:nvGraphicFramePr>
            <p:cNvPr id="123911" name="Object 3"/>
            <p:cNvGraphicFramePr>
              <a:graphicFrameLocks noChangeAspect="1"/>
            </p:cNvGraphicFramePr>
            <p:nvPr/>
          </p:nvGraphicFramePr>
          <p:xfrm>
            <a:off x="1383" y="1117"/>
            <a:ext cx="1008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17" name="Equation" r:id="rId7" imgW="761365" imgH="241300" progId="Equation.DSMT4">
                    <p:embed/>
                  </p:oleObj>
                </mc:Choice>
                <mc:Fallback>
                  <p:oleObj name="Equation" r:id="rId7" imgW="761365" imgH="241300" progId="Equation.DSMT4">
                    <p:embed/>
                    <p:pic>
                      <p:nvPicPr>
                        <p:cNvPr id="0" name="图片 532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117"/>
                          <a:ext cx="1008" cy="3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2" name="Text Box 8"/>
            <p:cNvSpPr txBox="1">
              <a:spLocks noChangeArrowheads="1"/>
            </p:cNvSpPr>
            <p:nvPr/>
          </p:nvSpPr>
          <p:spPr bwMode="auto">
            <a:xfrm>
              <a:off x="371" y="1071"/>
              <a:ext cx="4732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200" b="1" dirty="0">
                  <a:latin typeface="Times New Roman" panose="02020603050405020304" pitchFamily="18" charset="0"/>
                </a:rPr>
                <a:t>Based on                  , above formula equals to:</a:t>
              </a:r>
              <a:endParaRPr lang="zh-CN" altLang="en-US" sz="32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0171" name="Rectangle 11"/>
          <p:cNvSpPr>
            <a:spLocks noChangeArrowheads="1"/>
          </p:cNvSpPr>
          <p:nvPr/>
        </p:nvSpPr>
        <p:spPr bwMode="auto">
          <a:xfrm>
            <a:off x="1250660" y="5157192"/>
            <a:ext cx="998029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accent1"/>
              </a:buClr>
              <a:buSzPct val="90000"/>
              <a:buFont typeface="Wingdings" panose="05000000000000000000" pitchFamily="2" charset="2"/>
              <a:buChar char="u"/>
            </a:pPr>
            <a:r>
              <a:rPr lang="en-US" altLang="zh-CN" sz="2800" b="1" dirty="0">
                <a:latin typeface="Times New Roman" panose="02020603050405020304" pitchFamily="18" charset="0"/>
              </a:rPr>
              <a:t>Process is continued until the smallest DFTs are 2-point DFTs.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44" y="116632"/>
            <a:ext cx="7543800" cy="98271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Decimation-in-frequency</a:t>
            </a:r>
            <a:r>
              <a:rPr lang="en-US" altLang="zh-CN" sz="4400" i="1" dirty="0">
                <a:latin typeface="Times New Roman" panose="02020603050405020304" pitchFamily="18" charset="0"/>
              </a:rPr>
              <a:t> FFT</a:t>
            </a:r>
            <a:endParaRPr lang="zh-CN" altLang="en-US" sz="4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0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404" name="Picture 4"/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29" y="2132310"/>
            <a:ext cx="7910513" cy="383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04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79376" y="1556792"/>
            <a:ext cx="10945216" cy="575518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Complete flow-graph of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DIF</a:t>
            </a:r>
            <a:r>
              <a:rPr lang="en-US" altLang="zh-CN" dirty="0">
                <a:latin typeface="Times New Roman" panose="02020603050405020304" pitchFamily="18" charset="0"/>
              </a:rPr>
              <a:t> FFT computation scheme for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= 8.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44" y="116632"/>
            <a:ext cx="7543800" cy="98271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latin typeface="Times New Roman" panose="02020603050405020304" pitchFamily="18" charset="0"/>
              </a:rPr>
              <a:t>ecimation-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n-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requency</a:t>
            </a:r>
            <a:r>
              <a:rPr lang="en-US" altLang="zh-CN" sz="4400" i="1" dirty="0">
                <a:latin typeface="Times New Roman" panose="02020603050405020304" pitchFamily="18" charset="0"/>
              </a:rPr>
              <a:t> FFT</a:t>
            </a:r>
            <a:endParaRPr lang="zh-CN" altLang="en-US" sz="4400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0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412776"/>
            <a:ext cx="10183688" cy="357795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</a:rPr>
              <a:t>Computational complexity of the radix-2 DIF FFT algorithm is same as that of the DIT FFT algorithm.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</a:rPr>
              <a:t>Various forms of DIF FFT algorithm can similarly be developed.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itchFamily="18" charset="0"/>
              </a:rPr>
              <a:t>It can be easily seen that the flow-graph of DIF FFT is the transpose of the flow-graph of DIT FFT, and vice-versa.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178844" y="116632"/>
            <a:ext cx="7543800" cy="98271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itchFamily="18" charset="0"/>
              </a:rPr>
              <a:t>Decimation-in-frequency</a:t>
            </a:r>
            <a:r>
              <a:rPr lang="en-US" altLang="zh-CN" sz="4400" i="1" dirty="0">
                <a:latin typeface="Times New Roman" pitchFamily="18" charset="0"/>
              </a:rPr>
              <a:t> FFT</a:t>
            </a:r>
            <a:endParaRPr lang="zh-CN" altLang="en-US" sz="4400" i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809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31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31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79638" y="260649"/>
            <a:ext cx="7543800" cy="792088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Inverse DFT Computation</a:t>
            </a:r>
            <a:endParaRPr lang="zh-CN" altLang="en-US" i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23392" y="1268760"/>
            <a:ext cx="9865096" cy="280890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An FFT algorithm for computing the DFT samples can also be used to calculate the inverse DFT (IDFT) efficiently.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Consider a length-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 sequence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[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] with an 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-point DFT </a:t>
            </a:r>
            <a:r>
              <a:rPr lang="en-US" altLang="zh-CN" sz="3200" i="1" dirty="0">
                <a:latin typeface="Times New Roman" panose="02020603050405020304" pitchFamily="18" charset="0"/>
              </a:rPr>
              <a:t>X</a:t>
            </a:r>
            <a:r>
              <a:rPr lang="en-US" altLang="zh-CN" sz="3200" dirty="0">
                <a:latin typeface="Times New Roman" panose="02020603050405020304" pitchFamily="18" charset="0"/>
              </a:rPr>
              <a:t>[</a:t>
            </a:r>
            <a:r>
              <a:rPr lang="en-US" altLang="zh-CN" sz="3200" i="1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]:</a:t>
            </a:r>
          </a:p>
          <a:p>
            <a:pPr marL="0" indent="0" eaLnBrk="1" hangingPunct="1">
              <a:buNone/>
            </a:pP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324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935413" y="4110880"/>
          <a:ext cx="40322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1" name="Equation" r:id="rId3" imgW="1422400" imgH="431800" progId="Equation.DSMT4">
                  <p:embed/>
                </p:oleObj>
              </mc:Choice>
              <mc:Fallback>
                <p:oleObj name="Equation" r:id="rId3" imgW="1422400" imgH="431800" progId="Equation.DSMT4">
                  <p:embed/>
                  <p:pic>
                    <p:nvPicPr>
                      <p:cNvPr id="0" name="图片 46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4110880"/>
                        <a:ext cx="40322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2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2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45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009531" y="1411604"/>
          <a:ext cx="3960886" cy="1229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0" name="Equation" r:id="rId3" imgW="1435100" imgH="431800" progId="Equation.DSMT4">
                  <p:embed/>
                </p:oleObj>
              </mc:Choice>
              <mc:Fallback>
                <p:oleObj name="Equation" r:id="rId3" imgW="1435100" imgH="431800" progId="Equation.DSMT4">
                  <p:embed/>
                  <p:pic>
                    <p:nvPicPr>
                      <p:cNvPr id="0" name="图片 47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9531" y="1411604"/>
                        <a:ext cx="3960886" cy="1229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3" name="Text Box 7"/>
          <p:cNvSpPr txBox="1">
            <a:spLocks noChangeArrowheads="1"/>
          </p:cNvSpPr>
          <p:nvPr/>
        </p:nvSpPr>
        <p:spPr bwMode="auto">
          <a:xfrm>
            <a:off x="875420" y="3039196"/>
            <a:ext cx="1011712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Right-hand side of above is the N-point DFT of X*[k].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2179638" y="260649"/>
            <a:ext cx="7543800" cy="792088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Inverse DFT Computation</a:t>
            </a:r>
            <a:endParaRPr lang="zh-CN" altLang="en-US" i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75420" y="3872064"/>
            <a:ext cx="8351838" cy="622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>
                <a:latin typeface="Times New Roman" panose="02020603050405020304" pitchFamily="18" charset="0"/>
              </a:rPr>
              <a:t> Desired IDFT </a:t>
            </a:r>
            <a:r>
              <a:rPr lang="en-US" altLang="zh-CN" sz="3200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3200" kern="0" dirty="0">
                <a:latin typeface="Times New Roman" panose="02020603050405020304" pitchFamily="18" charset="0"/>
              </a:rPr>
              <a:t>[</a:t>
            </a:r>
            <a:r>
              <a:rPr lang="en-US" altLang="zh-CN" sz="3200" i="1" kern="0" dirty="0">
                <a:latin typeface="Times New Roman" panose="02020603050405020304" pitchFamily="18" charset="0"/>
              </a:rPr>
              <a:t>n</a:t>
            </a:r>
            <a:r>
              <a:rPr lang="en-US" altLang="zh-CN" sz="3200" kern="0" dirty="0">
                <a:latin typeface="Times New Roman" panose="02020603050405020304" pitchFamily="18" charset="0"/>
              </a:rPr>
              <a:t>] is then obtained as:</a:t>
            </a:r>
          </a:p>
          <a:p>
            <a:pPr eaLnBrk="1" hangingPunct="1"/>
            <a:endParaRPr lang="zh-CN" altLang="en-US" kern="0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563001" y="4617555"/>
          <a:ext cx="4419207" cy="142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1" name="Equation" r:id="rId5" imgW="1676400" imgH="520700" progId="Equation.DSMT4">
                  <p:embed/>
                </p:oleObj>
              </mc:Choice>
              <mc:Fallback>
                <p:oleObj name="Equation" r:id="rId5" imgW="1676400" imgH="520700" progId="Equation.DSMT4">
                  <p:embed/>
                  <p:pic>
                    <p:nvPicPr>
                      <p:cNvPr id="0" name="图片 471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3001" y="4617555"/>
                        <a:ext cx="4419207" cy="1422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2452" name="Object 4"/>
          <p:cNvGraphicFramePr>
            <a:graphicFrameLocks noGrp="1" noChangeAspect="1"/>
          </p:cNvGraphicFramePr>
          <p:nvPr/>
        </p:nvGraphicFramePr>
        <p:xfrm>
          <a:off x="1375728" y="1416575"/>
          <a:ext cx="4032250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72" name="Equation" r:id="rId7" imgW="1422400" imgH="431800" progId="Equation.DSMT4">
                  <p:embed/>
                </p:oleObj>
              </mc:Choice>
              <mc:Fallback>
                <p:oleObj name="Equation" r:id="rId7" imgW="1422400" imgH="431800" progId="Equation.DSMT4">
                  <p:embed/>
                  <p:pic>
                    <p:nvPicPr>
                      <p:cNvPr id="0" name="图片 46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5728" y="1416575"/>
                        <a:ext cx="4032250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3" grpId="0" bldLvl="0" animBg="1" autoUpdateAnimBg="0"/>
      <p:bldP spid="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51" name="Text Box 7"/>
          <p:cNvSpPr txBox="1">
            <a:spLocks noChangeArrowheads="1"/>
          </p:cNvSpPr>
          <p:nvPr/>
        </p:nvSpPr>
        <p:spPr bwMode="auto">
          <a:xfrm>
            <a:off x="2179638" y="1289806"/>
            <a:ext cx="77666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32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Inverse DFT computation is shown below:</a:t>
            </a:r>
          </a:p>
        </p:txBody>
      </p:sp>
      <p:grpSp>
        <p:nvGrpSpPr>
          <p:cNvPr id="236552" name="Group 8"/>
          <p:cNvGrpSpPr/>
          <p:nvPr/>
        </p:nvGrpSpPr>
        <p:grpSpPr bwMode="auto">
          <a:xfrm>
            <a:off x="2290412" y="2081431"/>
            <a:ext cx="7800954" cy="3369088"/>
            <a:chOff x="1092" y="2577"/>
            <a:chExt cx="4074" cy="1423"/>
          </a:xfrm>
        </p:grpSpPr>
        <p:sp>
          <p:nvSpPr>
            <p:cNvPr id="129031" name="Rectangle 9"/>
            <p:cNvSpPr>
              <a:spLocks noChangeArrowheads="1"/>
            </p:cNvSpPr>
            <p:nvPr/>
          </p:nvSpPr>
          <p:spPr bwMode="auto">
            <a:xfrm>
              <a:off x="2664" y="2928"/>
              <a:ext cx="816" cy="768"/>
            </a:xfrm>
            <a:prstGeom prst="rect">
              <a:avLst/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9032" name="Line 10"/>
            <p:cNvSpPr>
              <a:spLocks noChangeShapeType="1"/>
            </p:cNvSpPr>
            <p:nvPr/>
          </p:nvSpPr>
          <p:spPr bwMode="auto">
            <a:xfrm>
              <a:off x="1848" y="3072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3" name="Line 11"/>
            <p:cNvSpPr>
              <a:spLocks noChangeShapeType="1"/>
            </p:cNvSpPr>
            <p:nvPr/>
          </p:nvSpPr>
          <p:spPr bwMode="auto">
            <a:xfrm>
              <a:off x="3480" y="304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4" name="AutoShape 12"/>
            <p:cNvSpPr>
              <a:spLocks noChangeArrowheads="1"/>
            </p:cNvSpPr>
            <p:nvPr/>
          </p:nvSpPr>
          <p:spPr bwMode="auto">
            <a:xfrm rot="5471909">
              <a:off x="3704" y="2928"/>
              <a:ext cx="240" cy="240"/>
            </a:xfrm>
            <a:prstGeom prst="triangle">
              <a:avLst>
                <a:gd name="adj" fmla="val 50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9035" name="Line 13"/>
            <p:cNvSpPr>
              <a:spLocks noChangeShapeType="1"/>
            </p:cNvSpPr>
            <p:nvPr/>
          </p:nvSpPr>
          <p:spPr bwMode="auto">
            <a:xfrm>
              <a:off x="3480" y="3568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6" name="AutoShape 14"/>
            <p:cNvSpPr>
              <a:spLocks noChangeArrowheads="1"/>
            </p:cNvSpPr>
            <p:nvPr/>
          </p:nvSpPr>
          <p:spPr bwMode="auto">
            <a:xfrm rot="5471909">
              <a:off x="3704" y="3440"/>
              <a:ext cx="240" cy="240"/>
            </a:xfrm>
            <a:prstGeom prst="triangle">
              <a:avLst>
                <a:gd name="adj" fmla="val 50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9037" name="Line 15"/>
            <p:cNvSpPr>
              <a:spLocks noChangeShapeType="1"/>
            </p:cNvSpPr>
            <p:nvPr/>
          </p:nvSpPr>
          <p:spPr bwMode="auto">
            <a:xfrm>
              <a:off x="1848" y="3584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038" name="AutoShape 16"/>
            <p:cNvSpPr>
              <a:spLocks noChangeArrowheads="1"/>
            </p:cNvSpPr>
            <p:nvPr/>
          </p:nvSpPr>
          <p:spPr bwMode="auto">
            <a:xfrm rot="5471909">
              <a:off x="2072" y="3464"/>
              <a:ext cx="240" cy="240"/>
            </a:xfrm>
            <a:prstGeom prst="triangle">
              <a:avLst>
                <a:gd name="adj" fmla="val 50000"/>
              </a:avLst>
            </a:prstGeom>
            <a:solidFill>
              <a:srgbClr val="66FF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129054" name="Text Box 18"/>
            <p:cNvSpPr txBox="1">
              <a:spLocks noChangeArrowheads="1"/>
            </p:cNvSpPr>
            <p:nvPr/>
          </p:nvSpPr>
          <p:spPr bwMode="auto">
            <a:xfrm>
              <a:off x="1092" y="2950"/>
              <a:ext cx="788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Re{X[k]}</a:t>
              </a:r>
              <a:endParaRPr lang="en-US" altLang="zh-CN" sz="32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29053" name="Text Box 22"/>
            <p:cNvSpPr txBox="1">
              <a:spLocks noChangeArrowheads="1"/>
            </p:cNvSpPr>
            <p:nvPr/>
          </p:nvSpPr>
          <p:spPr bwMode="auto">
            <a:xfrm>
              <a:off x="4369" y="2937"/>
              <a:ext cx="78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Re{x[n]}</a:t>
              </a:r>
              <a:endParaRPr lang="en-US" altLang="zh-CN" sz="32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29051" name="Text Box 25"/>
            <p:cNvSpPr txBox="1">
              <a:spLocks noChangeArrowheads="1"/>
            </p:cNvSpPr>
            <p:nvPr/>
          </p:nvSpPr>
          <p:spPr bwMode="auto">
            <a:xfrm>
              <a:off x="4369" y="3449"/>
              <a:ext cx="797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 err="1">
                  <a:latin typeface="Times New Roman" panose="02020603050405020304" pitchFamily="18" charset="0"/>
                </a:rPr>
                <a:t>Im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{x[n]}</a:t>
              </a:r>
              <a:endParaRPr lang="en-US" altLang="zh-CN" sz="3200" b="1" i="1" dirty="0">
                <a:latin typeface="Times New Roman" panose="02020603050405020304" pitchFamily="18" charset="0"/>
              </a:endParaRPr>
            </a:p>
          </p:txBody>
        </p:sp>
        <p:sp>
          <p:nvSpPr>
            <p:cNvPr id="129049" name="Text Box 28"/>
            <p:cNvSpPr txBox="1">
              <a:spLocks noChangeArrowheads="1"/>
            </p:cNvSpPr>
            <p:nvPr/>
          </p:nvSpPr>
          <p:spPr bwMode="auto">
            <a:xfrm>
              <a:off x="1092" y="3460"/>
              <a:ext cx="789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 err="1">
                  <a:latin typeface="Times New Roman" panose="02020603050405020304" pitchFamily="18" charset="0"/>
                </a:rPr>
                <a:t>Im</a:t>
              </a:r>
              <a:r>
                <a:rPr lang="en-US" altLang="zh-CN" sz="2800" b="1" i="1" dirty="0">
                  <a:latin typeface="Times New Roman" panose="02020603050405020304" pitchFamily="18" charset="0"/>
                </a:rPr>
                <a:t>{X[k]}</a:t>
              </a:r>
              <a:endParaRPr lang="en-US" altLang="zh-CN" sz="3200" b="1" i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29043" name="Object 29"/>
            <p:cNvGraphicFramePr>
              <a:graphicFrameLocks noChangeAspect="1"/>
            </p:cNvGraphicFramePr>
            <p:nvPr/>
          </p:nvGraphicFramePr>
          <p:xfrm>
            <a:off x="2168" y="3640"/>
            <a:ext cx="215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3" name="Equation" r:id="rId3" imgW="419100" imgH="266700" progId="Equation.DSMT4">
                    <p:embed/>
                  </p:oleObj>
                </mc:Choice>
                <mc:Fallback>
                  <p:oleObj name="Equation" r:id="rId3" imgW="419100" imgH="266700" progId="Equation.DSMT4">
                    <p:embed/>
                    <p:pic>
                      <p:nvPicPr>
                        <p:cNvPr id="0" name="图片 48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8" y="3640"/>
                          <a:ext cx="215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44" name="Object 30"/>
            <p:cNvGraphicFramePr>
              <a:graphicFrameLocks noChangeAspect="1"/>
            </p:cNvGraphicFramePr>
            <p:nvPr/>
          </p:nvGraphicFramePr>
          <p:xfrm>
            <a:off x="3640" y="3616"/>
            <a:ext cx="27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4" name="Equation" r:id="rId5" imgW="558800" imgH="774700" progId="Equation.DSMT4">
                    <p:embed/>
                  </p:oleObj>
                </mc:Choice>
                <mc:Fallback>
                  <p:oleObj name="Equation" r:id="rId5" imgW="558800" imgH="774700" progId="Equation.DSMT4">
                    <p:embed/>
                    <p:pic>
                      <p:nvPicPr>
                        <p:cNvPr id="0" name="图片 48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0" y="3616"/>
                          <a:ext cx="27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9045" name="Object 31"/>
            <p:cNvGraphicFramePr>
              <a:graphicFrameLocks noChangeAspect="1"/>
            </p:cNvGraphicFramePr>
            <p:nvPr/>
          </p:nvGraphicFramePr>
          <p:xfrm>
            <a:off x="3800" y="2577"/>
            <a:ext cx="176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15" name="Equation" r:id="rId7" imgW="330200" imgH="774700" progId="Equation.3">
                    <p:embed/>
                  </p:oleObj>
                </mc:Choice>
                <mc:Fallback>
                  <p:oleObj name="Equation" r:id="rId7" imgW="330200" imgH="774700" progId="Equation.3">
                    <p:embed/>
                    <p:pic>
                      <p:nvPicPr>
                        <p:cNvPr id="0" name="图片 48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0" y="2577"/>
                          <a:ext cx="176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46" name="Text Box 32"/>
            <p:cNvSpPr txBox="1">
              <a:spLocks noChangeArrowheads="1"/>
            </p:cNvSpPr>
            <p:nvPr/>
          </p:nvSpPr>
          <p:spPr bwMode="auto">
            <a:xfrm>
              <a:off x="2715" y="3061"/>
              <a:ext cx="713" cy="4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-point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</a:rPr>
                <a:t>DFT</a:t>
              </a:r>
              <a:endParaRPr lang="en-US" altLang="zh-CN" sz="32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9638" y="260649"/>
            <a:ext cx="7543800" cy="792088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Inverse DFT Computation</a:t>
            </a:r>
            <a:endParaRPr lang="zh-CN" altLang="en-US" i="1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6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1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500" i="1" dirty="0">
                <a:solidFill>
                  <a:srgbClr val="171513"/>
                </a:solidFill>
              </a:rPr>
              <a:t>Homework: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3200" dirty="0">
                <a:solidFill>
                  <a:srgbClr val="171513"/>
                </a:solidFill>
              </a:rPr>
              <a:t>11.17</a:t>
            </a:r>
            <a:r>
              <a:rPr lang="zh-CN" altLang="en-US" sz="3200" dirty="0">
                <a:solidFill>
                  <a:srgbClr val="171513"/>
                </a:solidFill>
              </a:rPr>
              <a:t>，</a:t>
            </a:r>
            <a:r>
              <a:rPr lang="en-US" altLang="zh-CN" sz="3200" dirty="0">
                <a:solidFill>
                  <a:srgbClr val="171513"/>
                </a:solidFill>
              </a:rPr>
              <a:t>11.18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040404"/>
                </a:solidFill>
              </a:rPr>
              <a:t>M11.2</a:t>
            </a:r>
            <a:r>
              <a:rPr lang="en-US" altLang="zh-CN" sz="3200" b="1">
                <a:solidFill>
                  <a:srgbClr val="040404"/>
                </a:solidFill>
              </a:rPr>
              <a:t>,  M11.3</a:t>
            </a:r>
            <a:endParaRPr lang="zh-CN" altLang="en-US" sz="3200" dirty="0">
              <a:solidFill>
                <a:srgbClr val="17151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124744"/>
            <a:ext cx="9793088" cy="5040560"/>
          </a:xfrm>
        </p:spPr>
        <p:txBody>
          <a:bodyPr>
            <a:noAutofit/>
          </a:bodyPr>
          <a:lstStyle/>
          <a:p>
            <a:pPr marL="609600" indent="-609600" eaLnBrk="1" hangingPunct="1">
              <a:lnSpc>
                <a:spcPct val="110000"/>
              </a:lnSpc>
            </a:pPr>
            <a:r>
              <a:rPr lang="en-US" altLang="zh-CN" sz="2400" dirty="0">
                <a:solidFill>
                  <a:srgbClr val="F80808"/>
                </a:solidFill>
                <a:latin typeface="Times New Roman" panose="02020603050405020304" pitchFamily="18" charset="0"/>
              </a:rPr>
              <a:t>FFT</a:t>
            </a:r>
            <a:r>
              <a:rPr lang="en-US" altLang="zh-CN" sz="2400" dirty="0">
                <a:latin typeface="Times New Roman" panose="02020603050405020304" pitchFamily="18" charset="0"/>
              </a:rPr>
              <a:t>--Fast Fourier Transformation, not a new transformation, but a fast algorithm to calculate the DFT.</a:t>
            </a:r>
          </a:p>
          <a:p>
            <a:pPr marL="609600" indent="-609600" eaLnBrk="1" hangingPunct="1">
              <a:lnSpc>
                <a:spcPct val="110000"/>
              </a:lnSpc>
            </a:pPr>
            <a:r>
              <a:rPr lang="en-US" altLang="zh-CN" sz="2400" dirty="0" err="1">
                <a:latin typeface="Times New Roman" panose="02020603050405020304" pitchFamily="18" charset="0"/>
              </a:rPr>
              <a:t>J.W.Cooley</a:t>
            </a:r>
            <a:r>
              <a:rPr lang="en-US" altLang="zh-CN" sz="2400" dirty="0">
                <a:latin typeface="Times New Roman" panose="02020603050405020304" pitchFamily="18" charset="0"/>
              </a:rPr>
              <a:t>  and </a:t>
            </a:r>
            <a:r>
              <a:rPr lang="en-US" altLang="zh-CN" sz="2400" dirty="0" err="1">
                <a:latin typeface="Times New Roman" panose="02020603050405020304" pitchFamily="18" charset="0"/>
              </a:rPr>
              <a:t>J.W.Tukey</a:t>
            </a:r>
            <a:r>
              <a:rPr lang="en-US" altLang="zh-CN" sz="2400" dirty="0">
                <a:latin typeface="Times New Roman" panose="02020603050405020304" pitchFamily="18" charset="0"/>
              </a:rPr>
              <a:t> are given credit for bringing the FFT to the world in their paper :“An algorithm for the machine calculation of complex Fourier Series”, Mathematics Computation, Vol.19, 1965. 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IEEE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电声汇刊在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1967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年出版快速傅里叶变换算法专辑开始了快速变换的历史。</a:t>
            </a:r>
          </a:p>
          <a:p>
            <a:r>
              <a:rPr lang="pt-BR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IEEE signal pro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pt-BR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essing Magazine 1992</a:t>
            </a:r>
            <a:r>
              <a:rPr lang="zh-CN" altLang="pt-BR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pt-BR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月和</a:t>
            </a:r>
            <a:r>
              <a:rPr lang="pt-BR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IEEE ICASSP 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92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都有特约文章或报告纪念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FFT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专辑的发表。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1994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月出版了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《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理解傅里叶技术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》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的专辑，目的在于普及和推广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FFT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技术。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627411" y="262826"/>
            <a:ext cx="8229600" cy="619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altLang="zh-CN" sz="3200" b="1" dirty="0">
                <a:solidFill>
                  <a:srgbClr val="0000CC"/>
                </a:solidFill>
                <a:latin typeface="+mn-lt"/>
                <a:ea typeface="+mn-ea"/>
                <a:cs typeface="+mn-cs"/>
              </a:rPr>
              <a:t>11.3.2  Cooley-Tukey FFT Algorithms</a:t>
            </a:r>
            <a:endParaRPr lang="zh-CN" altLang="en-US" sz="3200" b="1" dirty="0">
              <a:solidFill>
                <a:srgbClr val="0000CC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16" y="1268760"/>
            <a:ext cx="9937104" cy="48245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传统快速傅里叶变换算法是递归分解算法，包含基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和分裂基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Stasinisik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提出的基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K-FFT (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又称卷积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FFT 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c-FFT)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是其它基数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算法的新发展。</a:t>
            </a:r>
            <a:endParaRPr lang="en-US" altLang="zh-CN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Frigo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Johnson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于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2005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年开发了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FFTW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的免费库，提供将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算法在多种硬件平台上运行的解决方案。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为复合数，即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可以分解为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的积时，可以通过二维序号映射实现快速算法，称为素因子</a:t>
            </a:r>
            <a:r>
              <a:rPr lang="en-US" altLang="zh-CN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FFT</a:t>
            </a:r>
            <a:r>
              <a:rPr lang="zh-CN" altLang="en-US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算法。</a:t>
            </a:r>
            <a:endParaRPr lang="en-US" altLang="zh-C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1914" y="1162842"/>
            <a:ext cx="5112568" cy="673101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DFT and IDFT definition: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618198" y="1684833"/>
          <a:ext cx="4577780" cy="1062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9" name="Equation" r:id="rId4" imgW="1993900" imgH="431800" progId="Equation.DSMT4">
                  <p:embed/>
                </p:oleObj>
              </mc:Choice>
              <mc:Fallback>
                <p:oleObj name="Equation" r:id="rId4" imgW="1993900" imgH="431800" progId="Equation.DSMT4">
                  <p:embed/>
                  <p:pic>
                    <p:nvPicPr>
                      <p:cNvPr id="0" name="图片 31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198" y="1684833"/>
                        <a:ext cx="4577780" cy="1062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9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618198" y="2854326"/>
          <a:ext cx="5299015" cy="1071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0" name="Equation" r:id="rId6" imgW="2209800" imgH="431800" progId="Equation.DSMT4">
                  <p:embed/>
                </p:oleObj>
              </mc:Choice>
              <mc:Fallback>
                <p:oleObj name="Equation" r:id="rId6" imgW="2209800" imgH="431800" progId="Equation.DSMT4">
                  <p:embed/>
                  <p:pic>
                    <p:nvPicPr>
                      <p:cNvPr id="0" name="图片 318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8198" y="2854326"/>
                        <a:ext cx="5299015" cy="1071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2" name="Text Box 10"/>
          <p:cNvSpPr txBox="1">
            <a:spLocks noChangeArrowheads="1"/>
          </p:cNvSpPr>
          <p:nvPr/>
        </p:nvSpPr>
        <p:spPr bwMode="auto">
          <a:xfrm>
            <a:off x="2135412" y="4151314"/>
            <a:ext cx="2303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Where,</a:t>
            </a:r>
          </a:p>
        </p:txBody>
      </p:sp>
      <p:graphicFrame>
        <p:nvGraphicFramePr>
          <p:cNvPr id="207884" name="Object 12"/>
          <p:cNvGraphicFramePr>
            <a:graphicFrameLocks noChangeAspect="1"/>
          </p:cNvGraphicFramePr>
          <p:nvPr/>
        </p:nvGraphicFramePr>
        <p:xfrm>
          <a:off x="3791174" y="4078288"/>
          <a:ext cx="2374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1" name="Equation" r:id="rId8" imgW="2374900" imgH="596900" progId="Equation.3">
                  <p:embed/>
                </p:oleObj>
              </mc:Choice>
              <mc:Fallback>
                <p:oleObj name="Equation" r:id="rId8" imgW="2374900" imgH="596900" progId="Equation.3">
                  <p:embed/>
                  <p:pic>
                    <p:nvPicPr>
                      <p:cNvPr id="0" name="图片 318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174" y="4078288"/>
                        <a:ext cx="2374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5" name="Text Box 13"/>
          <p:cNvSpPr txBox="1">
            <a:spLocks noChangeArrowheads="1"/>
          </p:cNvSpPr>
          <p:nvPr/>
        </p:nvSpPr>
        <p:spPr bwMode="auto">
          <a:xfrm>
            <a:off x="1199456" y="5046409"/>
            <a:ext cx="10297143" cy="978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Tx/>
              <a:buSzTx/>
              <a:buFontTx/>
              <a:buChar char="•"/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Direct computation of all 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samples of {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[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k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]} requires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i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kumimoji="1" lang="en-US" altLang="zh-CN" sz="3200" b="1" i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complex multiplications and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N(N-1)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 complex additions.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7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build="p"/>
      <p:bldP spid="207882" grpId="0" autoUpdateAnimBg="0"/>
      <p:bldP spid="20788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41170" y="400685"/>
            <a:ext cx="8263255" cy="6229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The properties of twiddle factor W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endParaRPr kumimoji="1" lang="zh-CN" altLang="en-US" kern="1200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1094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76619" y="1640424"/>
          <a:ext cx="22383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2" name="Equation" r:id="rId3" imgW="901065" imgH="241300" progId="Equation.DSMT4">
                  <p:embed/>
                </p:oleObj>
              </mc:Choice>
              <mc:Fallback>
                <p:oleObj name="Equation" r:id="rId3" imgW="901065" imgH="241300" progId="Equation.DSMT4">
                  <p:embed/>
                  <p:pic>
                    <p:nvPicPr>
                      <p:cNvPr id="0" name="图片 330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6619" y="1640424"/>
                        <a:ext cx="223837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0" name="Text Box 6"/>
          <p:cNvSpPr txBox="1">
            <a:spLocks noChangeArrowheads="1"/>
          </p:cNvSpPr>
          <p:nvPr/>
        </p:nvSpPr>
        <p:spPr bwMode="auto">
          <a:xfrm>
            <a:off x="1854384" y="2729691"/>
            <a:ext cx="26642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Periodicity: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10952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04593" y="2729717"/>
          <a:ext cx="38893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3" name="Equation" r:id="rId5" imgW="1497965" imgH="241300" progId="Equation.DSMT4">
                  <p:embed/>
                </p:oleObj>
              </mc:Choice>
              <mc:Fallback>
                <p:oleObj name="Equation" r:id="rId5" imgW="1497965" imgH="241300" progId="Equation.DSMT4">
                  <p:embed/>
                  <p:pic>
                    <p:nvPicPr>
                      <p:cNvPr id="0" name="图片 330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4593" y="2729717"/>
                        <a:ext cx="388937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4" name="Object 10"/>
          <p:cNvGraphicFramePr>
            <a:graphicFrameLocks noChangeAspect="1"/>
          </p:cNvGraphicFramePr>
          <p:nvPr/>
        </p:nvGraphicFramePr>
        <p:xfrm>
          <a:off x="4764088" y="3708854"/>
          <a:ext cx="2286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4" name="Equation" r:id="rId7" imgW="748665" imgH="241300" progId="Equation.DSMT4">
                  <p:embed/>
                </p:oleObj>
              </mc:Choice>
              <mc:Fallback>
                <p:oleObj name="Equation" r:id="rId7" imgW="748665" imgH="241300" progId="Equation.DSMT4">
                  <p:embed/>
                  <p:pic>
                    <p:nvPicPr>
                      <p:cNvPr id="0" name="图片 330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3708854"/>
                        <a:ext cx="22860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5" name="Object 11"/>
          <p:cNvGraphicFramePr>
            <a:graphicFrameLocks noChangeAspect="1"/>
          </p:cNvGraphicFramePr>
          <p:nvPr/>
        </p:nvGraphicFramePr>
        <p:xfrm>
          <a:off x="7261325" y="3708853"/>
          <a:ext cx="240188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5" name="Equation" r:id="rId9" imgW="787400" imgH="241300" progId="Equation.DSMT4">
                  <p:embed/>
                </p:oleObj>
              </mc:Choice>
              <mc:Fallback>
                <p:oleObj name="Equation" r:id="rId9" imgW="787400" imgH="241300" progId="Equation.DSMT4">
                  <p:embed/>
                  <p:pic>
                    <p:nvPicPr>
                      <p:cNvPr id="0" name="图片 330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325" y="3708853"/>
                        <a:ext cx="2401887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6" name="Object 12"/>
          <p:cNvGraphicFramePr>
            <a:graphicFrameLocks noChangeAspect="1"/>
          </p:cNvGraphicFramePr>
          <p:nvPr/>
        </p:nvGraphicFramePr>
        <p:xfrm>
          <a:off x="1991544" y="5003927"/>
          <a:ext cx="85693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6" name="Equation" r:id="rId11" imgW="3225800" imgH="241300" progId="Equation.DSMT4">
                  <p:embed/>
                </p:oleObj>
              </mc:Choice>
              <mc:Fallback>
                <p:oleObj name="Equation" r:id="rId11" imgW="3225800" imgH="241300" progId="Equation.DSMT4">
                  <p:embed/>
                  <p:pic>
                    <p:nvPicPr>
                      <p:cNvPr id="0" name="图片 33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4" y="5003927"/>
                        <a:ext cx="856932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7" name="Text Box 13"/>
          <p:cNvSpPr txBox="1">
            <a:spLocks noChangeArrowheads="1"/>
          </p:cNvSpPr>
          <p:nvPr/>
        </p:nvSpPr>
        <p:spPr bwMode="auto">
          <a:xfrm>
            <a:off x="1854383" y="3708813"/>
            <a:ext cx="256130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Reduction: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1854200" y="1573530"/>
            <a:ext cx="2970530" cy="706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buNone/>
            </a:pPr>
            <a:endParaRPr kumimoji="1" lang="en-US" altLang="zh-CN" sz="4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/>
            <a:r>
              <a:rPr kumimoji="1" lang="en-US" altLang="zh-CN" sz="320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Symmetry:</a:t>
            </a:r>
            <a:endParaRPr kumimoji="1" lang="zh-CN" altLang="en-US" sz="3200" kern="12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0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0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0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0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uild="p"/>
      <p:bldP spid="210950" grpId="0" bldLvl="0" animBg="1"/>
      <p:bldP spid="210957" grpId="0" bldLvl="0" animBg="1"/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ecimation-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n-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ime FFT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1109764"/>
            <a:ext cx="9865096" cy="2203376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Given a sequence x[n] whose length is </a:t>
            </a:r>
            <a:r>
              <a:rPr lang="en-US" altLang="zh-CN" sz="3200" i="1" dirty="0">
                <a:solidFill>
                  <a:srgbClr val="F80808"/>
                </a:solidFill>
                <a:latin typeface="Times New Roman" panose="02020603050405020304" pitchFamily="18" charset="0"/>
              </a:rPr>
              <a:t>N=2</a:t>
            </a:r>
            <a:r>
              <a:rPr lang="en-US" altLang="zh-CN" sz="3200" i="1" baseline="30000" dirty="0">
                <a:solidFill>
                  <a:srgbClr val="F80808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 is an integer. 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Divided the sequence into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even index sequences</a:t>
            </a:r>
            <a:r>
              <a:rPr lang="en-US" altLang="zh-CN" sz="3200" dirty="0">
                <a:latin typeface="Times New Roman" panose="02020603050405020304" pitchFamily="18" charset="0"/>
              </a:rPr>
              <a:t> and </a:t>
            </a:r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odd index sequences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  <a:endParaRPr lang="en-US" altLang="zh-CN" sz="3200" dirty="0"/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862320"/>
              </p:ext>
            </p:extLst>
          </p:nvPr>
        </p:nvGraphicFramePr>
        <p:xfrm>
          <a:off x="3503712" y="3191558"/>
          <a:ext cx="6282202" cy="1353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8" name="Equation" r:id="rId3" imgW="50901600" imgH="10972800" progId="Equation.DSMT4">
                  <p:embed/>
                </p:oleObj>
              </mc:Choice>
              <mc:Fallback>
                <p:oleObj name="Equation" r:id="rId3" imgW="50901600" imgH="10972800" progId="Equation.DSMT4">
                  <p:embed/>
                  <p:pic>
                    <p:nvPicPr>
                      <p:cNvPr id="0" name="图片 338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3191558"/>
                        <a:ext cx="6282202" cy="135324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18876" y="4544802"/>
            <a:ext cx="10576423" cy="159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>
                <a:latin typeface="Times New Roman" panose="02020603050405020304" pitchFamily="18" charset="0"/>
              </a:rPr>
              <a:t>Since </a:t>
            </a:r>
            <a:r>
              <a:rPr lang="en-US" altLang="zh-CN" sz="3200" i="1" kern="0" dirty="0">
                <a:latin typeface="Times New Roman" panose="02020603050405020304" pitchFamily="18" charset="0"/>
              </a:rPr>
              <a:t>x</a:t>
            </a:r>
            <a:r>
              <a:rPr lang="en-US" altLang="zh-CN" sz="3200" kern="0" dirty="0">
                <a:latin typeface="Times New Roman" panose="02020603050405020304" pitchFamily="18" charset="0"/>
              </a:rPr>
              <a:t>[</a:t>
            </a:r>
            <a:r>
              <a:rPr lang="en-US" altLang="zh-CN" sz="3200" i="1" kern="0" dirty="0">
                <a:latin typeface="Times New Roman" panose="02020603050405020304" pitchFamily="18" charset="0"/>
              </a:rPr>
              <a:t>n</a:t>
            </a:r>
            <a:r>
              <a:rPr lang="en-US" altLang="zh-CN" sz="3200" kern="0" dirty="0">
                <a:latin typeface="Times New Roman" panose="02020603050405020304" pitchFamily="18" charset="0"/>
              </a:rPr>
              <a:t>] is first decimated to form a set of subsequences before the DFT is computed, this computation schemes are called </a:t>
            </a:r>
            <a:r>
              <a:rPr lang="en-US" altLang="zh-CN" sz="3200" kern="0" dirty="0">
                <a:solidFill>
                  <a:srgbClr val="FF0066"/>
                </a:solidFill>
                <a:latin typeface="Times New Roman" panose="02020603050405020304" pitchFamily="18" charset="0"/>
              </a:rPr>
              <a:t>decimation-in-time (DIT)</a:t>
            </a:r>
            <a:r>
              <a:rPr lang="en-US" altLang="zh-CN" sz="3200" kern="0" dirty="0">
                <a:latin typeface="Times New Roman" panose="02020603050405020304" pitchFamily="18" charset="0"/>
              </a:rPr>
              <a:t> FFT algorithms.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build="p"/>
      <p:bldP spid="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07368" y="3812097"/>
            <a:ext cx="1865131" cy="57626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We get:</a:t>
            </a:r>
            <a:endParaRPr lang="en-US" altLang="zh-CN" sz="3200" dirty="0"/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2402632" y="3879212"/>
          <a:ext cx="8589911" cy="731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49" name="Equation" r:id="rId3" imgW="65836800" imgH="5791200" progId="Equation.DSMT4">
                  <p:embed/>
                </p:oleObj>
              </mc:Choice>
              <mc:Fallback>
                <p:oleObj name="Equation" r:id="rId3" imgW="65836800" imgH="5791200" progId="Equation.DSMT4">
                  <p:embed/>
                  <p:pic>
                    <p:nvPicPr>
                      <p:cNvPr id="0" name="图片 35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2632" y="3879212"/>
                        <a:ext cx="8589911" cy="73129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1" name="Text Box 7"/>
          <p:cNvSpPr txBox="1">
            <a:spLocks noChangeArrowheads="1"/>
          </p:cNvSpPr>
          <p:nvPr/>
        </p:nvSpPr>
        <p:spPr bwMode="auto">
          <a:xfrm>
            <a:off x="839416" y="5018069"/>
            <a:ext cx="1051316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FF33"/>
              </a:buClr>
              <a:buFont typeface="Wingdings" panose="05000000000000000000" pitchFamily="2" charset="2"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Where X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[k] and X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[k] is </a:t>
            </a:r>
            <a:r>
              <a:rPr kumimoji="1"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N/2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-point DFT, so we get only first half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N/2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-point result of X[k].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Decimation-in-Time FFT</a:t>
            </a:r>
          </a:p>
        </p:txBody>
      </p:sp>
      <p:graphicFrame>
        <p:nvGraphicFramePr>
          <p:cNvPr id="15" name="Object 3"/>
          <p:cNvGraphicFramePr>
            <a:graphicFrameLocks noChangeAspect="1"/>
          </p:cNvGraphicFramePr>
          <p:nvPr/>
        </p:nvGraphicFramePr>
        <p:xfrm>
          <a:off x="263352" y="1389325"/>
          <a:ext cx="10575936" cy="1041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0" name="Equation" r:id="rId5" imgW="105765600" imgH="10363200" progId="Equation.DSMT4">
                  <p:embed/>
                </p:oleObj>
              </mc:Choice>
              <mc:Fallback>
                <p:oleObj name="Equation" r:id="rId5" imgW="105765600" imgH="10363200" progId="Equation.DSMT4">
                  <p:embed/>
                  <p:pic>
                    <p:nvPicPr>
                      <p:cNvPr id="0" name="图片 350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1389325"/>
                        <a:ext cx="10575936" cy="1041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1033247" y="2586174"/>
          <a:ext cx="5293879" cy="105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1" name="Equation" r:id="rId7" imgW="52425600" imgH="10363200" progId="Equation.DSMT4">
                  <p:embed/>
                </p:oleObj>
              </mc:Choice>
              <mc:Fallback>
                <p:oleObj name="Equation" r:id="rId7" imgW="52425600" imgH="10363200" progId="Equation.DSMT4">
                  <p:embed/>
                  <p:pic>
                    <p:nvPicPr>
                      <p:cNvPr id="0" name="图片 350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247" y="2586174"/>
                        <a:ext cx="5293879" cy="105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8"/>
          <p:cNvGraphicFramePr>
            <a:graphicFrameLocks noChangeAspect="1"/>
          </p:cNvGraphicFramePr>
          <p:nvPr/>
        </p:nvGraphicFramePr>
        <p:xfrm>
          <a:off x="6240016" y="2586174"/>
          <a:ext cx="5659159" cy="112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52" name="Equation" r:id="rId9" imgW="52120800" imgH="10363200" progId="Equation.DSMT4">
                  <p:embed/>
                </p:oleObj>
              </mc:Choice>
              <mc:Fallback>
                <p:oleObj name="Equation" r:id="rId9" imgW="52120800" imgH="10363200" progId="Equation.DSMT4">
                  <p:embed/>
                  <p:pic>
                    <p:nvPicPr>
                      <p:cNvPr id="0" name="图片 350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2586174"/>
                        <a:ext cx="5659159" cy="112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6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6" grpId="0" build="p"/>
      <p:bldP spid="2160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333376"/>
            <a:ext cx="7543800" cy="775989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3366CC"/>
                </a:solidFill>
                <a:latin typeface="Times New Roman" panose="02020603050405020304" pitchFamily="18" charset="0"/>
              </a:rPr>
              <a:t>Decimation-in-Time FFT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95400" y="1449368"/>
            <a:ext cx="9217024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>
                <a:latin typeface="Times New Roman" panose="02020603050405020304" pitchFamily="18" charset="0"/>
              </a:rPr>
              <a:t>Based on the periodicity of W</a:t>
            </a:r>
            <a:r>
              <a:rPr lang="en-US" altLang="zh-CN" sz="3200" kern="0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3200" kern="0" dirty="0">
                <a:latin typeface="Times New Roman" panose="02020603050405020304" pitchFamily="18" charset="0"/>
              </a:rPr>
              <a:t>, we can get:</a:t>
            </a:r>
            <a:endParaRPr lang="en-US" altLang="zh-CN" kern="0" dirty="0"/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1199456" y="2152160"/>
          <a:ext cx="7953642" cy="110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3" name="Equation" r:id="rId3" imgW="80467200" imgH="10668000" progId="Equation.DSMT4">
                  <p:embed/>
                </p:oleObj>
              </mc:Choice>
              <mc:Fallback>
                <p:oleObj name="Equation" r:id="rId3" imgW="80467200" imgH="10668000" progId="Equation.DSMT4">
                  <p:embed/>
                  <p:pic>
                    <p:nvPicPr>
                      <p:cNvPr id="0" name="图片 45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2152160"/>
                        <a:ext cx="7953642" cy="110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/>
        </p:nvGraphicFramePr>
        <p:xfrm>
          <a:off x="1199456" y="3366284"/>
          <a:ext cx="2774882" cy="94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4" name="Equation" r:id="rId5" imgW="27736800" imgH="9448800" progId="Equation.DSMT4">
                  <p:embed/>
                </p:oleObj>
              </mc:Choice>
              <mc:Fallback>
                <p:oleObj name="Equation" r:id="rId5" imgW="27736800" imgH="9448800" progId="Equation.DSMT4">
                  <p:embed/>
                  <p:pic>
                    <p:nvPicPr>
                      <p:cNvPr id="0" name="图片 452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3366284"/>
                        <a:ext cx="2774882" cy="9416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6403064" y="3320689"/>
          <a:ext cx="3797392" cy="856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5" name="Equation" r:id="rId7" imgW="1485900" imgH="342900" progId="Equation.DSMT4">
                  <p:embed/>
                </p:oleObj>
              </mc:Choice>
              <mc:Fallback>
                <p:oleObj name="Equation" r:id="rId7" imgW="1485900" imgH="342900" progId="Equation.DSMT4">
                  <p:embed/>
                  <p:pic>
                    <p:nvPicPr>
                      <p:cNvPr id="0" name="图片 452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3064" y="3320689"/>
                        <a:ext cx="3797392" cy="856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187392" y="3470184"/>
            <a:ext cx="1439391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And: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/>
        </p:nvGraphicFramePr>
        <p:xfrm>
          <a:off x="263352" y="4986682"/>
          <a:ext cx="116760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76" name="Equation" r:id="rId9" imgW="121615200" imgH="10058400" progId="Equation.DSMT4">
                  <p:embed/>
                </p:oleObj>
              </mc:Choice>
              <mc:Fallback>
                <p:oleObj name="Equation" r:id="rId9" imgW="121615200" imgH="10058400" progId="Equation.DSMT4">
                  <p:embed/>
                  <p:pic>
                    <p:nvPicPr>
                      <p:cNvPr id="0" name="图片 452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352" y="4986682"/>
                        <a:ext cx="11676062" cy="957262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911424" y="4307933"/>
            <a:ext cx="84722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None/>
            </a:pPr>
            <a:r>
              <a:rPr lang="en-US" altLang="zh-CN" sz="32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So:</a:t>
            </a:r>
            <a:endParaRPr lang="zh-CN" altLang="en-US" sz="3200" b="1" kern="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6" grpId="0"/>
      <p:bldP spid="18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1596</Words>
  <Application>Microsoft Office PowerPoint</Application>
  <PresentationFormat>宽屏</PresentationFormat>
  <Paragraphs>175</Paragraphs>
  <Slides>28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Monotype Sorts</vt:lpstr>
      <vt:lpstr>黑体</vt:lpstr>
      <vt:lpstr>楷体_GB2312</vt:lpstr>
      <vt:lpstr>宋体</vt:lpstr>
      <vt:lpstr>微软雅黑</vt:lpstr>
      <vt:lpstr>新宋体</vt:lpstr>
      <vt:lpstr>Arial</vt:lpstr>
      <vt:lpstr>Arial Black</vt:lpstr>
      <vt:lpstr>Arial Narrow</vt:lpstr>
      <vt:lpstr>Symbol</vt:lpstr>
      <vt:lpstr>Times New Roman</vt:lpstr>
      <vt:lpstr>Wingdings</vt:lpstr>
      <vt:lpstr>默认设计模板</vt:lpstr>
      <vt:lpstr>Image</vt:lpstr>
      <vt:lpstr>Equation</vt:lpstr>
      <vt:lpstr>PowerPoint 演示文稿</vt:lpstr>
      <vt:lpstr>11.2 Structure simulation Using MATLAB</vt:lpstr>
      <vt:lpstr>PowerPoint 演示文稿</vt:lpstr>
      <vt:lpstr>PowerPoint 演示文稿</vt:lpstr>
      <vt:lpstr>PowerPoint 演示文稿</vt:lpstr>
      <vt:lpstr>PowerPoint 演示文稿</vt:lpstr>
      <vt:lpstr>Decimation-in-Time FFT</vt:lpstr>
      <vt:lpstr>Decimation-in-Time FFT</vt:lpstr>
      <vt:lpstr>Decimation-in-Time FFT</vt:lpstr>
      <vt:lpstr>PowerPoint 演示文稿</vt:lpstr>
      <vt:lpstr>Decimation-in-Time FFT</vt:lpstr>
      <vt:lpstr>Decimation-in-Time FFT</vt:lpstr>
      <vt:lpstr>Decimation-in-Time FFT</vt:lpstr>
      <vt:lpstr>Decimation-in-Time FFT</vt:lpstr>
      <vt:lpstr>PowerPoint 演示文稿</vt:lpstr>
      <vt:lpstr>Decimation-in-Time FFT</vt:lpstr>
      <vt:lpstr>Decimation-in-Time FFT</vt:lpstr>
      <vt:lpstr>Decimation-in-Time FFT</vt:lpstr>
      <vt:lpstr>PowerPoint 演示文稿</vt:lpstr>
      <vt:lpstr>Decimation-in-frequency FFT</vt:lpstr>
      <vt:lpstr>Decimation-in-frequency FFT</vt:lpstr>
      <vt:lpstr>Decimation-in-frequency FFT</vt:lpstr>
      <vt:lpstr>Decimation-in-frequency FFT</vt:lpstr>
      <vt:lpstr>Decimation-in-frequency FFT</vt:lpstr>
      <vt:lpstr>Inverse DFT Computation</vt:lpstr>
      <vt:lpstr>Inverse DFT Computation</vt:lpstr>
      <vt:lpstr>Inverse DFT Computation</vt:lpstr>
      <vt:lpstr>Homework: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1</cp:lastModifiedBy>
  <cp:revision>164</cp:revision>
  <cp:lastPrinted>2016-03-29T01:30:00Z</cp:lastPrinted>
  <dcterms:created xsi:type="dcterms:W3CDTF">2016-01-09T14:47:00Z</dcterms:created>
  <dcterms:modified xsi:type="dcterms:W3CDTF">2023-05-28T11:29:33Z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2052-11.3.0.9228</vt:lpwstr>
  </property>
</Properties>
</file>