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405" r:id="rId7"/>
    <p:sldId id="406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407" r:id="rId17"/>
    <p:sldId id="408" r:id="rId18"/>
    <p:sldId id="274" r:id="rId19"/>
    <p:sldId id="275" r:id="rId20"/>
    <p:sldId id="276" r:id="rId21"/>
    <p:sldId id="333" r:id="rId22"/>
    <p:sldId id="409" r:id="rId23"/>
    <p:sldId id="277" r:id="rId24"/>
    <p:sldId id="335" r:id="rId25"/>
    <p:sldId id="278" r:id="rId26"/>
    <p:sldId id="279" r:id="rId27"/>
    <p:sldId id="337" r:id="rId28"/>
    <p:sldId id="336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74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cs typeface="+mn-ea"/>
              </a:defRPr>
            </a:lvl1pPr>
          </a:lstStyle>
          <a:p>
            <a:fld id="{FE8B2378-04EC-4369-B11C-735E6F4BF28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63F1CF6A-7BFA-4B2A-BB8D-280F6ADDED2F}" type="slidenum">
              <a:rPr lang="en-US" altLang="zh-CN" smtClean="0">
                <a:solidFill>
                  <a:schemeClr val="tx1"/>
                </a:solidFill>
              </a:r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CF41E4-521B-400C-BE04-0E33E9517077}" type="slidenum">
              <a:rPr lang="zh-CN" altLang="en-US">
                <a:latin typeface="Times New Roman" panose="02020603050405020304" pitchFamily="18" charset="0"/>
              </a:rPr>
              <a:t>22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3560E11D-60B7-40A6-AE59-B94E06084DB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85A96C09-E3EB-4794-A9CB-518E332506E1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2023/2/26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Object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828800"/>
            <a:ext cx="88788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通信与信息工程学院</a:t>
            </a:r>
          </a:p>
        </p:txBody>
      </p:sp>
      <p:pic>
        <p:nvPicPr>
          <p:cNvPr id="11" name="Picture 14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B812E3DF-ED77-4F34-A201-ED2D285E7F20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371CE042-6626-45CE-B0C8-9D6D89DDA58F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2023/2/26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" name="Object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752600"/>
            <a:ext cx="88788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28775"/>
            <a:ext cx="86899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94"/>
          <p:cNvSpPr/>
          <p:nvPr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2023/2/26</a:t>
            </a:fld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BBB5-83B3-4C23-B645-BA77D99C8C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2023/2/26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52865-2369-4B89-A566-5AFA34D658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2023/2/26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E9680-3339-4425-AB4E-B01D147F90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2023/2/26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95FC4-D6E1-463E-A306-8077DA3FA2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5AE49B9-97AD-4A70-8F06-1DC358F6FE8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20542858-4F72-4E21-939F-836667A8E7F9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2023/2/26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Object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828800"/>
            <a:ext cx="88788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通信与信息工程学院</a:t>
            </a:r>
          </a:p>
        </p:txBody>
      </p:sp>
      <p:pic>
        <p:nvPicPr>
          <p:cNvPr id="13" name="Picture 14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67F83AC3-D118-4A3B-8DB0-F01167479A7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599BAB76-9F51-4112-8034-AF58CDB68C5B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2023/2/26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" name="Object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752600"/>
            <a:ext cx="88788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7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1B923-37EF-494A-8EB2-5D980FFDD69B}" type="datetimeFigureOut">
              <a:rPr lang="zh-CN" altLang="en-US"/>
              <a:t>2023/2/26</a:t>
            </a:fld>
            <a:endParaRPr lang="en-US" altLang="zh-CN"/>
          </a:p>
        </p:txBody>
      </p:sp>
      <p:sp>
        <p:nvSpPr>
          <p:cNvPr id="1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1C42F-D5D3-490B-8360-B65CB5EDD4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B843F7F8-C01A-438F-8BA6-79D9FEEC7BBB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99FADFF0-9FB4-4824-8DF2-6E75FB5487F2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2023/2/26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电子科技大学 通信与信息工程学院</a:t>
            </a:r>
          </a:p>
        </p:txBody>
      </p:sp>
      <p:pic>
        <p:nvPicPr>
          <p:cNvPr id="12" name="Picture 14" descr="未命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99FD116B-67D6-436A-86AC-040AFC8E31FF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5545C77-AAD4-429D-B4AE-3B8928B39F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2783D-8C95-4C0E-A448-5D3CB1B869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1028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1029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260F134C-C47C-41A4-944C-3A992D929565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C8E665CD-8E75-4F82-8C8F-169909A6BEF4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2023/2/26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r:id="rId10" imgW="5664200" imgH="3327400" progId="">
                  <p:embed/>
                </p:oleObj>
              </mc:Choice>
              <mc:Fallback>
                <p:oleObj r:id="rId10" imgW="5664200" imgH="33274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通信与信息工程学院</a:t>
            </a:r>
          </a:p>
        </p:txBody>
      </p:sp>
      <p:pic>
        <p:nvPicPr>
          <p:cNvPr id="1035" name="Picture 14" descr="未命名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788C23B1-6A3A-4260-8434-BE49F2D0406F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5967A8F6-3F75-4E5D-8885-147111835895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2023/2/26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r:id="rId13" imgW="5664200" imgH="3327400" progId="">
                  <p:embed/>
                </p:oleObj>
              </mc:Choice>
              <mc:Fallback>
                <p:oleObj r:id="rId13" imgW="5664200" imgH="33274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0" name="Rectangle 17"/>
          <p:cNvSpPr>
            <a:spLocks noGrp="1" noChangeArrowheads="1"/>
          </p:cNvSpPr>
          <p:nvPr>
            <p:ph type="body" idx="9"/>
          </p:nvPr>
        </p:nvSpPr>
        <p:spPr bwMode="auto">
          <a:xfrm>
            <a:off x="304800" y="1219200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2023/2/26</a:t>
            </a:fld>
            <a:endParaRPr lang="en-US" altLang="zh-CN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cs typeface="+mn-ea"/>
              </a:defRPr>
            </a:lvl1pPr>
          </a:lstStyle>
          <a:p>
            <a:fld id="{4B3C5766-3F80-4EB8-AFEB-D768782A217A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hyperlink" Target="norm(s,1)" TargetMode="External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30.wmf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93566" y="2204864"/>
            <a:ext cx="7620000" cy="30239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The time-domain representation of discrete-time signals</a:t>
            </a:r>
          </a:p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Operations on sequences </a:t>
            </a:r>
          </a:p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Classification of Sequences</a:t>
            </a:r>
          </a:p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Typical sequences</a:t>
            </a:r>
          </a:p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The Sampling Process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16050" y="1268226"/>
            <a:ext cx="6264275" cy="72061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Outline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idx="1"/>
          </p:nvPr>
        </p:nvSpPr>
        <p:spPr>
          <a:xfrm>
            <a:off x="1573213" y="1255359"/>
            <a:ext cx="8534400" cy="11430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right-sided </a:t>
            </a:r>
            <a:r>
              <a:rPr lang="en-US" altLang="zh-CN">
                <a:latin typeface="Times New Roman" panose="02020603050405020304" pitchFamily="18" charset="0"/>
              </a:rPr>
              <a:t>sequence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] has zero-valued samples for n &lt; N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grpSp>
        <p:nvGrpSpPr>
          <p:cNvPr id="18434" name="Group 3"/>
          <p:cNvGrpSpPr/>
          <p:nvPr/>
        </p:nvGrpSpPr>
        <p:grpSpPr bwMode="auto">
          <a:xfrm>
            <a:off x="2411413" y="2426473"/>
            <a:ext cx="6858000" cy="2238532"/>
            <a:chOff x="1392" y="1841"/>
            <a:chExt cx="3012" cy="943"/>
          </a:xfrm>
          <a:solidFill>
            <a:schemeClr val="bg1"/>
          </a:solidFill>
        </p:grpSpPr>
        <p:graphicFrame>
          <p:nvGraphicFramePr>
            <p:cNvPr id="1843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9606856"/>
                </p:ext>
              </p:extLst>
            </p:nvPr>
          </p:nvGraphicFramePr>
          <p:xfrm>
            <a:off x="1392" y="1841"/>
            <a:ext cx="3012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r:id="rId3" imgW="3404235" imgH="1045210" progId="Word.Document.8">
                    <p:embed/>
                  </p:oleObj>
                </mc:Choice>
                <mc:Fallback>
                  <p:oleObj r:id="rId3" imgW="3404235" imgH="1045210" progId="Word.Document.8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41"/>
                          <a:ext cx="3012" cy="9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6" name="Rectangle 5"/>
            <p:cNvSpPr>
              <a:spLocks noChangeArrowheads="1"/>
            </p:cNvSpPr>
            <p:nvPr/>
          </p:nvSpPr>
          <p:spPr bwMode="auto">
            <a:xfrm>
              <a:off x="1682" y="2600"/>
              <a:ext cx="1108" cy="1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 right-sided sequence</a:t>
              </a:r>
            </a:p>
          </p:txBody>
        </p:sp>
      </p:grp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918017" y="4869160"/>
            <a:ext cx="8355965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If N</a:t>
            </a:r>
            <a:r>
              <a:rPr lang="en-US" altLang="zh-CN" sz="32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 0,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 right-sided sequence is called a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causal sequence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296234"/>
            <a:ext cx="8534400" cy="1143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left-sided </a:t>
            </a:r>
            <a:r>
              <a:rPr lang="en-US" altLang="zh-CN" dirty="0">
                <a:latin typeface="Times New Roman" panose="02020603050405020304" pitchFamily="18" charset="0"/>
              </a:rPr>
              <a:t>sequence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has zero-valued samples for n &gt; N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2286000" y="5013176"/>
            <a:ext cx="74676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If N</a:t>
            </a:r>
            <a:r>
              <a:rPr lang="en-US" altLang="zh-CN" sz="32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≤ 0,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a left-sided sequence is called a 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anticausal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sequence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5C4B62-4F69-428E-A536-19B19662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33" y="2163933"/>
            <a:ext cx="7274133" cy="2530133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6BB3623-FBFE-4B68-934E-5198916F4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00" y="4200373"/>
            <a:ext cx="2435539" cy="4001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 left-sided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ChangeArrowheads="1"/>
          </p:cNvSpPr>
          <p:nvPr/>
        </p:nvSpPr>
        <p:spPr bwMode="auto">
          <a:xfrm>
            <a:off x="2424113" y="1161257"/>
            <a:ext cx="7473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2.1.2 Strength of a Discrete-Time  Signal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527045"/>
              </p:ext>
            </p:extLst>
          </p:nvPr>
        </p:nvGraphicFramePr>
        <p:xfrm>
          <a:off x="3455670" y="3300730"/>
          <a:ext cx="4627880" cy="167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2" r:id="rId3" imgW="1333500" imgH="482600" progId="Equation.DSMT4">
                  <p:embed/>
                </p:oleObj>
              </mc:Choice>
              <mc:Fallback>
                <p:oleObj r:id="rId3" imgW="1333500" imgH="482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670" y="3300730"/>
                        <a:ext cx="4627880" cy="16738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12"/>
          <p:cNvSpPr>
            <a:spLocks noChangeArrowheads="1"/>
          </p:cNvSpPr>
          <p:nvPr/>
        </p:nvSpPr>
        <p:spPr bwMode="auto">
          <a:xfrm>
            <a:off x="3575720" y="5011702"/>
            <a:ext cx="345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is a positive integer.</a:t>
            </a:r>
          </a:p>
        </p:txBody>
      </p:sp>
      <p:grpSp>
        <p:nvGrpSpPr>
          <p:cNvPr id="20484" name="Group 15"/>
          <p:cNvGrpSpPr/>
          <p:nvPr/>
        </p:nvGrpSpPr>
        <p:grpSpPr bwMode="auto">
          <a:xfrm>
            <a:off x="1950073" y="5570254"/>
            <a:ext cx="8715375" cy="519113"/>
            <a:chOff x="204" y="2931"/>
            <a:chExt cx="5490" cy="327"/>
          </a:xfrm>
        </p:grpSpPr>
        <p:sp>
          <p:nvSpPr>
            <p:cNvPr id="20485" name="Rectangle 13"/>
            <p:cNvSpPr>
              <a:spLocks noChangeArrowheads="1"/>
            </p:cNvSpPr>
            <p:nvPr/>
          </p:nvSpPr>
          <p:spPr bwMode="auto">
            <a:xfrm>
              <a:off x="204" y="2931"/>
              <a:ext cx="5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 practice, the value of  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used is typically 1 or 2 or      </a:t>
              </a:r>
            </a:p>
          </p:txBody>
        </p:sp>
        <p:graphicFrame>
          <p:nvGraphicFramePr>
            <p:cNvPr id="20486" name="Object 14"/>
            <p:cNvGraphicFramePr>
              <a:graphicFrameLocks noChangeAspect="1"/>
            </p:cNvGraphicFramePr>
            <p:nvPr/>
          </p:nvGraphicFramePr>
          <p:xfrm>
            <a:off x="5239" y="3022"/>
            <a:ext cx="27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3" r:id="rId5" imgW="152400" imgH="127000" progId="Equation.DSMT4">
                    <p:embed/>
                  </p:oleObj>
                </mc:Choice>
                <mc:Fallback>
                  <p:oleObj r:id="rId5" imgW="152400" imgH="1270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022"/>
                          <a:ext cx="27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8" name="Rectangle 18"/>
          <p:cNvSpPr>
            <a:spLocks noChangeArrowheads="1"/>
          </p:cNvSpPr>
          <p:nvPr/>
        </p:nvSpPr>
        <p:spPr bwMode="auto">
          <a:xfrm>
            <a:off x="1874838" y="1989138"/>
            <a:ext cx="8793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The strength of a DT Signal usually is given by its norm.</a:t>
            </a:r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20489" name="Group 21"/>
          <p:cNvGrpSpPr/>
          <p:nvPr/>
        </p:nvGrpSpPr>
        <p:grpSpPr bwMode="auto">
          <a:xfrm>
            <a:off x="2424113" y="2732090"/>
            <a:ext cx="4945062" cy="590551"/>
            <a:chOff x="567" y="1721"/>
            <a:chExt cx="3115" cy="372"/>
          </a:xfrm>
        </p:grpSpPr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567" y="1752"/>
            <a:ext cx="93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4" r:id="rId7" imgW="660400" imgH="241300" progId="Equation.DSMT4">
                    <p:embed/>
                  </p:oleObj>
                </mc:Choice>
                <mc:Fallback>
                  <p:oleObj r:id="rId7" imgW="660400" imgH="2413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752"/>
                          <a:ext cx="93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Rectangle 20"/>
            <p:cNvSpPr>
              <a:spLocks noChangeArrowheads="1"/>
            </p:cNvSpPr>
            <p:nvPr/>
          </p:nvSpPr>
          <p:spPr bwMode="auto">
            <a:xfrm>
              <a:off x="1565" y="1721"/>
              <a:ext cx="21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of {x[n]} is defied by </a:t>
              </a:r>
            </a:p>
          </p:txBody>
        </p:sp>
      </p:grpSp>
      <p:sp>
        <p:nvSpPr>
          <p:cNvPr id="20492" name="Rectangle 22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285886"/>
              </p:ext>
            </p:extLst>
          </p:nvPr>
        </p:nvGraphicFramePr>
        <p:xfrm>
          <a:off x="2678539" y="1795226"/>
          <a:ext cx="15113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4" r:id="rId3" imgW="673100" imgH="228600" progId="Equation.DSMT4">
                  <p:embed/>
                </p:oleObj>
              </mc:Choice>
              <mc:Fallback>
                <p:oleObj r:id="rId3" imgW="673100" imgH="2286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539" y="1795226"/>
                        <a:ext cx="15113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877568"/>
              </p:ext>
            </p:extLst>
          </p:nvPr>
        </p:nvGraphicFramePr>
        <p:xfrm>
          <a:off x="4452276" y="1766626"/>
          <a:ext cx="2808287" cy="779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name="Equation" r:id="rId5" imgW="914400" imgH="254000" progId="Equation.DSMT4">
                  <p:embed/>
                </p:oleObj>
              </mc:Choice>
              <mc:Fallback>
                <p:oleObj name="Equation" r:id="rId5" imgW="914400" imgH="2540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276" y="1766626"/>
                        <a:ext cx="2808287" cy="779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12"/>
          <p:cNvSpPr>
            <a:spLocks noChangeArrowheads="1"/>
          </p:cNvSpPr>
          <p:nvPr/>
        </p:nvSpPr>
        <p:spPr bwMode="auto">
          <a:xfrm>
            <a:off x="4253865" y="1137920"/>
            <a:ext cx="31521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Peak absolute value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</a:p>
        </p:txBody>
      </p:sp>
      <p:graphicFrame>
        <p:nvGraphicFramePr>
          <p:cNvPr id="21509" name="Object 13"/>
          <p:cNvGraphicFramePr>
            <a:graphicFrameLocks noChangeAspect="1"/>
          </p:cNvGraphicFramePr>
          <p:nvPr/>
        </p:nvGraphicFramePr>
        <p:xfrm>
          <a:off x="6816725" y="4739729"/>
          <a:ext cx="2015579" cy="80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r:id="rId7" imgW="635000" imgH="254000" progId="Equation.DSMT4">
                  <p:embed/>
                </p:oleObj>
              </mc:Choice>
              <mc:Fallback>
                <p:oleObj r:id="rId7" imgW="635000" imgH="254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4739729"/>
                        <a:ext cx="2015579" cy="805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553234" y="2606342"/>
            <a:ext cx="3827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For a length-N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seqence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                    </a:t>
            </a:r>
          </a:p>
        </p:txBody>
      </p:sp>
      <p:graphicFrame>
        <p:nvGraphicFramePr>
          <p:cNvPr id="215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06255"/>
              </p:ext>
            </p:extLst>
          </p:nvPr>
        </p:nvGraphicFramePr>
        <p:xfrm>
          <a:off x="895460" y="3397281"/>
          <a:ext cx="1177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r:id="rId9" imgW="609600" imgH="266700" progId="Equation.DSMT4">
                  <p:embed/>
                </p:oleObj>
              </mc:Choice>
              <mc:Fallback>
                <p:oleObj r:id="rId9" imgW="609600" imgH="2667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460" y="3397281"/>
                        <a:ext cx="11779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16"/>
          <p:cNvSpPr>
            <a:spLocks noChangeArrowheads="1"/>
          </p:cNvSpPr>
          <p:nvPr/>
        </p:nvSpPr>
        <p:spPr bwMode="auto">
          <a:xfrm>
            <a:off x="2073385" y="3357890"/>
            <a:ext cx="8000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is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root-mean-squared(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rms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value of {x[n]}, and </a:t>
            </a:r>
          </a:p>
        </p:txBody>
      </p:sp>
      <p:graphicFrame>
        <p:nvGraphicFramePr>
          <p:cNvPr id="215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291416"/>
              </p:ext>
            </p:extLst>
          </p:nvPr>
        </p:nvGraphicFramePr>
        <p:xfrm>
          <a:off x="1029603" y="4104620"/>
          <a:ext cx="9096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8" name="Equation" r:id="rId11" imgW="11277600" imgH="6096000" progId="Equation.DSMT4">
                  <p:embed/>
                </p:oleObj>
              </mc:Choice>
              <mc:Fallback>
                <p:oleObj name="Equation" r:id="rId11" imgW="11277600" imgH="60960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603" y="4104620"/>
                        <a:ext cx="9096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9"/>
          <p:cNvSpPr>
            <a:spLocks noChangeArrowheads="1"/>
          </p:cNvSpPr>
          <p:nvPr/>
        </p:nvSpPr>
        <p:spPr bwMode="auto">
          <a:xfrm>
            <a:off x="1963738" y="4070350"/>
            <a:ext cx="575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is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mean absolute value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of {x[n]}.</a:t>
            </a:r>
          </a:p>
        </p:txBody>
      </p:sp>
      <p:sp>
        <p:nvSpPr>
          <p:cNvPr id="21515" name="Rectangle 21"/>
          <p:cNvSpPr>
            <a:spLocks noChangeArrowheads="1"/>
          </p:cNvSpPr>
          <p:nvPr/>
        </p:nvSpPr>
        <p:spPr bwMode="auto">
          <a:xfrm>
            <a:off x="2817151" y="4807929"/>
            <a:ext cx="3270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It can be shown that</a:t>
            </a:r>
          </a:p>
        </p:txBody>
      </p:sp>
      <p:sp>
        <p:nvSpPr>
          <p:cNvPr id="21516" name="Rectangle 23"/>
          <p:cNvSpPr>
            <a:spLocks noChangeArrowheads="1"/>
          </p:cNvSpPr>
          <p:nvPr/>
        </p:nvSpPr>
        <p:spPr bwMode="auto">
          <a:xfrm>
            <a:off x="5903354" y="5686425"/>
            <a:ext cx="157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13" action="ppaction://hlinkfile"/>
              </a:rPr>
              <a:t>norm(x,1)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7577138" y="5686425"/>
            <a:ext cx="157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13" action="ppaction://hlinkfile"/>
              </a:rPr>
              <a:t>norm(x,2)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9301490" y="5686425"/>
            <a:ext cx="17741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13" action="ppaction://hlinkfile"/>
              </a:rPr>
              <a:t>norm(</a:t>
            </a:r>
            <a:r>
              <a:rPr lang="en-US" altLang="zh-CN" sz="2400" b="1" dirty="0" err="1">
                <a:solidFill>
                  <a:schemeClr val="tx1"/>
                </a:solidFill>
                <a:hlinkClick r:id="rId13" action="ppaction://hlinkfile"/>
              </a:rPr>
              <a:t>x,inf</a:t>
            </a:r>
            <a:r>
              <a:rPr lang="en-US" altLang="zh-CN" sz="2400" b="1" dirty="0">
                <a:solidFill>
                  <a:schemeClr val="tx1"/>
                </a:solidFill>
                <a:hlinkClick r:id="rId13" action="ppaction://hlinkfile"/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21519" name="Rectangle 26"/>
          <p:cNvSpPr>
            <a:spLocks noChangeArrowheads="1"/>
          </p:cNvSpPr>
          <p:nvPr/>
        </p:nvSpPr>
        <p:spPr bwMode="auto">
          <a:xfrm>
            <a:off x="2817151" y="5673186"/>
            <a:ext cx="279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M-file in MATLAB</a:t>
            </a:r>
          </a:p>
        </p:txBody>
      </p:sp>
      <p:sp>
        <p:nvSpPr>
          <p:cNvPr id="21520" name="Rectangle 27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9"/>
          <p:cNvGraphicFramePr>
            <a:graphicFrameLocks noChangeAspect="1"/>
          </p:cNvGraphicFramePr>
          <p:nvPr/>
        </p:nvGraphicFramePr>
        <p:xfrm>
          <a:off x="3637816" y="3804443"/>
          <a:ext cx="417671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r:id="rId3" imgW="1638300" imgH="393700" progId="Equation.DSMT4">
                  <p:embed/>
                </p:oleObj>
              </mc:Choice>
              <mc:Fallback>
                <p:oleObj r:id="rId3" imgW="1638300" imgH="3937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816" y="3804443"/>
                        <a:ext cx="417671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10"/>
          <p:cNvSpPr>
            <a:spLocks noChangeArrowheads="1"/>
          </p:cNvSpPr>
          <p:nvPr/>
        </p:nvSpPr>
        <p:spPr bwMode="auto">
          <a:xfrm>
            <a:off x="1121320" y="2659677"/>
            <a:ext cx="74237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For example, a length-N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seqence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y[n], and x[n],</a:t>
            </a:r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 bwMode="auto">
          <a:xfrm>
            <a:off x="1121320" y="1235869"/>
            <a:ext cx="91148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One application of the norm is in estimating the error in approximation of a DT signal by another DT signal </a:t>
            </a:r>
          </a:p>
        </p:txBody>
      </p:sp>
      <p:sp>
        <p:nvSpPr>
          <p:cNvPr id="22533" name="Rectangle 17"/>
          <p:cNvSpPr>
            <a:spLocks noChangeArrowheads="1"/>
          </p:cNvSpPr>
          <p:nvPr/>
        </p:nvSpPr>
        <p:spPr bwMode="auto">
          <a:xfrm>
            <a:off x="8648700" y="2681061"/>
            <a:ext cx="168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n N-1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4" name="Rectangle 19"/>
          <p:cNvSpPr>
            <a:spLocks noChangeArrowheads="1"/>
          </p:cNvSpPr>
          <p:nvPr/>
        </p:nvSpPr>
        <p:spPr bwMode="auto">
          <a:xfrm>
            <a:off x="1992313" y="3324546"/>
            <a:ext cx="412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mean-squared error(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MSE)</a:t>
            </a:r>
          </a:p>
        </p:txBody>
      </p:sp>
      <p:sp>
        <p:nvSpPr>
          <p:cNvPr id="22535" name="Rectangle 20"/>
          <p:cNvSpPr>
            <a:spLocks noChangeArrowheads="1"/>
          </p:cNvSpPr>
          <p:nvPr/>
        </p:nvSpPr>
        <p:spPr bwMode="auto">
          <a:xfrm>
            <a:off x="1992313" y="4908590"/>
            <a:ext cx="210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relative error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6" name="Object 21"/>
          <p:cNvGraphicFramePr>
            <a:graphicFrameLocks noChangeAspect="1"/>
          </p:cNvGraphicFramePr>
          <p:nvPr/>
        </p:nvGraphicFramePr>
        <p:xfrm>
          <a:off x="4367808" y="5013176"/>
          <a:ext cx="31416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r:id="rId5" imgW="1231900" imgH="495300" progId="Equation.DSMT4">
                  <p:embed/>
                </p:oleObj>
              </mc:Choice>
              <mc:Fallback>
                <p:oleObj r:id="rId5" imgW="1231900" imgH="4953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5013176"/>
                        <a:ext cx="31416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468755" y="1148536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2.2.1  Elementary Operations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10128448" y="5373216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pSp>
        <p:nvGrpSpPr>
          <p:cNvPr id="24675" name="Group 101"/>
          <p:cNvGrpSpPr/>
          <p:nvPr/>
        </p:nvGrpSpPr>
        <p:grpSpPr bwMode="auto">
          <a:xfrm>
            <a:off x="793651" y="5828661"/>
            <a:ext cx="5718175" cy="457200"/>
            <a:chOff x="830" y="2317"/>
            <a:chExt cx="3602" cy="288"/>
          </a:xfrm>
        </p:grpSpPr>
        <p:sp>
          <p:nvSpPr>
            <p:cNvPr id="24676" name="Rectangle 102"/>
            <p:cNvSpPr>
              <a:spLocks noChangeArrowheads="1"/>
            </p:cNvSpPr>
            <p:nvPr/>
          </p:nvSpPr>
          <p:spPr bwMode="auto">
            <a:xfrm>
              <a:off x="830" y="2317"/>
              <a:ext cx="28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time-reversal (folding operation)</a:t>
              </a:r>
            </a:p>
          </p:txBody>
        </p:sp>
        <p:sp>
          <p:nvSpPr>
            <p:cNvPr id="24677" name="Rectangle 103"/>
            <p:cNvSpPr>
              <a:spLocks noChangeArrowheads="1"/>
            </p:cNvSpPr>
            <p:nvPr/>
          </p:nvSpPr>
          <p:spPr bwMode="auto">
            <a:xfrm>
              <a:off x="3921" y="2317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[-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]</a:t>
              </a:r>
            </a:p>
          </p:txBody>
        </p:sp>
      </p:grp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BBC54-8096-4CAC-A9EC-523BEE93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6" y="1751445"/>
            <a:ext cx="9094781" cy="41163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76BC22-79E9-49C3-8FFB-4256BF0C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556792"/>
            <a:ext cx="10623901" cy="42609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EF2E77-2A91-4340-91E5-94E7FE31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340768"/>
            <a:ext cx="10285610" cy="45929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5DAAD0-19B5-40DA-8202-D0EDC7C5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2132856"/>
            <a:ext cx="4608512" cy="4298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auto">
          <a:xfrm>
            <a:off x="3792538" y="17145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839788" y="1244600"/>
            <a:ext cx="9540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Example 2.1 Ensemble average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3028950"/>
            <a:ext cx="4392919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049588"/>
            <a:ext cx="43926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1659731" y="1913557"/>
          <a:ext cx="27527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r:id="rId5" imgW="1041400" imgH="228600" progId="Equation.DSMT4">
                  <p:embed/>
                </p:oleObj>
              </mc:Choice>
              <mc:Fallback>
                <p:oleObj r:id="rId5" imgW="104140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731" y="1913557"/>
                        <a:ext cx="27527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1415480" y="2587159"/>
            <a:ext cx="364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original uncorrupted data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7988300" y="25527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3662363" y="14763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048247" y="3496788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Ensemble average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1079500"/>
            <a:ext cx="37449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95" y="3749382"/>
            <a:ext cx="3744913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832962" y="1440457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Vector form</a:t>
            </a:r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26631" name="Group 9"/>
          <p:cNvGrpSpPr/>
          <p:nvPr/>
        </p:nvGrpSpPr>
        <p:grpSpPr bwMode="auto">
          <a:xfrm>
            <a:off x="2634159" y="1266544"/>
            <a:ext cx="3379789" cy="637781"/>
            <a:chOff x="3198" y="1257"/>
            <a:chExt cx="2129" cy="360"/>
          </a:xfrm>
        </p:grpSpPr>
        <p:grpSp>
          <p:nvGrpSpPr>
            <p:cNvPr id="26632" name="Group 10"/>
            <p:cNvGrpSpPr/>
            <p:nvPr/>
          </p:nvGrpSpPr>
          <p:grpSpPr bwMode="auto">
            <a:xfrm>
              <a:off x="3198" y="1298"/>
              <a:ext cx="2108" cy="319"/>
              <a:chOff x="2352" y="1165"/>
              <a:chExt cx="42138" cy="493"/>
            </a:xfrm>
          </p:grpSpPr>
          <p:graphicFrame>
            <p:nvGraphicFramePr>
              <p:cNvPr id="26633" name="Object 11"/>
              <p:cNvGraphicFramePr>
                <a:graphicFrameLocks noChangeAspect="1"/>
              </p:cNvGraphicFramePr>
              <p:nvPr/>
            </p:nvGraphicFramePr>
            <p:xfrm>
              <a:off x="4867" y="1165"/>
              <a:ext cx="14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8" r:id="rId5" imgW="88900" imgH="152400" progId="Equation.3">
                      <p:embed/>
                    </p:oleObj>
                  </mc:Choice>
                  <mc:Fallback>
                    <p:oleObj r:id="rId5" imgW="88900" imgH="152400" progId="Equation.3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7" y="1165"/>
                            <a:ext cx="14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34" name="Rectangle 12"/>
              <p:cNvSpPr>
                <a:spLocks noChangeArrowheads="1"/>
              </p:cNvSpPr>
              <p:nvPr/>
            </p:nvSpPr>
            <p:spPr bwMode="auto">
              <a:xfrm>
                <a:off x="2352" y="1255"/>
                <a:ext cx="42138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 = [s[0]  s[1]  … s[N-1]]</a:t>
                </a:r>
              </a:p>
            </p:txBody>
          </p:sp>
        </p:grp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>
              <a:off x="5157" y="1257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048247" y="2150386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i-th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measurement of data vector</a:t>
            </a:r>
          </a:p>
        </p:txBody>
      </p:sp>
      <p:graphicFrame>
        <p:nvGraphicFramePr>
          <p:cNvPr id="266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29766"/>
              </p:ext>
            </p:extLst>
          </p:nvPr>
        </p:nvGraphicFramePr>
        <p:xfrm>
          <a:off x="2445246" y="2591276"/>
          <a:ext cx="21383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r:id="rId7" imgW="635000" imgH="228600" progId="Equation.DSMT4">
                  <p:embed/>
                </p:oleObj>
              </mc:Choice>
              <mc:Fallback>
                <p:oleObj r:id="rId7" imgW="635000" imgH="228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246" y="2591276"/>
                        <a:ext cx="2138363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258594"/>
              </p:ext>
            </p:extLst>
          </p:nvPr>
        </p:nvGraphicFramePr>
        <p:xfrm>
          <a:off x="1768793" y="4125091"/>
          <a:ext cx="4446587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0" r:id="rId9" imgW="1931035" imgH="889635" progId="Equation.DSMT4">
                  <p:embed/>
                </p:oleObj>
              </mc:Choice>
              <mc:Fallback>
                <p:oleObj r:id="rId9" imgW="1931035" imgH="889635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793" y="4125091"/>
                        <a:ext cx="4446587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idx="1"/>
          </p:nvPr>
        </p:nvSpPr>
        <p:spPr>
          <a:xfrm>
            <a:off x="2023745" y="1844824"/>
            <a:ext cx="7772400" cy="381642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Discrete-time signal may also be written as a sequence of numbers inside braces: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{x[n]}={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</a:rPr>
              <a:t>, -0.2, 2.2, 1.1, 0.2, -3.7, 2.9,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</a:t>
            </a:r>
            <a:r>
              <a:rPr lang="en-US" altLang="zh-CN" sz="2400" dirty="0">
                <a:latin typeface="Times New Roman" panose="02020603050405020304" pitchFamily="18" charset="0"/>
              </a:rPr>
              <a:t>n = 0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In the above, x[-1]= -0.2, x[0]=2.2, x[1]=1.1, etc. </a:t>
            </a:r>
          </a:p>
        </p:txBody>
      </p:sp>
      <p:sp>
        <p:nvSpPr>
          <p:cNvPr id="7170" name="Rectangle 16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23745" y="4699000"/>
            <a:ext cx="7772400" cy="90741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en-US" altLang="zh-CN" i="1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values of argument</a:t>
            </a:r>
            <a:r>
              <a:rPr lang="en-US" altLang="zh-CN" kern="0" dirty="0">
                <a:latin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kern="0" dirty="0">
                <a:latin typeface="Times New Roman" panose="02020603050405020304" pitchFamily="18" charset="0"/>
              </a:rPr>
              <a:t> defined only for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integer</a:t>
            </a:r>
            <a:r>
              <a:rPr lang="en-US" altLang="zh-CN" kern="0" dirty="0">
                <a:latin typeface="Times New Roman" panose="02020603050405020304" pitchFamily="18" charset="0"/>
              </a:rPr>
              <a:t> and undefined for </a:t>
            </a:r>
            <a:r>
              <a:rPr lang="en-US" altLang="zh-CN" kern="0" dirty="0" err="1">
                <a:latin typeface="Times New Roman" panose="02020603050405020304" pitchFamily="18" charset="0"/>
              </a:rPr>
              <a:t>noninteger</a:t>
            </a:r>
            <a:r>
              <a:rPr lang="en-US" altLang="zh-CN" kern="0" dirty="0">
                <a:latin typeface="Times New Roman" panose="02020603050405020304" pitchFamily="18" charset="0"/>
              </a:rPr>
              <a:t> values of n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C00922F-4BB1-4A66-8D09-61D0A1D7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1041032"/>
            <a:ext cx="724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2.1 Time-Domain Representation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759743" y="1196752"/>
            <a:ext cx="8101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2.2.2 Combination of Elementary Operations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896745"/>
            <a:ext cx="6038850" cy="3064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5229200"/>
            <a:ext cx="8434705" cy="640080"/>
          </a:xfrm>
          <a:prstGeom prst="rect">
            <a:avLst/>
          </a:prstGeom>
        </p:spPr>
      </p:pic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332656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zh-CN" b="1" u="sng" dirty="0"/>
              <a:t>Example</a:t>
            </a:r>
            <a:r>
              <a:rPr lang="en-US" altLang="zh-CN" b="1" dirty="0"/>
              <a:t> </a:t>
            </a:r>
            <a:r>
              <a:rPr lang="en-US" altLang="zh-CN" dirty="0"/>
              <a:t> </a:t>
            </a:r>
          </a:p>
        </p:txBody>
      </p:sp>
      <p:pic>
        <p:nvPicPr>
          <p:cNvPr id="218116" name="Picture 4" descr="Fig2_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56" y="1314325"/>
            <a:ext cx="632460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847156" y="4208838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/>
              <a:t>y[n]=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1</a:t>
            </a:r>
            <a:r>
              <a:rPr lang="en-US" altLang="zh-CN" dirty="0"/>
              <a:t>x[n]+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2</a:t>
            </a:r>
            <a:r>
              <a:rPr lang="en-US" altLang="zh-CN" dirty="0"/>
              <a:t>x[n-1]+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3</a:t>
            </a:r>
            <a:r>
              <a:rPr lang="en-US" altLang="zh-CN" dirty="0"/>
              <a:t>[n-2]+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4</a:t>
            </a:r>
            <a:r>
              <a:rPr lang="en-US" altLang="zh-CN" dirty="0"/>
              <a:t>x[n-3]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9EE6B3B-4A56-4338-83F4-48D86CBB4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270" y="5085184"/>
            <a:ext cx="9793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/>
              <a:t>If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3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4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1/4, </a:t>
            </a:r>
            <a:r>
              <a:rPr lang="en-US" altLang="zh-CN" dirty="0"/>
              <a:t>y[n]=</a:t>
            </a:r>
            <a:r>
              <a:rPr lang="en-US" altLang="zh-CN" dirty="0">
                <a:sym typeface="Symbol" panose="05050102010706020507" pitchFamily="18" charset="2"/>
              </a:rPr>
              <a:t>1/4{</a:t>
            </a:r>
            <a:r>
              <a:rPr lang="en-US" altLang="zh-CN" dirty="0"/>
              <a:t>x[n]+ x[n-1]+ [n-2]+x[n-3]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  <p:bldP spid="218117" grpId="0" autoUpdateAnimBg="0"/>
      <p:bldP spid="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406400"/>
            <a:ext cx="8026400" cy="319976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M-point moving-average system</a:t>
            </a:r>
          </a:p>
          <a:p>
            <a:pPr eaLnBrk="1" hangingPunct="1">
              <a:buFontTx/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2[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(0.9)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random signal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71" y="1300163"/>
            <a:ext cx="2808288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3" y="3861048"/>
            <a:ext cx="4397246" cy="235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78" y="3861048"/>
            <a:ext cx="4026478" cy="232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3216275" y="1125538"/>
            <a:ext cx="5111750" cy="587375"/>
          </a:xfrm>
        </p:spPr>
        <p:txBody>
          <a:bodyPr/>
          <a:lstStyle/>
          <a:p>
            <a:r>
              <a:rPr lang="en-US" altLang="zh-CN" sz="3200" u="sng" kern="1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2.2.3 Convolution Sum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783632" y="2007395"/>
          <a:ext cx="6264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r:id="rId3" imgW="3810000" imgH="622300" progId="Equation.DSMT4">
                  <p:embed/>
                </p:oleObj>
              </mc:Choice>
              <mc:Fallback>
                <p:oleObj r:id="rId3" imgW="3810000" imgH="6223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007395"/>
                        <a:ext cx="62642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6" name="Group 4"/>
          <p:cNvGrpSpPr/>
          <p:nvPr/>
        </p:nvGrpSpPr>
        <p:grpSpPr bwMode="auto">
          <a:xfrm>
            <a:off x="4361606" y="4296764"/>
            <a:ext cx="3108325" cy="681038"/>
            <a:chOff x="1776" y="3408"/>
            <a:chExt cx="1958" cy="429"/>
          </a:xfrm>
        </p:grpSpPr>
        <p:sp>
          <p:nvSpPr>
            <p:cNvPr id="5124" name="Text Box 5"/>
            <p:cNvSpPr txBox="1">
              <a:spLocks noChangeArrowheads="1"/>
            </p:cNvSpPr>
            <p:nvPr/>
          </p:nvSpPr>
          <p:spPr bwMode="auto">
            <a:xfrm>
              <a:off x="1776" y="3408"/>
              <a:ext cx="19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] = 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]     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6"/>
            <p:cNvGrpSpPr/>
            <p:nvPr/>
          </p:nvGrpSpPr>
          <p:grpSpPr bwMode="auto">
            <a:xfrm>
              <a:off x="2968" y="3472"/>
              <a:ext cx="244" cy="365"/>
              <a:chOff x="1056" y="3504"/>
              <a:chExt cx="244" cy="365"/>
            </a:xfrm>
          </p:grpSpPr>
          <p:sp>
            <p:nvSpPr>
              <p:cNvPr id="5126" name="Oval 7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7" name="Text Box 8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400300" y="3249014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is called the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convolution sum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of the sequences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 and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 and represented compactly as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6900" y="5085080"/>
            <a:ext cx="7719466" cy="120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if the lengths of the two sequences being convolved are M and N, then the sequence generated by the convolution is of length </a:t>
            </a:r>
            <a:r>
              <a:rPr lang="en-US" altLang="zh-CN" sz="2400" dirty="0">
                <a:solidFill>
                  <a:srgbClr val="FF0000"/>
                </a:solidFill>
              </a:rPr>
              <a:t>M+N-1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5892" y="1162832"/>
            <a:ext cx="7112000" cy="474662"/>
          </a:xfrm>
        </p:spPr>
        <p:txBody>
          <a:bodyPr/>
          <a:lstStyle/>
          <a:p>
            <a:pPr eaLnBrk="1" hangingPunct="1"/>
            <a:r>
              <a:rPr lang="en-US" altLang="zh-CN" sz="3200" u="sng" kern="1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Convolution Sum Properties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1794"/>
            <a:ext cx="7620000" cy="604838"/>
          </a:xfrm>
        </p:spPr>
        <p:txBody>
          <a:bodyPr/>
          <a:lstStyle/>
          <a:p>
            <a:pPr eaLnBrk="1" hangingPunct="1"/>
            <a:r>
              <a:rPr lang="en-US" altLang="zh-CN" b="1" dirty="0"/>
              <a:t>Commutative property:</a:t>
            </a:r>
          </a:p>
        </p:txBody>
      </p:sp>
      <p:grpSp>
        <p:nvGrpSpPr>
          <p:cNvPr id="269316" name="Group 4"/>
          <p:cNvGrpSpPr/>
          <p:nvPr/>
        </p:nvGrpSpPr>
        <p:grpSpPr bwMode="auto">
          <a:xfrm>
            <a:off x="4139347" y="2445532"/>
            <a:ext cx="4292600" cy="681038"/>
            <a:chOff x="1872" y="2016"/>
            <a:chExt cx="2704" cy="429"/>
          </a:xfrm>
        </p:grpSpPr>
        <p:sp>
          <p:nvSpPr>
            <p:cNvPr id="39968" name="Text Box 5"/>
            <p:cNvSpPr txBox="1">
              <a:spLocks noChangeArrowheads="1"/>
            </p:cNvSpPr>
            <p:nvPr/>
          </p:nvSpPr>
          <p:spPr bwMode="auto">
            <a:xfrm>
              <a:off x="1872" y="2016"/>
              <a:ext cx="27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i="1" dirty="0"/>
                <a:t>x</a:t>
              </a:r>
              <a:r>
                <a:rPr kumimoji="0" lang="en-US" altLang="zh-CN" dirty="0"/>
                <a:t>[</a:t>
              </a:r>
              <a:r>
                <a:rPr kumimoji="0" lang="en-US" altLang="zh-CN" i="1" dirty="0"/>
                <a:t>n</a:t>
              </a:r>
              <a:r>
                <a:rPr kumimoji="0" lang="en-US" altLang="zh-CN" dirty="0"/>
                <a:t>]     </a:t>
              </a:r>
              <a:r>
                <a:rPr kumimoji="0" lang="en-US" altLang="zh-CN" i="1" dirty="0"/>
                <a:t>h</a:t>
              </a:r>
              <a:r>
                <a:rPr kumimoji="0" lang="en-US" altLang="zh-CN" dirty="0"/>
                <a:t>[</a:t>
              </a:r>
              <a:r>
                <a:rPr kumimoji="0" lang="en-US" altLang="zh-CN" i="1" dirty="0"/>
                <a:t>n</a:t>
              </a:r>
              <a:r>
                <a:rPr kumimoji="0" lang="en-US" altLang="zh-CN" dirty="0"/>
                <a:t>] = </a:t>
              </a:r>
              <a:r>
                <a:rPr kumimoji="0" lang="en-US" altLang="zh-CN" i="1" dirty="0"/>
                <a:t>h</a:t>
              </a:r>
              <a:r>
                <a:rPr kumimoji="0" lang="en-US" altLang="zh-CN" dirty="0"/>
                <a:t>[</a:t>
              </a:r>
              <a:r>
                <a:rPr kumimoji="0" lang="en-US" altLang="zh-CN" i="1" dirty="0"/>
                <a:t>n</a:t>
              </a:r>
              <a:r>
                <a:rPr kumimoji="0" lang="en-US" altLang="zh-CN" dirty="0"/>
                <a:t>]     </a:t>
              </a:r>
              <a:r>
                <a:rPr kumimoji="0" lang="en-US" altLang="zh-CN" i="1" dirty="0"/>
                <a:t>x</a:t>
              </a:r>
              <a:r>
                <a:rPr kumimoji="0" lang="en-US" altLang="zh-CN" dirty="0"/>
                <a:t>[</a:t>
              </a:r>
              <a:r>
                <a:rPr kumimoji="0" lang="en-US" altLang="zh-CN" i="1" dirty="0"/>
                <a:t>n</a:t>
              </a:r>
              <a:r>
                <a:rPr kumimoji="0" lang="en-US" altLang="zh-CN" dirty="0"/>
                <a:t>]</a:t>
              </a:r>
              <a:endParaRPr kumimoji="0" lang="en-US" altLang="zh-CN" sz="2400" dirty="0"/>
            </a:p>
          </p:txBody>
        </p:sp>
        <p:grpSp>
          <p:nvGrpSpPr>
            <p:cNvPr id="39969" name="Group 6"/>
            <p:cNvGrpSpPr/>
            <p:nvPr/>
          </p:nvGrpSpPr>
          <p:grpSpPr bwMode="auto">
            <a:xfrm>
              <a:off x="2376" y="2080"/>
              <a:ext cx="244" cy="365"/>
              <a:chOff x="1056" y="3504"/>
              <a:chExt cx="244" cy="365"/>
            </a:xfrm>
          </p:grpSpPr>
          <p:sp>
            <p:nvSpPr>
              <p:cNvPr id="39973" name="Oval 7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74" name="Text Box 8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  <p:grpSp>
          <p:nvGrpSpPr>
            <p:cNvPr id="39970" name="Group 9"/>
            <p:cNvGrpSpPr/>
            <p:nvPr/>
          </p:nvGrpSpPr>
          <p:grpSpPr bwMode="auto">
            <a:xfrm>
              <a:off x="3816" y="2080"/>
              <a:ext cx="244" cy="365"/>
              <a:chOff x="1056" y="3504"/>
              <a:chExt cx="244" cy="365"/>
            </a:xfrm>
          </p:grpSpPr>
          <p:sp>
            <p:nvSpPr>
              <p:cNvPr id="39971" name="Oval 10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72" name="Text Box 11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</p:grpSp>
      <p:grpSp>
        <p:nvGrpSpPr>
          <p:cNvPr id="269324" name="Group 12"/>
          <p:cNvGrpSpPr/>
          <p:nvPr/>
        </p:nvGrpSpPr>
        <p:grpSpPr bwMode="auto">
          <a:xfrm>
            <a:off x="3460750" y="4038600"/>
            <a:ext cx="6750050" cy="693738"/>
            <a:chOff x="1268" y="2688"/>
            <a:chExt cx="4252" cy="437"/>
          </a:xfrm>
        </p:grpSpPr>
        <p:sp>
          <p:nvSpPr>
            <p:cNvPr id="39955" name="Text Box 13"/>
            <p:cNvSpPr txBox="1">
              <a:spLocks noChangeArrowheads="1"/>
            </p:cNvSpPr>
            <p:nvPr/>
          </p:nvSpPr>
          <p:spPr bwMode="auto">
            <a:xfrm>
              <a:off x="1268" y="2688"/>
              <a:ext cx="42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/>
                <a:t>(</a:t>
              </a:r>
              <a:r>
                <a:rPr kumimoji="0" lang="en-US" altLang="zh-CN" i="1"/>
                <a:t>x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   </a:t>
              </a:r>
              <a:r>
                <a:rPr kumimoji="0" lang="en-US" altLang="zh-CN" i="1"/>
                <a:t>h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])    </a:t>
              </a:r>
              <a:r>
                <a:rPr kumimoji="0" lang="en-US" altLang="zh-CN" i="1"/>
                <a:t>y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= </a:t>
              </a:r>
              <a:r>
                <a:rPr kumimoji="0" lang="en-US" altLang="zh-CN" i="1"/>
                <a:t>x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   (</a:t>
              </a:r>
              <a:r>
                <a:rPr kumimoji="0" lang="en-US" altLang="zh-CN" i="1"/>
                <a:t>h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   </a:t>
              </a:r>
              <a:r>
                <a:rPr kumimoji="0" lang="en-US" altLang="zh-CN" i="1"/>
                <a:t>y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])</a:t>
              </a:r>
              <a:endParaRPr kumimoji="0" lang="en-US" altLang="zh-CN" sz="2400"/>
            </a:p>
          </p:txBody>
        </p:sp>
        <p:grpSp>
          <p:nvGrpSpPr>
            <p:cNvPr id="39956" name="Group 14"/>
            <p:cNvGrpSpPr/>
            <p:nvPr/>
          </p:nvGrpSpPr>
          <p:grpSpPr bwMode="auto">
            <a:xfrm>
              <a:off x="4720" y="2752"/>
              <a:ext cx="244" cy="365"/>
              <a:chOff x="1056" y="3504"/>
              <a:chExt cx="244" cy="365"/>
            </a:xfrm>
          </p:grpSpPr>
          <p:sp>
            <p:nvSpPr>
              <p:cNvPr id="39966" name="Oval 15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67" name="Text Box 16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  <p:grpSp>
          <p:nvGrpSpPr>
            <p:cNvPr id="39957" name="Group 17"/>
            <p:cNvGrpSpPr/>
            <p:nvPr/>
          </p:nvGrpSpPr>
          <p:grpSpPr bwMode="auto">
            <a:xfrm>
              <a:off x="3952" y="2752"/>
              <a:ext cx="244" cy="365"/>
              <a:chOff x="1056" y="3504"/>
              <a:chExt cx="244" cy="365"/>
            </a:xfrm>
          </p:grpSpPr>
          <p:sp>
            <p:nvSpPr>
              <p:cNvPr id="39964" name="Oval 18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65" name="Text Box 19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  <p:grpSp>
          <p:nvGrpSpPr>
            <p:cNvPr id="39958" name="Group 20"/>
            <p:cNvGrpSpPr/>
            <p:nvPr/>
          </p:nvGrpSpPr>
          <p:grpSpPr bwMode="auto">
            <a:xfrm>
              <a:off x="2592" y="2760"/>
              <a:ext cx="244" cy="365"/>
              <a:chOff x="1056" y="3504"/>
              <a:chExt cx="244" cy="365"/>
            </a:xfrm>
          </p:grpSpPr>
          <p:sp>
            <p:nvSpPr>
              <p:cNvPr id="39962" name="Oval 21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63" name="Text Box 22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  <p:grpSp>
          <p:nvGrpSpPr>
            <p:cNvPr id="39959" name="Group 23"/>
            <p:cNvGrpSpPr/>
            <p:nvPr/>
          </p:nvGrpSpPr>
          <p:grpSpPr bwMode="auto">
            <a:xfrm>
              <a:off x="1832" y="2752"/>
              <a:ext cx="244" cy="365"/>
              <a:chOff x="1056" y="3504"/>
              <a:chExt cx="244" cy="365"/>
            </a:xfrm>
          </p:grpSpPr>
          <p:sp>
            <p:nvSpPr>
              <p:cNvPr id="39960" name="Oval 24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61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</p:grpSp>
      <p:grpSp>
        <p:nvGrpSpPr>
          <p:cNvPr id="269338" name="Group 26"/>
          <p:cNvGrpSpPr/>
          <p:nvPr/>
        </p:nvGrpSpPr>
        <p:grpSpPr bwMode="auto">
          <a:xfrm>
            <a:off x="2667001" y="5410200"/>
            <a:ext cx="7591425" cy="693738"/>
            <a:chOff x="720" y="3408"/>
            <a:chExt cx="4782" cy="437"/>
          </a:xfrm>
        </p:grpSpPr>
        <p:sp>
          <p:nvSpPr>
            <p:cNvPr id="39945" name="Text Box 27"/>
            <p:cNvSpPr txBox="1">
              <a:spLocks noChangeArrowheads="1"/>
            </p:cNvSpPr>
            <p:nvPr/>
          </p:nvSpPr>
          <p:spPr bwMode="auto">
            <a:xfrm>
              <a:off x="720" y="3408"/>
              <a:ext cx="47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i="1"/>
                <a:t>x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   (</a:t>
              </a:r>
              <a:r>
                <a:rPr kumimoji="0" lang="en-US" altLang="zh-CN" i="1"/>
                <a:t>h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+ </a:t>
              </a:r>
              <a:r>
                <a:rPr kumimoji="0" lang="en-US" altLang="zh-CN" i="1"/>
                <a:t>y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]) = </a:t>
              </a:r>
              <a:r>
                <a:rPr kumimoji="0" lang="en-US" altLang="zh-CN" i="1"/>
                <a:t>x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   </a:t>
              </a:r>
              <a:r>
                <a:rPr kumimoji="0" lang="en-US" altLang="zh-CN" i="1"/>
                <a:t>h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+ </a:t>
              </a:r>
              <a:r>
                <a:rPr kumimoji="0" lang="en-US" altLang="zh-CN" i="1"/>
                <a:t>x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    </a:t>
              </a:r>
              <a:r>
                <a:rPr kumimoji="0" lang="en-US" altLang="zh-CN" i="1"/>
                <a:t>y</a:t>
              </a:r>
              <a:r>
                <a:rPr kumimoji="0" lang="en-US" altLang="zh-CN"/>
                <a:t>[</a:t>
              </a:r>
              <a:r>
                <a:rPr kumimoji="0" lang="en-US" altLang="zh-CN" i="1"/>
                <a:t>n</a:t>
              </a:r>
              <a:r>
                <a:rPr kumimoji="0" lang="en-US" altLang="zh-CN"/>
                <a:t>]</a:t>
              </a:r>
              <a:endParaRPr kumimoji="0" lang="en-US" altLang="zh-CN" sz="2400"/>
            </a:p>
          </p:txBody>
        </p:sp>
        <p:grpSp>
          <p:nvGrpSpPr>
            <p:cNvPr id="39946" name="Group 28"/>
            <p:cNvGrpSpPr/>
            <p:nvPr/>
          </p:nvGrpSpPr>
          <p:grpSpPr bwMode="auto">
            <a:xfrm>
              <a:off x="3408" y="3456"/>
              <a:ext cx="244" cy="365"/>
              <a:chOff x="1056" y="3504"/>
              <a:chExt cx="244" cy="365"/>
            </a:xfrm>
          </p:grpSpPr>
          <p:sp>
            <p:nvSpPr>
              <p:cNvPr id="39953" name="Oval 29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54" name="Text Box 30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  <p:grpSp>
          <p:nvGrpSpPr>
            <p:cNvPr id="39947" name="Group 31"/>
            <p:cNvGrpSpPr/>
            <p:nvPr/>
          </p:nvGrpSpPr>
          <p:grpSpPr bwMode="auto">
            <a:xfrm>
              <a:off x="1200" y="3464"/>
              <a:ext cx="244" cy="365"/>
              <a:chOff x="1056" y="3504"/>
              <a:chExt cx="244" cy="365"/>
            </a:xfrm>
          </p:grpSpPr>
          <p:sp>
            <p:nvSpPr>
              <p:cNvPr id="39951" name="Oval 32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52" name="Text Box 33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  <p:grpSp>
          <p:nvGrpSpPr>
            <p:cNvPr id="39948" name="Group 34"/>
            <p:cNvGrpSpPr/>
            <p:nvPr/>
          </p:nvGrpSpPr>
          <p:grpSpPr bwMode="auto">
            <a:xfrm>
              <a:off x="4784" y="3480"/>
              <a:ext cx="244" cy="365"/>
              <a:chOff x="1056" y="3504"/>
              <a:chExt cx="244" cy="365"/>
            </a:xfrm>
          </p:grpSpPr>
          <p:sp>
            <p:nvSpPr>
              <p:cNvPr id="39949" name="Oval 35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3600"/>
              </a:p>
            </p:txBody>
          </p:sp>
          <p:sp>
            <p:nvSpPr>
              <p:cNvPr id="39950" name="Text Box 36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/>
                  <a:t>*</a:t>
                </a:r>
                <a:endParaRPr kumimoji="0" lang="en-US" altLang="zh-CN" sz="2400"/>
              </a:p>
            </p:txBody>
          </p:sp>
        </p:grpSp>
      </p:grpSp>
      <p:sp>
        <p:nvSpPr>
          <p:cNvPr id="269349" name="Text Box 37"/>
          <p:cNvSpPr txBox="1">
            <a:spLocks noChangeArrowheads="1"/>
          </p:cNvSpPr>
          <p:nvPr/>
        </p:nvSpPr>
        <p:spPr bwMode="auto">
          <a:xfrm>
            <a:off x="2590800" y="47244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Distributive property :</a:t>
            </a:r>
          </a:p>
        </p:txBody>
      </p:sp>
      <p:sp>
        <p:nvSpPr>
          <p:cNvPr id="269350" name="Text Box 38"/>
          <p:cNvSpPr txBox="1">
            <a:spLocks noChangeArrowheads="1"/>
          </p:cNvSpPr>
          <p:nvPr/>
        </p:nvSpPr>
        <p:spPr bwMode="auto">
          <a:xfrm>
            <a:off x="2566988" y="32131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Associative property :</a:t>
            </a: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  <p:bldP spid="269349" grpId="0" autoUpdateAnimBg="0"/>
      <p:bldP spid="26935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ChangeArrowheads="1"/>
          </p:cNvSpPr>
          <p:nvPr/>
        </p:nvSpPr>
        <p:spPr bwMode="auto">
          <a:xfrm>
            <a:off x="1468755" y="1094740"/>
            <a:ext cx="8483600" cy="151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Example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Develop the sequence y[n] generated by the convolution of the sequences x[n] and h[n] :</a:t>
            </a:r>
            <a:endParaRPr lang="en-US" altLang="zh-CN" sz="2800" b="1" u="sng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x[n] = h[n] = δ[n] + δ[n-1] + δ[n-2]</a:t>
            </a:r>
          </a:p>
        </p:txBody>
      </p:sp>
      <p:grpSp>
        <p:nvGrpSpPr>
          <p:cNvPr id="6146" name="Group 3"/>
          <p:cNvGrpSpPr/>
          <p:nvPr/>
        </p:nvGrpSpPr>
        <p:grpSpPr bwMode="auto">
          <a:xfrm>
            <a:off x="2079502" y="2610804"/>
            <a:ext cx="6435725" cy="1265238"/>
            <a:chOff x="1020" y="2478"/>
            <a:chExt cx="4054" cy="797"/>
          </a:xfrm>
        </p:grpSpPr>
        <p:graphicFrame>
          <p:nvGraphicFramePr>
            <p:cNvPr id="6147" name="Object 4"/>
            <p:cNvGraphicFramePr>
              <a:graphicFrameLocks noChangeAspect="1"/>
            </p:cNvGraphicFramePr>
            <p:nvPr/>
          </p:nvGraphicFramePr>
          <p:xfrm>
            <a:off x="1020" y="2478"/>
            <a:ext cx="4054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3" r:id="rId3" imgW="2198370" imgH="431800" progId="Equation.3">
                    <p:embed/>
                  </p:oleObj>
                </mc:Choice>
                <mc:Fallback>
                  <p:oleObj r:id="rId3" imgW="2198370" imgH="4318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478"/>
                          <a:ext cx="4054" cy="7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8" name="Group 5"/>
            <p:cNvGrpSpPr/>
            <p:nvPr/>
          </p:nvGrpSpPr>
          <p:grpSpPr bwMode="auto">
            <a:xfrm>
              <a:off x="2336" y="2750"/>
              <a:ext cx="244" cy="365"/>
              <a:chOff x="1056" y="3504"/>
              <a:chExt cx="244" cy="365"/>
            </a:xfrm>
          </p:grpSpPr>
          <p:sp>
            <p:nvSpPr>
              <p:cNvPr id="6149" name="Oval 6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50" name="Text Box 7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079586" y="3876502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y[n]=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δ[n]+2δ[n-1]+3δ[n-2]+2δ[n-3]+δ[n-4]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" name="Group 6"/>
          <p:cNvGrpSpPr/>
          <p:nvPr/>
        </p:nvGrpSpPr>
        <p:grpSpPr bwMode="auto">
          <a:xfrm>
            <a:off x="3988442" y="4562400"/>
            <a:ext cx="3727020" cy="1693511"/>
            <a:chOff x="1479" y="696"/>
            <a:chExt cx="2741" cy="1377"/>
          </a:xfrm>
        </p:grpSpPr>
        <p:grpSp>
          <p:nvGrpSpPr>
            <p:cNvPr id="12" name="Group 7"/>
            <p:cNvGrpSpPr/>
            <p:nvPr/>
          </p:nvGrpSpPr>
          <p:grpSpPr bwMode="auto">
            <a:xfrm>
              <a:off x="1479" y="696"/>
              <a:ext cx="2741" cy="1119"/>
              <a:chOff x="1544" y="465"/>
              <a:chExt cx="2741" cy="1119"/>
            </a:xfrm>
          </p:grpSpPr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1584" y="1532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V="1">
                <a:off x="2024" y="589"/>
                <a:ext cx="0" cy="9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 flipV="1">
                <a:off x="2024" y="1322"/>
                <a:ext cx="0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1544" y="465"/>
                <a:ext cx="49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y[n ]</a:t>
                </a: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 flipV="1">
                <a:off x="2464" y="1060"/>
                <a:ext cx="0" cy="4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V="1">
                <a:off x="2904" y="746"/>
                <a:ext cx="0" cy="7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 flipV="1">
                <a:off x="3344" y="1060"/>
                <a:ext cx="0" cy="4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 flipV="1">
                <a:off x="3807" y="1322"/>
                <a:ext cx="0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n</a:t>
                </a:r>
              </a:p>
            </p:txBody>
          </p:sp>
        </p:grp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2290" y="184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701" y="1434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1882" y="184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2744" y="184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152" y="184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3617" y="1840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2154" y="116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016" y="1207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2608" y="890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505" y="1434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/>
          <p:nvPr/>
        </p:nvGrpSpPr>
        <p:grpSpPr bwMode="auto">
          <a:xfrm>
            <a:off x="3719513" y="1700213"/>
            <a:ext cx="1219200" cy="990600"/>
            <a:chOff x="1392" y="1056"/>
            <a:chExt cx="768" cy="624"/>
          </a:xfrm>
        </p:grpSpPr>
        <p:sp>
          <p:nvSpPr>
            <p:cNvPr id="7170" name="Line 3"/>
            <p:cNvSpPr>
              <a:spLocks noChangeShapeType="1"/>
            </p:cNvSpPr>
            <p:nvPr/>
          </p:nvSpPr>
          <p:spPr bwMode="auto">
            <a:xfrm>
              <a:off x="1392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Line 4"/>
            <p:cNvSpPr>
              <a:spLocks noChangeShapeType="1"/>
            </p:cNvSpPr>
            <p:nvPr/>
          </p:nvSpPr>
          <p:spPr bwMode="auto">
            <a:xfrm flipV="1">
              <a:off x="1632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Line 5"/>
            <p:cNvSpPr>
              <a:spLocks noChangeShapeType="1"/>
            </p:cNvSpPr>
            <p:nvPr/>
          </p:nvSpPr>
          <p:spPr bwMode="auto">
            <a:xfrm flipV="1">
              <a:off x="1632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" name="Line 6"/>
            <p:cNvSpPr>
              <a:spLocks noChangeShapeType="1"/>
            </p:cNvSpPr>
            <p:nvPr/>
          </p:nvSpPr>
          <p:spPr bwMode="auto">
            <a:xfrm flipV="1">
              <a:off x="1776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Line 7"/>
            <p:cNvSpPr>
              <a:spLocks noChangeShapeType="1"/>
            </p:cNvSpPr>
            <p:nvPr/>
          </p:nvSpPr>
          <p:spPr bwMode="auto">
            <a:xfrm flipV="1">
              <a:off x="1920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1680" y="105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</a:t>
              </a:r>
            </a:p>
          </p:txBody>
        </p:sp>
      </p:grpSp>
      <p:grpSp>
        <p:nvGrpSpPr>
          <p:cNvPr id="25609" name="Group 9"/>
          <p:cNvGrpSpPr/>
          <p:nvPr/>
        </p:nvGrpSpPr>
        <p:grpSpPr bwMode="auto">
          <a:xfrm>
            <a:off x="3657600" y="2819400"/>
            <a:ext cx="1219200" cy="990600"/>
            <a:chOff x="1344" y="1776"/>
            <a:chExt cx="768" cy="624"/>
          </a:xfrm>
        </p:grpSpPr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>
              <a:off x="1392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11"/>
            <p:cNvSpPr>
              <a:spLocks noChangeShapeType="1"/>
            </p:cNvSpPr>
            <p:nvPr/>
          </p:nvSpPr>
          <p:spPr bwMode="auto">
            <a:xfrm flipV="1">
              <a:off x="1632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 flipV="1">
              <a:off x="1632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3"/>
            <p:cNvSpPr>
              <a:spLocks noChangeShapeType="1"/>
            </p:cNvSpPr>
            <p:nvPr/>
          </p:nvSpPr>
          <p:spPr bwMode="auto">
            <a:xfrm flipV="1">
              <a:off x="148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4"/>
            <p:cNvSpPr>
              <a:spLocks noChangeShapeType="1"/>
            </p:cNvSpPr>
            <p:nvPr/>
          </p:nvSpPr>
          <p:spPr bwMode="auto">
            <a:xfrm flipV="1">
              <a:off x="134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15"/>
            <p:cNvSpPr txBox="1">
              <a:spLocks noChangeArrowheads="1"/>
            </p:cNvSpPr>
            <p:nvPr/>
          </p:nvSpPr>
          <p:spPr bwMode="auto">
            <a:xfrm>
              <a:off x="1680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h[-k]</a:t>
              </a:r>
            </a:p>
          </p:txBody>
        </p:sp>
      </p:grpSp>
      <p:grpSp>
        <p:nvGrpSpPr>
          <p:cNvPr id="25616" name="Group 16"/>
          <p:cNvGrpSpPr/>
          <p:nvPr/>
        </p:nvGrpSpPr>
        <p:grpSpPr bwMode="auto">
          <a:xfrm>
            <a:off x="5029200" y="1676400"/>
            <a:ext cx="1219200" cy="990600"/>
            <a:chOff x="2208" y="1056"/>
            <a:chExt cx="768" cy="624"/>
          </a:xfrm>
        </p:grpSpPr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2208" y="16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 flipV="1">
              <a:off x="2448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 flipV="1">
              <a:off x="2448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 flipV="1">
              <a:off x="2592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1"/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Text Box 22"/>
            <p:cNvSpPr txBox="1">
              <a:spLocks noChangeArrowheads="1"/>
            </p:cNvSpPr>
            <p:nvPr/>
          </p:nvSpPr>
          <p:spPr bwMode="auto">
            <a:xfrm>
              <a:off x="2496" y="105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</a:t>
              </a:r>
            </a:p>
          </p:txBody>
        </p:sp>
      </p:grpSp>
      <p:grpSp>
        <p:nvGrpSpPr>
          <p:cNvPr id="25623" name="Group 23"/>
          <p:cNvGrpSpPr/>
          <p:nvPr/>
        </p:nvGrpSpPr>
        <p:grpSpPr bwMode="auto">
          <a:xfrm>
            <a:off x="5029200" y="2819400"/>
            <a:ext cx="1371600" cy="990600"/>
            <a:chOff x="2208" y="1776"/>
            <a:chExt cx="864" cy="624"/>
          </a:xfrm>
        </p:grpSpPr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>
              <a:off x="2208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 flipV="1">
              <a:off x="2448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6"/>
            <p:cNvSpPr>
              <a:spLocks noChangeShapeType="1"/>
            </p:cNvSpPr>
            <p:nvPr/>
          </p:nvSpPr>
          <p:spPr bwMode="auto">
            <a:xfrm flipV="1"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7"/>
            <p:cNvSpPr>
              <a:spLocks noChangeShapeType="1"/>
            </p:cNvSpPr>
            <p:nvPr/>
          </p:nvSpPr>
          <p:spPr bwMode="auto">
            <a:xfrm flipV="1">
              <a:off x="230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 flipV="1">
              <a:off x="2592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Text Box 29"/>
            <p:cNvSpPr txBox="1">
              <a:spLocks noChangeArrowheads="1"/>
            </p:cNvSpPr>
            <p:nvPr/>
          </p:nvSpPr>
          <p:spPr bwMode="auto">
            <a:xfrm>
              <a:off x="2496" y="177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h[1-k]</a:t>
              </a:r>
            </a:p>
          </p:txBody>
        </p:sp>
      </p:grpSp>
      <p:grpSp>
        <p:nvGrpSpPr>
          <p:cNvPr id="25630" name="Group 30"/>
          <p:cNvGrpSpPr/>
          <p:nvPr/>
        </p:nvGrpSpPr>
        <p:grpSpPr bwMode="auto">
          <a:xfrm>
            <a:off x="6400800" y="1676400"/>
            <a:ext cx="990600" cy="990600"/>
            <a:chOff x="3072" y="1056"/>
            <a:chExt cx="624" cy="624"/>
          </a:xfrm>
        </p:grpSpPr>
        <p:sp>
          <p:nvSpPr>
            <p:cNvPr id="7198" name="Line 31"/>
            <p:cNvSpPr>
              <a:spLocks noChangeShapeType="1"/>
            </p:cNvSpPr>
            <p:nvPr/>
          </p:nvSpPr>
          <p:spPr bwMode="auto">
            <a:xfrm>
              <a:off x="307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 flipV="1">
              <a:off x="3168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3"/>
            <p:cNvSpPr>
              <a:spLocks noChangeShapeType="1"/>
            </p:cNvSpPr>
            <p:nvPr/>
          </p:nvSpPr>
          <p:spPr bwMode="auto">
            <a:xfrm flipV="1">
              <a:off x="3168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4"/>
            <p:cNvSpPr>
              <a:spLocks noChangeShapeType="1"/>
            </p:cNvSpPr>
            <p:nvPr/>
          </p:nvSpPr>
          <p:spPr bwMode="auto">
            <a:xfrm flipV="1">
              <a:off x="3312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5"/>
            <p:cNvSpPr>
              <a:spLocks noChangeShapeType="1"/>
            </p:cNvSpPr>
            <p:nvPr/>
          </p:nvSpPr>
          <p:spPr bwMode="auto">
            <a:xfrm flipV="1">
              <a:off x="3456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Text Box 36"/>
            <p:cNvSpPr txBox="1">
              <a:spLocks noChangeArrowheads="1"/>
            </p:cNvSpPr>
            <p:nvPr/>
          </p:nvSpPr>
          <p:spPr bwMode="auto">
            <a:xfrm>
              <a:off x="3216" y="105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</a:t>
              </a:r>
            </a:p>
          </p:txBody>
        </p:sp>
      </p:grpSp>
      <p:grpSp>
        <p:nvGrpSpPr>
          <p:cNvPr id="25637" name="Group 37"/>
          <p:cNvGrpSpPr/>
          <p:nvPr/>
        </p:nvGrpSpPr>
        <p:grpSpPr bwMode="auto">
          <a:xfrm>
            <a:off x="6400800" y="2819400"/>
            <a:ext cx="1143000" cy="990600"/>
            <a:chOff x="3072" y="1776"/>
            <a:chExt cx="720" cy="624"/>
          </a:xfrm>
        </p:grpSpPr>
        <p:sp>
          <p:nvSpPr>
            <p:cNvPr id="7205" name="Line 38"/>
            <p:cNvSpPr>
              <a:spLocks noChangeShapeType="1"/>
            </p:cNvSpPr>
            <p:nvPr/>
          </p:nvSpPr>
          <p:spPr bwMode="auto">
            <a:xfrm>
              <a:off x="3072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39"/>
            <p:cNvSpPr>
              <a:spLocks noChangeShapeType="1"/>
            </p:cNvSpPr>
            <p:nvPr/>
          </p:nvSpPr>
          <p:spPr bwMode="auto">
            <a:xfrm flipV="1">
              <a:off x="3168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40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41"/>
            <p:cNvSpPr>
              <a:spLocks noChangeShapeType="1"/>
            </p:cNvSpPr>
            <p:nvPr/>
          </p:nvSpPr>
          <p:spPr bwMode="auto">
            <a:xfrm flipV="1">
              <a:off x="3456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2"/>
            <p:cNvSpPr>
              <a:spLocks noChangeShapeType="1"/>
            </p:cNvSpPr>
            <p:nvPr/>
          </p:nvSpPr>
          <p:spPr bwMode="auto">
            <a:xfrm flipV="1">
              <a:off x="3312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Text Box 43"/>
            <p:cNvSpPr txBox="1">
              <a:spLocks noChangeArrowheads="1"/>
            </p:cNvSpPr>
            <p:nvPr/>
          </p:nvSpPr>
          <p:spPr bwMode="auto">
            <a:xfrm>
              <a:off x="3216" y="177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h[2-k]</a:t>
              </a:r>
            </a:p>
          </p:txBody>
        </p:sp>
      </p:grpSp>
      <p:grpSp>
        <p:nvGrpSpPr>
          <p:cNvPr id="25644" name="Group 44"/>
          <p:cNvGrpSpPr/>
          <p:nvPr/>
        </p:nvGrpSpPr>
        <p:grpSpPr bwMode="auto">
          <a:xfrm>
            <a:off x="7543800" y="1676400"/>
            <a:ext cx="990600" cy="990600"/>
            <a:chOff x="3792" y="1056"/>
            <a:chExt cx="624" cy="624"/>
          </a:xfrm>
        </p:grpSpPr>
        <p:sp>
          <p:nvSpPr>
            <p:cNvPr id="7212" name="Line 45"/>
            <p:cNvSpPr>
              <a:spLocks noChangeShapeType="1"/>
            </p:cNvSpPr>
            <p:nvPr/>
          </p:nvSpPr>
          <p:spPr bwMode="auto">
            <a:xfrm>
              <a:off x="379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46"/>
            <p:cNvSpPr>
              <a:spLocks noChangeShapeType="1"/>
            </p:cNvSpPr>
            <p:nvPr/>
          </p:nvSpPr>
          <p:spPr bwMode="auto">
            <a:xfrm flipV="1">
              <a:off x="3888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47"/>
            <p:cNvSpPr>
              <a:spLocks noChangeShapeType="1"/>
            </p:cNvSpPr>
            <p:nvPr/>
          </p:nvSpPr>
          <p:spPr bwMode="auto">
            <a:xfrm flipV="1">
              <a:off x="3888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48"/>
            <p:cNvSpPr>
              <a:spLocks noChangeShapeType="1"/>
            </p:cNvSpPr>
            <p:nvPr/>
          </p:nvSpPr>
          <p:spPr bwMode="auto">
            <a:xfrm flipV="1">
              <a:off x="4032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Line 49"/>
            <p:cNvSpPr>
              <a:spLocks noChangeShapeType="1"/>
            </p:cNvSpPr>
            <p:nvPr/>
          </p:nvSpPr>
          <p:spPr bwMode="auto">
            <a:xfrm flipV="1">
              <a:off x="4176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Text Box 50"/>
            <p:cNvSpPr txBox="1">
              <a:spLocks noChangeArrowheads="1"/>
            </p:cNvSpPr>
            <p:nvPr/>
          </p:nvSpPr>
          <p:spPr bwMode="auto">
            <a:xfrm>
              <a:off x="3936" y="105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</a:t>
              </a:r>
            </a:p>
          </p:txBody>
        </p:sp>
      </p:grpSp>
      <p:grpSp>
        <p:nvGrpSpPr>
          <p:cNvPr id="25651" name="Group 51"/>
          <p:cNvGrpSpPr/>
          <p:nvPr/>
        </p:nvGrpSpPr>
        <p:grpSpPr bwMode="auto">
          <a:xfrm>
            <a:off x="8686800" y="1676400"/>
            <a:ext cx="990600" cy="990600"/>
            <a:chOff x="4512" y="1056"/>
            <a:chExt cx="624" cy="624"/>
          </a:xfrm>
        </p:grpSpPr>
        <p:sp>
          <p:nvSpPr>
            <p:cNvPr id="7219" name="Line 52"/>
            <p:cNvSpPr>
              <a:spLocks noChangeShapeType="1"/>
            </p:cNvSpPr>
            <p:nvPr/>
          </p:nvSpPr>
          <p:spPr bwMode="auto">
            <a:xfrm>
              <a:off x="451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Line 53"/>
            <p:cNvSpPr>
              <a:spLocks noChangeShapeType="1"/>
            </p:cNvSpPr>
            <p:nvPr/>
          </p:nvSpPr>
          <p:spPr bwMode="auto">
            <a:xfrm flipV="1">
              <a:off x="4608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Line 54"/>
            <p:cNvSpPr>
              <a:spLocks noChangeShapeType="1"/>
            </p:cNvSpPr>
            <p:nvPr/>
          </p:nvSpPr>
          <p:spPr bwMode="auto">
            <a:xfrm flipV="1">
              <a:off x="4608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Line 55"/>
            <p:cNvSpPr>
              <a:spLocks noChangeShapeType="1"/>
            </p:cNvSpPr>
            <p:nvPr/>
          </p:nvSpPr>
          <p:spPr bwMode="auto">
            <a:xfrm flipV="1">
              <a:off x="4752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Line 56"/>
            <p:cNvSpPr>
              <a:spLocks noChangeShapeType="1"/>
            </p:cNvSpPr>
            <p:nvPr/>
          </p:nvSpPr>
          <p:spPr bwMode="auto">
            <a:xfrm flipV="1">
              <a:off x="4896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Text Box 57"/>
            <p:cNvSpPr txBox="1">
              <a:spLocks noChangeArrowheads="1"/>
            </p:cNvSpPr>
            <p:nvPr/>
          </p:nvSpPr>
          <p:spPr bwMode="auto">
            <a:xfrm>
              <a:off x="4656" y="105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</a:t>
              </a:r>
            </a:p>
          </p:txBody>
        </p:sp>
      </p:grpSp>
      <p:sp>
        <p:nvSpPr>
          <p:cNvPr id="7225" name="Text Box 58"/>
          <p:cNvSpPr txBox="1">
            <a:spLocks noChangeArrowheads="1"/>
          </p:cNvSpPr>
          <p:nvPr/>
        </p:nvSpPr>
        <p:spPr bwMode="auto">
          <a:xfrm>
            <a:off x="2566988" y="1052513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1825D4"/>
                </a:solidFill>
                <a:latin typeface="Times New Roman" panose="02020603050405020304" pitchFamily="18" charset="0"/>
              </a:rPr>
              <a:t>x[n] = h[n] = δ[n] + δ[n-1] + δ[n-2]</a:t>
            </a:r>
          </a:p>
        </p:txBody>
      </p:sp>
      <p:sp>
        <p:nvSpPr>
          <p:cNvPr id="25659" name="Text Box 59"/>
          <p:cNvSpPr txBox="1">
            <a:spLocks noChangeArrowheads="1"/>
          </p:cNvSpPr>
          <p:nvPr/>
        </p:nvSpPr>
        <p:spPr bwMode="auto">
          <a:xfrm>
            <a:off x="3406775" y="5621338"/>
            <a:ext cx="1447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∑X[k]h[-k]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=1</a:t>
            </a:r>
          </a:p>
        </p:txBody>
      </p:sp>
      <p:grpSp>
        <p:nvGrpSpPr>
          <p:cNvPr id="25660" name="Group 60"/>
          <p:cNvGrpSpPr/>
          <p:nvPr/>
        </p:nvGrpSpPr>
        <p:grpSpPr bwMode="auto">
          <a:xfrm>
            <a:off x="3598863" y="4030663"/>
            <a:ext cx="1316037" cy="1447800"/>
            <a:chOff x="1296" y="2640"/>
            <a:chExt cx="829" cy="912"/>
          </a:xfrm>
        </p:grpSpPr>
        <p:sp>
          <p:nvSpPr>
            <p:cNvPr id="7228" name="Line 61"/>
            <p:cNvSpPr>
              <a:spLocks noChangeShapeType="1"/>
            </p:cNvSpPr>
            <p:nvPr/>
          </p:nvSpPr>
          <p:spPr bwMode="auto">
            <a:xfrm>
              <a:off x="1344" y="35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Line 62"/>
            <p:cNvSpPr>
              <a:spLocks noChangeShapeType="1"/>
            </p:cNvSpPr>
            <p:nvPr/>
          </p:nvSpPr>
          <p:spPr bwMode="auto">
            <a:xfrm flipV="1">
              <a:off x="1632" y="29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63"/>
            <p:cNvSpPr>
              <a:spLocks noChangeShapeType="1"/>
            </p:cNvSpPr>
            <p:nvPr/>
          </p:nvSpPr>
          <p:spPr bwMode="auto">
            <a:xfrm flipV="1">
              <a:off x="1632" y="3312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Text Box 64"/>
            <p:cNvSpPr txBox="1">
              <a:spLocks noChangeArrowheads="1"/>
            </p:cNvSpPr>
            <p:nvPr/>
          </p:nvSpPr>
          <p:spPr bwMode="auto">
            <a:xfrm>
              <a:off x="1296" y="2640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X[k]h[-k]</a:t>
              </a:r>
            </a:p>
          </p:txBody>
        </p:sp>
        <p:sp>
          <p:nvSpPr>
            <p:cNvPr id="7232" name="Rectangle 65"/>
            <p:cNvSpPr>
              <a:spLocks noChangeArrowheads="1"/>
            </p:cNvSpPr>
            <p:nvPr/>
          </p:nvSpPr>
          <p:spPr bwMode="auto">
            <a:xfrm>
              <a:off x="1920" y="321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k</a:t>
              </a:r>
            </a:p>
          </p:txBody>
        </p:sp>
      </p:grpSp>
      <p:grpSp>
        <p:nvGrpSpPr>
          <p:cNvPr id="25666" name="Group 66"/>
          <p:cNvGrpSpPr/>
          <p:nvPr/>
        </p:nvGrpSpPr>
        <p:grpSpPr bwMode="auto">
          <a:xfrm>
            <a:off x="4930775" y="4030663"/>
            <a:ext cx="1316038" cy="1447800"/>
            <a:chOff x="2160" y="2640"/>
            <a:chExt cx="829" cy="912"/>
          </a:xfrm>
        </p:grpSpPr>
        <p:sp>
          <p:nvSpPr>
            <p:cNvPr id="7234" name="Line 67"/>
            <p:cNvSpPr>
              <a:spLocks noChangeShapeType="1"/>
            </p:cNvSpPr>
            <p:nvPr/>
          </p:nvSpPr>
          <p:spPr bwMode="auto">
            <a:xfrm>
              <a:off x="2256" y="35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Line 68"/>
            <p:cNvSpPr>
              <a:spLocks noChangeShapeType="1"/>
            </p:cNvSpPr>
            <p:nvPr/>
          </p:nvSpPr>
          <p:spPr bwMode="auto">
            <a:xfrm flipV="1">
              <a:off x="2448" y="302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Line 69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Line 70"/>
            <p:cNvSpPr>
              <a:spLocks noChangeShapeType="1"/>
            </p:cNvSpPr>
            <p:nvPr/>
          </p:nvSpPr>
          <p:spPr bwMode="auto">
            <a:xfrm flipV="1">
              <a:off x="2592" y="3312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Rectangle 71"/>
            <p:cNvSpPr>
              <a:spLocks noChangeArrowheads="1"/>
            </p:cNvSpPr>
            <p:nvPr/>
          </p:nvSpPr>
          <p:spPr bwMode="auto">
            <a:xfrm>
              <a:off x="2784" y="321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k</a:t>
              </a:r>
            </a:p>
          </p:txBody>
        </p:sp>
        <p:sp>
          <p:nvSpPr>
            <p:cNvPr id="7239" name="Text Box 72"/>
            <p:cNvSpPr txBox="1">
              <a:spLocks noChangeArrowheads="1"/>
            </p:cNvSpPr>
            <p:nvPr/>
          </p:nvSpPr>
          <p:spPr bwMode="auto">
            <a:xfrm>
              <a:off x="2160" y="264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X[k]h[1-k]</a:t>
              </a:r>
            </a:p>
          </p:txBody>
        </p:sp>
      </p:grpSp>
      <p:sp>
        <p:nvSpPr>
          <p:cNvPr id="25673" name="Text Box 73"/>
          <p:cNvSpPr txBox="1">
            <a:spLocks noChangeArrowheads="1"/>
          </p:cNvSpPr>
          <p:nvPr/>
        </p:nvSpPr>
        <p:spPr bwMode="auto">
          <a:xfrm>
            <a:off x="4800600" y="5618163"/>
            <a:ext cx="1828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∑X[k]h[1-k]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=2</a:t>
            </a:r>
          </a:p>
        </p:txBody>
      </p:sp>
      <p:grpSp>
        <p:nvGrpSpPr>
          <p:cNvPr id="25674" name="Group 74"/>
          <p:cNvGrpSpPr/>
          <p:nvPr/>
        </p:nvGrpSpPr>
        <p:grpSpPr bwMode="auto">
          <a:xfrm>
            <a:off x="6310313" y="4030663"/>
            <a:ext cx="1339850" cy="1447800"/>
            <a:chOff x="3024" y="2640"/>
            <a:chExt cx="844" cy="912"/>
          </a:xfrm>
        </p:grpSpPr>
        <p:sp>
          <p:nvSpPr>
            <p:cNvPr id="7242" name="Line 75"/>
            <p:cNvSpPr>
              <a:spLocks noChangeShapeType="1"/>
            </p:cNvSpPr>
            <p:nvPr/>
          </p:nvSpPr>
          <p:spPr bwMode="auto">
            <a:xfrm>
              <a:off x="3072" y="35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3" name="Line 76"/>
            <p:cNvSpPr>
              <a:spLocks noChangeShapeType="1"/>
            </p:cNvSpPr>
            <p:nvPr/>
          </p:nvSpPr>
          <p:spPr bwMode="auto">
            <a:xfrm flipV="1">
              <a:off x="3168" y="29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4" name="Line 77"/>
            <p:cNvSpPr>
              <a:spLocks noChangeShapeType="1"/>
            </p:cNvSpPr>
            <p:nvPr/>
          </p:nvSpPr>
          <p:spPr bwMode="auto">
            <a:xfrm flipV="1">
              <a:off x="3168" y="3312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5" name="Line 78"/>
            <p:cNvSpPr>
              <a:spLocks noChangeShapeType="1"/>
            </p:cNvSpPr>
            <p:nvPr/>
          </p:nvSpPr>
          <p:spPr bwMode="auto">
            <a:xfrm flipV="1">
              <a:off x="3312" y="3312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6" name="Line 79"/>
            <p:cNvSpPr>
              <a:spLocks noChangeShapeType="1"/>
            </p:cNvSpPr>
            <p:nvPr/>
          </p:nvSpPr>
          <p:spPr bwMode="auto">
            <a:xfrm flipV="1">
              <a:off x="3456" y="3312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7" name="Rectangle 80"/>
            <p:cNvSpPr>
              <a:spLocks noChangeArrowheads="1"/>
            </p:cNvSpPr>
            <p:nvPr/>
          </p:nvSpPr>
          <p:spPr bwMode="auto">
            <a:xfrm>
              <a:off x="3504" y="321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k</a:t>
              </a:r>
            </a:p>
          </p:txBody>
        </p:sp>
        <p:sp>
          <p:nvSpPr>
            <p:cNvPr id="7248" name="Rectangle 81"/>
            <p:cNvSpPr>
              <a:spLocks noChangeArrowheads="1"/>
            </p:cNvSpPr>
            <p:nvPr/>
          </p:nvSpPr>
          <p:spPr bwMode="auto">
            <a:xfrm>
              <a:off x="3024" y="2640"/>
              <a:ext cx="8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X[k]h[2-k]</a:t>
              </a:r>
            </a:p>
          </p:txBody>
        </p:sp>
      </p:grpSp>
      <p:grpSp>
        <p:nvGrpSpPr>
          <p:cNvPr id="25682" name="Group 82"/>
          <p:cNvGrpSpPr/>
          <p:nvPr/>
        </p:nvGrpSpPr>
        <p:grpSpPr bwMode="auto">
          <a:xfrm>
            <a:off x="7453313" y="4040188"/>
            <a:ext cx="1514475" cy="1435100"/>
            <a:chOff x="3744" y="2648"/>
            <a:chExt cx="954" cy="904"/>
          </a:xfrm>
        </p:grpSpPr>
        <p:sp>
          <p:nvSpPr>
            <p:cNvPr id="7250" name="Line 83"/>
            <p:cNvSpPr>
              <a:spLocks noChangeShapeType="1"/>
            </p:cNvSpPr>
            <p:nvPr/>
          </p:nvSpPr>
          <p:spPr bwMode="auto">
            <a:xfrm>
              <a:off x="3744" y="35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1" name="Line 84"/>
            <p:cNvSpPr>
              <a:spLocks noChangeShapeType="1"/>
            </p:cNvSpPr>
            <p:nvPr/>
          </p:nvSpPr>
          <p:spPr bwMode="auto">
            <a:xfrm flipV="1">
              <a:off x="3888" y="29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2" name="Line 85"/>
            <p:cNvSpPr>
              <a:spLocks noChangeShapeType="1"/>
            </p:cNvSpPr>
            <p:nvPr/>
          </p:nvSpPr>
          <p:spPr bwMode="auto">
            <a:xfrm flipV="1">
              <a:off x="3888" y="35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3" name="Line 86"/>
            <p:cNvSpPr>
              <a:spLocks noChangeShapeType="1"/>
            </p:cNvSpPr>
            <p:nvPr/>
          </p:nvSpPr>
          <p:spPr bwMode="auto">
            <a:xfrm flipV="1">
              <a:off x="4032" y="3312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4" name="Line 87"/>
            <p:cNvSpPr>
              <a:spLocks noChangeShapeType="1"/>
            </p:cNvSpPr>
            <p:nvPr/>
          </p:nvSpPr>
          <p:spPr bwMode="auto">
            <a:xfrm flipV="1">
              <a:off x="4176" y="3312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5" name="Line 88"/>
            <p:cNvSpPr>
              <a:spLocks noChangeShapeType="1"/>
            </p:cNvSpPr>
            <p:nvPr/>
          </p:nvSpPr>
          <p:spPr bwMode="auto">
            <a:xfrm flipV="1">
              <a:off x="4320" y="3504"/>
              <a:ext cx="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6" name="Rectangle 89"/>
            <p:cNvSpPr>
              <a:spLocks noChangeArrowheads="1"/>
            </p:cNvSpPr>
            <p:nvPr/>
          </p:nvSpPr>
          <p:spPr bwMode="auto">
            <a:xfrm>
              <a:off x="4416" y="321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k</a:t>
              </a:r>
            </a:p>
          </p:txBody>
        </p:sp>
        <p:sp>
          <p:nvSpPr>
            <p:cNvPr id="7257" name="Rectangle 90"/>
            <p:cNvSpPr>
              <a:spLocks noChangeArrowheads="1"/>
            </p:cNvSpPr>
            <p:nvPr/>
          </p:nvSpPr>
          <p:spPr bwMode="auto">
            <a:xfrm>
              <a:off x="3854" y="2648"/>
              <a:ext cx="8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X[k]h[3-k]</a:t>
              </a:r>
            </a:p>
          </p:txBody>
        </p:sp>
      </p:grpSp>
      <p:grpSp>
        <p:nvGrpSpPr>
          <p:cNvPr id="25691" name="Group 91"/>
          <p:cNvGrpSpPr/>
          <p:nvPr/>
        </p:nvGrpSpPr>
        <p:grpSpPr bwMode="auto">
          <a:xfrm>
            <a:off x="8772525" y="4027488"/>
            <a:ext cx="1697038" cy="1443037"/>
            <a:chOff x="4560" y="2643"/>
            <a:chExt cx="1069" cy="909"/>
          </a:xfrm>
        </p:grpSpPr>
        <p:sp>
          <p:nvSpPr>
            <p:cNvPr id="7259" name="Line 92"/>
            <p:cNvSpPr>
              <a:spLocks noChangeShapeType="1"/>
            </p:cNvSpPr>
            <p:nvPr/>
          </p:nvSpPr>
          <p:spPr bwMode="auto">
            <a:xfrm>
              <a:off x="4560" y="350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" name="Line 93"/>
            <p:cNvSpPr>
              <a:spLocks noChangeShapeType="1"/>
            </p:cNvSpPr>
            <p:nvPr/>
          </p:nvSpPr>
          <p:spPr bwMode="auto">
            <a:xfrm flipV="1">
              <a:off x="4704" y="302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1" name="Line 94"/>
            <p:cNvSpPr>
              <a:spLocks noChangeShapeType="1"/>
            </p:cNvSpPr>
            <p:nvPr/>
          </p:nvSpPr>
          <p:spPr bwMode="auto">
            <a:xfrm flipV="1">
              <a:off x="4704" y="35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2" name="Line 95"/>
            <p:cNvSpPr>
              <a:spLocks noChangeShapeType="1"/>
            </p:cNvSpPr>
            <p:nvPr/>
          </p:nvSpPr>
          <p:spPr bwMode="auto">
            <a:xfrm flipV="1">
              <a:off x="4848" y="35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3" name="Line 96"/>
            <p:cNvSpPr>
              <a:spLocks noChangeShapeType="1"/>
            </p:cNvSpPr>
            <p:nvPr/>
          </p:nvSpPr>
          <p:spPr bwMode="auto">
            <a:xfrm flipV="1">
              <a:off x="4992" y="3312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4" name="Line 97"/>
            <p:cNvSpPr>
              <a:spLocks noChangeShapeType="1"/>
            </p:cNvSpPr>
            <p:nvPr/>
          </p:nvSpPr>
          <p:spPr bwMode="auto">
            <a:xfrm flipV="1">
              <a:off x="5136" y="3504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5" name="Rectangle 98"/>
            <p:cNvSpPr>
              <a:spLocks noChangeArrowheads="1"/>
            </p:cNvSpPr>
            <p:nvPr/>
          </p:nvSpPr>
          <p:spPr bwMode="auto">
            <a:xfrm>
              <a:off x="5424" y="321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k</a:t>
              </a:r>
            </a:p>
          </p:txBody>
        </p:sp>
        <p:sp>
          <p:nvSpPr>
            <p:cNvPr id="7266" name="Rectangle 99"/>
            <p:cNvSpPr>
              <a:spLocks noChangeArrowheads="1"/>
            </p:cNvSpPr>
            <p:nvPr/>
          </p:nvSpPr>
          <p:spPr bwMode="auto">
            <a:xfrm>
              <a:off x="4698" y="2643"/>
              <a:ext cx="8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X[k]h[4-k]</a:t>
              </a:r>
            </a:p>
          </p:txBody>
        </p:sp>
      </p:grpSp>
      <p:grpSp>
        <p:nvGrpSpPr>
          <p:cNvPr id="25700" name="Group 100"/>
          <p:cNvGrpSpPr/>
          <p:nvPr/>
        </p:nvGrpSpPr>
        <p:grpSpPr bwMode="auto">
          <a:xfrm>
            <a:off x="8686800" y="2819400"/>
            <a:ext cx="1371600" cy="990600"/>
            <a:chOff x="4512" y="1776"/>
            <a:chExt cx="864" cy="624"/>
          </a:xfrm>
        </p:grpSpPr>
        <p:sp>
          <p:nvSpPr>
            <p:cNvPr id="7268" name="Line 101"/>
            <p:cNvSpPr>
              <a:spLocks noChangeShapeType="1"/>
            </p:cNvSpPr>
            <p:nvPr/>
          </p:nvSpPr>
          <p:spPr bwMode="auto">
            <a:xfrm>
              <a:off x="4512" y="23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9" name="Line 102"/>
            <p:cNvSpPr>
              <a:spLocks noChangeShapeType="1"/>
            </p:cNvSpPr>
            <p:nvPr/>
          </p:nvSpPr>
          <p:spPr bwMode="auto">
            <a:xfrm flipV="1">
              <a:off x="4608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0" name="Line 103"/>
            <p:cNvSpPr>
              <a:spLocks noChangeShapeType="1"/>
            </p:cNvSpPr>
            <p:nvPr/>
          </p:nvSpPr>
          <p:spPr bwMode="auto">
            <a:xfrm flipV="1">
              <a:off x="504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" name="Line 104"/>
            <p:cNvSpPr>
              <a:spLocks noChangeShapeType="1"/>
            </p:cNvSpPr>
            <p:nvPr/>
          </p:nvSpPr>
          <p:spPr bwMode="auto">
            <a:xfrm flipV="1">
              <a:off x="4896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" name="Line 105"/>
            <p:cNvSpPr>
              <a:spLocks noChangeShapeType="1"/>
            </p:cNvSpPr>
            <p:nvPr/>
          </p:nvSpPr>
          <p:spPr bwMode="auto">
            <a:xfrm flipV="1">
              <a:off x="518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" name="Text Box 106"/>
            <p:cNvSpPr txBox="1">
              <a:spLocks noChangeArrowheads="1"/>
            </p:cNvSpPr>
            <p:nvPr/>
          </p:nvSpPr>
          <p:spPr bwMode="auto">
            <a:xfrm>
              <a:off x="4656" y="177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h[4-k]</a:t>
              </a:r>
            </a:p>
          </p:txBody>
        </p:sp>
        <p:sp>
          <p:nvSpPr>
            <p:cNvPr id="7274" name="Line 107"/>
            <p:cNvSpPr>
              <a:spLocks noChangeShapeType="1"/>
            </p:cNvSpPr>
            <p:nvPr/>
          </p:nvSpPr>
          <p:spPr bwMode="auto">
            <a:xfrm flipV="1">
              <a:off x="4752" y="235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" name="Line 108"/>
            <p:cNvSpPr>
              <a:spLocks noChangeShapeType="1"/>
            </p:cNvSpPr>
            <p:nvPr/>
          </p:nvSpPr>
          <p:spPr bwMode="auto">
            <a:xfrm flipV="1">
              <a:off x="4608" y="235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709" name="Group 109"/>
          <p:cNvGrpSpPr/>
          <p:nvPr/>
        </p:nvGrpSpPr>
        <p:grpSpPr bwMode="auto">
          <a:xfrm>
            <a:off x="7543800" y="2819400"/>
            <a:ext cx="1143000" cy="990600"/>
            <a:chOff x="3792" y="1776"/>
            <a:chExt cx="720" cy="624"/>
          </a:xfrm>
        </p:grpSpPr>
        <p:sp>
          <p:nvSpPr>
            <p:cNvPr id="7277" name="Line 110"/>
            <p:cNvSpPr>
              <a:spLocks noChangeShapeType="1"/>
            </p:cNvSpPr>
            <p:nvPr/>
          </p:nvSpPr>
          <p:spPr bwMode="auto">
            <a:xfrm>
              <a:off x="3792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" name="Line 111"/>
            <p:cNvSpPr>
              <a:spLocks noChangeShapeType="1"/>
            </p:cNvSpPr>
            <p:nvPr/>
          </p:nvSpPr>
          <p:spPr bwMode="auto">
            <a:xfrm flipV="1">
              <a:off x="3888" y="18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" name="Line 112"/>
            <p:cNvSpPr>
              <a:spLocks noChangeShapeType="1"/>
            </p:cNvSpPr>
            <p:nvPr/>
          </p:nvSpPr>
          <p:spPr bwMode="auto">
            <a:xfrm flipV="1">
              <a:off x="432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0" name="Line 113"/>
            <p:cNvSpPr>
              <a:spLocks noChangeShapeType="1"/>
            </p:cNvSpPr>
            <p:nvPr/>
          </p:nvSpPr>
          <p:spPr bwMode="auto">
            <a:xfrm flipV="1">
              <a:off x="4176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1" name="Line 114"/>
            <p:cNvSpPr>
              <a:spLocks noChangeShapeType="1"/>
            </p:cNvSpPr>
            <p:nvPr/>
          </p:nvSpPr>
          <p:spPr bwMode="auto">
            <a:xfrm flipV="1">
              <a:off x="4032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2" name="Text Box 115"/>
            <p:cNvSpPr txBox="1">
              <a:spLocks noChangeArrowheads="1"/>
            </p:cNvSpPr>
            <p:nvPr/>
          </p:nvSpPr>
          <p:spPr bwMode="auto">
            <a:xfrm>
              <a:off x="3936" y="177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h[3-k]</a:t>
              </a:r>
            </a:p>
          </p:txBody>
        </p:sp>
        <p:sp>
          <p:nvSpPr>
            <p:cNvPr id="7283" name="Line 116"/>
            <p:cNvSpPr>
              <a:spLocks noChangeShapeType="1"/>
            </p:cNvSpPr>
            <p:nvPr/>
          </p:nvSpPr>
          <p:spPr bwMode="auto">
            <a:xfrm flipV="1">
              <a:off x="3888" y="235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717" name="Text Box 117"/>
          <p:cNvSpPr txBox="1">
            <a:spLocks noChangeArrowheads="1"/>
          </p:cNvSpPr>
          <p:nvPr/>
        </p:nvSpPr>
        <p:spPr bwMode="auto">
          <a:xfrm>
            <a:off x="6286500" y="5621338"/>
            <a:ext cx="1524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∑X[k]h[2-k]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=3</a:t>
            </a:r>
          </a:p>
        </p:txBody>
      </p:sp>
      <p:sp>
        <p:nvSpPr>
          <p:cNvPr id="25718" name="Text Box 118"/>
          <p:cNvSpPr txBox="1">
            <a:spLocks noChangeArrowheads="1"/>
          </p:cNvSpPr>
          <p:nvPr/>
        </p:nvSpPr>
        <p:spPr bwMode="auto">
          <a:xfrm>
            <a:off x="7600950" y="5621338"/>
            <a:ext cx="1524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∑X[k]h[3-k]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=2</a:t>
            </a:r>
          </a:p>
        </p:txBody>
      </p:sp>
      <p:sp>
        <p:nvSpPr>
          <p:cNvPr id="25719" name="Text Box 119"/>
          <p:cNvSpPr txBox="1">
            <a:spLocks noChangeArrowheads="1"/>
          </p:cNvSpPr>
          <p:nvPr/>
        </p:nvSpPr>
        <p:spPr bwMode="auto">
          <a:xfrm>
            <a:off x="8967788" y="5638800"/>
            <a:ext cx="1524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∑X[k]h[4-k]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=1</a:t>
            </a:r>
          </a:p>
        </p:txBody>
      </p:sp>
      <p:grpSp>
        <p:nvGrpSpPr>
          <p:cNvPr id="25720" name="Group 120"/>
          <p:cNvGrpSpPr/>
          <p:nvPr/>
        </p:nvGrpSpPr>
        <p:grpSpPr bwMode="auto">
          <a:xfrm>
            <a:off x="2286000" y="1676400"/>
            <a:ext cx="1295400" cy="2133600"/>
            <a:chOff x="480" y="1056"/>
            <a:chExt cx="816" cy="1344"/>
          </a:xfrm>
        </p:grpSpPr>
        <p:grpSp>
          <p:nvGrpSpPr>
            <p:cNvPr id="7288" name="Group 121"/>
            <p:cNvGrpSpPr/>
            <p:nvPr/>
          </p:nvGrpSpPr>
          <p:grpSpPr bwMode="auto">
            <a:xfrm>
              <a:off x="672" y="1056"/>
              <a:ext cx="624" cy="624"/>
              <a:chOff x="672" y="1056"/>
              <a:chExt cx="624" cy="624"/>
            </a:xfrm>
          </p:grpSpPr>
          <p:sp>
            <p:nvSpPr>
              <p:cNvPr id="7289" name="Line 122"/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0" name="Line 123"/>
              <p:cNvSpPr>
                <a:spLocks noChangeShapeType="1"/>
              </p:cNvSpPr>
              <p:nvPr/>
            </p:nvSpPr>
            <p:spPr bwMode="auto">
              <a:xfrm flipV="1">
                <a:off x="768" y="115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1" name="Line 124"/>
              <p:cNvSpPr>
                <a:spLocks noChangeShapeType="1"/>
              </p:cNvSpPr>
              <p:nvPr/>
            </p:nvSpPr>
            <p:spPr bwMode="auto">
              <a:xfrm flipV="1">
                <a:off x="768" y="144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2" name="Line 125"/>
              <p:cNvSpPr>
                <a:spLocks noChangeShapeType="1"/>
              </p:cNvSpPr>
              <p:nvPr/>
            </p:nvSpPr>
            <p:spPr bwMode="auto">
              <a:xfrm flipV="1">
                <a:off x="912" y="144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3" name="Line 126"/>
              <p:cNvSpPr>
                <a:spLocks noChangeShapeType="1"/>
              </p:cNvSpPr>
              <p:nvPr/>
            </p:nvSpPr>
            <p:spPr bwMode="auto">
              <a:xfrm flipV="1">
                <a:off x="1056" y="144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4" name="Text Box 127"/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x[k]</a:t>
                </a:r>
              </a:p>
            </p:txBody>
          </p:sp>
        </p:grpSp>
        <p:grpSp>
          <p:nvGrpSpPr>
            <p:cNvPr id="7295" name="Group 128"/>
            <p:cNvGrpSpPr/>
            <p:nvPr/>
          </p:nvGrpSpPr>
          <p:grpSpPr bwMode="auto">
            <a:xfrm>
              <a:off x="624" y="1776"/>
              <a:ext cx="672" cy="624"/>
              <a:chOff x="624" y="1776"/>
              <a:chExt cx="672" cy="624"/>
            </a:xfrm>
          </p:grpSpPr>
          <p:sp>
            <p:nvSpPr>
              <p:cNvPr id="7296" name="Line 129"/>
              <p:cNvSpPr>
                <a:spLocks noChangeShapeType="1"/>
              </p:cNvSpPr>
              <p:nvPr/>
            </p:nvSpPr>
            <p:spPr bwMode="auto">
              <a:xfrm>
                <a:off x="624" y="23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7" name="Line 130"/>
              <p:cNvSpPr>
                <a:spLocks noChangeShapeType="1"/>
              </p:cNvSpPr>
              <p:nvPr/>
            </p:nvSpPr>
            <p:spPr bwMode="auto">
              <a:xfrm flipV="1">
                <a:off x="768" y="1872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8" name="Line 131"/>
              <p:cNvSpPr>
                <a:spLocks noChangeShapeType="1"/>
              </p:cNvSpPr>
              <p:nvPr/>
            </p:nvSpPr>
            <p:spPr bwMode="auto">
              <a:xfrm flipV="1">
                <a:off x="768" y="21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9" name="Line 132"/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00" name="Line 133"/>
              <p:cNvSpPr>
                <a:spLocks noChangeShapeType="1"/>
              </p:cNvSpPr>
              <p:nvPr/>
            </p:nvSpPr>
            <p:spPr bwMode="auto">
              <a:xfrm flipV="1">
                <a:off x="1056" y="216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01" name="Text Box 134"/>
              <p:cNvSpPr txBox="1">
                <a:spLocks noChangeArrowheads="1"/>
              </p:cNvSpPr>
              <p:nvPr/>
            </p:nvSpPr>
            <p:spPr bwMode="auto">
              <a:xfrm>
                <a:off x="816" y="177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h[k]</a:t>
                </a:r>
              </a:p>
            </p:txBody>
          </p:sp>
        </p:grpSp>
        <p:sp>
          <p:nvSpPr>
            <p:cNvPr id="7302" name="Rectangle 135"/>
            <p:cNvSpPr>
              <a:spLocks noChangeArrowheads="1"/>
            </p:cNvSpPr>
            <p:nvPr/>
          </p:nvSpPr>
          <p:spPr bwMode="auto">
            <a:xfrm>
              <a:off x="480" y="12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03" name="Rectangle 136"/>
            <p:cNvSpPr>
              <a:spLocks noChangeArrowheads="1"/>
            </p:cNvSpPr>
            <p:nvPr/>
          </p:nvSpPr>
          <p:spPr bwMode="auto">
            <a:xfrm>
              <a:off x="480" y="201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07670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9" grpId="0"/>
      <p:bldP spid="25673" grpId="0"/>
      <p:bldP spid="25717" grpId="0"/>
      <p:bldP spid="25718" grpId="0"/>
      <p:bldP spid="257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43221"/>
          </a:xfrm>
        </p:spPr>
        <p:txBody>
          <a:bodyPr/>
          <a:lstStyle/>
          <a:p>
            <a:pPr eaLnBrk="1" hangingPunct="1"/>
            <a:r>
              <a:rPr lang="en-US" altLang="zh-CN" sz="2800" b="0" dirty="0">
                <a:solidFill>
                  <a:srgbClr val="1825D4"/>
                </a:solidFill>
              </a:rPr>
              <a:t>Tabular Method of Convolution Sum Computation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1919536" y="1268760"/>
            <a:ext cx="763428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u="sng"/>
              <a:t>Example:</a:t>
            </a:r>
            <a:r>
              <a:rPr lang="en-US" altLang="zh-CN" sz="2800"/>
              <a:t> We want to obtain the convolution sum y[n] by the following steps: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n:            0             1            2              3              4            5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g[n]:    g[0]         g[1]       g[2]          g[3]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h[n]:    </a:t>
            </a:r>
            <a:r>
              <a:rPr lang="en-US" altLang="zh-CN" sz="2400">
                <a:solidFill>
                  <a:srgbClr val="FF0000"/>
                </a:solidFill>
              </a:rPr>
              <a:t>h[0]</a:t>
            </a:r>
            <a:r>
              <a:rPr lang="en-US" altLang="zh-CN" sz="2400"/>
              <a:t>         </a:t>
            </a:r>
            <a:r>
              <a:rPr lang="en-US" altLang="zh-CN" sz="2400">
                <a:solidFill>
                  <a:srgbClr val="0000FF"/>
                </a:solidFill>
              </a:rPr>
              <a:t>h[1]</a:t>
            </a:r>
            <a:r>
              <a:rPr lang="en-US" altLang="zh-CN" sz="2400"/>
              <a:t>       h[2]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        g[0]</a:t>
            </a:r>
            <a:r>
              <a:rPr lang="en-US" altLang="zh-CN" sz="2400">
                <a:solidFill>
                  <a:srgbClr val="FF0000"/>
                </a:solidFill>
              </a:rPr>
              <a:t>h[0]</a:t>
            </a:r>
            <a:r>
              <a:rPr lang="en-US" altLang="zh-CN" sz="2400"/>
              <a:t>  g[1]</a:t>
            </a:r>
            <a:r>
              <a:rPr lang="en-US" altLang="zh-CN" sz="2400">
                <a:solidFill>
                  <a:srgbClr val="FF0000"/>
                </a:solidFill>
              </a:rPr>
              <a:t>h[0]</a:t>
            </a:r>
            <a:r>
              <a:rPr lang="en-US" altLang="zh-CN" sz="2400"/>
              <a:t>  g[2]</a:t>
            </a:r>
            <a:r>
              <a:rPr lang="en-US" altLang="zh-CN" sz="2400">
                <a:solidFill>
                  <a:srgbClr val="FF0000"/>
                </a:solidFill>
              </a:rPr>
              <a:t>h[0]</a:t>
            </a:r>
            <a:r>
              <a:rPr lang="en-US" altLang="zh-CN" sz="2400"/>
              <a:t>  g[3]</a:t>
            </a:r>
            <a:r>
              <a:rPr lang="en-US" altLang="zh-CN" sz="2400">
                <a:solidFill>
                  <a:srgbClr val="FF0000"/>
                </a:solidFill>
              </a:rPr>
              <a:t>h[0]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                       g[0]</a:t>
            </a:r>
            <a:r>
              <a:rPr lang="en-US" altLang="zh-CN" sz="2400">
                <a:solidFill>
                  <a:srgbClr val="0000FF"/>
                </a:solidFill>
              </a:rPr>
              <a:t>h[1]</a:t>
            </a:r>
            <a:r>
              <a:rPr lang="en-US" altLang="zh-CN" sz="2400"/>
              <a:t>  g[1]</a:t>
            </a:r>
            <a:r>
              <a:rPr lang="en-US" altLang="zh-CN" sz="2400">
                <a:solidFill>
                  <a:srgbClr val="0000FF"/>
                </a:solidFill>
              </a:rPr>
              <a:t>h[1]</a:t>
            </a:r>
            <a:r>
              <a:rPr lang="en-US" altLang="zh-CN" sz="2400"/>
              <a:t>  g[2]</a:t>
            </a:r>
            <a:r>
              <a:rPr lang="en-US" altLang="zh-CN" sz="2400">
                <a:solidFill>
                  <a:srgbClr val="0000FF"/>
                </a:solidFill>
              </a:rPr>
              <a:t>h[1]</a:t>
            </a:r>
            <a:r>
              <a:rPr lang="en-US" altLang="zh-CN" sz="2400"/>
              <a:t>  g[3]</a:t>
            </a:r>
            <a:r>
              <a:rPr lang="en-US" altLang="zh-CN" sz="2400">
                <a:solidFill>
                  <a:srgbClr val="0000FF"/>
                </a:solidFill>
              </a:rPr>
              <a:t>h[1]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                                      g[0]h[2]  g[1]h[2]  g[2]h[2]  g[3]h[2]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y[n]:     y[0]        y[1]        y[2]          y[3]        y[4]        y[5] 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992561" y="2781648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992561" y="3932585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992561" y="5589935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1607" name="Group 7"/>
          <p:cNvGrpSpPr/>
          <p:nvPr/>
        </p:nvGrpSpPr>
        <p:grpSpPr bwMode="auto">
          <a:xfrm>
            <a:off x="6110939" y="1772792"/>
            <a:ext cx="3548063" cy="433388"/>
            <a:chOff x="1728" y="1968"/>
            <a:chExt cx="2235" cy="273"/>
          </a:xfrm>
        </p:grpSpPr>
        <p:graphicFrame>
          <p:nvGraphicFramePr>
            <p:cNvPr id="45064" name="Object 8"/>
            <p:cNvGraphicFramePr>
              <a:graphicFrameLocks noChangeAspect="1"/>
            </p:cNvGraphicFramePr>
            <p:nvPr/>
          </p:nvGraphicFramePr>
          <p:xfrm>
            <a:off x="1728" y="1968"/>
            <a:ext cx="223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0" name="Equation" r:id="rId4" imgW="1663700" imgH="203200" progId="Equation.DSMT4">
                    <p:embed/>
                  </p:oleObj>
                </mc:Choice>
                <mc:Fallback>
                  <p:oleObj name="Equation" r:id="rId4" imgW="1663700" imgH="203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968"/>
                          <a:ext cx="2235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688" y="2016"/>
              <a:ext cx="9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07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8869967"/>
              </p:ext>
            </p:extLst>
          </p:nvPr>
        </p:nvGraphicFramePr>
        <p:xfrm>
          <a:off x="2063552" y="2924944"/>
          <a:ext cx="6615978" cy="183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8" name="公式" r:id="rId3" imgW="2387600" imgH="660400" progId="Equation.3">
                  <p:embed/>
                </p:oleObj>
              </mc:Choice>
              <mc:Fallback>
                <p:oleObj name="公式" r:id="rId3" imgW="2387600" imgH="6604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2924944"/>
                        <a:ext cx="6615978" cy="18326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767408" y="1196752"/>
            <a:ext cx="77057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u="sng" dirty="0"/>
              <a:t>Example:</a:t>
            </a:r>
            <a:r>
              <a:rPr lang="en-US" altLang="zh-CN" sz="3600" dirty="0"/>
              <a:t>   x[n]=(1/2)</a:t>
            </a:r>
            <a:r>
              <a:rPr lang="en-US" altLang="zh-CN" sz="3600" baseline="30000" dirty="0"/>
              <a:t>n-2</a:t>
            </a:r>
            <a:r>
              <a:rPr lang="el-GR" altLang="zh-CN" sz="3600" dirty="0"/>
              <a:t>μ</a:t>
            </a:r>
            <a:r>
              <a:rPr lang="en-US" altLang="zh-CN" sz="3600" dirty="0">
                <a:cs typeface="Times New Roman" panose="02020603050405020304" pitchFamily="18" charset="0"/>
              </a:rPr>
              <a:t>[n-2]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>
                <a:cs typeface="Times New Roman" panose="02020603050405020304" pitchFamily="18" charset="0"/>
              </a:rPr>
              <a:t>                  h[n]= </a:t>
            </a:r>
            <a:r>
              <a:rPr lang="el-GR" altLang="zh-CN" sz="3600" dirty="0"/>
              <a:t>μ</a:t>
            </a:r>
            <a:r>
              <a:rPr lang="en-US" altLang="zh-CN" sz="3600" dirty="0"/>
              <a:t>[n+2]</a:t>
            </a:r>
            <a:endParaRPr lang="el-GR" altLang="zh-CN" sz="3600" dirty="0"/>
          </a:p>
        </p:txBody>
      </p:sp>
      <p:graphicFrame>
        <p:nvGraphicFramePr>
          <p:cNvPr id="277509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782963"/>
              </p:ext>
            </p:extLst>
          </p:nvPr>
        </p:nvGraphicFramePr>
        <p:xfrm>
          <a:off x="2927648" y="4757616"/>
          <a:ext cx="8496944" cy="132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公式" r:id="rId5" imgW="2933700" imgH="457200" progId="Equation.3">
                  <p:embed/>
                </p:oleObj>
              </mc:Choice>
              <mc:Fallback>
                <p:oleObj name="公式" r:id="rId5" imgW="2933700" imgH="4572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757616"/>
                        <a:ext cx="8496944" cy="13238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16794" y="1152750"/>
            <a:ext cx="6148388" cy="561975"/>
          </a:xfrm>
        </p:spPr>
        <p:txBody>
          <a:bodyPr/>
          <a:lstStyle/>
          <a:p>
            <a:r>
              <a:rPr lang="en-US" altLang="zh-CN" sz="3200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2.2.4 Sampling rate alteration</a:t>
            </a:r>
            <a:endParaRPr lang="en-US" altLang="zh-CN" sz="3200" u="sng" dirty="0">
              <a:solidFill>
                <a:schemeClr val="folHlink"/>
              </a:solidFill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192281"/>
              </p:ext>
            </p:extLst>
          </p:nvPr>
        </p:nvGraphicFramePr>
        <p:xfrm>
          <a:off x="2981325" y="3670292"/>
          <a:ext cx="6148388" cy="131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0" r:id="rId3" imgW="2120900" imgH="457200" progId="Equation.3">
                  <p:embed/>
                </p:oleObj>
              </mc:Choice>
              <mc:Fallback>
                <p:oleObj r:id="rId3" imgW="2120900" imgH="4572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670292"/>
                        <a:ext cx="6148388" cy="13182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24536"/>
              </p:ext>
            </p:extLst>
          </p:nvPr>
        </p:nvGraphicFramePr>
        <p:xfrm>
          <a:off x="4403076" y="5463402"/>
          <a:ext cx="2811462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1" r:id="rId5" imgW="889635" imgH="228600" progId="Equation.DSMT4">
                  <p:embed/>
                </p:oleObj>
              </mc:Choice>
              <mc:Fallback>
                <p:oleObj r:id="rId5" imgW="889635" imgH="2286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076" y="5463402"/>
                        <a:ext cx="2811462" cy="712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063750" y="2997200"/>
            <a:ext cx="2417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Up-sampling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071687" y="4945513"/>
            <a:ext cx="2914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Down-sampling</a:t>
            </a:r>
          </a:p>
        </p:txBody>
      </p:sp>
      <p:grpSp>
        <p:nvGrpSpPr>
          <p:cNvPr id="10247" name="Group 9"/>
          <p:cNvGrpSpPr/>
          <p:nvPr/>
        </p:nvGrpSpPr>
        <p:grpSpPr bwMode="auto">
          <a:xfrm>
            <a:off x="6167438" y="2060575"/>
            <a:ext cx="3359150" cy="738188"/>
            <a:chOff x="2925" y="1298"/>
            <a:chExt cx="2116" cy="465"/>
          </a:xfrm>
        </p:grpSpPr>
        <p:sp>
          <p:nvSpPr>
            <p:cNvPr id="10248" name="Line 10"/>
            <p:cNvSpPr>
              <a:spLocks noChangeShapeType="1"/>
            </p:cNvSpPr>
            <p:nvPr/>
          </p:nvSpPr>
          <p:spPr bwMode="auto">
            <a:xfrm>
              <a:off x="3016" y="1555"/>
              <a:ext cx="3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11"/>
            <p:cNvSpPr>
              <a:spLocks noChangeArrowheads="1"/>
            </p:cNvSpPr>
            <p:nvPr/>
          </p:nvSpPr>
          <p:spPr bwMode="auto">
            <a:xfrm>
              <a:off x="3333" y="1523"/>
              <a:ext cx="56" cy="63"/>
            </a:xfrm>
            <a:custGeom>
              <a:avLst/>
              <a:gdLst>
                <a:gd name="T0" fmla="*/ 138 w 138"/>
                <a:gd name="T1" fmla="*/ 69 h 138"/>
                <a:gd name="T2" fmla="*/ 0 w 138"/>
                <a:gd name="T3" fmla="*/ 138 h 138"/>
                <a:gd name="T4" fmla="*/ 0 w 138"/>
                <a:gd name="T5" fmla="*/ 0 h 138"/>
                <a:gd name="T6" fmla="*/ 138 w 138"/>
                <a:gd name="T7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138" y="69"/>
                  </a:moveTo>
                  <a:lnTo>
                    <a:pt x="0" y="138"/>
                  </a:lnTo>
                  <a:cubicBezTo>
                    <a:pt x="22" y="95"/>
                    <a:pt x="22" y="44"/>
                    <a:pt x="0" y="0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Line 12"/>
            <p:cNvSpPr>
              <a:spLocks noChangeShapeType="1"/>
            </p:cNvSpPr>
            <p:nvPr/>
          </p:nvSpPr>
          <p:spPr bwMode="auto">
            <a:xfrm>
              <a:off x="3763" y="1555"/>
              <a:ext cx="20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13"/>
            <p:cNvSpPr>
              <a:spLocks noChangeArrowheads="1"/>
            </p:cNvSpPr>
            <p:nvPr/>
          </p:nvSpPr>
          <p:spPr bwMode="auto">
            <a:xfrm>
              <a:off x="3955" y="1523"/>
              <a:ext cx="56" cy="63"/>
            </a:xfrm>
            <a:custGeom>
              <a:avLst/>
              <a:gdLst>
                <a:gd name="T0" fmla="*/ 138 w 138"/>
                <a:gd name="T1" fmla="*/ 69 h 138"/>
                <a:gd name="T2" fmla="*/ 0 w 138"/>
                <a:gd name="T3" fmla="*/ 138 h 138"/>
                <a:gd name="T4" fmla="*/ 0 w 138"/>
                <a:gd name="T5" fmla="*/ 0 h 138"/>
                <a:gd name="T6" fmla="*/ 138 w 138"/>
                <a:gd name="T7" fmla="*/ 6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138" y="69"/>
                  </a:moveTo>
                  <a:lnTo>
                    <a:pt x="0" y="138"/>
                  </a:lnTo>
                  <a:cubicBezTo>
                    <a:pt x="21" y="95"/>
                    <a:pt x="21" y="44"/>
                    <a:pt x="0" y="0"/>
                  </a:cubicBezTo>
                  <a:lnTo>
                    <a:pt x="138" y="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Rectangle 14"/>
            <p:cNvSpPr>
              <a:spLocks noChangeArrowheads="1"/>
            </p:cNvSpPr>
            <p:nvPr/>
          </p:nvSpPr>
          <p:spPr bwMode="auto">
            <a:xfrm>
              <a:off x="3389" y="1344"/>
              <a:ext cx="374" cy="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53" name="Rectangle 15"/>
            <p:cNvSpPr>
              <a:spLocks noChangeArrowheads="1"/>
            </p:cNvSpPr>
            <p:nvPr/>
          </p:nvSpPr>
          <p:spPr bwMode="auto">
            <a:xfrm>
              <a:off x="3389" y="1344"/>
              <a:ext cx="374" cy="41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0254" name="Object 16"/>
            <p:cNvGraphicFramePr>
              <a:graphicFrameLocks noChangeAspect="1"/>
            </p:cNvGraphicFramePr>
            <p:nvPr/>
          </p:nvGraphicFramePr>
          <p:xfrm>
            <a:off x="3398" y="1445"/>
            <a:ext cx="32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2" r:id="rId7" imgW="317500" imgH="203200" progId="Equation.DSMT4">
                    <p:embed/>
                  </p:oleObj>
                </mc:Choice>
                <mc:Fallback>
                  <p:oleObj r:id="rId7" imgW="317500" imgH="2032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8" y="1445"/>
                          <a:ext cx="32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7"/>
            <p:cNvGraphicFramePr>
              <a:graphicFrameLocks noChangeAspect="1"/>
            </p:cNvGraphicFramePr>
            <p:nvPr/>
          </p:nvGraphicFramePr>
          <p:xfrm>
            <a:off x="4105" y="1389"/>
            <a:ext cx="9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3" r:id="rId9" imgW="774700" imgH="228600" progId="Equation.DSMT4">
                    <p:embed/>
                  </p:oleObj>
                </mc:Choice>
                <mc:Fallback>
                  <p:oleObj r:id="rId9" imgW="774700" imgH="2286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389"/>
                          <a:ext cx="9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8"/>
            <p:cNvGraphicFramePr>
              <a:graphicFrameLocks noChangeAspect="1"/>
            </p:cNvGraphicFramePr>
            <p:nvPr/>
          </p:nvGraphicFramePr>
          <p:xfrm>
            <a:off x="2925" y="1298"/>
            <a:ext cx="35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4" r:id="rId11" imgW="292100" imgH="203200" progId="Equation.DSMT4">
                    <p:embed/>
                  </p:oleObj>
                </mc:Choice>
                <mc:Fallback>
                  <p:oleObj r:id="rId11" imgW="292100" imgH="2032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298"/>
                          <a:ext cx="35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7" name="Group 19"/>
          <p:cNvGrpSpPr/>
          <p:nvPr/>
        </p:nvGrpSpPr>
        <p:grpSpPr bwMode="auto">
          <a:xfrm>
            <a:off x="2566988" y="1989138"/>
            <a:ext cx="2484437" cy="736600"/>
            <a:chOff x="657" y="1253"/>
            <a:chExt cx="1565" cy="464"/>
          </a:xfrm>
        </p:grpSpPr>
        <p:grpSp>
          <p:nvGrpSpPr>
            <p:cNvPr id="10258" name="Group 20"/>
            <p:cNvGrpSpPr/>
            <p:nvPr/>
          </p:nvGrpSpPr>
          <p:grpSpPr bwMode="auto">
            <a:xfrm>
              <a:off x="703" y="1298"/>
              <a:ext cx="1519" cy="419"/>
              <a:chOff x="748" y="1379"/>
              <a:chExt cx="1519" cy="419"/>
            </a:xfrm>
          </p:grpSpPr>
          <p:sp>
            <p:nvSpPr>
              <p:cNvPr id="10259" name="Line 21"/>
              <p:cNvSpPr>
                <a:spLocks noChangeShapeType="1"/>
              </p:cNvSpPr>
              <p:nvPr/>
            </p:nvSpPr>
            <p:spPr bwMode="auto">
              <a:xfrm>
                <a:off x="748" y="1590"/>
                <a:ext cx="330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Freeform 22"/>
              <p:cNvSpPr>
                <a:spLocks noChangeArrowheads="1"/>
              </p:cNvSpPr>
              <p:nvPr/>
            </p:nvSpPr>
            <p:spPr bwMode="auto">
              <a:xfrm>
                <a:off x="1065" y="1558"/>
                <a:ext cx="56" cy="63"/>
              </a:xfrm>
              <a:custGeom>
                <a:avLst/>
                <a:gdLst>
                  <a:gd name="T0" fmla="*/ 138 w 138"/>
                  <a:gd name="T1" fmla="*/ 69 h 138"/>
                  <a:gd name="T2" fmla="*/ 0 w 138"/>
                  <a:gd name="T3" fmla="*/ 138 h 138"/>
                  <a:gd name="T4" fmla="*/ 0 w 138"/>
                  <a:gd name="T5" fmla="*/ 0 h 138"/>
                  <a:gd name="T6" fmla="*/ 138 w 138"/>
                  <a:gd name="T7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138">
                    <a:moveTo>
                      <a:pt x="138" y="69"/>
                    </a:moveTo>
                    <a:lnTo>
                      <a:pt x="0" y="138"/>
                    </a:lnTo>
                    <a:cubicBezTo>
                      <a:pt x="22" y="95"/>
                      <a:pt x="22" y="44"/>
                      <a:pt x="0" y="0"/>
                    </a:cubicBezTo>
                    <a:lnTo>
                      <a:pt x="138" y="6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Line 23"/>
              <p:cNvSpPr>
                <a:spLocks noChangeShapeType="1"/>
              </p:cNvSpPr>
              <p:nvPr/>
            </p:nvSpPr>
            <p:spPr bwMode="auto">
              <a:xfrm>
                <a:off x="1495" y="1590"/>
                <a:ext cx="205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2" name="Freeform 24"/>
              <p:cNvSpPr>
                <a:spLocks noChangeArrowheads="1"/>
              </p:cNvSpPr>
              <p:nvPr/>
            </p:nvSpPr>
            <p:spPr bwMode="auto">
              <a:xfrm>
                <a:off x="1687" y="1558"/>
                <a:ext cx="56" cy="63"/>
              </a:xfrm>
              <a:custGeom>
                <a:avLst/>
                <a:gdLst>
                  <a:gd name="T0" fmla="*/ 138 w 138"/>
                  <a:gd name="T1" fmla="*/ 69 h 138"/>
                  <a:gd name="T2" fmla="*/ 0 w 138"/>
                  <a:gd name="T3" fmla="*/ 138 h 138"/>
                  <a:gd name="T4" fmla="*/ 0 w 138"/>
                  <a:gd name="T5" fmla="*/ 0 h 138"/>
                  <a:gd name="T6" fmla="*/ 138 w 138"/>
                  <a:gd name="T7" fmla="*/ 6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138">
                    <a:moveTo>
                      <a:pt x="138" y="69"/>
                    </a:moveTo>
                    <a:lnTo>
                      <a:pt x="0" y="138"/>
                    </a:lnTo>
                    <a:cubicBezTo>
                      <a:pt x="21" y="95"/>
                      <a:pt x="21" y="44"/>
                      <a:pt x="0" y="0"/>
                    </a:cubicBezTo>
                    <a:lnTo>
                      <a:pt x="138" y="6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Rectangle 25"/>
              <p:cNvSpPr>
                <a:spLocks noChangeArrowheads="1"/>
              </p:cNvSpPr>
              <p:nvPr/>
            </p:nvSpPr>
            <p:spPr bwMode="auto">
              <a:xfrm>
                <a:off x="1121" y="1379"/>
                <a:ext cx="374" cy="4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64" name="Rectangle 26"/>
              <p:cNvSpPr>
                <a:spLocks noChangeArrowheads="1"/>
              </p:cNvSpPr>
              <p:nvPr/>
            </p:nvSpPr>
            <p:spPr bwMode="auto">
              <a:xfrm>
                <a:off x="1121" y="1379"/>
                <a:ext cx="374" cy="419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265" name="Object 27"/>
              <p:cNvGraphicFramePr>
                <a:graphicFrameLocks noChangeAspect="1"/>
              </p:cNvGraphicFramePr>
              <p:nvPr/>
            </p:nvGraphicFramePr>
            <p:xfrm>
              <a:off x="1156" y="1480"/>
              <a:ext cx="27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5" r:id="rId13" imgW="266700" imgH="203200" progId="Equation.DSMT4">
                      <p:embed/>
                    </p:oleObj>
                  </mc:Choice>
                  <mc:Fallback>
                    <p:oleObj r:id="rId13" imgW="266700" imgH="203200" progId="Equation.DSMT4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1480"/>
                            <a:ext cx="27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6" name="Object 28"/>
              <p:cNvGraphicFramePr>
                <a:graphicFrameLocks noChangeAspect="1"/>
              </p:cNvGraphicFramePr>
              <p:nvPr/>
            </p:nvGraphicFramePr>
            <p:xfrm>
              <a:off x="1837" y="1434"/>
              <a:ext cx="430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6" r:id="rId15" imgW="355600" imgH="228600" progId="Equation.DSMT4">
                      <p:embed/>
                    </p:oleObj>
                  </mc:Choice>
                  <mc:Fallback>
                    <p:oleObj r:id="rId15" imgW="355600" imgH="228600" progId="Equation.DSMT4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1434"/>
                            <a:ext cx="430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67" name="Object 29"/>
            <p:cNvGraphicFramePr>
              <a:graphicFrameLocks noChangeAspect="1"/>
            </p:cNvGraphicFramePr>
            <p:nvPr/>
          </p:nvGraphicFramePr>
          <p:xfrm>
            <a:off x="657" y="1253"/>
            <a:ext cx="35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7" r:id="rId17" imgW="292100" imgH="203200" progId="Equation.DSMT4">
                    <p:embed/>
                  </p:oleObj>
                </mc:Choice>
                <mc:Fallback>
                  <p:oleObj r:id="rId17" imgW="292100" imgH="2032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253"/>
                          <a:ext cx="35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ChangeArrowheads="1"/>
          </p:cNvSpPr>
          <p:nvPr/>
        </p:nvSpPr>
        <p:spPr bwMode="auto">
          <a:xfrm>
            <a:off x="2045970" y="1557020"/>
            <a:ext cx="832866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</a:rPr>
              <a:t>Graphical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representation of a discrete-time signal with real-valued samples is as shown below:</a:t>
            </a:r>
          </a:p>
        </p:txBody>
      </p:sp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004820"/>
            <a:ext cx="8153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ChangeArrowheads="1"/>
          </p:cNvSpPr>
          <p:nvPr/>
        </p:nvSpPr>
        <p:spPr bwMode="auto">
          <a:xfrm>
            <a:off x="3662363" y="147637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000375" y="1125538"/>
          <a:ext cx="5961063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r:id="rId3" imgW="4867275" imgH="3905250" progId="PBrush">
                  <p:embed/>
                </p:oleObj>
              </mc:Choice>
              <mc:Fallback>
                <p:oleObj r:id="rId3" imgW="4867275" imgH="3905250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125538"/>
                        <a:ext cx="5961063" cy="478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4583113" y="5876925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Up-sampling   (L=3)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ChangeArrowheads="1"/>
          </p:cNvSpPr>
          <p:nvPr/>
        </p:nvSpPr>
        <p:spPr bwMode="auto">
          <a:xfrm>
            <a:off x="3700463" y="1495425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989263" y="1009236"/>
          <a:ext cx="602615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r:id="rId3" imgW="4791075" imgH="3867150" progId="PBrush">
                  <p:embed/>
                </p:oleObj>
              </mc:Choice>
              <mc:Fallback>
                <p:oleObj r:id="rId3" imgW="4791075" imgH="3867150" progId="PBrus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1009236"/>
                        <a:ext cx="6026150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925888" y="5840413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Down-sampling   (M=3)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>
            <a:spLocks noGrp="1" noChangeArrowheads="1"/>
          </p:cNvSpPr>
          <p:nvPr>
            <p:ph idx="1"/>
          </p:nvPr>
        </p:nvSpPr>
        <p:spPr>
          <a:xfrm>
            <a:off x="1087120" y="1202690"/>
            <a:ext cx="9294495" cy="137858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In some applications, a discrete-time sequence 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]} may be generated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periodically sampling</a:t>
            </a:r>
            <a:r>
              <a:rPr lang="en-US" altLang="zh-CN" dirty="0">
                <a:latin typeface="Times New Roman" panose="02020603050405020304" pitchFamily="18" charset="0"/>
              </a:rPr>
              <a:t> a continuous-time signal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(t) at uniform intervals T of time</a:t>
            </a:r>
          </a:p>
        </p:txBody>
      </p:sp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55" y="2808605"/>
            <a:ext cx="6925945" cy="219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sp>
        <p:nvSpPr>
          <p:cNvPr id="11265" name="Rectangle 3"/>
          <p:cNvSpPr>
            <a:spLocks noGrp="1" noChangeArrowheads="1"/>
          </p:cNvSpPr>
          <p:nvPr/>
        </p:nvSpPr>
        <p:spPr>
          <a:xfrm>
            <a:off x="1087120" y="5227955"/>
            <a:ext cx="9578975" cy="943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</a:rPr>
              <a:t>Whether or not the sequence {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]} has been obtained by sampling, the quantity x[n] is called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n-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sample</a:t>
            </a:r>
            <a:r>
              <a:rPr lang="en-US" altLang="zh-CN" sz="2400" dirty="0">
                <a:latin typeface="Times New Roman" panose="02020603050405020304" pitchFamily="18" charset="0"/>
              </a:rPr>
              <a:t> of the sequence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>
            <a:spLocks noGrp="1" noChangeArrowheads="1"/>
          </p:cNvSpPr>
          <p:nvPr>
            <p:ph idx="1"/>
          </p:nvPr>
        </p:nvSpPr>
        <p:spPr>
          <a:xfrm>
            <a:off x="1227455" y="1487170"/>
            <a:ext cx="8641080" cy="435673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Here, n-</a:t>
            </a:r>
            <a:r>
              <a:rPr lang="en-US" altLang="zh-CN" dirty="0" err="1">
                <a:latin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</a:rPr>
              <a:t> sample is given by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x[n]=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(t)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t=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),  n=…,-2,-1,0,1,…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The spacing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between two consecutive samples is called the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sampling interval</a:t>
            </a:r>
            <a:r>
              <a:rPr lang="en-US" altLang="zh-CN" dirty="0">
                <a:latin typeface="Times New Roman" panose="02020603050405020304" pitchFamily="18" charset="0"/>
              </a:rPr>
              <a:t> or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sampling period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Reciprocal of sampling interval T, denoted 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is called the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sampling frequency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=1/T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+mn-ea"/>
              </a:rPr>
              <a:t>Unit of sampling frequency is cycles per second, or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hertz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(Hz), if T is in 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seconds</a:t>
            </a:r>
            <a:endParaRPr lang="en-US" altLang="zh-CN" i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93371" y="1337945"/>
            <a:ext cx="10699174" cy="28301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Two types of discrete-time signals: 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- </a:t>
            </a:r>
            <a:r>
              <a:rPr lang="en-US" altLang="zh-CN" dirty="0">
                <a:solidFill>
                  <a:srgbClr val="FA3710"/>
                </a:solidFill>
                <a:latin typeface="Times New Roman" panose="02020603050405020304" pitchFamily="18" charset="0"/>
              </a:rPr>
              <a:t>Sampled-data signals</a:t>
            </a:r>
            <a:r>
              <a:rPr lang="en-US" altLang="zh-CN" dirty="0">
                <a:latin typeface="Times New Roman" panose="02020603050405020304" pitchFamily="18" charset="0"/>
              </a:rPr>
              <a:t> in which samples are continuous-valued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- </a:t>
            </a:r>
            <a:r>
              <a:rPr lang="en-US" altLang="zh-CN" dirty="0">
                <a:solidFill>
                  <a:srgbClr val="FA3710"/>
                </a:solidFill>
                <a:latin typeface="Times New Roman" panose="02020603050405020304" pitchFamily="18" charset="0"/>
              </a:rPr>
              <a:t>Digital signals</a:t>
            </a:r>
            <a:r>
              <a:rPr lang="en-US" altLang="zh-CN" dirty="0">
                <a:latin typeface="Times New Roman" panose="02020603050405020304" pitchFamily="18" charset="0"/>
              </a:rPr>
              <a:t> in which samples are discrete-valued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Signals in a practical digital signal processing system are digital signals obtained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quantizing</a:t>
            </a:r>
            <a:r>
              <a:rPr lang="en-US" altLang="zh-CN" dirty="0">
                <a:latin typeface="Times New Roman" panose="02020603050405020304" pitchFamily="18" charset="0"/>
              </a:rPr>
              <a:t> the sample values either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rounding </a:t>
            </a:r>
            <a:r>
              <a:rPr lang="en-US" altLang="zh-CN" dirty="0">
                <a:latin typeface="Times New Roman" panose="02020603050405020304" pitchFamily="18" charset="0"/>
              </a:rPr>
              <a:t>or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truncation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54" y="5205430"/>
            <a:ext cx="7272808" cy="9240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288714"/>
            <a:ext cx="9420006" cy="796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75105"/>
            <a:ext cx="10363200" cy="382610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{x[n]} is a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+mn-ea"/>
              </a:rPr>
              <a:t>real sequence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, if the n-</a:t>
            </a:r>
            <a:r>
              <a:rPr lang="en-US" altLang="zh-CN" dirty="0" err="1">
                <a:latin typeface="Times New Roman" panose="02020603050405020304" pitchFamily="18" charset="0"/>
                <a:sym typeface="+mn-ea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sample x[n] is real for all values of n; Otherwise, {x[n]} is a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+mn-ea"/>
              </a:rPr>
              <a:t>complex sequence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 complex sequence {x[n]} can be written as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{x[n]}={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[n]} + j{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[n]}   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where 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dirty="0">
                <a:latin typeface="Times New Roman" panose="02020603050405020304" pitchFamily="18" charset="0"/>
              </a:rPr>
              <a:t>[n] and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dirty="0">
                <a:latin typeface="Times New Roman" panose="02020603050405020304" pitchFamily="18" charset="0"/>
              </a:rPr>
              <a:t>[n] are the real and imaginary parts of x[n]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complex conjugate sequence of {x[n]} is given by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{x*[n]}={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[n]} - j{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im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[n]}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</a:rPr>
              <a:t> -  {x[n]}={cos0.25n} is a real sequence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{y[n]}={e</a:t>
            </a:r>
            <a:r>
              <a:rPr lang="en-US" altLang="zh-CN" baseline="30000" dirty="0">
                <a:latin typeface="Times New Roman" panose="02020603050405020304" pitchFamily="18" charset="0"/>
              </a:rPr>
              <a:t>j0.3n</a:t>
            </a:r>
            <a:r>
              <a:rPr lang="en-US" altLang="zh-CN" dirty="0">
                <a:latin typeface="Times New Roman" panose="02020603050405020304" pitchFamily="18" charset="0"/>
              </a:rPr>
              <a:t>} is a complex sequence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We can write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{y[n]}={cos0.3n + jsin0.3n}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= {cos0.3n} + j{sin0.3n}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	where  {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dirty="0">
                <a:latin typeface="Times New Roman" panose="02020603050405020304" pitchFamily="18" charset="0"/>
              </a:rPr>
              <a:t>[n]}={cos0.3n}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{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dirty="0">
                <a:latin typeface="Times New Roman" panose="02020603050405020304" pitchFamily="18" charset="0"/>
              </a:rPr>
              <a:t>[n]}={sin0.3n}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{y*[n]}={cos0.3n} - j{sin0.3n}</a:t>
            </a:r>
          </a:p>
        </p:txBody>
      </p:sp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idx="1"/>
          </p:nvPr>
        </p:nvSpPr>
        <p:spPr>
          <a:xfrm>
            <a:off x="1847528" y="1738596"/>
            <a:ext cx="9073008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 discrete-time signal may be a finite-length or an infinite-length sequence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Finite-length</a:t>
            </a:r>
            <a:r>
              <a:rPr lang="en-US" altLang="zh-CN" dirty="0">
                <a:latin typeface="Times New Roman" panose="02020603050405020304" pitchFamily="18" charset="0"/>
              </a:rPr>
              <a:t> (also called finite-duration or finite-extent) sequence is defined only for a finite time interval: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n  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where -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&lt; 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&lt;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dirty="0">
                <a:latin typeface="Times New Roman" panose="02020603050405020304" pitchFamily="18" charset="0"/>
              </a:rPr>
              <a:t> with N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Length or duration of the above finite-length sequence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- 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+ 1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377403" y="5283952"/>
            <a:ext cx="7673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Zero-padding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—append with zero-valued samples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2782456" y="1063687"/>
            <a:ext cx="724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2.1.1 Length of a discrete-time signal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06028" y="5823703"/>
            <a:ext cx="6213475" cy="479424"/>
            <a:chOff x="2806028" y="5823703"/>
            <a:chExt cx="6213475" cy="479424"/>
          </a:xfrm>
        </p:grpSpPr>
        <p:sp>
          <p:nvSpPr>
            <p:cNvPr id="16388" name="Rectangle 9"/>
            <p:cNvSpPr>
              <a:spLocks noChangeArrowheads="1"/>
            </p:cNvSpPr>
            <p:nvPr/>
          </p:nvSpPr>
          <p:spPr bwMode="auto">
            <a:xfrm>
              <a:off x="2806028" y="5845927"/>
              <a:ext cx="18716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Vector form</a:t>
              </a:r>
              <a:r>
                <a:rPr lang="en-US" altLang="zh-CN" sz="24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pSp>
          <p:nvGrpSpPr>
            <p:cNvPr id="16389" name="Group 10"/>
            <p:cNvGrpSpPr/>
            <p:nvPr/>
          </p:nvGrpSpPr>
          <p:grpSpPr bwMode="auto">
            <a:xfrm>
              <a:off x="5255540" y="5823703"/>
              <a:ext cx="3763963" cy="461963"/>
              <a:chOff x="2109" y="3505"/>
              <a:chExt cx="2371" cy="291"/>
            </a:xfrm>
          </p:grpSpPr>
          <p:grpSp>
            <p:nvGrpSpPr>
              <p:cNvPr id="16390" name="Group 11"/>
              <p:cNvGrpSpPr/>
              <p:nvPr/>
            </p:nvGrpSpPr>
            <p:grpSpPr bwMode="auto">
              <a:xfrm>
                <a:off x="2109" y="3505"/>
                <a:ext cx="2300" cy="291"/>
                <a:chOff x="2346" y="1072"/>
                <a:chExt cx="45993" cy="450"/>
              </a:xfrm>
            </p:grpSpPr>
            <p:graphicFrame>
              <p:nvGraphicFramePr>
                <p:cNvPr id="16391" name="Object 12"/>
                <p:cNvGraphicFramePr>
                  <a:graphicFrameLocks noChangeAspect="1"/>
                </p:cNvGraphicFramePr>
                <p:nvPr/>
              </p:nvGraphicFramePr>
              <p:xfrm>
                <a:off x="4867" y="1165"/>
                <a:ext cx="148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41" r:id="rId4" imgW="88900" imgH="152400" progId="Equation.3">
                        <p:embed/>
                      </p:oleObj>
                    </mc:Choice>
                    <mc:Fallback>
                      <p:oleObj r:id="rId4" imgW="88900" imgH="152400" progId="Equation.3">
                        <p:embed/>
                        <p:pic>
                          <p:nvPicPr>
                            <p:cNvPr id="0" name="Picture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67" y="1165"/>
                              <a:ext cx="148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392" name="Rectangle 13"/>
                <p:cNvSpPr>
                  <a:spLocks noChangeArrowheads="1"/>
                </p:cNvSpPr>
                <p:nvPr/>
              </p:nvSpPr>
              <p:spPr bwMode="auto">
                <a:xfrm>
                  <a:off x="2346" y="1072"/>
                  <a:ext cx="45993" cy="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>
                      <a:solidFill>
                        <a:srgbClr val="0070C0"/>
                      </a:solidFill>
                      <a:latin typeface="Times New Roman" panose="02020603050405020304" pitchFamily="18" charset="0"/>
                    </a:rPr>
                    <a:t>x[n]=[x[0]  x[1]  … x[N-1]]</a:t>
                  </a:r>
                </a:p>
              </p:txBody>
            </p:sp>
          </p:grpSp>
          <p:sp>
            <p:nvSpPr>
              <p:cNvPr id="16393" name="Rectangle 14"/>
              <p:cNvSpPr>
                <a:spLocks noChangeArrowheads="1"/>
              </p:cNvSpPr>
              <p:nvPr/>
            </p:nvSpPr>
            <p:spPr bwMode="auto">
              <a:xfrm>
                <a:off x="4313" y="3505"/>
                <a:ext cx="16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</p:grpSp>
      </p:grpSp>
      <p:sp>
        <p:nvSpPr>
          <p:cNvPr id="16394" name="Rectangle 15"/>
          <p:cNvSpPr>
            <a:spLocks noChangeArrowheads="1"/>
          </p:cNvSpPr>
          <p:nvPr/>
        </p:nvSpPr>
        <p:spPr bwMode="auto">
          <a:xfrm>
            <a:off x="1752600" y="333375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309</TotalTime>
  <Words>1620</Words>
  <Application>Microsoft Office PowerPoint</Application>
  <PresentationFormat>宽屏</PresentationFormat>
  <Paragraphs>220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黑体</vt:lpstr>
      <vt:lpstr>楷体_GB2312</vt:lpstr>
      <vt:lpstr>宋体</vt:lpstr>
      <vt:lpstr>微软雅黑</vt:lpstr>
      <vt:lpstr>Arial</vt:lpstr>
      <vt:lpstr>Arial Black</vt:lpstr>
      <vt:lpstr>Symbol</vt:lpstr>
      <vt:lpstr>Tahoma</vt:lpstr>
      <vt:lpstr>Times New Roman</vt:lpstr>
      <vt:lpstr>Wingdings</vt:lpstr>
      <vt:lpstr>主题1</vt:lpstr>
      <vt:lpstr>Equation.3</vt:lpstr>
      <vt:lpstr>Microsoft Word 97 - 2003 Document</vt:lpstr>
      <vt:lpstr>Equation.DSMT4</vt:lpstr>
      <vt:lpstr>Equation</vt:lpstr>
      <vt:lpstr>公式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2.2.3 Convolution Sum</vt:lpstr>
      <vt:lpstr>Convolution Sum Properties </vt:lpstr>
      <vt:lpstr>PowerPoint 演示文稿</vt:lpstr>
      <vt:lpstr>PowerPoint 演示文稿</vt:lpstr>
      <vt:lpstr>Tabular Method of Convolution Sum Computation</vt:lpstr>
      <vt:lpstr>PowerPoint 演示文稿</vt:lpstr>
      <vt:lpstr>2.2.4 Sampling rate alteration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</cp:lastModifiedBy>
  <cp:revision>64</cp:revision>
  <dcterms:created xsi:type="dcterms:W3CDTF">2016-08-06T03:26:00Z</dcterms:created>
  <dcterms:modified xsi:type="dcterms:W3CDTF">2023-02-26T13:44:40Z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