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56" r:id="rId2"/>
    <p:sldId id="284" r:id="rId3"/>
    <p:sldId id="292" r:id="rId4"/>
    <p:sldId id="294" r:id="rId5"/>
    <p:sldId id="295" r:id="rId6"/>
    <p:sldId id="296" r:id="rId7"/>
    <p:sldId id="297" r:id="rId8"/>
    <p:sldId id="298" r:id="rId9"/>
    <p:sldId id="299" r:id="rId10"/>
    <p:sldId id="472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473" r:id="rId22"/>
    <p:sldId id="474" r:id="rId23"/>
    <p:sldId id="313" r:id="rId24"/>
    <p:sldId id="475" r:id="rId25"/>
    <p:sldId id="314" r:id="rId26"/>
    <p:sldId id="479" r:id="rId27"/>
    <p:sldId id="316" r:id="rId28"/>
    <p:sldId id="476" r:id="rId29"/>
    <p:sldId id="317" r:id="rId30"/>
    <p:sldId id="477" r:id="rId31"/>
    <p:sldId id="322" r:id="rId32"/>
    <p:sldId id="323" r:id="rId33"/>
    <p:sldId id="478" r:id="rId34"/>
    <p:sldId id="325" r:id="rId35"/>
    <p:sldId id="327" r:id="rId36"/>
    <p:sldId id="328" r:id="rId37"/>
    <p:sldId id="329" r:id="rId38"/>
    <p:sldId id="331" r:id="rId39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505F2C04-C923-438B-8C0F-E0CD2BADF298}">
      <wppc:fontMiss xmlns:wppc="http://www.wps.cn/officeDocument/PresentationCustomData" xmlns="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76" d="100"/>
          <a:sy n="76" d="100"/>
        </p:scale>
        <p:origin x="741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1" d="100"/>
          <a:sy n="61" d="100"/>
        </p:scale>
        <p:origin x="3027" y="5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png"/><Relationship Id="rId1" Type="http://schemas.openxmlformats.org/officeDocument/2006/relationships/image" Target="../media/image33.png"/><Relationship Id="rId4" Type="http://schemas.openxmlformats.org/officeDocument/2006/relationships/image" Target="../media/image36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9.emf"/><Relationship Id="rId1" Type="http://schemas.openxmlformats.org/officeDocument/2006/relationships/image" Target="../media/image38.e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5" Type="http://schemas.openxmlformats.org/officeDocument/2006/relationships/image" Target="../media/image48.wmf"/><Relationship Id="rId4" Type="http://schemas.openxmlformats.org/officeDocument/2006/relationships/image" Target="../media/image47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Relationship Id="rId5" Type="http://schemas.openxmlformats.org/officeDocument/2006/relationships/image" Target="../media/image54.wmf"/><Relationship Id="rId4" Type="http://schemas.openxmlformats.org/officeDocument/2006/relationships/image" Target="../media/image5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Relationship Id="rId5" Type="http://schemas.openxmlformats.org/officeDocument/2006/relationships/image" Target="../media/image54.wmf"/><Relationship Id="rId4" Type="http://schemas.openxmlformats.org/officeDocument/2006/relationships/image" Target="../media/image58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png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4.wmf"/><Relationship Id="rId1" Type="http://schemas.openxmlformats.org/officeDocument/2006/relationships/image" Target="../media/image73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2.wmf"/><Relationship Id="rId2" Type="http://schemas.openxmlformats.org/officeDocument/2006/relationships/image" Target="../media/image81.wmf"/><Relationship Id="rId1" Type="http://schemas.openxmlformats.org/officeDocument/2006/relationships/image" Target="../media/image80.wmf"/><Relationship Id="rId4" Type="http://schemas.openxmlformats.org/officeDocument/2006/relationships/image" Target="../media/image83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6.wmf"/><Relationship Id="rId2" Type="http://schemas.openxmlformats.org/officeDocument/2006/relationships/image" Target="../media/image85.wmf"/><Relationship Id="rId1" Type="http://schemas.openxmlformats.org/officeDocument/2006/relationships/image" Target="../media/image84.wmf"/><Relationship Id="rId4" Type="http://schemas.openxmlformats.org/officeDocument/2006/relationships/image" Target="../media/image87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89.wmf"/><Relationship Id="rId1" Type="http://schemas.openxmlformats.org/officeDocument/2006/relationships/image" Target="../media/image88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9.wmf"/><Relationship Id="rId2" Type="http://schemas.openxmlformats.org/officeDocument/2006/relationships/image" Target="../media/image91.wmf"/><Relationship Id="rId1" Type="http://schemas.openxmlformats.org/officeDocument/2006/relationships/image" Target="../media/image9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E02FA133-70E9-4798-9C21-0CF9BD2F7C1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85B8D18-4DE9-4D76-938F-02A935652E4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F40152-1C89-41FE-ACC6-161D1DE860E8}" type="datetimeFigureOut">
              <a:rPr lang="zh-CN" altLang="en-US" smtClean="0"/>
              <a:t>2023/3/5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82DB678-9C33-4401-8582-F346C398F6C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5C83BD1-F54A-4C58-9CCA-51167E3134C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C1E6F7-6703-4EE2-B17E-DB2261FCEB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1674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buFontTx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buFontTx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buFontTx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noProof="1" dirty="0">
                <a:cs typeface="+mn-ea"/>
              </a:defRPr>
            </a:lvl1pPr>
          </a:lstStyle>
          <a:p>
            <a:fld id="{FE8B2378-04EC-4369-B11C-735E6F4BF28B}" type="slidenum">
              <a:rPr lang="zh-CN" altLang="en-US"/>
              <a:t>‹#›</a:t>
            </a:fld>
            <a:endParaRPr lang="zh-CN" altLang="en-US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8B2378-04EC-4369-B11C-735E6F4BF28B}" type="slidenum">
              <a:rPr lang="zh-CN" altLang="en-US" smtClean="0"/>
              <a:t>2</a:t>
            </a:fld>
            <a:endParaRPr lang="zh-CN" altLang="en-US"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7"/>
          <p:cNvSpPr txBox="1">
            <a:spLocks noChangeArrowheads="1"/>
          </p:cNvSpPr>
          <p:nvPr/>
        </p:nvSpPr>
        <p:spPr bwMode="auto">
          <a:xfrm>
            <a:off x="0" y="6172200"/>
            <a:ext cx="4775200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endParaRPr lang="zh-CN" altLang="zh-CN">
              <a:solidFill>
                <a:schemeClr val="tx1"/>
              </a:solidFill>
            </a:endParaRPr>
          </a:p>
        </p:txBody>
      </p:sp>
      <p:sp>
        <p:nvSpPr>
          <p:cNvPr id="3" name="Rectangle 11"/>
          <p:cNvSpPr>
            <a:spLocks noChangeArrowheads="1"/>
          </p:cNvSpPr>
          <p:nvPr/>
        </p:nvSpPr>
        <p:spPr bwMode="auto">
          <a:xfrm>
            <a:off x="0" y="6324600"/>
            <a:ext cx="12192000" cy="5334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  <a:defRPr/>
            </a:pPr>
            <a:endParaRPr lang="zh-CN" altLang="en-US" b="1"/>
          </a:p>
        </p:txBody>
      </p:sp>
      <p:sp>
        <p:nvSpPr>
          <p:cNvPr id="4" name="Text Box 12"/>
          <p:cNvSpPr txBox="1">
            <a:spLocks noChangeArrowheads="1"/>
          </p:cNvSpPr>
          <p:nvPr/>
        </p:nvSpPr>
        <p:spPr bwMode="auto">
          <a:xfrm>
            <a:off x="609600" y="6429375"/>
            <a:ext cx="7213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969696"/>
                </a:solidFill>
                <a:ea typeface="楷体_GB2312" panose="02010609030101010101" pitchFamily="49" charset="-122"/>
              </a:rPr>
              <a:t>电子科技大学 宽带通信网络实验室</a:t>
            </a:r>
          </a:p>
        </p:txBody>
      </p:sp>
      <p:sp>
        <p:nvSpPr>
          <p:cNvPr id="5" name="Line 15"/>
          <p:cNvSpPr>
            <a:spLocks noChangeShapeType="1"/>
          </p:cNvSpPr>
          <p:nvPr/>
        </p:nvSpPr>
        <p:spPr bwMode="auto">
          <a:xfrm>
            <a:off x="101600" y="1066800"/>
            <a:ext cx="9596438" cy="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Text Box 16"/>
          <p:cNvSpPr txBox="1">
            <a:spLocks noChangeArrowheads="1"/>
          </p:cNvSpPr>
          <p:nvPr/>
        </p:nvSpPr>
        <p:spPr bwMode="auto">
          <a:xfrm>
            <a:off x="8229600" y="6415088"/>
            <a:ext cx="3860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300">
                <a:solidFill>
                  <a:srgbClr val="969696"/>
                </a:solidFill>
                <a:latin typeface="Times New Roman" panose="02020603050405020304" pitchFamily="18" charset="0"/>
              </a:rPr>
              <a:t>    </a:t>
            </a:r>
            <a:fld id="{3560E11D-60B7-40A6-AE59-B94E06084DB9}" type="slidenum">
              <a:rPr lang="en-US" altLang="zh-CN" sz="1300" b="1">
                <a:solidFill>
                  <a:srgbClr val="969696"/>
                </a:solidFill>
                <a:latin typeface="Times New Roman" panose="02020603050405020304" pitchFamily="18" charset="0"/>
              </a:rPr>
              <a:t>‹#›</a:t>
            </a:fld>
            <a:r>
              <a:rPr lang="en-US" altLang="zh-CN">
                <a:solidFill>
                  <a:srgbClr val="969696"/>
                </a:solidFill>
                <a:latin typeface="Times New Roman" panose="02020603050405020304" pitchFamily="18" charset="0"/>
              </a:rPr>
              <a:t>                </a:t>
            </a:r>
            <a:fld id="{85A96C09-E3EB-4794-A9CB-518E332506E1}" type="datetime1">
              <a:rPr lang="zh-CN" altLang="en-US" b="1">
                <a:solidFill>
                  <a:srgbClr val="969696"/>
                </a:solidFill>
                <a:latin typeface="Times New Roman" panose="02020603050405020304" pitchFamily="18" charset="0"/>
              </a:rPr>
              <a:t>2023/3/5</a:t>
            </a:fld>
            <a:endParaRPr lang="en-US" altLang="zh-CN" b="1">
              <a:solidFill>
                <a:srgbClr val="969696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7" name="Object 3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9300" y="1828800"/>
            <a:ext cx="8878888" cy="450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0" y="6172200"/>
            <a:ext cx="4775200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endParaRPr lang="zh-CN" altLang="zh-CN">
              <a:solidFill>
                <a:schemeClr val="tx1"/>
              </a:solidFill>
            </a:endParaRPr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0" y="6324600"/>
            <a:ext cx="12192000" cy="5334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  <a:defRPr/>
            </a:pPr>
            <a:endParaRPr lang="zh-CN" altLang="en-US" b="1"/>
          </a:p>
        </p:txBody>
      </p:sp>
      <p:pic>
        <p:nvPicPr>
          <p:cNvPr id="11" name="Picture 14" descr="未命名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6200" y="346075"/>
            <a:ext cx="1758950" cy="1252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Line 15"/>
          <p:cNvSpPr>
            <a:spLocks noChangeShapeType="1"/>
          </p:cNvSpPr>
          <p:nvPr/>
        </p:nvSpPr>
        <p:spPr bwMode="auto">
          <a:xfrm>
            <a:off x="407988" y="1066800"/>
            <a:ext cx="9953625" cy="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Text Box 16"/>
          <p:cNvSpPr txBox="1">
            <a:spLocks noChangeArrowheads="1"/>
          </p:cNvSpPr>
          <p:nvPr/>
        </p:nvSpPr>
        <p:spPr bwMode="auto">
          <a:xfrm>
            <a:off x="8229600" y="6415088"/>
            <a:ext cx="3860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300">
                <a:solidFill>
                  <a:srgbClr val="969696"/>
                </a:solidFill>
                <a:latin typeface="Times New Roman" panose="02020603050405020304" pitchFamily="18" charset="0"/>
              </a:rPr>
              <a:t>    </a:t>
            </a:r>
            <a:fld id="{B812E3DF-ED77-4F34-A201-ED2D285E7F20}" type="slidenum">
              <a:rPr lang="en-US" altLang="zh-CN" sz="1300" b="1">
                <a:solidFill>
                  <a:srgbClr val="969696"/>
                </a:solidFill>
                <a:latin typeface="Times New Roman" panose="02020603050405020304" pitchFamily="18" charset="0"/>
              </a:rPr>
              <a:t>‹#›</a:t>
            </a:fld>
            <a:r>
              <a:rPr lang="en-US" altLang="zh-CN">
                <a:solidFill>
                  <a:srgbClr val="969696"/>
                </a:solidFill>
                <a:latin typeface="Times New Roman" panose="02020603050405020304" pitchFamily="18" charset="0"/>
              </a:rPr>
              <a:t>                </a:t>
            </a:r>
            <a:fld id="{371CE042-6626-45CE-B0C8-9D6D89DDA58F}" type="datetime1">
              <a:rPr lang="zh-CN" altLang="en-US" b="1">
                <a:solidFill>
                  <a:srgbClr val="969696"/>
                </a:solidFill>
                <a:latin typeface="Times New Roman" panose="02020603050405020304" pitchFamily="18" charset="0"/>
              </a:rPr>
              <a:t>2023/3/5</a:t>
            </a:fld>
            <a:endParaRPr lang="en-US" altLang="zh-CN" b="1">
              <a:solidFill>
                <a:srgbClr val="969696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4" name="Object 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6400" y="1752600"/>
            <a:ext cx="8878888" cy="450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8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613" y="1628775"/>
            <a:ext cx="8689975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Freeform 94"/>
          <p:cNvSpPr/>
          <p:nvPr/>
        </p:nvSpPr>
        <p:spPr bwMode="gray">
          <a:xfrm>
            <a:off x="0" y="0"/>
            <a:ext cx="3962400" cy="5257800"/>
          </a:xfrm>
          <a:custGeom>
            <a:avLst/>
            <a:gdLst/>
            <a:ahLst/>
            <a:cxnLst>
              <a:cxn ang="0">
                <a:pos x="118" y="0"/>
              </a:cxn>
              <a:cxn ang="0">
                <a:pos x="0" y="118"/>
              </a:cxn>
              <a:cxn ang="0">
                <a:pos x="0" y="589"/>
              </a:cxn>
              <a:cxn ang="0">
                <a:pos x="161" y="174"/>
              </a:cxn>
              <a:cxn ang="0">
                <a:pos x="589" y="0"/>
              </a:cxn>
              <a:cxn ang="0">
                <a:pos x="118" y="0"/>
              </a:cxn>
            </a:cxnLst>
            <a:rect l="0" t="0" r="r" b="b"/>
            <a:pathLst>
              <a:path w="596" h="598">
                <a:moveTo>
                  <a:pt x="118" y="0"/>
                </a:moveTo>
                <a:cubicBezTo>
                  <a:pt x="53" y="0"/>
                  <a:pt x="0" y="53"/>
                  <a:pt x="0" y="118"/>
                </a:cubicBezTo>
                <a:lnTo>
                  <a:pt x="0" y="589"/>
                </a:lnTo>
                <a:cubicBezTo>
                  <a:pt x="27" y="598"/>
                  <a:pt x="12" y="309"/>
                  <a:pt x="161" y="174"/>
                </a:cubicBezTo>
                <a:cubicBezTo>
                  <a:pt x="310" y="39"/>
                  <a:pt x="596" y="29"/>
                  <a:pt x="589" y="0"/>
                </a:cubicBezTo>
                <a:lnTo>
                  <a:pt x="118" y="0"/>
                </a:lnTo>
                <a:close/>
              </a:path>
            </a:pathLst>
          </a:custGeom>
          <a:gradFill rotWithShape="1">
            <a:gsLst>
              <a:gs pos="0">
                <a:srgbClr val="0066CC">
                  <a:gamma/>
                  <a:tint val="54510"/>
                  <a:invGamma/>
                </a:srgbClr>
              </a:gs>
              <a:gs pos="50000">
                <a:srgbClr val="0066CC">
                  <a:alpha val="0"/>
                </a:srgbClr>
              </a:gs>
              <a:gs pos="100000">
                <a:srgbClr val="0066CC">
                  <a:gamma/>
                  <a:tint val="54510"/>
                  <a:invGamma/>
                </a:srgbClr>
              </a:gs>
            </a:gsLst>
            <a:lin ang="2700000" scaled="1"/>
          </a:gradFill>
          <a:ln w="0">
            <a:noFill/>
            <a:prstDash val="solid"/>
            <a:round/>
          </a:ln>
        </p:spPr>
        <p:txBody>
          <a:bodyPr/>
          <a:lstStyle/>
          <a:p>
            <a:pPr>
              <a:buFontTx/>
              <a:buNone/>
              <a:defRPr/>
            </a:pPr>
            <a:endParaRPr lang="zh-CN" altLang="en-US" b="1">
              <a:latin typeface="Arial" panose="020B0604020202020204" pitchFamily="34" charset="0"/>
            </a:endParaRPr>
          </a:p>
        </p:txBody>
      </p:sp>
      <p:sp>
        <p:nvSpPr>
          <p:cNvPr id="17" name="标题占位符 6"/>
          <p:cNvSpPr/>
          <p:nvPr/>
        </p:nvSpPr>
        <p:spPr bwMode="auto">
          <a:xfrm>
            <a:off x="609600" y="2133600"/>
            <a:ext cx="10972800" cy="25908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buFontTx/>
              <a:buNone/>
              <a:defRPr/>
            </a:pPr>
            <a:endParaRPr lang="zh-CN" altLang="en-US" sz="4000" b="1" dirty="0">
              <a:solidFill>
                <a:srgbClr val="0070C0"/>
              </a:solidFill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8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B5473D-98EF-45EC-9B06-E9986C7D577B}" type="datetimeFigureOut">
              <a:rPr lang="zh-CN" altLang="en-US"/>
              <a:t>2023/3/5</a:t>
            </a:fld>
            <a:endParaRPr lang="en-US" altLang="zh-CN"/>
          </a:p>
        </p:txBody>
      </p:sp>
      <p:sp>
        <p:nvSpPr>
          <p:cNvPr id="19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7DBBB5-83B3-4C23-B645-BA77D99C8C9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B5473D-98EF-45EC-9B06-E9986C7D577B}" type="datetimeFigureOut">
              <a:rPr lang="zh-CN" altLang="en-US"/>
              <a:t>2023/3/5</a:t>
            </a:fld>
            <a:endParaRPr lang="en-US" altLang="zh-CN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D52865-2369-4B89-A566-5AFA34D6584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Rectangle 1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B5473D-98EF-45EC-9B06-E9986C7D577B}" type="datetimeFigureOut">
              <a:rPr lang="zh-CN" altLang="en-US"/>
              <a:t>2023/3/5</a:t>
            </a:fld>
            <a:endParaRPr lang="en-US" altLang="zh-CN"/>
          </a:p>
        </p:txBody>
      </p:sp>
      <p:sp>
        <p:nvSpPr>
          <p:cNvPr id="8" name="Rectangle 1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2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AE9680-3339-4425-AB4E-B01D147F902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B5473D-98EF-45EC-9B06-E9986C7D577B}" type="datetimeFigureOut">
              <a:rPr lang="zh-CN" altLang="en-US"/>
              <a:t>2023/3/5</a:t>
            </a:fld>
            <a:endParaRPr lang="en-US" altLang="zh-CN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D95FC4-D6E1-463E-A306-8077DA3FA28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0" y="6172200"/>
            <a:ext cx="4775200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endParaRPr lang="zh-CN" altLang="zh-CN">
              <a:solidFill>
                <a:schemeClr val="tx1"/>
              </a:solidFill>
            </a:endParaRPr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0" y="6324600"/>
            <a:ext cx="12192000" cy="5334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  <a:defRPr/>
            </a:pPr>
            <a:endParaRPr lang="zh-CN" altLang="en-US" b="1"/>
          </a:p>
        </p:txBody>
      </p:sp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609600" y="6429375"/>
            <a:ext cx="7213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969696"/>
                </a:solidFill>
                <a:ea typeface="楷体_GB2312" panose="02010609030101010101" pitchFamily="49" charset="-122"/>
              </a:rPr>
              <a:t>电子科技大学 宽带通信网络实验室</a:t>
            </a:r>
          </a:p>
        </p:txBody>
      </p:sp>
      <p:sp>
        <p:nvSpPr>
          <p:cNvPr id="7" name="Line 15"/>
          <p:cNvSpPr>
            <a:spLocks noChangeShapeType="1"/>
          </p:cNvSpPr>
          <p:nvPr/>
        </p:nvSpPr>
        <p:spPr bwMode="auto">
          <a:xfrm>
            <a:off x="101600" y="1066800"/>
            <a:ext cx="9596438" cy="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Text Box 16"/>
          <p:cNvSpPr txBox="1">
            <a:spLocks noChangeArrowheads="1"/>
          </p:cNvSpPr>
          <p:nvPr/>
        </p:nvSpPr>
        <p:spPr bwMode="auto">
          <a:xfrm>
            <a:off x="8229600" y="6415088"/>
            <a:ext cx="3860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300">
                <a:solidFill>
                  <a:srgbClr val="969696"/>
                </a:solidFill>
                <a:latin typeface="Times New Roman" panose="02020603050405020304" pitchFamily="18" charset="0"/>
              </a:rPr>
              <a:t>    </a:t>
            </a:r>
            <a:fld id="{85AE49B9-97AD-4A70-8F06-1DC358F6FE83}" type="slidenum">
              <a:rPr lang="en-US" altLang="zh-CN" sz="1300" b="1">
                <a:solidFill>
                  <a:srgbClr val="969696"/>
                </a:solidFill>
                <a:latin typeface="Times New Roman" panose="02020603050405020304" pitchFamily="18" charset="0"/>
              </a:rPr>
              <a:t>‹#›</a:t>
            </a:fld>
            <a:r>
              <a:rPr lang="en-US" altLang="zh-CN">
                <a:solidFill>
                  <a:srgbClr val="969696"/>
                </a:solidFill>
                <a:latin typeface="Times New Roman" panose="02020603050405020304" pitchFamily="18" charset="0"/>
              </a:rPr>
              <a:t>                </a:t>
            </a:r>
            <a:fld id="{20542858-4F72-4E21-939F-836667A8E7F9}" type="datetime1">
              <a:rPr lang="zh-CN" altLang="en-US" b="1">
                <a:solidFill>
                  <a:srgbClr val="969696"/>
                </a:solidFill>
                <a:latin typeface="Times New Roman" panose="02020603050405020304" pitchFamily="18" charset="0"/>
              </a:rPr>
              <a:t>2023/3/5</a:t>
            </a:fld>
            <a:endParaRPr lang="en-US" altLang="zh-CN" b="1">
              <a:solidFill>
                <a:srgbClr val="969696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9" name="Object 3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9300" y="1828800"/>
            <a:ext cx="8878888" cy="450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0" y="6172200"/>
            <a:ext cx="4775200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endParaRPr lang="zh-CN" altLang="zh-CN">
              <a:solidFill>
                <a:schemeClr val="tx1"/>
              </a:solidFill>
            </a:endParaRP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0" y="6324600"/>
            <a:ext cx="12192000" cy="5334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  <a:defRPr/>
            </a:pPr>
            <a:endParaRPr lang="zh-CN" altLang="en-US" b="1"/>
          </a:p>
        </p:txBody>
      </p:sp>
      <p:pic>
        <p:nvPicPr>
          <p:cNvPr id="13" name="Picture 14" descr="未命名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6200" y="346075"/>
            <a:ext cx="1758950" cy="1252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Line 15"/>
          <p:cNvSpPr>
            <a:spLocks noChangeShapeType="1"/>
          </p:cNvSpPr>
          <p:nvPr/>
        </p:nvSpPr>
        <p:spPr bwMode="auto">
          <a:xfrm>
            <a:off x="407988" y="1066800"/>
            <a:ext cx="9953625" cy="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Text Box 16"/>
          <p:cNvSpPr txBox="1">
            <a:spLocks noChangeArrowheads="1"/>
          </p:cNvSpPr>
          <p:nvPr/>
        </p:nvSpPr>
        <p:spPr bwMode="auto">
          <a:xfrm>
            <a:off x="8229600" y="6415088"/>
            <a:ext cx="3860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300">
                <a:solidFill>
                  <a:srgbClr val="969696"/>
                </a:solidFill>
                <a:latin typeface="Times New Roman" panose="02020603050405020304" pitchFamily="18" charset="0"/>
              </a:rPr>
              <a:t>    </a:t>
            </a:r>
            <a:fld id="{67F83AC3-D118-4A3B-8DB0-F01167479A78}" type="slidenum">
              <a:rPr lang="en-US" altLang="zh-CN" sz="1300" b="1">
                <a:solidFill>
                  <a:srgbClr val="969696"/>
                </a:solidFill>
                <a:latin typeface="Times New Roman" panose="02020603050405020304" pitchFamily="18" charset="0"/>
              </a:rPr>
              <a:t>‹#›</a:t>
            </a:fld>
            <a:r>
              <a:rPr lang="en-US" altLang="zh-CN">
                <a:solidFill>
                  <a:srgbClr val="969696"/>
                </a:solidFill>
                <a:latin typeface="Times New Roman" panose="02020603050405020304" pitchFamily="18" charset="0"/>
              </a:rPr>
              <a:t>                </a:t>
            </a:r>
            <a:fld id="{599BAB76-9F51-4112-8034-AF58CDB68C5B}" type="datetime1">
              <a:rPr lang="zh-CN" altLang="en-US" b="1">
                <a:solidFill>
                  <a:srgbClr val="969696"/>
                </a:solidFill>
                <a:latin typeface="Times New Roman" panose="02020603050405020304" pitchFamily="18" charset="0"/>
              </a:rPr>
              <a:t>2023/3/5</a:t>
            </a:fld>
            <a:endParaRPr lang="en-US" altLang="zh-CN" b="1">
              <a:solidFill>
                <a:srgbClr val="969696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6" name="Object 3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6400" y="1752600"/>
            <a:ext cx="8878888" cy="450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17" name="Rectangle 1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B1B923-37EF-494A-8EB2-5D980FFDD69B}" type="datetimeFigureOut">
              <a:rPr lang="zh-CN" altLang="en-US"/>
              <a:t>2023/3/5</a:t>
            </a:fld>
            <a:endParaRPr lang="en-US" altLang="zh-CN"/>
          </a:p>
        </p:txBody>
      </p:sp>
      <p:sp>
        <p:nvSpPr>
          <p:cNvPr id="18" name="Rectangle 1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Rectangle 2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F1C42F-D5D3-490B-8360-B65CB5EDD41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0" y="6172200"/>
            <a:ext cx="4775200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endParaRPr lang="zh-CN" altLang="zh-CN">
              <a:solidFill>
                <a:schemeClr val="tx1"/>
              </a:solidFill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0" y="6324600"/>
            <a:ext cx="12192000" cy="5334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  <a:defRPr/>
            </a:pPr>
            <a:endParaRPr lang="zh-CN" altLang="en-US" b="1"/>
          </a:p>
        </p:txBody>
      </p:sp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609600" y="6429375"/>
            <a:ext cx="7213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969696"/>
                </a:solidFill>
                <a:ea typeface="楷体_GB2312" panose="02010609030101010101" pitchFamily="49" charset="-122"/>
              </a:rPr>
              <a:t>电子科技大学 宽带通信网络实验室</a:t>
            </a:r>
          </a:p>
        </p:txBody>
      </p:sp>
      <p:sp>
        <p:nvSpPr>
          <p:cNvPr id="9" name="Line 15"/>
          <p:cNvSpPr>
            <a:spLocks noChangeShapeType="1"/>
          </p:cNvSpPr>
          <p:nvPr/>
        </p:nvSpPr>
        <p:spPr bwMode="auto">
          <a:xfrm>
            <a:off x="101600" y="1066800"/>
            <a:ext cx="9596438" cy="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Text Box 16"/>
          <p:cNvSpPr txBox="1">
            <a:spLocks noChangeArrowheads="1"/>
          </p:cNvSpPr>
          <p:nvPr/>
        </p:nvSpPr>
        <p:spPr bwMode="auto">
          <a:xfrm>
            <a:off x="8229600" y="6415088"/>
            <a:ext cx="3860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900">
                <a:solidFill>
                  <a:srgbClr val="969696"/>
                </a:solidFill>
                <a:latin typeface="Times New Roman" panose="02020603050405020304" pitchFamily="18" charset="0"/>
              </a:rPr>
              <a:t>    </a:t>
            </a:r>
            <a:fld id="{4F1BE3A5-7319-467D-B826-F596F4A4D5CB}" type="slidenum">
              <a:rPr lang="en-US" altLang="zh-CN" sz="900" b="1">
                <a:solidFill>
                  <a:srgbClr val="969696"/>
                </a:solidFill>
                <a:latin typeface="Times New Roman" panose="02020603050405020304" pitchFamily="18" charset="0"/>
              </a:rPr>
              <a:t>‹#›</a:t>
            </a:fld>
            <a:r>
              <a:rPr lang="en-US" altLang="zh-CN">
                <a:solidFill>
                  <a:srgbClr val="969696"/>
                </a:solidFill>
                <a:latin typeface="Times New Roman" panose="02020603050405020304" pitchFamily="18" charset="0"/>
              </a:rPr>
              <a:t>                </a:t>
            </a:r>
            <a:fld id="{05972C12-8A66-45EE-9ABB-8243569D87EF}" type="datetime1">
              <a:rPr lang="zh-CN" altLang="en-US" b="1">
                <a:solidFill>
                  <a:srgbClr val="969696"/>
                </a:solidFill>
                <a:latin typeface="Times New Roman" panose="02020603050405020304" pitchFamily="18" charset="0"/>
              </a:rPr>
              <a:t>2023/3/5</a:t>
            </a:fld>
            <a:endParaRPr lang="en-US" altLang="zh-CN" b="1">
              <a:solidFill>
                <a:srgbClr val="969696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1" name="Object 35"/>
          <p:cNvGraphicFramePr>
            <a:graphicFrameLocks noChangeAspect="1"/>
          </p:cNvGraphicFramePr>
          <p:nvPr/>
        </p:nvGraphicFramePr>
        <p:xfrm>
          <a:off x="3289300" y="1828800"/>
          <a:ext cx="8878888" cy="450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76" r:id="rId3" imgW="5664200" imgH="3327400" progId="">
                  <p:embed/>
                </p:oleObj>
              </mc:Choice>
              <mc:Fallback>
                <p:oleObj r:id="rId3" imgW="5664200" imgH="3327400" progId="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9300" y="1828800"/>
                        <a:ext cx="8878888" cy="4503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0" y="6172200"/>
            <a:ext cx="4775200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endParaRPr lang="zh-CN" altLang="zh-CN">
              <a:solidFill>
                <a:schemeClr val="tx1"/>
              </a:solidFill>
            </a:endParaRP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0" y="6324600"/>
            <a:ext cx="12192000" cy="5334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  <a:defRPr/>
            </a:pPr>
            <a:endParaRPr lang="zh-CN" altLang="en-US" b="1"/>
          </a:p>
        </p:txBody>
      </p:sp>
      <p:pic>
        <p:nvPicPr>
          <p:cNvPr id="15" name="Picture 14" descr="未命名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6200" y="346075"/>
            <a:ext cx="1758950" cy="1252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407988" y="1066800"/>
            <a:ext cx="9953625" cy="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8229600" y="6415088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900">
                <a:solidFill>
                  <a:srgbClr val="969696"/>
                </a:solidFill>
                <a:latin typeface="Times New Roman" panose="02020603050405020304" pitchFamily="18" charset="0"/>
              </a:rPr>
              <a:t>    </a:t>
            </a:r>
            <a:fld id="{64167A0D-71DE-420B-B246-A2D280B0F26E}" type="slidenum">
              <a:rPr lang="en-US" altLang="zh-CN" sz="900" b="1">
                <a:solidFill>
                  <a:srgbClr val="969696"/>
                </a:solidFill>
                <a:latin typeface="Times New Roman" panose="02020603050405020304" pitchFamily="18" charset="0"/>
              </a:rPr>
              <a:t>‹#›</a:t>
            </a:fld>
            <a:r>
              <a:rPr lang="en-US" altLang="zh-CN">
                <a:solidFill>
                  <a:srgbClr val="969696"/>
                </a:solidFill>
                <a:latin typeface="Times New Roman" panose="02020603050405020304" pitchFamily="18" charset="0"/>
              </a:rPr>
              <a:t>                </a:t>
            </a:r>
            <a:endParaRPr lang="en-US" altLang="zh-CN" b="1">
              <a:solidFill>
                <a:srgbClr val="969696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8" name="Object 36"/>
          <p:cNvGraphicFramePr>
            <a:graphicFrameLocks noChangeAspect="1"/>
          </p:cNvGraphicFramePr>
          <p:nvPr/>
        </p:nvGraphicFramePr>
        <p:xfrm>
          <a:off x="2946400" y="1752600"/>
          <a:ext cx="8878888" cy="450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77" r:id="rId6" imgW="5664200" imgH="3327400" progId="">
                  <p:embed/>
                </p:oleObj>
              </mc:Choice>
              <mc:Fallback>
                <p:oleObj r:id="rId6" imgW="5664200" imgH="3327400" progId="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6400" y="1752600"/>
                        <a:ext cx="8878888" cy="4503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1462087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860117" y="2017713"/>
            <a:ext cx="5080000" cy="19812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860117" y="4151313"/>
            <a:ext cx="5080000" cy="19812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19" name="日期占位符 5"/>
          <p:cNvSpPr>
            <a:spLocks noGrp="1"/>
          </p:cNvSpPr>
          <p:nvPr>
            <p:ph type="dt" sz="half" idx="10"/>
          </p:nvPr>
        </p:nvSpPr>
        <p:spPr>
          <a:xfrm>
            <a:off x="1549400" y="6243638"/>
            <a:ext cx="2540000" cy="457200"/>
          </a:xfr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" name="页脚占位符 6"/>
          <p:cNvSpPr>
            <a:spLocks noGrp="1"/>
          </p:cNvSpPr>
          <p:nvPr>
            <p:ph type="ftr" sz="quarter" idx="11"/>
          </p:nvPr>
        </p:nvSpPr>
        <p:spPr>
          <a:xfrm>
            <a:off x="4876800" y="6243638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9390063" y="6243638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9AACFC24-0414-4227-86DB-3D1D0F16F95A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0" y="6172200"/>
            <a:ext cx="4775200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endParaRPr lang="zh-CN" altLang="zh-CN">
              <a:solidFill>
                <a:schemeClr val="tx1"/>
              </a:solidFill>
            </a:endParaRPr>
          </a:p>
        </p:txBody>
      </p:sp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23812" y="6356350"/>
            <a:ext cx="12192000" cy="5334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  <a:defRPr/>
            </a:pPr>
            <a:endParaRPr lang="zh-CN" altLang="en-US" b="1"/>
          </a:p>
        </p:txBody>
      </p:sp>
      <p:sp>
        <p:nvSpPr>
          <p:cNvPr id="8" name="Line 15"/>
          <p:cNvSpPr>
            <a:spLocks noChangeShapeType="1"/>
          </p:cNvSpPr>
          <p:nvPr/>
        </p:nvSpPr>
        <p:spPr bwMode="auto">
          <a:xfrm>
            <a:off x="101600" y="1066800"/>
            <a:ext cx="9596438" cy="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Text Box 16"/>
          <p:cNvSpPr txBox="1">
            <a:spLocks noChangeArrowheads="1"/>
          </p:cNvSpPr>
          <p:nvPr/>
        </p:nvSpPr>
        <p:spPr bwMode="auto">
          <a:xfrm>
            <a:off x="8229600" y="6415088"/>
            <a:ext cx="3860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900">
                <a:solidFill>
                  <a:srgbClr val="969696"/>
                </a:solidFill>
                <a:latin typeface="Times New Roman" panose="02020603050405020304" pitchFamily="18" charset="0"/>
              </a:rPr>
              <a:t>    </a:t>
            </a:r>
            <a:fld id="{973F797F-2B7B-40FA-81C2-6FA23B9B6C66}" type="slidenum">
              <a:rPr lang="en-US" altLang="zh-CN" sz="900" b="1">
                <a:solidFill>
                  <a:srgbClr val="969696"/>
                </a:solidFill>
                <a:latin typeface="Times New Roman" panose="02020603050405020304" pitchFamily="18" charset="0"/>
              </a:rPr>
              <a:t>‹#›</a:t>
            </a:fld>
            <a:r>
              <a:rPr lang="en-US" altLang="zh-CN">
                <a:solidFill>
                  <a:srgbClr val="969696"/>
                </a:solidFill>
                <a:latin typeface="Times New Roman" panose="02020603050405020304" pitchFamily="18" charset="0"/>
              </a:rPr>
              <a:t>                </a:t>
            </a:r>
            <a:fld id="{2B22BE42-2413-423C-B76F-E5BD6714409D}" type="datetime1">
              <a:rPr lang="zh-CN" altLang="en-US" b="1">
                <a:solidFill>
                  <a:srgbClr val="969696"/>
                </a:solidFill>
                <a:latin typeface="Times New Roman" panose="02020603050405020304" pitchFamily="18" charset="0"/>
              </a:rPr>
              <a:t>2023/3/5</a:t>
            </a:fld>
            <a:endParaRPr lang="en-US" altLang="zh-CN" b="1">
              <a:solidFill>
                <a:srgbClr val="969696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0" name="Object 35"/>
          <p:cNvGraphicFramePr>
            <a:graphicFrameLocks noChangeAspect="1"/>
          </p:cNvGraphicFramePr>
          <p:nvPr/>
        </p:nvGraphicFramePr>
        <p:xfrm>
          <a:off x="3289300" y="1828800"/>
          <a:ext cx="8878888" cy="450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60" r:id="rId3" imgW="5664200" imgH="3327400" progId="">
                  <p:embed/>
                </p:oleObj>
              </mc:Choice>
              <mc:Fallback>
                <p:oleObj r:id="rId3" imgW="5664200" imgH="3327400" progId="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9300" y="1828800"/>
                        <a:ext cx="8878888" cy="4503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Picture 14" descr="未命名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6200" y="346075"/>
            <a:ext cx="1758950" cy="1252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407988" y="1066800"/>
            <a:ext cx="9953625" cy="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8229600" y="6415088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900">
                <a:solidFill>
                  <a:srgbClr val="969696"/>
                </a:solidFill>
                <a:latin typeface="Times New Roman" panose="02020603050405020304" pitchFamily="18" charset="0"/>
              </a:rPr>
              <a:t>    </a:t>
            </a:r>
            <a:fld id="{A54492AF-58F0-439D-9B05-5F221A2DE52B}" type="slidenum">
              <a:rPr lang="en-US" altLang="zh-CN" sz="900" b="1">
                <a:solidFill>
                  <a:srgbClr val="969696"/>
                </a:solidFill>
                <a:latin typeface="Times New Roman" panose="02020603050405020304" pitchFamily="18" charset="0"/>
              </a:rPr>
              <a:t>‹#›</a:t>
            </a:fld>
            <a:r>
              <a:rPr lang="en-US" altLang="zh-CN">
                <a:solidFill>
                  <a:srgbClr val="969696"/>
                </a:solidFill>
                <a:latin typeface="Times New Roman" panose="02020603050405020304" pitchFamily="18" charset="0"/>
              </a:rPr>
              <a:t>                </a:t>
            </a:r>
            <a:endParaRPr lang="en-US" altLang="zh-CN" b="1">
              <a:solidFill>
                <a:srgbClr val="969696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7" name="Object 36"/>
          <p:cNvGraphicFramePr>
            <a:graphicFrameLocks noChangeAspect="1"/>
          </p:cNvGraphicFramePr>
          <p:nvPr/>
        </p:nvGraphicFramePr>
        <p:xfrm>
          <a:off x="2946400" y="1752600"/>
          <a:ext cx="8878888" cy="450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61" r:id="rId6" imgW="5664200" imgH="3327400" progId="">
                  <p:embed/>
                </p:oleObj>
              </mc:Choice>
              <mc:Fallback>
                <p:oleObj r:id="rId6" imgW="5664200" imgH="3327400" progId="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6400" y="1752600"/>
                        <a:ext cx="8878888" cy="4503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22238"/>
            <a:ext cx="10058400" cy="1295400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719263"/>
            <a:ext cx="5384800" cy="4411662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18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9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0AAE6D-3D02-413D-BFF9-A7C6F2415FFA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oleObject" Target="../embeddings/oleObject2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7"/>
          <p:cNvSpPr txBox="1">
            <a:spLocks noChangeArrowheads="1"/>
          </p:cNvSpPr>
          <p:nvPr/>
        </p:nvSpPr>
        <p:spPr bwMode="auto">
          <a:xfrm>
            <a:off x="0" y="6172200"/>
            <a:ext cx="4775200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endParaRPr lang="zh-CN" altLang="zh-CN">
              <a:solidFill>
                <a:schemeClr val="tx1"/>
              </a:solidFill>
            </a:endParaRPr>
          </a:p>
        </p:txBody>
      </p:sp>
      <p:sp>
        <p:nvSpPr>
          <p:cNvPr id="2051" name="Rectangle 11"/>
          <p:cNvSpPr>
            <a:spLocks noChangeArrowheads="1"/>
          </p:cNvSpPr>
          <p:nvPr/>
        </p:nvSpPr>
        <p:spPr bwMode="auto">
          <a:xfrm>
            <a:off x="0" y="6324600"/>
            <a:ext cx="12192000" cy="5334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  <a:defRPr/>
            </a:pPr>
            <a:endParaRPr lang="zh-CN" altLang="en-US" b="1"/>
          </a:p>
        </p:txBody>
      </p:sp>
      <p:sp>
        <p:nvSpPr>
          <p:cNvPr id="1028" name="Text Box 12"/>
          <p:cNvSpPr txBox="1">
            <a:spLocks noChangeArrowheads="1"/>
          </p:cNvSpPr>
          <p:nvPr/>
        </p:nvSpPr>
        <p:spPr bwMode="auto">
          <a:xfrm>
            <a:off x="609600" y="6429375"/>
            <a:ext cx="7213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969696"/>
                </a:solidFill>
                <a:ea typeface="楷体_GB2312" panose="02010609030101010101" pitchFamily="49" charset="-122"/>
              </a:rPr>
              <a:t>电子科技大学 宽带通信网络实验室</a:t>
            </a:r>
          </a:p>
        </p:txBody>
      </p:sp>
      <p:sp>
        <p:nvSpPr>
          <p:cNvPr id="1029" name="Line 15"/>
          <p:cNvSpPr>
            <a:spLocks noChangeShapeType="1"/>
          </p:cNvSpPr>
          <p:nvPr/>
        </p:nvSpPr>
        <p:spPr bwMode="auto">
          <a:xfrm>
            <a:off x="101600" y="1066800"/>
            <a:ext cx="9596438" cy="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0" name="Text Box 16"/>
          <p:cNvSpPr txBox="1">
            <a:spLocks noChangeArrowheads="1"/>
          </p:cNvSpPr>
          <p:nvPr/>
        </p:nvSpPr>
        <p:spPr bwMode="auto">
          <a:xfrm>
            <a:off x="8229600" y="6415088"/>
            <a:ext cx="3860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300">
                <a:solidFill>
                  <a:srgbClr val="969696"/>
                </a:solidFill>
                <a:latin typeface="Times New Roman" panose="02020603050405020304" pitchFamily="18" charset="0"/>
              </a:rPr>
              <a:t>    </a:t>
            </a:r>
            <a:fld id="{260F134C-C47C-41A4-944C-3A992D929565}" type="slidenum">
              <a:rPr lang="en-US" altLang="zh-CN" sz="1300" b="1">
                <a:solidFill>
                  <a:srgbClr val="969696"/>
                </a:solidFill>
                <a:latin typeface="Times New Roman" panose="02020603050405020304" pitchFamily="18" charset="0"/>
              </a:rPr>
              <a:t>‹#›</a:t>
            </a:fld>
            <a:r>
              <a:rPr lang="en-US" altLang="zh-CN">
                <a:solidFill>
                  <a:srgbClr val="969696"/>
                </a:solidFill>
                <a:latin typeface="Times New Roman" panose="02020603050405020304" pitchFamily="18" charset="0"/>
              </a:rPr>
              <a:t>                </a:t>
            </a:r>
            <a:fld id="{C8E665CD-8E75-4F82-8C8F-169909A6BEF4}" type="datetime1">
              <a:rPr lang="zh-CN" altLang="en-US" b="1">
                <a:solidFill>
                  <a:srgbClr val="969696"/>
                </a:solidFill>
                <a:latin typeface="Times New Roman" panose="02020603050405020304" pitchFamily="18" charset="0"/>
              </a:rPr>
              <a:t>2023/3/5</a:t>
            </a:fld>
            <a:endParaRPr lang="en-US" altLang="zh-CN" b="1">
              <a:solidFill>
                <a:srgbClr val="969696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031" name="Object 35"/>
          <p:cNvGraphicFramePr>
            <a:graphicFrameLocks noChangeAspect="1"/>
          </p:cNvGraphicFramePr>
          <p:nvPr/>
        </p:nvGraphicFramePr>
        <p:xfrm>
          <a:off x="3289300" y="1828800"/>
          <a:ext cx="8878888" cy="450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4" r:id="rId10" imgW="5664200" imgH="3327400" progId="">
                  <p:embed/>
                </p:oleObj>
              </mc:Choice>
              <mc:Fallback>
                <p:oleObj r:id="rId10" imgW="5664200" imgH="3327400" progId="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9300" y="1828800"/>
                        <a:ext cx="8878888" cy="4503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7" name="Text Box 7"/>
          <p:cNvSpPr txBox="1">
            <a:spLocks noChangeArrowheads="1"/>
          </p:cNvSpPr>
          <p:nvPr/>
        </p:nvSpPr>
        <p:spPr bwMode="auto">
          <a:xfrm>
            <a:off x="0" y="6172200"/>
            <a:ext cx="4775200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endParaRPr lang="zh-CN" altLang="zh-CN">
              <a:solidFill>
                <a:schemeClr val="tx1"/>
              </a:solidFill>
            </a:endParaRPr>
          </a:p>
        </p:txBody>
      </p:sp>
      <p:sp>
        <p:nvSpPr>
          <p:cNvPr id="2058" name="Rectangle 11"/>
          <p:cNvSpPr>
            <a:spLocks noChangeArrowheads="1"/>
          </p:cNvSpPr>
          <p:nvPr/>
        </p:nvSpPr>
        <p:spPr bwMode="auto">
          <a:xfrm>
            <a:off x="0" y="6324600"/>
            <a:ext cx="12192000" cy="5334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  <a:defRPr/>
            </a:pPr>
            <a:endParaRPr lang="zh-CN" altLang="en-US" b="1"/>
          </a:p>
        </p:txBody>
      </p:sp>
      <p:pic>
        <p:nvPicPr>
          <p:cNvPr id="1035" name="Picture 14" descr="未命名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6200" y="346075"/>
            <a:ext cx="1758950" cy="1252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6" name="Line 15"/>
          <p:cNvSpPr>
            <a:spLocks noChangeShapeType="1"/>
          </p:cNvSpPr>
          <p:nvPr/>
        </p:nvSpPr>
        <p:spPr bwMode="auto">
          <a:xfrm>
            <a:off x="407988" y="1066800"/>
            <a:ext cx="9953625" cy="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7" name="Text Box 16"/>
          <p:cNvSpPr txBox="1">
            <a:spLocks noChangeArrowheads="1"/>
          </p:cNvSpPr>
          <p:nvPr/>
        </p:nvSpPr>
        <p:spPr bwMode="auto">
          <a:xfrm>
            <a:off x="8229600" y="6415088"/>
            <a:ext cx="3860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300">
                <a:solidFill>
                  <a:srgbClr val="969696"/>
                </a:solidFill>
                <a:latin typeface="Times New Roman" panose="02020603050405020304" pitchFamily="18" charset="0"/>
              </a:rPr>
              <a:t>    </a:t>
            </a:r>
            <a:fld id="{788C23B1-6A3A-4260-8434-BE49F2D0406F}" type="slidenum">
              <a:rPr lang="en-US" altLang="zh-CN" sz="1300" b="1">
                <a:solidFill>
                  <a:srgbClr val="969696"/>
                </a:solidFill>
                <a:latin typeface="Times New Roman" panose="02020603050405020304" pitchFamily="18" charset="0"/>
              </a:rPr>
              <a:t>‹#›</a:t>
            </a:fld>
            <a:r>
              <a:rPr lang="en-US" altLang="zh-CN">
                <a:solidFill>
                  <a:srgbClr val="969696"/>
                </a:solidFill>
                <a:latin typeface="Times New Roman" panose="02020603050405020304" pitchFamily="18" charset="0"/>
              </a:rPr>
              <a:t>                </a:t>
            </a:r>
            <a:fld id="{5967A8F6-3F75-4E5D-8885-147111835895}" type="datetime1">
              <a:rPr lang="zh-CN" altLang="en-US" b="1">
                <a:solidFill>
                  <a:srgbClr val="969696"/>
                </a:solidFill>
                <a:latin typeface="Times New Roman" panose="02020603050405020304" pitchFamily="18" charset="0"/>
              </a:rPr>
              <a:t>2023/3/5</a:t>
            </a:fld>
            <a:endParaRPr lang="en-US" altLang="zh-CN" b="1">
              <a:solidFill>
                <a:srgbClr val="969696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038" name="Object 36"/>
          <p:cNvGraphicFramePr>
            <a:graphicFrameLocks noChangeAspect="1"/>
          </p:cNvGraphicFramePr>
          <p:nvPr/>
        </p:nvGraphicFramePr>
        <p:xfrm>
          <a:off x="2946400" y="1752600"/>
          <a:ext cx="8878888" cy="450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5" r:id="rId13" imgW="5664200" imgH="3327400" progId="">
                  <p:embed/>
                </p:oleObj>
              </mc:Choice>
              <mc:Fallback>
                <p:oleObj r:id="rId13" imgW="5664200" imgH="3327400" progId="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6400" y="1752600"/>
                        <a:ext cx="8878888" cy="4503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9" name="Rectangle 1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4800" y="0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40" name="Rectangle 17"/>
          <p:cNvSpPr>
            <a:spLocks noGrp="1" noChangeArrowheads="1"/>
          </p:cNvSpPr>
          <p:nvPr>
            <p:ph type="body" idx="9"/>
          </p:nvPr>
        </p:nvSpPr>
        <p:spPr bwMode="auto">
          <a:xfrm>
            <a:off x="304800" y="1219200"/>
            <a:ext cx="11582400" cy="490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66" name="Rectangle 1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buFontTx/>
              <a:buNone/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CB5473D-98EF-45EC-9B06-E9986C7D577B}" type="datetimeFigureOut">
              <a:rPr lang="zh-CN" altLang="en-US"/>
              <a:t>2023/3/5</a:t>
            </a:fld>
            <a:endParaRPr lang="en-US" altLang="zh-CN"/>
          </a:p>
        </p:txBody>
      </p:sp>
      <p:sp>
        <p:nvSpPr>
          <p:cNvPr id="2067" name="Rectangle 1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0" hangingPunct="0">
              <a:buFontTx/>
              <a:buNone/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68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noProof="1" dirty="0">
                <a:cs typeface="+mn-ea"/>
              </a:defRPr>
            </a:lvl1pPr>
          </a:lstStyle>
          <a:p>
            <a:fld id="{4B3C5766-3F80-4EB8-AFEB-D768782A217A}" type="slidenum">
              <a:rPr lang="zh-CN" altLang="en-US"/>
              <a:t>‹#›</a:t>
            </a:fld>
            <a:endParaRPr lang="zh-CN" altLang="en-US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</p:sldLayoutIdLst>
  <p:txStyles>
    <p:titleStyle>
      <a:lvl1pPr algn="l" rtl="0" fontAlgn="base">
        <a:spcBef>
          <a:spcPct val="0"/>
        </a:spcBef>
        <a:spcAft>
          <a:spcPct val="0"/>
        </a:spcAft>
        <a:defRPr sz="4000" b="1">
          <a:solidFill>
            <a:srgbClr val="0070C0"/>
          </a:solidFill>
          <a:latin typeface="Arial Black" panose="020B0A04020102020204" pitchFamily="34" charset="0"/>
          <a:ea typeface="微软雅黑" panose="020B0503020204020204" pitchFamily="34" charset="-122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 b="1">
          <a:solidFill>
            <a:srgbClr val="0070C0"/>
          </a:solidFill>
          <a:latin typeface="Arial Black" panose="020B0A04020102020204" pitchFamily="34" charset="0"/>
          <a:ea typeface="微软雅黑" panose="020B0503020204020204" pitchFamily="34" charset="-122"/>
        </a:defRPr>
      </a:lvl2pPr>
      <a:lvl3pPr algn="l" rtl="0" fontAlgn="base">
        <a:spcBef>
          <a:spcPct val="0"/>
        </a:spcBef>
        <a:spcAft>
          <a:spcPct val="0"/>
        </a:spcAft>
        <a:defRPr sz="4000" b="1">
          <a:solidFill>
            <a:srgbClr val="0070C0"/>
          </a:solidFill>
          <a:latin typeface="Arial Black" panose="020B0A04020102020204" pitchFamily="34" charset="0"/>
          <a:ea typeface="微软雅黑" panose="020B0503020204020204" pitchFamily="34" charset="-122"/>
        </a:defRPr>
      </a:lvl3pPr>
      <a:lvl4pPr algn="l" rtl="0" fontAlgn="base">
        <a:spcBef>
          <a:spcPct val="0"/>
        </a:spcBef>
        <a:spcAft>
          <a:spcPct val="0"/>
        </a:spcAft>
        <a:defRPr sz="4000" b="1">
          <a:solidFill>
            <a:srgbClr val="0070C0"/>
          </a:solidFill>
          <a:latin typeface="Arial Black" panose="020B0A04020102020204" pitchFamily="34" charset="0"/>
          <a:ea typeface="微软雅黑" panose="020B0503020204020204" pitchFamily="34" charset="-122"/>
        </a:defRPr>
      </a:lvl4pPr>
      <a:lvl5pPr algn="l" rtl="0" fontAlgn="base">
        <a:spcBef>
          <a:spcPct val="0"/>
        </a:spcBef>
        <a:spcAft>
          <a:spcPct val="0"/>
        </a:spcAft>
        <a:defRPr sz="4000" b="1">
          <a:solidFill>
            <a:srgbClr val="0070C0"/>
          </a:solidFill>
          <a:latin typeface="Arial Black" panose="020B0A04020102020204" pitchFamily="34" charset="0"/>
          <a:ea typeface="微软雅黑" panose="020B0503020204020204" pitchFamily="34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 b="1">
          <a:solidFill>
            <a:srgbClr val="0070C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1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3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26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12" Type="http://schemas.openxmlformats.org/officeDocument/2006/relationships/image" Target="../media/image32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9.wmf"/><Relationship Id="rId11" Type="http://schemas.openxmlformats.org/officeDocument/2006/relationships/oleObject" Target="../embeddings/oleObject31.bin"/><Relationship Id="rId5" Type="http://schemas.openxmlformats.org/officeDocument/2006/relationships/oleObject" Target="../embeddings/oleObject28.bin"/><Relationship Id="rId10" Type="http://schemas.openxmlformats.org/officeDocument/2006/relationships/image" Target="../media/image31.wmf"/><Relationship Id="rId4" Type="http://schemas.openxmlformats.org/officeDocument/2006/relationships/image" Target="../media/image28.wmf"/><Relationship Id="rId9" Type="http://schemas.openxmlformats.org/officeDocument/2006/relationships/oleObject" Target="../embeddings/oleObject30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4.png"/><Relationship Id="rId5" Type="http://schemas.openxmlformats.org/officeDocument/2006/relationships/oleObject" Target="../embeddings/oleObject33.bin"/><Relationship Id="rId10" Type="http://schemas.openxmlformats.org/officeDocument/2006/relationships/image" Target="../media/image36.wmf"/><Relationship Id="rId4" Type="http://schemas.openxmlformats.org/officeDocument/2006/relationships/image" Target="../media/image33.png"/><Relationship Id="rId9" Type="http://schemas.openxmlformats.org/officeDocument/2006/relationships/oleObject" Target="../embeddings/oleObject35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37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3" Type="http://schemas.openxmlformats.org/officeDocument/2006/relationships/image" Target="../media/image40.png"/><Relationship Id="rId7" Type="http://schemas.openxmlformats.org/officeDocument/2006/relationships/image" Target="../media/image39.e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38.bin"/><Relationship Id="rId5" Type="http://schemas.openxmlformats.org/officeDocument/2006/relationships/image" Target="../media/image38.emf"/><Relationship Id="rId4" Type="http://schemas.openxmlformats.org/officeDocument/2006/relationships/oleObject" Target="../embeddings/oleObject37.bin"/><Relationship Id="rId9" Type="http://schemas.openxmlformats.org/officeDocument/2006/relationships/image" Target="../media/image37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41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13" Type="http://schemas.openxmlformats.org/officeDocument/2006/relationships/image" Target="../media/image48.wmf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45.wmf"/><Relationship Id="rId12" Type="http://schemas.openxmlformats.org/officeDocument/2006/relationships/oleObject" Target="../embeddings/oleObject46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43.bin"/><Relationship Id="rId11" Type="http://schemas.openxmlformats.org/officeDocument/2006/relationships/image" Target="../media/image47.wmf"/><Relationship Id="rId5" Type="http://schemas.openxmlformats.org/officeDocument/2006/relationships/image" Target="../media/image44.wmf"/><Relationship Id="rId10" Type="http://schemas.openxmlformats.org/officeDocument/2006/relationships/oleObject" Target="../embeddings/oleObject45.bin"/><Relationship Id="rId4" Type="http://schemas.openxmlformats.org/officeDocument/2006/relationships/oleObject" Target="../embeddings/oleObject42.bin"/><Relationship Id="rId9" Type="http://schemas.openxmlformats.org/officeDocument/2006/relationships/image" Target="../media/image46.wmf"/><Relationship Id="rId14" Type="http://schemas.openxmlformats.org/officeDocument/2006/relationships/image" Target="../media/image4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12" Type="http://schemas.openxmlformats.org/officeDocument/2006/relationships/image" Target="../media/image54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51.wmf"/><Relationship Id="rId11" Type="http://schemas.openxmlformats.org/officeDocument/2006/relationships/oleObject" Target="../embeddings/oleObject51.bin"/><Relationship Id="rId5" Type="http://schemas.openxmlformats.org/officeDocument/2006/relationships/oleObject" Target="../embeddings/oleObject48.bin"/><Relationship Id="rId10" Type="http://schemas.openxmlformats.org/officeDocument/2006/relationships/image" Target="../media/image53.wmf"/><Relationship Id="rId4" Type="http://schemas.openxmlformats.org/officeDocument/2006/relationships/image" Target="../media/image50.wmf"/><Relationship Id="rId9" Type="http://schemas.openxmlformats.org/officeDocument/2006/relationships/oleObject" Target="../embeddings/oleObject50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3" Type="http://schemas.openxmlformats.org/officeDocument/2006/relationships/oleObject" Target="../embeddings/oleObject52.bin"/><Relationship Id="rId7" Type="http://schemas.openxmlformats.org/officeDocument/2006/relationships/oleObject" Target="../embeddings/oleObject54.bin"/><Relationship Id="rId12" Type="http://schemas.openxmlformats.org/officeDocument/2006/relationships/image" Target="../media/image5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56.wmf"/><Relationship Id="rId11" Type="http://schemas.openxmlformats.org/officeDocument/2006/relationships/oleObject" Target="../embeddings/oleObject56.bin"/><Relationship Id="rId5" Type="http://schemas.openxmlformats.org/officeDocument/2006/relationships/oleObject" Target="../embeddings/oleObject53.bin"/><Relationship Id="rId10" Type="http://schemas.openxmlformats.org/officeDocument/2006/relationships/image" Target="../media/image58.wmf"/><Relationship Id="rId4" Type="http://schemas.openxmlformats.org/officeDocument/2006/relationships/image" Target="../media/image55.wmf"/><Relationship Id="rId9" Type="http://schemas.openxmlformats.org/officeDocument/2006/relationships/oleObject" Target="../embeddings/oleObject55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oleObject" Target="../embeddings/oleObject57.bin"/><Relationship Id="rId7" Type="http://schemas.openxmlformats.org/officeDocument/2006/relationships/image" Target="../media/image59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51.wmf"/><Relationship Id="rId5" Type="http://schemas.openxmlformats.org/officeDocument/2006/relationships/oleObject" Target="../embeddings/oleObject58.bin"/><Relationship Id="rId4" Type="http://schemas.openxmlformats.org/officeDocument/2006/relationships/image" Target="../media/image50.wmf"/><Relationship Id="rId9" Type="http://schemas.openxmlformats.org/officeDocument/2006/relationships/image" Target="../media/image6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6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4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oleObject" Target="../embeddings/oleObject60.bin"/><Relationship Id="rId7" Type="http://schemas.openxmlformats.org/officeDocument/2006/relationships/image" Target="../media/image75.png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74.wmf"/><Relationship Id="rId5" Type="http://schemas.openxmlformats.org/officeDocument/2006/relationships/oleObject" Target="../embeddings/oleObject61.bin"/><Relationship Id="rId10" Type="http://schemas.openxmlformats.org/officeDocument/2006/relationships/image" Target="../media/image78.png"/><Relationship Id="rId4" Type="http://schemas.openxmlformats.org/officeDocument/2006/relationships/image" Target="../media/image73.wmf"/><Relationship Id="rId9" Type="http://schemas.openxmlformats.org/officeDocument/2006/relationships/image" Target="../media/image7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3" Type="http://schemas.openxmlformats.org/officeDocument/2006/relationships/oleObject" Target="../embeddings/oleObject62.bin"/><Relationship Id="rId7" Type="http://schemas.openxmlformats.org/officeDocument/2006/relationships/oleObject" Target="../embeddings/oleObject64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81.wmf"/><Relationship Id="rId5" Type="http://schemas.openxmlformats.org/officeDocument/2006/relationships/oleObject" Target="../embeddings/oleObject63.bin"/><Relationship Id="rId10" Type="http://schemas.openxmlformats.org/officeDocument/2006/relationships/image" Target="../media/image83.wmf"/><Relationship Id="rId4" Type="http://schemas.openxmlformats.org/officeDocument/2006/relationships/image" Target="../media/image80.wmf"/><Relationship Id="rId9" Type="http://schemas.openxmlformats.org/officeDocument/2006/relationships/oleObject" Target="../embeddings/oleObject65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3" Type="http://schemas.openxmlformats.org/officeDocument/2006/relationships/oleObject" Target="../embeddings/oleObject66.bin"/><Relationship Id="rId7" Type="http://schemas.openxmlformats.org/officeDocument/2006/relationships/oleObject" Target="../embeddings/oleObject68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85.wmf"/><Relationship Id="rId5" Type="http://schemas.openxmlformats.org/officeDocument/2006/relationships/oleObject" Target="../embeddings/oleObject67.bin"/><Relationship Id="rId10" Type="http://schemas.openxmlformats.org/officeDocument/2006/relationships/image" Target="../media/image87.wmf"/><Relationship Id="rId4" Type="http://schemas.openxmlformats.org/officeDocument/2006/relationships/image" Target="../media/image84.wmf"/><Relationship Id="rId9" Type="http://schemas.openxmlformats.org/officeDocument/2006/relationships/oleObject" Target="../embeddings/oleObject69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0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89.wmf"/><Relationship Id="rId5" Type="http://schemas.openxmlformats.org/officeDocument/2006/relationships/oleObject" Target="../embeddings/oleObject71.bin"/><Relationship Id="rId4" Type="http://schemas.openxmlformats.org/officeDocument/2006/relationships/image" Target="../media/image88.w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wmf"/><Relationship Id="rId3" Type="http://schemas.openxmlformats.org/officeDocument/2006/relationships/oleObject" Target="../embeddings/oleObject72.bin"/><Relationship Id="rId7" Type="http://schemas.openxmlformats.org/officeDocument/2006/relationships/oleObject" Target="../embeddings/oleObject74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91.wmf"/><Relationship Id="rId5" Type="http://schemas.openxmlformats.org/officeDocument/2006/relationships/oleObject" Target="../embeddings/oleObject73.bin"/><Relationship Id="rId4" Type="http://schemas.openxmlformats.org/officeDocument/2006/relationships/image" Target="../media/image90.w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8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12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11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13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3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4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1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3"/>
          <p:cNvSpPr>
            <a:spLocks noChangeArrowheads="1"/>
          </p:cNvSpPr>
          <p:nvPr/>
        </p:nvSpPr>
        <p:spPr bwMode="auto">
          <a:xfrm>
            <a:off x="1416050" y="319088"/>
            <a:ext cx="8915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charset="-122"/>
              </a:rPr>
              <a:t>§2 Discrete-Time Signals In the Time-Domain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393566" y="2204864"/>
            <a:ext cx="7620000" cy="3023914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90000"/>
              </a:lnSpc>
              <a:buFontTx/>
            </a:pPr>
            <a:r>
              <a:rPr lang="en-US" altLang="zh-CN" kern="0" dirty="0"/>
              <a:t>The time-domain representation of discrete-time signals</a:t>
            </a:r>
          </a:p>
          <a:p>
            <a:pPr>
              <a:lnSpc>
                <a:spcPct val="90000"/>
              </a:lnSpc>
              <a:buFontTx/>
            </a:pPr>
            <a:r>
              <a:rPr lang="en-US" altLang="zh-CN" kern="0" dirty="0"/>
              <a:t>Operations on sequences </a:t>
            </a:r>
          </a:p>
          <a:p>
            <a:pPr>
              <a:lnSpc>
                <a:spcPct val="90000"/>
              </a:lnSpc>
              <a:buFontTx/>
            </a:pPr>
            <a:r>
              <a:rPr lang="en-US" altLang="zh-CN" kern="0" dirty="0"/>
              <a:t>Classification of Sequences</a:t>
            </a:r>
          </a:p>
          <a:p>
            <a:pPr>
              <a:lnSpc>
                <a:spcPct val="90000"/>
              </a:lnSpc>
              <a:buFontTx/>
            </a:pPr>
            <a:r>
              <a:rPr lang="en-US" altLang="zh-CN" kern="0" dirty="0"/>
              <a:t>Typical sequences</a:t>
            </a:r>
          </a:p>
          <a:p>
            <a:pPr>
              <a:lnSpc>
                <a:spcPct val="90000"/>
              </a:lnSpc>
              <a:buFontTx/>
            </a:pPr>
            <a:r>
              <a:rPr lang="en-US" altLang="zh-CN" kern="0" dirty="0"/>
              <a:t>The Sampling Process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416050" y="1268226"/>
            <a:ext cx="6264275" cy="720614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</a:pPr>
            <a:r>
              <a:rPr lang="en-US" altLang="zh-CN" sz="3200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charset="-122"/>
                <a:cs typeface="+mn-cs"/>
              </a:rPr>
              <a:t>Outline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idx="1"/>
          </p:nvPr>
        </p:nvSpPr>
        <p:spPr>
          <a:xfrm>
            <a:off x="797560" y="1859915"/>
            <a:ext cx="8568690" cy="565785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en-US" altLang="zh-CN" u="sng" dirty="0">
                <a:latin typeface="Times New Roman" panose="02020603050405020304" pitchFamily="18" charset="0"/>
              </a:rPr>
              <a:t>Example</a:t>
            </a:r>
            <a:r>
              <a:rPr lang="en-US" altLang="zh-CN" dirty="0">
                <a:latin typeface="Times New Roman" panose="02020603050405020304" pitchFamily="18" charset="0"/>
              </a:rPr>
              <a:t> - </a:t>
            </a:r>
            <a:r>
              <a:rPr lang="en-US" altLang="zh-CN" b="0" dirty="0">
                <a:latin typeface="Times New Roman" panose="02020603050405020304" pitchFamily="18" charset="0"/>
                <a:sym typeface="+mn-ea"/>
              </a:rPr>
              <a:t>Energy</a:t>
            </a:r>
            <a:r>
              <a:rPr lang="en-US" altLang="zh-CN" b="0" dirty="0">
                <a:latin typeface="Times New Roman" panose="02020603050405020304" pitchFamily="18" charset="0"/>
              </a:rPr>
              <a:t> signal:</a:t>
            </a:r>
          </a:p>
        </p:txBody>
      </p:sp>
      <p:sp>
        <p:nvSpPr>
          <p:cNvPr id="2" name="矩形 1"/>
          <p:cNvSpPr/>
          <p:nvPr/>
        </p:nvSpPr>
        <p:spPr>
          <a:xfrm>
            <a:off x="407368" y="1195388"/>
            <a:ext cx="9870584" cy="52197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 algn="l" eaLnBrk="1" hangingPunct="1">
              <a:spcBef>
                <a:spcPct val="20000"/>
              </a:spcBef>
              <a:buClrTx/>
              <a:buSzTx/>
              <a:buFontTx/>
              <a:buChar char="•"/>
              <a:defRPr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Energy signal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: </a:t>
            </a:r>
            <a:r>
              <a:rPr lang="en-US" altLang="zh-CN" sz="2800" b="1" kern="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a finite energy signal with zero average power.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291" name="Object 4"/>
              <p:cNvSpPr txBox="1"/>
              <p:nvPr/>
            </p:nvSpPr>
            <p:spPr bwMode="auto">
              <a:xfrm>
                <a:off x="2024125" y="3382717"/>
                <a:ext cx="3457004" cy="1224136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800" b="0" i="1" baseline="300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nary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2291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24125" y="3382717"/>
                <a:ext cx="3457004" cy="122413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5" name="Rectangle 3"/>
          <p:cNvSpPr>
            <a:spLocks noChangeArrowheads="1"/>
          </p:cNvSpPr>
          <p:nvPr/>
        </p:nvSpPr>
        <p:spPr bwMode="auto">
          <a:xfrm>
            <a:off x="1416050" y="319088"/>
            <a:ext cx="8915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charset="-122"/>
              </a:rPr>
              <a:t>§2 Discrete-Time Signals In the Time-Domain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6F05ED6-D94D-4139-9D8A-3F7347B4E7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7367" y="2478444"/>
            <a:ext cx="2670521" cy="77419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Object 8">
                <a:extLst>
                  <a:ext uri="{FF2B5EF4-FFF2-40B4-BE49-F238E27FC236}">
                    <a16:creationId xmlns:a16="http://schemas.microsoft.com/office/drawing/2014/main" id="{4A6CFD92-095C-4E2B-BDD2-7AA4EA938C25}"/>
                  </a:ext>
                </a:extLst>
              </p:cNvPr>
              <p:cNvSpPr txBox="1"/>
              <p:nvPr/>
            </p:nvSpPr>
            <p:spPr bwMode="auto">
              <a:xfrm>
                <a:off x="2140184" y="4606853"/>
                <a:ext cx="5184180" cy="1182687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zh-CN" alt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zh-CN" altLang="en-US" sz="2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</m:e>
                      </m:func>
                      <m:nary>
                        <m:naryPr>
                          <m:chr m:val="∑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=−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  <m: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p>
                            <m:sSup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2400" b="0" i="1" baseline="-2500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e>
                              </m:d>
                            </m:e>
                            <m:sup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" name="Object 8">
                <a:extLst>
                  <a:ext uri="{FF2B5EF4-FFF2-40B4-BE49-F238E27FC236}">
                    <a16:creationId xmlns:a16="http://schemas.microsoft.com/office/drawing/2014/main" id="{4A6CFD92-095C-4E2B-BDD2-7AA4EA938C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40184" y="4606853"/>
                <a:ext cx="5184180" cy="11826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ChangeArrowheads="1"/>
          </p:cNvSpPr>
          <p:nvPr>
            <p:ph type="title"/>
          </p:nvPr>
        </p:nvSpPr>
        <p:spPr>
          <a:xfrm>
            <a:off x="1995170" y="1196975"/>
            <a:ext cx="6130925" cy="523875"/>
          </a:xfrm>
        </p:spPr>
        <p:txBody>
          <a:bodyPr/>
          <a:lstStyle/>
          <a:p>
            <a:r>
              <a:rPr lang="en-US" altLang="zh-CN" sz="3200" dirty="0">
                <a:solidFill>
                  <a:srgbClr val="1825D4"/>
                </a:solidFill>
                <a:latin typeface="Times New Roman" panose="02020603050405020304" pitchFamily="18" charset="0"/>
              </a:rPr>
              <a:t>4. Other Types of Classification</a:t>
            </a:r>
          </a:p>
        </p:txBody>
      </p:sp>
      <p:sp>
        <p:nvSpPr>
          <p:cNvPr id="14338" name="Rectangle 3"/>
          <p:cNvSpPr>
            <a:spLocks noGrp="1" noChangeArrowheads="1"/>
          </p:cNvSpPr>
          <p:nvPr>
            <p:ph idx="1"/>
          </p:nvPr>
        </p:nvSpPr>
        <p:spPr>
          <a:xfrm>
            <a:off x="2106611" y="2033622"/>
            <a:ext cx="7772400" cy="609600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</a:rPr>
              <a:t>A sequence 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[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] is said to be 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bounded</a:t>
            </a:r>
            <a:r>
              <a:rPr lang="en-US" altLang="zh-CN" dirty="0">
                <a:latin typeface="Times New Roman" panose="02020603050405020304" pitchFamily="18" charset="0"/>
              </a:rPr>
              <a:t> if</a:t>
            </a:r>
          </a:p>
        </p:txBody>
      </p:sp>
      <p:graphicFrame>
        <p:nvGraphicFramePr>
          <p:cNvPr id="1433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4826027"/>
              </p:ext>
            </p:extLst>
          </p:nvPr>
        </p:nvGraphicFramePr>
        <p:xfrm>
          <a:off x="4223792" y="2927353"/>
          <a:ext cx="3096344" cy="6911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43" r:id="rId3" imgW="2274570" imgH="508000" progId="Equation.3">
                  <p:embed/>
                </p:oleObj>
              </mc:Choice>
              <mc:Fallback>
                <p:oleObj r:id="rId3" imgW="2274570" imgH="508000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3792" y="2927353"/>
                        <a:ext cx="3096344" cy="691148"/>
                      </a:xfrm>
                      <a:prstGeom prst="rect">
                        <a:avLst/>
                      </a:prstGeom>
                      <a:solidFill>
                        <a:schemeClr val="accent5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>
            <a:extLst>
              <a:ext uri="{FF2B5EF4-FFF2-40B4-BE49-F238E27FC236}">
                <a16:creationId xmlns:a16="http://schemas.microsoft.com/office/drawing/2014/main" id="{196A0E7B-CAAF-450A-B9E3-E9D98E2B08B3}"/>
              </a:ext>
            </a:extLst>
          </p:cNvPr>
          <p:cNvGrpSpPr/>
          <p:nvPr/>
        </p:nvGrpSpPr>
        <p:grpSpPr>
          <a:xfrm>
            <a:off x="2106295" y="3938905"/>
            <a:ext cx="7195820" cy="1897651"/>
            <a:chOff x="2106295" y="3938905"/>
            <a:chExt cx="7195820" cy="1897651"/>
          </a:xfrm>
        </p:grpSpPr>
        <p:sp>
          <p:nvSpPr>
            <p:cNvPr id="14340" name="Text Box 5"/>
            <p:cNvSpPr txBox="1">
              <a:spLocks noChangeArrowheads="1"/>
            </p:cNvSpPr>
            <p:nvPr/>
          </p:nvSpPr>
          <p:spPr bwMode="auto">
            <a:xfrm>
              <a:off x="2106295" y="3938905"/>
              <a:ext cx="7195820" cy="1014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20000"/>
                </a:spcBef>
                <a:buSzPct val="100000"/>
                <a:buFont typeface="Arial" panose="020B0604020202020204" pitchFamily="34" charset="0"/>
                <a:buChar char="•"/>
              </a:pPr>
              <a:r>
                <a:rPr lang="en-US" altLang="zh-CN" sz="32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  </a:t>
              </a:r>
              <a:r>
                <a:rPr lang="en-US" altLang="zh-CN" sz="2800" b="1" u="sng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Example</a:t>
              </a:r>
              <a:r>
                <a:rPr lang="en-US" altLang="zh-CN" sz="28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 - The sequence x[n]=cos(0.3</a:t>
              </a:r>
              <a:r>
                <a:rPr lang="en-US" altLang="zh-CN" sz="2800" b="1" dirty="0">
                  <a:solidFill>
                    <a:schemeClr val="tx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n)</a:t>
              </a:r>
              <a:r>
                <a:rPr lang="en-US" altLang="zh-CN" sz="28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                          is a bounded sequence as</a:t>
              </a:r>
            </a:p>
          </p:txBody>
        </p:sp>
        <p:graphicFrame>
          <p:nvGraphicFramePr>
            <p:cNvPr id="7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82738335"/>
                </p:ext>
              </p:extLst>
            </p:nvPr>
          </p:nvGraphicFramePr>
          <p:xfrm>
            <a:off x="3863752" y="5210282"/>
            <a:ext cx="4036988" cy="626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244" name="Equation" r:id="rId5" imgW="3276600" imgH="508000" progId="Equation.3">
                    <p:embed/>
                  </p:oleObj>
                </mc:Choice>
                <mc:Fallback>
                  <p:oleObj name="Equation" r:id="rId5" imgW="3276600" imgH="508000" progId="Equation.3">
                    <p:embed/>
                    <p:pic>
                      <p:nvPicPr>
                        <p:cNvPr id="0" name="Picture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63752" y="5210282"/>
                          <a:ext cx="4036988" cy="6262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145" name="Rectangle 3"/>
          <p:cNvSpPr>
            <a:spLocks noChangeArrowheads="1"/>
          </p:cNvSpPr>
          <p:nvPr/>
        </p:nvSpPr>
        <p:spPr bwMode="auto">
          <a:xfrm>
            <a:off x="1416050" y="319088"/>
            <a:ext cx="8915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charset="-122"/>
              </a:rPr>
              <a:t>§2 Discrete-Time Signals In the Time-Domain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idx="1"/>
          </p:nvPr>
        </p:nvSpPr>
        <p:spPr>
          <a:xfrm>
            <a:off x="1415480" y="1486693"/>
            <a:ext cx="9000802" cy="576263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</a:rPr>
              <a:t>A sequence 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[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] is said to be 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absolutely </a:t>
            </a:r>
            <a:r>
              <a:rPr lang="en-US" altLang="zh-CN" dirty="0" err="1">
                <a:solidFill>
                  <a:srgbClr val="FF3300"/>
                </a:solidFill>
                <a:latin typeface="Times New Roman" panose="02020603050405020304" pitchFamily="18" charset="0"/>
              </a:rPr>
              <a:t>summable</a:t>
            </a:r>
            <a:r>
              <a:rPr lang="en-US" altLang="zh-CN" dirty="0">
                <a:latin typeface="Times New Roman" panose="02020603050405020304" pitchFamily="18" charset="0"/>
              </a:rPr>
              <a:t> if</a:t>
            </a:r>
          </a:p>
        </p:txBody>
      </p:sp>
      <p:graphicFrame>
        <p:nvGraphicFramePr>
          <p:cNvPr id="15362" name="Object 3"/>
          <p:cNvGraphicFramePr>
            <a:graphicFrameLocks noChangeAspect="1"/>
          </p:cNvGraphicFramePr>
          <p:nvPr/>
        </p:nvGraphicFramePr>
        <p:xfrm>
          <a:off x="4295800" y="2146300"/>
          <a:ext cx="2438400" cy="113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48" r:id="rId3" imgW="1956435" imgH="915035" progId="Equation.3">
                  <p:embed/>
                </p:oleObj>
              </mc:Choice>
              <mc:Fallback>
                <p:oleObj r:id="rId3" imgW="1956435" imgH="915035" progId="Equation.3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5800" y="2146300"/>
                        <a:ext cx="2438400" cy="1139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3" name="Text Box 4"/>
          <p:cNvSpPr txBox="1">
            <a:spLocks noChangeArrowheads="1"/>
          </p:cNvSpPr>
          <p:nvPr/>
        </p:nvSpPr>
        <p:spPr bwMode="auto">
          <a:xfrm>
            <a:off x="1991544" y="3530080"/>
            <a:ext cx="7620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sz="2800" b="1" u="sng" dirty="0">
                <a:solidFill>
                  <a:schemeClr val="tx1"/>
                </a:solidFill>
                <a:latin typeface="Times New Roman" panose="02020603050405020304" pitchFamily="18" charset="0"/>
              </a:rPr>
              <a:t>Example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- The sequence</a:t>
            </a:r>
          </a:p>
        </p:txBody>
      </p:sp>
      <p:graphicFrame>
        <p:nvGraphicFramePr>
          <p:cNvPr id="15364" name="Object 5"/>
          <p:cNvGraphicFramePr>
            <a:graphicFrameLocks noChangeAspect="1"/>
          </p:cNvGraphicFramePr>
          <p:nvPr/>
        </p:nvGraphicFramePr>
        <p:xfrm>
          <a:off x="6671494" y="3385618"/>
          <a:ext cx="2819400" cy="93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49" r:id="rId5" imgW="3149600" imgH="1041400" progId="Equation.3">
                  <p:embed/>
                </p:oleObj>
              </mc:Choice>
              <mc:Fallback>
                <p:oleObj r:id="rId5" imgW="3149600" imgH="1041400" progId="Equation.3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1494" y="3385618"/>
                        <a:ext cx="2819400" cy="931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5" name="Text Box 6"/>
          <p:cNvSpPr txBox="1">
            <a:spLocks noChangeArrowheads="1"/>
          </p:cNvSpPr>
          <p:nvPr/>
        </p:nvSpPr>
        <p:spPr bwMode="auto">
          <a:xfrm>
            <a:off x="2378894" y="4473055"/>
            <a:ext cx="7620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SzPct val="100000"/>
            </a:pP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is an absolutely summable sequence as</a:t>
            </a:r>
          </a:p>
        </p:txBody>
      </p:sp>
      <p:graphicFrame>
        <p:nvGraphicFramePr>
          <p:cNvPr id="15366" name="Object 7"/>
          <p:cNvGraphicFramePr>
            <a:graphicFrameLocks noChangeAspect="1"/>
          </p:cNvGraphicFramePr>
          <p:nvPr/>
        </p:nvGraphicFramePr>
        <p:xfrm>
          <a:off x="3674294" y="5006455"/>
          <a:ext cx="43434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50" r:id="rId7" imgW="5105400" imgH="1104900" progId="Equation.3">
                  <p:embed/>
                </p:oleObj>
              </mc:Choice>
              <mc:Fallback>
                <p:oleObj r:id="rId7" imgW="5105400" imgH="1104900" progId="Equation.3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4294" y="5006455"/>
                        <a:ext cx="43434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5" name="Rectangle 3"/>
          <p:cNvSpPr>
            <a:spLocks noChangeArrowheads="1"/>
          </p:cNvSpPr>
          <p:nvPr/>
        </p:nvSpPr>
        <p:spPr bwMode="auto">
          <a:xfrm>
            <a:off x="1416050" y="319088"/>
            <a:ext cx="8915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charset="-122"/>
              </a:rPr>
              <a:t>§2 Discrete-Time Signals In the Time-Domain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idx="1"/>
          </p:nvPr>
        </p:nvSpPr>
        <p:spPr>
          <a:xfrm>
            <a:off x="1487488" y="1412776"/>
            <a:ext cx="8491984" cy="5730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>
                <a:latin typeface="Times New Roman" panose="02020603050405020304" pitchFamily="18" charset="0"/>
              </a:rPr>
              <a:t>A sequence 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[</a:t>
            </a:r>
            <a:r>
              <a:rPr lang="en-US" altLang="zh-CN" i="1">
                <a:latin typeface="Times New Roman" panose="02020603050405020304" pitchFamily="18" charset="0"/>
              </a:rPr>
              <a:t>n</a:t>
            </a:r>
            <a:r>
              <a:rPr lang="en-US" altLang="zh-CN">
                <a:latin typeface="Times New Roman" panose="02020603050405020304" pitchFamily="18" charset="0"/>
              </a:rPr>
              <a:t>] is said to be </a:t>
            </a:r>
            <a:r>
              <a:rPr lang="en-US" altLang="zh-CN">
                <a:solidFill>
                  <a:srgbClr val="FF3300"/>
                </a:solidFill>
                <a:latin typeface="Times New Roman" panose="02020603050405020304" pitchFamily="18" charset="0"/>
              </a:rPr>
              <a:t>square-summable</a:t>
            </a:r>
            <a:r>
              <a:rPr lang="en-US" altLang="zh-CN">
                <a:latin typeface="Times New Roman" panose="02020603050405020304" pitchFamily="18" charset="0"/>
              </a:rPr>
              <a:t> if</a:t>
            </a:r>
          </a:p>
        </p:txBody>
      </p:sp>
      <p:graphicFrame>
        <p:nvGraphicFramePr>
          <p:cNvPr id="16386" name="Object 3"/>
          <p:cNvGraphicFramePr>
            <a:graphicFrameLocks noChangeAspect="1"/>
          </p:cNvGraphicFramePr>
          <p:nvPr/>
        </p:nvGraphicFramePr>
        <p:xfrm>
          <a:off x="4295800" y="2213073"/>
          <a:ext cx="2514600" cy="107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92" r:id="rId3" imgW="2133600" imgH="914400" progId="Equation.3">
                  <p:embed/>
                </p:oleObj>
              </mc:Choice>
              <mc:Fallback>
                <p:oleObj r:id="rId3" imgW="2133600" imgH="914400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5800" y="2213073"/>
                        <a:ext cx="2514600" cy="1077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7" name="Text Box 4"/>
          <p:cNvSpPr txBox="1">
            <a:spLocks noChangeArrowheads="1"/>
          </p:cNvSpPr>
          <p:nvPr/>
        </p:nvSpPr>
        <p:spPr bwMode="auto">
          <a:xfrm>
            <a:off x="1519595" y="3933056"/>
            <a:ext cx="7620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3200">
                <a:solidFill>
                  <a:schemeClr val="tx1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sz="2800" b="1" u="sng">
                <a:solidFill>
                  <a:schemeClr val="tx1"/>
                </a:solidFill>
                <a:latin typeface="Times New Roman" panose="02020603050405020304" pitchFamily="18" charset="0"/>
              </a:rPr>
              <a:t>Example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 - The sequence</a:t>
            </a:r>
          </a:p>
        </p:txBody>
      </p:sp>
      <p:graphicFrame>
        <p:nvGraphicFramePr>
          <p:cNvPr id="16388" name="Object 5"/>
          <p:cNvGraphicFramePr>
            <a:graphicFrameLocks noChangeAspect="1"/>
          </p:cNvGraphicFramePr>
          <p:nvPr/>
        </p:nvGraphicFramePr>
        <p:xfrm>
          <a:off x="6223292" y="3853670"/>
          <a:ext cx="2451100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93" r:id="rId5" imgW="2058035" imgH="723900" progId="Equation.3">
                  <p:embed/>
                </p:oleObj>
              </mc:Choice>
              <mc:Fallback>
                <p:oleObj r:id="rId5" imgW="2058035" imgH="723900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3292" y="3853670"/>
                        <a:ext cx="2451100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9" name="Text Box 6"/>
          <p:cNvSpPr txBox="1">
            <a:spLocks noChangeArrowheads="1"/>
          </p:cNvSpPr>
          <p:nvPr/>
        </p:nvSpPr>
        <p:spPr bwMode="auto">
          <a:xfrm>
            <a:off x="2167295" y="5022278"/>
            <a:ext cx="781217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is square-</a:t>
            </a:r>
            <a:r>
              <a:rPr lang="en-US" altLang="zh-CN" sz="2800" b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summable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but not absolutely </a:t>
            </a:r>
            <a:r>
              <a:rPr lang="en-US" altLang="zh-CN" sz="2800" b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summable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5" name="Rectangle 3"/>
          <p:cNvSpPr>
            <a:spLocks noChangeArrowheads="1"/>
          </p:cNvSpPr>
          <p:nvPr/>
        </p:nvSpPr>
        <p:spPr bwMode="auto">
          <a:xfrm>
            <a:off x="1416050" y="319088"/>
            <a:ext cx="8915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charset="-122"/>
              </a:rPr>
              <a:t>§2 Discrete-Time Signals In the Time-Domain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 Box 6"/>
          <p:cNvSpPr txBox="1">
            <a:spLocks noChangeArrowheads="1"/>
          </p:cNvSpPr>
          <p:nvPr/>
        </p:nvSpPr>
        <p:spPr bwMode="auto">
          <a:xfrm>
            <a:off x="1752601" y="5480377"/>
            <a:ext cx="89519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It is 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neither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absolutely </a:t>
            </a:r>
            <a:r>
              <a:rPr lang="en-US" altLang="zh-CN" sz="2800" b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summable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nor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square-</a:t>
            </a:r>
            <a:r>
              <a:rPr lang="en-US" altLang="zh-CN" sz="2800" b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summable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.</a:t>
            </a:r>
          </a:p>
        </p:txBody>
      </p:sp>
      <p:graphicFrame>
        <p:nvGraphicFramePr>
          <p:cNvPr id="17411" name="Object 11"/>
          <p:cNvGraphicFramePr>
            <a:graphicFrameLocks noChangeAspect="1"/>
          </p:cNvGraphicFramePr>
          <p:nvPr/>
        </p:nvGraphicFramePr>
        <p:xfrm>
          <a:off x="4151312" y="2956560"/>
          <a:ext cx="3756025" cy="127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61" r:id="rId3" imgW="1270000" imgH="431800" progId="Equation.DSMT4">
                  <p:embed/>
                </p:oleObj>
              </mc:Choice>
              <mc:Fallback>
                <p:oleObj r:id="rId3" imgW="1270000" imgH="431800" progId="Equation.DSMT4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1312" y="2956560"/>
                        <a:ext cx="3756025" cy="1279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412" name="Group 13"/>
          <p:cNvGrpSpPr/>
          <p:nvPr/>
        </p:nvGrpSpPr>
        <p:grpSpPr bwMode="auto">
          <a:xfrm>
            <a:off x="1666240" y="1164908"/>
            <a:ext cx="8853805" cy="1576388"/>
            <a:chOff x="703" y="671"/>
            <a:chExt cx="4672" cy="993"/>
          </a:xfrm>
        </p:grpSpPr>
        <p:sp>
          <p:nvSpPr>
            <p:cNvPr id="17413" name="Text Box 4"/>
            <p:cNvSpPr txBox="1">
              <a:spLocks noChangeArrowheads="1"/>
            </p:cNvSpPr>
            <p:nvPr/>
          </p:nvSpPr>
          <p:spPr bwMode="auto">
            <a:xfrm>
              <a:off x="703" y="754"/>
              <a:ext cx="4672" cy="9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buFont typeface="Arial" panose="020B0604020202020204" pitchFamily="34" charset="0"/>
                <a:buChar char="•"/>
              </a:pPr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  </a:t>
              </a:r>
              <a:r>
                <a:rPr lang="en-US" altLang="zh-CN" sz="2800" b="1" u="sng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Example</a:t>
              </a:r>
              <a:r>
                <a:rPr lang="en-US" altLang="zh-CN" sz="28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 - The sequence               obtained by adding an absolutely </a:t>
              </a:r>
              <a:r>
                <a:rPr lang="en-US" altLang="zh-CN" sz="2800" b="1" dirty="0" err="1">
                  <a:solidFill>
                    <a:schemeClr val="tx1"/>
                  </a:solidFill>
                  <a:latin typeface="Times New Roman" panose="02020603050405020304" pitchFamily="18" charset="0"/>
                </a:rPr>
                <a:t>summable</a:t>
              </a:r>
              <a:r>
                <a:rPr lang="en-US" altLang="zh-CN" sz="28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 sequence             with its replicas shifted by integer multiples of  N,</a:t>
              </a:r>
            </a:p>
          </p:txBody>
        </p:sp>
        <p:graphicFrame>
          <p:nvGraphicFramePr>
            <p:cNvPr id="17414" name="Object 10"/>
            <p:cNvGraphicFramePr>
              <a:graphicFrameLocks noChangeAspect="1"/>
            </p:cNvGraphicFramePr>
            <p:nvPr/>
          </p:nvGraphicFramePr>
          <p:xfrm>
            <a:off x="3006" y="671"/>
            <a:ext cx="469" cy="4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562" r:id="rId5" imgW="304800" imgH="304800" progId="Equation.DSMT4">
                    <p:embed/>
                  </p:oleObj>
                </mc:Choice>
                <mc:Fallback>
                  <p:oleObj r:id="rId5" imgW="304800" imgH="304800" progId="Equation.DSMT4">
                    <p:embed/>
                    <p:pic>
                      <p:nvPicPr>
                        <p:cNvPr id="0" name="Picture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06" y="671"/>
                          <a:ext cx="469" cy="4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15" name="Object 12"/>
            <p:cNvGraphicFramePr>
              <a:graphicFrameLocks noChangeAspect="1"/>
            </p:cNvGraphicFramePr>
            <p:nvPr/>
          </p:nvGraphicFramePr>
          <p:xfrm>
            <a:off x="3527" y="1100"/>
            <a:ext cx="469" cy="3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563" r:id="rId7" imgW="292100" imgH="203200" progId="Equation.DSMT4">
                    <p:embed/>
                  </p:oleObj>
                </mc:Choice>
                <mc:Fallback>
                  <p:oleObj r:id="rId7" imgW="292100" imgH="203200" progId="Equation.DSMT4">
                    <p:embed/>
                    <p:pic>
                      <p:nvPicPr>
                        <p:cNvPr id="0" name="Picture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27" y="1100"/>
                          <a:ext cx="469" cy="3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416" name="Group 17"/>
          <p:cNvGrpSpPr/>
          <p:nvPr/>
        </p:nvGrpSpPr>
        <p:grpSpPr bwMode="auto">
          <a:xfrm>
            <a:off x="2644775" y="4394200"/>
            <a:ext cx="7416800" cy="792163"/>
            <a:chOff x="703" y="2795"/>
            <a:chExt cx="4672" cy="499"/>
          </a:xfrm>
        </p:grpSpPr>
        <p:sp>
          <p:nvSpPr>
            <p:cNvPr id="17417" name="Text Box 14"/>
            <p:cNvSpPr txBox="1">
              <a:spLocks noChangeArrowheads="1"/>
            </p:cNvSpPr>
            <p:nvPr/>
          </p:nvSpPr>
          <p:spPr bwMode="auto">
            <a:xfrm>
              <a:off x="1292" y="2931"/>
              <a:ext cx="408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is called an </a:t>
              </a:r>
              <a:r>
                <a:rPr lang="en-US" altLang="zh-CN" sz="28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N-periodic extension</a:t>
              </a:r>
              <a:r>
                <a:rPr lang="en-US" altLang="zh-CN" sz="28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 of         .</a:t>
              </a:r>
            </a:p>
          </p:txBody>
        </p:sp>
        <p:graphicFrame>
          <p:nvGraphicFramePr>
            <p:cNvPr id="17418" name="Object 15"/>
            <p:cNvGraphicFramePr>
              <a:graphicFrameLocks noChangeAspect="1"/>
            </p:cNvGraphicFramePr>
            <p:nvPr/>
          </p:nvGraphicFramePr>
          <p:xfrm>
            <a:off x="703" y="2795"/>
            <a:ext cx="499" cy="4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564" r:id="rId9" imgW="304800" imgH="304800" progId="Equation.DSMT4">
                    <p:embed/>
                  </p:oleObj>
                </mc:Choice>
                <mc:Fallback>
                  <p:oleObj r:id="rId9" imgW="304800" imgH="304800" progId="Equation.DSMT4">
                    <p:embed/>
                    <p:pic>
                      <p:nvPicPr>
                        <p:cNvPr id="0" name="Picture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3" y="2795"/>
                          <a:ext cx="499" cy="4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19" name="Object 16"/>
            <p:cNvGraphicFramePr>
              <a:graphicFrameLocks noChangeAspect="1"/>
            </p:cNvGraphicFramePr>
            <p:nvPr/>
          </p:nvGraphicFramePr>
          <p:xfrm>
            <a:off x="4740" y="2931"/>
            <a:ext cx="455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565" r:id="rId11" imgW="292100" imgH="203200" progId="Equation.DSMT4">
                    <p:embed/>
                  </p:oleObj>
                </mc:Choice>
                <mc:Fallback>
                  <p:oleObj r:id="rId11" imgW="292100" imgH="203200" progId="Equation.DSMT4">
                    <p:embed/>
                    <p:pic>
                      <p:nvPicPr>
                        <p:cNvPr id="0" name="Picture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40" y="2931"/>
                          <a:ext cx="455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145" name="Rectangle 3"/>
          <p:cNvSpPr>
            <a:spLocks noChangeArrowheads="1"/>
          </p:cNvSpPr>
          <p:nvPr/>
        </p:nvSpPr>
        <p:spPr bwMode="auto">
          <a:xfrm>
            <a:off x="1416050" y="319088"/>
            <a:ext cx="8915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charset="-122"/>
              </a:rPr>
              <a:t>§2 Discrete-Time Signals In the Time-Domain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1829435" y="1757284"/>
            <a:ext cx="4603750" cy="649288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</a:rPr>
              <a:t>Unit sample sequence  </a:t>
            </a:r>
          </a:p>
        </p:txBody>
      </p:sp>
      <p:graphicFrame>
        <p:nvGraphicFramePr>
          <p:cNvPr id="18434" name="Object 3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829593" y="2406928"/>
          <a:ext cx="5040313" cy="1306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00" r:id="rId3" imgW="4667250" imgH="1209675" progId="PBrush">
                  <p:embed/>
                </p:oleObj>
              </mc:Choice>
              <mc:Fallback>
                <p:oleObj r:id="rId3" imgW="4667250" imgH="1209675" progId="PBrush">
                  <p:embed/>
                  <p:pic>
                    <p:nvPicPr>
                      <p:cNvPr id="0" name="Picture 3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9593" y="2406928"/>
                        <a:ext cx="5040313" cy="1306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5" name="Object 7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113957568"/>
              </p:ext>
            </p:extLst>
          </p:nvPr>
        </p:nvGraphicFramePr>
        <p:xfrm>
          <a:off x="1577974" y="4664272"/>
          <a:ext cx="5543550" cy="136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01" r:id="rId5" imgW="4629150" imgH="1143000" progId="PBrush">
                  <p:embed/>
                </p:oleObj>
              </mc:Choice>
              <mc:Fallback>
                <p:oleObj r:id="rId5" imgW="4629150" imgH="1143000" progId="PBrush">
                  <p:embed/>
                  <p:pic>
                    <p:nvPicPr>
                      <p:cNvPr id="0" name="Picture 3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7974" y="4664272"/>
                        <a:ext cx="5543550" cy="1368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1237922"/>
              </p:ext>
            </p:extLst>
          </p:nvPr>
        </p:nvGraphicFramePr>
        <p:xfrm>
          <a:off x="7479388" y="1756650"/>
          <a:ext cx="28194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02" r:id="rId7" imgW="2819400" imgH="1092200" progId="Equation.3">
                  <p:embed/>
                </p:oleObj>
              </mc:Choice>
              <mc:Fallback>
                <p:oleObj r:id="rId7" imgW="2819400" imgH="1092200" progId="Equation.3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79388" y="1756650"/>
                        <a:ext cx="2819400" cy="10922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1419894"/>
              </p:ext>
            </p:extLst>
          </p:nvPr>
        </p:nvGraphicFramePr>
        <p:xfrm>
          <a:off x="7513564" y="4295301"/>
          <a:ext cx="28321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03" r:id="rId9" imgW="2832100" imgH="1092200" progId="Equation.3">
                  <p:embed/>
                </p:oleObj>
              </mc:Choice>
              <mc:Fallback>
                <p:oleObj r:id="rId9" imgW="2832100" imgH="1092200" progId="Equation.3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3564" y="4295301"/>
                        <a:ext cx="2832100" cy="10922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1829712" y="4005582"/>
            <a:ext cx="4038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Unit step sequence </a:t>
            </a:r>
          </a:p>
        </p:txBody>
      </p:sp>
      <p:sp>
        <p:nvSpPr>
          <p:cNvPr id="18439" name="Rectangle 8"/>
          <p:cNvSpPr>
            <a:spLocks noChangeArrowheads="1"/>
          </p:cNvSpPr>
          <p:nvPr/>
        </p:nvSpPr>
        <p:spPr bwMode="auto">
          <a:xfrm>
            <a:off x="1752441" y="284085"/>
            <a:ext cx="802798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32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§</a:t>
            </a:r>
            <a:r>
              <a:rPr lang="en-US" altLang="zh-CN" sz="3200" b="1" u="sng" dirty="0">
                <a:solidFill>
                  <a:schemeClr val="hlink"/>
                </a:solidFill>
                <a:latin typeface="Times New Roman" panose="02020603050405020304" pitchFamily="18" charset="0"/>
              </a:rPr>
              <a:t> 2.4 Typical Sequences and Representation</a:t>
            </a:r>
          </a:p>
        </p:txBody>
      </p:sp>
      <p:sp>
        <p:nvSpPr>
          <p:cNvPr id="18440" name="Rectangle 9"/>
          <p:cNvSpPr>
            <a:spLocks noChangeArrowheads="1"/>
          </p:cNvSpPr>
          <p:nvPr/>
        </p:nvSpPr>
        <p:spPr bwMode="auto">
          <a:xfrm>
            <a:off x="1893212" y="1177212"/>
            <a:ext cx="3911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 u="sng" dirty="0">
                <a:solidFill>
                  <a:srgbClr val="1825D4"/>
                </a:solidFill>
                <a:latin typeface="Times New Roman" panose="02020603050405020304" pitchFamily="18" charset="0"/>
              </a:rPr>
              <a:t>2.4.1 Basic Sequences</a:t>
            </a:r>
          </a:p>
        </p:txBody>
      </p:sp>
      <p:sp>
        <p:nvSpPr>
          <p:cNvPr id="8" name="矩形 7"/>
          <p:cNvSpPr/>
          <p:nvPr/>
        </p:nvSpPr>
        <p:spPr>
          <a:xfrm>
            <a:off x="9797437" y="5651697"/>
            <a:ext cx="1920875" cy="7620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400" b="1" noProof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  <a:cs typeface="+mn-ea"/>
              </a:rPr>
              <a:t>MOOC</a:t>
            </a:r>
            <a:endParaRPr lang="en-US" altLang="zh-CN" sz="4400" b="1" noProof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>
          <a:xfrm>
            <a:off x="1919536" y="1172845"/>
            <a:ext cx="6892925" cy="1143000"/>
          </a:xfrm>
        </p:spPr>
        <p:txBody>
          <a:bodyPr/>
          <a:lstStyle/>
          <a:p>
            <a:r>
              <a:rPr lang="en-US" altLang="zh-CN" sz="3200" u="sng" kern="1200" dirty="0">
                <a:solidFill>
                  <a:srgbClr val="1825D4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2.4.3 Representation of an Arbitrary Sequence by impulses</a:t>
            </a:r>
          </a:p>
        </p:txBody>
      </p:sp>
      <p:sp>
        <p:nvSpPr>
          <p:cNvPr id="19458" name="Rectangle 3"/>
          <p:cNvSpPr>
            <a:spLocks noGrp="1" noChangeArrowheads="1"/>
          </p:cNvSpPr>
          <p:nvPr>
            <p:ph idx="1"/>
          </p:nvPr>
        </p:nvSpPr>
        <p:spPr>
          <a:xfrm>
            <a:off x="1276350" y="2441575"/>
            <a:ext cx="9212580" cy="1491615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</a:rPr>
              <a:t>An arbitrary sequence can be represented in the time-domain as a 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</a:rPr>
              <a:t>weighted sum</a:t>
            </a:r>
            <a:r>
              <a:rPr lang="en-US" altLang="zh-CN" dirty="0">
                <a:latin typeface="Times New Roman" panose="02020603050405020304" pitchFamily="18" charset="0"/>
              </a:rPr>
              <a:t> of some 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</a:rPr>
              <a:t>basic sequence</a:t>
            </a:r>
            <a:r>
              <a:rPr lang="en-US" altLang="zh-CN" dirty="0">
                <a:latin typeface="Times New Roman" panose="02020603050405020304" pitchFamily="18" charset="0"/>
              </a:rPr>
              <a:t> and its delayed (advanced) versions</a:t>
            </a:r>
          </a:p>
        </p:txBody>
      </p:sp>
      <p:graphicFrame>
        <p:nvGraphicFramePr>
          <p:cNvPr id="19459" name="Object 4"/>
          <p:cNvGraphicFramePr>
            <a:graphicFrameLocks noChangeAspect="1"/>
          </p:cNvGraphicFramePr>
          <p:nvPr/>
        </p:nvGraphicFramePr>
        <p:xfrm>
          <a:off x="3384798" y="4212783"/>
          <a:ext cx="3962400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4" r:id="rId3" imgW="3594100" imgH="1016000" progId="Equation.3">
                  <p:embed/>
                </p:oleObj>
              </mc:Choice>
              <mc:Fallback>
                <p:oleObj r:id="rId3" imgW="3594100" imgH="101600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4798" y="4212783"/>
                        <a:ext cx="3962400" cy="1120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9712008" y="5304155"/>
            <a:ext cx="1920875" cy="7620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400" b="1" noProof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  <a:cs typeface="+mn-ea"/>
              </a:rPr>
              <a:t>MOOC</a:t>
            </a:r>
            <a:endParaRPr lang="en-US" altLang="zh-CN" sz="4400" b="1" noProof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</a:endParaRPr>
          </a:p>
        </p:txBody>
      </p:sp>
      <p:sp>
        <p:nvSpPr>
          <p:cNvPr id="6145" name="Rectangle 3"/>
          <p:cNvSpPr>
            <a:spLocks noChangeArrowheads="1"/>
          </p:cNvSpPr>
          <p:nvPr/>
        </p:nvSpPr>
        <p:spPr bwMode="auto">
          <a:xfrm>
            <a:off x="1416050" y="319088"/>
            <a:ext cx="8915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charset="-122"/>
              </a:rPr>
              <a:t>§2 Discrete-Time Signals In the Time-Domain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idx="1"/>
          </p:nvPr>
        </p:nvSpPr>
        <p:spPr>
          <a:xfrm>
            <a:off x="1919536" y="1412776"/>
            <a:ext cx="7620000" cy="53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Example</a:t>
            </a:r>
          </a:p>
        </p:txBody>
      </p:sp>
      <p:pic>
        <p:nvPicPr>
          <p:cNvPr id="2048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281" y="2398792"/>
            <a:ext cx="7162800" cy="206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9396" name="Group 4"/>
          <p:cNvGrpSpPr/>
          <p:nvPr/>
        </p:nvGrpSpPr>
        <p:grpSpPr bwMode="auto">
          <a:xfrm>
            <a:off x="2712492" y="4941168"/>
            <a:ext cx="6491288" cy="952500"/>
            <a:chOff x="864" y="3360"/>
            <a:chExt cx="4089" cy="600"/>
          </a:xfrm>
        </p:grpSpPr>
        <p:graphicFrame>
          <p:nvGraphicFramePr>
            <p:cNvPr id="20484" name="Object 5"/>
            <p:cNvGraphicFramePr>
              <a:graphicFrameLocks noChangeAspect="1"/>
            </p:cNvGraphicFramePr>
            <p:nvPr/>
          </p:nvGraphicFramePr>
          <p:xfrm>
            <a:off x="864" y="3360"/>
            <a:ext cx="4089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455" r:id="rId4" imgW="5551805" imgH="351155" progId="Equation.3">
                    <p:embed/>
                  </p:oleObj>
                </mc:Choice>
                <mc:Fallback>
                  <p:oleObj r:id="rId4" imgW="5551805" imgH="351155" progId="Equation.3">
                    <p:embed/>
                    <p:pic>
                      <p:nvPicPr>
                        <p:cNvPr id="0" name="Picture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" y="3360"/>
                          <a:ext cx="4089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85" name="Object 6"/>
            <p:cNvGraphicFramePr>
              <a:graphicFrameLocks noChangeAspect="1"/>
            </p:cNvGraphicFramePr>
            <p:nvPr/>
          </p:nvGraphicFramePr>
          <p:xfrm>
            <a:off x="1680" y="3696"/>
            <a:ext cx="2472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456" r:id="rId6" imgW="3355340" imgH="351155" progId="Equation.3">
                    <p:embed/>
                  </p:oleObj>
                </mc:Choice>
                <mc:Fallback>
                  <p:oleObj r:id="rId6" imgW="3355340" imgH="351155" progId="Equation.3">
                    <p:embed/>
                    <p:pic>
                      <p:nvPicPr>
                        <p:cNvPr id="0" name="Picture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3696"/>
                          <a:ext cx="2472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145" name="Rectangle 3"/>
          <p:cNvSpPr>
            <a:spLocks noChangeArrowheads="1"/>
          </p:cNvSpPr>
          <p:nvPr/>
        </p:nvSpPr>
        <p:spPr bwMode="auto">
          <a:xfrm>
            <a:off x="1416050" y="319088"/>
            <a:ext cx="8915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charset="-122"/>
              </a:rPr>
              <a:t>§2 Discrete-Time Signals In the Time-Domain</a:t>
            </a:r>
          </a:p>
        </p:txBody>
      </p:sp>
      <p:graphicFrame>
        <p:nvGraphicFramePr>
          <p:cNvPr id="19459" name="Object 4"/>
          <p:cNvGraphicFramePr>
            <a:graphicFrameLocks noChangeAspect="1"/>
          </p:cNvGraphicFramePr>
          <p:nvPr/>
        </p:nvGraphicFramePr>
        <p:xfrm>
          <a:off x="4502150" y="1144270"/>
          <a:ext cx="31877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57" r:id="rId8" imgW="3594100" imgH="1016000" progId="Equation.3">
                  <p:embed/>
                </p:oleObj>
              </mc:Choice>
              <mc:Fallback>
                <p:oleObj r:id="rId8" imgW="3594100" imgH="101600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2150" y="1144270"/>
                        <a:ext cx="31877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6" name="Object 4"/>
          <p:cNvGraphicFramePr>
            <a:graphicFrameLocks noChangeAspect="1"/>
          </p:cNvGraphicFramePr>
          <p:nvPr/>
        </p:nvGraphicFramePr>
        <p:xfrm>
          <a:off x="3898899" y="2430860"/>
          <a:ext cx="3889375" cy="177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12" r:id="rId3" imgW="1562735" imgH="711200" progId="Equation.DSMT4">
                  <p:embed/>
                </p:oleObj>
              </mc:Choice>
              <mc:Fallback>
                <p:oleObj r:id="rId3" imgW="1562735" imgH="711200" progId="Equation.DSMT4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8899" y="2430860"/>
                        <a:ext cx="3889375" cy="177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7" name="Rectangle 5"/>
          <p:cNvSpPr>
            <a:spLocks noChangeArrowheads="1"/>
          </p:cNvSpPr>
          <p:nvPr/>
        </p:nvSpPr>
        <p:spPr bwMode="auto">
          <a:xfrm>
            <a:off x="3432175" y="1125538"/>
            <a:ext cx="562451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 u="sng">
                <a:solidFill>
                  <a:schemeClr val="folHlink"/>
                </a:solidFill>
                <a:latin typeface="Times New Roman" panose="02020603050405020304" pitchFamily="18" charset="0"/>
              </a:rPr>
              <a:t>Rectangular Window Sequence</a:t>
            </a:r>
          </a:p>
        </p:txBody>
      </p:sp>
      <p:sp>
        <p:nvSpPr>
          <p:cNvPr id="21508" name="Rectangle 6"/>
          <p:cNvSpPr>
            <a:spLocks noChangeArrowheads="1"/>
          </p:cNvSpPr>
          <p:nvPr/>
        </p:nvSpPr>
        <p:spPr bwMode="auto">
          <a:xfrm>
            <a:off x="1991544" y="1846124"/>
            <a:ext cx="332007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Box-car sequence</a:t>
            </a:r>
          </a:p>
        </p:txBody>
      </p:sp>
      <p:graphicFrame>
        <p:nvGraphicFramePr>
          <p:cNvPr id="21510" name="Object 3"/>
          <p:cNvGraphicFramePr>
            <a:graphicFrameLocks noChangeAspect="1"/>
          </p:cNvGraphicFramePr>
          <p:nvPr/>
        </p:nvGraphicFramePr>
        <p:xfrm>
          <a:off x="3143250" y="4508500"/>
          <a:ext cx="5400675" cy="180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13" r:id="rId5" imgW="2134235" imgH="711200" progId="Equation.DSMT4">
                  <p:embed/>
                </p:oleObj>
              </mc:Choice>
              <mc:Fallback>
                <p:oleObj r:id="rId5" imgW="2134235" imgH="711200" progId="Equation.DSMT4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0" y="4508500"/>
                        <a:ext cx="5400675" cy="180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2" name="Rectangle 10"/>
          <p:cNvSpPr>
            <a:spLocks noChangeArrowheads="1"/>
          </p:cNvSpPr>
          <p:nvPr/>
        </p:nvSpPr>
        <p:spPr bwMode="auto">
          <a:xfrm>
            <a:off x="1991544" y="4385469"/>
            <a:ext cx="241758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457200" indent="-457200">
              <a:buChar char="•"/>
            </a:pP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Windowing</a:t>
            </a:r>
          </a:p>
        </p:txBody>
      </p:sp>
      <p:sp>
        <p:nvSpPr>
          <p:cNvPr id="6145" name="Rectangle 3"/>
          <p:cNvSpPr>
            <a:spLocks noChangeArrowheads="1"/>
          </p:cNvSpPr>
          <p:nvPr/>
        </p:nvSpPr>
        <p:spPr bwMode="auto">
          <a:xfrm>
            <a:off x="1416050" y="319088"/>
            <a:ext cx="8915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charset="-122"/>
              </a:rPr>
              <a:t>§2 Discrete-Time Signals In the Time-Domain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84358" y="1158083"/>
            <a:ext cx="5651802" cy="654050"/>
          </a:xfrm>
        </p:spPr>
        <p:txBody>
          <a:bodyPr/>
          <a:lstStyle/>
          <a:p>
            <a:pPr eaLnBrk="1" hangingPunct="1"/>
            <a:r>
              <a:rPr lang="en-US" altLang="zh-CN" b="1" dirty="0"/>
              <a:t> </a:t>
            </a:r>
            <a:r>
              <a:rPr lang="en-US" altLang="zh-C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Sinusoidal Sequence</a:t>
            </a:r>
          </a:p>
          <a:p>
            <a:pPr eaLnBrk="1" hangingPunct="1">
              <a:buFontTx/>
              <a:buNone/>
            </a:pPr>
            <a:endParaRPr lang="en-US" altLang="zh-CN" sz="2000" dirty="0">
              <a:solidFill>
                <a:schemeClr val="bg2"/>
              </a:solidFill>
            </a:endParaRPr>
          </a:p>
          <a:p>
            <a:pPr eaLnBrk="1" hangingPunct="1"/>
            <a:endParaRPr lang="en-US" altLang="zh-CN" sz="2000" dirty="0">
              <a:solidFill>
                <a:schemeClr val="bg2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4564" name="Object 4"/>
              <p:cNvSpPr txBox="1"/>
              <p:nvPr/>
            </p:nvSpPr>
            <p:spPr bwMode="auto">
              <a:xfrm>
                <a:off x="3394075" y="1911025"/>
                <a:ext cx="5403850" cy="54483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]=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func>
                        <m:func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zh-CN" altLang="en-US" sz="2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fName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),−∞&lt;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&lt;∞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194564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94075" y="1911025"/>
                <a:ext cx="5403850" cy="544837"/>
              </a:xfrm>
              <a:prstGeom prst="rect">
                <a:avLst/>
              </a:prstGeom>
              <a:blipFill>
                <a:blip r:embed="rId2"/>
                <a:stretch>
                  <a:fillRect b="-1111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592" name="Rectangle 11"/>
          <p:cNvSpPr>
            <a:spLocks noChangeArrowheads="1"/>
          </p:cNvSpPr>
          <p:nvPr/>
        </p:nvSpPr>
        <p:spPr bwMode="auto">
          <a:xfrm>
            <a:off x="1524001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3600"/>
          </a:p>
        </p:txBody>
      </p:sp>
      <p:sp>
        <p:nvSpPr>
          <p:cNvPr id="67594" name="Rectangle 13"/>
          <p:cNvSpPr>
            <a:spLocks noChangeArrowheads="1"/>
          </p:cNvSpPr>
          <p:nvPr/>
        </p:nvSpPr>
        <p:spPr bwMode="auto">
          <a:xfrm>
            <a:off x="1524001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3600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2034553" y="2708921"/>
            <a:ext cx="8296275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	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where A is the </a:t>
            </a:r>
            <a:r>
              <a:rPr lang="en-US" altLang="zh-CN" sz="28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amplitude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</a:t>
            </a:r>
            <a:r>
              <a:rPr lang="en-US" altLang="zh-CN" sz="2800" b="1" baseline="-2500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is the </a:t>
            </a:r>
            <a:r>
              <a:rPr lang="en-US" altLang="zh-CN" sz="28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normalized angular frequency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, and 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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is the </a:t>
            </a:r>
            <a:r>
              <a:rPr lang="en-US" altLang="zh-CN" sz="28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phase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of x[n].</a:t>
            </a:r>
          </a:p>
        </p:txBody>
      </p: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2279650" y="4076700"/>
            <a:ext cx="7691438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The unit of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</a:t>
            </a:r>
            <a:r>
              <a:rPr lang="en-US" altLang="zh-CN" sz="2800" b="1" baseline="-2500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and 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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is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radians/sample</a:t>
            </a:r>
          </a:p>
        </p:txBody>
      </p:sp>
      <p:sp>
        <p:nvSpPr>
          <p:cNvPr id="17" name="Rectangle 11"/>
          <p:cNvSpPr>
            <a:spLocks noChangeArrowheads="1"/>
          </p:cNvSpPr>
          <p:nvPr/>
        </p:nvSpPr>
        <p:spPr bwMode="auto">
          <a:xfrm>
            <a:off x="2279650" y="4869180"/>
            <a:ext cx="8137525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Often in practice,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</a:t>
            </a:r>
            <a:r>
              <a:rPr lang="en-US" altLang="zh-CN" sz="2800" b="1" baseline="-2500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is expressed as 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</a:t>
            </a:r>
            <a:r>
              <a:rPr lang="en-US" altLang="zh-CN" sz="2800" b="1" baseline="-25000" dirty="0">
                <a:solidFill>
                  <a:srgbClr val="7030A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</a:rPr>
              <a:t>=2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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2800" b="1" baseline="-25000" dirty="0">
                <a:solidFill>
                  <a:srgbClr val="7030A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  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Where f</a:t>
            </a:r>
            <a:r>
              <a:rPr lang="en-US" altLang="zh-CN" sz="2800" b="1" baseline="-2500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is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normalized frequency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in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cycles/sample</a:t>
            </a:r>
            <a:endParaRPr lang="en-US" altLang="zh-CN" sz="2800" b="1" dirty="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5" name="Rectangle 3"/>
          <p:cNvSpPr>
            <a:spLocks noChangeArrowheads="1"/>
          </p:cNvSpPr>
          <p:nvPr/>
        </p:nvSpPr>
        <p:spPr bwMode="auto">
          <a:xfrm>
            <a:off x="1416050" y="319088"/>
            <a:ext cx="8915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charset="-122"/>
              </a:rPr>
              <a:t>§2 Discrete-Time Signals In the Time-Domain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ChangeArrowheads="1"/>
          </p:cNvSpPr>
          <p:nvPr/>
        </p:nvSpPr>
        <p:spPr bwMode="auto">
          <a:xfrm>
            <a:off x="1919536" y="1150939"/>
            <a:ext cx="8243887" cy="55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altLang="zh-CN" sz="36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§</a:t>
            </a:r>
            <a:r>
              <a:rPr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 2.3 Operations on Finite-length Sequences</a:t>
            </a:r>
          </a:p>
        </p:txBody>
      </p:sp>
      <p:sp>
        <p:nvSpPr>
          <p:cNvPr id="8" name="矩形 7"/>
          <p:cNvSpPr/>
          <p:nvPr/>
        </p:nvSpPr>
        <p:spPr>
          <a:xfrm>
            <a:off x="9696132" y="5300980"/>
            <a:ext cx="1920875" cy="7620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400" b="1" noProof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  <a:cs typeface="+mn-ea"/>
              </a:rPr>
              <a:t>MOOC</a:t>
            </a:r>
            <a:endParaRPr lang="en-US" altLang="zh-CN" sz="4400" b="1" noProof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</a:endParaRPr>
          </a:p>
        </p:txBody>
      </p:sp>
      <p:sp>
        <p:nvSpPr>
          <p:cNvPr id="6145" name="Rectangle 3"/>
          <p:cNvSpPr>
            <a:spLocks noChangeArrowheads="1"/>
          </p:cNvSpPr>
          <p:nvPr/>
        </p:nvSpPr>
        <p:spPr bwMode="auto">
          <a:xfrm>
            <a:off x="1416050" y="319088"/>
            <a:ext cx="8915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charset="-122"/>
              </a:rPr>
              <a:t>§2 Discrete-Time Signals In the Time-Domain</a:t>
            </a:r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1919605" y="1825625"/>
            <a:ext cx="8195945" cy="478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indent="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charset="0"/>
              <a:buNone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前面定义的运算对有限长序列不适用：</a:t>
            </a: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1655445" y="2406650"/>
            <a:ext cx="8880475" cy="865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charset="0"/>
              <a:buChar char="n"/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A length-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sequences x[n],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0≤n≤N-1;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its sample values are equal to zero for values of 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&lt; 0 and </a:t>
            </a:r>
            <a:r>
              <a:rPr lang="en-US" altLang="zh-CN" sz="2800" b="1" i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n </a:t>
            </a:r>
            <a:r>
              <a:rPr lang="en-US" altLang="zh-CN" sz="2800" b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≥ N.</a:t>
            </a:r>
            <a:endParaRPr lang="zh-CN" altLang="en-US" sz="2800" b="1" dirty="0" err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655445" y="3420745"/>
            <a:ext cx="7777163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57200" indent="-4572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charset="0"/>
              <a:buChar char="n"/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x[– n] is defined for the range –(N-1) ≤n≤ 0.</a:t>
            </a:r>
          </a:p>
        </p:txBody>
      </p:sp>
      <p:sp>
        <p:nvSpPr>
          <p:cNvPr id="14338" name="Rectangle 4"/>
          <p:cNvSpPr>
            <a:spLocks noChangeArrowheads="1"/>
          </p:cNvSpPr>
          <p:nvPr/>
        </p:nvSpPr>
        <p:spPr bwMode="auto">
          <a:xfrm>
            <a:off x="1655445" y="4151630"/>
            <a:ext cx="8636000" cy="1038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charset="0"/>
              <a:buChar char="n"/>
            </a:pP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for any arbitrary integer n</a:t>
            </a:r>
            <a:r>
              <a:rPr lang="en-US" altLang="zh-CN" sz="2800" b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 , x</a:t>
            </a:r>
            <a:r>
              <a:rPr lang="en-US" altLang="zh-CN" sz="2800" b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[n] = x[n – n</a:t>
            </a:r>
            <a:r>
              <a:rPr lang="en-US" altLang="zh-CN" sz="2800" b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]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	is no longer defined for the range 0≤n≤N-1.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891982" y="5324360"/>
            <a:ext cx="7804150" cy="951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indent="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charset="0"/>
              <a:buNone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必须定义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有限长序列的运算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，使得结果仍满足：</a:t>
            </a:r>
          </a:p>
          <a:p>
            <a:pPr marL="0" indent="0" algn="ctr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charset="0"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0 ≤ n ≤ N-1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47528" y="1339692"/>
            <a:ext cx="8928992" cy="3673484"/>
          </a:xfrm>
        </p:spPr>
        <p:txBody>
          <a:bodyPr/>
          <a:lstStyle/>
          <a:p>
            <a:pPr eaLnBrk="1" hangingPunct="1"/>
            <a:r>
              <a:rPr lang="en-US" altLang="zh-CN" b="1" dirty="0"/>
              <a:t> </a:t>
            </a:r>
            <a:r>
              <a:rPr lang="en-US" altLang="zh-C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Sinusoidal Sequence</a:t>
            </a:r>
          </a:p>
          <a:p>
            <a:pPr eaLnBrk="1" hangingPunct="1">
              <a:buFontTx/>
              <a:buNone/>
            </a:pPr>
            <a:endParaRPr lang="en-US" altLang="zh-CN" sz="2000" dirty="0">
              <a:solidFill>
                <a:schemeClr val="bg2"/>
              </a:solidFill>
            </a:endParaRPr>
          </a:p>
          <a:p>
            <a:pPr eaLnBrk="1" hangingPunct="1"/>
            <a:endParaRPr lang="en-US" altLang="zh-CN" sz="2000" dirty="0">
              <a:solidFill>
                <a:schemeClr val="bg2"/>
              </a:solidFill>
            </a:endParaRPr>
          </a:p>
          <a:p>
            <a:pPr lvl="1" eaLnBrk="1" hangingPunct="1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write as </a:t>
            </a:r>
          </a:p>
          <a:p>
            <a:pPr eaLnBrk="1" hangingPunct="1"/>
            <a:endParaRPr lang="en-US" altLang="zh-CN" sz="3600" dirty="0"/>
          </a:p>
          <a:p>
            <a:pPr lvl="1" eaLnBrk="1" hangingPunct="1">
              <a:buFontTx/>
              <a:buNone/>
            </a:pPr>
            <a:r>
              <a:rPr lang="en-US" altLang="zh-CN" b="1" dirty="0"/>
              <a:t>           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in-phase components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x[n] and</a:t>
            </a:r>
          </a:p>
          <a:p>
            <a:pPr lvl="1" eaLnBrk="1" hangingPunct="1"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is the 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quadrature components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x[n].</a:t>
            </a:r>
          </a:p>
        </p:txBody>
      </p:sp>
      <p:graphicFrame>
        <p:nvGraphicFramePr>
          <p:cNvPr id="19456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4905972"/>
              </p:ext>
            </p:extLst>
          </p:nvPr>
        </p:nvGraphicFramePr>
        <p:xfrm>
          <a:off x="4080510" y="3117130"/>
          <a:ext cx="3168650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785" name="公式" r:id="rId4" imgW="1180465" imgH="241300" progId="Equation.3">
                  <p:embed/>
                </p:oleObj>
              </mc:Choice>
              <mc:Fallback>
                <p:oleObj name="公式" r:id="rId4" imgW="1180465" imgH="241300" progId="Equation.3">
                  <p:embed/>
                  <p:pic>
                    <p:nvPicPr>
                      <p:cNvPr id="0" name="Picture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0510" y="3117130"/>
                        <a:ext cx="3168650" cy="62388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6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4470070"/>
              </p:ext>
            </p:extLst>
          </p:nvPr>
        </p:nvGraphicFramePr>
        <p:xfrm>
          <a:off x="2798935" y="5224344"/>
          <a:ext cx="3457575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786" name="公式" r:id="rId6" imgW="1447800" imgH="228600" progId="Equation.3">
                  <p:embed/>
                </p:oleObj>
              </mc:Choice>
              <mc:Fallback>
                <p:oleObj name="公式" r:id="rId6" imgW="1447800" imgH="228600" progId="Equation.3">
                  <p:embed/>
                  <p:pic>
                    <p:nvPicPr>
                      <p:cNvPr id="0" name="Picture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8935" y="5224344"/>
                        <a:ext cx="3457575" cy="5461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7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3933345"/>
              </p:ext>
            </p:extLst>
          </p:nvPr>
        </p:nvGraphicFramePr>
        <p:xfrm>
          <a:off x="6456040" y="5224344"/>
          <a:ext cx="3384550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787" name="公式" r:id="rId8" imgW="1511300" imgH="241300" progId="Equation.3">
                  <p:embed/>
                </p:oleObj>
              </mc:Choice>
              <mc:Fallback>
                <p:oleObj name="公式" r:id="rId8" imgW="1511300" imgH="241300" progId="Equation.3">
                  <p:embed/>
                  <p:pic>
                    <p:nvPicPr>
                      <p:cNvPr id="0" name="Picture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6040" y="5224344"/>
                        <a:ext cx="3384550" cy="5318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2" name="Rectangle 11"/>
          <p:cNvSpPr>
            <a:spLocks noChangeArrowheads="1"/>
          </p:cNvSpPr>
          <p:nvPr/>
        </p:nvSpPr>
        <p:spPr bwMode="auto">
          <a:xfrm>
            <a:off x="1524001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3600"/>
          </a:p>
        </p:txBody>
      </p:sp>
      <p:graphicFrame>
        <p:nvGraphicFramePr>
          <p:cNvPr id="19457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2289396"/>
              </p:ext>
            </p:extLst>
          </p:nvPr>
        </p:nvGraphicFramePr>
        <p:xfrm>
          <a:off x="2798935" y="3741017"/>
          <a:ext cx="64770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788" name="公式" r:id="rId10" imgW="330200" imgH="228600" progId="Equation.3">
                  <p:embed/>
                </p:oleObj>
              </mc:Choice>
              <mc:Fallback>
                <p:oleObj name="公式" r:id="rId10" imgW="330200" imgH="228600" progId="Equation.3">
                  <p:embed/>
                  <p:pic>
                    <p:nvPicPr>
                      <p:cNvPr id="0" name="Picture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8935" y="3741017"/>
                        <a:ext cx="647700" cy="561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4" name="Rectangle 13"/>
          <p:cNvSpPr>
            <a:spLocks noChangeArrowheads="1"/>
          </p:cNvSpPr>
          <p:nvPr/>
        </p:nvSpPr>
        <p:spPr bwMode="auto">
          <a:xfrm>
            <a:off x="1524001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3600"/>
          </a:p>
        </p:txBody>
      </p:sp>
      <p:graphicFrame>
        <p:nvGraphicFramePr>
          <p:cNvPr id="19457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5337450"/>
              </p:ext>
            </p:extLst>
          </p:nvPr>
        </p:nvGraphicFramePr>
        <p:xfrm>
          <a:off x="2771360" y="4292323"/>
          <a:ext cx="747506" cy="5048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789" name="公式" r:id="rId12" imgW="355600" imgH="241300" progId="Equation.3">
                  <p:embed/>
                </p:oleObj>
              </mc:Choice>
              <mc:Fallback>
                <p:oleObj name="公式" r:id="rId12" imgW="355600" imgH="241300" progId="Equation.3">
                  <p:embed/>
                  <p:pic>
                    <p:nvPicPr>
                      <p:cNvPr id="0" name="Picture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360" y="4292323"/>
                        <a:ext cx="747506" cy="50482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5" name="Rectangle 3"/>
          <p:cNvSpPr>
            <a:spLocks noChangeArrowheads="1"/>
          </p:cNvSpPr>
          <p:nvPr/>
        </p:nvSpPr>
        <p:spPr bwMode="auto">
          <a:xfrm>
            <a:off x="1416050" y="319088"/>
            <a:ext cx="8915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charset="-122"/>
              </a:rPr>
              <a:t>§2 Discrete-Time Signals In the Time-Domain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Object 4">
                <a:extLst>
                  <a:ext uri="{FF2B5EF4-FFF2-40B4-BE49-F238E27FC236}">
                    <a16:creationId xmlns:a16="http://schemas.microsoft.com/office/drawing/2014/main" id="{888DAF38-2747-41C7-AE3E-A022E8AD5BB8}"/>
                  </a:ext>
                </a:extLst>
              </p:cNvPr>
              <p:cNvSpPr txBox="1"/>
              <p:nvPr/>
            </p:nvSpPr>
            <p:spPr bwMode="auto">
              <a:xfrm>
                <a:off x="3394075" y="1998752"/>
                <a:ext cx="5403850" cy="54483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]=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func>
                        <m:func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zh-CN" altLang="en-US" sz="2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fName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),−∞&lt;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&lt;∞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13" name="Object 4">
                <a:extLst>
                  <a:ext uri="{FF2B5EF4-FFF2-40B4-BE49-F238E27FC236}">
                    <a16:creationId xmlns:a16="http://schemas.microsoft.com/office/drawing/2014/main" id="{888DAF38-2747-41C7-AE3E-A022E8AD5B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94075" y="1998752"/>
                <a:ext cx="5403850" cy="544837"/>
              </a:xfrm>
              <a:prstGeom prst="rect">
                <a:avLst/>
              </a:prstGeom>
              <a:blipFill>
                <a:blip r:embed="rId14"/>
                <a:stretch>
                  <a:fillRect b="-2247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4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4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69" name="Object 2"/>
          <p:cNvGraphicFramePr>
            <a:graphicFrameLocks noChangeAspect="1"/>
          </p:cNvGraphicFramePr>
          <p:nvPr/>
        </p:nvGraphicFramePr>
        <p:xfrm>
          <a:off x="2418080" y="1176655"/>
          <a:ext cx="6228080" cy="7613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744" r:id="rId3" imgW="1931035" imgH="292100" progId="Equation.3">
                  <p:embed/>
                </p:oleObj>
              </mc:Choice>
              <mc:Fallback>
                <p:oleObj r:id="rId3" imgW="1931035" imgH="292100" progId="Equation.3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8080" y="1176655"/>
                        <a:ext cx="6228080" cy="76136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170" name="Group 3"/>
          <p:cNvGrpSpPr/>
          <p:nvPr/>
        </p:nvGrpSpPr>
        <p:grpSpPr bwMode="auto">
          <a:xfrm>
            <a:off x="2057559" y="1937185"/>
            <a:ext cx="8077200" cy="952500"/>
            <a:chOff x="249" y="1797"/>
            <a:chExt cx="5088" cy="600"/>
          </a:xfrm>
        </p:grpSpPr>
        <p:sp>
          <p:nvSpPr>
            <p:cNvPr id="7171" name="Rectangle 4"/>
            <p:cNvSpPr>
              <a:spLocks noChangeArrowheads="1"/>
            </p:cNvSpPr>
            <p:nvPr/>
          </p:nvSpPr>
          <p:spPr bwMode="auto">
            <a:xfrm>
              <a:off x="249" y="1797"/>
              <a:ext cx="5088" cy="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just"/>
              <a:r>
                <a:rPr lang="en-US" altLang="zh-CN" sz="28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when A and      are </a:t>
              </a:r>
              <a:r>
                <a:rPr lang="en-US" altLang="zh-CN" sz="2800" b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real or complex</a:t>
              </a:r>
              <a:r>
                <a:rPr lang="en-US" altLang="zh-CN" sz="28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 numbers.</a:t>
              </a:r>
            </a:p>
            <a:p>
              <a:pPr algn="just"/>
              <a:endPara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7172" name="Object 5"/>
            <p:cNvGraphicFramePr>
              <a:graphicFrameLocks noChangeAspect="1"/>
            </p:cNvGraphicFramePr>
            <p:nvPr/>
          </p:nvGraphicFramePr>
          <p:xfrm>
            <a:off x="1462" y="1886"/>
            <a:ext cx="240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745" r:id="rId5" imgW="177800" imgH="165100" progId="Equation.3">
                    <p:embed/>
                  </p:oleObj>
                </mc:Choice>
                <mc:Fallback>
                  <p:oleObj r:id="rId5" imgW="177800" imgH="165100" progId="Equation.3">
                    <p:embed/>
                    <p:pic>
                      <p:nvPicPr>
                        <p:cNvPr id="0" name="Picture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62" y="1886"/>
                          <a:ext cx="240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174" name="Object 8"/>
          <p:cNvGraphicFramePr>
            <a:graphicFrameLocks noChangeAspect="1"/>
          </p:cNvGraphicFramePr>
          <p:nvPr/>
        </p:nvGraphicFramePr>
        <p:xfrm>
          <a:off x="2953167" y="2644375"/>
          <a:ext cx="4665662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746" r:id="rId7" imgW="1397000" imgH="254000" progId="Equation.DSMT4">
                  <p:embed/>
                </p:oleObj>
              </mc:Choice>
              <mc:Fallback>
                <p:oleObj r:id="rId7" imgW="1397000" imgH="254000" progId="Equation.DSMT4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3167" y="2644375"/>
                        <a:ext cx="4665662" cy="849313"/>
                      </a:xfrm>
                      <a:prstGeom prst="rect">
                        <a:avLst/>
                      </a:prstGeom>
                      <a:solidFill>
                        <a:schemeClr val="accent5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6" name="Rectangle 10"/>
          <p:cNvSpPr>
            <a:spLocks noChangeArrowheads="1"/>
          </p:cNvSpPr>
          <p:nvPr/>
        </p:nvSpPr>
        <p:spPr bwMode="auto">
          <a:xfrm>
            <a:off x="2057400" y="326390"/>
            <a:ext cx="496189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u="sng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Exponential Sequence</a:t>
            </a:r>
          </a:p>
        </p:txBody>
      </p:sp>
      <p:sp>
        <p:nvSpPr>
          <p:cNvPr id="8" name="矩形 7"/>
          <p:cNvSpPr/>
          <p:nvPr/>
        </p:nvSpPr>
        <p:spPr>
          <a:xfrm>
            <a:off x="10134917" y="5527040"/>
            <a:ext cx="1920875" cy="7620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400" b="1" noProof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  <a:cs typeface="+mn-ea"/>
              </a:rPr>
              <a:t>MOOC</a:t>
            </a:r>
            <a:endParaRPr lang="en-US" altLang="zh-CN" sz="4400" b="1" noProof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</a:endParaRPr>
          </a:p>
        </p:txBody>
      </p:sp>
      <p:sp>
        <p:nvSpPr>
          <p:cNvPr id="8199" name="Rectangle 13"/>
          <p:cNvSpPr>
            <a:spLocks noChangeArrowheads="1"/>
          </p:cNvSpPr>
          <p:nvPr/>
        </p:nvSpPr>
        <p:spPr bwMode="auto">
          <a:xfrm>
            <a:off x="2524125" y="3493453"/>
            <a:ext cx="55245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i="1" u="sng" dirty="0">
                <a:solidFill>
                  <a:schemeClr val="accent2"/>
                </a:solidFill>
                <a:latin typeface="Times New Roman" panose="02020603050405020304" pitchFamily="18" charset="0"/>
              </a:rPr>
              <a:t>The Complex Exponential Sequence</a:t>
            </a:r>
          </a:p>
        </p:txBody>
      </p:sp>
      <p:graphicFrame>
        <p:nvGraphicFramePr>
          <p:cNvPr id="8194" name="Object 4"/>
          <p:cNvGraphicFramePr>
            <a:graphicFrameLocks noChangeAspect="1"/>
          </p:cNvGraphicFramePr>
          <p:nvPr/>
        </p:nvGraphicFramePr>
        <p:xfrm>
          <a:off x="1775460" y="4133850"/>
          <a:ext cx="3946525" cy="746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747" r:id="rId9" imgW="1765935" imgH="330200" progId="Equation.3">
                  <p:embed/>
                </p:oleObj>
              </mc:Choice>
              <mc:Fallback>
                <p:oleObj r:id="rId9" imgW="1765935" imgH="330200" progId="Equation.3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5460" y="4133850"/>
                        <a:ext cx="3946525" cy="7467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0" name="Object 14"/>
          <p:cNvGraphicFramePr>
            <a:graphicFrameLocks noChangeAspect="1"/>
          </p:cNvGraphicFramePr>
          <p:nvPr/>
        </p:nvGraphicFramePr>
        <p:xfrm>
          <a:off x="2608580" y="5001260"/>
          <a:ext cx="7653020" cy="725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748" r:id="rId11" imgW="2705100" imgH="254000" progId="Equation.DSMT4">
                  <p:embed/>
                </p:oleObj>
              </mc:Choice>
              <mc:Fallback>
                <p:oleObj r:id="rId11" imgW="2705100" imgH="254000" progId="Equation.DSMT4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8580" y="5001260"/>
                        <a:ext cx="7653020" cy="7258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9" grpId="0"/>
      <p:bldP spid="8199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7" name="Object 2"/>
          <p:cNvGraphicFramePr>
            <a:graphicFrameLocks noGrp="1" noChangeAspect="1"/>
          </p:cNvGraphicFramePr>
          <p:nvPr>
            <p:ph sz="half" idx="2"/>
          </p:nvPr>
        </p:nvGraphicFramePr>
        <p:xfrm>
          <a:off x="5798185" y="3043555"/>
          <a:ext cx="5311775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70" r:id="rId3" imgW="2274570" imgH="330200" progId="Equation.DSMT4">
                  <p:embed/>
                </p:oleObj>
              </mc:Choice>
              <mc:Fallback>
                <p:oleObj r:id="rId3" imgW="2274570" imgH="330200" progId="Equation.DSMT4">
                  <p:embed/>
                  <p:pic>
                    <p:nvPicPr>
                      <p:cNvPr id="0" name="Picture 2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8185" y="3043555"/>
                        <a:ext cx="5311775" cy="7715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Object 5"/>
          <p:cNvGraphicFramePr>
            <a:graphicFrameLocks noChangeAspect="1"/>
          </p:cNvGraphicFramePr>
          <p:nvPr/>
        </p:nvGraphicFramePr>
        <p:xfrm>
          <a:off x="449580" y="3043555"/>
          <a:ext cx="5264150" cy="767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71" r:id="rId5" imgW="2287270" imgH="330200" progId="Equation.3">
                  <p:embed/>
                </p:oleObj>
              </mc:Choice>
              <mc:Fallback>
                <p:oleObj r:id="rId5" imgW="2287270" imgH="330200" progId="Equation.3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" y="3043555"/>
                        <a:ext cx="5264150" cy="76771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Object 6"/>
          <p:cNvGraphicFramePr>
            <a:graphicFrameLocks noChangeAspect="1"/>
          </p:cNvGraphicFramePr>
          <p:nvPr/>
        </p:nvGraphicFramePr>
        <p:xfrm>
          <a:off x="2551470" y="4980285"/>
          <a:ext cx="6042818" cy="8798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72" r:id="rId7" imgW="1651635" imgH="241300" progId="Equation.3">
                  <p:embed/>
                </p:oleObj>
              </mc:Choice>
              <mc:Fallback>
                <p:oleObj r:id="rId7" imgW="1651635" imgH="241300" progId="Equation.3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1470" y="4980285"/>
                        <a:ext cx="6042818" cy="879876"/>
                      </a:xfrm>
                      <a:prstGeom prst="rect">
                        <a:avLst/>
                      </a:prstGeom>
                      <a:solidFill>
                        <a:srgbClr val="DAEDE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1" name="Rectangle 7"/>
          <p:cNvSpPr>
            <a:spLocks noChangeArrowheads="1"/>
          </p:cNvSpPr>
          <p:nvPr/>
        </p:nvSpPr>
        <p:spPr bwMode="auto">
          <a:xfrm>
            <a:off x="2551166" y="4328160"/>
            <a:ext cx="513794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i="1" u="sng" dirty="0">
                <a:solidFill>
                  <a:schemeClr val="accent2"/>
                </a:solidFill>
                <a:latin typeface="Times New Roman" panose="02020603050405020304" pitchFamily="18" charset="0"/>
              </a:rPr>
              <a:t>The complex sinusoidal sequence</a:t>
            </a:r>
          </a:p>
        </p:txBody>
      </p:sp>
      <p:graphicFrame>
        <p:nvGraphicFramePr>
          <p:cNvPr id="8195" name="Object 5"/>
          <p:cNvGraphicFramePr>
            <a:graphicFrameLocks noChangeAspect="1"/>
          </p:cNvGraphicFramePr>
          <p:nvPr/>
        </p:nvGraphicFramePr>
        <p:xfrm>
          <a:off x="1549400" y="1177925"/>
          <a:ext cx="4446270" cy="690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73" r:id="rId9" imgW="1778635" imgH="279400" progId="Equation.3">
                  <p:embed/>
                </p:oleObj>
              </mc:Choice>
              <mc:Fallback>
                <p:oleObj r:id="rId9" imgW="1778635" imgH="279400" progId="Equation.3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9400" y="1177925"/>
                        <a:ext cx="4446270" cy="6908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6" name="Rectangle 10"/>
          <p:cNvSpPr>
            <a:spLocks noChangeArrowheads="1"/>
          </p:cNvSpPr>
          <p:nvPr/>
        </p:nvSpPr>
        <p:spPr bwMode="auto">
          <a:xfrm>
            <a:off x="1944370" y="326390"/>
            <a:ext cx="496189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u="sng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Exponential Sequence</a:t>
            </a:r>
          </a:p>
        </p:txBody>
      </p:sp>
      <p:graphicFrame>
        <p:nvGraphicFramePr>
          <p:cNvPr id="8200" name="Object 14"/>
          <p:cNvGraphicFramePr>
            <a:graphicFrameLocks noChangeAspect="1"/>
          </p:cNvGraphicFramePr>
          <p:nvPr/>
        </p:nvGraphicFramePr>
        <p:xfrm>
          <a:off x="2551430" y="2033270"/>
          <a:ext cx="7793355" cy="739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74" r:id="rId11" imgW="2705100" imgH="254000" progId="Equation.DSMT4">
                  <p:embed/>
                </p:oleObj>
              </mc:Choice>
              <mc:Fallback>
                <p:oleObj r:id="rId11" imgW="2705100" imgH="254000" progId="Equation.DSMT4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1430" y="2033270"/>
                        <a:ext cx="7793355" cy="7391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1" grpId="0"/>
      <p:bldP spid="9221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5172231"/>
              </p:ext>
            </p:extLst>
          </p:nvPr>
        </p:nvGraphicFramePr>
        <p:xfrm>
          <a:off x="3474430" y="1865739"/>
          <a:ext cx="4230688" cy="646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702" r:id="rId3" imgW="1931035" imgH="292100" progId="Equation.3">
                  <p:embed/>
                </p:oleObj>
              </mc:Choice>
              <mc:Fallback>
                <p:oleObj r:id="rId3" imgW="1931035" imgH="292100" progId="Equation.3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4430" y="1865739"/>
                        <a:ext cx="4230688" cy="64635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242" name="Group 20"/>
          <p:cNvGrpSpPr/>
          <p:nvPr/>
        </p:nvGrpSpPr>
        <p:grpSpPr bwMode="auto">
          <a:xfrm>
            <a:off x="1721750" y="2608662"/>
            <a:ext cx="8973437" cy="461963"/>
            <a:chOff x="249" y="1797"/>
            <a:chExt cx="5128" cy="291"/>
          </a:xfrm>
        </p:grpSpPr>
        <p:sp>
          <p:nvSpPr>
            <p:cNvPr id="10243" name="Rectangle 5"/>
            <p:cNvSpPr>
              <a:spLocks noChangeArrowheads="1"/>
            </p:cNvSpPr>
            <p:nvPr/>
          </p:nvSpPr>
          <p:spPr bwMode="auto">
            <a:xfrm>
              <a:off x="249" y="1797"/>
              <a:ext cx="512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algn="just"/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when A and are    </a:t>
              </a:r>
              <a:r>
                <a:rPr lang="en-US" altLang="zh-CN" sz="2400" b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real 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numbers, it’s a real exponential sequence.</a:t>
              </a:r>
              <a:endPara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0244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59968169"/>
                </p:ext>
              </p:extLst>
            </p:nvPr>
          </p:nvGraphicFramePr>
          <p:xfrm>
            <a:off x="1458" y="1892"/>
            <a:ext cx="174" cy="1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703" r:id="rId5" imgW="177800" imgH="165100" progId="Equation.3">
                    <p:embed/>
                  </p:oleObj>
                </mc:Choice>
                <mc:Fallback>
                  <p:oleObj r:id="rId5" imgW="177800" imgH="165100" progId="Equation.3">
                    <p:embed/>
                    <p:pic>
                      <p:nvPicPr>
                        <p:cNvPr id="0" name="Picture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58" y="1892"/>
                          <a:ext cx="174" cy="1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253" name="Rectangle 19"/>
          <p:cNvSpPr>
            <a:spLocks noChangeArrowheads="1"/>
          </p:cNvSpPr>
          <p:nvPr/>
        </p:nvSpPr>
        <p:spPr bwMode="auto">
          <a:xfrm>
            <a:off x="1721750" y="1202300"/>
            <a:ext cx="42306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i="1" u="sng" dirty="0">
                <a:solidFill>
                  <a:schemeClr val="accent2"/>
                </a:solidFill>
                <a:latin typeface="Times New Roman" panose="02020603050405020304" pitchFamily="18" charset="0"/>
              </a:rPr>
              <a:t>Real Exponential Sequence</a:t>
            </a:r>
          </a:p>
        </p:txBody>
      </p:sp>
      <p:sp>
        <p:nvSpPr>
          <p:cNvPr id="8" name="矩形 7"/>
          <p:cNvSpPr/>
          <p:nvPr/>
        </p:nvSpPr>
        <p:spPr>
          <a:xfrm>
            <a:off x="10292579" y="5271294"/>
            <a:ext cx="1920875" cy="7620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400" b="1" noProof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  <a:cs typeface="+mn-ea"/>
              </a:rPr>
              <a:t>MOOC</a:t>
            </a:r>
            <a:endParaRPr lang="en-US" altLang="zh-CN" sz="4400" b="1" noProof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</a:endParaRPr>
          </a:p>
        </p:txBody>
      </p:sp>
      <p:sp>
        <p:nvSpPr>
          <p:cNvPr id="6145" name="Rectangle 3"/>
          <p:cNvSpPr>
            <a:spLocks noChangeArrowheads="1"/>
          </p:cNvSpPr>
          <p:nvPr/>
        </p:nvSpPr>
        <p:spPr bwMode="auto">
          <a:xfrm>
            <a:off x="1416050" y="319088"/>
            <a:ext cx="8915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charset="-122"/>
              </a:rPr>
              <a:t>§2 Discrete-Time Signals In the Time-Domain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9E77793-443D-4606-A9A6-4BFEFF187773}"/>
              </a:ext>
            </a:extLst>
          </p:cNvPr>
          <p:cNvGrpSpPr/>
          <p:nvPr/>
        </p:nvGrpSpPr>
        <p:grpSpPr>
          <a:xfrm>
            <a:off x="1950843" y="3284310"/>
            <a:ext cx="7673550" cy="2995472"/>
            <a:chOff x="1950843" y="3284310"/>
            <a:chExt cx="7673550" cy="2995472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7D2C0FF3-6868-487D-889D-354DFE2B02F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950843" y="3822588"/>
              <a:ext cx="7673550" cy="2457194"/>
            </a:xfrm>
            <a:prstGeom prst="rect">
              <a:avLst/>
            </a:prstGeom>
          </p:spPr>
        </p:pic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7D8D0D56-D32B-4312-AA5B-1183AA511F7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932332" y="3284310"/>
              <a:ext cx="2114550" cy="547186"/>
            </a:xfrm>
            <a:prstGeom prst="rect">
              <a:avLst/>
            </a:prstGeom>
          </p:spPr>
        </p:pic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FC393CA3-E0CE-4965-B09D-6B51D0385D2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960096" y="3360625"/>
              <a:ext cx="2114550" cy="461963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39570" y="234633"/>
            <a:ext cx="7999412" cy="685800"/>
          </a:xfrm>
        </p:spPr>
        <p:txBody>
          <a:bodyPr/>
          <a:lstStyle/>
          <a:p>
            <a:r>
              <a:rPr lang="en-US" altLang="zh-CN" sz="3200" u="sng" dirty="0">
                <a:solidFill>
                  <a:schemeClr val="folHlink"/>
                </a:solidFill>
                <a:latin typeface="Times New Roman" panose="02020603050405020304" pitchFamily="18" charset="0"/>
              </a:rPr>
              <a:t>2.4.2 Sequence Generation Using MATLAB</a:t>
            </a:r>
            <a:endParaRPr lang="en-US" altLang="zh-CN" sz="32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12" name="Rectangle 5"/>
          <p:cNvSpPr>
            <a:spLocks noChangeArrowheads="1"/>
          </p:cNvSpPr>
          <p:nvPr/>
        </p:nvSpPr>
        <p:spPr bwMode="auto">
          <a:xfrm>
            <a:off x="479376" y="1685024"/>
            <a:ext cx="3823970" cy="4338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n=0:40;</a:t>
            </a:r>
          </a:p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K=1;</a:t>
            </a:r>
          </a:p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c=(-1+j*2*pi)/12;</a:t>
            </a:r>
          </a:p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x=K*</a:t>
            </a:r>
            <a:r>
              <a:rPr lang="en-US" altLang="zh-CN" sz="2400" b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exp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(c*n);</a:t>
            </a:r>
          </a:p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sym typeface="+mn-ea"/>
              </a:rPr>
              <a:t>stem(n, real(x));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sym typeface="+mn-ea"/>
              </a:rPr>
              <a:t>title('Real part');</a:t>
            </a:r>
          </a:p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sym typeface="+mn-ea"/>
              </a:rPr>
              <a:t>stem(n, </a:t>
            </a:r>
            <a:r>
              <a:rPr lang="en-US" altLang="zh-CN" sz="2400" b="1" dirty="0" err="1">
                <a:solidFill>
                  <a:schemeClr val="tx1"/>
                </a:solidFill>
                <a:latin typeface="Times New Roman" panose="02020603050405020304" pitchFamily="18" charset="0"/>
                <a:sym typeface="+mn-ea"/>
              </a:rPr>
              <a:t>imag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sym typeface="+mn-ea"/>
              </a:rPr>
              <a:t>(x));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sym typeface="+mn-ea"/>
              </a:rPr>
              <a:t>title('Imaginary part');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4626" y="1174338"/>
            <a:ext cx="2948305" cy="63055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B862DFB-E47C-4DDC-BCC1-45CA97D9F6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1399" y="2254207"/>
            <a:ext cx="4294761" cy="291876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77962FE-958B-4769-91F9-32544F2297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6160" y="2254208"/>
            <a:ext cx="4483398" cy="2918769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6"/>
          <p:cNvSpPr>
            <a:spLocks noChangeArrowheads="1"/>
          </p:cNvSpPr>
          <p:nvPr/>
        </p:nvSpPr>
        <p:spPr bwMode="auto">
          <a:xfrm>
            <a:off x="551384" y="1953670"/>
            <a:ext cx="8208912" cy="156966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xtLst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If 2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/</a:t>
            </a:r>
            <a:r>
              <a:rPr lang="en-US" altLang="zh-CN" sz="3200" b="1" baseline="-2500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is an </a:t>
            </a:r>
            <a:r>
              <a:rPr lang="en-US" altLang="zh-CN" sz="3200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rational number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, </a:t>
            </a:r>
          </a:p>
          <a:p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   the sequence x[n]=</a:t>
            </a:r>
            <a:r>
              <a:rPr lang="en-US" altLang="zh-CN" sz="3200" b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Acos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</a:t>
            </a:r>
            <a:r>
              <a:rPr lang="en-US" altLang="zh-CN" sz="3200" b="1" baseline="-2500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n+)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is </a:t>
            </a:r>
            <a:r>
              <a:rPr lang="en-US" altLang="zh-CN" sz="3200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periodic.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Otherwise, it</a:t>
            </a:r>
            <a:r>
              <a:rPr lang="en-US" altLang="zh-CN" sz="3200" b="1" dirty="0">
                <a:solidFill>
                  <a:schemeClr val="tx1"/>
                </a:solidFill>
              </a:rPr>
              <a:t>’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s </a:t>
            </a:r>
            <a:r>
              <a:rPr lang="en-US" altLang="zh-CN" sz="3200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aperiodic.</a:t>
            </a:r>
          </a:p>
        </p:txBody>
      </p:sp>
      <p:sp>
        <p:nvSpPr>
          <p:cNvPr id="11269" name="Rectangle 8"/>
          <p:cNvSpPr>
            <a:spLocks noChangeArrowheads="1"/>
          </p:cNvSpPr>
          <p:nvPr/>
        </p:nvSpPr>
        <p:spPr bwMode="auto">
          <a:xfrm>
            <a:off x="327439" y="1117095"/>
            <a:ext cx="1032263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* </a:t>
            </a:r>
            <a:r>
              <a:rPr lang="en-US" altLang="zh-CN" sz="3200" b="1" u="sng" dirty="0">
                <a:solidFill>
                  <a:schemeClr val="accent2"/>
                </a:solidFill>
                <a:latin typeface="Times New Roman" panose="02020603050405020304" pitchFamily="18" charset="0"/>
              </a:rPr>
              <a:t>The </a:t>
            </a:r>
            <a:r>
              <a:rPr lang="en-US" altLang="zh-CN" sz="3200" b="1" i="1" u="sng" dirty="0">
                <a:solidFill>
                  <a:srgbClr val="FF0000"/>
                </a:solidFill>
                <a:latin typeface="Times New Roman" panose="02020603050405020304" pitchFamily="18" charset="0"/>
              </a:rPr>
              <a:t>periodicity</a:t>
            </a:r>
            <a:r>
              <a:rPr lang="en-US" altLang="zh-CN" sz="3200" b="1" u="sng" dirty="0">
                <a:solidFill>
                  <a:schemeClr val="accent2"/>
                </a:solidFill>
                <a:latin typeface="Times New Roman" panose="02020603050405020304" pitchFamily="18" charset="0"/>
              </a:rPr>
              <a:t> of sinusoidal and exponential sequence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*</a:t>
            </a:r>
          </a:p>
        </p:txBody>
      </p:sp>
      <p:sp>
        <p:nvSpPr>
          <p:cNvPr id="8" name="矩形 7"/>
          <p:cNvSpPr/>
          <p:nvPr/>
        </p:nvSpPr>
        <p:spPr>
          <a:xfrm>
            <a:off x="9696132" y="5300980"/>
            <a:ext cx="1920875" cy="7620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400" b="1" noProof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  <a:cs typeface="+mn-ea"/>
              </a:rPr>
              <a:t>MOOC</a:t>
            </a:r>
            <a:endParaRPr lang="en-US" altLang="zh-CN" sz="4400" b="1" noProof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</a:endParaRPr>
          </a:p>
        </p:txBody>
      </p:sp>
      <p:sp>
        <p:nvSpPr>
          <p:cNvPr id="2" name="波形 1"/>
          <p:cNvSpPr/>
          <p:nvPr/>
        </p:nvSpPr>
        <p:spPr bwMode="auto">
          <a:xfrm>
            <a:off x="1199456" y="4509120"/>
            <a:ext cx="6912768" cy="1368152"/>
          </a:xfrm>
          <a:prstGeom prst="wave">
            <a:avLst>
              <a:gd name="adj1" fmla="val 13498"/>
              <a:gd name="adj2" fmla="val -79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prstShdw prst="shdw11">
              <a:schemeClr val="bg2">
                <a:alpha val="50000"/>
              </a:schemeClr>
            </a:prstShdw>
          </a:effectLst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28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How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to determine the </a:t>
            </a:r>
            <a:r>
              <a:rPr lang="en-US" altLang="zh-CN" sz="2800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fundamental period?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爆炸形 1 2"/>
          <p:cNvSpPr/>
          <p:nvPr/>
        </p:nvSpPr>
        <p:spPr bwMode="auto">
          <a:xfrm>
            <a:off x="8277178" y="3284984"/>
            <a:ext cx="2088232" cy="1080120"/>
          </a:xfrm>
          <a:prstGeom prst="irregularSeal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prstShdw prst="shdw11">
              <a:schemeClr val="bg2">
                <a:alpha val="50000"/>
              </a:schemeClr>
            </a:prstShdw>
          </a:effectLst>
        </p:spPr>
        <p:txBody>
          <a:bodyPr vert="horz" wrap="square" lIns="91440" tIns="45720" rIns="91440" bIns="45720" numCol="1" rtlCol="0" anchor="t" anchorCtr="0" compatLnSpc="1"/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Why? </a:t>
            </a:r>
          </a:p>
        </p:txBody>
      </p:sp>
      <p:sp>
        <p:nvSpPr>
          <p:cNvPr id="6145" name="Rectangle 3"/>
          <p:cNvSpPr>
            <a:spLocks noChangeArrowheads="1"/>
          </p:cNvSpPr>
          <p:nvPr/>
        </p:nvSpPr>
        <p:spPr bwMode="auto">
          <a:xfrm>
            <a:off x="1416050" y="319088"/>
            <a:ext cx="8915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charset="-122"/>
              </a:rPr>
              <a:t>§2 Discrete-Time Signals In the Time-Domain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 animBg="1"/>
      <p:bldP spid="2" grpId="0" animBg="1"/>
      <p:bldP spid="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2289" name="Rectangle 2"/>
              <p:cNvSpPr>
                <a:spLocks noChangeArrowheads="1"/>
              </p:cNvSpPr>
              <p:nvPr/>
            </p:nvSpPr>
            <p:spPr bwMode="auto">
              <a:xfrm>
                <a:off x="1127448" y="2431131"/>
                <a:ext cx="8945245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zh-CN" sz="2800" b="1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Only if </a:t>
                </a:r>
                <a:r>
                  <a:rPr lang="en-US" altLang="zh-CN" sz="2800" b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sin</a:t>
                </a:r>
                <a:r>
                  <a:rPr lang="en-US" altLang="zh-CN" sz="2800" b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</a:t>
                </a:r>
                <a:r>
                  <a:rPr lang="en-US" altLang="zh-CN" sz="2800" b="1" baseline="-250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0</a:t>
                </a:r>
                <a:r>
                  <a:rPr lang="en-US" altLang="zh-CN" sz="2800" b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N= 0</a:t>
                </a:r>
                <a:r>
                  <a:rPr lang="en-US" altLang="zh-CN" sz="2800" b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and cos</a:t>
                </a:r>
                <a:r>
                  <a:rPr lang="en-US" altLang="zh-CN" sz="2800" b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</a:t>
                </a:r>
                <a:r>
                  <a:rPr lang="en-US" altLang="zh-CN" sz="2800" b="1" baseline="-2500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0</a:t>
                </a:r>
                <a:r>
                  <a:rPr lang="en-US" altLang="zh-CN" sz="2800" b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N = 1,</a:t>
                </a:r>
                <a14:m>
                  <m:oMath xmlns:m="http://schemas.openxmlformats.org/officeDocument/2006/math">
                    <m:r>
                      <a:rPr lang="en-US" altLang="zh-CN" sz="2800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 baseline="-250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]=</m:t>
                    </m:r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b="0" i="1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sz="2800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2289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27448" y="2431131"/>
                <a:ext cx="8945245" cy="523220"/>
              </a:xfrm>
              <a:prstGeom prst="rect">
                <a:avLst/>
              </a:prstGeom>
              <a:blipFill>
                <a:blip r:embed="rId2"/>
                <a:stretch>
                  <a:fillRect l="-1431" t="-12791" b="-3255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291" name="Rectangle 4"/>
          <p:cNvSpPr>
            <a:spLocks noChangeArrowheads="1"/>
          </p:cNvSpPr>
          <p:nvPr/>
        </p:nvSpPr>
        <p:spPr bwMode="auto">
          <a:xfrm>
            <a:off x="1831436" y="4979837"/>
            <a:ext cx="6771005" cy="101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Smallest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value of  N satisfying 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</a:t>
            </a:r>
            <a:r>
              <a:rPr lang="en-US" altLang="zh-CN" sz="3200" b="1" baseline="-2500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N=2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r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is the </a:t>
            </a:r>
            <a:r>
              <a:rPr lang="en-US" altLang="zh-CN" sz="2800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fundamental period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of the sequence.</a:t>
            </a:r>
          </a:p>
        </p:txBody>
      </p:sp>
      <p:sp>
        <p:nvSpPr>
          <p:cNvPr id="8" name="矩形 7"/>
          <p:cNvSpPr/>
          <p:nvPr/>
        </p:nvSpPr>
        <p:spPr>
          <a:xfrm>
            <a:off x="9696132" y="5300980"/>
            <a:ext cx="1920875" cy="7620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400" b="1" noProof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  <a:cs typeface="+mn-ea"/>
              </a:rPr>
              <a:t>MOOC</a:t>
            </a:r>
            <a:endParaRPr lang="en-US" altLang="zh-CN" sz="4400" b="1" noProof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</a:endParaRP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1831436" y="3059679"/>
            <a:ext cx="6771005" cy="1814830"/>
          </a:xfrm>
          <a:prstGeom prst="rect">
            <a:avLst/>
          </a:prstGeom>
          <a:solidFill>
            <a:srgbClr val="FFFFB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sym typeface="+mn-ea"/>
              </a:rPr>
              <a:t>These two conditions are met </a:t>
            </a:r>
            <a:r>
              <a:rPr lang="en-US" altLang="zh-CN" sz="2800" b="1" u="sng" dirty="0">
                <a:solidFill>
                  <a:schemeClr val="tx1"/>
                </a:solidFill>
                <a:latin typeface="Times New Roman" panose="02020603050405020304" pitchFamily="18" charset="0"/>
                <a:sym typeface="+mn-ea"/>
              </a:rPr>
              <a:t>if and only if </a:t>
            </a:r>
            <a:endParaRPr lang="en-US" altLang="zh-CN" sz="2800" b="1" u="sng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l"/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sym typeface="+mn-ea"/>
              </a:rPr>
              <a:t>             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</a:t>
            </a:r>
            <a:r>
              <a:rPr lang="en-US" altLang="zh-CN" sz="2800" b="1" baseline="-250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 =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 2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r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              </a:t>
            </a:r>
          </a:p>
          <a:p>
            <a:pPr algn="l"/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sym typeface="+mn-ea"/>
              </a:rPr>
              <a:t>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sym typeface="+mn-ea"/>
              </a:rPr>
              <a:t>or 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sym typeface="+mn-ea"/>
              </a:rPr>
              <a:t>       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2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 / </a:t>
            </a:r>
            <a:r>
              <a:rPr lang="en-US" altLang="zh-CN" sz="2800" b="1" baseline="-250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= N/r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sym typeface="+mn-ea"/>
              </a:rPr>
              <a:t>                  </a:t>
            </a:r>
          </a:p>
          <a:p>
            <a:pPr algn="l"/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where N and  r are 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positive integers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Object 4">
                <a:extLst>
                  <a:ext uri="{FF2B5EF4-FFF2-40B4-BE49-F238E27FC236}">
                    <a16:creationId xmlns:a16="http://schemas.microsoft.com/office/drawing/2014/main" id="{B17D70E3-3253-4B62-8147-8EBFC8ADA750}"/>
                  </a:ext>
                </a:extLst>
              </p:cNvPr>
              <p:cNvSpPr txBox="1"/>
              <p:nvPr/>
            </p:nvSpPr>
            <p:spPr bwMode="auto">
              <a:xfrm>
                <a:off x="1055440" y="814594"/>
                <a:ext cx="3456384" cy="54483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b="0" i="1" baseline="-2500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]=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func>
                        <m:func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zh-CN" altLang="en-US" sz="2400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fName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7" name="Object 4">
                <a:extLst>
                  <a:ext uri="{FF2B5EF4-FFF2-40B4-BE49-F238E27FC236}">
                    <a16:creationId xmlns:a16="http://schemas.microsoft.com/office/drawing/2014/main" id="{B17D70E3-3253-4B62-8147-8EBFC8ADA7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55440" y="814594"/>
                <a:ext cx="3456384" cy="544837"/>
              </a:xfrm>
              <a:prstGeom prst="rect">
                <a:avLst/>
              </a:prstGeom>
              <a:blipFill>
                <a:blip r:embed="rId3"/>
                <a:stretch>
                  <a:fillRect b="-2247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3">
            <a:extLst>
              <a:ext uri="{FF2B5EF4-FFF2-40B4-BE49-F238E27FC236}">
                <a16:creationId xmlns:a16="http://schemas.microsoft.com/office/drawing/2014/main" id="{79B50554-7A31-4887-8E3E-89CA897D44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0464" y="202951"/>
            <a:ext cx="782429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To verify the 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periodicity condition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, consider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Object 4">
                <a:extLst>
                  <a:ext uri="{FF2B5EF4-FFF2-40B4-BE49-F238E27FC236}">
                    <a16:creationId xmlns:a16="http://schemas.microsoft.com/office/drawing/2014/main" id="{9E085A80-5F37-4A28-8E6E-57F85F59FEF8}"/>
                  </a:ext>
                </a:extLst>
              </p:cNvPr>
              <p:cNvSpPr txBox="1"/>
              <p:nvPr/>
            </p:nvSpPr>
            <p:spPr bwMode="auto">
              <a:xfrm>
                <a:off x="1127448" y="1435374"/>
                <a:ext cx="7824296" cy="10242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/>
            </p:spPr>
            <p:txBody>
              <a:bodyPr>
                <a:no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zh-CN" alt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baseline="-25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zh-CN" altLang="en-US" sz="2400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zh-CN" altLang="en-US" sz="2400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sz="2400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]=</m:t>
                    </m:r>
                    <m:r>
                      <a:rPr lang="zh-CN" altLang="en-US" sz="2400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func>
                      <m:func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b="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𝑐𝑜𝑠</m:t>
                            </m:r>
                            <m:r>
                              <a:rPr lang="zh-CN" altLang="en-US" sz="2400" b="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⁡(</m:t>
                            </m:r>
                            <m:r>
                              <a:rPr lang="zh-CN" altLang="en-US" sz="2400" b="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zh-CN" altLang="en-US" sz="2400" b="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altLang="zh-CN" sz="24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400" b="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e>
                    </m:func>
                    <m:r>
                      <a:rPr lang="zh-CN" altLang="en-US" sz="2400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sz="2400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a:rPr lang="zh-CN" altLang="en-US" sz="2400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i="1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</a:t>
                </a:r>
              </a:p>
              <a:p>
                <a:r>
                  <a:rPr lang="en-US" altLang="zh-CN" sz="2400" i="1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:r>
                  <a:rPr lang="en-US" altLang="zh-CN" sz="2400" i="1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zh-CN" altLang="en-US" sz="2400" b="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𝑐𝑜𝑠</m:t>
                            </m:r>
                            <m:r>
                              <a:rPr lang="zh-CN" altLang="en-US" sz="2400" b="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⁡(</m:t>
                            </m:r>
                            <m:r>
                              <a:rPr lang="zh-CN" altLang="en-US" sz="2400" b="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zh-CN" altLang="en-US" sz="2400" b="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fName>
                      <m:e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zh-CN" altLang="en-US" sz="2400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sz="2400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a:rPr lang="zh-CN" altLang="en-US" sz="2400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cos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</a:t>
                </a:r>
                <a:r>
                  <a:rPr lang="en-US" altLang="zh-CN" sz="2400" i="1" baseline="-25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0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N - 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sin(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</a:t>
                </a:r>
                <a:r>
                  <a:rPr lang="en-US" altLang="zh-CN" sz="2400" i="1" baseline="-25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0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n + )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sin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</a:t>
                </a:r>
                <a:r>
                  <a:rPr lang="en-US" altLang="zh-CN" sz="2400" i="1" baseline="-25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0</a:t>
                </a:r>
                <a:r>
                  <a:rPr lang="en-US" altLang="zh-CN" sz="240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N</a:t>
                </a:r>
                <a:endParaRPr lang="zh-CN" altLang="en-US" sz="24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0" name="Object 4">
                <a:extLst>
                  <a:ext uri="{FF2B5EF4-FFF2-40B4-BE49-F238E27FC236}">
                    <a16:creationId xmlns:a16="http://schemas.microsoft.com/office/drawing/2014/main" id="{9E085A80-5F37-4A28-8E6E-57F85F59F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27448" y="1435374"/>
                <a:ext cx="7824296" cy="1024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6772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/>
      <p:bldP spid="2" grpId="0" bldLvl="0" animBg="1"/>
      <p:bldP spid="2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idx="1"/>
          </p:nvPr>
        </p:nvSpPr>
        <p:spPr>
          <a:xfrm>
            <a:off x="1717773" y="1306513"/>
            <a:ext cx="7772400" cy="676274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u="sng" dirty="0">
                <a:latin typeface="Times New Roman" panose="02020603050405020304" pitchFamily="18" charset="0"/>
              </a:rPr>
              <a:t>Example</a:t>
            </a:r>
            <a:r>
              <a:rPr lang="en-US" altLang="zh-CN" dirty="0">
                <a:latin typeface="Times New Roman" panose="02020603050405020304" pitchFamily="18" charset="0"/>
              </a:rPr>
              <a:t> -  x[n]=sin(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3n) </a:t>
            </a:r>
            <a:r>
              <a:rPr lang="en-US" altLang="zh-CN" dirty="0">
                <a:latin typeface="Times New Roman" panose="02020603050405020304" pitchFamily="18" charset="0"/>
              </a:rPr>
              <a:t>is an 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</a:rPr>
              <a:t>aperiodic</a:t>
            </a:r>
            <a:r>
              <a:rPr lang="en-US" altLang="zh-CN" dirty="0">
                <a:latin typeface="Times New Roman" panose="02020603050405020304" pitchFamily="18" charset="0"/>
              </a:rPr>
              <a:t> sequence.</a:t>
            </a:r>
          </a:p>
        </p:txBody>
      </p:sp>
      <p:sp>
        <p:nvSpPr>
          <p:cNvPr id="13314" name="Rectangle 3"/>
          <p:cNvSpPr>
            <a:spLocks noChangeArrowheads="1"/>
          </p:cNvSpPr>
          <p:nvPr/>
        </p:nvSpPr>
        <p:spPr bwMode="auto">
          <a:xfrm>
            <a:off x="3476723" y="2102656"/>
            <a:ext cx="601345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y[n]=cos(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0.1n)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is a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periodic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sequence.</a:t>
            </a:r>
          </a:p>
        </p:txBody>
      </p:sp>
      <p:grpSp>
        <p:nvGrpSpPr>
          <p:cNvPr id="13315" name="Group 10"/>
          <p:cNvGrpSpPr/>
          <p:nvPr/>
        </p:nvGrpSpPr>
        <p:grpSpPr bwMode="auto">
          <a:xfrm>
            <a:off x="6210300" y="2747181"/>
            <a:ext cx="3425825" cy="2405062"/>
            <a:chOff x="3061" y="2064"/>
            <a:chExt cx="2158" cy="1515"/>
          </a:xfrm>
        </p:grpSpPr>
        <p:graphicFrame>
          <p:nvGraphicFramePr>
            <p:cNvPr id="13316" name="Object 5"/>
            <p:cNvGraphicFramePr>
              <a:graphicFrameLocks noChangeAspect="1"/>
            </p:cNvGraphicFramePr>
            <p:nvPr/>
          </p:nvGraphicFramePr>
          <p:xfrm>
            <a:off x="3061" y="2341"/>
            <a:ext cx="2158" cy="1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24" r:id="rId3" imgW="4248150" imgH="2438400" progId="PBrush">
                    <p:embed/>
                  </p:oleObj>
                </mc:Choice>
                <mc:Fallback>
                  <p:oleObj r:id="rId3" imgW="4248150" imgH="2438400" progId="PBrush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1" y="2341"/>
                          <a:ext cx="2158" cy="1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17" name="Text Box 6"/>
            <p:cNvSpPr txBox="1">
              <a:spLocks noChangeArrowheads="1"/>
            </p:cNvSpPr>
            <p:nvPr/>
          </p:nvSpPr>
          <p:spPr bwMode="auto">
            <a:xfrm>
              <a:off x="3552" y="2064"/>
              <a:ext cx="1166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chemeClr val="tx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</a:t>
              </a:r>
              <a:r>
                <a:rPr lang="en-US" altLang="zh-CN" sz="2400" b="1" baseline="-25000">
                  <a:solidFill>
                    <a:schemeClr val="tx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0</a:t>
              </a:r>
              <a:r>
                <a:rPr lang="en-US" altLang="zh-CN" sz="2400" b="1">
                  <a:solidFill>
                    <a:schemeClr val="tx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 = 0.1</a:t>
              </a:r>
            </a:p>
          </p:txBody>
        </p:sp>
      </p:grpSp>
      <p:sp>
        <p:nvSpPr>
          <p:cNvPr id="13318" name="Rectangle 7"/>
          <p:cNvSpPr>
            <a:spLocks noChangeArrowheads="1"/>
          </p:cNvSpPr>
          <p:nvPr/>
        </p:nvSpPr>
        <p:spPr bwMode="auto">
          <a:xfrm>
            <a:off x="3056557" y="3302554"/>
            <a:ext cx="2418080" cy="951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N= 2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r/</a:t>
            </a:r>
            <a:r>
              <a:rPr lang="en-US" altLang="zh-CN" sz="2800" b="1" baseline="-2500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 =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20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for 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= 1</a:t>
            </a:r>
          </a:p>
        </p:txBody>
      </p:sp>
      <p:sp>
        <p:nvSpPr>
          <p:cNvPr id="8" name="矩形 7"/>
          <p:cNvSpPr/>
          <p:nvPr/>
        </p:nvSpPr>
        <p:spPr>
          <a:xfrm>
            <a:off x="9983470" y="5445442"/>
            <a:ext cx="1920875" cy="7620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400" b="1" noProof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  <a:cs typeface="+mn-ea"/>
              </a:rPr>
              <a:t>MOOC</a:t>
            </a:r>
            <a:endParaRPr lang="en-US" altLang="zh-CN" sz="4400" b="1" noProof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</a:endParaRPr>
          </a:p>
        </p:txBody>
      </p:sp>
      <p:sp>
        <p:nvSpPr>
          <p:cNvPr id="6145" name="Rectangle 3"/>
          <p:cNvSpPr>
            <a:spLocks noChangeArrowheads="1"/>
          </p:cNvSpPr>
          <p:nvPr/>
        </p:nvSpPr>
        <p:spPr bwMode="auto">
          <a:xfrm>
            <a:off x="1416050" y="319088"/>
            <a:ext cx="8915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charset="-122"/>
              </a:rPr>
              <a:t>§2 Discrete-Time Signals In the Time-Domain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50190" y="1071245"/>
            <a:ext cx="4351655" cy="25146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0115" y="1071245"/>
            <a:ext cx="4244340" cy="255968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190" y="3646170"/>
            <a:ext cx="4352925" cy="25438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0115" y="3683635"/>
            <a:ext cx="4251325" cy="2468880"/>
          </a:xfrm>
          <a:prstGeom prst="rect">
            <a:avLst/>
          </a:prstGeom>
        </p:spPr>
      </p:pic>
      <p:sp>
        <p:nvSpPr>
          <p:cNvPr id="13318" name="Rectangle 7"/>
          <p:cNvSpPr>
            <a:spLocks noChangeArrowheads="1"/>
          </p:cNvSpPr>
          <p:nvPr/>
        </p:nvSpPr>
        <p:spPr bwMode="auto">
          <a:xfrm>
            <a:off x="4602147" y="1565194"/>
            <a:ext cx="134747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N= 2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r/</a:t>
            </a:r>
            <a:r>
              <a:rPr lang="en-US" altLang="zh-CN" sz="2000" b="1" baseline="-2500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 = 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sym typeface="+mn-ea"/>
              </a:rPr>
              <a:t>20, r=1 </a:t>
            </a: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4602147" y="4119799"/>
            <a:ext cx="128270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N= 2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r/</a:t>
            </a:r>
            <a:r>
              <a:rPr lang="en-US" altLang="zh-CN" sz="2000" b="1" baseline="-2500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 = 5, r=2 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0251742" y="1974769"/>
            <a:ext cx="134747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N= 2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r/</a:t>
            </a:r>
            <a:r>
              <a:rPr lang="en-US" altLang="zh-CN" sz="2000" b="1" baseline="-2500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 = 10, r=1 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0244757" y="4373799"/>
            <a:ext cx="128270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N= 2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r/</a:t>
            </a:r>
            <a:r>
              <a:rPr lang="en-US" altLang="zh-CN" sz="2000" b="1" baseline="-2500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 = 2, r=1 </a:t>
            </a:r>
          </a:p>
        </p:txBody>
      </p:sp>
      <p:sp>
        <p:nvSpPr>
          <p:cNvPr id="6145" name="Rectangle 3"/>
          <p:cNvSpPr>
            <a:spLocks noChangeArrowheads="1"/>
          </p:cNvSpPr>
          <p:nvPr/>
        </p:nvSpPr>
        <p:spPr bwMode="auto">
          <a:xfrm>
            <a:off x="1416050" y="319088"/>
            <a:ext cx="8915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charset="-122"/>
              </a:rPr>
              <a:t>§2 Discrete-Time Signals In the Time-Domain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5"/>
          <p:cNvSpPr>
            <a:spLocks noChangeArrowheads="1"/>
          </p:cNvSpPr>
          <p:nvPr/>
        </p:nvSpPr>
        <p:spPr bwMode="auto">
          <a:xfrm>
            <a:off x="2201863" y="414338"/>
            <a:ext cx="6985000" cy="518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sz="2800" b="1" u="sng" dirty="0">
                <a:solidFill>
                  <a:srgbClr val="FF0000"/>
                </a:solidFill>
                <a:latin typeface="Times New Roman" panose="02020603050405020304" pitchFamily="18" charset="0"/>
              </a:rPr>
              <a:t>Two Properties of Sinusoidal Sequence</a:t>
            </a:r>
          </a:p>
        </p:txBody>
      </p:sp>
      <p:sp>
        <p:nvSpPr>
          <p:cNvPr id="14339" name="Rectangle 6"/>
          <p:cNvSpPr>
            <a:spLocks noChangeArrowheads="1"/>
          </p:cNvSpPr>
          <p:nvPr/>
        </p:nvSpPr>
        <p:spPr bwMode="auto">
          <a:xfrm>
            <a:off x="1819593" y="1359853"/>
            <a:ext cx="835183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1. Consider: x</a:t>
            </a:r>
            <a:r>
              <a:rPr lang="en-US" altLang="zh-CN" sz="3200" b="1" baseline="-2500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[n]=</a:t>
            </a:r>
            <a:r>
              <a:rPr lang="en-US" altLang="zh-CN" sz="2800" b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Acos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</a:t>
            </a:r>
            <a:r>
              <a:rPr lang="en-US" altLang="zh-CN" sz="3200" b="1" baseline="-2500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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, x</a:t>
            </a:r>
            <a:r>
              <a:rPr lang="en-US" altLang="zh-CN" sz="3200" b="1" baseline="-2500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[n]= </a:t>
            </a:r>
            <a:r>
              <a:rPr lang="en-US" altLang="zh-CN" sz="2800" b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Acos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</a:t>
            </a:r>
            <a:r>
              <a:rPr lang="en-US" altLang="zh-CN" sz="3200" b="1" baseline="-2500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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</p:txBody>
      </p:sp>
      <p:sp>
        <p:nvSpPr>
          <p:cNvPr id="14340" name="Rectangle 7"/>
          <p:cNvSpPr>
            <a:spLocks noChangeArrowheads="1"/>
          </p:cNvSpPr>
          <p:nvPr/>
        </p:nvSpPr>
        <p:spPr bwMode="auto">
          <a:xfrm>
            <a:off x="2505329" y="2024698"/>
            <a:ext cx="654692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Where, 0≤ 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</a:t>
            </a:r>
            <a:r>
              <a:rPr lang="en-US" altLang="zh-CN" sz="3200" b="1" baseline="-2500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&lt;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r>
              <a:rPr lang="el-GR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π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, and 2</a:t>
            </a:r>
            <a:r>
              <a:rPr lang="el-GR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π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k ≤ 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</a:t>
            </a:r>
            <a:r>
              <a:rPr lang="en-US" altLang="zh-CN" sz="3200" b="1" baseline="-2500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&lt;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r>
              <a:rPr lang="el-GR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π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(k+1)</a:t>
            </a:r>
          </a:p>
        </p:txBody>
      </p:sp>
      <p:sp>
        <p:nvSpPr>
          <p:cNvPr id="14341" name="Rectangle 8"/>
          <p:cNvSpPr>
            <a:spLocks noChangeArrowheads="1"/>
          </p:cNvSpPr>
          <p:nvPr/>
        </p:nvSpPr>
        <p:spPr bwMode="auto">
          <a:xfrm>
            <a:off x="2516505" y="2534601"/>
            <a:ext cx="43132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k is an any positive integer.</a:t>
            </a:r>
          </a:p>
        </p:txBody>
      </p:sp>
      <p:sp>
        <p:nvSpPr>
          <p:cNvPr id="14342" name="Rectangle 9"/>
          <p:cNvSpPr>
            <a:spLocks noChangeArrowheads="1"/>
          </p:cNvSpPr>
          <p:nvPr/>
        </p:nvSpPr>
        <p:spPr bwMode="auto">
          <a:xfrm>
            <a:off x="1959907" y="4017771"/>
            <a:ext cx="646465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Then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3200" b="1" baseline="-25000" dirty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[n]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= </a:t>
            </a:r>
            <a:r>
              <a:rPr lang="en-US" altLang="zh-CN" sz="2800" b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Acos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((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</a:t>
            </a:r>
            <a:r>
              <a:rPr lang="en-US" altLang="zh-CN" sz="3200" b="1" baseline="-2500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+2</a:t>
            </a:r>
            <a:r>
              <a:rPr lang="el-GR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π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k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 n+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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3200" b="1" baseline="-25000" dirty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[n]</a:t>
            </a:r>
          </a:p>
        </p:txBody>
      </p:sp>
      <p:sp>
        <p:nvSpPr>
          <p:cNvPr id="14343" name="Rectangle 10"/>
          <p:cNvSpPr>
            <a:spLocks noChangeArrowheads="1"/>
          </p:cNvSpPr>
          <p:nvPr/>
        </p:nvSpPr>
        <p:spPr bwMode="auto">
          <a:xfrm>
            <a:off x="2540318" y="3304060"/>
            <a:ext cx="5302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If </a:t>
            </a:r>
          </a:p>
        </p:txBody>
      </p:sp>
      <p:sp>
        <p:nvSpPr>
          <p:cNvPr id="14344" name="Rectangle 11"/>
          <p:cNvSpPr>
            <a:spLocks noChangeArrowheads="1"/>
          </p:cNvSpPr>
          <p:nvPr/>
        </p:nvSpPr>
        <p:spPr bwMode="auto">
          <a:xfrm>
            <a:off x="4079398" y="3266439"/>
            <a:ext cx="2225675" cy="584200"/>
          </a:xfrm>
          <a:prstGeom prst="rect">
            <a:avLst/>
          </a:prstGeom>
          <a:solidFill>
            <a:schemeClr val="accent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</a:t>
            </a:r>
            <a:r>
              <a:rPr lang="en-US" altLang="zh-CN" sz="3200" b="1" baseline="-2500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 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</a:t>
            </a:r>
            <a:r>
              <a:rPr lang="en-US" altLang="zh-CN" sz="3200" b="1" baseline="-2500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r>
              <a:rPr lang="el-GR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π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k</a:t>
            </a:r>
          </a:p>
        </p:txBody>
      </p:sp>
      <p:sp>
        <p:nvSpPr>
          <p:cNvPr id="14346" name="Rectangle 14"/>
          <p:cNvSpPr>
            <a:spLocks noChangeArrowheads="1"/>
          </p:cNvSpPr>
          <p:nvPr/>
        </p:nvSpPr>
        <p:spPr bwMode="auto">
          <a:xfrm>
            <a:off x="3821896" y="5421279"/>
            <a:ext cx="300799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(indistinguishable)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8" name="矩形 7"/>
          <p:cNvSpPr/>
          <p:nvPr/>
        </p:nvSpPr>
        <p:spPr>
          <a:xfrm>
            <a:off x="9696132" y="5300980"/>
            <a:ext cx="1920875" cy="7620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400" b="1" noProof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  <a:cs typeface="+mn-ea"/>
              </a:rPr>
              <a:t>MOOC</a:t>
            </a:r>
            <a:endParaRPr lang="en-US" altLang="zh-CN" sz="4400" b="1" noProof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</a:endParaRPr>
          </a:p>
        </p:txBody>
      </p:sp>
      <p:sp>
        <p:nvSpPr>
          <p:cNvPr id="13" name="Rectangle 15"/>
          <p:cNvSpPr>
            <a:spLocks noChangeArrowheads="1"/>
          </p:cNvSpPr>
          <p:nvPr/>
        </p:nvSpPr>
        <p:spPr bwMode="auto">
          <a:xfrm>
            <a:off x="2650787" y="4717541"/>
            <a:ext cx="508254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</a:t>
            </a:r>
            <a:r>
              <a:rPr lang="en-US" altLang="zh-CN" sz="3200" b="1" baseline="-2500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is equivalent to 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</a:t>
            </a:r>
            <a:r>
              <a:rPr lang="en-US" altLang="zh-CN" sz="3200" b="1" baseline="-2500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sym typeface="+mn-ea"/>
              </a:rPr>
              <a:t>modulo 2</a:t>
            </a:r>
            <a:r>
              <a:rPr lang="el-GR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sym typeface="+mn-ea"/>
              </a:rPr>
              <a:t>π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2" grpId="0"/>
      <p:bldP spid="14346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2"/>
          <p:cNvSpPr>
            <a:spLocks noChangeArrowheads="1"/>
          </p:cNvSpPr>
          <p:nvPr/>
        </p:nvSpPr>
        <p:spPr bwMode="auto">
          <a:xfrm>
            <a:off x="1816008" y="1124223"/>
            <a:ext cx="57832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1825D4"/>
                </a:solidFill>
                <a:latin typeface="Times New Roman" panose="02020603050405020304" pitchFamily="18" charset="0"/>
              </a:rPr>
              <a:t>1. Classification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1825D4"/>
                </a:solidFill>
                <a:latin typeface="Times New Roman" panose="02020603050405020304" pitchFamily="18" charset="0"/>
              </a:rPr>
              <a:t>based on Symmetry</a:t>
            </a:r>
            <a:r>
              <a:rPr lang="en-US" altLang="zh-CN" sz="2400" dirty="0">
                <a:solidFill>
                  <a:schemeClr val="tx1"/>
                </a:solidFill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6146" name="Rectangle 3"/>
          <p:cNvSpPr>
            <a:spLocks noChangeArrowheads="1"/>
          </p:cNvSpPr>
          <p:nvPr/>
        </p:nvSpPr>
        <p:spPr bwMode="auto">
          <a:xfrm>
            <a:off x="1463773" y="2244700"/>
            <a:ext cx="73152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Conjugate-symmetry sequence</a:t>
            </a:r>
          </a:p>
          <a:p>
            <a:pPr algn="ctr"/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   x*[n] = x[-n]</a:t>
            </a:r>
          </a:p>
        </p:txBody>
      </p:sp>
      <p:sp>
        <p:nvSpPr>
          <p:cNvPr id="6147" name="Rectangle 4"/>
          <p:cNvSpPr>
            <a:spLocks noChangeArrowheads="1"/>
          </p:cNvSpPr>
          <p:nvPr/>
        </p:nvSpPr>
        <p:spPr bwMode="auto">
          <a:xfrm>
            <a:off x="1463773" y="3429000"/>
            <a:ext cx="73152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Conjugate-</a:t>
            </a:r>
            <a:r>
              <a:rPr lang="en-US" altLang="zh-CN" sz="2800" b="1" i="1" dirty="0" err="1">
                <a:solidFill>
                  <a:schemeClr val="hlink"/>
                </a:solidFill>
                <a:latin typeface="Times New Roman" panose="02020603050405020304" pitchFamily="18" charset="0"/>
              </a:rPr>
              <a:t>antisymmetry</a:t>
            </a:r>
            <a:r>
              <a:rPr lang="en-US" altLang="zh-CN" sz="2800" b="1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 sequence</a:t>
            </a:r>
          </a:p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Tahoma" panose="020B0604030504040204" pitchFamily="34" charset="0"/>
              </a:rPr>
              <a:t>    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x*[n] = -x[-n]</a:t>
            </a:r>
          </a:p>
        </p:txBody>
      </p:sp>
      <p:sp>
        <p:nvSpPr>
          <p:cNvPr id="6150" name="Rectangle 10"/>
          <p:cNvSpPr>
            <a:spLocks noChangeArrowheads="1"/>
          </p:cNvSpPr>
          <p:nvPr/>
        </p:nvSpPr>
        <p:spPr bwMode="auto">
          <a:xfrm>
            <a:off x="1991544" y="1643336"/>
            <a:ext cx="36909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complex sequence x[n] 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DCE76F5F-7AE0-458C-848D-0E9D62944DE1}"/>
              </a:ext>
            </a:extLst>
          </p:cNvPr>
          <p:cNvGrpSpPr/>
          <p:nvPr/>
        </p:nvGrpSpPr>
        <p:grpSpPr>
          <a:xfrm>
            <a:off x="7784491" y="1727862"/>
            <a:ext cx="2376264" cy="2753428"/>
            <a:chOff x="7248128" y="1727862"/>
            <a:chExt cx="2376264" cy="2753428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D4E8C0A1-4196-4AAF-A5ED-F05D56FD4918}"/>
                </a:ext>
              </a:extLst>
            </p:cNvPr>
            <p:cNvSpPr/>
            <p:nvPr/>
          </p:nvSpPr>
          <p:spPr bwMode="auto">
            <a:xfrm>
              <a:off x="7248128" y="1727862"/>
              <a:ext cx="2376264" cy="275342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37901" name="Group 13"/>
            <p:cNvGrpSpPr/>
            <p:nvPr/>
          </p:nvGrpSpPr>
          <p:grpSpPr bwMode="auto">
            <a:xfrm>
              <a:off x="7536160" y="1729343"/>
              <a:ext cx="1943100" cy="2647950"/>
              <a:chOff x="4286" y="1382"/>
              <a:chExt cx="1224" cy="1668"/>
            </a:xfrm>
          </p:grpSpPr>
          <p:sp>
            <p:nvSpPr>
              <p:cNvPr id="6152" name="Rectangle 6"/>
              <p:cNvSpPr>
                <a:spLocks noChangeArrowheads="1"/>
              </p:cNvSpPr>
              <p:nvPr/>
            </p:nvSpPr>
            <p:spPr bwMode="auto">
              <a:xfrm>
                <a:off x="4286" y="1706"/>
                <a:ext cx="1149" cy="5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800" b="1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    </a:t>
                </a:r>
                <a:r>
                  <a:rPr lang="en-US" altLang="zh-CN" sz="2800" b="1" i="1" dirty="0">
                    <a:solidFill>
                      <a:schemeClr val="hlink"/>
                    </a:solidFill>
                    <a:latin typeface="Times New Roman" panose="02020603050405020304" pitchFamily="18" charset="0"/>
                  </a:rPr>
                  <a:t>Even</a:t>
                </a:r>
              </a:p>
              <a:p>
                <a:r>
                  <a:rPr lang="en-US" altLang="zh-CN" sz="2800" b="1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y[n]=y[-n]</a:t>
                </a:r>
                <a:r>
                  <a:rPr lang="en-US" altLang="zh-CN" sz="2400" b="1" dirty="0">
                    <a:solidFill>
                      <a:schemeClr val="tx1"/>
                    </a:solidFill>
                    <a:latin typeface="Tahoma" panose="020B0604030504040204" pitchFamily="34" charset="0"/>
                  </a:rPr>
                  <a:t> </a:t>
                </a:r>
              </a:p>
            </p:txBody>
          </p:sp>
          <p:sp>
            <p:nvSpPr>
              <p:cNvPr id="6153" name="Rectangle 7"/>
              <p:cNvSpPr>
                <a:spLocks noChangeArrowheads="1"/>
              </p:cNvSpPr>
              <p:nvPr/>
            </p:nvSpPr>
            <p:spPr bwMode="auto">
              <a:xfrm>
                <a:off x="4286" y="2454"/>
                <a:ext cx="1224" cy="5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800" b="1" i="1" dirty="0">
                    <a:solidFill>
                      <a:schemeClr val="hlink"/>
                    </a:solidFill>
                    <a:latin typeface="Times New Roman" panose="02020603050405020304" pitchFamily="18" charset="0"/>
                  </a:rPr>
                  <a:t>     Odd</a:t>
                </a:r>
              </a:p>
              <a:p>
                <a:r>
                  <a:rPr lang="en-US" altLang="zh-CN" sz="2800" b="1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y[n]=-y[-n]</a:t>
                </a:r>
                <a:r>
                  <a:rPr lang="en-US" altLang="zh-CN" sz="2400" b="1" dirty="0">
                    <a:solidFill>
                      <a:schemeClr val="tx1"/>
                    </a:solidFill>
                    <a:latin typeface="Tahoma" panose="020B0604030504040204" pitchFamily="34" charset="0"/>
                  </a:rPr>
                  <a:t> </a:t>
                </a:r>
              </a:p>
            </p:txBody>
          </p:sp>
          <p:sp>
            <p:nvSpPr>
              <p:cNvPr id="6154" name="Rectangle 12"/>
              <p:cNvSpPr>
                <a:spLocks noChangeArrowheads="1"/>
              </p:cNvSpPr>
              <p:nvPr/>
            </p:nvSpPr>
            <p:spPr bwMode="auto">
              <a:xfrm>
                <a:off x="4286" y="1382"/>
                <a:ext cx="93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800" b="1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real y[n]</a:t>
                </a:r>
              </a:p>
            </p:txBody>
          </p:sp>
        </p:grpSp>
      </p:grp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1847528" y="404664"/>
            <a:ext cx="583264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200" b="1" u="sng" dirty="0">
                <a:solidFill>
                  <a:schemeClr val="folHlink"/>
                </a:solidFill>
                <a:latin typeface="Times New Roman" panose="02020603050405020304" pitchFamily="18" charset="0"/>
              </a:rPr>
              <a:t>2.3.3 Classification of Sequences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6231E265-5B00-4FE2-A2EF-A2A16A7AA391}"/>
              </a:ext>
            </a:extLst>
          </p:cNvPr>
          <p:cNvGrpSpPr/>
          <p:nvPr/>
        </p:nvGrpSpPr>
        <p:grpSpPr>
          <a:xfrm>
            <a:off x="1055440" y="4566070"/>
            <a:ext cx="9573387" cy="1534297"/>
            <a:chOff x="1055440" y="4566070"/>
            <a:chExt cx="9573387" cy="1534297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E66589CA-3BA3-4ECC-B94C-37C793834D07}"/>
                </a:ext>
              </a:extLst>
            </p:cNvPr>
            <p:cNvSpPr/>
            <p:nvPr/>
          </p:nvSpPr>
          <p:spPr bwMode="auto">
            <a:xfrm>
              <a:off x="1055440" y="4566070"/>
              <a:ext cx="9573387" cy="1534297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" name="Rectangle 2">
              <a:extLst>
                <a:ext uri="{FF2B5EF4-FFF2-40B4-BE49-F238E27FC236}">
                  <a16:creationId xmlns:a16="http://schemas.microsoft.com/office/drawing/2014/main" id="{17155E80-39BF-4BE6-88CE-A066F2CC1E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6581" y="4566070"/>
              <a:ext cx="4156075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800" b="1" i="1" dirty="0">
                  <a:solidFill>
                    <a:srgbClr val="0070C0"/>
                  </a:solidFill>
                  <a:latin typeface="Times New Roman" panose="02020603050405020304" pitchFamily="18" charset="0"/>
                </a:rPr>
                <a:t>Conjugate-symmetry part</a:t>
              </a:r>
              <a:r>
                <a:rPr lang="en-US" altLang="zh-CN" sz="2800" b="1" dirty="0">
                  <a:solidFill>
                    <a:srgbClr val="0070C0"/>
                  </a:solidFill>
                  <a:latin typeface="Times New Roman" panose="02020603050405020304" pitchFamily="18" charset="0"/>
                </a:rPr>
                <a:t>    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5" name="Object 5">
                  <a:extLst>
                    <a:ext uri="{FF2B5EF4-FFF2-40B4-BE49-F238E27FC236}">
                      <a16:creationId xmlns:a16="http://schemas.microsoft.com/office/drawing/2014/main" id="{041C94EB-A99F-4EB7-BBA5-B396E5783235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262705341"/>
                    </p:ext>
                  </p:extLst>
                </p:nvPr>
              </p:nvGraphicFramePr>
              <p:xfrm>
                <a:off x="1563173" y="5107322"/>
                <a:ext cx="3942889" cy="99304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72745" r:id="rId3" imgW="1549400" imgH="393700" progId="Equation.3">
                        <p:embed/>
                      </p:oleObj>
                    </mc:Choice>
                    <mc:Fallback>
                      <p:oleObj r:id="rId3" imgW="1549400" imgH="393700" progId="Equation.3">
                        <p:embed/>
                        <p:pic>
                          <p:nvPicPr>
                            <p:cNvPr id="7172" name="Object 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563173" y="5107322"/>
                              <a:ext cx="3942889" cy="99304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15" name="Object 5">
                  <a:extLst>
                    <a:ext uri="{FF2B5EF4-FFF2-40B4-BE49-F238E27FC236}">
                      <a16:creationId xmlns:a16="http://schemas.microsoft.com/office/drawing/2014/main" id="{041C94EB-A99F-4EB7-BBA5-B396E5783235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262705341"/>
                    </p:ext>
                  </p:extLst>
                </p:nvPr>
              </p:nvGraphicFramePr>
              <p:xfrm>
                <a:off x="1563173" y="5107322"/>
                <a:ext cx="3942889" cy="99304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72717" r:id="rId5" imgW="1549400" imgH="393700" progId="Equation.3">
                        <p:embed/>
                      </p:oleObj>
                    </mc:Choice>
                    <mc:Fallback>
                      <p:oleObj r:id="rId5" imgW="1549400" imgH="393700" progId="Equation.3">
                        <p:embed/>
                        <p:pic>
                          <p:nvPicPr>
                            <p:cNvPr id="7172" name="Object 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563173" y="5107322"/>
                              <a:ext cx="3942889" cy="99304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p:sp>
          <p:nvSpPr>
            <p:cNvPr id="16" name="Rectangle 3">
              <a:extLst>
                <a:ext uri="{FF2B5EF4-FFF2-40B4-BE49-F238E27FC236}">
                  <a16:creationId xmlns:a16="http://schemas.microsoft.com/office/drawing/2014/main" id="{98AF5F31-C81A-4F52-A590-97855782CE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4048" y="4566071"/>
              <a:ext cx="4497115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800" b="1" i="1" dirty="0">
                  <a:solidFill>
                    <a:srgbClr val="0070C0"/>
                  </a:solidFill>
                  <a:latin typeface="Times New Roman" panose="02020603050405020304" pitchFamily="18" charset="0"/>
                </a:rPr>
                <a:t>Conjugate-</a:t>
              </a:r>
              <a:r>
                <a:rPr lang="en-US" altLang="zh-CN" sz="2800" b="1" i="1" dirty="0" err="1">
                  <a:solidFill>
                    <a:srgbClr val="0070C0"/>
                  </a:solidFill>
                  <a:latin typeface="Times New Roman" panose="02020603050405020304" pitchFamily="18" charset="0"/>
                </a:rPr>
                <a:t>antisymmetry</a:t>
              </a:r>
              <a:r>
                <a:rPr lang="en-US" altLang="zh-CN" sz="2800" b="1" i="1" dirty="0">
                  <a:solidFill>
                    <a:srgbClr val="0070C0"/>
                  </a:solidFill>
                  <a:latin typeface="Times New Roman" panose="02020603050405020304" pitchFamily="18" charset="0"/>
                </a:rPr>
                <a:t> part</a:t>
              </a:r>
              <a:r>
                <a:rPr lang="en-US" altLang="zh-CN" sz="2400" b="1" dirty="0">
                  <a:solidFill>
                    <a:srgbClr val="0070C0"/>
                  </a:solidFill>
                  <a:latin typeface="Tahoma" panose="020B0604030504040204" pitchFamily="34" charset="0"/>
                </a:rPr>
                <a:t> 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Object 6">
                  <a:extLst>
                    <a:ext uri="{FF2B5EF4-FFF2-40B4-BE49-F238E27FC236}">
                      <a16:creationId xmlns:a16="http://schemas.microsoft.com/office/drawing/2014/main" id="{D2F5EBB8-3B8B-47BB-87D7-A1EE5C64D13E}"/>
                    </a:ext>
                  </a:extLst>
                </p:cNvPr>
                <p:cNvSpPr txBox="1"/>
                <p:nvPr/>
              </p:nvSpPr>
              <p:spPr bwMode="auto">
                <a:xfrm>
                  <a:off x="5639464" y="5085183"/>
                  <a:ext cx="4680545" cy="930404"/>
                </a:xfrm>
                <a:prstGeom prst="rect">
                  <a:avLst/>
                </a:prstGeom>
                <a:noFill/>
                <a:ln>
                  <a:noFill/>
                </a:ln>
                <a:ex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28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zh-CN" sz="2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]=</m:t>
                        </m:r>
                        <m:f>
                          <m:f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]−</m:t>
                        </m:r>
                        <m:sSup>
                          <m:sSup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[−</m:t>
                        </m:r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]}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7" name="Object 6">
                  <a:extLst>
                    <a:ext uri="{FF2B5EF4-FFF2-40B4-BE49-F238E27FC236}">
                      <a16:creationId xmlns:a16="http://schemas.microsoft.com/office/drawing/2014/main" id="{D2F5EBB8-3B8B-47BB-87D7-A1EE5C64D1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639464" y="5085183"/>
                  <a:ext cx="4680545" cy="93040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  <a:ex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1"/>
          <p:cNvSpPr>
            <a:spLocks noChangeArrowheads="1"/>
          </p:cNvSpPr>
          <p:nvPr/>
        </p:nvSpPr>
        <p:spPr bwMode="auto">
          <a:xfrm>
            <a:off x="1592580" y="1102260"/>
            <a:ext cx="706120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06070E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2.The highest 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</a:t>
            </a:r>
            <a:r>
              <a:rPr lang="en-US" altLang="zh-CN" sz="2800" b="1" dirty="0">
                <a:solidFill>
                  <a:srgbClr val="06070E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 of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Sinusoidal Sequence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 </a:t>
            </a:r>
            <a:r>
              <a:rPr lang="en-US" altLang="zh-CN" sz="2800" b="1" dirty="0">
                <a:solidFill>
                  <a:srgbClr val="06070E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is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</a:t>
            </a:r>
            <a:r>
              <a:rPr lang="en-US" altLang="zh-CN" sz="2800" b="1" dirty="0">
                <a:solidFill>
                  <a:srgbClr val="06070E"/>
                </a:solidFill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.</a:t>
            </a:r>
          </a:p>
        </p:txBody>
      </p:sp>
      <p:sp>
        <p:nvSpPr>
          <p:cNvPr id="2" name="矩形标注 1"/>
          <p:cNvSpPr/>
          <p:nvPr/>
        </p:nvSpPr>
        <p:spPr bwMode="auto">
          <a:xfrm>
            <a:off x="8857615" y="1247140"/>
            <a:ext cx="2729865" cy="477520"/>
          </a:xfrm>
          <a:prstGeom prst="wedgeRectCallout">
            <a:avLst>
              <a:gd name="adj1" fmla="val -66120"/>
              <a:gd name="adj2" fmla="val 1329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prstShdw prst="shdw11">
              <a:schemeClr val="bg2">
                <a:alpha val="50000"/>
              </a:schemeClr>
            </a:prstShdw>
          </a:effectLst>
        </p:spPr>
        <p:txBody>
          <a:bodyPr vert="horz" wrap="square" lIns="91440" tIns="45720" rIns="91440" bIns="45720" numCol="1" rtlCol="0" anchor="t" anchorCtr="0" compatLnSpc="1"/>
          <a:lstStyle/>
          <a:p>
            <a:pPr algn="ctr"/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folding frequency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1" name="Object 17"/>
          <p:cNvGraphicFramePr>
            <a:graphicFrameLocks noChangeAspect="1"/>
          </p:cNvGraphicFramePr>
          <p:nvPr/>
        </p:nvGraphicFramePr>
        <p:xfrm>
          <a:off x="182245" y="1772920"/>
          <a:ext cx="591693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46" name="公式" r:id="rId3" imgW="2679700" imgH="203200" progId="Equation.3">
                  <p:embed/>
                </p:oleObj>
              </mc:Choice>
              <mc:Fallback>
                <p:oleObj name="公式" r:id="rId3" imgW="2679700" imgH="203200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245" y="1772920"/>
                        <a:ext cx="5916930" cy="45402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20"/>
          <p:cNvGraphicFramePr>
            <a:graphicFrameLocks noChangeAspect="1"/>
          </p:cNvGraphicFramePr>
          <p:nvPr/>
        </p:nvGraphicFramePr>
        <p:xfrm>
          <a:off x="6280150" y="1778000"/>
          <a:ext cx="5775960" cy="436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47" name="公式" r:id="rId5" imgW="2717800" imgH="203200" progId="Equation.3">
                  <p:embed/>
                </p:oleObj>
              </mc:Choice>
              <mc:Fallback>
                <p:oleObj name="公式" r:id="rId5" imgW="2717800" imgH="203200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0150" y="1778000"/>
                        <a:ext cx="5775960" cy="43688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8" name="Rectangle 5"/>
          <p:cNvSpPr>
            <a:spLocks noChangeArrowheads="1"/>
          </p:cNvSpPr>
          <p:nvPr/>
        </p:nvSpPr>
        <p:spPr bwMode="auto">
          <a:xfrm>
            <a:off x="1919605" y="481330"/>
            <a:ext cx="7775575" cy="608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sz="3200" b="1" u="sng" dirty="0">
                <a:solidFill>
                  <a:srgbClr val="FF0000"/>
                </a:solidFill>
                <a:latin typeface="Times New Roman" panose="02020603050405020304" pitchFamily="18" charset="0"/>
              </a:rPr>
              <a:t>Two Properties of Sinusoidal Sequence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B2184837-B111-4685-BAF8-CCA6EB47A218}"/>
              </a:ext>
            </a:extLst>
          </p:cNvPr>
          <p:cNvGrpSpPr/>
          <p:nvPr/>
        </p:nvGrpSpPr>
        <p:grpSpPr>
          <a:xfrm>
            <a:off x="7405370" y="2226945"/>
            <a:ext cx="3505835" cy="4093210"/>
            <a:chOff x="7405370" y="2226945"/>
            <a:chExt cx="3505835" cy="4093210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425055" y="2226945"/>
              <a:ext cx="3486150" cy="2038350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405370" y="4265295"/>
              <a:ext cx="3505835" cy="2054860"/>
            </a:xfrm>
            <a:prstGeom prst="rect">
              <a:avLst/>
            </a:prstGeom>
          </p:spPr>
        </p:pic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62B4081D-1C14-434E-98CB-7BA17F9716E5}"/>
              </a:ext>
            </a:extLst>
          </p:cNvPr>
          <p:cNvGrpSpPr/>
          <p:nvPr/>
        </p:nvGrpSpPr>
        <p:grpSpPr>
          <a:xfrm>
            <a:off x="1592580" y="2232025"/>
            <a:ext cx="3448050" cy="4088130"/>
            <a:chOff x="1592580" y="2232025"/>
            <a:chExt cx="3448050" cy="4088130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592580" y="2232025"/>
              <a:ext cx="3448050" cy="2051685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592580" y="4243705"/>
              <a:ext cx="3448050" cy="207645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idx="1"/>
          </p:nvPr>
        </p:nvSpPr>
        <p:spPr>
          <a:xfrm>
            <a:off x="1752600" y="1836773"/>
            <a:ext cx="8640315" cy="1233606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Often, a discrete-time sequence x[n] is developed by uniformly sampling a continuous-time signal </a:t>
            </a:r>
            <a:r>
              <a:rPr lang="en-US" altLang="zh-CN" dirty="0" err="1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 err="1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(t) as indicated below</a:t>
            </a:r>
          </a:p>
        </p:txBody>
      </p:sp>
      <p:pic>
        <p:nvPicPr>
          <p:cNvPr id="1945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657" y="3070379"/>
            <a:ext cx="7696200" cy="2433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Text Box 4"/>
          <p:cNvSpPr txBox="1">
            <a:spLocks noChangeArrowheads="1"/>
          </p:cNvSpPr>
          <p:nvPr/>
        </p:nvSpPr>
        <p:spPr bwMode="auto">
          <a:xfrm>
            <a:off x="2304757" y="5546960"/>
            <a:ext cx="76200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x[n]=</a:t>
            </a:r>
            <a:r>
              <a:rPr lang="en-US" altLang="zh-CN" sz="2800" b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baseline="-250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(t)|</a:t>
            </a:r>
            <a:r>
              <a:rPr lang="en-US" altLang="zh-CN" sz="2800" b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t=</a:t>
            </a:r>
            <a:r>
              <a:rPr lang="en-US" altLang="zh-CN" sz="2800" b="1" baseline="-250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nT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2800" b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baseline="-250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nT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),  n=…, -2, -1, 0, 1, 2, …</a:t>
            </a:r>
            <a:endParaRPr lang="en-US" altLang="zh-CN" sz="36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460" name="Rectangle 5"/>
          <p:cNvSpPr>
            <a:spLocks noChangeArrowheads="1"/>
          </p:cNvSpPr>
          <p:nvPr/>
        </p:nvSpPr>
        <p:spPr bwMode="auto">
          <a:xfrm>
            <a:off x="2438400" y="228600"/>
            <a:ext cx="7793038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en-US" altLang="zh-CN" sz="3200" b="1">
                <a:solidFill>
                  <a:schemeClr val="folHlink"/>
                </a:solidFill>
                <a:latin typeface="Times New Roman" panose="02020603050405020304" pitchFamily="18" charset="0"/>
              </a:rPr>
              <a:t>  </a:t>
            </a:r>
            <a:endParaRPr lang="en-US" altLang="zh-CN" sz="3200" b="1">
              <a:solidFill>
                <a:srgbClr val="1825D4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461" name="Rectangle 6"/>
          <p:cNvSpPr>
            <a:spLocks noChangeArrowheads="1"/>
          </p:cNvSpPr>
          <p:nvPr/>
        </p:nvSpPr>
        <p:spPr bwMode="auto">
          <a:xfrm>
            <a:off x="1487488" y="1098549"/>
            <a:ext cx="7696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§</a:t>
            </a:r>
            <a:r>
              <a:rPr lang="en-US" altLang="zh-CN" sz="3200" b="1" u="sng" dirty="0">
                <a:solidFill>
                  <a:schemeClr val="hlink"/>
                </a:solidFill>
                <a:latin typeface="Times New Roman" panose="02020603050405020304" pitchFamily="18" charset="0"/>
              </a:rPr>
              <a:t> 2.5 The Sampling Process</a:t>
            </a:r>
          </a:p>
        </p:txBody>
      </p:sp>
      <p:sp>
        <p:nvSpPr>
          <p:cNvPr id="6145" name="Rectangle 3"/>
          <p:cNvSpPr>
            <a:spLocks noChangeArrowheads="1"/>
          </p:cNvSpPr>
          <p:nvPr/>
        </p:nvSpPr>
        <p:spPr bwMode="auto">
          <a:xfrm>
            <a:off x="1416050" y="319088"/>
            <a:ext cx="8915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charset="-122"/>
              </a:rPr>
              <a:t>§2 Discrete-Time Signals In the Time-Domain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idx="1"/>
          </p:nvPr>
        </p:nvSpPr>
        <p:spPr>
          <a:xfrm>
            <a:off x="1696534" y="1999532"/>
            <a:ext cx="8679861" cy="936104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</a:rPr>
              <a:t>Time variable t of </a:t>
            </a:r>
            <a:r>
              <a:rPr lang="en-US" altLang="zh-CN" dirty="0" err="1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 err="1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(t) is related to the time variable n of x[n] only at discrete-time instants  </a:t>
            </a:r>
            <a:r>
              <a:rPr lang="en-US" altLang="zh-CN" i="1" dirty="0" err="1">
                <a:latin typeface="Times New Roman" panose="02020603050405020304" pitchFamily="18" charset="0"/>
              </a:rPr>
              <a:t>t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 given by</a:t>
            </a:r>
          </a:p>
          <a:p>
            <a:endParaRPr lang="en-US" altLang="zh-CN" dirty="0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	</a:t>
            </a:r>
          </a:p>
        </p:txBody>
      </p:sp>
      <p:sp>
        <p:nvSpPr>
          <p:cNvPr id="8" name="矩形 7"/>
          <p:cNvSpPr/>
          <p:nvPr/>
        </p:nvSpPr>
        <p:spPr>
          <a:xfrm>
            <a:off x="9712008" y="5304155"/>
            <a:ext cx="1920875" cy="7620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400" b="1" noProof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  <a:cs typeface="+mn-ea"/>
              </a:rPr>
              <a:t>MOOC</a:t>
            </a:r>
            <a:endParaRPr lang="en-US" altLang="zh-CN" sz="4400" b="1" noProof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</a:endParaRP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3431704" y="3043163"/>
          <a:ext cx="4191000" cy="1030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928" name="Equation" r:id="rId3" imgW="1269365" imgH="431800" progId="Equation.3">
                  <p:embed/>
                </p:oleObj>
              </mc:Choice>
              <mc:Fallback>
                <p:oleObj name="Equation" r:id="rId3" imgW="1269365" imgH="431800" progId="Equation.3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1704" y="3043163"/>
                        <a:ext cx="4191000" cy="1030287"/>
                      </a:xfrm>
                      <a:prstGeom prst="rect">
                        <a:avLst/>
                      </a:prstGeom>
                      <a:solidFill>
                        <a:srgbClr val="DAEDE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1932069" y="4215161"/>
            <a:ext cx="1219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dirty="0"/>
              <a:t>Here:</a:t>
            </a:r>
          </a:p>
        </p:txBody>
      </p:sp>
      <p:graphicFrame>
        <p:nvGraphicFramePr>
          <p:cNvPr id="7" name="Object 8"/>
          <p:cNvGraphicFramePr>
            <a:graphicFrameLocks noChangeAspect="1"/>
          </p:cNvGraphicFramePr>
          <p:nvPr/>
        </p:nvGraphicFramePr>
        <p:xfrm>
          <a:off x="3071664" y="4221088"/>
          <a:ext cx="2178050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929" name="Equation" r:id="rId5" imgW="596900" imgH="215900" progId="Equation.3">
                  <p:embed/>
                </p:oleObj>
              </mc:Choice>
              <mc:Fallback>
                <p:oleObj name="Equation" r:id="rId5" imgW="596900" imgH="215900" progId="Equation.3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664" y="4221088"/>
                        <a:ext cx="2178050" cy="6207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5321152" y="4297288"/>
            <a:ext cx="3967162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zh-CN" sz="2800" dirty="0"/>
              <a:t>---</a:t>
            </a:r>
            <a:r>
              <a:rPr lang="en-US" altLang="zh-CN" sz="2800" b="1" dirty="0"/>
              <a:t>sampling frequency</a:t>
            </a:r>
          </a:p>
        </p:txBody>
      </p:sp>
      <p:graphicFrame>
        <p:nvGraphicFramePr>
          <p:cNvPr id="10" name="Object 10"/>
          <p:cNvGraphicFramePr>
            <a:graphicFrameLocks noChangeAspect="1"/>
          </p:cNvGraphicFramePr>
          <p:nvPr/>
        </p:nvGraphicFramePr>
        <p:xfrm>
          <a:off x="2081064" y="4925938"/>
          <a:ext cx="2503488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930" name="Equation" r:id="rId7" imgW="685800" imgH="215900" progId="Equation.3">
                  <p:embed/>
                </p:oleObj>
              </mc:Choice>
              <mc:Fallback>
                <p:oleObj name="Equation" r:id="rId7" imgW="685800" imgH="215900" progId="Equation.3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1064" y="4925938"/>
                        <a:ext cx="2503488" cy="6207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4602014" y="4997376"/>
            <a:ext cx="48958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2800" dirty="0"/>
              <a:t>---</a:t>
            </a:r>
            <a:r>
              <a:rPr lang="en-US" altLang="zh-CN" sz="2800" b="1" dirty="0"/>
              <a:t>sampling angular frequency</a:t>
            </a:r>
          </a:p>
        </p:txBody>
      </p:sp>
      <p:graphicFrame>
        <p:nvGraphicFramePr>
          <p:cNvPr id="12" name="Object 4"/>
          <p:cNvGraphicFramePr>
            <a:graphicFrameLocks noChangeAspect="1"/>
          </p:cNvGraphicFramePr>
          <p:nvPr/>
        </p:nvGraphicFramePr>
        <p:xfrm>
          <a:off x="3151269" y="1234569"/>
          <a:ext cx="50292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931" name="Equation" r:id="rId9" imgW="1562100" imgH="228600" progId="Equation.3">
                  <p:embed/>
                </p:oleObj>
              </mc:Choice>
              <mc:Fallback>
                <p:oleObj name="Equation" r:id="rId9" imgW="1562100" imgH="228600" progId="Equation.3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1269" y="1234569"/>
                        <a:ext cx="5029200" cy="762000"/>
                      </a:xfrm>
                      <a:prstGeom prst="rect">
                        <a:avLst/>
                      </a:prstGeom>
                      <a:solidFill>
                        <a:srgbClr val="DAEDE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5" name="Rectangle 3"/>
          <p:cNvSpPr>
            <a:spLocks noChangeArrowheads="1"/>
          </p:cNvSpPr>
          <p:nvPr/>
        </p:nvSpPr>
        <p:spPr bwMode="auto">
          <a:xfrm>
            <a:off x="1416050" y="319088"/>
            <a:ext cx="8915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charset="-122"/>
              </a:rPr>
              <a:t>§2 Discrete-Time Signals In the Time-Domain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9" grpId="0" autoUpdateAnimBg="0"/>
      <p:bldP spid="11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idx="1"/>
          </p:nvPr>
        </p:nvSpPr>
        <p:spPr>
          <a:xfrm>
            <a:off x="2033588" y="1179668"/>
            <a:ext cx="7772400" cy="609600"/>
          </a:xfrm>
        </p:spPr>
        <p:txBody>
          <a:bodyPr/>
          <a:lstStyle/>
          <a:p>
            <a:r>
              <a:rPr lang="en-US" altLang="zh-CN" u="sng" dirty="0">
                <a:latin typeface="Times New Roman" panose="02020603050405020304" pitchFamily="18" charset="0"/>
              </a:rPr>
              <a:t>Sampling a continuous-time </a:t>
            </a:r>
            <a:r>
              <a:rPr lang="en-US" altLang="zh-CN" i="1" u="sng" dirty="0">
                <a:latin typeface="Times New Roman" panose="02020603050405020304" pitchFamily="18" charset="0"/>
              </a:rPr>
              <a:t>Sinusoidal</a:t>
            </a:r>
            <a:r>
              <a:rPr lang="en-US" altLang="zh-CN" u="sng" dirty="0">
                <a:latin typeface="Times New Roman" panose="02020603050405020304" pitchFamily="18" charset="0"/>
              </a:rPr>
              <a:t> signal</a:t>
            </a:r>
          </a:p>
        </p:txBody>
      </p:sp>
      <p:graphicFrame>
        <p:nvGraphicFramePr>
          <p:cNvPr id="21506" name="Object 3"/>
          <p:cNvGraphicFramePr>
            <a:graphicFrameLocks noChangeAspect="1"/>
          </p:cNvGraphicFramePr>
          <p:nvPr/>
        </p:nvGraphicFramePr>
        <p:xfrm>
          <a:off x="3162300" y="1920240"/>
          <a:ext cx="586740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12" r:id="rId3" imgW="6311900" imgH="482600" progId="Equation.3">
                  <p:embed/>
                </p:oleObj>
              </mc:Choice>
              <mc:Fallback>
                <p:oleObj r:id="rId3" imgW="6311900" imgH="482600" progId="Equation.3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2300" y="1920240"/>
                        <a:ext cx="5867400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507" name="Group 4"/>
          <p:cNvGrpSpPr/>
          <p:nvPr/>
        </p:nvGrpSpPr>
        <p:grpSpPr bwMode="auto">
          <a:xfrm>
            <a:off x="2933700" y="3207703"/>
            <a:ext cx="6324600" cy="1287462"/>
            <a:chOff x="912" y="2016"/>
            <a:chExt cx="3984" cy="811"/>
          </a:xfrm>
        </p:grpSpPr>
        <p:graphicFrame>
          <p:nvGraphicFramePr>
            <p:cNvPr id="21508" name="Object 5"/>
            <p:cNvGraphicFramePr>
              <a:graphicFrameLocks noChangeAspect="1"/>
            </p:cNvGraphicFramePr>
            <p:nvPr/>
          </p:nvGraphicFramePr>
          <p:xfrm>
            <a:off x="912" y="2016"/>
            <a:ext cx="3984" cy="5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813" r:id="rId5" imgW="7073900" imgH="1041400" progId="Equation.3">
                    <p:embed/>
                  </p:oleObj>
                </mc:Choice>
                <mc:Fallback>
                  <p:oleObj r:id="rId5" imgW="7073900" imgH="1041400" progId="Equation.3">
                    <p:embed/>
                    <p:pic>
                      <p:nvPicPr>
                        <p:cNvPr id="0" name="Picture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2016"/>
                          <a:ext cx="3984" cy="5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09" name="Object 6"/>
            <p:cNvGraphicFramePr>
              <a:graphicFrameLocks noChangeAspect="1"/>
            </p:cNvGraphicFramePr>
            <p:nvPr/>
          </p:nvGraphicFramePr>
          <p:xfrm>
            <a:off x="1344" y="2544"/>
            <a:ext cx="1584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814" r:id="rId7" imgW="2692400" imgH="482600" progId="Equation.3">
                    <p:embed/>
                  </p:oleObj>
                </mc:Choice>
                <mc:Fallback>
                  <p:oleObj r:id="rId7" imgW="2692400" imgH="482600" progId="Equation.3">
                    <p:embed/>
                    <p:pic>
                      <p:nvPicPr>
                        <p:cNvPr id="0" name="Picture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2544"/>
                          <a:ext cx="1584" cy="2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" name="组合 1"/>
          <p:cNvGrpSpPr/>
          <p:nvPr/>
        </p:nvGrpSpPr>
        <p:grpSpPr>
          <a:xfrm>
            <a:off x="1869440" y="4702446"/>
            <a:ext cx="8101013" cy="1036638"/>
            <a:chOff x="1704975" y="5235846"/>
            <a:chExt cx="8101013" cy="1036638"/>
          </a:xfrm>
        </p:grpSpPr>
        <p:grpSp>
          <p:nvGrpSpPr>
            <p:cNvPr id="21510" name="Group 7"/>
            <p:cNvGrpSpPr/>
            <p:nvPr/>
          </p:nvGrpSpPr>
          <p:grpSpPr bwMode="auto">
            <a:xfrm>
              <a:off x="1704975" y="5296171"/>
              <a:ext cx="8101013" cy="976313"/>
              <a:chOff x="672" y="2976"/>
              <a:chExt cx="4848" cy="615"/>
            </a:xfrm>
          </p:grpSpPr>
          <p:graphicFrame>
            <p:nvGraphicFramePr>
              <p:cNvPr id="21511" name="Object 8"/>
              <p:cNvGraphicFramePr>
                <a:graphicFrameLocks noChangeAspect="1"/>
              </p:cNvGraphicFramePr>
              <p:nvPr/>
            </p:nvGraphicFramePr>
            <p:xfrm>
              <a:off x="2016" y="2976"/>
              <a:ext cx="2208" cy="28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3815" r:id="rId9" imgW="3759200" imgH="482600" progId="Equation.3">
                      <p:embed/>
                    </p:oleObj>
                  </mc:Choice>
                  <mc:Fallback>
                    <p:oleObj r:id="rId9" imgW="3759200" imgH="482600" progId="Equation.3">
                      <p:embed/>
                      <p:pic>
                        <p:nvPicPr>
                          <p:cNvPr id="0" name="Picture 4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16" y="2976"/>
                            <a:ext cx="2208" cy="283"/>
                          </a:xfrm>
                          <a:prstGeom prst="rect">
                            <a:avLst/>
                          </a:prstGeom>
                          <a:solidFill>
                            <a:srgbClr val="FFFE9D"/>
                          </a:solidFill>
                          <a:ln>
                            <a:noFill/>
                          </a:ln>
                          <a:extLs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1512" name="Text Box 9"/>
              <p:cNvSpPr txBox="1">
                <a:spLocks noChangeArrowheads="1"/>
              </p:cNvSpPr>
              <p:nvPr/>
            </p:nvSpPr>
            <p:spPr bwMode="auto">
              <a:xfrm>
                <a:off x="672" y="3264"/>
                <a:ext cx="484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    is the </a:t>
                </a:r>
                <a:r>
                  <a:rPr lang="en-US" altLang="zh-CN" sz="2800" b="1">
                    <a:solidFill>
                      <a:srgbClr val="FF3300"/>
                    </a:solidFill>
                    <a:latin typeface="Times New Roman" panose="02020603050405020304" pitchFamily="18" charset="0"/>
                  </a:rPr>
                  <a:t>normalized digital angular frequency</a:t>
                </a:r>
                <a:r>
                  <a:rPr lang="en-US" altLang="zh-CN" sz="2800" b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 of x[n]</a:t>
                </a:r>
              </a:p>
            </p:txBody>
          </p:sp>
        </p:grpSp>
        <p:sp>
          <p:nvSpPr>
            <p:cNvPr id="21513" name="Text Box 10"/>
            <p:cNvSpPr txBox="1">
              <a:spLocks noChangeArrowheads="1"/>
            </p:cNvSpPr>
            <p:nvPr/>
          </p:nvSpPr>
          <p:spPr bwMode="auto">
            <a:xfrm>
              <a:off x="2123905" y="5235846"/>
              <a:ext cx="1371600" cy="517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where</a:t>
              </a:r>
            </a:p>
          </p:txBody>
        </p:sp>
      </p:grpSp>
      <p:sp>
        <p:nvSpPr>
          <p:cNvPr id="21514" name="Text Box 11"/>
          <p:cNvSpPr txBox="1">
            <a:spLocks noChangeArrowheads="1"/>
          </p:cNvSpPr>
          <p:nvPr/>
        </p:nvSpPr>
        <p:spPr bwMode="auto">
          <a:xfrm>
            <a:off x="2590483" y="2528570"/>
            <a:ext cx="7239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The corresponding discrete-time signal is</a:t>
            </a:r>
          </a:p>
        </p:txBody>
      </p:sp>
      <p:sp>
        <p:nvSpPr>
          <p:cNvPr id="8" name="矩形 7"/>
          <p:cNvSpPr/>
          <p:nvPr/>
        </p:nvSpPr>
        <p:spPr>
          <a:xfrm>
            <a:off x="10179833" y="5391000"/>
            <a:ext cx="1920875" cy="7620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400" b="1" noProof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  <a:cs typeface="+mn-ea"/>
              </a:rPr>
              <a:t>MOOC</a:t>
            </a:r>
            <a:endParaRPr lang="en-US" altLang="zh-CN" sz="4400" b="1" noProof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</a:endParaRPr>
          </a:p>
        </p:txBody>
      </p:sp>
      <p:sp>
        <p:nvSpPr>
          <p:cNvPr id="22529" name="Rectangle 2"/>
          <p:cNvSpPr>
            <a:spLocks noGrp="1" noChangeArrowheads="1"/>
          </p:cNvSpPr>
          <p:nvPr/>
        </p:nvSpPr>
        <p:spPr>
          <a:xfrm>
            <a:off x="2477770" y="5838190"/>
            <a:ext cx="6305550" cy="5048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The unit of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</a:t>
            </a:r>
            <a:r>
              <a:rPr lang="en-US" altLang="zh-CN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dirty="0">
                <a:latin typeface="Times New Roman" panose="02020603050405020304" pitchFamily="18" charset="0"/>
              </a:rPr>
              <a:t> is radians/sample</a:t>
            </a:r>
          </a:p>
        </p:txBody>
      </p:sp>
      <p:sp>
        <p:nvSpPr>
          <p:cNvPr id="6145" name="Rectangle 3"/>
          <p:cNvSpPr>
            <a:spLocks noChangeArrowheads="1"/>
          </p:cNvSpPr>
          <p:nvPr/>
        </p:nvSpPr>
        <p:spPr bwMode="auto">
          <a:xfrm>
            <a:off x="1416050" y="319088"/>
            <a:ext cx="8915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charset="-122"/>
              </a:rPr>
              <a:t>§2 Discrete-Time Signals In the Time-Domain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29" grpId="0"/>
      <p:bldP spid="22529" grpId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7"/>
          <p:cNvSpPr>
            <a:spLocks noChangeArrowheads="1"/>
          </p:cNvSpPr>
          <p:nvPr/>
        </p:nvSpPr>
        <p:spPr bwMode="auto">
          <a:xfrm>
            <a:off x="851470" y="1376362"/>
            <a:ext cx="10488678" cy="75298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/>
          <a:lstStyle>
            <a:lvl1pPr marL="342900" indent="-3429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5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sz="28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Note: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 The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Ambiguity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in the DT Representation of CT Signals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533" name="Rectangle 29"/>
          <p:cNvSpPr>
            <a:spLocks noChangeArrowheads="1"/>
          </p:cNvSpPr>
          <p:nvPr/>
        </p:nvSpPr>
        <p:spPr bwMode="auto">
          <a:xfrm>
            <a:off x="1054100" y="2350538"/>
            <a:ext cx="164465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u="sng" dirty="0">
                <a:solidFill>
                  <a:schemeClr val="tx1"/>
                </a:solidFill>
                <a:latin typeface="Times New Roman" panose="02020603050405020304" pitchFamily="18" charset="0"/>
              </a:rPr>
              <a:t>Example:</a:t>
            </a:r>
          </a:p>
        </p:txBody>
      </p:sp>
      <p:sp>
        <p:nvSpPr>
          <p:cNvPr id="22534" name="Rectangle 30"/>
          <p:cNvSpPr>
            <a:spLocks noChangeArrowheads="1"/>
          </p:cNvSpPr>
          <p:nvPr/>
        </p:nvSpPr>
        <p:spPr bwMode="auto">
          <a:xfrm>
            <a:off x="2352046" y="2872930"/>
            <a:ext cx="5472113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Three continuous-time signals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	</a:t>
            </a:r>
            <a:endParaRPr lang="en-US" altLang="zh-CN" sz="32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538" name="Rectangle 35"/>
          <p:cNvSpPr>
            <a:spLocks noChangeArrowheads="1"/>
          </p:cNvSpPr>
          <p:nvPr/>
        </p:nvSpPr>
        <p:spPr bwMode="auto">
          <a:xfrm>
            <a:off x="2352291" y="3482426"/>
            <a:ext cx="57816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of frequencies 3 Hz, 7 Hz, and 13 Hz,</a:t>
            </a:r>
          </a:p>
        </p:txBody>
      </p:sp>
      <p:sp>
        <p:nvSpPr>
          <p:cNvPr id="8" name="矩形 7"/>
          <p:cNvSpPr/>
          <p:nvPr/>
        </p:nvSpPr>
        <p:spPr>
          <a:xfrm>
            <a:off x="9951749" y="5597227"/>
            <a:ext cx="1920875" cy="7620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400" b="1" noProof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  <a:cs typeface="+mn-ea"/>
              </a:rPr>
              <a:t>MOOC</a:t>
            </a:r>
            <a:endParaRPr lang="en-US" altLang="zh-CN" sz="4400" b="1" noProof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</a:endParaRPr>
          </a:p>
        </p:txBody>
      </p:sp>
      <p:graphicFrame>
        <p:nvGraphicFramePr>
          <p:cNvPr id="13" name="Object 6"/>
          <p:cNvGraphicFramePr>
            <a:graphicFrameLocks noChangeAspect="1"/>
          </p:cNvGraphicFramePr>
          <p:nvPr/>
        </p:nvGraphicFramePr>
        <p:xfrm>
          <a:off x="1826260" y="4096745"/>
          <a:ext cx="7777162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79" name="公式" r:id="rId3" imgW="3175000" imgH="228600" progId="Equation.3">
                  <p:embed/>
                </p:oleObj>
              </mc:Choice>
              <mc:Fallback>
                <p:oleObj name="公式" r:id="rId3" imgW="3175000" imgH="228600" progId="Equation.3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6260" y="4096745"/>
                        <a:ext cx="7777162" cy="5667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1732280" y="4851400"/>
            <a:ext cx="926084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 dirty="0"/>
              <a:t>While sample distance T=0.1sec, the derived sequences are:</a:t>
            </a:r>
          </a:p>
        </p:txBody>
      </p:sp>
      <p:graphicFrame>
        <p:nvGraphicFramePr>
          <p:cNvPr id="15" name="Object 8"/>
          <p:cNvGraphicFramePr>
            <a:graphicFrameLocks noChangeAspect="1"/>
          </p:cNvGraphicFramePr>
          <p:nvPr/>
        </p:nvGraphicFramePr>
        <p:xfrm>
          <a:off x="1732456" y="5560832"/>
          <a:ext cx="7963944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80" name="公式" r:id="rId5" imgW="3441700" imgH="228600" progId="Equation.3">
                  <p:embed/>
                </p:oleObj>
              </mc:Choice>
              <mc:Fallback>
                <p:oleObj name="公式" r:id="rId5" imgW="3441700" imgH="228600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2456" y="5560832"/>
                        <a:ext cx="7963944" cy="5762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5" name="Rectangle 3"/>
          <p:cNvSpPr>
            <a:spLocks noChangeArrowheads="1"/>
          </p:cNvSpPr>
          <p:nvPr/>
        </p:nvSpPr>
        <p:spPr bwMode="auto">
          <a:xfrm>
            <a:off x="1416050" y="319088"/>
            <a:ext cx="8915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charset="-122"/>
              </a:rPr>
              <a:t>§2 Discrete-Time Signals In the Time-Domain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idx="1"/>
          </p:nvPr>
        </p:nvSpPr>
        <p:spPr>
          <a:xfrm>
            <a:off x="911424" y="1052513"/>
            <a:ext cx="9500989" cy="8842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Plots of these sequences (shown with circles) and their parent time functions:</a:t>
            </a:r>
          </a:p>
        </p:txBody>
      </p:sp>
      <p:sp>
        <p:nvSpPr>
          <p:cNvPr id="24578" name="Text Box 3"/>
          <p:cNvSpPr txBox="1">
            <a:spLocks noChangeArrowheads="1"/>
          </p:cNvSpPr>
          <p:nvPr/>
        </p:nvSpPr>
        <p:spPr bwMode="auto">
          <a:xfrm>
            <a:off x="1382235" y="5467274"/>
            <a:ext cx="8183441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Note that each sequence has exactly the same sample value for any given n</a:t>
            </a:r>
            <a:endParaRPr lang="en-US" altLang="zh-CN" sz="36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4580" name="Group 5"/>
          <p:cNvGrpSpPr/>
          <p:nvPr/>
        </p:nvGrpSpPr>
        <p:grpSpPr bwMode="auto">
          <a:xfrm>
            <a:off x="1772364" y="1959008"/>
            <a:ext cx="7086600" cy="3486150"/>
            <a:chOff x="644" y="1361"/>
            <a:chExt cx="2910" cy="1734"/>
          </a:xfrm>
        </p:grpSpPr>
        <p:sp>
          <p:nvSpPr>
            <p:cNvPr id="24581" name="Rectangle 6"/>
            <p:cNvSpPr>
              <a:spLocks noChangeArrowheads="1"/>
            </p:cNvSpPr>
            <p:nvPr/>
          </p:nvSpPr>
          <p:spPr bwMode="auto">
            <a:xfrm>
              <a:off x="958" y="1416"/>
              <a:ext cx="2565" cy="144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582" name="Rectangle 7"/>
            <p:cNvSpPr>
              <a:spLocks noChangeArrowheads="1"/>
            </p:cNvSpPr>
            <p:nvPr/>
          </p:nvSpPr>
          <p:spPr bwMode="auto">
            <a:xfrm>
              <a:off x="958" y="1416"/>
              <a:ext cx="2565" cy="1446"/>
            </a:xfrm>
            <a:prstGeom prst="rect">
              <a:avLst/>
            </a:prstGeom>
            <a:noFill/>
            <a:ln w="0">
              <a:solidFill>
                <a:srgbClr val="FFFFFF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583" name="Line 8"/>
            <p:cNvSpPr>
              <a:spLocks noChangeShapeType="1"/>
            </p:cNvSpPr>
            <p:nvPr/>
          </p:nvSpPr>
          <p:spPr bwMode="auto">
            <a:xfrm>
              <a:off x="958" y="1416"/>
              <a:ext cx="256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84" name="Freeform 9"/>
            <p:cNvSpPr>
              <a:spLocks noChangeArrowheads="1"/>
            </p:cNvSpPr>
            <p:nvPr/>
          </p:nvSpPr>
          <p:spPr bwMode="auto">
            <a:xfrm>
              <a:off x="958" y="1416"/>
              <a:ext cx="2565" cy="1446"/>
            </a:xfrm>
            <a:custGeom>
              <a:avLst/>
              <a:gdLst>
                <a:gd name="T0" fmla="*/ 0 w 417"/>
                <a:gd name="T1" fmla="*/ 235 h 235"/>
                <a:gd name="T2" fmla="*/ 417 w 417"/>
                <a:gd name="T3" fmla="*/ 235 h 235"/>
                <a:gd name="T4" fmla="*/ 417 w 417"/>
                <a:gd name="T5" fmla="*/ 0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7" h="235">
                  <a:moveTo>
                    <a:pt x="0" y="235"/>
                  </a:moveTo>
                  <a:lnTo>
                    <a:pt x="417" y="235"/>
                  </a:lnTo>
                  <a:lnTo>
                    <a:pt x="417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85" name="Line 10"/>
            <p:cNvSpPr>
              <a:spLocks noChangeShapeType="1"/>
            </p:cNvSpPr>
            <p:nvPr/>
          </p:nvSpPr>
          <p:spPr bwMode="auto">
            <a:xfrm flipV="1">
              <a:off x="958" y="1416"/>
              <a:ext cx="1" cy="144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86" name="Line 11"/>
            <p:cNvSpPr>
              <a:spLocks noChangeShapeType="1"/>
            </p:cNvSpPr>
            <p:nvPr/>
          </p:nvSpPr>
          <p:spPr bwMode="auto">
            <a:xfrm>
              <a:off x="958" y="2862"/>
              <a:ext cx="256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87" name="Line 12"/>
            <p:cNvSpPr>
              <a:spLocks noChangeShapeType="1"/>
            </p:cNvSpPr>
            <p:nvPr/>
          </p:nvSpPr>
          <p:spPr bwMode="auto">
            <a:xfrm flipV="1">
              <a:off x="958" y="1416"/>
              <a:ext cx="1" cy="144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88" name="Line 13"/>
            <p:cNvSpPr>
              <a:spLocks noChangeShapeType="1"/>
            </p:cNvSpPr>
            <p:nvPr/>
          </p:nvSpPr>
          <p:spPr bwMode="auto">
            <a:xfrm flipV="1">
              <a:off x="958" y="2831"/>
              <a:ext cx="1" cy="3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89" name="Line 14"/>
            <p:cNvSpPr>
              <a:spLocks noChangeShapeType="1"/>
            </p:cNvSpPr>
            <p:nvPr/>
          </p:nvSpPr>
          <p:spPr bwMode="auto">
            <a:xfrm>
              <a:off x="958" y="1416"/>
              <a:ext cx="1" cy="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0" name="Rectangle 15"/>
            <p:cNvSpPr>
              <a:spLocks noChangeArrowheads="1"/>
            </p:cNvSpPr>
            <p:nvPr/>
          </p:nvSpPr>
          <p:spPr bwMode="auto">
            <a:xfrm>
              <a:off x="934" y="2880"/>
              <a:ext cx="32" cy="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>
                  <a:solidFill>
                    <a:srgbClr val="000000"/>
                  </a:solidFill>
                  <a:latin typeface="Times" panose="02020603050405020304" pitchFamily="18" charset="0"/>
                </a:rPr>
                <a:t>0</a:t>
              </a:r>
              <a:endParaRPr lang="en-US" altLang="zh-CN" sz="240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4591" name="Line 16"/>
            <p:cNvSpPr>
              <a:spLocks noChangeShapeType="1"/>
            </p:cNvSpPr>
            <p:nvPr/>
          </p:nvSpPr>
          <p:spPr bwMode="auto">
            <a:xfrm flipV="1">
              <a:off x="1469" y="2831"/>
              <a:ext cx="1" cy="3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2" name="Line 17"/>
            <p:cNvSpPr>
              <a:spLocks noChangeShapeType="1"/>
            </p:cNvSpPr>
            <p:nvPr/>
          </p:nvSpPr>
          <p:spPr bwMode="auto">
            <a:xfrm>
              <a:off x="1469" y="1416"/>
              <a:ext cx="1" cy="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3" name="Rectangle 18"/>
            <p:cNvSpPr>
              <a:spLocks noChangeArrowheads="1"/>
            </p:cNvSpPr>
            <p:nvPr/>
          </p:nvSpPr>
          <p:spPr bwMode="auto">
            <a:xfrm>
              <a:off x="1407" y="2880"/>
              <a:ext cx="79" cy="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>
                  <a:solidFill>
                    <a:srgbClr val="000000"/>
                  </a:solidFill>
                  <a:latin typeface="Times" panose="02020603050405020304" pitchFamily="18" charset="0"/>
                </a:rPr>
                <a:t>0.2</a:t>
              </a:r>
              <a:endParaRPr lang="en-US" altLang="zh-CN" sz="240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4594" name="Line 19"/>
            <p:cNvSpPr>
              <a:spLocks noChangeShapeType="1"/>
            </p:cNvSpPr>
            <p:nvPr/>
          </p:nvSpPr>
          <p:spPr bwMode="auto">
            <a:xfrm flipV="1">
              <a:off x="1979" y="2831"/>
              <a:ext cx="1" cy="3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5" name="Line 20"/>
            <p:cNvSpPr>
              <a:spLocks noChangeShapeType="1"/>
            </p:cNvSpPr>
            <p:nvPr/>
          </p:nvSpPr>
          <p:spPr bwMode="auto">
            <a:xfrm>
              <a:off x="1979" y="1416"/>
              <a:ext cx="1" cy="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6" name="Rectangle 21"/>
            <p:cNvSpPr>
              <a:spLocks noChangeArrowheads="1"/>
            </p:cNvSpPr>
            <p:nvPr/>
          </p:nvSpPr>
          <p:spPr bwMode="auto">
            <a:xfrm>
              <a:off x="1918" y="2880"/>
              <a:ext cx="79" cy="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>
                  <a:solidFill>
                    <a:srgbClr val="000000"/>
                  </a:solidFill>
                  <a:latin typeface="Times" panose="02020603050405020304" pitchFamily="18" charset="0"/>
                </a:rPr>
                <a:t>0.4</a:t>
              </a:r>
              <a:endParaRPr lang="en-US" altLang="zh-CN" sz="240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4597" name="Line 22"/>
            <p:cNvSpPr>
              <a:spLocks noChangeShapeType="1"/>
            </p:cNvSpPr>
            <p:nvPr/>
          </p:nvSpPr>
          <p:spPr bwMode="auto">
            <a:xfrm flipV="1">
              <a:off x="2496" y="2831"/>
              <a:ext cx="1" cy="3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8" name="Line 23"/>
            <p:cNvSpPr>
              <a:spLocks noChangeShapeType="1"/>
            </p:cNvSpPr>
            <p:nvPr/>
          </p:nvSpPr>
          <p:spPr bwMode="auto">
            <a:xfrm>
              <a:off x="2496" y="1416"/>
              <a:ext cx="1" cy="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9" name="Rectangle 24"/>
            <p:cNvSpPr>
              <a:spLocks noChangeArrowheads="1"/>
            </p:cNvSpPr>
            <p:nvPr/>
          </p:nvSpPr>
          <p:spPr bwMode="auto">
            <a:xfrm>
              <a:off x="2434" y="2880"/>
              <a:ext cx="79" cy="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>
                  <a:solidFill>
                    <a:srgbClr val="000000"/>
                  </a:solidFill>
                  <a:latin typeface="Times" panose="02020603050405020304" pitchFamily="18" charset="0"/>
                </a:rPr>
                <a:t>0.6</a:t>
              </a:r>
              <a:endParaRPr lang="en-US" altLang="zh-CN" sz="240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4600" name="Line 25"/>
            <p:cNvSpPr>
              <a:spLocks noChangeShapeType="1"/>
            </p:cNvSpPr>
            <p:nvPr/>
          </p:nvSpPr>
          <p:spPr bwMode="auto">
            <a:xfrm flipV="1">
              <a:off x="3006" y="2831"/>
              <a:ext cx="1" cy="3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1" name="Line 26"/>
            <p:cNvSpPr>
              <a:spLocks noChangeShapeType="1"/>
            </p:cNvSpPr>
            <p:nvPr/>
          </p:nvSpPr>
          <p:spPr bwMode="auto">
            <a:xfrm>
              <a:off x="3006" y="1416"/>
              <a:ext cx="1" cy="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2" name="Rectangle 27"/>
            <p:cNvSpPr>
              <a:spLocks noChangeArrowheads="1"/>
            </p:cNvSpPr>
            <p:nvPr/>
          </p:nvSpPr>
          <p:spPr bwMode="auto">
            <a:xfrm>
              <a:off x="2945" y="2880"/>
              <a:ext cx="79" cy="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>
                  <a:solidFill>
                    <a:srgbClr val="000000"/>
                  </a:solidFill>
                  <a:latin typeface="Times" panose="02020603050405020304" pitchFamily="18" charset="0"/>
                </a:rPr>
                <a:t>0.8</a:t>
              </a:r>
              <a:endParaRPr lang="en-US" altLang="zh-CN" sz="240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4603" name="Line 28"/>
            <p:cNvSpPr>
              <a:spLocks noChangeShapeType="1"/>
            </p:cNvSpPr>
            <p:nvPr/>
          </p:nvSpPr>
          <p:spPr bwMode="auto">
            <a:xfrm flipV="1">
              <a:off x="3523" y="2831"/>
              <a:ext cx="1" cy="3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4" name="Line 29"/>
            <p:cNvSpPr>
              <a:spLocks noChangeShapeType="1"/>
            </p:cNvSpPr>
            <p:nvPr/>
          </p:nvSpPr>
          <p:spPr bwMode="auto">
            <a:xfrm>
              <a:off x="3523" y="1416"/>
              <a:ext cx="1" cy="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5" name="Rectangle 30"/>
            <p:cNvSpPr>
              <a:spLocks noChangeArrowheads="1"/>
            </p:cNvSpPr>
            <p:nvPr/>
          </p:nvSpPr>
          <p:spPr bwMode="auto">
            <a:xfrm>
              <a:off x="3498" y="2880"/>
              <a:ext cx="32" cy="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>
                  <a:solidFill>
                    <a:srgbClr val="000000"/>
                  </a:solidFill>
                  <a:latin typeface="Times" panose="02020603050405020304" pitchFamily="18" charset="0"/>
                </a:rPr>
                <a:t>1</a:t>
              </a:r>
              <a:endParaRPr lang="en-US" altLang="zh-CN" sz="240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4606" name="Line 31"/>
            <p:cNvSpPr>
              <a:spLocks noChangeShapeType="1"/>
            </p:cNvSpPr>
            <p:nvPr/>
          </p:nvSpPr>
          <p:spPr bwMode="auto">
            <a:xfrm>
              <a:off x="958" y="2862"/>
              <a:ext cx="2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7" name="Line 32"/>
            <p:cNvSpPr>
              <a:spLocks noChangeShapeType="1"/>
            </p:cNvSpPr>
            <p:nvPr/>
          </p:nvSpPr>
          <p:spPr bwMode="auto">
            <a:xfrm flipH="1">
              <a:off x="3492" y="2862"/>
              <a:ext cx="3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8" name="Rectangle 33"/>
            <p:cNvSpPr>
              <a:spLocks noChangeArrowheads="1"/>
            </p:cNvSpPr>
            <p:nvPr/>
          </p:nvSpPr>
          <p:spPr bwMode="auto">
            <a:xfrm>
              <a:off x="854" y="2806"/>
              <a:ext cx="53" cy="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>
                  <a:solidFill>
                    <a:srgbClr val="000000"/>
                  </a:solidFill>
                  <a:latin typeface="Times" panose="02020603050405020304" pitchFamily="18" charset="0"/>
                </a:rPr>
                <a:t>-1</a:t>
              </a:r>
              <a:endParaRPr lang="en-US" altLang="zh-CN" sz="240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4609" name="Line 34"/>
            <p:cNvSpPr>
              <a:spLocks noChangeShapeType="1"/>
            </p:cNvSpPr>
            <p:nvPr/>
          </p:nvSpPr>
          <p:spPr bwMode="auto">
            <a:xfrm>
              <a:off x="958" y="2499"/>
              <a:ext cx="2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10" name="Line 35"/>
            <p:cNvSpPr>
              <a:spLocks noChangeShapeType="1"/>
            </p:cNvSpPr>
            <p:nvPr/>
          </p:nvSpPr>
          <p:spPr bwMode="auto">
            <a:xfrm flipH="1">
              <a:off x="3492" y="2499"/>
              <a:ext cx="3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11" name="Rectangle 36"/>
            <p:cNvSpPr>
              <a:spLocks noChangeArrowheads="1"/>
            </p:cNvSpPr>
            <p:nvPr/>
          </p:nvSpPr>
          <p:spPr bwMode="auto">
            <a:xfrm>
              <a:off x="780" y="2443"/>
              <a:ext cx="100" cy="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>
                  <a:solidFill>
                    <a:srgbClr val="000000"/>
                  </a:solidFill>
                  <a:latin typeface="Times" panose="02020603050405020304" pitchFamily="18" charset="0"/>
                </a:rPr>
                <a:t>-0.5</a:t>
              </a:r>
              <a:endParaRPr lang="en-US" altLang="zh-CN" sz="240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4612" name="Line 37"/>
            <p:cNvSpPr>
              <a:spLocks noChangeShapeType="1"/>
            </p:cNvSpPr>
            <p:nvPr/>
          </p:nvSpPr>
          <p:spPr bwMode="auto">
            <a:xfrm>
              <a:off x="958" y="2136"/>
              <a:ext cx="2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13" name="Line 38"/>
            <p:cNvSpPr>
              <a:spLocks noChangeShapeType="1"/>
            </p:cNvSpPr>
            <p:nvPr/>
          </p:nvSpPr>
          <p:spPr bwMode="auto">
            <a:xfrm flipH="1">
              <a:off x="3492" y="2136"/>
              <a:ext cx="3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14" name="Rectangle 39"/>
            <p:cNvSpPr>
              <a:spLocks noChangeArrowheads="1"/>
            </p:cNvSpPr>
            <p:nvPr/>
          </p:nvSpPr>
          <p:spPr bwMode="auto">
            <a:xfrm>
              <a:off x="885" y="2081"/>
              <a:ext cx="32" cy="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>
                  <a:solidFill>
                    <a:srgbClr val="000000"/>
                  </a:solidFill>
                  <a:latin typeface="Times" panose="02020603050405020304" pitchFamily="18" charset="0"/>
                </a:rPr>
                <a:t>0</a:t>
              </a:r>
              <a:endParaRPr lang="en-US" altLang="zh-CN" sz="240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4615" name="Line 40"/>
            <p:cNvSpPr>
              <a:spLocks noChangeShapeType="1"/>
            </p:cNvSpPr>
            <p:nvPr/>
          </p:nvSpPr>
          <p:spPr bwMode="auto">
            <a:xfrm>
              <a:off x="958" y="1773"/>
              <a:ext cx="2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16" name="Line 41"/>
            <p:cNvSpPr>
              <a:spLocks noChangeShapeType="1"/>
            </p:cNvSpPr>
            <p:nvPr/>
          </p:nvSpPr>
          <p:spPr bwMode="auto">
            <a:xfrm flipH="1">
              <a:off x="3492" y="1773"/>
              <a:ext cx="3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17" name="Rectangle 42"/>
            <p:cNvSpPr>
              <a:spLocks noChangeArrowheads="1"/>
            </p:cNvSpPr>
            <p:nvPr/>
          </p:nvSpPr>
          <p:spPr bwMode="auto">
            <a:xfrm>
              <a:off x="811" y="1718"/>
              <a:ext cx="79" cy="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>
                  <a:solidFill>
                    <a:srgbClr val="000000"/>
                  </a:solidFill>
                  <a:latin typeface="Times" panose="02020603050405020304" pitchFamily="18" charset="0"/>
                </a:rPr>
                <a:t>0.5</a:t>
              </a:r>
              <a:endParaRPr lang="en-US" altLang="zh-CN" sz="240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4618" name="Line 43"/>
            <p:cNvSpPr>
              <a:spLocks noChangeShapeType="1"/>
            </p:cNvSpPr>
            <p:nvPr/>
          </p:nvSpPr>
          <p:spPr bwMode="auto">
            <a:xfrm>
              <a:off x="958" y="1416"/>
              <a:ext cx="2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19" name="Line 44"/>
            <p:cNvSpPr>
              <a:spLocks noChangeShapeType="1"/>
            </p:cNvSpPr>
            <p:nvPr/>
          </p:nvSpPr>
          <p:spPr bwMode="auto">
            <a:xfrm flipH="1">
              <a:off x="3492" y="1416"/>
              <a:ext cx="3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20" name="Rectangle 45"/>
            <p:cNvSpPr>
              <a:spLocks noChangeArrowheads="1"/>
            </p:cNvSpPr>
            <p:nvPr/>
          </p:nvSpPr>
          <p:spPr bwMode="auto">
            <a:xfrm>
              <a:off x="885" y="1361"/>
              <a:ext cx="32" cy="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>
                  <a:solidFill>
                    <a:srgbClr val="000000"/>
                  </a:solidFill>
                  <a:latin typeface="Times" panose="02020603050405020304" pitchFamily="18" charset="0"/>
                </a:rPr>
                <a:t>1</a:t>
              </a:r>
              <a:endParaRPr lang="en-US" altLang="zh-CN" sz="240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4621" name="Line 46"/>
            <p:cNvSpPr>
              <a:spLocks noChangeShapeType="1"/>
            </p:cNvSpPr>
            <p:nvPr/>
          </p:nvSpPr>
          <p:spPr bwMode="auto">
            <a:xfrm>
              <a:off x="958" y="1416"/>
              <a:ext cx="256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22" name="Freeform 47"/>
            <p:cNvSpPr>
              <a:spLocks noChangeArrowheads="1"/>
            </p:cNvSpPr>
            <p:nvPr/>
          </p:nvSpPr>
          <p:spPr bwMode="auto">
            <a:xfrm>
              <a:off x="958" y="1416"/>
              <a:ext cx="2565" cy="1446"/>
            </a:xfrm>
            <a:custGeom>
              <a:avLst/>
              <a:gdLst>
                <a:gd name="T0" fmla="*/ 0 w 417"/>
                <a:gd name="T1" fmla="*/ 235 h 235"/>
                <a:gd name="T2" fmla="*/ 417 w 417"/>
                <a:gd name="T3" fmla="*/ 235 h 235"/>
                <a:gd name="T4" fmla="*/ 417 w 417"/>
                <a:gd name="T5" fmla="*/ 0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7" h="235">
                  <a:moveTo>
                    <a:pt x="0" y="235"/>
                  </a:moveTo>
                  <a:lnTo>
                    <a:pt x="417" y="235"/>
                  </a:lnTo>
                  <a:lnTo>
                    <a:pt x="417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23" name="Line 48"/>
            <p:cNvSpPr>
              <a:spLocks noChangeShapeType="1"/>
            </p:cNvSpPr>
            <p:nvPr/>
          </p:nvSpPr>
          <p:spPr bwMode="auto">
            <a:xfrm flipV="1">
              <a:off x="958" y="1416"/>
              <a:ext cx="1" cy="144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24" name="Freeform 49"/>
            <p:cNvSpPr>
              <a:spLocks noChangeArrowheads="1"/>
            </p:cNvSpPr>
            <p:nvPr/>
          </p:nvSpPr>
          <p:spPr bwMode="auto">
            <a:xfrm>
              <a:off x="958" y="1416"/>
              <a:ext cx="456" cy="1439"/>
            </a:xfrm>
            <a:custGeom>
              <a:avLst/>
              <a:gdLst>
                <a:gd name="T0" fmla="*/ 13 w 456"/>
                <a:gd name="T1" fmla="*/ 7 h 1439"/>
                <a:gd name="T2" fmla="*/ 37 w 456"/>
                <a:gd name="T3" fmla="*/ 25 h 1439"/>
                <a:gd name="T4" fmla="*/ 44 w 456"/>
                <a:gd name="T5" fmla="*/ 43 h 1439"/>
                <a:gd name="T6" fmla="*/ 62 w 456"/>
                <a:gd name="T7" fmla="*/ 68 h 1439"/>
                <a:gd name="T8" fmla="*/ 68 w 456"/>
                <a:gd name="T9" fmla="*/ 93 h 1439"/>
                <a:gd name="T10" fmla="*/ 80 w 456"/>
                <a:gd name="T11" fmla="*/ 123 h 1439"/>
                <a:gd name="T12" fmla="*/ 87 w 456"/>
                <a:gd name="T13" fmla="*/ 148 h 1439"/>
                <a:gd name="T14" fmla="*/ 99 w 456"/>
                <a:gd name="T15" fmla="*/ 185 h 1439"/>
                <a:gd name="T16" fmla="*/ 105 w 456"/>
                <a:gd name="T17" fmla="*/ 222 h 1439"/>
                <a:gd name="T18" fmla="*/ 117 w 456"/>
                <a:gd name="T19" fmla="*/ 253 h 1439"/>
                <a:gd name="T20" fmla="*/ 123 w 456"/>
                <a:gd name="T21" fmla="*/ 296 h 1439"/>
                <a:gd name="T22" fmla="*/ 136 w 456"/>
                <a:gd name="T23" fmla="*/ 326 h 1439"/>
                <a:gd name="T24" fmla="*/ 142 w 456"/>
                <a:gd name="T25" fmla="*/ 376 h 1439"/>
                <a:gd name="T26" fmla="*/ 154 w 456"/>
                <a:gd name="T27" fmla="*/ 412 h 1439"/>
                <a:gd name="T28" fmla="*/ 160 w 456"/>
                <a:gd name="T29" fmla="*/ 462 h 1439"/>
                <a:gd name="T30" fmla="*/ 173 w 456"/>
                <a:gd name="T31" fmla="*/ 517 h 1439"/>
                <a:gd name="T32" fmla="*/ 179 w 456"/>
                <a:gd name="T33" fmla="*/ 554 h 1439"/>
                <a:gd name="T34" fmla="*/ 191 w 456"/>
                <a:gd name="T35" fmla="*/ 609 h 1439"/>
                <a:gd name="T36" fmla="*/ 197 w 456"/>
                <a:gd name="T37" fmla="*/ 658 h 1439"/>
                <a:gd name="T38" fmla="*/ 210 w 456"/>
                <a:gd name="T39" fmla="*/ 701 h 1439"/>
                <a:gd name="T40" fmla="*/ 216 w 456"/>
                <a:gd name="T41" fmla="*/ 757 h 1439"/>
                <a:gd name="T42" fmla="*/ 228 w 456"/>
                <a:gd name="T43" fmla="*/ 800 h 1439"/>
                <a:gd name="T44" fmla="*/ 234 w 456"/>
                <a:gd name="T45" fmla="*/ 849 h 1439"/>
                <a:gd name="T46" fmla="*/ 246 w 456"/>
                <a:gd name="T47" fmla="*/ 892 h 1439"/>
                <a:gd name="T48" fmla="*/ 253 w 456"/>
                <a:gd name="T49" fmla="*/ 941 h 1439"/>
                <a:gd name="T50" fmla="*/ 265 w 456"/>
                <a:gd name="T51" fmla="*/ 997 h 1439"/>
                <a:gd name="T52" fmla="*/ 271 w 456"/>
                <a:gd name="T53" fmla="*/ 1034 h 1439"/>
                <a:gd name="T54" fmla="*/ 283 w 456"/>
                <a:gd name="T55" fmla="*/ 1083 h 1439"/>
                <a:gd name="T56" fmla="*/ 290 w 456"/>
                <a:gd name="T57" fmla="*/ 1126 h 1439"/>
                <a:gd name="T58" fmla="*/ 302 w 456"/>
                <a:gd name="T59" fmla="*/ 1156 h 1439"/>
                <a:gd name="T60" fmla="*/ 308 w 456"/>
                <a:gd name="T61" fmla="*/ 1200 h 1439"/>
                <a:gd name="T62" fmla="*/ 320 w 456"/>
                <a:gd name="T63" fmla="*/ 1230 h 1439"/>
                <a:gd name="T64" fmla="*/ 326 w 456"/>
                <a:gd name="T65" fmla="*/ 1267 h 1439"/>
                <a:gd name="T66" fmla="*/ 339 w 456"/>
                <a:gd name="T67" fmla="*/ 1292 h 1439"/>
                <a:gd name="T68" fmla="*/ 345 w 456"/>
                <a:gd name="T69" fmla="*/ 1323 h 1439"/>
                <a:gd name="T70" fmla="*/ 357 w 456"/>
                <a:gd name="T71" fmla="*/ 1353 h 1439"/>
                <a:gd name="T72" fmla="*/ 363 w 456"/>
                <a:gd name="T73" fmla="*/ 1372 h 1439"/>
                <a:gd name="T74" fmla="*/ 376 w 456"/>
                <a:gd name="T75" fmla="*/ 1396 h 1439"/>
                <a:gd name="T76" fmla="*/ 394 w 456"/>
                <a:gd name="T77" fmla="*/ 1421 h 1439"/>
                <a:gd name="T78" fmla="*/ 406 w 456"/>
                <a:gd name="T79" fmla="*/ 1439 h 1439"/>
                <a:gd name="T80" fmla="*/ 425 w 456"/>
                <a:gd name="T81" fmla="*/ 1439 h 1439"/>
                <a:gd name="T82" fmla="*/ 443 w 456"/>
                <a:gd name="T83" fmla="*/ 1433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56" h="1439">
                  <a:moveTo>
                    <a:pt x="0" y="0"/>
                  </a:moveTo>
                  <a:lnTo>
                    <a:pt x="7" y="0"/>
                  </a:lnTo>
                  <a:lnTo>
                    <a:pt x="13" y="7"/>
                  </a:lnTo>
                  <a:lnTo>
                    <a:pt x="19" y="7"/>
                  </a:lnTo>
                  <a:lnTo>
                    <a:pt x="25" y="13"/>
                  </a:lnTo>
                  <a:lnTo>
                    <a:pt x="37" y="25"/>
                  </a:lnTo>
                  <a:lnTo>
                    <a:pt x="37" y="31"/>
                  </a:lnTo>
                  <a:lnTo>
                    <a:pt x="44" y="37"/>
                  </a:lnTo>
                  <a:lnTo>
                    <a:pt x="44" y="43"/>
                  </a:lnTo>
                  <a:lnTo>
                    <a:pt x="56" y="56"/>
                  </a:lnTo>
                  <a:lnTo>
                    <a:pt x="56" y="62"/>
                  </a:lnTo>
                  <a:lnTo>
                    <a:pt x="62" y="68"/>
                  </a:lnTo>
                  <a:lnTo>
                    <a:pt x="62" y="80"/>
                  </a:lnTo>
                  <a:lnTo>
                    <a:pt x="68" y="87"/>
                  </a:lnTo>
                  <a:lnTo>
                    <a:pt x="68" y="93"/>
                  </a:lnTo>
                  <a:lnTo>
                    <a:pt x="74" y="105"/>
                  </a:lnTo>
                  <a:lnTo>
                    <a:pt x="74" y="117"/>
                  </a:lnTo>
                  <a:lnTo>
                    <a:pt x="80" y="123"/>
                  </a:lnTo>
                  <a:lnTo>
                    <a:pt x="80" y="136"/>
                  </a:lnTo>
                  <a:lnTo>
                    <a:pt x="87" y="142"/>
                  </a:lnTo>
                  <a:lnTo>
                    <a:pt x="87" y="148"/>
                  </a:lnTo>
                  <a:lnTo>
                    <a:pt x="93" y="160"/>
                  </a:lnTo>
                  <a:lnTo>
                    <a:pt x="93" y="173"/>
                  </a:lnTo>
                  <a:lnTo>
                    <a:pt x="99" y="185"/>
                  </a:lnTo>
                  <a:lnTo>
                    <a:pt x="99" y="191"/>
                  </a:lnTo>
                  <a:lnTo>
                    <a:pt x="105" y="203"/>
                  </a:lnTo>
                  <a:lnTo>
                    <a:pt x="105" y="222"/>
                  </a:lnTo>
                  <a:lnTo>
                    <a:pt x="111" y="234"/>
                  </a:lnTo>
                  <a:lnTo>
                    <a:pt x="111" y="240"/>
                  </a:lnTo>
                  <a:lnTo>
                    <a:pt x="117" y="253"/>
                  </a:lnTo>
                  <a:lnTo>
                    <a:pt x="117" y="265"/>
                  </a:lnTo>
                  <a:lnTo>
                    <a:pt x="123" y="271"/>
                  </a:lnTo>
                  <a:lnTo>
                    <a:pt x="123" y="296"/>
                  </a:lnTo>
                  <a:lnTo>
                    <a:pt x="130" y="308"/>
                  </a:lnTo>
                  <a:lnTo>
                    <a:pt x="130" y="320"/>
                  </a:lnTo>
                  <a:lnTo>
                    <a:pt x="136" y="326"/>
                  </a:lnTo>
                  <a:lnTo>
                    <a:pt x="136" y="351"/>
                  </a:lnTo>
                  <a:lnTo>
                    <a:pt x="142" y="363"/>
                  </a:lnTo>
                  <a:lnTo>
                    <a:pt x="142" y="376"/>
                  </a:lnTo>
                  <a:lnTo>
                    <a:pt x="148" y="388"/>
                  </a:lnTo>
                  <a:lnTo>
                    <a:pt x="148" y="400"/>
                  </a:lnTo>
                  <a:lnTo>
                    <a:pt x="154" y="412"/>
                  </a:lnTo>
                  <a:lnTo>
                    <a:pt x="154" y="437"/>
                  </a:lnTo>
                  <a:lnTo>
                    <a:pt x="160" y="449"/>
                  </a:lnTo>
                  <a:lnTo>
                    <a:pt x="160" y="462"/>
                  </a:lnTo>
                  <a:lnTo>
                    <a:pt x="167" y="474"/>
                  </a:lnTo>
                  <a:lnTo>
                    <a:pt x="167" y="499"/>
                  </a:lnTo>
                  <a:lnTo>
                    <a:pt x="173" y="517"/>
                  </a:lnTo>
                  <a:lnTo>
                    <a:pt x="173" y="529"/>
                  </a:lnTo>
                  <a:lnTo>
                    <a:pt x="179" y="542"/>
                  </a:lnTo>
                  <a:lnTo>
                    <a:pt x="179" y="554"/>
                  </a:lnTo>
                  <a:lnTo>
                    <a:pt x="185" y="566"/>
                  </a:lnTo>
                  <a:lnTo>
                    <a:pt x="185" y="591"/>
                  </a:lnTo>
                  <a:lnTo>
                    <a:pt x="191" y="609"/>
                  </a:lnTo>
                  <a:lnTo>
                    <a:pt x="191" y="622"/>
                  </a:lnTo>
                  <a:lnTo>
                    <a:pt x="197" y="634"/>
                  </a:lnTo>
                  <a:lnTo>
                    <a:pt x="197" y="658"/>
                  </a:lnTo>
                  <a:lnTo>
                    <a:pt x="203" y="677"/>
                  </a:lnTo>
                  <a:lnTo>
                    <a:pt x="203" y="689"/>
                  </a:lnTo>
                  <a:lnTo>
                    <a:pt x="210" y="701"/>
                  </a:lnTo>
                  <a:lnTo>
                    <a:pt x="210" y="714"/>
                  </a:lnTo>
                  <a:lnTo>
                    <a:pt x="216" y="726"/>
                  </a:lnTo>
                  <a:lnTo>
                    <a:pt x="216" y="757"/>
                  </a:lnTo>
                  <a:lnTo>
                    <a:pt x="222" y="769"/>
                  </a:lnTo>
                  <a:lnTo>
                    <a:pt x="222" y="781"/>
                  </a:lnTo>
                  <a:lnTo>
                    <a:pt x="228" y="800"/>
                  </a:lnTo>
                  <a:lnTo>
                    <a:pt x="228" y="824"/>
                  </a:lnTo>
                  <a:lnTo>
                    <a:pt x="234" y="837"/>
                  </a:lnTo>
                  <a:lnTo>
                    <a:pt x="234" y="849"/>
                  </a:lnTo>
                  <a:lnTo>
                    <a:pt x="240" y="861"/>
                  </a:lnTo>
                  <a:lnTo>
                    <a:pt x="240" y="880"/>
                  </a:lnTo>
                  <a:lnTo>
                    <a:pt x="246" y="892"/>
                  </a:lnTo>
                  <a:lnTo>
                    <a:pt x="246" y="917"/>
                  </a:lnTo>
                  <a:lnTo>
                    <a:pt x="253" y="929"/>
                  </a:lnTo>
                  <a:lnTo>
                    <a:pt x="253" y="941"/>
                  </a:lnTo>
                  <a:lnTo>
                    <a:pt x="259" y="954"/>
                  </a:lnTo>
                  <a:lnTo>
                    <a:pt x="259" y="984"/>
                  </a:lnTo>
                  <a:lnTo>
                    <a:pt x="265" y="997"/>
                  </a:lnTo>
                  <a:lnTo>
                    <a:pt x="265" y="1009"/>
                  </a:lnTo>
                  <a:lnTo>
                    <a:pt x="271" y="1021"/>
                  </a:lnTo>
                  <a:lnTo>
                    <a:pt x="271" y="1034"/>
                  </a:lnTo>
                  <a:lnTo>
                    <a:pt x="277" y="1046"/>
                  </a:lnTo>
                  <a:lnTo>
                    <a:pt x="277" y="1070"/>
                  </a:lnTo>
                  <a:lnTo>
                    <a:pt x="283" y="1083"/>
                  </a:lnTo>
                  <a:lnTo>
                    <a:pt x="283" y="1089"/>
                  </a:lnTo>
                  <a:lnTo>
                    <a:pt x="290" y="1101"/>
                  </a:lnTo>
                  <a:lnTo>
                    <a:pt x="290" y="1126"/>
                  </a:lnTo>
                  <a:lnTo>
                    <a:pt x="296" y="1138"/>
                  </a:lnTo>
                  <a:lnTo>
                    <a:pt x="296" y="1150"/>
                  </a:lnTo>
                  <a:lnTo>
                    <a:pt x="302" y="1156"/>
                  </a:lnTo>
                  <a:lnTo>
                    <a:pt x="302" y="1169"/>
                  </a:lnTo>
                  <a:lnTo>
                    <a:pt x="308" y="1181"/>
                  </a:lnTo>
                  <a:lnTo>
                    <a:pt x="308" y="1200"/>
                  </a:lnTo>
                  <a:lnTo>
                    <a:pt x="314" y="1212"/>
                  </a:lnTo>
                  <a:lnTo>
                    <a:pt x="314" y="1224"/>
                  </a:lnTo>
                  <a:lnTo>
                    <a:pt x="320" y="1230"/>
                  </a:lnTo>
                  <a:lnTo>
                    <a:pt x="320" y="1249"/>
                  </a:lnTo>
                  <a:lnTo>
                    <a:pt x="326" y="1261"/>
                  </a:lnTo>
                  <a:lnTo>
                    <a:pt x="326" y="1267"/>
                  </a:lnTo>
                  <a:lnTo>
                    <a:pt x="333" y="1279"/>
                  </a:lnTo>
                  <a:lnTo>
                    <a:pt x="333" y="1286"/>
                  </a:lnTo>
                  <a:lnTo>
                    <a:pt x="339" y="1292"/>
                  </a:lnTo>
                  <a:lnTo>
                    <a:pt x="339" y="1310"/>
                  </a:lnTo>
                  <a:lnTo>
                    <a:pt x="345" y="1316"/>
                  </a:lnTo>
                  <a:lnTo>
                    <a:pt x="345" y="1323"/>
                  </a:lnTo>
                  <a:lnTo>
                    <a:pt x="351" y="1335"/>
                  </a:lnTo>
                  <a:lnTo>
                    <a:pt x="351" y="1347"/>
                  </a:lnTo>
                  <a:lnTo>
                    <a:pt x="357" y="1353"/>
                  </a:lnTo>
                  <a:lnTo>
                    <a:pt x="357" y="1359"/>
                  </a:lnTo>
                  <a:lnTo>
                    <a:pt x="363" y="1366"/>
                  </a:lnTo>
                  <a:lnTo>
                    <a:pt x="363" y="1372"/>
                  </a:lnTo>
                  <a:lnTo>
                    <a:pt x="369" y="1378"/>
                  </a:lnTo>
                  <a:lnTo>
                    <a:pt x="369" y="1390"/>
                  </a:lnTo>
                  <a:lnTo>
                    <a:pt x="376" y="1396"/>
                  </a:lnTo>
                  <a:lnTo>
                    <a:pt x="382" y="1402"/>
                  </a:lnTo>
                  <a:lnTo>
                    <a:pt x="382" y="1409"/>
                  </a:lnTo>
                  <a:lnTo>
                    <a:pt x="394" y="1421"/>
                  </a:lnTo>
                  <a:lnTo>
                    <a:pt x="394" y="1427"/>
                  </a:lnTo>
                  <a:lnTo>
                    <a:pt x="400" y="1433"/>
                  </a:lnTo>
                  <a:lnTo>
                    <a:pt x="406" y="1439"/>
                  </a:lnTo>
                  <a:lnTo>
                    <a:pt x="413" y="1439"/>
                  </a:lnTo>
                  <a:lnTo>
                    <a:pt x="419" y="1439"/>
                  </a:lnTo>
                  <a:lnTo>
                    <a:pt x="425" y="1439"/>
                  </a:lnTo>
                  <a:lnTo>
                    <a:pt x="431" y="1439"/>
                  </a:lnTo>
                  <a:lnTo>
                    <a:pt x="437" y="1439"/>
                  </a:lnTo>
                  <a:lnTo>
                    <a:pt x="443" y="1433"/>
                  </a:lnTo>
                  <a:lnTo>
                    <a:pt x="449" y="1427"/>
                  </a:lnTo>
                  <a:lnTo>
                    <a:pt x="456" y="1421"/>
                  </a:lnTo>
                </a:path>
              </a:pathLst>
            </a:custGeom>
            <a:noFill/>
            <a:ln w="0">
              <a:solidFill>
                <a:srgbClr val="00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25" name="Freeform 50"/>
            <p:cNvSpPr>
              <a:spLocks noChangeArrowheads="1"/>
            </p:cNvSpPr>
            <p:nvPr/>
          </p:nvSpPr>
          <p:spPr bwMode="auto">
            <a:xfrm>
              <a:off x="1414" y="1416"/>
              <a:ext cx="448" cy="1421"/>
            </a:xfrm>
            <a:custGeom>
              <a:avLst/>
              <a:gdLst>
                <a:gd name="T0" fmla="*/ 18 w 448"/>
                <a:gd name="T1" fmla="*/ 1402 h 1421"/>
                <a:gd name="T2" fmla="*/ 24 w 448"/>
                <a:gd name="T3" fmla="*/ 1378 h 1421"/>
                <a:gd name="T4" fmla="*/ 36 w 448"/>
                <a:gd name="T5" fmla="*/ 1359 h 1421"/>
                <a:gd name="T6" fmla="*/ 43 w 448"/>
                <a:gd name="T7" fmla="*/ 1335 h 1421"/>
                <a:gd name="T8" fmla="*/ 55 w 448"/>
                <a:gd name="T9" fmla="*/ 1304 h 1421"/>
                <a:gd name="T10" fmla="*/ 61 w 448"/>
                <a:gd name="T11" fmla="*/ 1279 h 1421"/>
                <a:gd name="T12" fmla="*/ 73 w 448"/>
                <a:gd name="T13" fmla="*/ 1243 h 1421"/>
                <a:gd name="T14" fmla="*/ 80 w 448"/>
                <a:gd name="T15" fmla="*/ 1206 h 1421"/>
                <a:gd name="T16" fmla="*/ 92 w 448"/>
                <a:gd name="T17" fmla="*/ 1175 h 1421"/>
                <a:gd name="T18" fmla="*/ 98 w 448"/>
                <a:gd name="T19" fmla="*/ 1132 h 1421"/>
                <a:gd name="T20" fmla="*/ 110 w 448"/>
                <a:gd name="T21" fmla="*/ 1095 h 1421"/>
                <a:gd name="T22" fmla="*/ 116 w 448"/>
                <a:gd name="T23" fmla="*/ 1046 h 1421"/>
                <a:gd name="T24" fmla="*/ 129 w 448"/>
                <a:gd name="T25" fmla="*/ 1009 h 1421"/>
                <a:gd name="T26" fmla="*/ 135 w 448"/>
                <a:gd name="T27" fmla="*/ 960 h 1421"/>
                <a:gd name="T28" fmla="*/ 147 w 448"/>
                <a:gd name="T29" fmla="*/ 911 h 1421"/>
                <a:gd name="T30" fmla="*/ 153 w 448"/>
                <a:gd name="T31" fmla="*/ 867 h 1421"/>
                <a:gd name="T32" fmla="*/ 166 w 448"/>
                <a:gd name="T33" fmla="*/ 812 h 1421"/>
                <a:gd name="T34" fmla="*/ 172 w 448"/>
                <a:gd name="T35" fmla="*/ 763 h 1421"/>
                <a:gd name="T36" fmla="*/ 184 w 448"/>
                <a:gd name="T37" fmla="*/ 720 h 1421"/>
                <a:gd name="T38" fmla="*/ 190 w 448"/>
                <a:gd name="T39" fmla="*/ 665 h 1421"/>
                <a:gd name="T40" fmla="*/ 203 w 448"/>
                <a:gd name="T41" fmla="*/ 628 h 1421"/>
                <a:gd name="T42" fmla="*/ 209 w 448"/>
                <a:gd name="T43" fmla="*/ 572 h 1421"/>
                <a:gd name="T44" fmla="*/ 221 w 448"/>
                <a:gd name="T45" fmla="*/ 529 h 1421"/>
                <a:gd name="T46" fmla="*/ 227 w 448"/>
                <a:gd name="T47" fmla="*/ 480 h 1421"/>
                <a:gd name="T48" fmla="*/ 239 w 448"/>
                <a:gd name="T49" fmla="*/ 443 h 1421"/>
                <a:gd name="T50" fmla="*/ 246 w 448"/>
                <a:gd name="T51" fmla="*/ 394 h 1421"/>
                <a:gd name="T52" fmla="*/ 258 w 448"/>
                <a:gd name="T53" fmla="*/ 345 h 1421"/>
                <a:gd name="T54" fmla="*/ 264 w 448"/>
                <a:gd name="T55" fmla="*/ 308 h 1421"/>
                <a:gd name="T56" fmla="*/ 276 w 448"/>
                <a:gd name="T57" fmla="*/ 265 h 1421"/>
                <a:gd name="T58" fmla="*/ 282 w 448"/>
                <a:gd name="T59" fmla="*/ 228 h 1421"/>
                <a:gd name="T60" fmla="*/ 295 w 448"/>
                <a:gd name="T61" fmla="*/ 197 h 1421"/>
                <a:gd name="T62" fmla="*/ 301 w 448"/>
                <a:gd name="T63" fmla="*/ 160 h 1421"/>
                <a:gd name="T64" fmla="*/ 313 w 448"/>
                <a:gd name="T65" fmla="*/ 136 h 1421"/>
                <a:gd name="T66" fmla="*/ 319 w 448"/>
                <a:gd name="T67" fmla="*/ 105 h 1421"/>
                <a:gd name="T68" fmla="*/ 332 w 448"/>
                <a:gd name="T69" fmla="*/ 87 h 1421"/>
                <a:gd name="T70" fmla="*/ 338 w 448"/>
                <a:gd name="T71" fmla="*/ 62 h 1421"/>
                <a:gd name="T72" fmla="*/ 350 w 448"/>
                <a:gd name="T73" fmla="*/ 37 h 1421"/>
                <a:gd name="T74" fmla="*/ 369 w 448"/>
                <a:gd name="T75" fmla="*/ 13 h 1421"/>
                <a:gd name="T76" fmla="*/ 387 w 448"/>
                <a:gd name="T77" fmla="*/ 0 h 1421"/>
                <a:gd name="T78" fmla="*/ 405 w 448"/>
                <a:gd name="T79" fmla="*/ 0 h 1421"/>
                <a:gd name="T80" fmla="*/ 424 w 448"/>
                <a:gd name="T81" fmla="*/ 13 h 1421"/>
                <a:gd name="T82" fmla="*/ 436 w 448"/>
                <a:gd name="T83" fmla="*/ 3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48" h="1421">
                  <a:moveTo>
                    <a:pt x="0" y="1421"/>
                  </a:moveTo>
                  <a:lnTo>
                    <a:pt x="6" y="1415"/>
                  </a:lnTo>
                  <a:lnTo>
                    <a:pt x="18" y="1402"/>
                  </a:lnTo>
                  <a:lnTo>
                    <a:pt x="18" y="1390"/>
                  </a:lnTo>
                  <a:lnTo>
                    <a:pt x="24" y="1384"/>
                  </a:lnTo>
                  <a:lnTo>
                    <a:pt x="24" y="1378"/>
                  </a:lnTo>
                  <a:lnTo>
                    <a:pt x="30" y="1372"/>
                  </a:lnTo>
                  <a:lnTo>
                    <a:pt x="30" y="1366"/>
                  </a:lnTo>
                  <a:lnTo>
                    <a:pt x="36" y="1359"/>
                  </a:lnTo>
                  <a:lnTo>
                    <a:pt x="36" y="1347"/>
                  </a:lnTo>
                  <a:lnTo>
                    <a:pt x="43" y="1341"/>
                  </a:lnTo>
                  <a:lnTo>
                    <a:pt x="43" y="1335"/>
                  </a:lnTo>
                  <a:lnTo>
                    <a:pt x="49" y="1329"/>
                  </a:lnTo>
                  <a:lnTo>
                    <a:pt x="49" y="1310"/>
                  </a:lnTo>
                  <a:lnTo>
                    <a:pt x="55" y="1304"/>
                  </a:lnTo>
                  <a:lnTo>
                    <a:pt x="55" y="1298"/>
                  </a:lnTo>
                  <a:lnTo>
                    <a:pt x="61" y="1286"/>
                  </a:lnTo>
                  <a:lnTo>
                    <a:pt x="61" y="1279"/>
                  </a:lnTo>
                  <a:lnTo>
                    <a:pt x="67" y="1273"/>
                  </a:lnTo>
                  <a:lnTo>
                    <a:pt x="67" y="1255"/>
                  </a:lnTo>
                  <a:lnTo>
                    <a:pt x="73" y="1243"/>
                  </a:lnTo>
                  <a:lnTo>
                    <a:pt x="73" y="1236"/>
                  </a:lnTo>
                  <a:lnTo>
                    <a:pt x="80" y="1224"/>
                  </a:lnTo>
                  <a:lnTo>
                    <a:pt x="80" y="1206"/>
                  </a:lnTo>
                  <a:lnTo>
                    <a:pt x="86" y="1193"/>
                  </a:lnTo>
                  <a:lnTo>
                    <a:pt x="86" y="1181"/>
                  </a:lnTo>
                  <a:lnTo>
                    <a:pt x="92" y="1175"/>
                  </a:lnTo>
                  <a:lnTo>
                    <a:pt x="92" y="1163"/>
                  </a:lnTo>
                  <a:lnTo>
                    <a:pt x="98" y="1150"/>
                  </a:lnTo>
                  <a:lnTo>
                    <a:pt x="98" y="1132"/>
                  </a:lnTo>
                  <a:lnTo>
                    <a:pt x="104" y="1120"/>
                  </a:lnTo>
                  <a:lnTo>
                    <a:pt x="104" y="1107"/>
                  </a:lnTo>
                  <a:lnTo>
                    <a:pt x="110" y="1095"/>
                  </a:lnTo>
                  <a:lnTo>
                    <a:pt x="110" y="1070"/>
                  </a:lnTo>
                  <a:lnTo>
                    <a:pt x="116" y="1058"/>
                  </a:lnTo>
                  <a:lnTo>
                    <a:pt x="116" y="1046"/>
                  </a:lnTo>
                  <a:lnTo>
                    <a:pt x="123" y="1034"/>
                  </a:lnTo>
                  <a:lnTo>
                    <a:pt x="123" y="1021"/>
                  </a:lnTo>
                  <a:lnTo>
                    <a:pt x="129" y="1009"/>
                  </a:lnTo>
                  <a:lnTo>
                    <a:pt x="129" y="984"/>
                  </a:lnTo>
                  <a:lnTo>
                    <a:pt x="135" y="972"/>
                  </a:lnTo>
                  <a:lnTo>
                    <a:pt x="135" y="960"/>
                  </a:lnTo>
                  <a:lnTo>
                    <a:pt x="141" y="947"/>
                  </a:lnTo>
                  <a:lnTo>
                    <a:pt x="141" y="923"/>
                  </a:lnTo>
                  <a:lnTo>
                    <a:pt x="147" y="911"/>
                  </a:lnTo>
                  <a:lnTo>
                    <a:pt x="147" y="898"/>
                  </a:lnTo>
                  <a:lnTo>
                    <a:pt x="153" y="880"/>
                  </a:lnTo>
                  <a:lnTo>
                    <a:pt x="153" y="867"/>
                  </a:lnTo>
                  <a:lnTo>
                    <a:pt x="159" y="855"/>
                  </a:lnTo>
                  <a:lnTo>
                    <a:pt x="159" y="831"/>
                  </a:lnTo>
                  <a:lnTo>
                    <a:pt x="166" y="812"/>
                  </a:lnTo>
                  <a:lnTo>
                    <a:pt x="166" y="800"/>
                  </a:lnTo>
                  <a:lnTo>
                    <a:pt x="172" y="788"/>
                  </a:lnTo>
                  <a:lnTo>
                    <a:pt x="172" y="763"/>
                  </a:lnTo>
                  <a:lnTo>
                    <a:pt x="178" y="744"/>
                  </a:lnTo>
                  <a:lnTo>
                    <a:pt x="178" y="732"/>
                  </a:lnTo>
                  <a:lnTo>
                    <a:pt x="184" y="720"/>
                  </a:lnTo>
                  <a:lnTo>
                    <a:pt x="184" y="708"/>
                  </a:lnTo>
                  <a:lnTo>
                    <a:pt x="190" y="695"/>
                  </a:lnTo>
                  <a:lnTo>
                    <a:pt x="190" y="665"/>
                  </a:lnTo>
                  <a:lnTo>
                    <a:pt x="196" y="652"/>
                  </a:lnTo>
                  <a:lnTo>
                    <a:pt x="196" y="640"/>
                  </a:lnTo>
                  <a:lnTo>
                    <a:pt x="203" y="628"/>
                  </a:lnTo>
                  <a:lnTo>
                    <a:pt x="203" y="609"/>
                  </a:lnTo>
                  <a:lnTo>
                    <a:pt x="209" y="597"/>
                  </a:lnTo>
                  <a:lnTo>
                    <a:pt x="209" y="572"/>
                  </a:lnTo>
                  <a:lnTo>
                    <a:pt x="215" y="560"/>
                  </a:lnTo>
                  <a:lnTo>
                    <a:pt x="215" y="542"/>
                  </a:lnTo>
                  <a:lnTo>
                    <a:pt x="221" y="529"/>
                  </a:lnTo>
                  <a:lnTo>
                    <a:pt x="221" y="505"/>
                  </a:lnTo>
                  <a:lnTo>
                    <a:pt x="227" y="492"/>
                  </a:lnTo>
                  <a:lnTo>
                    <a:pt x="227" y="480"/>
                  </a:lnTo>
                  <a:lnTo>
                    <a:pt x="233" y="468"/>
                  </a:lnTo>
                  <a:lnTo>
                    <a:pt x="233" y="455"/>
                  </a:lnTo>
                  <a:lnTo>
                    <a:pt x="239" y="443"/>
                  </a:lnTo>
                  <a:lnTo>
                    <a:pt x="239" y="419"/>
                  </a:lnTo>
                  <a:lnTo>
                    <a:pt x="246" y="406"/>
                  </a:lnTo>
                  <a:lnTo>
                    <a:pt x="246" y="394"/>
                  </a:lnTo>
                  <a:lnTo>
                    <a:pt x="252" y="382"/>
                  </a:lnTo>
                  <a:lnTo>
                    <a:pt x="252" y="357"/>
                  </a:lnTo>
                  <a:lnTo>
                    <a:pt x="258" y="345"/>
                  </a:lnTo>
                  <a:lnTo>
                    <a:pt x="258" y="332"/>
                  </a:lnTo>
                  <a:lnTo>
                    <a:pt x="264" y="320"/>
                  </a:lnTo>
                  <a:lnTo>
                    <a:pt x="264" y="308"/>
                  </a:lnTo>
                  <a:lnTo>
                    <a:pt x="270" y="302"/>
                  </a:lnTo>
                  <a:lnTo>
                    <a:pt x="270" y="277"/>
                  </a:lnTo>
                  <a:lnTo>
                    <a:pt x="276" y="265"/>
                  </a:lnTo>
                  <a:lnTo>
                    <a:pt x="276" y="259"/>
                  </a:lnTo>
                  <a:lnTo>
                    <a:pt x="282" y="246"/>
                  </a:lnTo>
                  <a:lnTo>
                    <a:pt x="282" y="228"/>
                  </a:lnTo>
                  <a:lnTo>
                    <a:pt x="289" y="216"/>
                  </a:lnTo>
                  <a:lnTo>
                    <a:pt x="289" y="203"/>
                  </a:lnTo>
                  <a:lnTo>
                    <a:pt x="295" y="197"/>
                  </a:lnTo>
                  <a:lnTo>
                    <a:pt x="295" y="185"/>
                  </a:lnTo>
                  <a:lnTo>
                    <a:pt x="301" y="179"/>
                  </a:lnTo>
                  <a:lnTo>
                    <a:pt x="301" y="160"/>
                  </a:lnTo>
                  <a:lnTo>
                    <a:pt x="307" y="154"/>
                  </a:lnTo>
                  <a:lnTo>
                    <a:pt x="307" y="142"/>
                  </a:lnTo>
                  <a:lnTo>
                    <a:pt x="313" y="136"/>
                  </a:lnTo>
                  <a:lnTo>
                    <a:pt x="313" y="117"/>
                  </a:lnTo>
                  <a:lnTo>
                    <a:pt x="319" y="111"/>
                  </a:lnTo>
                  <a:lnTo>
                    <a:pt x="319" y="105"/>
                  </a:lnTo>
                  <a:lnTo>
                    <a:pt x="325" y="99"/>
                  </a:lnTo>
                  <a:lnTo>
                    <a:pt x="325" y="93"/>
                  </a:lnTo>
                  <a:lnTo>
                    <a:pt x="332" y="87"/>
                  </a:lnTo>
                  <a:lnTo>
                    <a:pt x="332" y="74"/>
                  </a:lnTo>
                  <a:lnTo>
                    <a:pt x="338" y="68"/>
                  </a:lnTo>
                  <a:lnTo>
                    <a:pt x="338" y="62"/>
                  </a:lnTo>
                  <a:lnTo>
                    <a:pt x="344" y="56"/>
                  </a:lnTo>
                  <a:lnTo>
                    <a:pt x="344" y="43"/>
                  </a:lnTo>
                  <a:lnTo>
                    <a:pt x="350" y="37"/>
                  </a:lnTo>
                  <a:lnTo>
                    <a:pt x="362" y="25"/>
                  </a:lnTo>
                  <a:lnTo>
                    <a:pt x="362" y="19"/>
                  </a:lnTo>
                  <a:lnTo>
                    <a:pt x="369" y="13"/>
                  </a:lnTo>
                  <a:lnTo>
                    <a:pt x="375" y="7"/>
                  </a:lnTo>
                  <a:lnTo>
                    <a:pt x="381" y="0"/>
                  </a:lnTo>
                  <a:lnTo>
                    <a:pt x="387" y="0"/>
                  </a:lnTo>
                  <a:lnTo>
                    <a:pt x="393" y="0"/>
                  </a:lnTo>
                  <a:lnTo>
                    <a:pt x="399" y="0"/>
                  </a:lnTo>
                  <a:lnTo>
                    <a:pt x="405" y="0"/>
                  </a:lnTo>
                  <a:lnTo>
                    <a:pt x="412" y="0"/>
                  </a:lnTo>
                  <a:lnTo>
                    <a:pt x="418" y="7"/>
                  </a:lnTo>
                  <a:lnTo>
                    <a:pt x="424" y="13"/>
                  </a:lnTo>
                  <a:lnTo>
                    <a:pt x="430" y="19"/>
                  </a:lnTo>
                  <a:lnTo>
                    <a:pt x="436" y="25"/>
                  </a:lnTo>
                  <a:lnTo>
                    <a:pt x="436" y="31"/>
                  </a:lnTo>
                  <a:lnTo>
                    <a:pt x="448" y="43"/>
                  </a:lnTo>
                  <a:lnTo>
                    <a:pt x="448" y="50"/>
                  </a:lnTo>
                </a:path>
              </a:pathLst>
            </a:custGeom>
            <a:noFill/>
            <a:ln w="0">
              <a:solidFill>
                <a:srgbClr val="00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26" name="Freeform 51"/>
            <p:cNvSpPr>
              <a:spLocks noChangeArrowheads="1"/>
            </p:cNvSpPr>
            <p:nvPr/>
          </p:nvSpPr>
          <p:spPr bwMode="auto">
            <a:xfrm>
              <a:off x="1862" y="1466"/>
              <a:ext cx="443" cy="1389"/>
            </a:xfrm>
            <a:custGeom>
              <a:avLst/>
              <a:gdLst>
                <a:gd name="T0" fmla="*/ 7 w 443"/>
                <a:gd name="T1" fmla="*/ 18 h 1389"/>
                <a:gd name="T2" fmla="*/ 19 w 443"/>
                <a:gd name="T3" fmla="*/ 37 h 1389"/>
                <a:gd name="T4" fmla="*/ 25 w 443"/>
                <a:gd name="T5" fmla="*/ 67 h 1389"/>
                <a:gd name="T6" fmla="*/ 37 w 443"/>
                <a:gd name="T7" fmla="*/ 86 h 1389"/>
                <a:gd name="T8" fmla="*/ 44 w 443"/>
                <a:gd name="T9" fmla="*/ 123 h 1389"/>
                <a:gd name="T10" fmla="*/ 56 w 443"/>
                <a:gd name="T11" fmla="*/ 159 h 1389"/>
                <a:gd name="T12" fmla="*/ 62 w 443"/>
                <a:gd name="T13" fmla="*/ 190 h 1389"/>
                <a:gd name="T14" fmla="*/ 74 w 443"/>
                <a:gd name="T15" fmla="*/ 233 h 1389"/>
                <a:gd name="T16" fmla="*/ 80 w 443"/>
                <a:gd name="T17" fmla="*/ 276 h 1389"/>
                <a:gd name="T18" fmla="*/ 93 w 443"/>
                <a:gd name="T19" fmla="*/ 307 h 1389"/>
                <a:gd name="T20" fmla="*/ 99 w 443"/>
                <a:gd name="T21" fmla="*/ 356 h 1389"/>
                <a:gd name="T22" fmla="*/ 111 w 443"/>
                <a:gd name="T23" fmla="*/ 393 h 1389"/>
                <a:gd name="T24" fmla="*/ 117 w 443"/>
                <a:gd name="T25" fmla="*/ 449 h 1389"/>
                <a:gd name="T26" fmla="*/ 130 w 443"/>
                <a:gd name="T27" fmla="*/ 485 h 1389"/>
                <a:gd name="T28" fmla="*/ 136 w 443"/>
                <a:gd name="T29" fmla="*/ 541 h 1389"/>
                <a:gd name="T30" fmla="*/ 148 w 443"/>
                <a:gd name="T31" fmla="*/ 590 h 1389"/>
                <a:gd name="T32" fmla="*/ 154 w 443"/>
                <a:gd name="T33" fmla="*/ 633 h 1389"/>
                <a:gd name="T34" fmla="*/ 167 w 443"/>
                <a:gd name="T35" fmla="*/ 688 h 1389"/>
                <a:gd name="T36" fmla="*/ 173 w 443"/>
                <a:gd name="T37" fmla="*/ 744 h 1389"/>
                <a:gd name="T38" fmla="*/ 185 w 443"/>
                <a:gd name="T39" fmla="*/ 781 h 1389"/>
                <a:gd name="T40" fmla="*/ 191 w 443"/>
                <a:gd name="T41" fmla="*/ 836 h 1389"/>
                <a:gd name="T42" fmla="*/ 203 w 443"/>
                <a:gd name="T43" fmla="*/ 873 h 1389"/>
                <a:gd name="T44" fmla="*/ 210 w 443"/>
                <a:gd name="T45" fmla="*/ 928 h 1389"/>
                <a:gd name="T46" fmla="*/ 222 w 443"/>
                <a:gd name="T47" fmla="*/ 965 h 1389"/>
                <a:gd name="T48" fmla="*/ 228 w 443"/>
                <a:gd name="T49" fmla="*/ 1014 h 1389"/>
                <a:gd name="T50" fmla="*/ 240 w 443"/>
                <a:gd name="T51" fmla="*/ 1063 h 1389"/>
                <a:gd name="T52" fmla="*/ 246 w 443"/>
                <a:gd name="T53" fmla="*/ 1094 h 1389"/>
                <a:gd name="T54" fmla="*/ 259 w 443"/>
                <a:gd name="T55" fmla="*/ 1137 h 1389"/>
                <a:gd name="T56" fmla="*/ 265 w 443"/>
                <a:gd name="T57" fmla="*/ 1180 h 1389"/>
                <a:gd name="T58" fmla="*/ 277 w 443"/>
                <a:gd name="T59" fmla="*/ 1205 h 1389"/>
                <a:gd name="T60" fmla="*/ 283 w 443"/>
                <a:gd name="T61" fmla="*/ 1242 h 1389"/>
                <a:gd name="T62" fmla="*/ 296 w 443"/>
                <a:gd name="T63" fmla="*/ 1266 h 1389"/>
                <a:gd name="T64" fmla="*/ 302 w 443"/>
                <a:gd name="T65" fmla="*/ 1297 h 1389"/>
                <a:gd name="T66" fmla="*/ 314 w 443"/>
                <a:gd name="T67" fmla="*/ 1316 h 1389"/>
                <a:gd name="T68" fmla="*/ 326 w 443"/>
                <a:gd name="T69" fmla="*/ 1340 h 1389"/>
                <a:gd name="T70" fmla="*/ 339 w 443"/>
                <a:gd name="T71" fmla="*/ 1365 h 1389"/>
                <a:gd name="T72" fmla="*/ 357 w 443"/>
                <a:gd name="T73" fmla="*/ 1389 h 1389"/>
                <a:gd name="T74" fmla="*/ 382 w 443"/>
                <a:gd name="T75" fmla="*/ 1389 h 1389"/>
                <a:gd name="T76" fmla="*/ 388 w 443"/>
                <a:gd name="T77" fmla="*/ 1389 h 1389"/>
                <a:gd name="T78" fmla="*/ 406 w 443"/>
                <a:gd name="T79" fmla="*/ 1371 h 1389"/>
                <a:gd name="T80" fmla="*/ 425 w 443"/>
                <a:gd name="T81" fmla="*/ 1352 h 1389"/>
                <a:gd name="T82" fmla="*/ 437 w 443"/>
                <a:gd name="T83" fmla="*/ 1328 h 1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43" h="1389">
                  <a:moveTo>
                    <a:pt x="0" y="0"/>
                  </a:moveTo>
                  <a:lnTo>
                    <a:pt x="7" y="6"/>
                  </a:lnTo>
                  <a:lnTo>
                    <a:pt x="7" y="18"/>
                  </a:lnTo>
                  <a:lnTo>
                    <a:pt x="13" y="24"/>
                  </a:lnTo>
                  <a:lnTo>
                    <a:pt x="13" y="30"/>
                  </a:lnTo>
                  <a:lnTo>
                    <a:pt x="19" y="37"/>
                  </a:lnTo>
                  <a:lnTo>
                    <a:pt x="19" y="49"/>
                  </a:lnTo>
                  <a:lnTo>
                    <a:pt x="25" y="55"/>
                  </a:lnTo>
                  <a:lnTo>
                    <a:pt x="25" y="67"/>
                  </a:lnTo>
                  <a:lnTo>
                    <a:pt x="31" y="73"/>
                  </a:lnTo>
                  <a:lnTo>
                    <a:pt x="31" y="80"/>
                  </a:lnTo>
                  <a:lnTo>
                    <a:pt x="37" y="86"/>
                  </a:lnTo>
                  <a:lnTo>
                    <a:pt x="37" y="104"/>
                  </a:lnTo>
                  <a:lnTo>
                    <a:pt x="44" y="110"/>
                  </a:lnTo>
                  <a:lnTo>
                    <a:pt x="44" y="123"/>
                  </a:lnTo>
                  <a:lnTo>
                    <a:pt x="50" y="129"/>
                  </a:lnTo>
                  <a:lnTo>
                    <a:pt x="50" y="147"/>
                  </a:lnTo>
                  <a:lnTo>
                    <a:pt x="56" y="159"/>
                  </a:lnTo>
                  <a:lnTo>
                    <a:pt x="56" y="166"/>
                  </a:lnTo>
                  <a:lnTo>
                    <a:pt x="62" y="178"/>
                  </a:lnTo>
                  <a:lnTo>
                    <a:pt x="62" y="190"/>
                  </a:lnTo>
                  <a:lnTo>
                    <a:pt x="68" y="196"/>
                  </a:lnTo>
                  <a:lnTo>
                    <a:pt x="68" y="221"/>
                  </a:lnTo>
                  <a:lnTo>
                    <a:pt x="74" y="233"/>
                  </a:lnTo>
                  <a:lnTo>
                    <a:pt x="74" y="239"/>
                  </a:lnTo>
                  <a:lnTo>
                    <a:pt x="80" y="252"/>
                  </a:lnTo>
                  <a:lnTo>
                    <a:pt x="80" y="276"/>
                  </a:lnTo>
                  <a:lnTo>
                    <a:pt x="87" y="289"/>
                  </a:lnTo>
                  <a:lnTo>
                    <a:pt x="87" y="301"/>
                  </a:lnTo>
                  <a:lnTo>
                    <a:pt x="93" y="307"/>
                  </a:lnTo>
                  <a:lnTo>
                    <a:pt x="93" y="319"/>
                  </a:lnTo>
                  <a:lnTo>
                    <a:pt x="99" y="332"/>
                  </a:lnTo>
                  <a:lnTo>
                    <a:pt x="99" y="356"/>
                  </a:lnTo>
                  <a:lnTo>
                    <a:pt x="105" y="369"/>
                  </a:lnTo>
                  <a:lnTo>
                    <a:pt x="105" y="381"/>
                  </a:lnTo>
                  <a:lnTo>
                    <a:pt x="111" y="393"/>
                  </a:lnTo>
                  <a:lnTo>
                    <a:pt x="111" y="424"/>
                  </a:lnTo>
                  <a:lnTo>
                    <a:pt x="117" y="436"/>
                  </a:lnTo>
                  <a:lnTo>
                    <a:pt x="117" y="449"/>
                  </a:lnTo>
                  <a:lnTo>
                    <a:pt x="123" y="461"/>
                  </a:lnTo>
                  <a:lnTo>
                    <a:pt x="123" y="473"/>
                  </a:lnTo>
                  <a:lnTo>
                    <a:pt x="130" y="485"/>
                  </a:lnTo>
                  <a:lnTo>
                    <a:pt x="130" y="510"/>
                  </a:lnTo>
                  <a:lnTo>
                    <a:pt x="136" y="528"/>
                  </a:lnTo>
                  <a:lnTo>
                    <a:pt x="136" y="541"/>
                  </a:lnTo>
                  <a:lnTo>
                    <a:pt x="142" y="553"/>
                  </a:lnTo>
                  <a:lnTo>
                    <a:pt x="142" y="578"/>
                  </a:lnTo>
                  <a:lnTo>
                    <a:pt x="148" y="590"/>
                  </a:lnTo>
                  <a:lnTo>
                    <a:pt x="148" y="608"/>
                  </a:lnTo>
                  <a:lnTo>
                    <a:pt x="154" y="621"/>
                  </a:lnTo>
                  <a:lnTo>
                    <a:pt x="154" y="633"/>
                  </a:lnTo>
                  <a:lnTo>
                    <a:pt x="160" y="645"/>
                  </a:lnTo>
                  <a:lnTo>
                    <a:pt x="160" y="676"/>
                  </a:lnTo>
                  <a:lnTo>
                    <a:pt x="167" y="688"/>
                  </a:lnTo>
                  <a:lnTo>
                    <a:pt x="167" y="701"/>
                  </a:lnTo>
                  <a:lnTo>
                    <a:pt x="173" y="713"/>
                  </a:lnTo>
                  <a:lnTo>
                    <a:pt x="173" y="744"/>
                  </a:lnTo>
                  <a:lnTo>
                    <a:pt x="179" y="756"/>
                  </a:lnTo>
                  <a:lnTo>
                    <a:pt x="179" y="768"/>
                  </a:lnTo>
                  <a:lnTo>
                    <a:pt x="185" y="781"/>
                  </a:lnTo>
                  <a:lnTo>
                    <a:pt x="185" y="799"/>
                  </a:lnTo>
                  <a:lnTo>
                    <a:pt x="191" y="811"/>
                  </a:lnTo>
                  <a:lnTo>
                    <a:pt x="191" y="836"/>
                  </a:lnTo>
                  <a:lnTo>
                    <a:pt x="197" y="848"/>
                  </a:lnTo>
                  <a:lnTo>
                    <a:pt x="197" y="861"/>
                  </a:lnTo>
                  <a:lnTo>
                    <a:pt x="203" y="873"/>
                  </a:lnTo>
                  <a:lnTo>
                    <a:pt x="203" y="904"/>
                  </a:lnTo>
                  <a:lnTo>
                    <a:pt x="210" y="916"/>
                  </a:lnTo>
                  <a:lnTo>
                    <a:pt x="210" y="928"/>
                  </a:lnTo>
                  <a:lnTo>
                    <a:pt x="216" y="940"/>
                  </a:lnTo>
                  <a:lnTo>
                    <a:pt x="216" y="953"/>
                  </a:lnTo>
                  <a:lnTo>
                    <a:pt x="222" y="965"/>
                  </a:lnTo>
                  <a:lnTo>
                    <a:pt x="222" y="990"/>
                  </a:lnTo>
                  <a:lnTo>
                    <a:pt x="228" y="1002"/>
                  </a:lnTo>
                  <a:lnTo>
                    <a:pt x="228" y="1014"/>
                  </a:lnTo>
                  <a:lnTo>
                    <a:pt x="234" y="1027"/>
                  </a:lnTo>
                  <a:lnTo>
                    <a:pt x="234" y="1051"/>
                  </a:lnTo>
                  <a:lnTo>
                    <a:pt x="240" y="1063"/>
                  </a:lnTo>
                  <a:lnTo>
                    <a:pt x="240" y="1070"/>
                  </a:lnTo>
                  <a:lnTo>
                    <a:pt x="246" y="1082"/>
                  </a:lnTo>
                  <a:lnTo>
                    <a:pt x="246" y="1094"/>
                  </a:lnTo>
                  <a:lnTo>
                    <a:pt x="253" y="1106"/>
                  </a:lnTo>
                  <a:lnTo>
                    <a:pt x="253" y="1125"/>
                  </a:lnTo>
                  <a:lnTo>
                    <a:pt x="259" y="1137"/>
                  </a:lnTo>
                  <a:lnTo>
                    <a:pt x="259" y="1150"/>
                  </a:lnTo>
                  <a:lnTo>
                    <a:pt x="265" y="1156"/>
                  </a:lnTo>
                  <a:lnTo>
                    <a:pt x="265" y="1180"/>
                  </a:lnTo>
                  <a:lnTo>
                    <a:pt x="271" y="1186"/>
                  </a:lnTo>
                  <a:lnTo>
                    <a:pt x="271" y="1199"/>
                  </a:lnTo>
                  <a:lnTo>
                    <a:pt x="277" y="1205"/>
                  </a:lnTo>
                  <a:lnTo>
                    <a:pt x="277" y="1217"/>
                  </a:lnTo>
                  <a:lnTo>
                    <a:pt x="283" y="1223"/>
                  </a:lnTo>
                  <a:lnTo>
                    <a:pt x="283" y="1242"/>
                  </a:lnTo>
                  <a:lnTo>
                    <a:pt x="290" y="1248"/>
                  </a:lnTo>
                  <a:lnTo>
                    <a:pt x="290" y="1254"/>
                  </a:lnTo>
                  <a:lnTo>
                    <a:pt x="296" y="1266"/>
                  </a:lnTo>
                  <a:lnTo>
                    <a:pt x="296" y="1279"/>
                  </a:lnTo>
                  <a:lnTo>
                    <a:pt x="302" y="1285"/>
                  </a:lnTo>
                  <a:lnTo>
                    <a:pt x="302" y="1297"/>
                  </a:lnTo>
                  <a:lnTo>
                    <a:pt x="308" y="1303"/>
                  </a:lnTo>
                  <a:lnTo>
                    <a:pt x="308" y="1309"/>
                  </a:lnTo>
                  <a:lnTo>
                    <a:pt x="314" y="1316"/>
                  </a:lnTo>
                  <a:lnTo>
                    <a:pt x="314" y="1328"/>
                  </a:lnTo>
                  <a:lnTo>
                    <a:pt x="320" y="1334"/>
                  </a:lnTo>
                  <a:lnTo>
                    <a:pt x="326" y="1340"/>
                  </a:lnTo>
                  <a:lnTo>
                    <a:pt x="326" y="1352"/>
                  </a:lnTo>
                  <a:lnTo>
                    <a:pt x="333" y="1359"/>
                  </a:lnTo>
                  <a:lnTo>
                    <a:pt x="339" y="1365"/>
                  </a:lnTo>
                  <a:lnTo>
                    <a:pt x="351" y="1377"/>
                  </a:lnTo>
                  <a:lnTo>
                    <a:pt x="351" y="1383"/>
                  </a:lnTo>
                  <a:lnTo>
                    <a:pt x="357" y="1389"/>
                  </a:lnTo>
                  <a:lnTo>
                    <a:pt x="363" y="1389"/>
                  </a:lnTo>
                  <a:lnTo>
                    <a:pt x="369" y="1389"/>
                  </a:lnTo>
                  <a:lnTo>
                    <a:pt x="382" y="1389"/>
                  </a:lnTo>
                  <a:lnTo>
                    <a:pt x="376" y="1389"/>
                  </a:lnTo>
                  <a:lnTo>
                    <a:pt x="382" y="1389"/>
                  </a:lnTo>
                  <a:lnTo>
                    <a:pt x="388" y="1389"/>
                  </a:lnTo>
                  <a:lnTo>
                    <a:pt x="394" y="1383"/>
                  </a:lnTo>
                  <a:lnTo>
                    <a:pt x="400" y="1377"/>
                  </a:lnTo>
                  <a:lnTo>
                    <a:pt x="406" y="1371"/>
                  </a:lnTo>
                  <a:lnTo>
                    <a:pt x="413" y="1365"/>
                  </a:lnTo>
                  <a:lnTo>
                    <a:pt x="419" y="1359"/>
                  </a:lnTo>
                  <a:lnTo>
                    <a:pt x="425" y="1352"/>
                  </a:lnTo>
                  <a:lnTo>
                    <a:pt x="425" y="1340"/>
                  </a:lnTo>
                  <a:lnTo>
                    <a:pt x="431" y="1334"/>
                  </a:lnTo>
                  <a:lnTo>
                    <a:pt x="437" y="1328"/>
                  </a:lnTo>
                  <a:lnTo>
                    <a:pt x="437" y="1316"/>
                  </a:lnTo>
                  <a:lnTo>
                    <a:pt x="443" y="1309"/>
                  </a:lnTo>
                </a:path>
              </a:pathLst>
            </a:custGeom>
            <a:noFill/>
            <a:ln w="0">
              <a:solidFill>
                <a:srgbClr val="00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27" name="Freeform 52"/>
            <p:cNvSpPr>
              <a:spLocks noChangeArrowheads="1"/>
            </p:cNvSpPr>
            <p:nvPr/>
          </p:nvSpPr>
          <p:spPr bwMode="auto">
            <a:xfrm>
              <a:off x="2305" y="1416"/>
              <a:ext cx="437" cy="1359"/>
            </a:xfrm>
            <a:custGeom>
              <a:avLst/>
              <a:gdLst>
                <a:gd name="T0" fmla="*/ 6 w 437"/>
                <a:gd name="T1" fmla="*/ 1347 h 1359"/>
                <a:gd name="T2" fmla="*/ 13 w 437"/>
                <a:gd name="T3" fmla="*/ 1316 h 1359"/>
                <a:gd name="T4" fmla="*/ 25 w 437"/>
                <a:gd name="T5" fmla="*/ 1292 h 1359"/>
                <a:gd name="T6" fmla="*/ 31 w 437"/>
                <a:gd name="T7" fmla="*/ 1255 h 1359"/>
                <a:gd name="T8" fmla="*/ 43 w 437"/>
                <a:gd name="T9" fmla="*/ 1230 h 1359"/>
                <a:gd name="T10" fmla="*/ 49 w 437"/>
                <a:gd name="T11" fmla="*/ 1187 h 1359"/>
                <a:gd name="T12" fmla="*/ 62 w 437"/>
                <a:gd name="T13" fmla="*/ 1144 h 1359"/>
                <a:gd name="T14" fmla="*/ 68 w 437"/>
                <a:gd name="T15" fmla="*/ 1113 h 1359"/>
                <a:gd name="T16" fmla="*/ 80 w 437"/>
                <a:gd name="T17" fmla="*/ 1064 h 1359"/>
                <a:gd name="T18" fmla="*/ 86 w 437"/>
                <a:gd name="T19" fmla="*/ 1015 h 1359"/>
                <a:gd name="T20" fmla="*/ 99 w 437"/>
                <a:gd name="T21" fmla="*/ 978 h 1359"/>
                <a:gd name="T22" fmla="*/ 105 w 437"/>
                <a:gd name="T23" fmla="*/ 923 h 1359"/>
                <a:gd name="T24" fmla="*/ 117 w 437"/>
                <a:gd name="T25" fmla="*/ 886 h 1359"/>
                <a:gd name="T26" fmla="*/ 123 w 437"/>
                <a:gd name="T27" fmla="*/ 831 h 1359"/>
                <a:gd name="T28" fmla="*/ 136 w 437"/>
                <a:gd name="T29" fmla="*/ 794 h 1359"/>
                <a:gd name="T30" fmla="*/ 142 w 437"/>
                <a:gd name="T31" fmla="*/ 738 h 1359"/>
                <a:gd name="T32" fmla="*/ 154 w 437"/>
                <a:gd name="T33" fmla="*/ 683 h 1359"/>
                <a:gd name="T34" fmla="*/ 160 w 437"/>
                <a:gd name="T35" fmla="*/ 640 h 1359"/>
                <a:gd name="T36" fmla="*/ 172 w 437"/>
                <a:gd name="T37" fmla="*/ 591 h 1359"/>
                <a:gd name="T38" fmla="*/ 179 w 437"/>
                <a:gd name="T39" fmla="*/ 535 h 1359"/>
                <a:gd name="T40" fmla="*/ 191 w 437"/>
                <a:gd name="T41" fmla="*/ 499 h 1359"/>
                <a:gd name="T42" fmla="*/ 197 w 437"/>
                <a:gd name="T43" fmla="*/ 443 h 1359"/>
                <a:gd name="T44" fmla="*/ 209 w 437"/>
                <a:gd name="T45" fmla="*/ 406 h 1359"/>
                <a:gd name="T46" fmla="*/ 216 w 437"/>
                <a:gd name="T47" fmla="*/ 357 h 1359"/>
                <a:gd name="T48" fmla="*/ 228 w 437"/>
                <a:gd name="T49" fmla="*/ 326 h 1359"/>
                <a:gd name="T50" fmla="*/ 234 w 437"/>
                <a:gd name="T51" fmla="*/ 283 h 1359"/>
                <a:gd name="T52" fmla="*/ 246 w 437"/>
                <a:gd name="T53" fmla="*/ 240 h 1359"/>
                <a:gd name="T54" fmla="*/ 252 w 437"/>
                <a:gd name="T55" fmla="*/ 209 h 1359"/>
                <a:gd name="T56" fmla="*/ 265 w 437"/>
                <a:gd name="T57" fmla="*/ 173 h 1359"/>
                <a:gd name="T58" fmla="*/ 271 w 437"/>
                <a:gd name="T59" fmla="*/ 136 h 1359"/>
                <a:gd name="T60" fmla="*/ 283 w 437"/>
                <a:gd name="T61" fmla="*/ 117 h 1359"/>
                <a:gd name="T62" fmla="*/ 289 w 437"/>
                <a:gd name="T63" fmla="*/ 87 h 1359"/>
                <a:gd name="T64" fmla="*/ 302 w 437"/>
                <a:gd name="T65" fmla="*/ 68 h 1359"/>
                <a:gd name="T66" fmla="*/ 314 w 437"/>
                <a:gd name="T67" fmla="*/ 37 h 1359"/>
                <a:gd name="T68" fmla="*/ 326 w 437"/>
                <a:gd name="T69" fmla="*/ 19 h 1359"/>
                <a:gd name="T70" fmla="*/ 339 w 437"/>
                <a:gd name="T71" fmla="*/ 7 h 1359"/>
                <a:gd name="T72" fmla="*/ 357 w 437"/>
                <a:gd name="T73" fmla="*/ 0 h 1359"/>
                <a:gd name="T74" fmla="*/ 375 w 437"/>
                <a:gd name="T75" fmla="*/ 0 h 1359"/>
                <a:gd name="T76" fmla="*/ 394 w 437"/>
                <a:gd name="T77" fmla="*/ 25 h 1359"/>
                <a:gd name="T78" fmla="*/ 412 w 437"/>
                <a:gd name="T79" fmla="*/ 43 h 1359"/>
                <a:gd name="T80" fmla="*/ 418 w 437"/>
                <a:gd name="T81" fmla="*/ 68 h 1359"/>
                <a:gd name="T82" fmla="*/ 431 w 437"/>
                <a:gd name="T83" fmla="*/ 93 h 1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37" h="1359">
                  <a:moveTo>
                    <a:pt x="0" y="1359"/>
                  </a:moveTo>
                  <a:lnTo>
                    <a:pt x="0" y="1353"/>
                  </a:lnTo>
                  <a:lnTo>
                    <a:pt x="6" y="1347"/>
                  </a:lnTo>
                  <a:lnTo>
                    <a:pt x="6" y="1335"/>
                  </a:lnTo>
                  <a:lnTo>
                    <a:pt x="13" y="1329"/>
                  </a:lnTo>
                  <a:lnTo>
                    <a:pt x="13" y="1316"/>
                  </a:lnTo>
                  <a:lnTo>
                    <a:pt x="19" y="1304"/>
                  </a:lnTo>
                  <a:lnTo>
                    <a:pt x="19" y="1298"/>
                  </a:lnTo>
                  <a:lnTo>
                    <a:pt x="25" y="1292"/>
                  </a:lnTo>
                  <a:lnTo>
                    <a:pt x="25" y="1273"/>
                  </a:lnTo>
                  <a:lnTo>
                    <a:pt x="31" y="1267"/>
                  </a:lnTo>
                  <a:lnTo>
                    <a:pt x="31" y="1255"/>
                  </a:lnTo>
                  <a:lnTo>
                    <a:pt x="37" y="1249"/>
                  </a:lnTo>
                  <a:lnTo>
                    <a:pt x="37" y="1236"/>
                  </a:lnTo>
                  <a:lnTo>
                    <a:pt x="43" y="1230"/>
                  </a:lnTo>
                  <a:lnTo>
                    <a:pt x="43" y="1206"/>
                  </a:lnTo>
                  <a:lnTo>
                    <a:pt x="49" y="1200"/>
                  </a:lnTo>
                  <a:lnTo>
                    <a:pt x="49" y="1187"/>
                  </a:lnTo>
                  <a:lnTo>
                    <a:pt x="56" y="1175"/>
                  </a:lnTo>
                  <a:lnTo>
                    <a:pt x="56" y="1156"/>
                  </a:lnTo>
                  <a:lnTo>
                    <a:pt x="62" y="1144"/>
                  </a:lnTo>
                  <a:lnTo>
                    <a:pt x="62" y="1132"/>
                  </a:lnTo>
                  <a:lnTo>
                    <a:pt x="68" y="1120"/>
                  </a:lnTo>
                  <a:lnTo>
                    <a:pt x="68" y="1113"/>
                  </a:lnTo>
                  <a:lnTo>
                    <a:pt x="74" y="1101"/>
                  </a:lnTo>
                  <a:lnTo>
                    <a:pt x="74" y="1077"/>
                  </a:lnTo>
                  <a:lnTo>
                    <a:pt x="80" y="1064"/>
                  </a:lnTo>
                  <a:lnTo>
                    <a:pt x="80" y="1052"/>
                  </a:lnTo>
                  <a:lnTo>
                    <a:pt x="86" y="1040"/>
                  </a:lnTo>
                  <a:lnTo>
                    <a:pt x="86" y="1015"/>
                  </a:lnTo>
                  <a:lnTo>
                    <a:pt x="93" y="1003"/>
                  </a:lnTo>
                  <a:lnTo>
                    <a:pt x="93" y="990"/>
                  </a:lnTo>
                  <a:lnTo>
                    <a:pt x="99" y="978"/>
                  </a:lnTo>
                  <a:lnTo>
                    <a:pt x="99" y="966"/>
                  </a:lnTo>
                  <a:lnTo>
                    <a:pt x="105" y="954"/>
                  </a:lnTo>
                  <a:lnTo>
                    <a:pt x="105" y="923"/>
                  </a:lnTo>
                  <a:lnTo>
                    <a:pt x="111" y="911"/>
                  </a:lnTo>
                  <a:lnTo>
                    <a:pt x="111" y="898"/>
                  </a:lnTo>
                  <a:lnTo>
                    <a:pt x="117" y="886"/>
                  </a:lnTo>
                  <a:lnTo>
                    <a:pt x="117" y="861"/>
                  </a:lnTo>
                  <a:lnTo>
                    <a:pt x="123" y="849"/>
                  </a:lnTo>
                  <a:lnTo>
                    <a:pt x="123" y="831"/>
                  </a:lnTo>
                  <a:lnTo>
                    <a:pt x="129" y="818"/>
                  </a:lnTo>
                  <a:lnTo>
                    <a:pt x="129" y="806"/>
                  </a:lnTo>
                  <a:lnTo>
                    <a:pt x="136" y="794"/>
                  </a:lnTo>
                  <a:lnTo>
                    <a:pt x="136" y="763"/>
                  </a:lnTo>
                  <a:lnTo>
                    <a:pt x="142" y="751"/>
                  </a:lnTo>
                  <a:lnTo>
                    <a:pt x="142" y="738"/>
                  </a:lnTo>
                  <a:lnTo>
                    <a:pt x="148" y="726"/>
                  </a:lnTo>
                  <a:lnTo>
                    <a:pt x="148" y="695"/>
                  </a:lnTo>
                  <a:lnTo>
                    <a:pt x="154" y="683"/>
                  </a:lnTo>
                  <a:lnTo>
                    <a:pt x="154" y="671"/>
                  </a:lnTo>
                  <a:lnTo>
                    <a:pt x="160" y="658"/>
                  </a:lnTo>
                  <a:lnTo>
                    <a:pt x="160" y="640"/>
                  </a:lnTo>
                  <a:lnTo>
                    <a:pt x="166" y="628"/>
                  </a:lnTo>
                  <a:lnTo>
                    <a:pt x="166" y="603"/>
                  </a:lnTo>
                  <a:lnTo>
                    <a:pt x="172" y="591"/>
                  </a:lnTo>
                  <a:lnTo>
                    <a:pt x="172" y="578"/>
                  </a:lnTo>
                  <a:lnTo>
                    <a:pt x="179" y="560"/>
                  </a:lnTo>
                  <a:lnTo>
                    <a:pt x="179" y="535"/>
                  </a:lnTo>
                  <a:lnTo>
                    <a:pt x="185" y="523"/>
                  </a:lnTo>
                  <a:lnTo>
                    <a:pt x="185" y="511"/>
                  </a:lnTo>
                  <a:lnTo>
                    <a:pt x="191" y="499"/>
                  </a:lnTo>
                  <a:lnTo>
                    <a:pt x="191" y="486"/>
                  </a:lnTo>
                  <a:lnTo>
                    <a:pt x="197" y="474"/>
                  </a:lnTo>
                  <a:lnTo>
                    <a:pt x="197" y="443"/>
                  </a:lnTo>
                  <a:lnTo>
                    <a:pt x="203" y="431"/>
                  </a:lnTo>
                  <a:lnTo>
                    <a:pt x="203" y="419"/>
                  </a:lnTo>
                  <a:lnTo>
                    <a:pt x="209" y="406"/>
                  </a:lnTo>
                  <a:lnTo>
                    <a:pt x="209" y="382"/>
                  </a:lnTo>
                  <a:lnTo>
                    <a:pt x="216" y="369"/>
                  </a:lnTo>
                  <a:lnTo>
                    <a:pt x="216" y="357"/>
                  </a:lnTo>
                  <a:lnTo>
                    <a:pt x="222" y="351"/>
                  </a:lnTo>
                  <a:lnTo>
                    <a:pt x="222" y="339"/>
                  </a:lnTo>
                  <a:lnTo>
                    <a:pt x="228" y="326"/>
                  </a:lnTo>
                  <a:lnTo>
                    <a:pt x="228" y="302"/>
                  </a:lnTo>
                  <a:lnTo>
                    <a:pt x="234" y="289"/>
                  </a:lnTo>
                  <a:lnTo>
                    <a:pt x="234" y="283"/>
                  </a:lnTo>
                  <a:lnTo>
                    <a:pt x="240" y="271"/>
                  </a:lnTo>
                  <a:lnTo>
                    <a:pt x="240" y="246"/>
                  </a:lnTo>
                  <a:lnTo>
                    <a:pt x="246" y="240"/>
                  </a:lnTo>
                  <a:lnTo>
                    <a:pt x="246" y="228"/>
                  </a:lnTo>
                  <a:lnTo>
                    <a:pt x="252" y="216"/>
                  </a:lnTo>
                  <a:lnTo>
                    <a:pt x="252" y="209"/>
                  </a:lnTo>
                  <a:lnTo>
                    <a:pt x="259" y="197"/>
                  </a:lnTo>
                  <a:lnTo>
                    <a:pt x="259" y="179"/>
                  </a:lnTo>
                  <a:lnTo>
                    <a:pt x="265" y="173"/>
                  </a:lnTo>
                  <a:lnTo>
                    <a:pt x="265" y="160"/>
                  </a:lnTo>
                  <a:lnTo>
                    <a:pt x="271" y="154"/>
                  </a:lnTo>
                  <a:lnTo>
                    <a:pt x="271" y="136"/>
                  </a:lnTo>
                  <a:lnTo>
                    <a:pt x="277" y="130"/>
                  </a:lnTo>
                  <a:lnTo>
                    <a:pt x="277" y="123"/>
                  </a:lnTo>
                  <a:lnTo>
                    <a:pt x="283" y="117"/>
                  </a:lnTo>
                  <a:lnTo>
                    <a:pt x="283" y="105"/>
                  </a:lnTo>
                  <a:lnTo>
                    <a:pt x="289" y="99"/>
                  </a:lnTo>
                  <a:lnTo>
                    <a:pt x="289" y="87"/>
                  </a:lnTo>
                  <a:lnTo>
                    <a:pt x="295" y="80"/>
                  </a:lnTo>
                  <a:lnTo>
                    <a:pt x="295" y="74"/>
                  </a:lnTo>
                  <a:lnTo>
                    <a:pt x="302" y="68"/>
                  </a:lnTo>
                  <a:lnTo>
                    <a:pt x="302" y="56"/>
                  </a:lnTo>
                  <a:lnTo>
                    <a:pt x="314" y="43"/>
                  </a:lnTo>
                  <a:lnTo>
                    <a:pt x="314" y="37"/>
                  </a:lnTo>
                  <a:lnTo>
                    <a:pt x="320" y="31"/>
                  </a:lnTo>
                  <a:lnTo>
                    <a:pt x="320" y="25"/>
                  </a:lnTo>
                  <a:lnTo>
                    <a:pt x="326" y="19"/>
                  </a:lnTo>
                  <a:lnTo>
                    <a:pt x="339" y="7"/>
                  </a:lnTo>
                  <a:lnTo>
                    <a:pt x="332" y="7"/>
                  </a:lnTo>
                  <a:lnTo>
                    <a:pt x="339" y="7"/>
                  </a:lnTo>
                  <a:lnTo>
                    <a:pt x="345" y="0"/>
                  </a:lnTo>
                  <a:lnTo>
                    <a:pt x="351" y="0"/>
                  </a:lnTo>
                  <a:lnTo>
                    <a:pt x="357" y="0"/>
                  </a:lnTo>
                  <a:lnTo>
                    <a:pt x="363" y="0"/>
                  </a:lnTo>
                  <a:lnTo>
                    <a:pt x="369" y="0"/>
                  </a:lnTo>
                  <a:lnTo>
                    <a:pt x="375" y="0"/>
                  </a:lnTo>
                  <a:lnTo>
                    <a:pt x="382" y="7"/>
                  </a:lnTo>
                  <a:lnTo>
                    <a:pt x="388" y="13"/>
                  </a:lnTo>
                  <a:lnTo>
                    <a:pt x="394" y="25"/>
                  </a:lnTo>
                  <a:lnTo>
                    <a:pt x="400" y="31"/>
                  </a:lnTo>
                  <a:lnTo>
                    <a:pt x="406" y="37"/>
                  </a:lnTo>
                  <a:lnTo>
                    <a:pt x="412" y="43"/>
                  </a:lnTo>
                  <a:lnTo>
                    <a:pt x="412" y="56"/>
                  </a:lnTo>
                  <a:lnTo>
                    <a:pt x="418" y="62"/>
                  </a:lnTo>
                  <a:lnTo>
                    <a:pt x="418" y="68"/>
                  </a:lnTo>
                  <a:lnTo>
                    <a:pt x="425" y="74"/>
                  </a:lnTo>
                  <a:lnTo>
                    <a:pt x="425" y="87"/>
                  </a:lnTo>
                  <a:lnTo>
                    <a:pt x="431" y="93"/>
                  </a:lnTo>
                  <a:lnTo>
                    <a:pt x="431" y="99"/>
                  </a:lnTo>
                  <a:lnTo>
                    <a:pt x="437" y="105"/>
                  </a:lnTo>
                </a:path>
              </a:pathLst>
            </a:custGeom>
            <a:noFill/>
            <a:ln w="0">
              <a:solidFill>
                <a:srgbClr val="00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28" name="Freeform 53"/>
            <p:cNvSpPr>
              <a:spLocks noChangeArrowheads="1"/>
            </p:cNvSpPr>
            <p:nvPr/>
          </p:nvSpPr>
          <p:spPr bwMode="auto">
            <a:xfrm>
              <a:off x="2742" y="1521"/>
              <a:ext cx="437" cy="1334"/>
            </a:xfrm>
            <a:custGeom>
              <a:avLst/>
              <a:gdLst>
                <a:gd name="T0" fmla="*/ 6 w 437"/>
                <a:gd name="T1" fmla="*/ 12 h 1334"/>
                <a:gd name="T2" fmla="*/ 12 w 437"/>
                <a:gd name="T3" fmla="*/ 49 h 1334"/>
                <a:gd name="T4" fmla="*/ 25 w 437"/>
                <a:gd name="T5" fmla="*/ 80 h 1334"/>
                <a:gd name="T6" fmla="*/ 31 w 437"/>
                <a:gd name="T7" fmla="*/ 111 h 1334"/>
                <a:gd name="T8" fmla="*/ 43 w 437"/>
                <a:gd name="T9" fmla="*/ 154 h 1334"/>
                <a:gd name="T10" fmla="*/ 49 w 437"/>
                <a:gd name="T11" fmla="*/ 197 h 1334"/>
                <a:gd name="T12" fmla="*/ 61 w 437"/>
                <a:gd name="T13" fmla="*/ 227 h 1334"/>
                <a:gd name="T14" fmla="*/ 68 w 437"/>
                <a:gd name="T15" fmla="*/ 277 h 1334"/>
                <a:gd name="T16" fmla="*/ 80 w 437"/>
                <a:gd name="T17" fmla="*/ 314 h 1334"/>
                <a:gd name="T18" fmla="*/ 86 w 437"/>
                <a:gd name="T19" fmla="*/ 363 h 1334"/>
                <a:gd name="T20" fmla="*/ 98 w 437"/>
                <a:gd name="T21" fmla="*/ 400 h 1334"/>
                <a:gd name="T22" fmla="*/ 104 w 437"/>
                <a:gd name="T23" fmla="*/ 455 h 1334"/>
                <a:gd name="T24" fmla="*/ 117 w 437"/>
                <a:gd name="T25" fmla="*/ 504 h 1334"/>
                <a:gd name="T26" fmla="*/ 123 w 437"/>
                <a:gd name="T27" fmla="*/ 547 h 1334"/>
                <a:gd name="T28" fmla="*/ 135 w 437"/>
                <a:gd name="T29" fmla="*/ 603 h 1334"/>
                <a:gd name="T30" fmla="*/ 141 w 437"/>
                <a:gd name="T31" fmla="*/ 639 h 1334"/>
                <a:gd name="T32" fmla="*/ 154 w 437"/>
                <a:gd name="T33" fmla="*/ 695 h 1334"/>
                <a:gd name="T34" fmla="*/ 160 w 437"/>
                <a:gd name="T35" fmla="*/ 750 h 1334"/>
                <a:gd name="T36" fmla="*/ 172 w 437"/>
                <a:gd name="T37" fmla="*/ 793 h 1334"/>
                <a:gd name="T38" fmla="*/ 178 w 437"/>
                <a:gd name="T39" fmla="*/ 842 h 1334"/>
                <a:gd name="T40" fmla="*/ 191 w 437"/>
                <a:gd name="T41" fmla="*/ 879 h 1334"/>
                <a:gd name="T42" fmla="*/ 197 w 437"/>
                <a:gd name="T43" fmla="*/ 929 h 1334"/>
                <a:gd name="T44" fmla="*/ 209 w 437"/>
                <a:gd name="T45" fmla="*/ 965 h 1334"/>
                <a:gd name="T46" fmla="*/ 215 w 437"/>
                <a:gd name="T47" fmla="*/ 1015 h 1334"/>
                <a:gd name="T48" fmla="*/ 227 w 437"/>
                <a:gd name="T49" fmla="*/ 1058 h 1334"/>
                <a:gd name="T50" fmla="*/ 234 w 437"/>
                <a:gd name="T51" fmla="*/ 1088 h 1334"/>
                <a:gd name="T52" fmla="*/ 246 w 437"/>
                <a:gd name="T53" fmla="*/ 1131 h 1334"/>
                <a:gd name="T54" fmla="*/ 252 w 437"/>
                <a:gd name="T55" fmla="*/ 1168 h 1334"/>
                <a:gd name="T56" fmla="*/ 264 w 437"/>
                <a:gd name="T57" fmla="*/ 1193 h 1334"/>
                <a:gd name="T58" fmla="*/ 270 w 437"/>
                <a:gd name="T59" fmla="*/ 1224 h 1334"/>
                <a:gd name="T60" fmla="*/ 283 w 437"/>
                <a:gd name="T61" fmla="*/ 1242 h 1334"/>
                <a:gd name="T62" fmla="*/ 289 w 437"/>
                <a:gd name="T63" fmla="*/ 1267 h 1334"/>
                <a:gd name="T64" fmla="*/ 301 w 437"/>
                <a:gd name="T65" fmla="*/ 1285 h 1334"/>
                <a:gd name="T66" fmla="*/ 320 w 437"/>
                <a:gd name="T67" fmla="*/ 1316 h 1334"/>
                <a:gd name="T68" fmla="*/ 332 w 437"/>
                <a:gd name="T69" fmla="*/ 1334 h 1334"/>
                <a:gd name="T70" fmla="*/ 350 w 437"/>
                <a:gd name="T71" fmla="*/ 1334 h 1334"/>
                <a:gd name="T72" fmla="*/ 369 w 437"/>
                <a:gd name="T73" fmla="*/ 1328 h 1334"/>
                <a:gd name="T74" fmla="*/ 387 w 437"/>
                <a:gd name="T75" fmla="*/ 1310 h 1334"/>
                <a:gd name="T76" fmla="*/ 400 w 437"/>
                <a:gd name="T77" fmla="*/ 1291 h 1334"/>
                <a:gd name="T78" fmla="*/ 412 w 437"/>
                <a:gd name="T79" fmla="*/ 1267 h 1334"/>
                <a:gd name="T80" fmla="*/ 418 w 437"/>
                <a:gd name="T81" fmla="*/ 1248 h 1334"/>
                <a:gd name="T82" fmla="*/ 430 w 437"/>
                <a:gd name="T83" fmla="*/ 1218 h 1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37" h="1334">
                  <a:moveTo>
                    <a:pt x="0" y="0"/>
                  </a:moveTo>
                  <a:lnTo>
                    <a:pt x="0" y="6"/>
                  </a:lnTo>
                  <a:lnTo>
                    <a:pt x="6" y="12"/>
                  </a:lnTo>
                  <a:lnTo>
                    <a:pt x="6" y="31"/>
                  </a:lnTo>
                  <a:lnTo>
                    <a:pt x="12" y="37"/>
                  </a:lnTo>
                  <a:lnTo>
                    <a:pt x="12" y="49"/>
                  </a:lnTo>
                  <a:lnTo>
                    <a:pt x="18" y="55"/>
                  </a:lnTo>
                  <a:lnTo>
                    <a:pt x="18" y="74"/>
                  </a:lnTo>
                  <a:lnTo>
                    <a:pt x="25" y="80"/>
                  </a:lnTo>
                  <a:lnTo>
                    <a:pt x="25" y="92"/>
                  </a:lnTo>
                  <a:lnTo>
                    <a:pt x="31" y="98"/>
                  </a:lnTo>
                  <a:lnTo>
                    <a:pt x="31" y="111"/>
                  </a:lnTo>
                  <a:lnTo>
                    <a:pt x="37" y="123"/>
                  </a:lnTo>
                  <a:lnTo>
                    <a:pt x="37" y="141"/>
                  </a:lnTo>
                  <a:lnTo>
                    <a:pt x="43" y="154"/>
                  </a:lnTo>
                  <a:lnTo>
                    <a:pt x="43" y="160"/>
                  </a:lnTo>
                  <a:lnTo>
                    <a:pt x="49" y="172"/>
                  </a:lnTo>
                  <a:lnTo>
                    <a:pt x="49" y="197"/>
                  </a:lnTo>
                  <a:lnTo>
                    <a:pt x="55" y="203"/>
                  </a:lnTo>
                  <a:lnTo>
                    <a:pt x="55" y="215"/>
                  </a:lnTo>
                  <a:lnTo>
                    <a:pt x="61" y="227"/>
                  </a:lnTo>
                  <a:lnTo>
                    <a:pt x="61" y="240"/>
                  </a:lnTo>
                  <a:lnTo>
                    <a:pt x="68" y="252"/>
                  </a:lnTo>
                  <a:lnTo>
                    <a:pt x="68" y="277"/>
                  </a:lnTo>
                  <a:lnTo>
                    <a:pt x="74" y="289"/>
                  </a:lnTo>
                  <a:lnTo>
                    <a:pt x="74" y="301"/>
                  </a:lnTo>
                  <a:lnTo>
                    <a:pt x="80" y="314"/>
                  </a:lnTo>
                  <a:lnTo>
                    <a:pt x="80" y="338"/>
                  </a:lnTo>
                  <a:lnTo>
                    <a:pt x="86" y="350"/>
                  </a:lnTo>
                  <a:lnTo>
                    <a:pt x="86" y="363"/>
                  </a:lnTo>
                  <a:lnTo>
                    <a:pt x="92" y="375"/>
                  </a:lnTo>
                  <a:lnTo>
                    <a:pt x="92" y="387"/>
                  </a:lnTo>
                  <a:lnTo>
                    <a:pt x="98" y="400"/>
                  </a:lnTo>
                  <a:lnTo>
                    <a:pt x="98" y="424"/>
                  </a:lnTo>
                  <a:lnTo>
                    <a:pt x="104" y="437"/>
                  </a:lnTo>
                  <a:lnTo>
                    <a:pt x="104" y="455"/>
                  </a:lnTo>
                  <a:lnTo>
                    <a:pt x="111" y="467"/>
                  </a:lnTo>
                  <a:lnTo>
                    <a:pt x="111" y="492"/>
                  </a:lnTo>
                  <a:lnTo>
                    <a:pt x="117" y="504"/>
                  </a:lnTo>
                  <a:lnTo>
                    <a:pt x="117" y="523"/>
                  </a:lnTo>
                  <a:lnTo>
                    <a:pt x="123" y="535"/>
                  </a:lnTo>
                  <a:lnTo>
                    <a:pt x="123" y="547"/>
                  </a:lnTo>
                  <a:lnTo>
                    <a:pt x="129" y="560"/>
                  </a:lnTo>
                  <a:lnTo>
                    <a:pt x="129" y="590"/>
                  </a:lnTo>
                  <a:lnTo>
                    <a:pt x="135" y="603"/>
                  </a:lnTo>
                  <a:lnTo>
                    <a:pt x="135" y="615"/>
                  </a:lnTo>
                  <a:lnTo>
                    <a:pt x="141" y="627"/>
                  </a:lnTo>
                  <a:lnTo>
                    <a:pt x="141" y="639"/>
                  </a:lnTo>
                  <a:lnTo>
                    <a:pt x="148" y="658"/>
                  </a:lnTo>
                  <a:lnTo>
                    <a:pt x="148" y="683"/>
                  </a:lnTo>
                  <a:lnTo>
                    <a:pt x="154" y="695"/>
                  </a:lnTo>
                  <a:lnTo>
                    <a:pt x="154" y="707"/>
                  </a:lnTo>
                  <a:lnTo>
                    <a:pt x="160" y="726"/>
                  </a:lnTo>
                  <a:lnTo>
                    <a:pt x="160" y="750"/>
                  </a:lnTo>
                  <a:lnTo>
                    <a:pt x="166" y="762"/>
                  </a:lnTo>
                  <a:lnTo>
                    <a:pt x="166" y="775"/>
                  </a:lnTo>
                  <a:lnTo>
                    <a:pt x="172" y="793"/>
                  </a:lnTo>
                  <a:lnTo>
                    <a:pt x="172" y="806"/>
                  </a:lnTo>
                  <a:lnTo>
                    <a:pt x="178" y="818"/>
                  </a:lnTo>
                  <a:lnTo>
                    <a:pt x="178" y="842"/>
                  </a:lnTo>
                  <a:lnTo>
                    <a:pt x="184" y="855"/>
                  </a:lnTo>
                  <a:lnTo>
                    <a:pt x="184" y="867"/>
                  </a:lnTo>
                  <a:lnTo>
                    <a:pt x="191" y="879"/>
                  </a:lnTo>
                  <a:lnTo>
                    <a:pt x="191" y="904"/>
                  </a:lnTo>
                  <a:lnTo>
                    <a:pt x="197" y="916"/>
                  </a:lnTo>
                  <a:lnTo>
                    <a:pt x="197" y="929"/>
                  </a:lnTo>
                  <a:lnTo>
                    <a:pt x="203" y="941"/>
                  </a:lnTo>
                  <a:lnTo>
                    <a:pt x="203" y="953"/>
                  </a:lnTo>
                  <a:lnTo>
                    <a:pt x="209" y="965"/>
                  </a:lnTo>
                  <a:lnTo>
                    <a:pt x="209" y="990"/>
                  </a:lnTo>
                  <a:lnTo>
                    <a:pt x="215" y="1002"/>
                  </a:lnTo>
                  <a:lnTo>
                    <a:pt x="215" y="1015"/>
                  </a:lnTo>
                  <a:lnTo>
                    <a:pt x="221" y="1027"/>
                  </a:lnTo>
                  <a:lnTo>
                    <a:pt x="221" y="1045"/>
                  </a:lnTo>
                  <a:lnTo>
                    <a:pt x="227" y="1058"/>
                  </a:lnTo>
                  <a:lnTo>
                    <a:pt x="227" y="1070"/>
                  </a:lnTo>
                  <a:lnTo>
                    <a:pt x="234" y="1076"/>
                  </a:lnTo>
                  <a:lnTo>
                    <a:pt x="234" y="1088"/>
                  </a:lnTo>
                  <a:lnTo>
                    <a:pt x="240" y="1101"/>
                  </a:lnTo>
                  <a:lnTo>
                    <a:pt x="240" y="1119"/>
                  </a:lnTo>
                  <a:lnTo>
                    <a:pt x="246" y="1131"/>
                  </a:lnTo>
                  <a:lnTo>
                    <a:pt x="246" y="1138"/>
                  </a:lnTo>
                  <a:lnTo>
                    <a:pt x="252" y="1150"/>
                  </a:lnTo>
                  <a:lnTo>
                    <a:pt x="252" y="1168"/>
                  </a:lnTo>
                  <a:lnTo>
                    <a:pt x="258" y="1174"/>
                  </a:lnTo>
                  <a:lnTo>
                    <a:pt x="258" y="1181"/>
                  </a:lnTo>
                  <a:lnTo>
                    <a:pt x="264" y="1193"/>
                  </a:lnTo>
                  <a:lnTo>
                    <a:pt x="264" y="1199"/>
                  </a:lnTo>
                  <a:lnTo>
                    <a:pt x="270" y="1205"/>
                  </a:lnTo>
                  <a:lnTo>
                    <a:pt x="270" y="1224"/>
                  </a:lnTo>
                  <a:lnTo>
                    <a:pt x="277" y="1230"/>
                  </a:lnTo>
                  <a:lnTo>
                    <a:pt x="277" y="1236"/>
                  </a:lnTo>
                  <a:lnTo>
                    <a:pt x="283" y="1242"/>
                  </a:lnTo>
                  <a:lnTo>
                    <a:pt x="283" y="1254"/>
                  </a:lnTo>
                  <a:lnTo>
                    <a:pt x="289" y="1261"/>
                  </a:lnTo>
                  <a:lnTo>
                    <a:pt x="289" y="1267"/>
                  </a:lnTo>
                  <a:lnTo>
                    <a:pt x="295" y="1273"/>
                  </a:lnTo>
                  <a:lnTo>
                    <a:pt x="295" y="1279"/>
                  </a:lnTo>
                  <a:lnTo>
                    <a:pt x="301" y="1285"/>
                  </a:lnTo>
                  <a:lnTo>
                    <a:pt x="301" y="1297"/>
                  </a:lnTo>
                  <a:lnTo>
                    <a:pt x="307" y="1304"/>
                  </a:lnTo>
                  <a:lnTo>
                    <a:pt x="320" y="1316"/>
                  </a:lnTo>
                  <a:lnTo>
                    <a:pt x="320" y="1322"/>
                  </a:lnTo>
                  <a:lnTo>
                    <a:pt x="326" y="1328"/>
                  </a:lnTo>
                  <a:lnTo>
                    <a:pt x="332" y="1334"/>
                  </a:lnTo>
                  <a:lnTo>
                    <a:pt x="338" y="1334"/>
                  </a:lnTo>
                  <a:lnTo>
                    <a:pt x="344" y="1334"/>
                  </a:lnTo>
                  <a:lnTo>
                    <a:pt x="350" y="1334"/>
                  </a:lnTo>
                  <a:lnTo>
                    <a:pt x="357" y="1334"/>
                  </a:lnTo>
                  <a:lnTo>
                    <a:pt x="363" y="1334"/>
                  </a:lnTo>
                  <a:lnTo>
                    <a:pt x="369" y="1328"/>
                  </a:lnTo>
                  <a:lnTo>
                    <a:pt x="375" y="1322"/>
                  </a:lnTo>
                  <a:lnTo>
                    <a:pt x="381" y="1316"/>
                  </a:lnTo>
                  <a:lnTo>
                    <a:pt x="387" y="1310"/>
                  </a:lnTo>
                  <a:lnTo>
                    <a:pt x="393" y="1304"/>
                  </a:lnTo>
                  <a:lnTo>
                    <a:pt x="393" y="1297"/>
                  </a:lnTo>
                  <a:lnTo>
                    <a:pt x="400" y="1291"/>
                  </a:lnTo>
                  <a:lnTo>
                    <a:pt x="406" y="1285"/>
                  </a:lnTo>
                  <a:lnTo>
                    <a:pt x="406" y="1273"/>
                  </a:lnTo>
                  <a:lnTo>
                    <a:pt x="412" y="1267"/>
                  </a:lnTo>
                  <a:lnTo>
                    <a:pt x="412" y="1261"/>
                  </a:lnTo>
                  <a:lnTo>
                    <a:pt x="418" y="1254"/>
                  </a:lnTo>
                  <a:lnTo>
                    <a:pt x="418" y="1248"/>
                  </a:lnTo>
                  <a:lnTo>
                    <a:pt x="424" y="1242"/>
                  </a:lnTo>
                  <a:lnTo>
                    <a:pt x="424" y="1230"/>
                  </a:lnTo>
                  <a:lnTo>
                    <a:pt x="430" y="1218"/>
                  </a:lnTo>
                  <a:lnTo>
                    <a:pt x="430" y="1211"/>
                  </a:lnTo>
                  <a:lnTo>
                    <a:pt x="437" y="1205"/>
                  </a:lnTo>
                </a:path>
              </a:pathLst>
            </a:custGeom>
            <a:noFill/>
            <a:ln w="0">
              <a:solidFill>
                <a:srgbClr val="00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29" name="Freeform 54"/>
            <p:cNvSpPr>
              <a:spLocks noChangeArrowheads="1"/>
            </p:cNvSpPr>
            <p:nvPr/>
          </p:nvSpPr>
          <p:spPr bwMode="auto">
            <a:xfrm>
              <a:off x="3179" y="1416"/>
              <a:ext cx="344" cy="1310"/>
            </a:xfrm>
            <a:custGeom>
              <a:avLst/>
              <a:gdLst>
                <a:gd name="T0" fmla="*/ 0 w 344"/>
                <a:gd name="T1" fmla="*/ 1292 h 1310"/>
                <a:gd name="T2" fmla="*/ 6 w 344"/>
                <a:gd name="T3" fmla="*/ 1279 h 1310"/>
                <a:gd name="T4" fmla="*/ 12 w 344"/>
                <a:gd name="T5" fmla="*/ 1261 h 1310"/>
                <a:gd name="T6" fmla="*/ 18 w 344"/>
                <a:gd name="T7" fmla="*/ 1230 h 1310"/>
                <a:gd name="T8" fmla="*/ 24 w 344"/>
                <a:gd name="T9" fmla="*/ 1212 h 1310"/>
                <a:gd name="T10" fmla="*/ 30 w 344"/>
                <a:gd name="T11" fmla="*/ 1181 h 1310"/>
                <a:gd name="T12" fmla="*/ 36 w 344"/>
                <a:gd name="T13" fmla="*/ 1156 h 1310"/>
                <a:gd name="T14" fmla="*/ 43 w 344"/>
                <a:gd name="T15" fmla="*/ 1138 h 1310"/>
                <a:gd name="T16" fmla="*/ 49 w 344"/>
                <a:gd name="T17" fmla="*/ 1101 h 1310"/>
                <a:gd name="T18" fmla="*/ 55 w 344"/>
                <a:gd name="T19" fmla="*/ 1083 h 1310"/>
                <a:gd name="T20" fmla="*/ 61 w 344"/>
                <a:gd name="T21" fmla="*/ 1046 h 1310"/>
                <a:gd name="T22" fmla="*/ 67 w 344"/>
                <a:gd name="T23" fmla="*/ 1021 h 1310"/>
                <a:gd name="T24" fmla="*/ 73 w 344"/>
                <a:gd name="T25" fmla="*/ 997 h 1310"/>
                <a:gd name="T26" fmla="*/ 79 w 344"/>
                <a:gd name="T27" fmla="*/ 954 h 1310"/>
                <a:gd name="T28" fmla="*/ 86 w 344"/>
                <a:gd name="T29" fmla="*/ 929 h 1310"/>
                <a:gd name="T30" fmla="*/ 92 w 344"/>
                <a:gd name="T31" fmla="*/ 892 h 1310"/>
                <a:gd name="T32" fmla="*/ 98 w 344"/>
                <a:gd name="T33" fmla="*/ 861 h 1310"/>
                <a:gd name="T34" fmla="*/ 104 w 344"/>
                <a:gd name="T35" fmla="*/ 837 h 1310"/>
                <a:gd name="T36" fmla="*/ 110 w 344"/>
                <a:gd name="T37" fmla="*/ 800 h 1310"/>
                <a:gd name="T38" fmla="*/ 116 w 344"/>
                <a:gd name="T39" fmla="*/ 769 h 1310"/>
                <a:gd name="T40" fmla="*/ 123 w 344"/>
                <a:gd name="T41" fmla="*/ 726 h 1310"/>
                <a:gd name="T42" fmla="*/ 129 w 344"/>
                <a:gd name="T43" fmla="*/ 701 h 1310"/>
                <a:gd name="T44" fmla="*/ 135 w 344"/>
                <a:gd name="T45" fmla="*/ 677 h 1310"/>
                <a:gd name="T46" fmla="*/ 141 w 344"/>
                <a:gd name="T47" fmla="*/ 634 h 1310"/>
                <a:gd name="T48" fmla="*/ 147 w 344"/>
                <a:gd name="T49" fmla="*/ 609 h 1310"/>
                <a:gd name="T50" fmla="*/ 153 w 344"/>
                <a:gd name="T51" fmla="*/ 566 h 1310"/>
                <a:gd name="T52" fmla="*/ 159 w 344"/>
                <a:gd name="T53" fmla="*/ 542 h 1310"/>
                <a:gd name="T54" fmla="*/ 166 w 344"/>
                <a:gd name="T55" fmla="*/ 517 h 1310"/>
                <a:gd name="T56" fmla="*/ 172 w 344"/>
                <a:gd name="T57" fmla="*/ 474 h 1310"/>
                <a:gd name="T58" fmla="*/ 178 w 344"/>
                <a:gd name="T59" fmla="*/ 449 h 1310"/>
                <a:gd name="T60" fmla="*/ 184 w 344"/>
                <a:gd name="T61" fmla="*/ 412 h 1310"/>
                <a:gd name="T62" fmla="*/ 190 w 344"/>
                <a:gd name="T63" fmla="*/ 388 h 1310"/>
                <a:gd name="T64" fmla="*/ 196 w 344"/>
                <a:gd name="T65" fmla="*/ 363 h 1310"/>
                <a:gd name="T66" fmla="*/ 202 w 344"/>
                <a:gd name="T67" fmla="*/ 326 h 1310"/>
                <a:gd name="T68" fmla="*/ 209 w 344"/>
                <a:gd name="T69" fmla="*/ 308 h 1310"/>
                <a:gd name="T70" fmla="*/ 215 w 344"/>
                <a:gd name="T71" fmla="*/ 271 h 1310"/>
                <a:gd name="T72" fmla="*/ 221 w 344"/>
                <a:gd name="T73" fmla="*/ 253 h 1310"/>
                <a:gd name="T74" fmla="*/ 227 w 344"/>
                <a:gd name="T75" fmla="*/ 234 h 1310"/>
                <a:gd name="T76" fmla="*/ 233 w 344"/>
                <a:gd name="T77" fmla="*/ 203 h 1310"/>
                <a:gd name="T78" fmla="*/ 239 w 344"/>
                <a:gd name="T79" fmla="*/ 185 h 1310"/>
                <a:gd name="T80" fmla="*/ 246 w 344"/>
                <a:gd name="T81" fmla="*/ 160 h 1310"/>
                <a:gd name="T82" fmla="*/ 252 w 344"/>
                <a:gd name="T83" fmla="*/ 142 h 1310"/>
                <a:gd name="T84" fmla="*/ 258 w 344"/>
                <a:gd name="T85" fmla="*/ 123 h 1310"/>
                <a:gd name="T86" fmla="*/ 264 w 344"/>
                <a:gd name="T87" fmla="*/ 105 h 1310"/>
                <a:gd name="T88" fmla="*/ 270 w 344"/>
                <a:gd name="T89" fmla="*/ 87 h 1310"/>
                <a:gd name="T90" fmla="*/ 276 w 344"/>
                <a:gd name="T91" fmla="*/ 68 h 1310"/>
                <a:gd name="T92" fmla="*/ 289 w 344"/>
                <a:gd name="T93" fmla="*/ 50 h 1310"/>
                <a:gd name="T94" fmla="*/ 295 w 344"/>
                <a:gd name="T95" fmla="*/ 31 h 1310"/>
                <a:gd name="T96" fmla="*/ 313 w 344"/>
                <a:gd name="T97" fmla="*/ 13 h 1310"/>
                <a:gd name="T98" fmla="*/ 313 w 344"/>
                <a:gd name="T99" fmla="*/ 13 h 1310"/>
                <a:gd name="T100" fmla="*/ 325 w 344"/>
                <a:gd name="T101" fmla="*/ 0 h 1310"/>
                <a:gd name="T102" fmla="*/ 338 w 344"/>
                <a:gd name="T103" fmla="*/ 0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44" h="1310">
                  <a:moveTo>
                    <a:pt x="0" y="1310"/>
                  </a:moveTo>
                  <a:lnTo>
                    <a:pt x="0" y="1292"/>
                  </a:lnTo>
                  <a:lnTo>
                    <a:pt x="6" y="1286"/>
                  </a:lnTo>
                  <a:lnTo>
                    <a:pt x="6" y="1279"/>
                  </a:lnTo>
                  <a:lnTo>
                    <a:pt x="12" y="1267"/>
                  </a:lnTo>
                  <a:lnTo>
                    <a:pt x="12" y="1261"/>
                  </a:lnTo>
                  <a:lnTo>
                    <a:pt x="18" y="1249"/>
                  </a:lnTo>
                  <a:lnTo>
                    <a:pt x="18" y="1230"/>
                  </a:lnTo>
                  <a:lnTo>
                    <a:pt x="24" y="1224"/>
                  </a:lnTo>
                  <a:lnTo>
                    <a:pt x="24" y="1212"/>
                  </a:lnTo>
                  <a:lnTo>
                    <a:pt x="30" y="1200"/>
                  </a:lnTo>
                  <a:lnTo>
                    <a:pt x="30" y="1181"/>
                  </a:lnTo>
                  <a:lnTo>
                    <a:pt x="36" y="1169"/>
                  </a:lnTo>
                  <a:lnTo>
                    <a:pt x="36" y="1156"/>
                  </a:lnTo>
                  <a:lnTo>
                    <a:pt x="43" y="1150"/>
                  </a:lnTo>
                  <a:lnTo>
                    <a:pt x="43" y="1138"/>
                  </a:lnTo>
                  <a:lnTo>
                    <a:pt x="49" y="1126"/>
                  </a:lnTo>
                  <a:lnTo>
                    <a:pt x="49" y="1101"/>
                  </a:lnTo>
                  <a:lnTo>
                    <a:pt x="55" y="1089"/>
                  </a:lnTo>
                  <a:lnTo>
                    <a:pt x="55" y="1083"/>
                  </a:lnTo>
                  <a:lnTo>
                    <a:pt x="61" y="1070"/>
                  </a:lnTo>
                  <a:lnTo>
                    <a:pt x="61" y="1046"/>
                  </a:lnTo>
                  <a:lnTo>
                    <a:pt x="67" y="1034"/>
                  </a:lnTo>
                  <a:lnTo>
                    <a:pt x="67" y="1021"/>
                  </a:lnTo>
                  <a:lnTo>
                    <a:pt x="73" y="1009"/>
                  </a:lnTo>
                  <a:lnTo>
                    <a:pt x="73" y="997"/>
                  </a:lnTo>
                  <a:lnTo>
                    <a:pt x="79" y="984"/>
                  </a:lnTo>
                  <a:lnTo>
                    <a:pt x="79" y="954"/>
                  </a:lnTo>
                  <a:lnTo>
                    <a:pt x="86" y="941"/>
                  </a:lnTo>
                  <a:lnTo>
                    <a:pt x="86" y="929"/>
                  </a:lnTo>
                  <a:lnTo>
                    <a:pt x="92" y="917"/>
                  </a:lnTo>
                  <a:lnTo>
                    <a:pt x="92" y="892"/>
                  </a:lnTo>
                  <a:lnTo>
                    <a:pt x="98" y="880"/>
                  </a:lnTo>
                  <a:lnTo>
                    <a:pt x="98" y="861"/>
                  </a:lnTo>
                  <a:lnTo>
                    <a:pt x="104" y="849"/>
                  </a:lnTo>
                  <a:lnTo>
                    <a:pt x="104" y="837"/>
                  </a:lnTo>
                  <a:lnTo>
                    <a:pt x="110" y="824"/>
                  </a:lnTo>
                  <a:lnTo>
                    <a:pt x="110" y="800"/>
                  </a:lnTo>
                  <a:lnTo>
                    <a:pt x="116" y="781"/>
                  </a:lnTo>
                  <a:lnTo>
                    <a:pt x="116" y="769"/>
                  </a:lnTo>
                  <a:lnTo>
                    <a:pt x="123" y="757"/>
                  </a:lnTo>
                  <a:lnTo>
                    <a:pt x="123" y="726"/>
                  </a:lnTo>
                  <a:lnTo>
                    <a:pt x="129" y="714"/>
                  </a:lnTo>
                  <a:lnTo>
                    <a:pt x="129" y="701"/>
                  </a:lnTo>
                  <a:lnTo>
                    <a:pt x="135" y="689"/>
                  </a:lnTo>
                  <a:lnTo>
                    <a:pt x="135" y="677"/>
                  </a:lnTo>
                  <a:lnTo>
                    <a:pt x="141" y="658"/>
                  </a:lnTo>
                  <a:lnTo>
                    <a:pt x="141" y="634"/>
                  </a:lnTo>
                  <a:lnTo>
                    <a:pt x="147" y="622"/>
                  </a:lnTo>
                  <a:lnTo>
                    <a:pt x="147" y="609"/>
                  </a:lnTo>
                  <a:lnTo>
                    <a:pt x="153" y="591"/>
                  </a:lnTo>
                  <a:lnTo>
                    <a:pt x="153" y="566"/>
                  </a:lnTo>
                  <a:lnTo>
                    <a:pt x="159" y="554"/>
                  </a:lnTo>
                  <a:lnTo>
                    <a:pt x="159" y="542"/>
                  </a:lnTo>
                  <a:lnTo>
                    <a:pt x="166" y="529"/>
                  </a:lnTo>
                  <a:lnTo>
                    <a:pt x="166" y="517"/>
                  </a:lnTo>
                  <a:lnTo>
                    <a:pt x="172" y="499"/>
                  </a:lnTo>
                  <a:lnTo>
                    <a:pt x="172" y="474"/>
                  </a:lnTo>
                  <a:lnTo>
                    <a:pt x="178" y="462"/>
                  </a:lnTo>
                  <a:lnTo>
                    <a:pt x="178" y="449"/>
                  </a:lnTo>
                  <a:lnTo>
                    <a:pt x="184" y="437"/>
                  </a:lnTo>
                  <a:lnTo>
                    <a:pt x="184" y="412"/>
                  </a:lnTo>
                  <a:lnTo>
                    <a:pt x="190" y="400"/>
                  </a:lnTo>
                  <a:lnTo>
                    <a:pt x="190" y="388"/>
                  </a:lnTo>
                  <a:lnTo>
                    <a:pt x="196" y="376"/>
                  </a:lnTo>
                  <a:lnTo>
                    <a:pt x="196" y="363"/>
                  </a:lnTo>
                  <a:lnTo>
                    <a:pt x="202" y="351"/>
                  </a:lnTo>
                  <a:lnTo>
                    <a:pt x="202" y="326"/>
                  </a:lnTo>
                  <a:lnTo>
                    <a:pt x="209" y="320"/>
                  </a:lnTo>
                  <a:lnTo>
                    <a:pt x="209" y="308"/>
                  </a:lnTo>
                  <a:lnTo>
                    <a:pt x="215" y="296"/>
                  </a:lnTo>
                  <a:lnTo>
                    <a:pt x="215" y="271"/>
                  </a:lnTo>
                  <a:lnTo>
                    <a:pt x="221" y="265"/>
                  </a:lnTo>
                  <a:lnTo>
                    <a:pt x="221" y="253"/>
                  </a:lnTo>
                  <a:lnTo>
                    <a:pt x="227" y="240"/>
                  </a:lnTo>
                  <a:lnTo>
                    <a:pt x="227" y="234"/>
                  </a:lnTo>
                  <a:lnTo>
                    <a:pt x="233" y="222"/>
                  </a:lnTo>
                  <a:lnTo>
                    <a:pt x="233" y="203"/>
                  </a:lnTo>
                  <a:lnTo>
                    <a:pt x="239" y="191"/>
                  </a:lnTo>
                  <a:lnTo>
                    <a:pt x="239" y="185"/>
                  </a:lnTo>
                  <a:lnTo>
                    <a:pt x="246" y="173"/>
                  </a:lnTo>
                  <a:lnTo>
                    <a:pt x="246" y="160"/>
                  </a:lnTo>
                  <a:lnTo>
                    <a:pt x="252" y="148"/>
                  </a:lnTo>
                  <a:lnTo>
                    <a:pt x="252" y="142"/>
                  </a:lnTo>
                  <a:lnTo>
                    <a:pt x="258" y="136"/>
                  </a:lnTo>
                  <a:lnTo>
                    <a:pt x="258" y="123"/>
                  </a:lnTo>
                  <a:lnTo>
                    <a:pt x="264" y="117"/>
                  </a:lnTo>
                  <a:lnTo>
                    <a:pt x="264" y="105"/>
                  </a:lnTo>
                  <a:lnTo>
                    <a:pt x="270" y="93"/>
                  </a:lnTo>
                  <a:lnTo>
                    <a:pt x="270" y="87"/>
                  </a:lnTo>
                  <a:lnTo>
                    <a:pt x="276" y="80"/>
                  </a:lnTo>
                  <a:lnTo>
                    <a:pt x="276" y="68"/>
                  </a:lnTo>
                  <a:lnTo>
                    <a:pt x="289" y="56"/>
                  </a:lnTo>
                  <a:lnTo>
                    <a:pt x="289" y="50"/>
                  </a:lnTo>
                  <a:lnTo>
                    <a:pt x="295" y="43"/>
                  </a:lnTo>
                  <a:lnTo>
                    <a:pt x="295" y="31"/>
                  </a:lnTo>
                  <a:lnTo>
                    <a:pt x="301" y="25"/>
                  </a:lnTo>
                  <a:lnTo>
                    <a:pt x="313" y="13"/>
                  </a:lnTo>
                  <a:lnTo>
                    <a:pt x="307" y="13"/>
                  </a:lnTo>
                  <a:lnTo>
                    <a:pt x="313" y="13"/>
                  </a:lnTo>
                  <a:lnTo>
                    <a:pt x="319" y="7"/>
                  </a:lnTo>
                  <a:lnTo>
                    <a:pt x="325" y="0"/>
                  </a:lnTo>
                  <a:lnTo>
                    <a:pt x="332" y="0"/>
                  </a:lnTo>
                  <a:lnTo>
                    <a:pt x="338" y="0"/>
                  </a:lnTo>
                  <a:lnTo>
                    <a:pt x="344" y="0"/>
                  </a:lnTo>
                </a:path>
              </a:pathLst>
            </a:custGeom>
            <a:noFill/>
            <a:ln w="0">
              <a:solidFill>
                <a:srgbClr val="00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30" name="Rectangle 55"/>
            <p:cNvSpPr>
              <a:spLocks noChangeArrowheads="1"/>
            </p:cNvSpPr>
            <p:nvPr/>
          </p:nvSpPr>
          <p:spPr bwMode="auto">
            <a:xfrm>
              <a:off x="2145" y="3003"/>
              <a:ext cx="113" cy="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>
                  <a:solidFill>
                    <a:srgbClr val="000000"/>
                  </a:solidFill>
                  <a:latin typeface="Times" panose="02020603050405020304" pitchFamily="18" charset="0"/>
                </a:rPr>
                <a:t>time</a:t>
              </a:r>
              <a:endParaRPr lang="en-US" altLang="zh-CN" sz="240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4631" name="Rectangle 56"/>
            <p:cNvSpPr>
              <a:spLocks noChangeArrowheads="1"/>
            </p:cNvSpPr>
            <p:nvPr/>
          </p:nvSpPr>
          <p:spPr bwMode="auto">
            <a:xfrm rot="-5400000">
              <a:off x="518" y="2145"/>
              <a:ext cx="328" cy="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>
                  <a:solidFill>
                    <a:srgbClr val="000000"/>
                  </a:solidFill>
                  <a:latin typeface="Times" panose="02020603050405020304" pitchFamily="18" charset="0"/>
                </a:rPr>
                <a:t>Amplitude</a:t>
              </a:r>
              <a:endParaRPr lang="en-US" altLang="zh-CN" sz="2400">
                <a:solidFill>
                  <a:schemeClr val="tx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4632" name="Oval 57"/>
            <p:cNvSpPr>
              <a:spLocks noChangeArrowheads="1"/>
            </p:cNvSpPr>
            <p:nvPr/>
          </p:nvSpPr>
          <p:spPr bwMode="auto">
            <a:xfrm>
              <a:off x="934" y="1392"/>
              <a:ext cx="55" cy="55"/>
            </a:xfrm>
            <a:prstGeom prst="ellipse">
              <a:avLst/>
            </a:prstGeom>
            <a:noFill/>
            <a:ln w="0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633" name="Oval 58"/>
            <p:cNvSpPr>
              <a:spLocks noChangeArrowheads="1"/>
            </p:cNvSpPr>
            <p:nvPr/>
          </p:nvSpPr>
          <p:spPr bwMode="auto">
            <a:xfrm>
              <a:off x="1186" y="2333"/>
              <a:ext cx="55" cy="55"/>
            </a:xfrm>
            <a:prstGeom prst="ellipse">
              <a:avLst/>
            </a:prstGeom>
            <a:noFill/>
            <a:ln w="0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634" name="Oval 59"/>
            <p:cNvSpPr>
              <a:spLocks noChangeArrowheads="1"/>
            </p:cNvSpPr>
            <p:nvPr/>
          </p:nvSpPr>
          <p:spPr bwMode="auto">
            <a:xfrm>
              <a:off x="1444" y="2695"/>
              <a:ext cx="56" cy="56"/>
            </a:xfrm>
            <a:prstGeom prst="ellipse">
              <a:avLst/>
            </a:prstGeom>
            <a:noFill/>
            <a:ln w="0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635" name="Oval 60"/>
            <p:cNvSpPr>
              <a:spLocks noChangeArrowheads="1"/>
            </p:cNvSpPr>
            <p:nvPr/>
          </p:nvSpPr>
          <p:spPr bwMode="auto">
            <a:xfrm>
              <a:off x="1703" y="1527"/>
              <a:ext cx="55" cy="55"/>
            </a:xfrm>
            <a:prstGeom prst="ellipse">
              <a:avLst/>
            </a:prstGeom>
            <a:noFill/>
            <a:ln w="0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636" name="Oval 61"/>
            <p:cNvSpPr>
              <a:spLocks noChangeArrowheads="1"/>
            </p:cNvSpPr>
            <p:nvPr/>
          </p:nvSpPr>
          <p:spPr bwMode="auto">
            <a:xfrm>
              <a:off x="1955" y="1890"/>
              <a:ext cx="55" cy="55"/>
            </a:xfrm>
            <a:prstGeom prst="ellipse">
              <a:avLst/>
            </a:prstGeom>
            <a:noFill/>
            <a:ln w="0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637" name="Oval 62"/>
            <p:cNvSpPr>
              <a:spLocks noChangeArrowheads="1"/>
            </p:cNvSpPr>
            <p:nvPr/>
          </p:nvSpPr>
          <p:spPr bwMode="auto">
            <a:xfrm>
              <a:off x="2213" y="2837"/>
              <a:ext cx="55" cy="55"/>
            </a:xfrm>
            <a:prstGeom prst="ellipse">
              <a:avLst/>
            </a:prstGeom>
            <a:noFill/>
            <a:ln w="0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638" name="Oval 63"/>
            <p:cNvSpPr>
              <a:spLocks noChangeArrowheads="1"/>
            </p:cNvSpPr>
            <p:nvPr/>
          </p:nvSpPr>
          <p:spPr bwMode="auto">
            <a:xfrm>
              <a:off x="2471" y="1890"/>
              <a:ext cx="56" cy="55"/>
            </a:xfrm>
            <a:prstGeom prst="ellipse">
              <a:avLst/>
            </a:prstGeom>
            <a:noFill/>
            <a:ln w="0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639" name="Oval 64"/>
            <p:cNvSpPr>
              <a:spLocks noChangeArrowheads="1"/>
            </p:cNvSpPr>
            <p:nvPr/>
          </p:nvSpPr>
          <p:spPr bwMode="auto">
            <a:xfrm>
              <a:off x="2723" y="1527"/>
              <a:ext cx="56" cy="55"/>
            </a:xfrm>
            <a:prstGeom prst="ellipse">
              <a:avLst/>
            </a:prstGeom>
            <a:noFill/>
            <a:ln w="0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640" name="Oval 65"/>
            <p:cNvSpPr>
              <a:spLocks noChangeArrowheads="1"/>
            </p:cNvSpPr>
            <p:nvPr/>
          </p:nvSpPr>
          <p:spPr bwMode="auto">
            <a:xfrm>
              <a:off x="2982" y="2695"/>
              <a:ext cx="55" cy="56"/>
            </a:xfrm>
            <a:prstGeom prst="ellipse">
              <a:avLst/>
            </a:prstGeom>
            <a:noFill/>
            <a:ln w="0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641" name="Oval 66"/>
            <p:cNvSpPr>
              <a:spLocks noChangeArrowheads="1"/>
            </p:cNvSpPr>
            <p:nvPr/>
          </p:nvSpPr>
          <p:spPr bwMode="auto">
            <a:xfrm>
              <a:off x="3240" y="2333"/>
              <a:ext cx="55" cy="55"/>
            </a:xfrm>
            <a:prstGeom prst="ellipse">
              <a:avLst/>
            </a:prstGeom>
            <a:noFill/>
            <a:ln w="0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642" name="Oval 67"/>
            <p:cNvSpPr>
              <a:spLocks noChangeArrowheads="1"/>
            </p:cNvSpPr>
            <p:nvPr/>
          </p:nvSpPr>
          <p:spPr bwMode="auto">
            <a:xfrm>
              <a:off x="3498" y="1392"/>
              <a:ext cx="56" cy="55"/>
            </a:xfrm>
            <a:prstGeom prst="ellipse">
              <a:avLst/>
            </a:prstGeom>
            <a:noFill/>
            <a:ln w="0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643" name="Freeform 68"/>
            <p:cNvSpPr>
              <a:spLocks noChangeArrowheads="1"/>
            </p:cNvSpPr>
            <p:nvPr/>
          </p:nvSpPr>
          <p:spPr bwMode="auto">
            <a:xfrm>
              <a:off x="958" y="1416"/>
              <a:ext cx="419" cy="1439"/>
            </a:xfrm>
            <a:custGeom>
              <a:avLst/>
              <a:gdLst>
                <a:gd name="T0" fmla="*/ 13 w 419"/>
                <a:gd name="T1" fmla="*/ 13 h 1439"/>
                <a:gd name="T2" fmla="*/ 19 w 419"/>
                <a:gd name="T3" fmla="*/ 56 h 1439"/>
                <a:gd name="T4" fmla="*/ 31 w 419"/>
                <a:gd name="T5" fmla="*/ 93 h 1439"/>
                <a:gd name="T6" fmla="*/ 37 w 419"/>
                <a:gd name="T7" fmla="*/ 166 h 1439"/>
                <a:gd name="T8" fmla="*/ 50 w 419"/>
                <a:gd name="T9" fmla="*/ 259 h 1439"/>
                <a:gd name="T10" fmla="*/ 56 w 419"/>
                <a:gd name="T11" fmla="*/ 339 h 1439"/>
                <a:gd name="T12" fmla="*/ 68 w 419"/>
                <a:gd name="T13" fmla="*/ 449 h 1439"/>
                <a:gd name="T14" fmla="*/ 74 w 419"/>
                <a:gd name="T15" fmla="*/ 572 h 1439"/>
                <a:gd name="T16" fmla="*/ 87 w 419"/>
                <a:gd name="T17" fmla="*/ 665 h 1439"/>
                <a:gd name="T18" fmla="*/ 93 w 419"/>
                <a:gd name="T19" fmla="*/ 794 h 1439"/>
                <a:gd name="T20" fmla="*/ 105 w 419"/>
                <a:gd name="T21" fmla="*/ 886 h 1439"/>
                <a:gd name="T22" fmla="*/ 111 w 419"/>
                <a:gd name="T23" fmla="*/ 1009 h 1439"/>
                <a:gd name="T24" fmla="*/ 123 w 419"/>
                <a:gd name="T25" fmla="*/ 1089 h 1439"/>
                <a:gd name="T26" fmla="*/ 130 w 419"/>
                <a:gd name="T27" fmla="*/ 1193 h 1439"/>
                <a:gd name="T28" fmla="*/ 142 w 419"/>
                <a:gd name="T29" fmla="*/ 1279 h 1439"/>
                <a:gd name="T30" fmla="*/ 148 w 419"/>
                <a:gd name="T31" fmla="*/ 1335 h 1439"/>
                <a:gd name="T32" fmla="*/ 160 w 419"/>
                <a:gd name="T33" fmla="*/ 1396 h 1439"/>
                <a:gd name="T34" fmla="*/ 167 w 419"/>
                <a:gd name="T35" fmla="*/ 1427 h 1439"/>
                <a:gd name="T36" fmla="*/ 179 w 419"/>
                <a:gd name="T37" fmla="*/ 1439 h 1439"/>
                <a:gd name="T38" fmla="*/ 197 w 419"/>
                <a:gd name="T39" fmla="*/ 1421 h 1439"/>
                <a:gd name="T40" fmla="*/ 203 w 419"/>
                <a:gd name="T41" fmla="*/ 1378 h 1439"/>
                <a:gd name="T42" fmla="*/ 216 w 419"/>
                <a:gd name="T43" fmla="*/ 1335 h 1439"/>
                <a:gd name="T44" fmla="*/ 222 w 419"/>
                <a:gd name="T45" fmla="*/ 1261 h 1439"/>
                <a:gd name="T46" fmla="*/ 234 w 419"/>
                <a:gd name="T47" fmla="*/ 1169 h 1439"/>
                <a:gd name="T48" fmla="*/ 240 w 419"/>
                <a:gd name="T49" fmla="*/ 1089 h 1439"/>
                <a:gd name="T50" fmla="*/ 253 w 419"/>
                <a:gd name="T51" fmla="*/ 972 h 1439"/>
                <a:gd name="T52" fmla="*/ 259 w 419"/>
                <a:gd name="T53" fmla="*/ 849 h 1439"/>
                <a:gd name="T54" fmla="*/ 271 w 419"/>
                <a:gd name="T55" fmla="*/ 757 h 1439"/>
                <a:gd name="T56" fmla="*/ 277 w 419"/>
                <a:gd name="T57" fmla="*/ 628 h 1439"/>
                <a:gd name="T58" fmla="*/ 290 w 419"/>
                <a:gd name="T59" fmla="*/ 535 h 1439"/>
                <a:gd name="T60" fmla="*/ 296 w 419"/>
                <a:gd name="T61" fmla="*/ 419 h 1439"/>
                <a:gd name="T62" fmla="*/ 308 w 419"/>
                <a:gd name="T63" fmla="*/ 332 h 1439"/>
                <a:gd name="T64" fmla="*/ 314 w 419"/>
                <a:gd name="T65" fmla="*/ 234 h 1439"/>
                <a:gd name="T66" fmla="*/ 326 w 419"/>
                <a:gd name="T67" fmla="*/ 148 h 1439"/>
                <a:gd name="T68" fmla="*/ 333 w 419"/>
                <a:gd name="T69" fmla="*/ 93 h 1439"/>
                <a:gd name="T70" fmla="*/ 345 w 419"/>
                <a:gd name="T71" fmla="*/ 37 h 1439"/>
                <a:gd name="T72" fmla="*/ 351 w 419"/>
                <a:gd name="T73" fmla="*/ 7 h 1439"/>
                <a:gd name="T74" fmla="*/ 369 w 419"/>
                <a:gd name="T75" fmla="*/ 7 h 1439"/>
                <a:gd name="T76" fmla="*/ 382 w 419"/>
                <a:gd name="T77" fmla="*/ 43 h 1439"/>
                <a:gd name="T78" fmla="*/ 394 w 419"/>
                <a:gd name="T79" fmla="*/ 80 h 1439"/>
                <a:gd name="T80" fmla="*/ 400 w 419"/>
                <a:gd name="T81" fmla="*/ 154 h 1439"/>
                <a:gd name="T82" fmla="*/ 413 w 419"/>
                <a:gd name="T83" fmla="*/ 216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19" h="1439">
                  <a:moveTo>
                    <a:pt x="0" y="0"/>
                  </a:moveTo>
                  <a:lnTo>
                    <a:pt x="7" y="7"/>
                  </a:lnTo>
                  <a:lnTo>
                    <a:pt x="13" y="13"/>
                  </a:lnTo>
                  <a:lnTo>
                    <a:pt x="13" y="31"/>
                  </a:lnTo>
                  <a:lnTo>
                    <a:pt x="19" y="43"/>
                  </a:lnTo>
                  <a:lnTo>
                    <a:pt x="19" y="56"/>
                  </a:lnTo>
                  <a:lnTo>
                    <a:pt x="25" y="68"/>
                  </a:lnTo>
                  <a:lnTo>
                    <a:pt x="25" y="80"/>
                  </a:lnTo>
                  <a:lnTo>
                    <a:pt x="31" y="93"/>
                  </a:lnTo>
                  <a:lnTo>
                    <a:pt x="31" y="130"/>
                  </a:lnTo>
                  <a:lnTo>
                    <a:pt x="37" y="148"/>
                  </a:lnTo>
                  <a:lnTo>
                    <a:pt x="37" y="166"/>
                  </a:lnTo>
                  <a:lnTo>
                    <a:pt x="44" y="191"/>
                  </a:lnTo>
                  <a:lnTo>
                    <a:pt x="44" y="234"/>
                  </a:lnTo>
                  <a:lnTo>
                    <a:pt x="50" y="259"/>
                  </a:lnTo>
                  <a:lnTo>
                    <a:pt x="50" y="283"/>
                  </a:lnTo>
                  <a:lnTo>
                    <a:pt x="56" y="308"/>
                  </a:lnTo>
                  <a:lnTo>
                    <a:pt x="56" y="339"/>
                  </a:lnTo>
                  <a:lnTo>
                    <a:pt x="62" y="363"/>
                  </a:lnTo>
                  <a:lnTo>
                    <a:pt x="62" y="419"/>
                  </a:lnTo>
                  <a:lnTo>
                    <a:pt x="68" y="449"/>
                  </a:lnTo>
                  <a:lnTo>
                    <a:pt x="68" y="480"/>
                  </a:lnTo>
                  <a:lnTo>
                    <a:pt x="74" y="511"/>
                  </a:lnTo>
                  <a:lnTo>
                    <a:pt x="74" y="572"/>
                  </a:lnTo>
                  <a:lnTo>
                    <a:pt x="80" y="603"/>
                  </a:lnTo>
                  <a:lnTo>
                    <a:pt x="80" y="634"/>
                  </a:lnTo>
                  <a:lnTo>
                    <a:pt x="87" y="665"/>
                  </a:lnTo>
                  <a:lnTo>
                    <a:pt x="87" y="695"/>
                  </a:lnTo>
                  <a:lnTo>
                    <a:pt x="93" y="726"/>
                  </a:lnTo>
                  <a:lnTo>
                    <a:pt x="93" y="794"/>
                  </a:lnTo>
                  <a:lnTo>
                    <a:pt x="99" y="824"/>
                  </a:lnTo>
                  <a:lnTo>
                    <a:pt x="99" y="855"/>
                  </a:lnTo>
                  <a:lnTo>
                    <a:pt x="105" y="886"/>
                  </a:lnTo>
                  <a:lnTo>
                    <a:pt x="105" y="947"/>
                  </a:lnTo>
                  <a:lnTo>
                    <a:pt x="111" y="978"/>
                  </a:lnTo>
                  <a:lnTo>
                    <a:pt x="111" y="1009"/>
                  </a:lnTo>
                  <a:lnTo>
                    <a:pt x="117" y="1034"/>
                  </a:lnTo>
                  <a:lnTo>
                    <a:pt x="117" y="1064"/>
                  </a:lnTo>
                  <a:lnTo>
                    <a:pt x="123" y="1089"/>
                  </a:lnTo>
                  <a:lnTo>
                    <a:pt x="123" y="1144"/>
                  </a:lnTo>
                  <a:lnTo>
                    <a:pt x="130" y="1169"/>
                  </a:lnTo>
                  <a:lnTo>
                    <a:pt x="130" y="1193"/>
                  </a:lnTo>
                  <a:lnTo>
                    <a:pt x="136" y="1218"/>
                  </a:lnTo>
                  <a:lnTo>
                    <a:pt x="136" y="1261"/>
                  </a:lnTo>
                  <a:lnTo>
                    <a:pt x="142" y="1279"/>
                  </a:lnTo>
                  <a:lnTo>
                    <a:pt x="142" y="1304"/>
                  </a:lnTo>
                  <a:lnTo>
                    <a:pt x="148" y="1323"/>
                  </a:lnTo>
                  <a:lnTo>
                    <a:pt x="148" y="1335"/>
                  </a:lnTo>
                  <a:lnTo>
                    <a:pt x="154" y="1353"/>
                  </a:lnTo>
                  <a:lnTo>
                    <a:pt x="154" y="1384"/>
                  </a:lnTo>
                  <a:lnTo>
                    <a:pt x="160" y="1396"/>
                  </a:lnTo>
                  <a:lnTo>
                    <a:pt x="160" y="1402"/>
                  </a:lnTo>
                  <a:lnTo>
                    <a:pt x="167" y="1415"/>
                  </a:lnTo>
                  <a:lnTo>
                    <a:pt x="167" y="1427"/>
                  </a:lnTo>
                  <a:lnTo>
                    <a:pt x="179" y="1439"/>
                  </a:lnTo>
                  <a:lnTo>
                    <a:pt x="173" y="1439"/>
                  </a:lnTo>
                  <a:lnTo>
                    <a:pt x="179" y="1439"/>
                  </a:lnTo>
                  <a:lnTo>
                    <a:pt x="185" y="1439"/>
                  </a:lnTo>
                  <a:lnTo>
                    <a:pt x="191" y="1427"/>
                  </a:lnTo>
                  <a:lnTo>
                    <a:pt x="197" y="1421"/>
                  </a:lnTo>
                  <a:lnTo>
                    <a:pt x="197" y="1402"/>
                  </a:lnTo>
                  <a:lnTo>
                    <a:pt x="203" y="1390"/>
                  </a:lnTo>
                  <a:lnTo>
                    <a:pt x="203" y="1378"/>
                  </a:lnTo>
                  <a:lnTo>
                    <a:pt x="210" y="1366"/>
                  </a:lnTo>
                  <a:lnTo>
                    <a:pt x="210" y="1353"/>
                  </a:lnTo>
                  <a:lnTo>
                    <a:pt x="216" y="1335"/>
                  </a:lnTo>
                  <a:lnTo>
                    <a:pt x="216" y="1298"/>
                  </a:lnTo>
                  <a:lnTo>
                    <a:pt x="222" y="1279"/>
                  </a:lnTo>
                  <a:lnTo>
                    <a:pt x="222" y="1261"/>
                  </a:lnTo>
                  <a:lnTo>
                    <a:pt x="228" y="1236"/>
                  </a:lnTo>
                  <a:lnTo>
                    <a:pt x="228" y="1193"/>
                  </a:lnTo>
                  <a:lnTo>
                    <a:pt x="234" y="1169"/>
                  </a:lnTo>
                  <a:lnTo>
                    <a:pt x="234" y="1138"/>
                  </a:lnTo>
                  <a:lnTo>
                    <a:pt x="240" y="1113"/>
                  </a:lnTo>
                  <a:lnTo>
                    <a:pt x="240" y="1089"/>
                  </a:lnTo>
                  <a:lnTo>
                    <a:pt x="246" y="1058"/>
                  </a:lnTo>
                  <a:lnTo>
                    <a:pt x="246" y="1003"/>
                  </a:lnTo>
                  <a:lnTo>
                    <a:pt x="253" y="972"/>
                  </a:lnTo>
                  <a:lnTo>
                    <a:pt x="253" y="941"/>
                  </a:lnTo>
                  <a:lnTo>
                    <a:pt x="259" y="911"/>
                  </a:lnTo>
                  <a:lnTo>
                    <a:pt x="259" y="849"/>
                  </a:lnTo>
                  <a:lnTo>
                    <a:pt x="265" y="818"/>
                  </a:lnTo>
                  <a:lnTo>
                    <a:pt x="265" y="788"/>
                  </a:lnTo>
                  <a:lnTo>
                    <a:pt x="271" y="757"/>
                  </a:lnTo>
                  <a:lnTo>
                    <a:pt x="271" y="726"/>
                  </a:lnTo>
                  <a:lnTo>
                    <a:pt x="277" y="695"/>
                  </a:lnTo>
                  <a:lnTo>
                    <a:pt x="277" y="628"/>
                  </a:lnTo>
                  <a:lnTo>
                    <a:pt x="283" y="597"/>
                  </a:lnTo>
                  <a:lnTo>
                    <a:pt x="283" y="566"/>
                  </a:lnTo>
                  <a:lnTo>
                    <a:pt x="290" y="535"/>
                  </a:lnTo>
                  <a:lnTo>
                    <a:pt x="290" y="474"/>
                  </a:lnTo>
                  <a:lnTo>
                    <a:pt x="296" y="443"/>
                  </a:lnTo>
                  <a:lnTo>
                    <a:pt x="296" y="419"/>
                  </a:lnTo>
                  <a:lnTo>
                    <a:pt x="302" y="388"/>
                  </a:lnTo>
                  <a:lnTo>
                    <a:pt x="302" y="357"/>
                  </a:lnTo>
                  <a:lnTo>
                    <a:pt x="308" y="332"/>
                  </a:lnTo>
                  <a:lnTo>
                    <a:pt x="308" y="283"/>
                  </a:lnTo>
                  <a:lnTo>
                    <a:pt x="314" y="259"/>
                  </a:lnTo>
                  <a:lnTo>
                    <a:pt x="314" y="234"/>
                  </a:lnTo>
                  <a:lnTo>
                    <a:pt x="320" y="209"/>
                  </a:lnTo>
                  <a:lnTo>
                    <a:pt x="320" y="166"/>
                  </a:lnTo>
                  <a:lnTo>
                    <a:pt x="326" y="148"/>
                  </a:lnTo>
                  <a:lnTo>
                    <a:pt x="326" y="130"/>
                  </a:lnTo>
                  <a:lnTo>
                    <a:pt x="333" y="111"/>
                  </a:lnTo>
                  <a:lnTo>
                    <a:pt x="333" y="93"/>
                  </a:lnTo>
                  <a:lnTo>
                    <a:pt x="339" y="80"/>
                  </a:lnTo>
                  <a:lnTo>
                    <a:pt x="339" y="50"/>
                  </a:lnTo>
                  <a:lnTo>
                    <a:pt x="345" y="37"/>
                  </a:lnTo>
                  <a:lnTo>
                    <a:pt x="345" y="31"/>
                  </a:lnTo>
                  <a:lnTo>
                    <a:pt x="351" y="19"/>
                  </a:lnTo>
                  <a:lnTo>
                    <a:pt x="351" y="7"/>
                  </a:lnTo>
                  <a:lnTo>
                    <a:pt x="357" y="0"/>
                  </a:lnTo>
                  <a:lnTo>
                    <a:pt x="363" y="0"/>
                  </a:lnTo>
                  <a:lnTo>
                    <a:pt x="369" y="7"/>
                  </a:lnTo>
                  <a:lnTo>
                    <a:pt x="376" y="13"/>
                  </a:lnTo>
                  <a:lnTo>
                    <a:pt x="382" y="25"/>
                  </a:lnTo>
                  <a:lnTo>
                    <a:pt x="382" y="43"/>
                  </a:lnTo>
                  <a:lnTo>
                    <a:pt x="388" y="56"/>
                  </a:lnTo>
                  <a:lnTo>
                    <a:pt x="388" y="68"/>
                  </a:lnTo>
                  <a:lnTo>
                    <a:pt x="394" y="80"/>
                  </a:lnTo>
                  <a:lnTo>
                    <a:pt x="394" y="99"/>
                  </a:lnTo>
                  <a:lnTo>
                    <a:pt x="400" y="117"/>
                  </a:lnTo>
                  <a:lnTo>
                    <a:pt x="400" y="154"/>
                  </a:lnTo>
                  <a:lnTo>
                    <a:pt x="406" y="173"/>
                  </a:lnTo>
                  <a:lnTo>
                    <a:pt x="406" y="191"/>
                  </a:lnTo>
                  <a:lnTo>
                    <a:pt x="413" y="216"/>
                  </a:lnTo>
                  <a:lnTo>
                    <a:pt x="413" y="265"/>
                  </a:lnTo>
                  <a:lnTo>
                    <a:pt x="419" y="289"/>
                  </a:lnTo>
                </a:path>
              </a:pathLst>
            </a:custGeom>
            <a:noFill/>
            <a:ln w="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44" name="Freeform 69"/>
            <p:cNvSpPr>
              <a:spLocks noChangeArrowheads="1"/>
            </p:cNvSpPr>
            <p:nvPr/>
          </p:nvSpPr>
          <p:spPr bwMode="auto">
            <a:xfrm>
              <a:off x="1377" y="1416"/>
              <a:ext cx="406" cy="1439"/>
            </a:xfrm>
            <a:custGeom>
              <a:avLst/>
              <a:gdLst>
                <a:gd name="T0" fmla="*/ 6 w 406"/>
                <a:gd name="T1" fmla="*/ 339 h 1439"/>
                <a:gd name="T2" fmla="*/ 12 w 406"/>
                <a:gd name="T3" fmla="*/ 455 h 1439"/>
                <a:gd name="T4" fmla="*/ 24 w 406"/>
                <a:gd name="T5" fmla="*/ 542 h 1439"/>
                <a:gd name="T6" fmla="*/ 30 w 406"/>
                <a:gd name="T7" fmla="*/ 671 h 1439"/>
                <a:gd name="T8" fmla="*/ 43 w 406"/>
                <a:gd name="T9" fmla="*/ 763 h 1439"/>
                <a:gd name="T10" fmla="*/ 49 w 406"/>
                <a:gd name="T11" fmla="*/ 892 h 1439"/>
                <a:gd name="T12" fmla="*/ 61 w 406"/>
                <a:gd name="T13" fmla="*/ 1009 h 1439"/>
                <a:gd name="T14" fmla="*/ 67 w 406"/>
                <a:gd name="T15" fmla="*/ 1095 h 1439"/>
                <a:gd name="T16" fmla="*/ 80 w 406"/>
                <a:gd name="T17" fmla="*/ 1200 h 1439"/>
                <a:gd name="T18" fmla="*/ 86 w 406"/>
                <a:gd name="T19" fmla="*/ 1286 h 1439"/>
                <a:gd name="T20" fmla="*/ 98 w 406"/>
                <a:gd name="T21" fmla="*/ 1341 h 1439"/>
                <a:gd name="T22" fmla="*/ 104 w 406"/>
                <a:gd name="T23" fmla="*/ 1396 h 1439"/>
                <a:gd name="T24" fmla="*/ 117 w 406"/>
                <a:gd name="T25" fmla="*/ 1421 h 1439"/>
                <a:gd name="T26" fmla="*/ 129 w 406"/>
                <a:gd name="T27" fmla="*/ 1439 h 1439"/>
                <a:gd name="T28" fmla="*/ 141 w 406"/>
                <a:gd name="T29" fmla="*/ 1421 h 1439"/>
                <a:gd name="T30" fmla="*/ 153 w 406"/>
                <a:gd name="T31" fmla="*/ 1378 h 1439"/>
                <a:gd name="T32" fmla="*/ 160 w 406"/>
                <a:gd name="T33" fmla="*/ 1335 h 1439"/>
                <a:gd name="T34" fmla="*/ 172 w 406"/>
                <a:gd name="T35" fmla="*/ 1255 h 1439"/>
                <a:gd name="T36" fmla="*/ 178 w 406"/>
                <a:gd name="T37" fmla="*/ 1163 h 1439"/>
                <a:gd name="T38" fmla="*/ 190 w 406"/>
                <a:gd name="T39" fmla="*/ 1083 h 1439"/>
                <a:gd name="T40" fmla="*/ 196 w 406"/>
                <a:gd name="T41" fmla="*/ 966 h 1439"/>
                <a:gd name="T42" fmla="*/ 209 w 406"/>
                <a:gd name="T43" fmla="*/ 880 h 1439"/>
                <a:gd name="T44" fmla="*/ 215 w 406"/>
                <a:gd name="T45" fmla="*/ 751 h 1439"/>
                <a:gd name="T46" fmla="*/ 227 w 406"/>
                <a:gd name="T47" fmla="*/ 658 h 1439"/>
                <a:gd name="T48" fmla="*/ 233 w 406"/>
                <a:gd name="T49" fmla="*/ 529 h 1439"/>
                <a:gd name="T50" fmla="*/ 246 w 406"/>
                <a:gd name="T51" fmla="*/ 443 h 1439"/>
                <a:gd name="T52" fmla="*/ 252 w 406"/>
                <a:gd name="T53" fmla="*/ 326 h 1439"/>
                <a:gd name="T54" fmla="*/ 264 w 406"/>
                <a:gd name="T55" fmla="*/ 228 h 1439"/>
                <a:gd name="T56" fmla="*/ 270 w 406"/>
                <a:gd name="T57" fmla="*/ 160 h 1439"/>
                <a:gd name="T58" fmla="*/ 283 w 406"/>
                <a:gd name="T59" fmla="*/ 93 h 1439"/>
                <a:gd name="T60" fmla="*/ 289 w 406"/>
                <a:gd name="T61" fmla="*/ 37 h 1439"/>
                <a:gd name="T62" fmla="*/ 301 w 406"/>
                <a:gd name="T63" fmla="*/ 13 h 1439"/>
                <a:gd name="T64" fmla="*/ 319 w 406"/>
                <a:gd name="T65" fmla="*/ 7 h 1439"/>
                <a:gd name="T66" fmla="*/ 326 w 406"/>
                <a:gd name="T67" fmla="*/ 25 h 1439"/>
                <a:gd name="T68" fmla="*/ 338 w 406"/>
                <a:gd name="T69" fmla="*/ 56 h 1439"/>
                <a:gd name="T70" fmla="*/ 344 w 406"/>
                <a:gd name="T71" fmla="*/ 117 h 1439"/>
                <a:gd name="T72" fmla="*/ 356 w 406"/>
                <a:gd name="T73" fmla="*/ 197 h 1439"/>
                <a:gd name="T74" fmla="*/ 362 w 406"/>
                <a:gd name="T75" fmla="*/ 265 h 1439"/>
                <a:gd name="T76" fmla="*/ 375 w 406"/>
                <a:gd name="T77" fmla="*/ 369 h 1439"/>
                <a:gd name="T78" fmla="*/ 381 w 406"/>
                <a:gd name="T79" fmla="*/ 486 h 1439"/>
                <a:gd name="T80" fmla="*/ 393 w 406"/>
                <a:gd name="T81" fmla="*/ 578 h 1439"/>
                <a:gd name="T82" fmla="*/ 399 w 406"/>
                <a:gd name="T83" fmla="*/ 708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06" h="1439">
                  <a:moveTo>
                    <a:pt x="0" y="289"/>
                  </a:moveTo>
                  <a:lnTo>
                    <a:pt x="0" y="314"/>
                  </a:lnTo>
                  <a:lnTo>
                    <a:pt x="6" y="339"/>
                  </a:lnTo>
                  <a:lnTo>
                    <a:pt x="6" y="369"/>
                  </a:lnTo>
                  <a:lnTo>
                    <a:pt x="12" y="394"/>
                  </a:lnTo>
                  <a:lnTo>
                    <a:pt x="12" y="455"/>
                  </a:lnTo>
                  <a:lnTo>
                    <a:pt x="18" y="486"/>
                  </a:lnTo>
                  <a:lnTo>
                    <a:pt x="18" y="517"/>
                  </a:lnTo>
                  <a:lnTo>
                    <a:pt x="24" y="542"/>
                  </a:lnTo>
                  <a:lnTo>
                    <a:pt x="24" y="609"/>
                  </a:lnTo>
                  <a:lnTo>
                    <a:pt x="30" y="640"/>
                  </a:lnTo>
                  <a:lnTo>
                    <a:pt x="30" y="671"/>
                  </a:lnTo>
                  <a:lnTo>
                    <a:pt x="37" y="701"/>
                  </a:lnTo>
                  <a:lnTo>
                    <a:pt x="37" y="732"/>
                  </a:lnTo>
                  <a:lnTo>
                    <a:pt x="43" y="763"/>
                  </a:lnTo>
                  <a:lnTo>
                    <a:pt x="43" y="831"/>
                  </a:lnTo>
                  <a:lnTo>
                    <a:pt x="49" y="861"/>
                  </a:lnTo>
                  <a:lnTo>
                    <a:pt x="49" y="892"/>
                  </a:lnTo>
                  <a:lnTo>
                    <a:pt x="55" y="923"/>
                  </a:lnTo>
                  <a:lnTo>
                    <a:pt x="55" y="984"/>
                  </a:lnTo>
                  <a:lnTo>
                    <a:pt x="61" y="1009"/>
                  </a:lnTo>
                  <a:lnTo>
                    <a:pt x="61" y="1040"/>
                  </a:lnTo>
                  <a:lnTo>
                    <a:pt x="67" y="1070"/>
                  </a:lnTo>
                  <a:lnTo>
                    <a:pt x="67" y="1095"/>
                  </a:lnTo>
                  <a:lnTo>
                    <a:pt x="73" y="1120"/>
                  </a:lnTo>
                  <a:lnTo>
                    <a:pt x="73" y="1175"/>
                  </a:lnTo>
                  <a:lnTo>
                    <a:pt x="80" y="1200"/>
                  </a:lnTo>
                  <a:lnTo>
                    <a:pt x="80" y="1224"/>
                  </a:lnTo>
                  <a:lnTo>
                    <a:pt x="86" y="1243"/>
                  </a:lnTo>
                  <a:lnTo>
                    <a:pt x="86" y="1286"/>
                  </a:lnTo>
                  <a:lnTo>
                    <a:pt x="92" y="1304"/>
                  </a:lnTo>
                  <a:lnTo>
                    <a:pt x="92" y="1323"/>
                  </a:lnTo>
                  <a:lnTo>
                    <a:pt x="98" y="1341"/>
                  </a:lnTo>
                  <a:lnTo>
                    <a:pt x="98" y="1353"/>
                  </a:lnTo>
                  <a:lnTo>
                    <a:pt x="104" y="1372"/>
                  </a:lnTo>
                  <a:lnTo>
                    <a:pt x="104" y="1396"/>
                  </a:lnTo>
                  <a:lnTo>
                    <a:pt x="110" y="1409"/>
                  </a:lnTo>
                  <a:lnTo>
                    <a:pt x="110" y="1415"/>
                  </a:lnTo>
                  <a:lnTo>
                    <a:pt x="117" y="1421"/>
                  </a:lnTo>
                  <a:lnTo>
                    <a:pt x="117" y="1433"/>
                  </a:lnTo>
                  <a:lnTo>
                    <a:pt x="123" y="1439"/>
                  </a:lnTo>
                  <a:lnTo>
                    <a:pt x="129" y="1439"/>
                  </a:lnTo>
                  <a:lnTo>
                    <a:pt x="135" y="1433"/>
                  </a:lnTo>
                  <a:lnTo>
                    <a:pt x="141" y="1427"/>
                  </a:lnTo>
                  <a:lnTo>
                    <a:pt x="141" y="1421"/>
                  </a:lnTo>
                  <a:lnTo>
                    <a:pt x="147" y="1409"/>
                  </a:lnTo>
                  <a:lnTo>
                    <a:pt x="147" y="1390"/>
                  </a:lnTo>
                  <a:lnTo>
                    <a:pt x="153" y="1378"/>
                  </a:lnTo>
                  <a:lnTo>
                    <a:pt x="153" y="1366"/>
                  </a:lnTo>
                  <a:lnTo>
                    <a:pt x="160" y="1347"/>
                  </a:lnTo>
                  <a:lnTo>
                    <a:pt x="160" y="1335"/>
                  </a:lnTo>
                  <a:lnTo>
                    <a:pt x="166" y="1316"/>
                  </a:lnTo>
                  <a:lnTo>
                    <a:pt x="166" y="1279"/>
                  </a:lnTo>
                  <a:lnTo>
                    <a:pt x="172" y="1255"/>
                  </a:lnTo>
                  <a:lnTo>
                    <a:pt x="172" y="1236"/>
                  </a:lnTo>
                  <a:lnTo>
                    <a:pt x="178" y="1212"/>
                  </a:lnTo>
                  <a:lnTo>
                    <a:pt x="178" y="1163"/>
                  </a:lnTo>
                  <a:lnTo>
                    <a:pt x="184" y="1138"/>
                  </a:lnTo>
                  <a:lnTo>
                    <a:pt x="184" y="1113"/>
                  </a:lnTo>
                  <a:lnTo>
                    <a:pt x="190" y="1083"/>
                  </a:lnTo>
                  <a:lnTo>
                    <a:pt x="190" y="1058"/>
                  </a:lnTo>
                  <a:lnTo>
                    <a:pt x="196" y="1027"/>
                  </a:lnTo>
                  <a:lnTo>
                    <a:pt x="196" y="966"/>
                  </a:lnTo>
                  <a:lnTo>
                    <a:pt x="203" y="941"/>
                  </a:lnTo>
                  <a:lnTo>
                    <a:pt x="203" y="911"/>
                  </a:lnTo>
                  <a:lnTo>
                    <a:pt x="209" y="880"/>
                  </a:lnTo>
                  <a:lnTo>
                    <a:pt x="209" y="812"/>
                  </a:lnTo>
                  <a:lnTo>
                    <a:pt x="215" y="781"/>
                  </a:lnTo>
                  <a:lnTo>
                    <a:pt x="215" y="751"/>
                  </a:lnTo>
                  <a:lnTo>
                    <a:pt x="221" y="720"/>
                  </a:lnTo>
                  <a:lnTo>
                    <a:pt x="221" y="689"/>
                  </a:lnTo>
                  <a:lnTo>
                    <a:pt x="227" y="658"/>
                  </a:lnTo>
                  <a:lnTo>
                    <a:pt x="227" y="591"/>
                  </a:lnTo>
                  <a:lnTo>
                    <a:pt x="233" y="560"/>
                  </a:lnTo>
                  <a:lnTo>
                    <a:pt x="233" y="529"/>
                  </a:lnTo>
                  <a:lnTo>
                    <a:pt x="240" y="499"/>
                  </a:lnTo>
                  <a:lnTo>
                    <a:pt x="240" y="474"/>
                  </a:lnTo>
                  <a:lnTo>
                    <a:pt x="246" y="443"/>
                  </a:lnTo>
                  <a:lnTo>
                    <a:pt x="246" y="382"/>
                  </a:lnTo>
                  <a:lnTo>
                    <a:pt x="252" y="357"/>
                  </a:lnTo>
                  <a:lnTo>
                    <a:pt x="252" y="326"/>
                  </a:lnTo>
                  <a:lnTo>
                    <a:pt x="258" y="302"/>
                  </a:lnTo>
                  <a:lnTo>
                    <a:pt x="258" y="253"/>
                  </a:lnTo>
                  <a:lnTo>
                    <a:pt x="264" y="228"/>
                  </a:lnTo>
                  <a:lnTo>
                    <a:pt x="264" y="203"/>
                  </a:lnTo>
                  <a:lnTo>
                    <a:pt x="270" y="185"/>
                  </a:lnTo>
                  <a:lnTo>
                    <a:pt x="270" y="160"/>
                  </a:lnTo>
                  <a:lnTo>
                    <a:pt x="276" y="142"/>
                  </a:lnTo>
                  <a:lnTo>
                    <a:pt x="276" y="105"/>
                  </a:lnTo>
                  <a:lnTo>
                    <a:pt x="283" y="93"/>
                  </a:lnTo>
                  <a:lnTo>
                    <a:pt x="283" y="74"/>
                  </a:lnTo>
                  <a:lnTo>
                    <a:pt x="289" y="62"/>
                  </a:lnTo>
                  <a:lnTo>
                    <a:pt x="289" y="37"/>
                  </a:lnTo>
                  <a:lnTo>
                    <a:pt x="295" y="31"/>
                  </a:lnTo>
                  <a:lnTo>
                    <a:pt x="295" y="19"/>
                  </a:lnTo>
                  <a:lnTo>
                    <a:pt x="301" y="13"/>
                  </a:lnTo>
                  <a:lnTo>
                    <a:pt x="301" y="7"/>
                  </a:lnTo>
                  <a:lnTo>
                    <a:pt x="313" y="0"/>
                  </a:lnTo>
                  <a:lnTo>
                    <a:pt x="319" y="7"/>
                  </a:lnTo>
                  <a:lnTo>
                    <a:pt x="319" y="13"/>
                  </a:lnTo>
                  <a:lnTo>
                    <a:pt x="326" y="19"/>
                  </a:lnTo>
                  <a:lnTo>
                    <a:pt x="326" y="25"/>
                  </a:lnTo>
                  <a:lnTo>
                    <a:pt x="332" y="31"/>
                  </a:lnTo>
                  <a:lnTo>
                    <a:pt x="332" y="43"/>
                  </a:lnTo>
                  <a:lnTo>
                    <a:pt x="338" y="56"/>
                  </a:lnTo>
                  <a:lnTo>
                    <a:pt x="338" y="87"/>
                  </a:lnTo>
                  <a:lnTo>
                    <a:pt x="344" y="99"/>
                  </a:lnTo>
                  <a:lnTo>
                    <a:pt x="344" y="117"/>
                  </a:lnTo>
                  <a:lnTo>
                    <a:pt x="350" y="136"/>
                  </a:lnTo>
                  <a:lnTo>
                    <a:pt x="350" y="173"/>
                  </a:lnTo>
                  <a:lnTo>
                    <a:pt x="356" y="197"/>
                  </a:lnTo>
                  <a:lnTo>
                    <a:pt x="356" y="216"/>
                  </a:lnTo>
                  <a:lnTo>
                    <a:pt x="362" y="240"/>
                  </a:lnTo>
                  <a:lnTo>
                    <a:pt x="362" y="265"/>
                  </a:lnTo>
                  <a:lnTo>
                    <a:pt x="369" y="289"/>
                  </a:lnTo>
                  <a:lnTo>
                    <a:pt x="369" y="345"/>
                  </a:lnTo>
                  <a:lnTo>
                    <a:pt x="375" y="369"/>
                  </a:lnTo>
                  <a:lnTo>
                    <a:pt x="375" y="400"/>
                  </a:lnTo>
                  <a:lnTo>
                    <a:pt x="381" y="431"/>
                  </a:lnTo>
                  <a:lnTo>
                    <a:pt x="381" y="486"/>
                  </a:lnTo>
                  <a:lnTo>
                    <a:pt x="387" y="517"/>
                  </a:lnTo>
                  <a:lnTo>
                    <a:pt x="387" y="548"/>
                  </a:lnTo>
                  <a:lnTo>
                    <a:pt x="393" y="578"/>
                  </a:lnTo>
                  <a:lnTo>
                    <a:pt x="393" y="609"/>
                  </a:lnTo>
                  <a:lnTo>
                    <a:pt x="399" y="640"/>
                  </a:lnTo>
                  <a:lnTo>
                    <a:pt x="399" y="708"/>
                  </a:lnTo>
                  <a:lnTo>
                    <a:pt x="406" y="738"/>
                  </a:lnTo>
                  <a:lnTo>
                    <a:pt x="406" y="769"/>
                  </a:lnTo>
                </a:path>
              </a:pathLst>
            </a:custGeom>
            <a:noFill/>
            <a:ln w="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45" name="Freeform 70"/>
            <p:cNvSpPr>
              <a:spLocks noChangeArrowheads="1"/>
            </p:cNvSpPr>
            <p:nvPr/>
          </p:nvSpPr>
          <p:spPr bwMode="auto">
            <a:xfrm>
              <a:off x="1783" y="1416"/>
              <a:ext cx="405" cy="1439"/>
            </a:xfrm>
            <a:custGeom>
              <a:avLst/>
              <a:gdLst>
                <a:gd name="T0" fmla="*/ 6 w 405"/>
                <a:gd name="T1" fmla="*/ 861 h 1439"/>
                <a:gd name="T2" fmla="*/ 18 w 405"/>
                <a:gd name="T3" fmla="*/ 954 h 1439"/>
                <a:gd name="T4" fmla="*/ 24 w 405"/>
                <a:gd name="T5" fmla="*/ 1070 h 1439"/>
                <a:gd name="T6" fmla="*/ 36 w 405"/>
                <a:gd name="T7" fmla="*/ 1150 h 1439"/>
                <a:gd name="T8" fmla="*/ 43 w 405"/>
                <a:gd name="T9" fmla="*/ 1249 h 1439"/>
                <a:gd name="T10" fmla="*/ 55 w 405"/>
                <a:gd name="T11" fmla="*/ 1304 h 1439"/>
                <a:gd name="T12" fmla="*/ 61 w 405"/>
                <a:gd name="T13" fmla="*/ 1372 h 1439"/>
                <a:gd name="T14" fmla="*/ 73 w 405"/>
                <a:gd name="T15" fmla="*/ 1415 h 1439"/>
                <a:gd name="T16" fmla="*/ 86 w 405"/>
                <a:gd name="T17" fmla="*/ 1439 h 1439"/>
                <a:gd name="T18" fmla="*/ 98 w 405"/>
                <a:gd name="T19" fmla="*/ 1427 h 1439"/>
                <a:gd name="T20" fmla="*/ 110 w 405"/>
                <a:gd name="T21" fmla="*/ 1402 h 1439"/>
                <a:gd name="T22" fmla="*/ 116 w 405"/>
                <a:gd name="T23" fmla="*/ 1347 h 1439"/>
                <a:gd name="T24" fmla="*/ 129 w 405"/>
                <a:gd name="T25" fmla="*/ 1292 h 1439"/>
                <a:gd name="T26" fmla="*/ 135 w 405"/>
                <a:gd name="T27" fmla="*/ 1206 h 1439"/>
                <a:gd name="T28" fmla="*/ 147 w 405"/>
                <a:gd name="T29" fmla="*/ 1132 h 1439"/>
                <a:gd name="T30" fmla="*/ 153 w 405"/>
                <a:gd name="T31" fmla="*/ 1021 h 1439"/>
                <a:gd name="T32" fmla="*/ 166 w 405"/>
                <a:gd name="T33" fmla="*/ 904 h 1439"/>
                <a:gd name="T34" fmla="*/ 172 w 405"/>
                <a:gd name="T35" fmla="*/ 812 h 1439"/>
                <a:gd name="T36" fmla="*/ 184 w 405"/>
                <a:gd name="T37" fmla="*/ 683 h 1439"/>
                <a:gd name="T38" fmla="*/ 190 w 405"/>
                <a:gd name="T39" fmla="*/ 560 h 1439"/>
                <a:gd name="T40" fmla="*/ 202 w 405"/>
                <a:gd name="T41" fmla="*/ 468 h 1439"/>
                <a:gd name="T42" fmla="*/ 209 w 405"/>
                <a:gd name="T43" fmla="*/ 351 h 1439"/>
                <a:gd name="T44" fmla="*/ 221 w 405"/>
                <a:gd name="T45" fmla="*/ 271 h 1439"/>
                <a:gd name="T46" fmla="*/ 227 w 405"/>
                <a:gd name="T47" fmla="*/ 179 h 1439"/>
                <a:gd name="T48" fmla="*/ 239 w 405"/>
                <a:gd name="T49" fmla="*/ 123 h 1439"/>
                <a:gd name="T50" fmla="*/ 246 w 405"/>
                <a:gd name="T51" fmla="*/ 62 h 1439"/>
                <a:gd name="T52" fmla="*/ 258 w 405"/>
                <a:gd name="T53" fmla="*/ 19 h 1439"/>
                <a:gd name="T54" fmla="*/ 264 w 405"/>
                <a:gd name="T55" fmla="*/ 0 h 1439"/>
                <a:gd name="T56" fmla="*/ 282 w 405"/>
                <a:gd name="T57" fmla="*/ 13 h 1439"/>
                <a:gd name="T58" fmla="*/ 289 w 405"/>
                <a:gd name="T59" fmla="*/ 37 h 1439"/>
                <a:gd name="T60" fmla="*/ 301 w 405"/>
                <a:gd name="T61" fmla="*/ 74 h 1439"/>
                <a:gd name="T62" fmla="*/ 307 w 405"/>
                <a:gd name="T63" fmla="*/ 136 h 1439"/>
                <a:gd name="T64" fmla="*/ 319 w 405"/>
                <a:gd name="T65" fmla="*/ 222 h 1439"/>
                <a:gd name="T66" fmla="*/ 325 w 405"/>
                <a:gd name="T67" fmla="*/ 296 h 1439"/>
                <a:gd name="T68" fmla="*/ 338 w 405"/>
                <a:gd name="T69" fmla="*/ 406 h 1439"/>
                <a:gd name="T70" fmla="*/ 344 w 405"/>
                <a:gd name="T71" fmla="*/ 523 h 1439"/>
                <a:gd name="T72" fmla="*/ 356 w 405"/>
                <a:gd name="T73" fmla="*/ 615 h 1439"/>
                <a:gd name="T74" fmla="*/ 362 w 405"/>
                <a:gd name="T75" fmla="*/ 744 h 1439"/>
                <a:gd name="T76" fmla="*/ 375 w 405"/>
                <a:gd name="T77" fmla="*/ 837 h 1439"/>
                <a:gd name="T78" fmla="*/ 381 w 405"/>
                <a:gd name="T79" fmla="*/ 960 h 1439"/>
                <a:gd name="T80" fmla="*/ 393 w 405"/>
                <a:gd name="T81" fmla="*/ 1046 h 1439"/>
                <a:gd name="T82" fmla="*/ 399 w 405"/>
                <a:gd name="T83" fmla="*/ 1156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05" h="1439">
                  <a:moveTo>
                    <a:pt x="0" y="769"/>
                  </a:moveTo>
                  <a:lnTo>
                    <a:pt x="6" y="800"/>
                  </a:lnTo>
                  <a:lnTo>
                    <a:pt x="6" y="861"/>
                  </a:lnTo>
                  <a:lnTo>
                    <a:pt x="12" y="898"/>
                  </a:lnTo>
                  <a:lnTo>
                    <a:pt x="12" y="923"/>
                  </a:lnTo>
                  <a:lnTo>
                    <a:pt x="18" y="954"/>
                  </a:lnTo>
                  <a:lnTo>
                    <a:pt x="18" y="984"/>
                  </a:lnTo>
                  <a:lnTo>
                    <a:pt x="24" y="1015"/>
                  </a:lnTo>
                  <a:lnTo>
                    <a:pt x="24" y="1070"/>
                  </a:lnTo>
                  <a:lnTo>
                    <a:pt x="30" y="1101"/>
                  </a:lnTo>
                  <a:lnTo>
                    <a:pt x="30" y="1126"/>
                  </a:lnTo>
                  <a:lnTo>
                    <a:pt x="36" y="1150"/>
                  </a:lnTo>
                  <a:lnTo>
                    <a:pt x="36" y="1200"/>
                  </a:lnTo>
                  <a:lnTo>
                    <a:pt x="43" y="1224"/>
                  </a:lnTo>
                  <a:lnTo>
                    <a:pt x="43" y="1249"/>
                  </a:lnTo>
                  <a:lnTo>
                    <a:pt x="49" y="1267"/>
                  </a:lnTo>
                  <a:lnTo>
                    <a:pt x="49" y="1286"/>
                  </a:lnTo>
                  <a:lnTo>
                    <a:pt x="55" y="1304"/>
                  </a:lnTo>
                  <a:lnTo>
                    <a:pt x="55" y="1341"/>
                  </a:lnTo>
                  <a:lnTo>
                    <a:pt x="61" y="1359"/>
                  </a:lnTo>
                  <a:lnTo>
                    <a:pt x="61" y="1372"/>
                  </a:lnTo>
                  <a:lnTo>
                    <a:pt x="67" y="1384"/>
                  </a:lnTo>
                  <a:lnTo>
                    <a:pt x="67" y="1409"/>
                  </a:lnTo>
                  <a:lnTo>
                    <a:pt x="73" y="1415"/>
                  </a:lnTo>
                  <a:lnTo>
                    <a:pt x="73" y="1427"/>
                  </a:lnTo>
                  <a:lnTo>
                    <a:pt x="79" y="1433"/>
                  </a:lnTo>
                  <a:lnTo>
                    <a:pt x="86" y="1439"/>
                  </a:lnTo>
                  <a:lnTo>
                    <a:pt x="92" y="1439"/>
                  </a:lnTo>
                  <a:lnTo>
                    <a:pt x="98" y="1433"/>
                  </a:lnTo>
                  <a:lnTo>
                    <a:pt x="98" y="1427"/>
                  </a:lnTo>
                  <a:lnTo>
                    <a:pt x="104" y="1421"/>
                  </a:lnTo>
                  <a:lnTo>
                    <a:pt x="104" y="1409"/>
                  </a:lnTo>
                  <a:lnTo>
                    <a:pt x="110" y="1402"/>
                  </a:lnTo>
                  <a:lnTo>
                    <a:pt x="110" y="1390"/>
                  </a:lnTo>
                  <a:lnTo>
                    <a:pt x="116" y="1378"/>
                  </a:lnTo>
                  <a:lnTo>
                    <a:pt x="116" y="1347"/>
                  </a:lnTo>
                  <a:lnTo>
                    <a:pt x="123" y="1329"/>
                  </a:lnTo>
                  <a:lnTo>
                    <a:pt x="123" y="1310"/>
                  </a:lnTo>
                  <a:lnTo>
                    <a:pt x="129" y="1292"/>
                  </a:lnTo>
                  <a:lnTo>
                    <a:pt x="129" y="1255"/>
                  </a:lnTo>
                  <a:lnTo>
                    <a:pt x="135" y="1230"/>
                  </a:lnTo>
                  <a:lnTo>
                    <a:pt x="135" y="1206"/>
                  </a:lnTo>
                  <a:lnTo>
                    <a:pt x="141" y="1181"/>
                  </a:lnTo>
                  <a:lnTo>
                    <a:pt x="141" y="1156"/>
                  </a:lnTo>
                  <a:lnTo>
                    <a:pt x="147" y="1132"/>
                  </a:lnTo>
                  <a:lnTo>
                    <a:pt x="147" y="1083"/>
                  </a:lnTo>
                  <a:lnTo>
                    <a:pt x="153" y="1052"/>
                  </a:lnTo>
                  <a:lnTo>
                    <a:pt x="153" y="1021"/>
                  </a:lnTo>
                  <a:lnTo>
                    <a:pt x="159" y="997"/>
                  </a:lnTo>
                  <a:lnTo>
                    <a:pt x="159" y="935"/>
                  </a:lnTo>
                  <a:lnTo>
                    <a:pt x="166" y="904"/>
                  </a:lnTo>
                  <a:lnTo>
                    <a:pt x="166" y="874"/>
                  </a:lnTo>
                  <a:lnTo>
                    <a:pt x="172" y="843"/>
                  </a:lnTo>
                  <a:lnTo>
                    <a:pt x="172" y="812"/>
                  </a:lnTo>
                  <a:lnTo>
                    <a:pt x="178" y="781"/>
                  </a:lnTo>
                  <a:lnTo>
                    <a:pt x="178" y="714"/>
                  </a:lnTo>
                  <a:lnTo>
                    <a:pt x="184" y="683"/>
                  </a:lnTo>
                  <a:lnTo>
                    <a:pt x="184" y="652"/>
                  </a:lnTo>
                  <a:lnTo>
                    <a:pt x="190" y="622"/>
                  </a:lnTo>
                  <a:lnTo>
                    <a:pt x="190" y="560"/>
                  </a:lnTo>
                  <a:lnTo>
                    <a:pt x="196" y="529"/>
                  </a:lnTo>
                  <a:lnTo>
                    <a:pt x="196" y="499"/>
                  </a:lnTo>
                  <a:lnTo>
                    <a:pt x="202" y="468"/>
                  </a:lnTo>
                  <a:lnTo>
                    <a:pt x="202" y="437"/>
                  </a:lnTo>
                  <a:lnTo>
                    <a:pt x="209" y="406"/>
                  </a:lnTo>
                  <a:lnTo>
                    <a:pt x="209" y="351"/>
                  </a:lnTo>
                  <a:lnTo>
                    <a:pt x="215" y="326"/>
                  </a:lnTo>
                  <a:lnTo>
                    <a:pt x="215" y="302"/>
                  </a:lnTo>
                  <a:lnTo>
                    <a:pt x="221" y="271"/>
                  </a:lnTo>
                  <a:lnTo>
                    <a:pt x="221" y="228"/>
                  </a:lnTo>
                  <a:lnTo>
                    <a:pt x="227" y="203"/>
                  </a:lnTo>
                  <a:lnTo>
                    <a:pt x="227" y="179"/>
                  </a:lnTo>
                  <a:lnTo>
                    <a:pt x="233" y="160"/>
                  </a:lnTo>
                  <a:lnTo>
                    <a:pt x="233" y="142"/>
                  </a:lnTo>
                  <a:lnTo>
                    <a:pt x="239" y="123"/>
                  </a:lnTo>
                  <a:lnTo>
                    <a:pt x="239" y="87"/>
                  </a:lnTo>
                  <a:lnTo>
                    <a:pt x="246" y="74"/>
                  </a:lnTo>
                  <a:lnTo>
                    <a:pt x="246" y="62"/>
                  </a:lnTo>
                  <a:lnTo>
                    <a:pt x="252" y="50"/>
                  </a:lnTo>
                  <a:lnTo>
                    <a:pt x="252" y="25"/>
                  </a:lnTo>
                  <a:lnTo>
                    <a:pt x="258" y="19"/>
                  </a:lnTo>
                  <a:lnTo>
                    <a:pt x="258" y="13"/>
                  </a:lnTo>
                  <a:lnTo>
                    <a:pt x="270" y="0"/>
                  </a:lnTo>
                  <a:lnTo>
                    <a:pt x="264" y="0"/>
                  </a:lnTo>
                  <a:lnTo>
                    <a:pt x="270" y="0"/>
                  </a:lnTo>
                  <a:lnTo>
                    <a:pt x="276" y="0"/>
                  </a:lnTo>
                  <a:lnTo>
                    <a:pt x="282" y="13"/>
                  </a:lnTo>
                  <a:lnTo>
                    <a:pt x="282" y="19"/>
                  </a:lnTo>
                  <a:lnTo>
                    <a:pt x="289" y="25"/>
                  </a:lnTo>
                  <a:lnTo>
                    <a:pt x="289" y="37"/>
                  </a:lnTo>
                  <a:lnTo>
                    <a:pt x="295" y="43"/>
                  </a:lnTo>
                  <a:lnTo>
                    <a:pt x="295" y="56"/>
                  </a:lnTo>
                  <a:lnTo>
                    <a:pt x="301" y="74"/>
                  </a:lnTo>
                  <a:lnTo>
                    <a:pt x="301" y="105"/>
                  </a:lnTo>
                  <a:lnTo>
                    <a:pt x="307" y="117"/>
                  </a:lnTo>
                  <a:lnTo>
                    <a:pt x="307" y="136"/>
                  </a:lnTo>
                  <a:lnTo>
                    <a:pt x="313" y="160"/>
                  </a:lnTo>
                  <a:lnTo>
                    <a:pt x="313" y="197"/>
                  </a:lnTo>
                  <a:lnTo>
                    <a:pt x="319" y="222"/>
                  </a:lnTo>
                  <a:lnTo>
                    <a:pt x="319" y="246"/>
                  </a:lnTo>
                  <a:lnTo>
                    <a:pt x="325" y="271"/>
                  </a:lnTo>
                  <a:lnTo>
                    <a:pt x="325" y="296"/>
                  </a:lnTo>
                  <a:lnTo>
                    <a:pt x="332" y="320"/>
                  </a:lnTo>
                  <a:lnTo>
                    <a:pt x="332" y="376"/>
                  </a:lnTo>
                  <a:lnTo>
                    <a:pt x="338" y="406"/>
                  </a:lnTo>
                  <a:lnTo>
                    <a:pt x="338" y="431"/>
                  </a:lnTo>
                  <a:lnTo>
                    <a:pt x="344" y="462"/>
                  </a:lnTo>
                  <a:lnTo>
                    <a:pt x="344" y="523"/>
                  </a:lnTo>
                  <a:lnTo>
                    <a:pt x="350" y="554"/>
                  </a:lnTo>
                  <a:lnTo>
                    <a:pt x="350" y="585"/>
                  </a:lnTo>
                  <a:lnTo>
                    <a:pt x="356" y="615"/>
                  </a:lnTo>
                  <a:lnTo>
                    <a:pt x="356" y="646"/>
                  </a:lnTo>
                  <a:lnTo>
                    <a:pt x="362" y="677"/>
                  </a:lnTo>
                  <a:lnTo>
                    <a:pt x="362" y="744"/>
                  </a:lnTo>
                  <a:lnTo>
                    <a:pt x="369" y="775"/>
                  </a:lnTo>
                  <a:lnTo>
                    <a:pt x="369" y="806"/>
                  </a:lnTo>
                  <a:lnTo>
                    <a:pt x="375" y="837"/>
                  </a:lnTo>
                  <a:lnTo>
                    <a:pt x="375" y="898"/>
                  </a:lnTo>
                  <a:lnTo>
                    <a:pt x="381" y="929"/>
                  </a:lnTo>
                  <a:lnTo>
                    <a:pt x="381" y="960"/>
                  </a:lnTo>
                  <a:lnTo>
                    <a:pt x="387" y="990"/>
                  </a:lnTo>
                  <a:lnTo>
                    <a:pt x="387" y="1021"/>
                  </a:lnTo>
                  <a:lnTo>
                    <a:pt x="393" y="1046"/>
                  </a:lnTo>
                  <a:lnTo>
                    <a:pt x="393" y="1101"/>
                  </a:lnTo>
                  <a:lnTo>
                    <a:pt x="399" y="1132"/>
                  </a:lnTo>
                  <a:lnTo>
                    <a:pt x="399" y="1156"/>
                  </a:lnTo>
                  <a:lnTo>
                    <a:pt x="405" y="1181"/>
                  </a:lnTo>
                  <a:lnTo>
                    <a:pt x="405" y="1230"/>
                  </a:lnTo>
                </a:path>
              </a:pathLst>
            </a:custGeom>
            <a:noFill/>
            <a:ln w="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46" name="Freeform 71"/>
            <p:cNvSpPr>
              <a:spLocks noChangeArrowheads="1"/>
            </p:cNvSpPr>
            <p:nvPr/>
          </p:nvSpPr>
          <p:spPr bwMode="auto">
            <a:xfrm>
              <a:off x="2188" y="1416"/>
              <a:ext cx="425" cy="1439"/>
            </a:xfrm>
            <a:custGeom>
              <a:avLst/>
              <a:gdLst>
                <a:gd name="T0" fmla="*/ 7 w 425"/>
                <a:gd name="T1" fmla="*/ 1273 h 1439"/>
                <a:gd name="T2" fmla="*/ 19 w 425"/>
                <a:gd name="T3" fmla="*/ 1329 h 1439"/>
                <a:gd name="T4" fmla="*/ 25 w 425"/>
                <a:gd name="T5" fmla="*/ 1384 h 1439"/>
                <a:gd name="T6" fmla="*/ 43 w 425"/>
                <a:gd name="T7" fmla="*/ 1433 h 1439"/>
                <a:gd name="T8" fmla="*/ 56 w 425"/>
                <a:gd name="T9" fmla="*/ 1433 h 1439"/>
                <a:gd name="T10" fmla="*/ 68 w 425"/>
                <a:gd name="T11" fmla="*/ 1396 h 1439"/>
                <a:gd name="T12" fmla="*/ 80 w 425"/>
                <a:gd name="T13" fmla="*/ 1359 h 1439"/>
                <a:gd name="T14" fmla="*/ 87 w 425"/>
                <a:gd name="T15" fmla="*/ 1292 h 1439"/>
                <a:gd name="T16" fmla="*/ 99 w 425"/>
                <a:gd name="T17" fmla="*/ 1230 h 1439"/>
                <a:gd name="T18" fmla="*/ 105 w 425"/>
                <a:gd name="T19" fmla="*/ 1132 h 1439"/>
                <a:gd name="T20" fmla="*/ 117 w 425"/>
                <a:gd name="T21" fmla="*/ 1021 h 1439"/>
                <a:gd name="T22" fmla="*/ 123 w 425"/>
                <a:gd name="T23" fmla="*/ 929 h 1439"/>
                <a:gd name="T24" fmla="*/ 136 w 425"/>
                <a:gd name="T25" fmla="*/ 806 h 1439"/>
                <a:gd name="T26" fmla="*/ 142 w 425"/>
                <a:gd name="T27" fmla="*/ 677 h 1439"/>
                <a:gd name="T28" fmla="*/ 154 w 425"/>
                <a:gd name="T29" fmla="*/ 585 h 1439"/>
                <a:gd name="T30" fmla="*/ 160 w 425"/>
                <a:gd name="T31" fmla="*/ 462 h 1439"/>
                <a:gd name="T32" fmla="*/ 173 w 425"/>
                <a:gd name="T33" fmla="*/ 376 h 1439"/>
                <a:gd name="T34" fmla="*/ 179 w 425"/>
                <a:gd name="T35" fmla="*/ 271 h 1439"/>
                <a:gd name="T36" fmla="*/ 191 w 425"/>
                <a:gd name="T37" fmla="*/ 197 h 1439"/>
                <a:gd name="T38" fmla="*/ 197 w 425"/>
                <a:gd name="T39" fmla="*/ 117 h 1439"/>
                <a:gd name="T40" fmla="*/ 210 w 425"/>
                <a:gd name="T41" fmla="*/ 56 h 1439"/>
                <a:gd name="T42" fmla="*/ 216 w 425"/>
                <a:gd name="T43" fmla="*/ 25 h 1439"/>
                <a:gd name="T44" fmla="*/ 228 w 425"/>
                <a:gd name="T45" fmla="*/ 0 h 1439"/>
                <a:gd name="T46" fmla="*/ 246 w 425"/>
                <a:gd name="T47" fmla="*/ 13 h 1439"/>
                <a:gd name="T48" fmla="*/ 253 w 425"/>
                <a:gd name="T49" fmla="*/ 50 h 1439"/>
                <a:gd name="T50" fmla="*/ 265 w 425"/>
                <a:gd name="T51" fmla="*/ 87 h 1439"/>
                <a:gd name="T52" fmla="*/ 271 w 425"/>
                <a:gd name="T53" fmla="*/ 160 h 1439"/>
                <a:gd name="T54" fmla="*/ 283 w 425"/>
                <a:gd name="T55" fmla="*/ 228 h 1439"/>
                <a:gd name="T56" fmla="*/ 289 w 425"/>
                <a:gd name="T57" fmla="*/ 326 h 1439"/>
                <a:gd name="T58" fmla="*/ 302 w 425"/>
                <a:gd name="T59" fmla="*/ 437 h 1439"/>
                <a:gd name="T60" fmla="*/ 308 w 425"/>
                <a:gd name="T61" fmla="*/ 529 h 1439"/>
                <a:gd name="T62" fmla="*/ 320 w 425"/>
                <a:gd name="T63" fmla="*/ 652 h 1439"/>
                <a:gd name="T64" fmla="*/ 326 w 425"/>
                <a:gd name="T65" fmla="*/ 781 h 1439"/>
                <a:gd name="T66" fmla="*/ 339 w 425"/>
                <a:gd name="T67" fmla="*/ 874 h 1439"/>
                <a:gd name="T68" fmla="*/ 345 w 425"/>
                <a:gd name="T69" fmla="*/ 997 h 1439"/>
                <a:gd name="T70" fmla="*/ 357 w 425"/>
                <a:gd name="T71" fmla="*/ 1083 h 1439"/>
                <a:gd name="T72" fmla="*/ 363 w 425"/>
                <a:gd name="T73" fmla="*/ 1181 h 1439"/>
                <a:gd name="T74" fmla="*/ 376 w 425"/>
                <a:gd name="T75" fmla="*/ 1255 h 1439"/>
                <a:gd name="T76" fmla="*/ 382 w 425"/>
                <a:gd name="T77" fmla="*/ 1329 h 1439"/>
                <a:gd name="T78" fmla="*/ 394 w 425"/>
                <a:gd name="T79" fmla="*/ 1390 h 1439"/>
                <a:gd name="T80" fmla="*/ 400 w 425"/>
                <a:gd name="T81" fmla="*/ 1421 h 1439"/>
                <a:gd name="T82" fmla="*/ 412 w 425"/>
                <a:gd name="T83" fmla="*/ 1439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5" h="1439">
                  <a:moveTo>
                    <a:pt x="0" y="1230"/>
                  </a:moveTo>
                  <a:lnTo>
                    <a:pt x="7" y="1249"/>
                  </a:lnTo>
                  <a:lnTo>
                    <a:pt x="7" y="1273"/>
                  </a:lnTo>
                  <a:lnTo>
                    <a:pt x="13" y="1292"/>
                  </a:lnTo>
                  <a:lnTo>
                    <a:pt x="13" y="1310"/>
                  </a:lnTo>
                  <a:lnTo>
                    <a:pt x="19" y="1329"/>
                  </a:lnTo>
                  <a:lnTo>
                    <a:pt x="19" y="1359"/>
                  </a:lnTo>
                  <a:lnTo>
                    <a:pt x="25" y="1372"/>
                  </a:lnTo>
                  <a:lnTo>
                    <a:pt x="25" y="1384"/>
                  </a:lnTo>
                  <a:lnTo>
                    <a:pt x="31" y="1396"/>
                  </a:lnTo>
                  <a:lnTo>
                    <a:pt x="31" y="1415"/>
                  </a:lnTo>
                  <a:lnTo>
                    <a:pt x="43" y="1433"/>
                  </a:lnTo>
                  <a:lnTo>
                    <a:pt x="43" y="1439"/>
                  </a:lnTo>
                  <a:lnTo>
                    <a:pt x="56" y="1439"/>
                  </a:lnTo>
                  <a:lnTo>
                    <a:pt x="56" y="1433"/>
                  </a:lnTo>
                  <a:lnTo>
                    <a:pt x="62" y="1427"/>
                  </a:lnTo>
                  <a:lnTo>
                    <a:pt x="68" y="1415"/>
                  </a:lnTo>
                  <a:lnTo>
                    <a:pt x="68" y="1396"/>
                  </a:lnTo>
                  <a:lnTo>
                    <a:pt x="74" y="1384"/>
                  </a:lnTo>
                  <a:lnTo>
                    <a:pt x="74" y="1372"/>
                  </a:lnTo>
                  <a:lnTo>
                    <a:pt x="80" y="1359"/>
                  </a:lnTo>
                  <a:lnTo>
                    <a:pt x="80" y="1329"/>
                  </a:lnTo>
                  <a:lnTo>
                    <a:pt x="87" y="1310"/>
                  </a:lnTo>
                  <a:lnTo>
                    <a:pt x="87" y="1292"/>
                  </a:lnTo>
                  <a:lnTo>
                    <a:pt x="93" y="1273"/>
                  </a:lnTo>
                  <a:lnTo>
                    <a:pt x="93" y="1249"/>
                  </a:lnTo>
                  <a:lnTo>
                    <a:pt x="99" y="1230"/>
                  </a:lnTo>
                  <a:lnTo>
                    <a:pt x="99" y="1181"/>
                  </a:lnTo>
                  <a:lnTo>
                    <a:pt x="105" y="1156"/>
                  </a:lnTo>
                  <a:lnTo>
                    <a:pt x="105" y="1132"/>
                  </a:lnTo>
                  <a:lnTo>
                    <a:pt x="111" y="1101"/>
                  </a:lnTo>
                  <a:lnTo>
                    <a:pt x="111" y="1046"/>
                  </a:lnTo>
                  <a:lnTo>
                    <a:pt x="117" y="1021"/>
                  </a:lnTo>
                  <a:lnTo>
                    <a:pt x="117" y="990"/>
                  </a:lnTo>
                  <a:lnTo>
                    <a:pt x="123" y="960"/>
                  </a:lnTo>
                  <a:lnTo>
                    <a:pt x="123" y="929"/>
                  </a:lnTo>
                  <a:lnTo>
                    <a:pt x="130" y="898"/>
                  </a:lnTo>
                  <a:lnTo>
                    <a:pt x="130" y="837"/>
                  </a:lnTo>
                  <a:lnTo>
                    <a:pt x="136" y="806"/>
                  </a:lnTo>
                  <a:lnTo>
                    <a:pt x="136" y="775"/>
                  </a:lnTo>
                  <a:lnTo>
                    <a:pt x="142" y="744"/>
                  </a:lnTo>
                  <a:lnTo>
                    <a:pt x="142" y="677"/>
                  </a:lnTo>
                  <a:lnTo>
                    <a:pt x="148" y="646"/>
                  </a:lnTo>
                  <a:lnTo>
                    <a:pt x="148" y="615"/>
                  </a:lnTo>
                  <a:lnTo>
                    <a:pt x="154" y="585"/>
                  </a:lnTo>
                  <a:lnTo>
                    <a:pt x="154" y="554"/>
                  </a:lnTo>
                  <a:lnTo>
                    <a:pt x="160" y="523"/>
                  </a:lnTo>
                  <a:lnTo>
                    <a:pt x="160" y="462"/>
                  </a:lnTo>
                  <a:lnTo>
                    <a:pt x="166" y="431"/>
                  </a:lnTo>
                  <a:lnTo>
                    <a:pt x="166" y="406"/>
                  </a:lnTo>
                  <a:lnTo>
                    <a:pt x="173" y="376"/>
                  </a:lnTo>
                  <a:lnTo>
                    <a:pt x="173" y="320"/>
                  </a:lnTo>
                  <a:lnTo>
                    <a:pt x="179" y="296"/>
                  </a:lnTo>
                  <a:lnTo>
                    <a:pt x="179" y="271"/>
                  </a:lnTo>
                  <a:lnTo>
                    <a:pt x="185" y="246"/>
                  </a:lnTo>
                  <a:lnTo>
                    <a:pt x="185" y="222"/>
                  </a:lnTo>
                  <a:lnTo>
                    <a:pt x="191" y="197"/>
                  </a:lnTo>
                  <a:lnTo>
                    <a:pt x="191" y="160"/>
                  </a:lnTo>
                  <a:lnTo>
                    <a:pt x="197" y="136"/>
                  </a:lnTo>
                  <a:lnTo>
                    <a:pt x="197" y="117"/>
                  </a:lnTo>
                  <a:lnTo>
                    <a:pt x="203" y="105"/>
                  </a:lnTo>
                  <a:lnTo>
                    <a:pt x="203" y="74"/>
                  </a:lnTo>
                  <a:lnTo>
                    <a:pt x="210" y="56"/>
                  </a:lnTo>
                  <a:lnTo>
                    <a:pt x="210" y="43"/>
                  </a:lnTo>
                  <a:lnTo>
                    <a:pt x="216" y="37"/>
                  </a:lnTo>
                  <a:lnTo>
                    <a:pt x="216" y="25"/>
                  </a:lnTo>
                  <a:lnTo>
                    <a:pt x="222" y="19"/>
                  </a:lnTo>
                  <a:lnTo>
                    <a:pt x="222" y="7"/>
                  </a:lnTo>
                  <a:lnTo>
                    <a:pt x="228" y="0"/>
                  </a:lnTo>
                  <a:lnTo>
                    <a:pt x="234" y="0"/>
                  </a:lnTo>
                  <a:lnTo>
                    <a:pt x="240" y="7"/>
                  </a:lnTo>
                  <a:lnTo>
                    <a:pt x="246" y="13"/>
                  </a:lnTo>
                  <a:lnTo>
                    <a:pt x="246" y="19"/>
                  </a:lnTo>
                  <a:lnTo>
                    <a:pt x="253" y="25"/>
                  </a:lnTo>
                  <a:lnTo>
                    <a:pt x="253" y="50"/>
                  </a:lnTo>
                  <a:lnTo>
                    <a:pt x="259" y="62"/>
                  </a:lnTo>
                  <a:lnTo>
                    <a:pt x="259" y="74"/>
                  </a:lnTo>
                  <a:lnTo>
                    <a:pt x="265" y="87"/>
                  </a:lnTo>
                  <a:lnTo>
                    <a:pt x="265" y="123"/>
                  </a:lnTo>
                  <a:lnTo>
                    <a:pt x="271" y="142"/>
                  </a:lnTo>
                  <a:lnTo>
                    <a:pt x="271" y="160"/>
                  </a:lnTo>
                  <a:lnTo>
                    <a:pt x="277" y="179"/>
                  </a:lnTo>
                  <a:lnTo>
                    <a:pt x="277" y="203"/>
                  </a:lnTo>
                  <a:lnTo>
                    <a:pt x="283" y="228"/>
                  </a:lnTo>
                  <a:lnTo>
                    <a:pt x="283" y="271"/>
                  </a:lnTo>
                  <a:lnTo>
                    <a:pt x="289" y="302"/>
                  </a:lnTo>
                  <a:lnTo>
                    <a:pt x="289" y="326"/>
                  </a:lnTo>
                  <a:lnTo>
                    <a:pt x="296" y="351"/>
                  </a:lnTo>
                  <a:lnTo>
                    <a:pt x="296" y="406"/>
                  </a:lnTo>
                  <a:lnTo>
                    <a:pt x="302" y="437"/>
                  </a:lnTo>
                  <a:lnTo>
                    <a:pt x="302" y="468"/>
                  </a:lnTo>
                  <a:lnTo>
                    <a:pt x="308" y="499"/>
                  </a:lnTo>
                  <a:lnTo>
                    <a:pt x="308" y="529"/>
                  </a:lnTo>
                  <a:lnTo>
                    <a:pt x="314" y="560"/>
                  </a:lnTo>
                  <a:lnTo>
                    <a:pt x="314" y="622"/>
                  </a:lnTo>
                  <a:lnTo>
                    <a:pt x="320" y="652"/>
                  </a:lnTo>
                  <a:lnTo>
                    <a:pt x="320" y="683"/>
                  </a:lnTo>
                  <a:lnTo>
                    <a:pt x="326" y="714"/>
                  </a:lnTo>
                  <a:lnTo>
                    <a:pt x="326" y="781"/>
                  </a:lnTo>
                  <a:lnTo>
                    <a:pt x="333" y="812"/>
                  </a:lnTo>
                  <a:lnTo>
                    <a:pt x="333" y="843"/>
                  </a:lnTo>
                  <a:lnTo>
                    <a:pt x="339" y="874"/>
                  </a:lnTo>
                  <a:lnTo>
                    <a:pt x="339" y="904"/>
                  </a:lnTo>
                  <a:lnTo>
                    <a:pt x="345" y="935"/>
                  </a:lnTo>
                  <a:lnTo>
                    <a:pt x="345" y="997"/>
                  </a:lnTo>
                  <a:lnTo>
                    <a:pt x="351" y="1021"/>
                  </a:lnTo>
                  <a:lnTo>
                    <a:pt x="351" y="1052"/>
                  </a:lnTo>
                  <a:lnTo>
                    <a:pt x="357" y="1083"/>
                  </a:lnTo>
                  <a:lnTo>
                    <a:pt x="357" y="1132"/>
                  </a:lnTo>
                  <a:lnTo>
                    <a:pt x="363" y="1156"/>
                  </a:lnTo>
                  <a:lnTo>
                    <a:pt x="363" y="1181"/>
                  </a:lnTo>
                  <a:lnTo>
                    <a:pt x="369" y="1206"/>
                  </a:lnTo>
                  <a:lnTo>
                    <a:pt x="369" y="1230"/>
                  </a:lnTo>
                  <a:lnTo>
                    <a:pt x="376" y="1255"/>
                  </a:lnTo>
                  <a:lnTo>
                    <a:pt x="376" y="1292"/>
                  </a:lnTo>
                  <a:lnTo>
                    <a:pt x="382" y="1310"/>
                  </a:lnTo>
                  <a:lnTo>
                    <a:pt x="382" y="1329"/>
                  </a:lnTo>
                  <a:lnTo>
                    <a:pt x="388" y="1347"/>
                  </a:lnTo>
                  <a:lnTo>
                    <a:pt x="388" y="1378"/>
                  </a:lnTo>
                  <a:lnTo>
                    <a:pt x="394" y="1390"/>
                  </a:lnTo>
                  <a:lnTo>
                    <a:pt x="394" y="1402"/>
                  </a:lnTo>
                  <a:lnTo>
                    <a:pt x="400" y="1409"/>
                  </a:lnTo>
                  <a:lnTo>
                    <a:pt x="400" y="1421"/>
                  </a:lnTo>
                  <a:lnTo>
                    <a:pt x="406" y="1427"/>
                  </a:lnTo>
                  <a:lnTo>
                    <a:pt x="406" y="1439"/>
                  </a:lnTo>
                  <a:lnTo>
                    <a:pt x="412" y="1439"/>
                  </a:lnTo>
                  <a:lnTo>
                    <a:pt x="419" y="1439"/>
                  </a:lnTo>
                  <a:lnTo>
                    <a:pt x="425" y="1433"/>
                  </a:lnTo>
                </a:path>
              </a:pathLst>
            </a:custGeom>
            <a:noFill/>
            <a:ln w="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47" name="Freeform 72"/>
            <p:cNvSpPr>
              <a:spLocks noChangeArrowheads="1"/>
            </p:cNvSpPr>
            <p:nvPr/>
          </p:nvSpPr>
          <p:spPr bwMode="auto">
            <a:xfrm>
              <a:off x="2613" y="1416"/>
              <a:ext cx="406" cy="1439"/>
            </a:xfrm>
            <a:custGeom>
              <a:avLst/>
              <a:gdLst>
                <a:gd name="T0" fmla="*/ 6 w 406"/>
                <a:gd name="T1" fmla="*/ 1415 h 1439"/>
                <a:gd name="T2" fmla="*/ 18 w 406"/>
                <a:gd name="T3" fmla="*/ 1372 h 1439"/>
                <a:gd name="T4" fmla="*/ 24 w 406"/>
                <a:gd name="T5" fmla="*/ 1304 h 1439"/>
                <a:gd name="T6" fmla="*/ 37 w 406"/>
                <a:gd name="T7" fmla="*/ 1249 h 1439"/>
                <a:gd name="T8" fmla="*/ 43 w 406"/>
                <a:gd name="T9" fmla="*/ 1150 h 1439"/>
                <a:gd name="T10" fmla="*/ 55 w 406"/>
                <a:gd name="T11" fmla="*/ 1070 h 1439"/>
                <a:gd name="T12" fmla="*/ 61 w 406"/>
                <a:gd name="T13" fmla="*/ 954 h 1439"/>
                <a:gd name="T14" fmla="*/ 74 w 406"/>
                <a:gd name="T15" fmla="*/ 861 h 1439"/>
                <a:gd name="T16" fmla="*/ 80 w 406"/>
                <a:gd name="T17" fmla="*/ 738 h 1439"/>
                <a:gd name="T18" fmla="*/ 92 w 406"/>
                <a:gd name="T19" fmla="*/ 609 h 1439"/>
                <a:gd name="T20" fmla="*/ 98 w 406"/>
                <a:gd name="T21" fmla="*/ 517 h 1439"/>
                <a:gd name="T22" fmla="*/ 110 w 406"/>
                <a:gd name="T23" fmla="*/ 400 h 1439"/>
                <a:gd name="T24" fmla="*/ 117 w 406"/>
                <a:gd name="T25" fmla="*/ 289 h 1439"/>
                <a:gd name="T26" fmla="*/ 129 w 406"/>
                <a:gd name="T27" fmla="*/ 216 h 1439"/>
                <a:gd name="T28" fmla="*/ 135 w 406"/>
                <a:gd name="T29" fmla="*/ 136 h 1439"/>
                <a:gd name="T30" fmla="*/ 147 w 406"/>
                <a:gd name="T31" fmla="*/ 87 h 1439"/>
                <a:gd name="T32" fmla="*/ 154 w 406"/>
                <a:gd name="T33" fmla="*/ 31 h 1439"/>
                <a:gd name="T34" fmla="*/ 166 w 406"/>
                <a:gd name="T35" fmla="*/ 13 h 1439"/>
                <a:gd name="T36" fmla="*/ 178 w 406"/>
                <a:gd name="T37" fmla="*/ 0 h 1439"/>
                <a:gd name="T38" fmla="*/ 190 w 406"/>
                <a:gd name="T39" fmla="*/ 31 h 1439"/>
                <a:gd name="T40" fmla="*/ 203 w 406"/>
                <a:gd name="T41" fmla="*/ 74 h 1439"/>
                <a:gd name="T42" fmla="*/ 209 w 406"/>
                <a:gd name="T43" fmla="*/ 142 h 1439"/>
                <a:gd name="T44" fmla="*/ 221 w 406"/>
                <a:gd name="T45" fmla="*/ 203 h 1439"/>
                <a:gd name="T46" fmla="*/ 227 w 406"/>
                <a:gd name="T47" fmla="*/ 302 h 1439"/>
                <a:gd name="T48" fmla="*/ 240 w 406"/>
                <a:gd name="T49" fmla="*/ 382 h 1439"/>
                <a:gd name="T50" fmla="*/ 246 w 406"/>
                <a:gd name="T51" fmla="*/ 499 h 1439"/>
                <a:gd name="T52" fmla="*/ 258 w 406"/>
                <a:gd name="T53" fmla="*/ 591 h 1439"/>
                <a:gd name="T54" fmla="*/ 264 w 406"/>
                <a:gd name="T55" fmla="*/ 720 h 1439"/>
                <a:gd name="T56" fmla="*/ 277 w 406"/>
                <a:gd name="T57" fmla="*/ 812 h 1439"/>
                <a:gd name="T58" fmla="*/ 283 w 406"/>
                <a:gd name="T59" fmla="*/ 941 h 1439"/>
                <a:gd name="T60" fmla="*/ 295 w 406"/>
                <a:gd name="T61" fmla="*/ 1058 h 1439"/>
                <a:gd name="T62" fmla="*/ 301 w 406"/>
                <a:gd name="T63" fmla="*/ 1138 h 1439"/>
                <a:gd name="T64" fmla="*/ 313 w 406"/>
                <a:gd name="T65" fmla="*/ 1236 h 1439"/>
                <a:gd name="T66" fmla="*/ 320 w 406"/>
                <a:gd name="T67" fmla="*/ 1316 h 1439"/>
                <a:gd name="T68" fmla="*/ 332 w 406"/>
                <a:gd name="T69" fmla="*/ 1366 h 1439"/>
                <a:gd name="T70" fmla="*/ 338 w 406"/>
                <a:gd name="T71" fmla="*/ 1409 h 1439"/>
                <a:gd name="T72" fmla="*/ 356 w 406"/>
                <a:gd name="T73" fmla="*/ 1439 h 1439"/>
                <a:gd name="T74" fmla="*/ 363 w 406"/>
                <a:gd name="T75" fmla="*/ 1439 h 1439"/>
                <a:gd name="T76" fmla="*/ 375 w 406"/>
                <a:gd name="T77" fmla="*/ 1415 h 1439"/>
                <a:gd name="T78" fmla="*/ 381 w 406"/>
                <a:gd name="T79" fmla="*/ 1372 h 1439"/>
                <a:gd name="T80" fmla="*/ 393 w 406"/>
                <a:gd name="T81" fmla="*/ 1323 h 1439"/>
                <a:gd name="T82" fmla="*/ 399 w 406"/>
                <a:gd name="T83" fmla="*/ 1243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06" h="1439">
                  <a:moveTo>
                    <a:pt x="0" y="1433"/>
                  </a:moveTo>
                  <a:lnTo>
                    <a:pt x="6" y="1427"/>
                  </a:lnTo>
                  <a:lnTo>
                    <a:pt x="6" y="1415"/>
                  </a:lnTo>
                  <a:lnTo>
                    <a:pt x="12" y="1409"/>
                  </a:lnTo>
                  <a:lnTo>
                    <a:pt x="12" y="1384"/>
                  </a:lnTo>
                  <a:lnTo>
                    <a:pt x="18" y="1372"/>
                  </a:lnTo>
                  <a:lnTo>
                    <a:pt x="18" y="1359"/>
                  </a:lnTo>
                  <a:lnTo>
                    <a:pt x="24" y="1341"/>
                  </a:lnTo>
                  <a:lnTo>
                    <a:pt x="24" y="1304"/>
                  </a:lnTo>
                  <a:lnTo>
                    <a:pt x="31" y="1286"/>
                  </a:lnTo>
                  <a:lnTo>
                    <a:pt x="31" y="1267"/>
                  </a:lnTo>
                  <a:lnTo>
                    <a:pt x="37" y="1249"/>
                  </a:lnTo>
                  <a:lnTo>
                    <a:pt x="37" y="1224"/>
                  </a:lnTo>
                  <a:lnTo>
                    <a:pt x="43" y="1200"/>
                  </a:lnTo>
                  <a:lnTo>
                    <a:pt x="43" y="1150"/>
                  </a:lnTo>
                  <a:lnTo>
                    <a:pt x="49" y="1126"/>
                  </a:lnTo>
                  <a:lnTo>
                    <a:pt x="49" y="1101"/>
                  </a:lnTo>
                  <a:lnTo>
                    <a:pt x="55" y="1070"/>
                  </a:lnTo>
                  <a:lnTo>
                    <a:pt x="55" y="1015"/>
                  </a:lnTo>
                  <a:lnTo>
                    <a:pt x="61" y="984"/>
                  </a:lnTo>
                  <a:lnTo>
                    <a:pt x="61" y="954"/>
                  </a:lnTo>
                  <a:lnTo>
                    <a:pt x="67" y="923"/>
                  </a:lnTo>
                  <a:lnTo>
                    <a:pt x="67" y="898"/>
                  </a:lnTo>
                  <a:lnTo>
                    <a:pt x="74" y="861"/>
                  </a:lnTo>
                  <a:lnTo>
                    <a:pt x="74" y="800"/>
                  </a:lnTo>
                  <a:lnTo>
                    <a:pt x="80" y="769"/>
                  </a:lnTo>
                  <a:lnTo>
                    <a:pt x="80" y="738"/>
                  </a:lnTo>
                  <a:lnTo>
                    <a:pt x="86" y="708"/>
                  </a:lnTo>
                  <a:lnTo>
                    <a:pt x="86" y="640"/>
                  </a:lnTo>
                  <a:lnTo>
                    <a:pt x="92" y="609"/>
                  </a:lnTo>
                  <a:lnTo>
                    <a:pt x="92" y="578"/>
                  </a:lnTo>
                  <a:lnTo>
                    <a:pt x="98" y="548"/>
                  </a:lnTo>
                  <a:lnTo>
                    <a:pt x="98" y="517"/>
                  </a:lnTo>
                  <a:lnTo>
                    <a:pt x="104" y="486"/>
                  </a:lnTo>
                  <a:lnTo>
                    <a:pt x="104" y="431"/>
                  </a:lnTo>
                  <a:lnTo>
                    <a:pt x="110" y="400"/>
                  </a:lnTo>
                  <a:lnTo>
                    <a:pt x="110" y="369"/>
                  </a:lnTo>
                  <a:lnTo>
                    <a:pt x="117" y="345"/>
                  </a:lnTo>
                  <a:lnTo>
                    <a:pt x="117" y="289"/>
                  </a:lnTo>
                  <a:lnTo>
                    <a:pt x="123" y="265"/>
                  </a:lnTo>
                  <a:lnTo>
                    <a:pt x="123" y="240"/>
                  </a:lnTo>
                  <a:lnTo>
                    <a:pt x="129" y="216"/>
                  </a:lnTo>
                  <a:lnTo>
                    <a:pt x="129" y="197"/>
                  </a:lnTo>
                  <a:lnTo>
                    <a:pt x="135" y="173"/>
                  </a:lnTo>
                  <a:lnTo>
                    <a:pt x="135" y="136"/>
                  </a:lnTo>
                  <a:lnTo>
                    <a:pt x="141" y="117"/>
                  </a:lnTo>
                  <a:lnTo>
                    <a:pt x="141" y="99"/>
                  </a:lnTo>
                  <a:lnTo>
                    <a:pt x="147" y="87"/>
                  </a:lnTo>
                  <a:lnTo>
                    <a:pt x="147" y="56"/>
                  </a:lnTo>
                  <a:lnTo>
                    <a:pt x="154" y="43"/>
                  </a:lnTo>
                  <a:lnTo>
                    <a:pt x="154" y="31"/>
                  </a:lnTo>
                  <a:lnTo>
                    <a:pt x="160" y="25"/>
                  </a:lnTo>
                  <a:lnTo>
                    <a:pt x="160" y="19"/>
                  </a:lnTo>
                  <a:lnTo>
                    <a:pt x="166" y="13"/>
                  </a:lnTo>
                  <a:lnTo>
                    <a:pt x="166" y="0"/>
                  </a:lnTo>
                  <a:lnTo>
                    <a:pt x="172" y="0"/>
                  </a:lnTo>
                  <a:lnTo>
                    <a:pt x="178" y="0"/>
                  </a:lnTo>
                  <a:lnTo>
                    <a:pt x="184" y="13"/>
                  </a:lnTo>
                  <a:lnTo>
                    <a:pt x="190" y="19"/>
                  </a:lnTo>
                  <a:lnTo>
                    <a:pt x="190" y="31"/>
                  </a:lnTo>
                  <a:lnTo>
                    <a:pt x="197" y="37"/>
                  </a:lnTo>
                  <a:lnTo>
                    <a:pt x="197" y="62"/>
                  </a:lnTo>
                  <a:lnTo>
                    <a:pt x="203" y="74"/>
                  </a:lnTo>
                  <a:lnTo>
                    <a:pt x="203" y="93"/>
                  </a:lnTo>
                  <a:lnTo>
                    <a:pt x="209" y="105"/>
                  </a:lnTo>
                  <a:lnTo>
                    <a:pt x="209" y="142"/>
                  </a:lnTo>
                  <a:lnTo>
                    <a:pt x="215" y="160"/>
                  </a:lnTo>
                  <a:lnTo>
                    <a:pt x="215" y="185"/>
                  </a:lnTo>
                  <a:lnTo>
                    <a:pt x="221" y="203"/>
                  </a:lnTo>
                  <a:lnTo>
                    <a:pt x="221" y="228"/>
                  </a:lnTo>
                  <a:lnTo>
                    <a:pt x="227" y="253"/>
                  </a:lnTo>
                  <a:lnTo>
                    <a:pt x="227" y="302"/>
                  </a:lnTo>
                  <a:lnTo>
                    <a:pt x="233" y="326"/>
                  </a:lnTo>
                  <a:lnTo>
                    <a:pt x="233" y="357"/>
                  </a:lnTo>
                  <a:lnTo>
                    <a:pt x="240" y="382"/>
                  </a:lnTo>
                  <a:lnTo>
                    <a:pt x="240" y="443"/>
                  </a:lnTo>
                  <a:lnTo>
                    <a:pt x="246" y="474"/>
                  </a:lnTo>
                  <a:lnTo>
                    <a:pt x="246" y="499"/>
                  </a:lnTo>
                  <a:lnTo>
                    <a:pt x="252" y="529"/>
                  </a:lnTo>
                  <a:lnTo>
                    <a:pt x="252" y="560"/>
                  </a:lnTo>
                  <a:lnTo>
                    <a:pt x="258" y="591"/>
                  </a:lnTo>
                  <a:lnTo>
                    <a:pt x="258" y="658"/>
                  </a:lnTo>
                  <a:lnTo>
                    <a:pt x="264" y="689"/>
                  </a:lnTo>
                  <a:lnTo>
                    <a:pt x="264" y="720"/>
                  </a:lnTo>
                  <a:lnTo>
                    <a:pt x="270" y="751"/>
                  </a:lnTo>
                  <a:lnTo>
                    <a:pt x="270" y="781"/>
                  </a:lnTo>
                  <a:lnTo>
                    <a:pt x="277" y="812"/>
                  </a:lnTo>
                  <a:lnTo>
                    <a:pt x="277" y="880"/>
                  </a:lnTo>
                  <a:lnTo>
                    <a:pt x="283" y="911"/>
                  </a:lnTo>
                  <a:lnTo>
                    <a:pt x="283" y="941"/>
                  </a:lnTo>
                  <a:lnTo>
                    <a:pt x="289" y="966"/>
                  </a:lnTo>
                  <a:lnTo>
                    <a:pt x="289" y="1027"/>
                  </a:lnTo>
                  <a:lnTo>
                    <a:pt x="295" y="1058"/>
                  </a:lnTo>
                  <a:lnTo>
                    <a:pt x="295" y="1083"/>
                  </a:lnTo>
                  <a:lnTo>
                    <a:pt x="301" y="1113"/>
                  </a:lnTo>
                  <a:lnTo>
                    <a:pt x="301" y="1138"/>
                  </a:lnTo>
                  <a:lnTo>
                    <a:pt x="307" y="1163"/>
                  </a:lnTo>
                  <a:lnTo>
                    <a:pt x="307" y="1212"/>
                  </a:lnTo>
                  <a:lnTo>
                    <a:pt x="313" y="1236"/>
                  </a:lnTo>
                  <a:lnTo>
                    <a:pt x="313" y="1255"/>
                  </a:lnTo>
                  <a:lnTo>
                    <a:pt x="320" y="1279"/>
                  </a:lnTo>
                  <a:lnTo>
                    <a:pt x="320" y="1316"/>
                  </a:lnTo>
                  <a:lnTo>
                    <a:pt x="326" y="1335"/>
                  </a:lnTo>
                  <a:lnTo>
                    <a:pt x="326" y="1347"/>
                  </a:lnTo>
                  <a:lnTo>
                    <a:pt x="332" y="1366"/>
                  </a:lnTo>
                  <a:lnTo>
                    <a:pt x="332" y="1378"/>
                  </a:lnTo>
                  <a:lnTo>
                    <a:pt x="338" y="1390"/>
                  </a:lnTo>
                  <a:lnTo>
                    <a:pt x="338" y="1409"/>
                  </a:lnTo>
                  <a:lnTo>
                    <a:pt x="344" y="1421"/>
                  </a:lnTo>
                  <a:lnTo>
                    <a:pt x="344" y="1427"/>
                  </a:lnTo>
                  <a:lnTo>
                    <a:pt x="356" y="1439"/>
                  </a:lnTo>
                  <a:lnTo>
                    <a:pt x="350" y="1439"/>
                  </a:lnTo>
                  <a:lnTo>
                    <a:pt x="356" y="1439"/>
                  </a:lnTo>
                  <a:lnTo>
                    <a:pt x="363" y="1439"/>
                  </a:lnTo>
                  <a:lnTo>
                    <a:pt x="369" y="1427"/>
                  </a:lnTo>
                  <a:lnTo>
                    <a:pt x="369" y="1421"/>
                  </a:lnTo>
                  <a:lnTo>
                    <a:pt x="375" y="1415"/>
                  </a:lnTo>
                  <a:lnTo>
                    <a:pt x="375" y="1409"/>
                  </a:lnTo>
                  <a:lnTo>
                    <a:pt x="381" y="1396"/>
                  </a:lnTo>
                  <a:lnTo>
                    <a:pt x="381" y="1372"/>
                  </a:lnTo>
                  <a:lnTo>
                    <a:pt x="387" y="1353"/>
                  </a:lnTo>
                  <a:lnTo>
                    <a:pt x="387" y="1341"/>
                  </a:lnTo>
                  <a:lnTo>
                    <a:pt x="393" y="1323"/>
                  </a:lnTo>
                  <a:lnTo>
                    <a:pt x="393" y="1304"/>
                  </a:lnTo>
                  <a:lnTo>
                    <a:pt x="399" y="1286"/>
                  </a:lnTo>
                  <a:lnTo>
                    <a:pt x="399" y="1243"/>
                  </a:lnTo>
                  <a:lnTo>
                    <a:pt x="406" y="1224"/>
                  </a:lnTo>
                  <a:lnTo>
                    <a:pt x="406" y="1200"/>
                  </a:lnTo>
                </a:path>
              </a:pathLst>
            </a:custGeom>
            <a:noFill/>
            <a:ln w="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48" name="Freeform 73"/>
            <p:cNvSpPr>
              <a:spLocks noChangeArrowheads="1"/>
            </p:cNvSpPr>
            <p:nvPr/>
          </p:nvSpPr>
          <p:spPr bwMode="auto">
            <a:xfrm>
              <a:off x="3019" y="1416"/>
              <a:ext cx="418" cy="1439"/>
            </a:xfrm>
            <a:custGeom>
              <a:avLst/>
              <a:gdLst>
                <a:gd name="T0" fmla="*/ 6 w 418"/>
                <a:gd name="T1" fmla="*/ 1120 h 1439"/>
                <a:gd name="T2" fmla="*/ 18 w 418"/>
                <a:gd name="T3" fmla="*/ 1040 h 1439"/>
                <a:gd name="T4" fmla="*/ 24 w 418"/>
                <a:gd name="T5" fmla="*/ 923 h 1439"/>
                <a:gd name="T6" fmla="*/ 37 w 418"/>
                <a:gd name="T7" fmla="*/ 831 h 1439"/>
                <a:gd name="T8" fmla="*/ 43 w 418"/>
                <a:gd name="T9" fmla="*/ 701 h 1439"/>
                <a:gd name="T10" fmla="*/ 55 w 418"/>
                <a:gd name="T11" fmla="*/ 609 h 1439"/>
                <a:gd name="T12" fmla="*/ 61 w 418"/>
                <a:gd name="T13" fmla="*/ 486 h 1439"/>
                <a:gd name="T14" fmla="*/ 73 w 418"/>
                <a:gd name="T15" fmla="*/ 369 h 1439"/>
                <a:gd name="T16" fmla="*/ 80 w 418"/>
                <a:gd name="T17" fmla="*/ 289 h 1439"/>
                <a:gd name="T18" fmla="*/ 92 w 418"/>
                <a:gd name="T19" fmla="*/ 191 h 1439"/>
                <a:gd name="T20" fmla="*/ 98 w 418"/>
                <a:gd name="T21" fmla="*/ 117 h 1439"/>
                <a:gd name="T22" fmla="*/ 110 w 418"/>
                <a:gd name="T23" fmla="*/ 68 h 1439"/>
                <a:gd name="T24" fmla="*/ 116 w 418"/>
                <a:gd name="T25" fmla="*/ 25 h 1439"/>
                <a:gd name="T26" fmla="*/ 135 w 418"/>
                <a:gd name="T27" fmla="*/ 0 h 1439"/>
                <a:gd name="T28" fmla="*/ 147 w 418"/>
                <a:gd name="T29" fmla="*/ 19 h 1439"/>
                <a:gd name="T30" fmla="*/ 160 w 418"/>
                <a:gd name="T31" fmla="*/ 50 h 1439"/>
                <a:gd name="T32" fmla="*/ 166 w 418"/>
                <a:gd name="T33" fmla="*/ 111 h 1439"/>
                <a:gd name="T34" fmla="*/ 178 w 418"/>
                <a:gd name="T35" fmla="*/ 166 h 1439"/>
                <a:gd name="T36" fmla="*/ 184 w 418"/>
                <a:gd name="T37" fmla="*/ 259 h 1439"/>
                <a:gd name="T38" fmla="*/ 196 w 418"/>
                <a:gd name="T39" fmla="*/ 357 h 1439"/>
                <a:gd name="T40" fmla="*/ 203 w 418"/>
                <a:gd name="T41" fmla="*/ 443 h 1439"/>
                <a:gd name="T42" fmla="*/ 215 w 418"/>
                <a:gd name="T43" fmla="*/ 566 h 1439"/>
                <a:gd name="T44" fmla="*/ 221 w 418"/>
                <a:gd name="T45" fmla="*/ 695 h 1439"/>
                <a:gd name="T46" fmla="*/ 233 w 418"/>
                <a:gd name="T47" fmla="*/ 788 h 1439"/>
                <a:gd name="T48" fmla="*/ 239 w 418"/>
                <a:gd name="T49" fmla="*/ 911 h 1439"/>
                <a:gd name="T50" fmla="*/ 252 w 418"/>
                <a:gd name="T51" fmla="*/ 1003 h 1439"/>
                <a:gd name="T52" fmla="*/ 258 w 418"/>
                <a:gd name="T53" fmla="*/ 1113 h 1439"/>
                <a:gd name="T54" fmla="*/ 270 w 418"/>
                <a:gd name="T55" fmla="*/ 1193 h 1439"/>
                <a:gd name="T56" fmla="*/ 276 w 418"/>
                <a:gd name="T57" fmla="*/ 1279 h 1439"/>
                <a:gd name="T58" fmla="*/ 289 w 418"/>
                <a:gd name="T59" fmla="*/ 1353 h 1439"/>
                <a:gd name="T60" fmla="*/ 295 w 418"/>
                <a:gd name="T61" fmla="*/ 1390 h 1439"/>
                <a:gd name="T62" fmla="*/ 307 w 418"/>
                <a:gd name="T63" fmla="*/ 1427 h 1439"/>
                <a:gd name="T64" fmla="*/ 326 w 418"/>
                <a:gd name="T65" fmla="*/ 1433 h 1439"/>
                <a:gd name="T66" fmla="*/ 338 w 418"/>
                <a:gd name="T67" fmla="*/ 1402 h 1439"/>
                <a:gd name="T68" fmla="*/ 344 w 418"/>
                <a:gd name="T69" fmla="*/ 1353 h 1439"/>
                <a:gd name="T70" fmla="*/ 356 w 418"/>
                <a:gd name="T71" fmla="*/ 1304 h 1439"/>
                <a:gd name="T72" fmla="*/ 362 w 418"/>
                <a:gd name="T73" fmla="*/ 1218 h 1439"/>
                <a:gd name="T74" fmla="*/ 375 w 418"/>
                <a:gd name="T75" fmla="*/ 1144 h 1439"/>
                <a:gd name="T76" fmla="*/ 381 w 418"/>
                <a:gd name="T77" fmla="*/ 1034 h 1439"/>
                <a:gd name="T78" fmla="*/ 393 w 418"/>
                <a:gd name="T79" fmla="*/ 947 h 1439"/>
                <a:gd name="T80" fmla="*/ 399 w 418"/>
                <a:gd name="T81" fmla="*/ 824 h 1439"/>
                <a:gd name="T82" fmla="*/ 412 w 418"/>
                <a:gd name="T83" fmla="*/ 695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18" h="1439">
                  <a:moveTo>
                    <a:pt x="0" y="1200"/>
                  </a:moveTo>
                  <a:lnTo>
                    <a:pt x="6" y="1175"/>
                  </a:lnTo>
                  <a:lnTo>
                    <a:pt x="6" y="1120"/>
                  </a:lnTo>
                  <a:lnTo>
                    <a:pt x="12" y="1095"/>
                  </a:lnTo>
                  <a:lnTo>
                    <a:pt x="12" y="1070"/>
                  </a:lnTo>
                  <a:lnTo>
                    <a:pt x="18" y="1040"/>
                  </a:lnTo>
                  <a:lnTo>
                    <a:pt x="18" y="1009"/>
                  </a:lnTo>
                  <a:lnTo>
                    <a:pt x="24" y="984"/>
                  </a:lnTo>
                  <a:lnTo>
                    <a:pt x="24" y="923"/>
                  </a:lnTo>
                  <a:lnTo>
                    <a:pt x="30" y="892"/>
                  </a:lnTo>
                  <a:lnTo>
                    <a:pt x="30" y="861"/>
                  </a:lnTo>
                  <a:lnTo>
                    <a:pt x="37" y="831"/>
                  </a:lnTo>
                  <a:lnTo>
                    <a:pt x="37" y="763"/>
                  </a:lnTo>
                  <a:lnTo>
                    <a:pt x="43" y="732"/>
                  </a:lnTo>
                  <a:lnTo>
                    <a:pt x="43" y="701"/>
                  </a:lnTo>
                  <a:lnTo>
                    <a:pt x="49" y="671"/>
                  </a:lnTo>
                  <a:lnTo>
                    <a:pt x="49" y="640"/>
                  </a:lnTo>
                  <a:lnTo>
                    <a:pt x="55" y="609"/>
                  </a:lnTo>
                  <a:lnTo>
                    <a:pt x="55" y="542"/>
                  </a:lnTo>
                  <a:lnTo>
                    <a:pt x="61" y="517"/>
                  </a:lnTo>
                  <a:lnTo>
                    <a:pt x="61" y="486"/>
                  </a:lnTo>
                  <a:lnTo>
                    <a:pt x="67" y="455"/>
                  </a:lnTo>
                  <a:lnTo>
                    <a:pt x="67" y="394"/>
                  </a:lnTo>
                  <a:lnTo>
                    <a:pt x="73" y="369"/>
                  </a:lnTo>
                  <a:lnTo>
                    <a:pt x="73" y="339"/>
                  </a:lnTo>
                  <a:lnTo>
                    <a:pt x="80" y="314"/>
                  </a:lnTo>
                  <a:lnTo>
                    <a:pt x="80" y="289"/>
                  </a:lnTo>
                  <a:lnTo>
                    <a:pt x="86" y="265"/>
                  </a:lnTo>
                  <a:lnTo>
                    <a:pt x="86" y="216"/>
                  </a:lnTo>
                  <a:lnTo>
                    <a:pt x="92" y="191"/>
                  </a:lnTo>
                  <a:lnTo>
                    <a:pt x="92" y="173"/>
                  </a:lnTo>
                  <a:lnTo>
                    <a:pt x="98" y="154"/>
                  </a:lnTo>
                  <a:lnTo>
                    <a:pt x="98" y="117"/>
                  </a:lnTo>
                  <a:lnTo>
                    <a:pt x="104" y="99"/>
                  </a:lnTo>
                  <a:lnTo>
                    <a:pt x="104" y="80"/>
                  </a:lnTo>
                  <a:lnTo>
                    <a:pt x="110" y="68"/>
                  </a:lnTo>
                  <a:lnTo>
                    <a:pt x="110" y="56"/>
                  </a:lnTo>
                  <a:lnTo>
                    <a:pt x="116" y="43"/>
                  </a:lnTo>
                  <a:lnTo>
                    <a:pt x="116" y="25"/>
                  </a:lnTo>
                  <a:lnTo>
                    <a:pt x="129" y="7"/>
                  </a:lnTo>
                  <a:lnTo>
                    <a:pt x="129" y="0"/>
                  </a:lnTo>
                  <a:lnTo>
                    <a:pt x="135" y="0"/>
                  </a:lnTo>
                  <a:lnTo>
                    <a:pt x="141" y="0"/>
                  </a:lnTo>
                  <a:lnTo>
                    <a:pt x="147" y="13"/>
                  </a:lnTo>
                  <a:lnTo>
                    <a:pt x="147" y="19"/>
                  </a:lnTo>
                  <a:lnTo>
                    <a:pt x="153" y="31"/>
                  </a:lnTo>
                  <a:lnTo>
                    <a:pt x="153" y="37"/>
                  </a:lnTo>
                  <a:lnTo>
                    <a:pt x="160" y="50"/>
                  </a:lnTo>
                  <a:lnTo>
                    <a:pt x="160" y="80"/>
                  </a:lnTo>
                  <a:lnTo>
                    <a:pt x="166" y="93"/>
                  </a:lnTo>
                  <a:lnTo>
                    <a:pt x="166" y="111"/>
                  </a:lnTo>
                  <a:lnTo>
                    <a:pt x="172" y="130"/>
                  </a:lnTo>
                  <a:lnTo>
                    <a:pt x="172" y="148"/>
                  </a:lnTo>
                  <a:lnTo>
                    <a:pt x="178" y="166"/>
                  </a:lnTo>
                  <a:lnTo>
                    <a:pt x="178" y="209"/>
                  </a:lnTo>
                  <a:lnTo>
                    <a:pt x="184" y="234"/>
                  </a:lnTo>
                  <a:lnTo>
                    <a:pt x="184" y="259"/>
                  </a:lnTo>
                  <a:lnTo>
                    <a:pt x="190" y="283"/>
                  </a:lnTo>
                  <a:lnTo>
                    <a:pt x="190" y="332"/>
                  </a:lnTo>
                  <a:lnTo>
                    <a:pt x="196" y="357"/>
                  </a:lnTo>
                  <a:lnTo>
                    <a:pt x="196" y="388"/>
                  </a:lnTo>
                  <a:lnTo>
                    <a:pt x="203" y="419"/>
                  </a:lnTo>
                  <a:lnTo>
                    <a:pt x="203" y="443"/>
                  </a:lnTo>
                  <a:lnTo>
                    <a:pt x="209" y="474"/>
                  </a:lnTo>
                  <a:lnTo>
                    <a:pt x="209" y="535"/>
                  </a:lnTo>
                  <a:lnTo>
                    <a:pt x="215" y="566"/>
                  </a:lnTo>
                  <a:lnTo>
                    <a:pt x="215" y="597"/>
                  </a:lnTo>
                  <a:lnTo>
                    <a:pt x="221" y="628"/>
                  </a:lnTo>
                  <a:lnTo>
                    <a:pt x="221" y="695"/>
                  </a:lnTo>
                  <a:lnTo>
                    <a:pt x="227" y="726"/>
                  </a:lnTo>
                  <a:lnTo>
                    <a:pt x="227" y="757"/>
                  </a:lnTo>
                  <a:lnTo>
                    <a:pt x="233" y="788"/>
                  </a:lnTo>
                  <a:lnTo>
                    <a:pt x="233" y="818"/>
                  </a:lnTo>
                  <a:lnTo>
                    <a:pt x="239" y="849"/>
                  </a:lnTo>
                  <a:lnTo>
                    <a:pt x="239" y="911"/>
                  </a:lnTo>
                  <a:lnTo>
                    <a:pt x="246" y="941"/>
                  </a:lnTo>
                  <a:lnTo>
                    <a:pt x="246" y="972"/>
                  </a:lnTo>
                  <a:lnTo>
                    <a:pt x="252" y="1003"/>
                  </a:lnTo>
                  <a:lnTo>
                    <a:pt x="252" y="1058"/>
                  </a:lnTo>
                  <a:lnTo>
                    <a:pt x="258" y="1089"/>
                  </a:lnTo>
                  <a:lnTo>
                    <a:pt x="258" y="1113"/>
                  </a:lnTo>
                  <a:lnTo>
                    <a:pt x="264" y="1138"/>
                  </a:lnTo>
                  <a:lnTo>
                    <a:pt x="264" y="1169"/>
                  </a:lnTo>
                  <a:lnTo>
                    <a:pt x="270" y="1193"/>
                  </a:lnTo>
                  <a:lnTo>
                    <a:pt x="270" y="1236"/>
                  </a:lnTo>
                  <a:lnTo>
                    <a:pt x="276" y="1261"/>
                  </a:lnTo>
                  <a:lnTo>
                    <a:pt x="276" y="1279"/>
                  </a:lnTo>
                  <a:lnTo>
                    <a:pt x="283" y="1298"/>
                  </a:lnTo>
                  <a:lnTo>
                    <a:pt x="283" y="1335"/>
                  </a:lnTo>
                  <a:lnTo>
                    <a:pt x="289" y="1353"/>
                  </a:lnTo>
                  <a:lnTo>
                    <a:pt x="289" y="1366"/>
                  </a:lnTo>
                  <a:lnTo>
                    <a:pt x="295" y="1378"/>
                  </a:lnTo>
                  <a:lnTo>
                    <a:pt x="295" y="1390"/>
                  </a:lnTo>
                  <a:lnTo>
                    <a:pt x="301" y="1402"/>
                  </a:lnTo>
                  <a:lnTo>
                    <a:pt x="301" y="1421"/>
                  </a:lnTo>
                  <a:lnTo>
                    <a:pt x="307" y="1427"/>
                  </a:lnTo>
                  <a:lnTo>
                    <a:pt x="307" y="1433"/>
                  </a:lnTo>
                  <a:lnTo>
                    <a:pt x="319" y="1439"/>
                  </a:lnTo>
                  <a:lnTo>
                    <a:pt x="326" y="1433"/>
                  </a:lnTo>
                  <a:lnTo>
                    <a:pt x="332" y="1427"/>
                  </a:lnTo>
                  <a:lnTo>
                    <a:pt x="332" y="1415"/>
                  </a:lnTo>
                  <a:lnTo>
                    <a:pt x="338" y="1402"/>
                  </a:lnTo>
                  <a:lnTo>
                    <a:pt x="338" y="1396"/>
                  </a:lnTo>
                  <a:lnTo>
                    <a:pt x="344" y="1384"/>
                  </a:lnTo>
                  <a:lnTo>
                    <a:pt x="344" y="1353"/>
                  </a:lnTo>
                  <a:lnTo>
                    <a:pt x="350" y="1335"/>
                  </a:lnTo>
                  <a:lnTo>
                    <a:pt x="350" y="1323"/>
                  </a:lnTo>
                  <a:lnTo>
                    <a:pt x="356" y="1304"/>
                  </a:lnTo>
                  <a:lnTo>
                    <a:pt x="356" y="1279"/>
                  </a:lnTo>
                  <a:lnTo>
                    <a:pt x="362" y="1261"/>
                  </a:lnTo>
                  <a:lnTo>
                    <a:pt x="362" y="1218"/>
                  </a:lnTo>
                  <a:lnTo>
                    <a:pt x="369" y="1193"/>
                  </a:lnTo>
                  <a:lnTo>
                    <a:pt x="369" y="1169"/>
                  </a:lnTo>
                  <a:lnTo>
                    <a:pt x="375" y="1144"/>
                  </a:lnTo>
                  <a:lnTo>
                    <a:pt x="375" y="1089"/>
                  </a:lnTo>
                  <a:lnTo>
                    <a:pt x="381" y="1064"/>
                  </a:lnTo>
                  <a:lnTo>
                    <a:pt x="381" y="1034"/>
                  </a:lnTo>
                  <a:lnTo>
                    <a:pt x="387" y="1009"/>
                  </a:lnTo>
                  <a:lnTo>
                    <a:pt x="387" y="978"/>
                  </a:lnTo>
                  <a:lnTo>
                    <a:pt x="393" y="947"/>
                  </a:lnTo>
                  <a:lnTo>
                    <a:pt x="393" y="886"/>
                  </a:lnTo>
                  <a:lnTo>
                    <a:pt x="399" y="855"/>
                  </a:lnTo>
                  <a:lnTo>
                    <a:pt x="399" y="824"/>
                  </a:lnTo>
                  <a:lnTo>
                    <a:pt x="406" y="794"/>
                  </a:lnTo>
                  <a:lnTo>
                    <a:pt x="406" y="726"/>
                  </a:lnTo>
                  <a:lnTo>
                    <a:pt x="412" y="695"/>
                  </a:lnTo>
                  <a:lnTo>
                    <a:pt x="412" y="665"/>
                  </a:lnTo>
                  <a:lnTo>
                    <a:pt x="418" y="634"/>
                  </a:lnTo>
                </a:path>
              </a:pathLst>
            </a:custGeom>
            <a:noFill/>
            <a:ln w="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49" name="Freeform 74"/>
            <p:cNvSpPr>
              <a:spLocks noChangeArrowheads="1"/>
            </p:cNvSpPr>
            <p:nvPr/>
          </p:nvSpPr>
          <p:spPr bwMode="auto">
            <a:xfrm>
              <a:off x="3437" y="1416"/>
              <a:ext cx="86" cy="634"/>
            </a:xfrm>
            <a:custGeom>
              <a:avLst/>
              <a:gdLst>
                <a:gd name="T0" fmla="*/ 0 w 86"/>
                <a:gd name="T1" fmla="*/ 634 h 634"/>
                <a:gd name="T2" fmla="*/ 0 w 86"/>
                <a:gd name="T3" fmla="*/ 603 h 634"/>
                <a:gd name="T4" fmla="*/ 6 w 86"/>
                <a:gd name="T5" fmla="*/ 572 h 634"/>
                <a:gd name="T6" fmla="*/ 6 w 86"/>
                <a:gd name="T7" fmla="*/ 511 h 634"/>
                <a:gd name="T8" fmla="*/ 12 w 86"/>
                <a:gd name="T9" fmla="*/ 480 h 634"/>
                <a:gd name="T10" fmla="*/ 12 w 86"/>
                <a:gd name="T11" fmla="*/ 449 h 634"/>
                <a:gd name="T12" fmla="*/ 18 w 86"/>
                <a:gd name="T13" fmla="*/ 419 h 634"/>
                <a:gd name="T14" fmla="*/ 18 w 86"/>
                <a:gd name="T15" fmla="*/ 363 h 634"/>
                <a:gd name="T16" fmla="*/ 24 w 86"/>
                <a:gd name="T17" fmla="*/ 339 h 634"/>
                <a:gd name="T18" fmla="*/ 24 w 86"/>
                <a:gd name="T19" fmla="*/ 308 h 634"/>
                <a:gd name="T20" fmla="*/ 31 w 86"/>
                <a:gd name="T21" fmla="*/ 283 h 634"/>
                <a:gd name="T22" fmla="*/ 31 w 86"/>
                <a:gd name="T23" fmla="*/ 259 h 634"/>
                <a:gd name="T24" fmla="*/ 37 w 86"/>
                <a:gd name="T25" fmla="*/ 234 h 634"/>
                <a:gd name="T26" fmla="*/ 37 w 86"/>
                <a:gd name="T27" fmla="*/ 191 h 634"/>
                <a:gd name="T28" fmla="*/ 43 w 86"/>
                <a:gd name="T29" fmla="*/ 166 h 634"/>
                <a:gd name="T30" fmla="*/ 43 w 86"/>
                <a:gd name="T31" fmla="*/ 148 h 634"/>
                <a:gd name="T32" fmla="*/ 49 w 86"/>
                <a:gd name="T33" fmla="*/ 130 h 634"/>
                <a:gd name="T34" fmla="*/ 49 w 86"/>
                <a:gd name="T35" fmla="*/ 93 h 634"/>
                <a:gd name="T36" fmla="*/ 55 w 86"/>
                <a:gd name="T37" fmla="*/ 80 h 634"/>
                <a:gd name="T38" fmla="*/ 55 w 86"/>
                <a:gd name="T39" fmla="*/ 68 h 634"/>
                <a:gd name="T40" fmla="*/ 61 w 86"/>
                <a:gd name="T41" fmla="*/ 56 h 634"/>
                <a:gd name="T42" fmla="*/ 61 w 86"/>
                <a:gd name="T43" fmla="*/ 43 h 634"/>
                <a:gd name="T44" fmla="*/ 67 w 86"/>
                <a:gd name="T45" fmla="*/ 31 h 634"/>
                <a:gd name="T46" fmla="*/ 67 w 86"/>
                <a:gd name="T47" fmla="*/ 13 h 634"/>
                <a:gd name="T48" fmla="*/ 74 w 86"/>
                <a:gd name="T49" fmla="*/ 7 h 634"/>
                <a:gd name="T50" fmla="*/ 80 w 86"/>
                <a:gd name="T51" fmla="*/ 0 h 634"/>
                <a:gd name="T52" fmla="*/ 86 w 86"/>
                <a:gd name="T53" fmla="*/ 0 h 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6" h="634">
                  <a:moveTo>
                    <a:pt x="0" y="634"/>
                  </a:moveTo>
                  <a:lnTo>
                    <a:pt x="0" y="603"/>
                  </a:lnTo>
                  <a:lnTo>
                    <a:pt x="6" y="572"/>
                  </a:lnTo>
                  <a:lnTo>
                    <a:pt x="6" y="511"/>
                  </a:lnTo>
                  <a:lnTo>
                    <a:pt x="12" y="480"/>
                  </a:lnTo>
                  <a:lnTo>
                    <a:pt x="12" y="449"/>
                  </a:lnTo>
                  <a:lnTo>
                    <a:pt x="18" y="419"/>
                  </a:lnTo>
                  <a:lnTo>
                    <a:pt x="18" y="363"/>
                  </a:lnTo>
                  <a:lnTo>
                    <a:pt x="24" y="339"/>
                  </a:lnTo>
                  <a:lnTo>
                    <a:pt x="24" y="308"/>
                  </a:lnTo>
                  <a:lnTo>
                    <a:pt x="31" y="283"/>
                  </a:lnTo>
                  <a:lnTo>
                    <a:pt x="31" y="259"/>
                  </a:lnTo>
                  <a:lnTo>
                    <a:pt x="37" y="234"/>
                  </a:lnTo>
                  <a:lnTo>
                    <a:pt x="37" y="191"/>
                  </a:lnTo>
                  <a:lnTo>
                    <a:pt x="43" y="166"/>
                  </a:lnTo>
                  <a:lnTo>
                    <a:pt x="43" y="148"/>
                  </a:lnTo>
                  <a:lnTo>
                    <a:pt x="49" y="130"/>
                  </a:lnTo>
                  <a:lnTo>
                    <a:pt x="49" y="93"/>
                  </a:lnTo>
                  <a:lnTo>
                    <a:pt x="55" y="80"/>
                  </a:lnTo>
                  <a:lnTo>
                    <a:pt x="55" y="68"/>
                  </a:lnTo>
                  <a:lnTo>
                    <a:pt x="61" y="56"/>
                  </a:lnTo>
                  <a:lnTo>
                    <a:pt x="61" y="43"/>
                  </a:lnTo>
                  <a:lnTo>
                    <a:pt x="67" y="31"/>
                  </a:lnTo>
                  <a:lnTo>
                    <a:pt x="67" y="13"/>
                  </a:lnTo>
                  <a:lnTo>
                    <a:pt x="74" y="7"/>
                  </a:lnTo>
                  <a:lnTo>
                    <a:pt x="80" y="0"/>
                  </a:lnTo>
                  <a:lnTo>
                    <a:pt x="86" y="0"/>
                  </a:lnTo>
                </a:path>
              </a:pathLst>
            </a:custGeom>
            <a:noFill/>
            <a:ln w="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50" name="Freeform 75"/>
            <p:cNvSpPr>
              <a:spLocks noChangeArrowheads="1"/>
            </p:cNvSpPr>
            <p:nvPr/>
          </p:nvSpPr>
          <p:spPr bwMode="auto">
            <a:xfrm>
              <a:off x="958" y="1416"/>
              <a:ext cx="400" cy="1439"/>
            </a:xfrm>
            <a:custGeom>
              <a:avLst/>
              <a:gdLst>
                <a:gd name="T0" fmla="*/ 7 w 400"/>
                <a:gd name="T1" fmla="*/ 19 h 1439"/>
                <a:gd name="T2" fmla="*/ 13 w 400"/>
                <a:gd name="T3" fmla="*/ 111 h 1439"/>
                <a:gd name="T4" fmla="*/ 25 w 400"/>
                <a:gd name="T5" fmla="*/ 228 h 1439"/>
                <a:gd name="T6" fmla="*/ 31 w 400"/>
                <a:gd name="T7" fmla="*/ 419 h 1439"/>
                <a:gd name="T8" fmla="*/ 44 w 400"/>
                <a:gd name="T9" fmla="*/ 591 h 1439"/>
                <a:gd name="T10" fmla="*/ 50 w 400"/>
                <a:gd name="T11" fmla="*/ 824 h 1439"/>
                <a:gd name="T12" fmla="*/ 62 w 400"/>
                <a:gd name="T13" fmla="*/ 997 h 1439"/>
                <a:gd name="T14" fmla="*/ 68 w 400"/>
                <a:gd name="T15" fmla="*/ 1193 h 1439"/>
                <a:gd name="T16" fmla="*/ 80 w 400"/>
                <a:gd name="T17" fmla="*/ 1347 h 1439"/>
                <a:gd name="T18" fmla="*/ 87 w 400"/>
                <a:gd name="T19" fmla="*/ 1415 h 1439"/>
                <a:gd name="T20" fmla="*/ 99 w 400"/>
                <a:gd name="T21" fmla="*/ 1439 h 1439"/>
                <a:gd name="T22" fmla="*/ 111 w 400"/>
                <a:gd name="T23" fmla="*/ 1372 h 1439"/>
                <a:gd name="T24" fmla="*/ 117 w 400"/>
                <a:gd name="T25" fmla="*/ 1273 h 1439"/>
                <a:gd name="T26" fmla="*/ 130 w 400"/>
                <a:gd name="T27" fmla="*/ 1095 h 1439"/>
                <a:gd name="T28" fmla="*/ 136 w 400"/>
                <a:gd name="T29" fmla="*/ 880 h 1439"/>
                <a:gd name="T30" fmla="*/ 148 w 400"/>
                <a:gd name="T31" fmla="*/ 701 h 1439"/>
                <a:gd name="T32" fmla="*/ 154 w 400"/>
                <a:gd name="T33" fmla="*/ 474 h 1439"/>
                <a:gd name="T34" fmla="*/ 167 w 400"/>
                <a:gd name="T35" fmla="*/ 314 h 1439"/>
                <a:gd name="T36" fmla="*/ 173 w 400"/>
                <a:gd name="T37" fmla="*/ 142 h 1439"/>
                <a:gd name="T38" fmla="*/ 185 w 400"/>
                <a:gd name="T39" fmla="*/ 56 h 1439"/>
                <a:gd name="T40" fmla="*/ 191 w 400"/>
                <a:gd name="T41" fmla="*/ 0 h 1439"/>
                <a:gd name="T42" fmla="*/ 203 w 400"/>
                <a:gd name="T43" fmla="*/ 37 h 1439"/>
                <a:gd name="T44" fmla="*/ 216 w 400"/>
                <a:gd name="T45" fmla="*/ 117 h 1439"/>
                <a:gd name="T46" fmla="*/ 222 w 400"/>
                <a:gd name="T47" fmla="*/ 271 h 1439"/>
                <a:gd name="T48" fmla="*/ 234 w 400"/>
                <a:gd name="T49" fmla="*/ 480 h 1439"/>
                <a:gd name="T50" fmla="*/ 240 w 400"/>
                <a:gd name="T51" fmla="*/ 652 h 1439"/>
                <a:gd name="T52" fmla="*/ 253 w 400"/>
                <a:gd name="T53" fmla="*/ 886 h 1439"/>
                <a:gd name="T54" fmla="*/ 259 w 400"/>
                <a:gd name="T55" fmla="*/ 1101 h 1439"/>
                <a:gd name="T56" fmla="*/ 271 w 400"/>
                <a:gd name="T57" fmla="*/ 1243 h 1439"/>
                <a:gd name="T58" fmla="*/ 277 w 400"/>
                <a:gd name="T59" fmla="*/ 1372 h 1439"/>
                <a:gd name="T60" fmla="*/ 290 w 400"/>
                <a:gd name="T61" fmla="*/ 1427 h 1439"/>
                <a:gd name="T62" fmla="*/ 302 w 400"/>
                <a:gd name="T63" fmla="*/ 1427 h 1439"/>
                <a:gd name="T64" fmla="*/ 308 w 400"/>
                <a:gd name="T65" fmla="*/ 1341 h 1439"/>
                <a:gd name="T66" fmla="*/ 320 w 400"/>
                <a:gd name="T67" fmla="*/ 1230 h 1439"/>
                <a:gd name="T68" fmla="*/ 326 w 400"/>
                <a:gd name="T69" fmla="*/ 1040 h 1439"/>
                <a:gd name="T70" fmla="*/ 339 w 400"/>
                <a:gd name="T71" fmla="*/ 874 h 1439"/>
                <a:gd name="T72" fmla="*/ 345 w 400"/>
                <a:gd name="T73" fmla="*/ 640 h 1439"/>
                <a:gd name="T74" fmla="*/ 357 w 400"/>
                <a:gd name="T75" fmla="*/ 412 h 1439"/>
                <a:gd name="T76" fmla="*/ 363 w 400"/>
                <a:gd name="T77" fmla="*/ 265 h 1439"/>
                <a:gd name="T78" fmla="*/ 376 w 400"/>
                <a:gd name="T79" fmla="*/ 105 h 1439"/>
                <a:gd name="T80" fmla="*/ 382 w 400"/>
                <a:gd name="T81" fmla="*/ 19 h 1439"/>
                <a:gd name="T82" fmla="*/ 394 w 400"/>
                <a:gd name="T83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00" h="1439">
                  <a:moveTo>
                    <a:pt x="0" y="0"/>
                  </a:moveTo>
                  <a:lnTo>
                    <a:pt x="0" y="7"/>
                  </a:lnTo>
                  <a:lnTo>
                    <a:pt x="7" y="19"/>
                  </a:lnTo>
                  <a:lnTo>
                    <a:pt x="7" y="37"/>
                  </a:lnTo>
                  <a:lnTo>
                    <a:pt x="13" y="56"/>
                  </a:lnTo>
                  <a:lnTo>
                    <a:pt x="13" y="111"/>
                  </a:lnTo>
                  <a:lnTo>
                    <a:pt x="19" y="148"/>
                  </a:lnTo>
                  <a:lnTo>
                    <a:pt x="19" y="185"/>
                  </a:lnTo>
                  <a:lnTo>
                    <a:pt x="25" y="228"/>
                  </a:lnTo>
                  <a:lnTo>
                    <a:pt x="25" y="271"/>
                  </a:lnTo>
                  <a:lnTo>
                    <a:pt x="31" y="320"/>
                  </a:lnTo>
                  <a:lnTo>
                    <a:pt x="31" y="419"/>
                  </a:lnTo>
                  <a:lnTo>
                    <a:pt x="37" y="474"/>
                  </a:lnTo>
                  <a:lnTo>
                    <a:pt x="37" y="529"/>
                  </a:lnTo>
                  <a:lnTo>
                    <a:pt x="44" y="591"/>
                  </a:lnTo>
                  <a:lnTo>
                    <a:pt x="44" y="708"/>
                  </a:lnTo>
                  <a:lnTo>
                    <a:pt x="50" y="763"/>
                  </a:lnTo>
                  <a:lnTo>
                    <a:pt x="50" y="824"/>
                  </a:lnTo>
                  <a:lnTo>
                    <a:pt x="56" y="880"/>
                  </a:lnTo>
                  <a:lnTo>
                    <a:pt x="56" y="941"/>
                  </a:lnTo>
                  <a:lnTo>
                    <a:pt x="62" y="997"/>
                  </a:lnTo>
                  <a:lnTo>
                    <a:pt x="62" y="1101"/>
                  </a:lnTo>
                  <a:lnTo>
                    <a:pt x="68" y="1150"/>
                  </a:lnTo>
                  <a:lnTo>
                    <a:pt x="68" y="1193"/>
                  </a:lnTo>
                  <a:lnTo>
                    <a:pt x="74" y="1236"/>
                  </a:lnTo>
                  <a:lnTo>
                    <a:pt x="74" y="1310"/>
                  </a:lnTo>
                  <a:lnTo>
                    <a:pt x="80" y="1347"/>
                  </a:lnTo>
                  <a:lnTo>
                    <a:pt x="80" y="1372"/>
                  </a:lnTo>
                  <a:lnTo>
                    <a:pt x="87" y="1396"/>
                  </a:lnTo>
                  <a:lnTo>
                    <a:pt x="87" y="1415"/>
                  </a:lnTo>
                  <a:lnTo>
                    <a:pt x="93" y="1427"/>
                  </a:lnTo>
                  <a:lnTo>
                    <a:pt x="93" y="1439"/>
                  </a:lnTo>
                  <a:lnTo>
                    <a:pt x="99" y="1439"/>
                  </a:lnTo>
                  <a:lnTo>
                    <a:pt x="105" y="1427"/>
                  </a:lnTo>
                  <a:lnTo>
                    <a:pt x="105" y="1396"/>
                  </a:lnTo>
                  <a:lnTo>
                    <a:pt x="111" y="1372"/>
                  </a:lnTo>
                  <a:lnTo>
                    <a:pt x="111" y="1341"/>
                  </a:lnTo>
                  <a:lnTo>
                    <a:pt x="117" y="1310"/>
                  </a:lnTo>
                  <a:lnTo>
                    <a:pt x="117" y="1273"/>
                  </a:lnTo>
                  <a:lnTo>
                    <a:pt x="123" y="1236"/>
                  </a:lnTo>
                  <a:lnTo>
                    <a:pt x="123" y="1144"/>
                  </a:lnTo>
                  <a:lnTo>
                    <a:pt x="130" y="1095"/>
                  </a:lnTo>
                  <a:lnTo>
                    <a:pt x="130" y="1046"/>
                  </a:lnTo>
                  <a:lnTo>
                    <a:pt x="136" y="990"/>
                  </a:lnTo>
                  <a:lnTo>
                    <a:pt x="136" y="880"/>
                  </a:lnTo>
                  <a:lnTo>
                    <a:pt x="142" y="818"/>
                  </a:lnTo>
                  <a:lnTo>
                    <a:pt x="142" y="763"/>
                  </a:lnTo>
                  <a:lnTo>
                    <a:pt x="148" y="701"/>
                  </a:lnTo>
                  <a:lnTo>
                    <a:pt x="148" y="640"/>
                  </a:lnTo>
                  <a:lnTo>
                    <a:pt x="154" y="585"/>
                  </a:lnTo>
                  <a:lnTo>
                    <a:pt x="154" y="474"/>
                  </a:lnTo>
                  <a:lnTo>
                    <a:pt x="160" y="419"/>
                  </a:lnTo>
                  <a:lnTo>
                    <a:pt x="160" y="363"/>
                  </a:lnTo>
                  <a:lnTo>
                    <a:pt x="167" y="314"/>
                  </a:lnTo>
                  <a:lnTo>
                    <a:pt x="167" y="222"/>
                  </a:lnTo>
                  <a:lnTo>
                    <a:pt x="173" y="179"/>
                  </a:lnTo>
                  <a:lnTo>
                    <a:pt x="173" y="142"/>
                  </a:lnTo>
                  <a:lnTo>
                    <a:pt x="179" y="111"/>
                  </a:lnTo>
                  <a:lnTo>
                    <a:pt x="179" y="80"/>
                  </a:lnTo>
                  <a:lnTo>
                    <a:pt x="185" y="56"/>
                  </a:lnTo>
                  <a:lnTo>
                    <a:pt x="185" y="19"/>
                  </a:lnTo>
                  <a:lnTo>
                    <a:pt x="197" y="0"/>
                  </a:lnTo>
                  <a:lnTo>
                    <a:pt x="191" y="0"/>
                  </a:lnTo>
                  <a:lnTo>
                    <a:pt x="197" y="7"/>
                  </a:lnTo>
                  <a:lnTo>
                    <a:pt x="203" y="19"/>
                  </a:lnTo>
                  <a:lnTo>
                    <a:pt x="203" y="37"/>
                  </a:lnTo>
                  <a:lnTo>
                    <a:pt x="210" y="56"/>
                  </a:lnTo>
                  <a:lnTo>
                    <a:pt x="210" y="87"/>
                  </a:lnTo>
                  <a:lnTo>
                    <a:pt x="216" y="117"/>
                  </a:lnTo>
                  <a:lnTo>
                    <a:pt x="216" y="185"/>
                  </a:lnTo>
                  <a:lnTo>
                    <a:pt x="222" y="228"/>
                  </a:lnTo>
                  <a:lnTo>
                    <a:pt x="222" y="271"/>
                  </a:lnTo>
                  <a:lnTo>
                    <a:pt x="228" y="320"/>
                  </a:lnTo>
                  <a:lnTo>
                    <a:pt x="228" y="425"/>
                  </a:lnTo>
                  <a:lnTo>
                    <a:pt x="234" y="480"/>
                  </a:lnTo>
                  <a:lnTo>
                    <a:pt x="234" y="535"/>
                  </a:lnTo>
                  <a:lnTo>
                    <a:pt x="240" y="591"/>
                  </a:lnTo>
                  <a:lnTo>
                    <a:pt x="240" y="652"/>
                  </a:lnTo>
                  <a:lnTo>
                    <a:pt x="246" y="714"/>
                  </a:lnTo>
                  <a:lnTo>
                    <a:pt x="246" y="831"/>
                  </a:lnTo>
                  <a:lnTo>
                    <a:pt x="253" y="886"/>
                  </a:lnTo>
                  <a:lnTo>
                    <a:pt x="253" y="941"/>
                  </a:lnTo>
                  <a:lnTo>
                    <a:pt x="259" y="997"/>
                  </a:lnTo>
                  <a:lnTo>
                    <a:pt x="259" y="1101"/>
                  </a:lnTo>
                  <a:lnTo>
                    <a:pt x="265" y="1150"/>
                  </a:lnTo>
                  <a:lnTo>
                    <a:pt x="265" y="1200"/>
                  </a:lnTo>
                  <a:lnTo>
                    <a:pt x="271" y="1243"/>
                  </a:lnTo>
                  <a:lnTo>
                    <a:pt x="271" y="1279"/>
                  </a:lnTo>
                  <a:lnTo>
                    <a:pt x="277" y="1316"/>
                  </a:lnTo>
                  <a:lnTo>
                    <a:pt x="277" y="1372"/>
                  </a:lnTo>
                  <a:lnTo>
                    <a:pt x="283" y="1396"/>
                  </a:lnTo>
                  <a:lnTo>
                    <a:pt x="283" y="1415"/>
                  </a:lnTo>
                  <a:lnTo>
                    <a:pt x="290" y="1427"/>
                  </a:lnTo>
                  <a:lnTo>
                    <a:pt x="290" y="1439"/>
                  </a:lnTo>
                  <a:lnTo>
                    <a:pt x="296" y="1433"/>
                  </a:lnTo>
                  <a:lnTo>
                    <a:pt x="302" y="1427"/>
                  </a:lnTo>
                  <a:lnTo>
                    <a:pt x="302" y="1409"/>
                  </a:lnTo>
                  <a:lnTo>
                    <a:pt x="308" y="1390"/>
                  </a:lnTo>
                  <a:lnTo>
                    <a:pt x="308" y="1341"/>
                  </a:lnTo>
                  <a:lnTo>
                    <a:pt x="314" y="1304"/>
                  </a:lnTo>
                  <a:lnTo>
                    <a:pt x="314" y="1273"/>
                  </a:lnTo>
                  <a:lnTo>
                    <a:pt x="320" y="1230"/>
                  </a:lnTo>
                  <a:lnTo>
                    <a:pt x="320" y="1138"/>
                  </a:lnTo>
                  <a:lnTo>
                    <a:pt x="326" y="1089"/>
                  </a:lnTo>
                  <a:lnTo>
                    <a:pt x="326" y="1040"/>
                  </a:lnTo>
                  <a:lnTo>
                    <a:pt x="333" y="984"/>
                  </a:lnTo>
                  <a:lnTo>
                    <a:pt x="333" y="929"/>
                  </a:lnTo>
                  <a:lnTo>
                    <a:pt x="339" y="874"/>
                  </a:lnTo>
                  <a:lnTo>
                    <a:pt x="339" y="757"/>
                  </a:lnTo>
                  <a:lnTo>
                    <a:pt x="345" y="695"/>
                  </a:lnTo>
                  <a:lnTo>
                    <a:pt x="345" y="640"/>
                  </a:lnTo>
                  <a:lnTo>
                    <a:pt x="351" y="578"/>
                  </a:lnTo>
                  <a:lnTo>
                    <a:pt x="351" y="468"/>
                  </a:lnTo>
                  <a:lnTo>
                    <a:pt x="357" y="412"/>
                  </a:lnTo>
                  <a:lnTo>
                    <a:pt x="357" y="357"/>
                  </a:lnTo>
                  <a:lnTo>
                    <a:pt x="363" y="308"/>
                  </a:lnTo>
                  <a:lnTo>
                    <a:pt x="363" y="265"/>
                  </a:lnTo>
                  <a:lnTo>
                    <a:pt x="369" y="216"/>
                  </a:lnTo>
                  <a:lnTo>
                    <a:pt x="369" y="142"/>
                  </a:lnTo>
                  <a:lnTo>
                    <a:pt x="376" y="105"/>
                  </a:lnTo>
                  <a:lnTo>
                    <a:pt x="376" y="80"/>
                  </a:lnTo>
                  <a:lnTo>
                    <a:pt x="382" y="56"/>
                  </a:lnTo>
                  <a:lnTo>
                    <a:pt x="382" y="19"/>
                  </a:lnTo>
                  <a:lnTo>
                    <a:pt x="394" y="0"/>
                  </a:lnTo>
                  <a:lnTo>
                    <a:pt x="388" y="0"/>
                  </a:lnTo>
                  <a:lnTo>
                    <a:pt x="394" y="0"/>
                  </a:lnTo>
                  <a:lnTo>
                    <a:pt x="400" y="7"/>
                  </a:lnTo>
                  <a:lnTo>
                    <a:pt x="400" y="37"/>
                  </a:lnTo>
                </a:path>
              </a:pathLst>
            </a:custGeom>
            <a:noFill/>
            <a:ln w="0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51" name="Freeform 76"/>
            <p:cNvSpPr>
              <a:spLocks noChangeArrowheads="1"/>
            </p:cNvSpPr>
            <p:nvPr/>
          </p:nvSpPr>
          <p:spPr bwMode="auto">
            <a:xfrm>
              <a:off x="1358" y="1416"/>
              <a:ext cx="406" cy="1439"/>
            </a:xfrm>
            <a:custGeom>
              <a:avLst/>
              <a:gdLst>
                <a:gd name="T0" fmla="*/ 6 w 406"/>
                <a:gd name="T1" fmla="*/ 87 h 1439"/>
                <a:gd name="T2" fmla="*/ 19 w 406"/>
                <a:gd name="T3" fmla="*/ 234 h 1439"/>
                <a:gd name="T4" fmla="*/ 25 w 406"/>
                <a:gd name="T5" fmla="*/ 376 h 1439"/>
                <a:gd name="T6" fmla="*/ 37 w 406"/>
                <a:gd name="T7" fmla="*/ 597 h 1439"/>
                <a:gd name="T8" fmla="*/ 43 w 406"/>
                <a:gd name="T9" fmla="*/ 831 h 1439"/>
                <a:gd name="T10" fmla="*/ 56 w 406"/>
                <a:gd name="T11" fmla="*/ 1003 h 1439"/>
                <a:gd name="T12" fmla="*/ 62 w 406"/>
                <a:gd name="T13" fmla="*/ 1200 h 1439"/>
                <a:gd name="T14" fmla="*/ 74 w 406"/>
                <a:gd name="T15" fmla="*/ 1316 h 1439"/>
                <a:gd name="T16" fmla="*/ 80 w 406"/>
                <a:gd name="T17" fmla="*/ 1415 h 1439"/>
                <a:gd name="T18" fmla="*/ 92 w 406"/>
                <a:gd name="T19" fmla="*/ 1433 h 1439"/>
                <a:gd name="T20" fmla="*/ 105 w 406"/>
                <a:gd name="T21" fmla="*/ 1390 h 1439"/>
                <a:gd name="T22" fmla="*/ 111 w 406"/>
                <a:gd name="T23" fmla="*/ 1267 h 1439"/>
                <a:gd name="T24" fmla="*/ 123 w 406"/>
                <a:gd name="T25" fmla="*/ 1138 h 1439"/>
                <a:gd name="T26" fmla="*/ 129 w 406"/>
                <a:gd name="T27" fmla="*/ 923 h 1439"/>
                <a:gd name="T28" fmla="*/ 142 w 406"/>
                <a:gd name="T29" fmla="*/ 695 h 1439"/>
                <a:gd name="T30" fmla="*/ 148 w 406"/>
                <a:gd name="T31" fmla="*/ 517 h 1439"/>
                <a:gd name="T32" fmla="*/ 160 w 406"/>
                <a:gd name="T33" fmla="*/ 308 h 1439"/>
                <a:gd name="T34" fmla="*/ 166 w 406"/>
                <a:gd name="T35" fmla="*/ 136 h 1439"/>
                <a:gd name="T36" fmla="*/ 179 w 406"/>
                <a:gd name="T37" fmla="*/ 50 h 1439"/>
                <a:gd name="T38" fmla="*/ 185 w 406"/>
                <a:gd name="T39" fmla="*/ 0 h 1439"/>
                <a:gd name="T40" fmla="*/ 197 w 406"/>
                <a:gd name="T41" fmla="*/ 37 h 1439"/>
                <a:gd name="T42" fmla="*/ 209 w 406"/>
                <a:gd name="T43" fmla="*/ 117 h 1439"/>
                <a:gd name="T44" fmla="*/ 215 w 406"/>
                <a:gd name="T45" fmla="*/ 283 h 1439"/>
                <a:gd name="T46" fmla="*/ 228 w 406"/>
                <a:gd name="T47" fmla="*/ 431 h 1439"/>
                <a:gd name="T48" fmla="*/ 234 w 406"/>
                <a:gd name="T49" fmla="*/ 658 h 1439"/>
                <a:gd name="T50" fmla="*/ 246 w 406"/>
                <a:gd name="T51" fmla="*/ 837 h 1439"/>
                <a:gd name="T52" fmla="*/ 252 w 406"/>
                <a:gd name="T53" fmla="*/ 1058 h 1439"/>
                <a:gd name="T54" fmla="*/ 265 w 406"/>
                <a:gd name="T55" fmla="*/ 1206 h 1439"/>
                <a:gd name="T56" fmla="*/ 271 w 406"/>
                <a:gd name="T57" fmla="*/ 1353 h 1439"/>
                <a:gd name="T58" fmla="*/ 289 w 406"/>
                <a:gd name="T59" fmla="*/ 1439 h 1439"/>
                <a:gd name="T60" fmla="*/ 295 w 406"/>
                <a:gd name="T61" fmla="*/ 1433 h 1439"/>
                <a:gd name="T62" fmla="*/ 302 w 406"/>
                <a:gd name="T63" fmla="*/ 1366 h 1439"/>
                <a:gd name="T64" fmla="*/ 314 w 406"/>
                <a:gd name="T65" fmla="*/ 1224 h 1439"/>
                <a:gd name="T66" fmla="*/ 320 w 406"/>
                <a:gd name="T67" fmla="*/ 1083 h 1439"/>
                <a:gd name="T68" fmla="*/ 332 w 406"/>
                <a:gd name="T69" fmla="*/ 861 h 1439"/>
                <a:gd name="T70" fmla="*/ 338 w 406"/>
                <a:gd name="T71" fmla="*/ 628 h 1439"/>
                <a:gd name="T72" fmla="*/ 351 w 406"/>
                <a:gd name="T73" fmla="*/ 455 h 1439"/>
                <a:gd name="T74" fmla="*/ 357 w 406"/>
                <a:gd name="T75" fmla="*/ 259 h 1439"/>
                <a:gd name="T76" fmla="*/ 369 w 406"/>
                <a:gd name="T77" fmla="*/ 136 h 1439"/>
                <a:gd name="T78" fmla="*/ 375 w 406"/>
                <a:gd name="T79" fmla="*/ 31 h 1439"/>
                <a:gd name="T80" fmla="*/ 388 w 406"/>
                <a:gd name="T81" fmla="*/ 0 h 1439"/>
                <a:gd name="T82" fmla="*/ 400 w 406"/>
                <a:gd name="T83" fmla="*/ 43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06" h="1439">
                  <a:moveTo>
                    <a:pt x="0" y="37"/>
                  </a:moveTo>
                  <a:lnTo>
                    <a:pt x="6" y="62"/>
                  </a:lnTo>
                  <a:lnTo>
                    <a:pt x="6" y="87"/>
                  </a:lnTo>
                  <a:lnTo>
                    <a:pt x="13" y="117"/>
                  </a:lnTo>
                  <a:lnTo>
                    <a:pt x="13" y="191"/>
                  </a:lnTo>
                  <a:lnTo>
                    <a:pt x="19" y="234"/>
                  </a:lnTo>
                  <a:lnTo>
                    <a:pt x="19" y="277"/>
                  </a:lnTo>
                  <a:lnTo>
                    <a:pt x="25" y="326"/>
                  </a:lnTo>
                  <a:lnTo>
                    <a:pt x="25" y="376"/>
                  </a:lnTo>
                  <a:lnTo>
                    <a:pt x="31" y="431"/>
                  </a:lnTo>
                  <a:lnTo>
                    <a:pt x="31" y="542"/>
                  </a:lnTo>
                  <a:lnTo>
                    <a:pt x="37" y="597"/>
                  </a:lnTo>
                  <a:lnTo>
                    <a:pt x="37" y="658"/>
                  </a:lnTo>
                  <a:lnTo>
                    <a:pt x="43" y="714"/>
                  </a:lnTo>
                  <a:lnTo>
                    <a:pt x="43" y="831"/>
                  </a:lnTo>
                  <a:lnTo>
                    <a:pt x="49" y="892"/>
                  </a:lnTo>
                  <a:lnTo>
                    <a:pt x="49" y="947"/>
                  </a:lnTo>
                  <a:lnTo>
                    <a:pt x="56" y="1003"/>
                  </a:lnTo>
                  <a:lnTo>
                    <a:pt x="56" y="1058"/>
                  </a:lnTo>
                  <a:lnTo>
                    <a:pt x="62" y="1107"/>
                  </a:lnTo>
                  <a:lnTo>
                    <a:pt x="62" y="1200"/>
                  </a:lnTo>
                  <a:lnTo>
                    <a:pt x="68" y="1243"/>
                  </a:lnTo>
                  <a:lnTo>
                    <a:pt x="68" y="1279"/>
                  </a:lnTo>
                  <a:lnTo>
                    <a:pt x="74" y="1316"/>
                  </a:lnTo>
                  <a:lnTo>
                    <a:pt x="74" y="1378"/>
                  </a:lnTo>
                  <a:lnTo>
                    <a:pt x="80" y="1396"/>
                  </a:lnTo>
                  <a:lnTo>
                    <a:pt x="80" y="1415"/>
                  </a:lnTo>
                  <a:lnTo>
                    <a:pt x="86" y="1427"/>
                  </a:lnTo>
                  <a:lnTo>
                    <a:pt x="86" y="1439"/>
                  </a:lnTo>
                  <a:lnTo>
                    <a:pt x="92" y="1433"/>
                  </a:lnTo>
                  <a:lnTo>
                    <a:pt x="99" y="1427"/>
                  </a:lnTo>
                  <a:lnTo>
                    <a:pt x="99" y="1409"/>
                  </a:lnTo>
                  <a:lnTo>
                    <a:pt x="105" y="1390"/>
                  </a:lnTo>
                  <a:lnTo>
                    <a:pt x="105" y="1335"/>
                  </a:lnTo>
                  <a:lnTo>
                    <a:pt x="111" y="1304"/>
                  </a:lnTo>
                  <a:lnTo>
                    <a:pt x="111" y="1267"/>
                  </a:lnTo>
                  <a:lnTo>
                    <a:pt x="117" y="1230"/>
                  </a:lnTo>
                  <a:lnTo>
                    <a:pt x="117" y="1181"/>
                  </a:lnTo>
                  <a:lnTo>
                    <a:pt x="123" y="1138"/>
                  </a:lnTo>
                  <a:lnTo>
                    <a:pt x="123" y="1034"/>
                  </a:lnTo>
                  <a:lnTo>
                    <a:pt x="129" y="984"/>
                  </a:lnTo>
                  <a:lnTo>
                    <a:pt x="129" y="923"/>
                  </a:lnTo>
                  <a:lnTo>
                    <a:pt x="136" y="867"/>
                  </a:lnTo>
                  <a:lnTo>
                    <a:pt x="136" y="751"/>
                  </a:lnTo>
                  <a:lnTo>
                    <a:pt x="142" y="695"/>
                  </a:lnTo>
                  <a:lnTo>
                    <a:pt x="142" y="634"/>
                  </a:lnTo>
                  <a:lnTo>
                    <a:pt x="148" y="578"/>
                  </a:lnTo>
                  <a:lnTo>
                    <a:pt x="148" y="517"/>
                  </a:lnTo>
                  <a:lnTo>
                    <a:pt x="154" y="462"/>
                  </a:lnTo>
                  <a:lnTo>
                    <a:pt x="154" y="357"/>
                  </a:lnTo>
                  <a:lnTo>
                    <a:pt x="160" y="308"/>
                  </a:lnTo>
                  <a:lnTo>
                    <a:pt x="160" y="259"/>
                  </a:lnTo>
                  <a:lnTo>
                    <a:pt x="166" y="216"/>
                  </a:lnTo>
                  <a:lnTo>
                    <a:pt x="166" y="136"/>
                  </a:lnTo>
                  <a:lnTo>
                    <a:pt x="172" y="105"/>
                  </a:lnTo>
                  <a:lnTo>
                    <a:pt x="172" y="74"/>
                  </a:lnTo>
                  <a:lnTo>
                    <a:pt x="179" y="50"/>
                  </a:lnTo>
                  <a:lnTo>
                    <a:pt x="179" y="31"/>
                  </a:lnTo>
                  <a:lnTo>
                    <a:pt x="185" y="13"/>
                  </a:lnTo>
                  <a:lnTo>
                    <a:pt x="185" y="0"/>
                  </a:lnTo>
                  <a:lnTo>
                    <a:pt x="191" y="0"/>
                  </a:lnTo>
                  <a:lnTo>
                    <a:pt x="197" y="7"/>
                  </a:lnTo>
                  <a:lnTo>
                    <a:pt x="197" y="37"/>
                  </a:lnTo>
                  <a:lnTo>
                    <a:pt x="203" y="62"/>
                  </a:lnTo>
                  <a:lnTo>
                    <a:pt x="203" y="87"/>
                  </a:lnTo>
                  <a:lnTo>
                    <a:pt x="209" y="117"/>
                  </a:lnTo>
                  <a:lnTo>
                    <a:pt x="209" y="154"/>
                  </a:lnTo>
                  <a:lnTo>
                    <a:pt x="215" y="191"/>
                  </a:lnTo>
                  <a:lnTo>
                    <a:pt x="215" y="283"/>
                  </a:lnTo>
                  <a:lnTo>
                    <a:pt x="222" y="326"/>
                  </a:lnTo>
                  <a:lnTo>
                    <a:pt x="222" y="382"/>
                  </a:lnTo>
                  <a:lnTo>
                    <a:pt x="228" y="431"/>
                  </a:lnTo>
                  <a:lnTo>
                    <a:pt x="228" y="542"/>
                  </a:lnTo>
                  <a:lnTo>
                    <a:pt x="234" y="603"/>
                  </a:lnTo>
                  <a:lnTo>
                    <a:pt x="234" y="658"/>
                  </a:lnTo>
                  <a:lnTo>
                    <a:pt x="240" y="720"/>
                  </a:lnTo>
                  <a:lnTo>
                    <a:pt x="240" y="781"/>
                  </a:lnTo>
                  <a:lnTo>
                    <a:pt x="246" y="837"/>
                  </a:lnTo>
                  <a:lnTo>
                    <a:pt x="246" y="954"/>
                  </a:lnTo>
                  <a:lnTo>
                    <a:pt x="252" y="1009"/>
                  </a:lnTo>
                  <a:lnTo>
                    <a:pt x="252" y="1058"/>
                  </a:lnTo>
                  <a:lnTo>
                    <a:pt x="259" y="1113"/>
                  </a:lnTo>
                  <a:lnTo>
                    <a:pt x="259" y="1156"/>
                  </a:lnTo>
                  <a:lnTo>
                    <a:pt x="265" y="1206"/>
                  </a:lnTo>
                  <a:lnTo>
                    <a:pt x="265" y="1286"/>
                  </a:lnTo>
                  <a:lnTo>
                    <a:pt x="271" y="1323"/>
                  </a:lnTo>
                  <a:lnTo>
                    <a:pt x="271" y="1353"/>
                  </a:lnTo>
                  <a:lnTo>
                    <a:pt x="277" y="1378"/>
                  </a:lnTo>
                  <a:lnTo>
                    <a:pt x="277" y="1415"/>
                  </a:lnTo>
                  <a:lnTo>
                    <a:pt x="289" y="1439"/>
                  </a:lnTo>
                  <a:lnTo>
                    <a:pt x="283" y="1439"/>
                  </a:lnTo>
                  <a:lnTo>
                    <a:pt x="289" y="1439"/>
                  </a:lnTo>
                  <a:lnTo>
                    <a:pt x="295" y="1433"/>
                  </a:lnTo>
                  <a:lnTo>
                    <a:pt x="295" y="1409"/>
                  </a:lnTo>
                  <a:lnTo>
                    <a:pt x="302" y="1390"/>
                  </a:lnTo>
                  <a:lnTo>
                    <a:pt x="302" y="1366"/>
                  </a:lnTo>
                  <a:lnTo>
                    <a:pt x="308" y="1335"/>
                  </a:lnTo>
                  <a:lnTo>
                    <a:pt x="308" y="1267"/>
                  </a:lnTo>
                  <a:lnTo>
                    <a:pt x="314" y="1224"/>
                  </a:lnTo>
                  <a:lnTo>
                    <a:pt x="314" y="1181"/>
                  </a:lnTo>
                  <a:lnTo>
                    <a:pt x="320" y="1132"/>
                  </a:lnTo>
                  <a:lnTo>
                    <a:pt x="320" y="1083"/>
                  </a:lnTo>
                  <a:lnTo>
                    <a:pt x="326" y="1034"/>
                  </a:lnTo>
                  <a:lnTo>
                    <a:pt x="326" y="923"/>
                  </a:lnTo>
                  <a:lnTo>
                    <a:pt x="332" y="861"/>
                  </a:lnTo>
                  <a:lnTo>
                    <a:pt x="332" y="806"/>
                  </a:lnTo>
                  <a:lnTo>
                    <a:pt x="338" y="744"/>
                  </a:lnTo>
                  <a:lnTo>
                    <a:pt x="338" y="628"/>
                  </a:lnTo>
                  <a:lnTo>
                    <a:pt x="345" y="572"/>
                  </a:lnTo>
                  <a:lnTo>
                    <a:pt x="345" y="517"/>
                  </a:lnTo>
                  <a:lnTo>
                    <a:pt x="351" y="455"/>
                  </a:lnTo>
                  <a:lnTo>
                    <a:pt x="351" y="406"/>
                  </a:lnTo>
                  <a:lnTo>
                    <a:pt x="357" y="351"/>
                  </a:lnTo>
                  <a:lnTo>
                    <a:pt x="357" y="259"/>
                  </a:lnTo>
                  <a:lnTo>
                    <a:pt x="363" y="209"/>
                  </a:lnTo>
                  <a:lnTo>
                    <a:pt x="363" y="173"/>
                  </a:lnTo>
                  <a:lnTo>
                    <a:pt x="369" y="136"/>
                  </a:lnTo>
                  <a:lnTo>
                    <a:pt x="369" y="74"/>
                  </a:lnTo>
                  <a:lnTo>
                    <a:pt x="375" y="50"/>
                  </a:lnTo>
                  <a:lnTo>
                    <a:pt x="375" y="31"/>
                  </a:lnTo>
                  <a:lnTo>
                    <a:pt x="381" y="13"/>
                  </a:lnTo>
                  <a:lnTo>
                    <a:pt x="381" y="7"/>
                  </a:lnTo>
                  <a:lnTo>
                    <a:pt x="388" y="0"/>
                  </a:lnTo>
                  <a:lnTo>
                    <a:pt x="394" y="13"/>
                  </a:lnTo>
                  <a:lnTo>
                    <a:pt x="394" y="25"/>
                  </a:lnTo>
                  <a:lnTo>
                    <a:pt x="400" y="43"/>
                  </a:lnTo>
                  <a:lnTo>
                    <a:pt x="400" y="93"/>
                  </a:lnTo>
                  <a:lnTo>
                    <a:pt x="406" y="123"/>
                  </a:lnTo>
                </a:path>
              </a:pathLst>
            </a:custGeom>
            <a:noFill/>
            <a:ln w="0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52" name="Freeform 77"/>
            <p:cNvSpPr>
              <a:spLocks noChangeArrowheads="1"/>
            </p:cNvSpPr>
            <p:nvPr/>
          </p:nvSpPr>
          <p:spPr bwMode="auto">
            <a:xfrm>
              <a:off x="1764" y="1416"/>
              <a:ext cx="400" cy="1439"/>
            </a:xfrm>
            <a:custGeom>
              <a:avLst/>
              <a:gdLst>
                <a:gd name="T0" fmla="*/ 6 w 400"/>
                <a:gd name="T1" fmla="*/ 197 h 1439"/>
                <a:gd name="T2" fmla="*/ 12 w 400"/>
                <a:gd name="T3" fmla="*/ 382 h 1439"/>
                <a:gd name="T4" fmla="*/ 25 w 400"/>
                <a:gd name="T5" fmla="*/ 548 h 1439"/>
                <a:gd name="T6" fmla="*/ 31 w 400"/>
                <a:gd name="T7" fmla="*/ 781 h 1439"/>
                <a:gd name="T8" fmla="*/ 43 w 400"/>
                <a:gd name="T9" fmla="*/ 954 h 1439"/>
                <a:gd name="T10" fmla="*/ 49 w 400"/>
                <a:gd name="T11" fmla="*/ 1163 h 1439"/>
                <a:gd name="T12" fmla="*/ 62 w 400"/>
                <a:gd name="T13" fmla="*/ 1323 h 1439"/>
                <a:gd name="T14" fmla="*/ 68 w 400"/>
                <a:gd name="T15" fmla="*/ 1402 h 1439"/>
                <a:gd name="T16" fmla="*/ 80 w 400"/>
                <a:gd name="T17" fmla="*/ 1439 h 1439"/>
                <a:gd name="T18" fmla="*/ 92 w 400"/>
                <a:gd name="T19" fmla="*/ 1384 h 1439"/>
                <a:gd name="T20" fmla="*/ 98 w 400"/>
                <a:gd name="T21" fmla="*/ 1298 h 1439"/>
                <a:gd name="T22" fmla="*/ 111 w 400"/>
                <a:gd name="T23" fmla="*/ 1132 h 1439"/>
                <a:gd name="T24" fmla="*/ 117 w 400"/>
                <a:gd name="T25" fmla="*/ 917 h 1439"/>
                <a:gd name="T26" fmla="*/ 129 w 400"/>
                <a:gd name="T27" fmla="*/ 744 h 1439"/>
                <a:gd name="T28" fmla="*/ 135 w 400"/>
                <a:gd name="T29" fmla="*/ 511 h 1439"/>
                <a:gd name="T30" fmla="*/ 148 w 400"/>
                <a:gd name="T31" fmla="*/ 351 h 1439"/>
                <a:gd name="T32" fmla="*/ 154 w 400"/>
                <a:gd name="T33" fmla="*/ 166 h 1439"/>
                <a:gd name="T34" fmla="*/ 166 w 400"/>
                <a:gd name="T35" fmla="*/ 74 h 1439"/>
                <a:gd name="T36" fmla="*/ 172 w 400"/>
                <a:gd name="T37" fmla="*/ 7 h 1439"/>
                <a:gd name="T38" fmla="*/ 185 w 400"/>
                <a:gd name="T39" fmla="*/ 25 h 1439"/>
                <a:gd name="T40" fmla="*/ 197 w 400"/>
                <a:gd name="T41" fmla="*/ 93 h 1439"/>
                <a:gd name="T42" fmla="*/ 203 w 400"/>
                <a:gd name="T43" fmla="*/ 240 h 1439"/>
                <a:gd name="T44" fmla="*/ 215 w 400"/>
                <a:gd name="T45" fmla="*/ 443 h 1439"/>
                <a:gd name="T46" fmla="*/ 221 w 400"/>
                <a:gd name="T47" fmla="*/ 609 h 1439"/>
                <a:gd name="T48" fmla="*/ 234 w 400"/>
                <a:gd name="T49" fmla="*/ 849 h 1439"/>
                <a:gd name="T50" fmla="*/ 240 w 400"/>
                <a:gd name="T51" fmla="*/ 1070 h 1439"/>
                <a:gd name="T52" fmla="*/ 252 w 400"/>
                <a:gd name="T53" fmla="*/ 1212 h 1439"/>
                <a:gd name="T54" fmla="*/ 258 w 400"/>
                <a:gd name="T55" fmla="*/ 1353 h 1439"/>
                <a:gd name="T56" fmla="*/ 271 w 400"/>
                <a:gd name="T57" fmla="*/ 1421 h 1439"/>
                <a:gd name="T58" fmla="*/ 283 w 400"/>
                <a:gd name="T59" fmla="*/ 1433 h 1439"/>
                <a:gd name="T60" fmla="*/ 289 w 400"/>
                <a:gd name="T61" fmla="*/ 1359 h 1439"/>
                <a:gd name="T62" fmla="*/ 301 w 400"/>
                <a:gd name="T63" fmla="*/ 1261 h 1439"/>
                <a:gd name="T64" fmla="*/ 308 w 400"/>
                <a:gd name="T65" fmla="*/ 1077 h 1439"/>
                <a:gd name="T66" fmla="*/ 320 w 400"/>
                <a:gd name="T67" fmla="*/ 911 h 1439"/>
                <a:gd name="T68" fmla="*/ 326 w 400"/>
                <a:gd name="T69" fmla="*/ 677 h 1439"/>
                <a:gd name="T70" fmla="*/ 338 w 400"/>
                <a:gd name="T71" fmla="*/ 449 h 1439"/>
                <a:gd name="T72" fmla="*/ 344 w 400"/>
                <a:gd name="T73" fmla="*/ 296 h 1439"/>
                <a:gd name="T74" fmla="*/ 357 w 400"/>
                <a:gd name="T75" fmla="*/ 130 h 1439"/>
                <a:gd name="T76" fmla="*/ 363 w 400"/>
                <a:gd name="T77" fmla="*/ 25 h 1439"/>
                <a:gd name="T78" fmla="*/ 375 w 400"/>
                <a:gd name="T79" fmla="*/ 0 h 1439"/>
                <a:gd name="T80" fmla="*/ 388 w 400"/>
                <a:gd name="T81" fmla="*/ 43 h 1439"/>
                <a:gd name="T82" fmla="*/ 394 w 400"/>
                <a:gd name="T83" fmla="*/ 16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00" h="1439">
                  <a:moveTo>
                    <a:pt x="0" y="123"/>
                  </a:moveTo>
                  <a:lnTo>
                    <a:pt x="0" y="160"/>
                  </a:lnTo>
                  <a:lnTo>
                    <a:pt x="6" y="197"/>
                  </a:lnTo>
                  <a:lnTo>
                    <a:pt x="6" y="240"/>
                  </a:lnTo>
                  <a:lnTo>
                    <a:pt x="12" y="283"/>
                  </a:lnTo>
                  <a:lnTo>
                    <a:pt x="12" y="382"/>
                  </a:lnTo>
                  <a:lnTo>
                    <a:pt x="19" y="437"/>
                  </a:lnTo>
                  <a:lnTo>
                    <a:pt x="19" y="492"/>
                  </a:lnTo>
                  <a:lnTo>
                    <a:pt x="25" y="548"/>
                  </a:lnTo>
                  <a:lnTo>
                    <a:pt x="25" y="665"/>
                  </a:lnTo>
                  <a:lnTo>
                    <a:pt x="31" y="726"/>
                  </a:lnTo>
                  <a:lnTo>
                    <a:pt x="31" y="781"/>
                  </a:lnTo>
                  <a:lnTo>
                    <a:pt x="37" y="843"/>
                  </a:lnTo>
                  <a:lnTo>
                    <a:pt x="37" y="898"/>
                  </a:lnTo>
                  <a:lnTo>
                    <a:pt x="43" y="954"/>
                  </a:lnTo>
                  <a:lnTo>
                    <a:pt x="43" y="1064"/>
                  </a:lnTo>
                  <a:lnTo>
                    <a:pt x="49" y="1113"/>
                  </a:lnTo>
                  <a:lnTo>
                    <a:pt x="49" y="1163"/>
                  </a:lnTo>
                  <a:lnTo>
                    <a:pt x="55" y="1206"/>
                  </a:lnTo>
                  <a:lnTo>
                    <a:pt x="55" y="1286"/>
                  </a:lnTo>
                  <a:lnTo>
                    <a:pt x="62" y="1323"/>
                  </a:lnTo>
                  <a:lnTo>
                    <a:pt x="62" y="1353"/>
                  </a:lnTo>
                  <a:lnTo>
                    <a:pt x="68" y="1378"/>
                  </a:lnTo>
                  <a:lnTo>
                    <a:pt x="68" y="1402"/>
                  </a:lnTo>
                  <a:lnTo>
                    <a:pt x="74" y="1421"/>
                  </a:lnTo>
                  <a:lnTo>
                    <a:pt x="74" y="1439"/>
                  </a:lnTo>
                  <a:lnTo>
                    <a:pt x="80" y="1439"/>
                  </a:lnTo>
                  <a:lnTo>
                    <a:pt x="86" y="1433"/>
                  </a:lnTo>
                  <a:lnTo>
                    <a:pt x="86" y="1409"/>
                  </a:lnTo>
                  <a:lnTo>
                    <a:pt x="92" y="1384"/>
                  </a:lnTo>
                  <a:lnTo>
                    <a:pt x="92" y="1359"/>
                  </a:lnTo>
                  <a:lnTo>
                    <a:pt x="98" y="1335"/>
                  </a:lnTo>
                  <a:lnTo>
                    <a:pt x="98" y="1298"/>
                  </a:lnTo>
                  <a:lnTo>
                    <a:pt x="105" y="1261"/>
                  </a:lnTo>
                  <a:lnTo>
                    <a:pt x="105" y="1175"/>
                  </a:lnTo>
                  <a:lnTo>
                    <a:pt x="111" y="1132"/>
                  </a:lnTo>
                  <a:lnTo>
                    <a:pt x="111" y="1083"/>
                  </a:lnTo>
                  <a:lnTo>
                    <a:pt x="117" y="1027"/>
                  </a:lnTo>
                  <a:lnTo>
                    <a:pt x="117" y="917"/>
                  </a:lnTo>
                  <a:lnTo>
                    <a:pt x="123" y="861"/>
                  </a:lnTo>
                  <a:lnTo>
                    <a:pt x="123" y="800"/>
                  </a:lnTo>
                  <a:lnTo>
                    <a:pt x="129" y="744"/>
                  </a:lnTo>
                  <a:lnTo>
                    <a:pt x="129" y="683"/>
                  </a:lnTo>
                  <a:lnTo>
                    <a:pt x="135" y="628"/>
                  </a:lnTo>
                  <a:lnTo>
                    <a:pt x="135" y="511"/>
                  </a:lnTo>
                  <a:lnTo>
                    <a:pt x="142" y="455"/>
                  </a:lnTo>
                  <a:lnTo>
                    <a:pt x="142" y="400"/>
                  </a:lnTo>
                  <a:lnTo>
                    <a:pt x="148" y="351"/>
                  </a:lnTo>
                  <a:lnTo>
                    <a:pt x="148" y="253"/>
                  </a:lnTo>
                  <a:lnTo>
                    <a:pt x="154" y="209"/>
                  </a:lnTo>
                  <a:lnTo>
                    <a:pt x="154" y="166"/>
                  </a:lnTo>
                  <a:lnTo>
                    <a:pt x="160" y="136"/>
                  </a:lnTo>
                  <a:lnTo>
                    <a:pt x="160" y="99"/>
                  </a:lnTo>
                  <a:lnTo>
                    <a:pt x="166" y="74"/>
                  </a:lnTo>
                  <a:lnTo>
                    <a:pt x="166" y="31"/>
                  </a:lnTo>
                  <a:lnTo>
                    <a:pt x="172" y="13"/>
                  </a:lnTo>
                  <a:lnTo>
                    <a:pt x="172" y="7"/>
                  </a:lnTo>
                  <a:lnTo>
                    <a:pt x="178" y="0"/>
                  </a:lnTo>
                  <a:lnTo>
                    <a:pt x="185" y="13"/>
                  </a:lnTo>
                  <a:lnTo>
                    <a:pt x="185" y="25"/>
                  </a:lnTo>
                  <a:lnTo>
                    <a:pt x="191" y="43"/>
                  </a:lnTo>
                  <a:lnTo>
                    <a:pt x="191" y="68"/>
                  </a:lnTo>
                  <a:lnTo>
                    <a:pt x="197" y="93"/>
                  </a:lnTo>
                  <a:lnTo>
                    <a:pt x="197" y="160"/>
                  </a:lnTo>
                  <a:lnTo>
                    <a:pt x="203" y="197"/>
                  </a:lnTo>
                  <a:lnTo>
                    <a:pt x="203" y="240"/>
                  </a:lnTo>
                  <a:lnTo>
                    <a:pt x="209" y="289"/>
                  </a:lnTo>
                  <a:lnTo>
                    <a:pt x="209" y="388"/>
                  </a:lnTo>
                  <a:lnTo>
                    <a:pt x="215" y="443"/>
                  </a:lnTo>
                  <a:lnTo>
                    <a:pt x="215" y="499"/>
                  </a:lnTo>
                  <a:lnTo>
                    <a:pt x="221" y="554"/>
                  </a:lnTo>
                  <a:lnTo>
                    <a:pt x="221" y="609"/>
                  </a:lnTo>
                  <a:lnTo>
                    <a:pt x="228" y="671"/>
                  </a:lnTo>
                  <a:lnTo>
                    <a:pt x="228" y="788"/>
                  </a:lnTo>
                  <a:lnTo>
                    <a:pt x="234" y="849"/>
                  </a:lnTo>
                  <a:lnTo>
                    <a:pt x="234" y="904"/>
                  </a:lnTo>
                  <a:lnTo>
                    <a:pt x="240" y="960"/>
                  </a:lnTo>
                  <a:lnTo>
                    <a:pt x="240" y="1070"/>
                  </a:lnTo>
                  <a:lnTo>
                    <a:pt x="246" y="1120"/>
                  </a:lnTo>
                  <a:lnTo>
                    <a:pt x="246" y="1169"/>
                  </a:lnTo>
                  <a:lnTo>
                    <a:pt x="252" y="1212"/>
                  </a:lnTo>
                  <a:lnTo>
                    <a:pt x="252" y="1255"/>
                  </a:lnTo>
                  <a:lnTo>
                    <a:pt x="258" y="1292"/>
                  </a:lnTo>
                  <a:lnTo>
                    <a:pt x="258" y="1353"/>
                  </a:lnTo>
                  <a:lnTo>
                    <a:pt x="265" y="1384"/>
                  </a:lnTo>
                  <a:lnTo>
                    <a:pt x="265" y="1402"/>
                  </a:lnTo>
                  <a:lnTo>
                    <a:pt x="271" y="1421"/>
                  </a:lnTo>
                  <a:lnTo>
                    <a:pt x="271" y="1439"/>
                  </a:lnTo>
                  <a:lnTo>
                    <a:pt x="277" y="1439"/>
                  </a:lnTo>
                  <a:lnTo>
                    <a:pt x="283" y="1433"/>
                  </a:lnTo>
                  <a:lnTo>
                    <a:pt x="283" y="1421"/>
                  </a:lnTo>
                  <a:lnTo>
                    <a:pt x="289" y="1409"/>
                  </a:lnTo>
                  <a:lnTo>
                    <a:pt x="289" y="1359"/>
                  </a:lnTo>
                  <a:lnTo>
                    <a:pt x="295" y="1329"/>
                  </a:lnTo>
                  <a:lnTo>
                    <a:pt x="295" y="1298"/>
                  </a:lnTo>
                  <a:lnTo>
                    <a:pt x="301" y="1261"/>
                  </a:lnTo>
                  <a:lnTo>
                    <a:pt x="301" y="1175"/>
                  </a:lnTo>
                  <a:lnTo>
                    <a:pt x="308" y="1126"/>
                  </a:lnTo>
                  <a:lnTo>
                    <a:pt x="308" y="1077"/>
                  </a:lnTo>
                  <a:lnTo>
                    <a:pt x="314" y="1021"/>
                  </a:lnTo>
                  <a:lnTo>
                    <a:pt x="314" y="966"/>
                  </a:lnTo>
                  <a:lnTo>
                    <a:pt x="320" y="911"/>
                  </a:lnTo>
                  <a:lnTo>
                    <a:pt x="320" y="800"/>
                  </a:lnTo>
                  <a:lnTo>
                    <a:pt x="326" y="738"/>
                  </a:lnTo>
                  <a:lnTo>
                    <a:pt x="326" y="677"/>
                  </a:lnTo>
                  <a:lnTo>
                    <a:pt x="332" y="622"/>
                  </a:lnTo>
                  <a:lnTo>
                    <a:pt x="332" y="505"/>
                  </a:lnTo>
                  <a:lnTo>
                    <a:pt x="338" y="449"/>
                  </a:lnTo>
                  <a:lnTo>
                    <a:pt x="338" y="394"/>
                  </a:lnTo>
                  <a:lnTo>
                    <a:pt x="344" y="345"/>
                  </a:lnTo>
                  <a:lnTo>
                    <a:pt x="344" y="296"/>
                  </a:lnTo>
                  <a:lnTo>
                    <a:pt x="351" y="246"/>
                  </a:lnTo>
                  <a:lnTo>
                    <a:pt x="351" y="166"/>
                  </a:lnTo>
                  <a:lnTo>
                    <a:pt x="357" y="130"/>
                  </a:lnTo>
                  <a:lnTo>
                    <a:pt x="357" y="99"/>
                  </a:lnTo>
                  <a:lnTo>
                    <a:pt x="363" y="68"/>
                  </a:lnTo>
                  <a:lnTo>
                    <a:pt x="363" y="25"/>
                  </a:lnTo>
                  <a:lnTo>
                    <a:pt x="369" y="13"/>
                  </a:lnTo>
                  <a:lnTo>
                    <a:pt x="369" y="0"/>
                  </a:lnTo>
                  <a:lnTo>
                    <a:pt x="375" y="0"/>
                  </a:lnTo>
                  <a:lnTo>
                    <a:pt x="381" y="0"/>
                  </a:lnTo>
                  <a:lnTo>
                    <a:pt x="381" y="25"/>
                  </a:lnTo>
                  <a:lnTo>
                    <a:pt x="388" y="43"/>
                  </a:lnTo>
                  <a:lnTo>
                    <a:pt x="388" y="68"/>
                  </a:lnTo>
                  <a:lnTo>
                    <a:pt x="394" y="93"/>
                  </a:lnTo>
                  <a:lnTo>
                    <a:pt x="394" y="160"/>
                  </a:lnTo>
                  <a:lnTo>
                    <a:pt x="400" y="203"/>
                  </a:lnTo>
                  <a:lnTo>
                    <a:pt x="400" y="246"/>
                  </a:lnTo>
                </a:path>
              </a:pathLst>
            </a:custGeom>
            <a:noFill/>
            <a:ln w="0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53" name="Freeform 78"/>
            <p:cNvSpPr>
              <a:spLocks noChangeArrowheads="1"/>
            </p:cNvSpPr>
            <p:nvPr/>
          </p:nvSpPr>
          <p:spPr bwMode="auto">
            <a:xfrm>
              <a:off x="2164" y="1416"/>
              <a:ext cx="400" cy="1446"/>
            </a:xfrm>
            <a:custGeom>
              <a:avLst/>
              <a:gdLst>
                <a:gd name="T0" fmla="*/ 6 w 400"/>
                <a:gd name="T1" fmla="*/ 339 h 1446"/>
                <a:gd name="T2" fmla="*/ 18 w 400"/>
                <a:gd name="T3" fmla="*/ 560 h 1446"/>
                <a:gd name="T4" fmla="*/ 24 w 400"/>
                <a:gd name="T5" fmla="*/ 794 h 1446"/>
                <a:gd name="T6" fmla="*/ 37 w 400"/>
                <a:gd name="T7" fmla="*/ 966 h 1446"/>
                <a:gd name="T8" fmla="*/ 43 w 400"/>
                <a:gd name="T9" fmla="*/ 1169 h 1446"/>
                <a:gd name="T10" fmla="*/ 55 w 400"/>
                <a:gd name="T11" fmla="*/ 1292 h 1446"/>
                <a:gd name="T12" fmla="*/ 61 w 400"/>
                <a:gd name="T13" fmla="*/ 1402 h 1446"/>
                <a:gd name="T14" fmla="*/ 74 w 400"/>
                <a:gd name="T15" fmla="*/ 1439 h 1446"/>
                <a:gd name="T16" fmla="*/ 80 w 400"/>
                <a:gd name="T17" fmla="*/ 1433 h 1446"/>
                <a:gd name="T18" fmla="*/ 86 w 400"/>
                <a:gd name="T19" fmla="*/ 1384 h 1446"/>
                <a:gd name="T20" fmla="*/ 98 w 400"/>
                <a:gd name="T21" fmla="*/ 1255 h 1446"/>
                <a:gd name="T22" fmla="*/ 104 w 400"/>
                <a:gd name="T23" fmla="*/ 1070 h 1446"/>
                <a:gd name="T24" fmla="*/ 117 w 400"/>
                <a:gd name="T25" fmla="*/ 911 h 1446"/>
                <a:gd name="T26" fmla="*/ 123 w 400"/>
                <a:gd name="T27" fmla="*/ 677 h 1446"/>
                <a:gd name="T28" fmla="*/ 135 w 400"/>
                <a:gd name="T29" fmla="*/ 499 h 1446"/>
                <a:gd name="T30" fmla="*/ 141 w 400"/>
                <a:gd name="T31" fmla="*/ 289 h 1446"/>
                <a:gd name="T32" fmla="*/ 154 w 400"/>
                <a:gd name="T33" fmla="*/ 160 h 1446"/>
                <a:gd name="T34" fmla="*/ 160 w 400"/>
                <a:gd name="T35" fmla="*/ 43 h 1446"/>
                <a:gd name="T36" fmla="*/ 172 w 400"/>
                <a:gd name="T37" fmla="*/ 0 h 1446"/>
                <a:gd name="T38" fmla="*/ 184 w 400"/>
                <a:gd name="T39" fmla="*/ 25 h 1446"/>
                <a:gd name="T40" fmla="*/ 190 w 400"/>
                <a:gd name="T41" fmla="*/ 130 h 1446"/>
                <a:gd name="T42" fmla="*/ 203 w 400"/>
                <a:gd name="T43" fmla="*/ 296 h 1446"/>
                <a:gd name="T44" fmla="*/ 209 w 400"/>
                <a:gd name="T45" fmla="*/ 449 h 1446"/>
                <a:gd name="T46" fmla="*/ 221 w 400"/>
                <a:gd name="T47" fmla="*/ 677 h 1446"/>
                <a:gd name="T48" fmla="*/ 227 w 400"/>
                <a:gd name="T49" fmla="*/ 911 h 1446"/>
                <a:gd name="T50" fmla="*/ 240 w 400"/>
                <a:gd name="T51" fmla="*/ 1077 h 1446"/>
                <a:gd name="T52" fmla="*/ 246 w 400"/>
                <a:gd name="T53" fmla="*/ 1261 h 1446"/>
                <a:gd name="T54" fmla="*/ 258 w 400"/>
                <a:gd name="T55" fmla="*/ 1359 h 1446"/>
                <a:gd name="T56" fmla="*/ 264 w 400"/>
                <a:gd name="T57" fmla="*/ 1433 h 1446"/>
                <a:gd name="T58" fmla="*/ 277 w 400"/>
                <a:gd name="T59" fmla="*/ 1421 h 1446"/>
                <a:gd name="T60" fmla="*/ 289 w 400"/>
                <a:gd name="T61" fmla="*/ 1353 h 1446"/>
                <a:gd name="T62" fmla="*/ 295 w 400"/>
                <a:gd name="T63" fmla="*/ 1212 h 1446"/>
                <a:gd name="T64" fmla="*/ 307 w 400"/>
                <a:gd name="T65" fmla="*/ 1070 h 1446"/>
                <a:gd name="T66" fmla="*/ 313 w 400"/>
                <a:gd name="T67" fmla="*/ 849 h 1446"/>
                <a:gd name="T68" fmla="*/ 326 w 400"/>
                <a:gd name="T69" fmla="*/ 609 h 1446"/>
                <a:gd name="T70" fmla="*/ 332 w 400"/>
                <a:gd name="T71" fmla="*/ 443 h 1446"/>
                <a:gd name="T72" fmla="*/ 344 w 400"/>
                <a:gd name="T73" fmla="*/ 240 h 1446"/>
                <a:gd name="T74" fmla="*/ 350 w 400"/>
                <a:gd name="T75" fmla="*/ 93 h 1446"/>
                <a:gd name="T76" fmla="*/ 363 w 400"/>
                <a:gd name="T77" fmla="*/ 25 h 1446"/>
                <a:gd name="T78" fmla="*/ 375 w 400"/>
                <a:gd name="T79" fmla="*/ 7 h 1446"/>
                <a:gd name="T80" fmla="*/ 381 w 400"/>
                <a:gd name="T81" fmla="*/ 74 h 1446"/>
                <a:gd name="T82" fmla="*/ 393 w 400"/>
                <a:gd name="T83" fmla="*/ 166 h 1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00" h="1446">
                  <a:moveTo>
                    <a:pt x="0" y="246"/>
                  </a:moveTo>
                  <a:lnTo>
                    <a:pt x="6" y="289"/>
                  </a:lnTo>
                  <a:lnTo>
                    <a:pt x="6" y="339"/>
                  </a:lnTo>
                  <a:lnTo>
                    <a:pt x="12" y="394"/>
                  </a:lnTo>
                  <a:lnTo>
                    <a:pt x="12" y="499"/>
                  </a:lnTo>
                  <a:lnTo>
                    <a:pt x="18" y="560"/>
                  </a:lnTo>
                  <a:lnTo>
                    <a:pt x="18" y="615"/>
                  </a:lnTo>
                  <a:lnTo>
                    <a:pt x="24" y="677"/>
                  </a:lnTo>
                  <a:lnTo>
                    <a:pt x="24" y="794"/>
                  </a:lnTo>
                  <a:lnTo>
                    <a:pt x="31" y="849"/>
                  </a:lnTo>
                  <a:lnTo>
                    <a:pt x="31" y="911"/>
                  </a:lnTo>
                  <a:lnTo>
                    <a:pt x="37" y="966"/>
                  </a:lnTo>
                  <a:lnTo>
                    <a:pt x="37" y="1021"/>
                  </a:lnTo>
                  <a:lnTo>
                    <a:pt x="43" y="1070"/>
                  </a:lnTo>
                  <a:lnTo>
                    <a:pt x="43" y="1169"/>
                  </a:lnTo>
                  <a:lnTo>
                    <a:pt x="49" y="1212"/>
                  </a:lnTo>
                  <a:lnTo>
                    <a:pt x="49" y="1255"/>
                  </a:lnTo>
                  <a:lnTo>
                    <a:pt x="55" y="1292"/>
                  </a:lnTo>
                  <a:lnTo>
                    <a:pt x="55" y="1359"/>
                  </a:lnTo>
                  <a:lnTo>
                    <a:pt x="61" y="1384"/>
                  </a:lnTo>
                  <a:lnTo>
                    <a:pt x="61" y="1402"/>
                  </a:lnTo>
                  <a:lnTo>
                    <a:pt x="67" y="1421"/>
                  </a:lnTo>
                  <a:lnTo>
                    <a:pt x="67" y="1433"/>
                  </a:lnTo>
                  <a:lnTo>
                    <a:pt x="74" y="1439"/>
                  </a:lnTo>
                  <a:lnTo>
                    <a:pt x="74" y="1446"/>
                  </a:lnTo>
                  <a:lnTo>
                    <a:pt x="74" y="1439"/>
                  </a:lnTo>
                  <a:lnTo>
                    <a:pt x="80" y="1433"/>
                  </a:lnTo>
                  <a:lnTo>
                    <a:pt x="80" y="1421"/>
                  </a:lnTo>
                  <a:lnTo>
                    <a:pt x="86" y="1402"/>
                  </a:lnTo>
                  <a:lnTo>
                    <a:pt x="86" y="1384"/>
                  </a:lnTo>
                  <a:lnTo>
                    <a:pt x="92" y="1359"/>
                  </a:lnTo>
                  <a:lnTo>
                    <a:pt x="92" y="1292"/>
                  </a:lnTo>
                  <a:lnTo>
                    <a:pt x="98" y="1255"/>
                  </a:lnTo>
                  <a:lnTo>
                    <a:pt x="98" y="1212"/>
                  </a:lnTo>
                  <a:lnTo>
                    <a:pt x="104" y="1169"/>
                  </a:lnTo>
                  <a:lnTo>
                    <a:pt x="104" y="1070"/>
                  </a:lnTo>
                  <a:lnTo>
                    <a:pt x="111" y="1021"/>
                  </a:lnTo>
                  <a:lnTo>
                    <a:pt x="111" y="966"/>
                  </a:lnTo>
                  <a:lnTo>
                    <a:pt x="117" y="911"/>
                  </a:lnTo>
                  <a:lnTo>
                    <a:pt x="117" y="849"/>
                  </a:lnTo>
                  <a:lnTo>
                    <a:pt x="123" y="794"/>
                  </a:lnTo>
                  <a:lnTo>
                    <a:pt x="123" y="677"/>
                  </a:lnTo>
                  <a:lnTo>
                    <a:pt x="129" y="615"/>
                  </a:lnTo>
                  <a:lnTo>
                    <a:pt x="129" y="560"/>
                  </a:lnTo>
                  <a:lnTo>
                    <a:pt x="135" y="499"/>
                  </a:lnTo>
                  <a:lnTo>
                    <a:pt x="135" y="394"/>
                  </a:lnTo>
                  <a:lnTo>
                    <a:pt x="141" y="339"/>
                  </a:lnTo>
                  <a:lnTo>
                    <a:pt x="141" y="289"/>
                  </a:lnTo>
                  <a:lnTo>
                    <a:pt x="147" y="246"/>
                  </a:lnTo>
                  <a:lnTo>
                    <a:pt x="147" y="203"/>
                  </a:lnTo>
                  <a:lnTo>
                    <a:pt x="154" y="160"/>
                  </a:lnTo>
                  <a:lnTo>
                    <a:pt x="154" y="93"/>
                  </a:lnTo>
                  <a:lnTo>
                    <a:pt x="160" y="68"/>
                  </a:lnTo>
                  <a:lnTo>
                    <a:pt x="160" y="43"/>
                  </a:lnTo>
                  <a:lnTo>
                    <a:pt x="166" y="25"/>
                  </a:lnTo>
                  <a:lnTo>
                    <a:pt x="166" y="0"/>
                  </a:lnTo>
                  <a:lnTo>
                    <a:pt x="172" y="0"/>
                  </a:lnTo>
                  <a:lnTo>
                    <a:pt x="178" y="0"/>
                  </a:lnTo>
                  <a:lnTo>
                    <a:pt x="178" y="13"/>
                  </a:lnTo>
                  <a:lnTo>
                    <a:pt x="184" y="25"/>
                  </a:lnTo>
                  <a:lnTo>
                    <a:pt x="184" y="68"/>
                  </a:lnTo>
                  <a:lnTo>
                    <a:pt x="190" y="99"/>
                  </a:lnTo>
                  <a:lnTo>
                    <a:pt x="190" y="130"/>
                  </a:lnTo>
                  <a:lnTo>
                    <a:pt x="197" y="166"/>
                  </a:lnTo>
                  <a:lnTo>
                    <a:pt x="197" y="246"/>
                  </a:lnTo>
                  <a:lnTo>
                    <a:pt x="203" y="296"/>
                  </a:lnTo>
                  <a:lnTo>
                    <a:pt x="203" y="345"/>
                  </a:lnTo>
                  <a:lnTo>
                    <a:pt x="209" y="394"/>
                  </a:lnTo>
                  <a:lnTo>
                    <a:pt x="209" y="449"/>
                  </a:lnTo>
                  <a:lnTo>
                    <a:pt x="215" y="505"/>
                  </a:lnTo>
                  <a:lnTo>
                    <a:pt x="215" y="622"/>
                  </a:lnTo>
                  <a:lnTo>
                    <a:pt x="221" y="677"/>
                  </a:lnTo>
                  <a:lnTo>
                    <a:pt x="221" y="738"/>
                  </a:lnTo>
                  <a:lnTo>
                    <a:pt x="227" y="800"/>
                  </a:lnTo>
                  <a:lnTo>
                    <a:pt x="227" y="911"/>
                  </a:lnTo>
                  <a:lnTo>
                    <a:pt x="234" y="966"/>
                  </a:lnTo>
                  <a:lnTo>
                    <a:pt x="234" y="1021"/>
                  </a:lnTo>
                  <a:lnTo>
                    <a:pt x="240" y="1077"/>
                  </a:lnTo>
                  <a:lnTo>
                    <a:pt x="240" y="1126"/>
                  </a:lnTo>
                  <a:lnTo>
                    <a:pt x="246" y="1175"/>
                  </a:lnTo>
                  <a:lnTo>
                    <a:pt x="246" y="1261"/>
                  </a:lnTo>
                  <a:lnTo>
                    <a:pt x="252" y="1298"/>
                  </a:lnTo>
                  <a:lnTo>
                    <a:pt x="252" y="1329"/>
                  </a:lnTo>
                  <a:lnTo>
                    <a:pt x="258" y="1359"/>
                  </a:lnTo>
                  <a:lnTo>
                    <a:pt x="258" y="1409"/>
                  </a:lnTo>
                  <a:lnTo>
                    <a:pt x="264" y="1421"/>
                  </a:lnTo>
                  <a:lnTo>
                    <a:pt x="264" y="1433"/>
                  </a:lnTo>
                  <a:lnTo>
                    <a:pt x="270" y="1439"/>
                  </a:lnTo>
                  <a:lnTo>
                    <a:pt x="277" y="1433"/>
                  </a:lnTo>
                  <a:lnTo>
                    <a:pt x="277" y="1421"/>
                  </a:lnTo>
                  <a:lnTo>
                    <a:pt x="283" y="1402"/>
                  </a:lnTo>
                  <a:lnTo>
                    <a:pt x="283" y="1384"/>
                  </a:lnTo>
                  <a:lnTo>
                    <a:pt x="289" y="1353"/>
                  </a:lnTo>
                  <a:lnTo>
                    <a:pt x="289" y="1292"/>
                  </a:lnTo>
                  <a:lnTo>
                    <a:pt x="295" y="1255"/>
                  </a:lnTo>
                  <a:lnTo>
                    <a:pt x="295" y="1212"/>
                  </a:lnTo>
                  <a:lnTo>
                    <a:pt x="301" y="1169"/>
                  </a:lnTo>
                  <a:lnTo>
                    <a:pt x="301" y="1120"/>
                  </a:lnTo>
                  <a:lnTo>
                    <a:pt x="307" y="1070"/>
                  </a:lnTo>
                  <a:lnTo>
                    <a:pt x="307" y="960"/>
                  </a:lnTo>
                  <a:lnTo>
                    <a:pt x="313" y="904"/>
                  </a:lnTo>
                  <a:lnTo>
                    <a:pt x="313" y="849"/>
                  </a:lnTo>
                  <a:lnTo>
                    <a:pt x="320" y="788"/>
                  </a:lnTo>
                  <a:lnTo>
                    <a:pt x="320" y="671"/>
                  </a:lnTo>
                  <a:lnTo>
                    <a:pt x="326" y="609"/>
                  </a:lnTo>
                  <a:lnTo>
                    <a:pt x="326" y="554"/>
                  </a:lnTo>
                  <a:lnTo>
                    <a:pt x="332" y="499"/>
                  </a:lnTo>
                  <a:lnTo>
                    <a:pt x="332" y="443"/>
                  </a:lnTo>
                  <a:lnTo>
                    <a:pt x="338" y="388"/>
                  </a:lnTo>
                  <a:lnTo>
                    <a:pt x="338" y="289"/>
                  </a:lnTo>
                  <a:lnTo>
                    <a:pt x="344" y="240"/>
                  </a:lnTo>
                  <a:lnTo>
                    <a:pt x="344" y="197"/>
                  </a:lnTo>
                  <a:lnTo>
                    <a:pt x="350" y="160"/>
                  </a:lnTo>
                  <a:lnTo>
                    <a:pt x="350" y="93"/>
                  </a:lnTo>
                  <a:lnTo>
                    <a:pt x="357" y="68"/>
                  </a:lnTo>
                  <a:lnTo>
                    <a:pt x="357" y="43"/>
                  </a:lnTo>
                  <a:lnTo>
                    <a:pt x="363" y="25"/>
                  </a:lnTo>
                  <a:lnTo>
                    <a:pt x="363" y="13"/>
                  </a:lnTo>
                  <a:lnTo>
                    <a:pt x="369" y="0"/>
                  </a:lnTo>
                  <a:lnTo>
                    <a:pt x="375" y="7"/>
                  </a:lnTo>
                  <a:lnTo>
                    <a:pt x="375" y="13"/>
                  </a:lnTo>
                  <a:lnTo>
                    <a:pt x="381" y="31"/>
                  </a:lnTo>
                  <a:lnTo>
                    <a:pt x="381" y="74"/>
                  </a:lnTo>
                  <a:lnTo>
                    <a:pt x="387" y="99"/>
                  </a:lnTo>
                  <a:lnTo>
                    <a:pt x="387" y="136"/>
                  </a:lnTo>
                  <a:lnTo>
                    <a:pt x="393" y="166"/>
                  </a:lnTo>
                  <a:lnTo>
                    <a:pt x="393" y="209"/>
                  </a:lnTo>
                  <a:lnTo>
                    <a:pt x="400" y="253"/>
                  </a:lnTo>
                </a:path>
              </a:pathLst>
            </a:custGeom>
            <a:noFill/>
            <a:ln w="0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54" name="Freeform 79"/>
            <p:cNvSpPr>
              <a:spLocks noChangeArrowheads="1"/>
            </p:cNvSpPr>
            <p:nvPr/>
          </p:nvSpPr>
          <p:spPr bwMode="auto">
            <a:xfrm>
              <a:off x="2564" y="1416"/>
              <a:ext cx="405" cy="1439"/>
            </a:xfrm>
            <a:custGeom>
              <a:avLst/>
              <a:gdLst>
                <a:gd name="T0" fmla="*/ 6 w 405"/>
                <a:gd name="T1" fmla="*/ 400 h 1439"/>
                <a:gd name="T2" fmla="*/ 12 w 405"/>
                <a:gd name="T3" fmla="*/ 628 h 1439"/>
                <a:gd name="T4" fmla="*/ 24 w 405"/>
                <a:gd name="T5" fmla="*/ 800 h 1439"/>
                <a:gd name="T6" fmla="*/ 30 w 405"/>
                <a:gd name="T7" fmla="*/ 1027 h 1439"/>
                <a:gd name="T8" fmla="*/ 43 w 405"/>
                <a:gd name="T9" fmla="*/ 1175 h 1439"/>
                <a:gd name="T10" fmla="*/ 49 w 405"/>
                <a:gd name="T11" fmla="*/ 1335 h 1439"/>
                <a:gd name="T12" fmla="*/ 61 w 405"/>
                <a:gd name="T13" fmla="*/ 1409 h 1439"/>
                <a:gd name="T14" fmla="*/ 73 w 405"/>
                <a:gd name="T15" fmla="*/ 1433 h 1439"/>
                <a:gd name="T16" fmla="*/ 80 w 405"/>
                <a:gd name="T17" fmla="*/ 1378 h 1439"/>
                <a:gd name="T18" fmla="*/ 92 w 405"/>
                <a:gd name="T19" fmla="*/ 1286 h 1439"/>
                <a:gd name="T20" fmla="*/ 98 w 405"/>
                <a:gd name="T21" fmla="*/ 1113 h 1439"/>
                <a:gd name="T22" fmla="*/ 110 w 405"/>
                <a:gd name="T23" fmla="*/ 898 h 1439"/>
                <a:gd name="T24" fmla="*/ 116 w 405"/>
                <a:gd name="T25" fmla="*/ 726 h 1439"/>
                <a:gd name="T26" fmla="*/ 129 w 405"/>
                <a:gd name="T27" fmla="*/ 492 h 1439"/>
                <a:gd name="T28" fmla="*/ 135 w 405"/>
                <a:gd name="T29" fmla="*/ 283 h 1439"/>
                <a:gd name="T30" fmla="*/ 147 w 405"/>
                <a:gd name="T31" fmla="*/ 160 h 1439"/>
                <a:gd name="T32" fmla="*/ 153 w 405"/>
                <a:gd name="T33" fmla="*/ 43 h 1439"/>
                <a:gd name="T34" fmla="*/ 166 w 405"/>
                <a:gd name="T35" fmla="*/ 0 h 1439"/>
                <a:gd name="T36" fmla="*/ 178 w 405"/>
                <a:gd name="T37" fmla="*/ 31 h 1439"/>
                <a:gd name="T38" fmla="*/ 184 w 405"/>
                <a:gd name="T39" fmla="*/ 136 h 1439"/>
                <a:gd name="T40" fmla="*/ 196 w 405"/>
                <a:gd name="T41" fmla="*/ 259 h 1439"/>
                <a:gd name="T42" fmla="*/ 203 w 405"/>
                <a:gd name="T43" fmla="*/ 455 h 1439"/>
                <a:gd name="T44" fmla="*/ 215 w 405"/>
                <a:gd name="T45" fmla="*/ 628 h 1439"/>
                <a:gd name="T46" fmla="*/ 221 w 405"/>
                <a:gd name="T47" fmla="*/ 861 h 1439"/>
                <a:gd name="T48" fmla="*/ 233 w 405"/>
                <a:gd name="T49" fmla="*/ 1083 h 1439"/>
                <a:gd name="T50" fmla="*/ 239 w 405"/>
                <a:gd name="T51" fmla="*/ 1224 h 1439"/>
                <a:gd name="T52" fmla="*/ 252 w 405"/>
                <a:gd name="T53" fmla="*/ 1366 h 1439"/>
                <a:gd name="T54" fmla="*/ 258 w 405"/>
                <a:gd name="T55" fmla="*/ 1433 h 1439"/>
                <a:gd name="T56" fmla="*/ 276 w 405"/>
                <a:gd name="T57" fmla="*/ 1415 h 1439"/>
                <a:gd name="T58" fmla="*/ 282 w 405"/>
                <a:gd name="T59" fmla="*/ 1323 h 1439"/>
                <a:gd name="T60" fmla="*/ 295 w 405"/>
                <a:gd name="T61" fmla="*/ 1156 h 1439"/>
                <a:gd name="T62" fmla="*/ 301 w 405"/>
                <a:gd name="T63" fmla="*/ 1009 h 1439"/>
                <a:gd name="T64" fmla="*/ 313 w 405"/>
                <a:gd name="T65" fmla="*/ 781 h 1439"/>
                <a:gd name="T66" fmla="*/ 319 w 405"/>
                <a:gd name="T67" fmla="*/ 603 h 1439"/>
                <a:gd name="T68" fmla="*/ 332 w 405"/>
                <a:gd name="T69" fmla="*/ 382 h 1439"/>
                <a:gd name="T70" fmla="*/ 338 w 405"/>
                <a:gd name="T71" fmla="*/ 191 h 1439"/>
                <a:gd name="T72" fmla="*/ 350 w 405"/>
                <a:gd name="T73" fmla="*/ 87 h 1439"/>
                <a:gd name="T74" fmla="*/ 356 w 405"/>
                <a:gd name="T75" fmla="*/ 7 h 1439"/>
                <a:gd name="T76" fmla="*/ 369 w 405"/>
                <a:gd name="T77" fmla="*/ 13 h 1439"/>
                <a:gd name="T78" fmla="*/ 381 w 405"/>
                <a:gd name="T79" fmla="*/ 74 h 1439"/>
                <a:gd name="T80" fmla="*/ 387 w 405"/>
                <a:gd name="T81" fmla="*/ 216 h 1439"/>
                <a:gd name="T82" fmla="*/ 399 w 405"/>
                <a:gd name="T83" fmla="*/ 357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05" h="1439">
                  <a:moveTo>
                    <a:pt x="0" y="253"/>
                  </a:moveTo>
                  <a:lnTo>
                    <a:pt x="0" y="351"/>
                  </a:lnTo>
                  <a:lnTo>
                    <a:pt x="6" y="400"/>
                  </a:lnTo>
                  <a:lnTo>
                    <a:pt x="6" y="455"/>
                  </a:lnTo>
                  <a:lnTo>
                    <a:pt x="12" y="511"/>
                  </a:lnTo>
                  <a:lnTo>
                    <a:pt x="12" y="628"/>
                  </a:lnTo>
                  <a:lnTo>
                    <a:pt x="18" y="683"/>
                  </a:lnTo>
                  <a:lnTo>
                    <a:pt x="18" y="744"/>
                  </a:lnTo>
                  <a:lnTo>
                    <a:pt x="24" y="800"/>
                  </a:lnTo>
                  <a:lnTo>
                    <a:pt x="24" y="861"/>
                  </a:lnTo>
                  <a:lnTo>
                    <a:pt x="30" y="917"/>
                  </a:lnTo>
                  <a:lnTo>
                    <a:pt x="30" y="1027"/>
                  </a:lnTo>
                  <a:lnTo>
                    <a:pt x="36" y="1083"/>
                  </a:lnTo>
                  <a:lnTo>
                    <a:pt x="36" y="1132"/>
                  </a:lnTo>
                  <a:lnTo>
                    <a:pt x="43" y="1175"/>
                  </a:lnTo>
                  <a:lnTo>
                    <a:pt x="43" y="1261"/>
                  </a:lnTo>
                  <a:lnTo>
                    <a:pt x="49" y="1298"/>
                  </a:lnTo>
                  <a:lnTo>
                    <a:pt x="49" y="1335"/>
                  </a:lnTo>
                  <a:lnTo>
                    <a:pt x="55" y="1359"/>
                  </a:lnTo>
                  <a:lnTo>
                    <a:pt x="55" y="1384"/>
                  </a:lnTo>
                  <a:lnTo>
                    <a:pt x="61" y="1409"/>
                  </a:lnTo>
                  <a:lnTo>
                    <a:pt x="61" y="1433"/>
                  </a:lnTo>
                  <a:lnTo>
                    <a:pt x="67" y="1439"/>
                  </a:lnTo>
                  <a:lnTo>
                    <a:pt x="73" y="1433"/>
                  </a:lnTo>
                  <a:lnTo>
                    <a:pt x="73" y="1421"/>
                  </a:lnTo>
                  <a:lnTo>
                    <a:pt x="80" y="1402"/>
                  </a:lnTo>
                  <a:lnTo>
                    <a:pt x="80" y="1378"/>
                  </a:lnTo>
                  <a:lnTo>
                    <a:pt x="86" y="1353"/>
                  </a:lnTo>
                  <a:lnTo>
                    <a:pt x="86" y="1323"/>
                  </a:lnTo>
                  <a:lnTo>
                    <a:pt x="92" y="1286"/>
                  </a:lnTo>
                  <a:lnTo>
                    <a:pt x="92" y="1206"/>
                  </a:lnTo>
                  <a:lnTo>
                    <a:pt x="98" y="1163"/>
                  </a:lnTo>
                  <a:lnTo>
                    <a:pt x="98" y="1113"/>
                  </a:lnTo>
                  <a:lnTo>
                    <a:pt x="104" y="1064"/>
                  </a:lnTo>
                  <a:lnTo>
                    <a:pt x="104" y="954"/>
                  </a:lnTo>
                  <a:lnTo>
                    <a:pt x="110" y="898"/>
                  </a:lnTo>
                  <a:lnTo>
                    <a:pt x="110" y="843"/>
                  </a:lnTo>
                  <a:lnTo>
                    <a:pt x="116" y="781"/>
                  </a:lnTo>
                  <a:lnTo>
                    <a:pt x="116" y="726"/>
                  </a:lnTo>
                  <a:lnTo>
                    <a:pt x="123" y="665"/>
                  </a:lnTo>
                  <a:lnTo>
                    <a:pt x="123" y="548"/>
                  </a:lnTo>
                  <a:lnTo>
                    <a:pt x="129" y="492"/>
                  </a:lnTo>
                  <a:lnTo>
                    <a:pt x="129" y="437"/>
                  </a:lnTo>
                  <a:lnTo>
                    <a:pt x="135" y="382"/>
                  </a:lnTo>
                  <a:lnTo>
                    <a:pt x="135" y="283"/>
                  </a:lnTo>
                  <a:lnTo>
                    <a:pt x="141" y="240"/>
                  </a:lnTo>
                  <a:lnTo>
                    <a:pt x="141" y="197"/>
                  </a:lnTo>
                  <a:lnTo>
                    <a:pt x="147" y="160"/>
                  </a:lnTo>
                  <a:lnTo>
                    <a:pt x="147" y="123"/>
                  </a:lnTo>
                  <a:lnTo>
                    <a:pt x="153" y="93"/>
                  </a:lnTo>
                  <a:lnTo>
                    <a:pt x="153" y="43"/>
                  </a:lnTo>
                  <a:lnTo>
                    <a:pt x="159" y="25"/>
                  </a:lnTo>
                  <a:lnTo>
                    <a:pt x="159" y="13"/>
                  </a:lnTo>
                  <a:lnTo>
                    <a:pt x="166" y="0"/>
                  </a:lnTo>
                  <a:lnTo>
                    <a:pt x="172" y="7"/>
                  </a:lnTo>
                  <a:lnTo>
                    <a:pt x="172" y="13"/>
                  </a:lnTo>
                  <a:lnTo>
                    <a:pt x="178" y="31"/>
                  </a:lnTo>
                  <a:lnTo>
                    <a:pt x="178" y="50"/>
                  </a:lnTo>
                  <a:lnTo>
                    <a:pt x="184" y="74"/>
                  </a:lnTo>
                  <a:lnTo>
                    <a:pt x="184" y="136"/>
                  </a:lnTo>
                  <a:lnTo>
                    <a:pt x="190" y="173"/>
                  </a:lnTo>
                  <a:lnTo>
                    <a:pt x="190" y="209"/>
                  </a:lnTo>
                  <a:lnTo>
                    <a:pt x="196" y="259"/>
                  </a:lnTo>
                  <a:lnTo>
                    <a:pt x="196" y="351"/>
                  </a:lnTo>
                  <a:lnTo>
                    <a:pt x="203" y="406"/>
                  </a:lnTo>
                  <a:lnTo>
                    <a:pt x="203" y="455"/>
                  </a:lnTo>
                  <a:lnTo>
                    <a:pt x="209" y="517"/>
                  </a:lnTo>
                  <a:lnTo>
                    <a:pt x="209" y="572"/>
                  </a:lnTo>
                  <a:lnTo>
                    <a:pt x="215" y="628"/>
                  </a:lnTo>
                  <a:lnTo>
                    <a:pt x="215" y="744"/>
                  </a:lnTo>
                  <a:lnTo>
                    <a:pt x="221" y="806"/>
                  </a:lnTo>
                  <a:lnTo>
                    <a:pt x="221" y="861"/>
                  </a:lnTo>
                  <a:lnTo>
                    <a:pt x="227" y="923"/>
                  </a:lnTo>
                  <a:lnTo>
                    <a:pt x="227" y="1034"/>
                  </a:lnTo>
                  <a:lnTo>
                    <a:pt x="233" y="1083"/>
                  </a:lnTo>
                  <a:lnTo>
                    <a:pt x="233" y="1132"/>
                  </a:lnTo>
                  <a:lnTo>
                    <a:pt x="239" y="1181"/>
                  </a:lnTo>
                  <a:lnTo>
                    <a:pt x="239" y="1224"/>
                  </a:lnTo>
                  <a:lnTo>
                    <a:pt x="246" y="1267"/>
                  </a:lnTo>
                  <a:lnTo>
                    <a:pt x="246" y="1335"/>
                  </a:lnTo>
                  <a:lnTo>
                    <a:pt x="252" y="1366"/>
                  </a:lnTo>
                  <a:lnTo>
                    <a:pt x="252" y="1390"/>
                  </a:lnTo>
                  <a:lnTo>
                    <a:pt x="258" y="1409"/>
                  </a:lnTo>
                  <a:lnTo>
                    <a:pt x="258" y="1433"/>
                  </a:lnTo>
                  <a:lnTo>
                    <a:pt x="264" y="1439"/>
                  </a:lnTo>
                  <a:lnTo>
                    <a:pt x="270" y="1433"/>
                  </a:lnTo>
                  <a:lnTo>
                    <a:pt x="276" y="1415"/>
                  </a:lnTo>
                  <a:lnTo>
                    <a:pt x="276" y="1378"/>
                  </a:lnTo>
                  <a:lnTo>
                    <a:pt x="282" y="1353"/>
                  </a:lnTo>
                  <a:lnTo>
                    <a:pt x="282" y="1323"/>
                  </a:lnTo>
                  <a:lnTo>
                    <a:pt x="289" y="1286"/>
                  </a:lnTo>
                  <a:lnTo>
                    <a:pt x="289" y="1206"/>
                  </a:lnTo>
                  <a:lnTo>
                    <a:pt x="295" y="1156"/>
                  </a:lnTo>
                  <a:lnTo>
                    <a:pt x="295" y="1113"/>
                  </a:lnTo>
                  <a:lnTo>
                    <a:pt x="301" y="1058"/>
                  </a:lnTo>
                  <a:lnTo>
                    <a:pt x="301" y="1009"/>
                  </a:lnTo>
                  <a:lnTo>
                    <a:pt x="307" y="954"/>
                  </a:lnTo>
                  <a:lnTo>
                    <a:pt x="307" y="837"/>
                  </a:lnTo>
                  <a:lnTo>
                    <a:pt x="313" y="781"/>
                  </a:lnTo>
                  <a:lnTo>
                    <a:pt x="313" y="720"/>
                  </a:lnTo>
                  <a:lnTo>
                    <a:pt x="319" y="658"/>
                  </a:lnTo>
                  <a:lnTo>
                    <a:pt x="319" y="603"/>
                  </a:lnTo>
                  <a:lnTo>
                    <a:pt x="326" y="542"/>
                  </a:lnTo>
                  <a:lnTo>
                    <a:pt x="326" y="431"/>
                  </a:lnTo>
                  <a:lnTo>
                    <a:pt x="332" y="382"/>
                  </a:lnTo>
                  <a:lnTo>
                    <a:pt x="332" y="326"/>
                  </a:lnTo>
                  <a:lnTo>
                    <a:pt x="338" y="283"/>
                  </a:lnTo>
                  <a:lnTo>
                    <a:pt x="338" y="191"/>
                  </a:lnTo>
                  <a:lnTo>
                    <a:pt x="344" y="154"/>
                  </a:lnTo>
                  <a:lnTo>
                    <a:pt x="344" y="117"/>
                  </a:lnTo>
                  <a:lnTo>
                    <a:pt x="350" y="87"/>
                  </a:lnTo>
                  <a:lnTo>
                    <a:pt x="350" y="62"/>
                  </a:lnTo>
                  <a:lnTo>
                    <a:pt x="356" y="37"/>
                  </a:lnTo>
                  <a:lnTo>
                    <a:pt x="356" y="7"/>
                  </a:lnTo>
                  <a:lnTo>
                    <a:pt x="362" y="0"/>
                  </a:lnTo>
                  <a:lnTo>
                    <a:pt x="369" y="7"/>
                  </a:lnTo>
                  <a:lnTo>
                    <a:pt x="369" y="13"/>
                  </a:lnTo>
                  <a:lnTo>
                    <a:pt x="375" y="31"/>
                  </a:lnTo>
                  <a:lnTo>
                    <a:pt x="375" y="50"/>
                  </a:lnTo>
                  <a:lnTo>
                    <a:pt x="381" y="74"/>
                  </a:lnTo>
                  <a:lnTo>
                    <a:pt x="381" y="105"/>
                  </a:lnTo>
                  <a:lnTo>
                    <a:pt x="387" y="136"/>
                  </a:lnTo>
                  <a:lnTo>
                    <a:pt x="387" y="216"/>
                  </a:lnTo>
                  <a:lnTo>
                    <a:pt x="393" y="259"/>
                  </a:lnTo>
                  <a:lnTo>
                    <a:pt x="393" y="308"/>
                  </a:lnTo>
                  <a:lnTo>
                    <a:pt x="399" y="357"/>
                  </a:lnTo>
                  <a:lnTo>
                    <a:pt x="399" y="462"/>
                  </a:lnTo>
                  <a:lnTo>
                    <a:pt x="405" y="517"/>
                  </a:lnTo>
                </a:path>
              </a:pathLst>
            </a:custGeom>
            <a:noFill/>
            <a:ln w="0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55" name="Freeform 80"/>
            <p:cNvSpPr>
              <a:spLocks noChangeArrowheads="1"/>
            </p:cNvSpPr>
            <p:nvPr/>
          </p:nvSpPr>
          <p:spPr bwMode="auto">
            <a:xfrm>
              <a:off x="2969" y="1416"/>
              <a:ext cx="406" cy="1439"/>
            </a:xfrm>
            <a:custGeom>
              <a:avLst/>
              <a:gdLst>
                <a:gd name="T0" fmla="*/ 7 w 406"/>
                <a:gd name="T1" fmla="*/ 634 h 1439"/>
                <a:gd name="T2" fmla="*/ 13 w 406"/>
                <a:gd name="T3" fmla="*/ 867 h 1439"/>
                <a:gd name="T4" fmla="*/ 25 w 406"/>
                <a:gd name="T5" fmla="*/ 1034 h 1439"/>
                <a:gd name="T6" fmla="*/ 31 w 406"/>
                <a:gd name="T7" fmla="*/ 1230 h 1439"/>
                <a:gd name="T8" fmla="*/ 43 w 406"/>
                <a:gd name="T9" fmla="*/ 1335 h 1439"/>
                <a:gd name="T10" fmla="*/ 50 w 406"/>
                <a:gd name="T11" fmla="*/ 1427 h 1439"/>
                <a:gd name="T12" fmla="*/ 62 w 406"/>
                <a:gd name="T13" fmla="*/ 1427 h 1439"/>
                <a:gd name="T14" fmla="*/ 74 w 406"/>
                <a:gd name="T15" fmla="*/ 1378 h 1439"/>
                <a:gd name="T16" fmla="*/ 80 w 406"/>
                <a:gd name="T17" fmla="*/ 1243 h 1439"/>
                <a:gd name="T18" fmla="*/ 93 w 406"/>
                <a:gd name="T19" fmla="*/ 1058 h 1439"/>
                <a:gd name="T20" fmla="*/ 99 w 406"/>
                <a:gd name="T21" fmla="*/ 892 h 1439"/>
                <a:gd name="T22" fmla="*/ 111 w 406"/>
                <a:gd name="T23" fmla="*/ 658 h 1439"/>
                <a:gd name="T24" fmla="*/ 117 w 406"/>
                <a:gd name="T25" fmla="*/ 431 h 1439"/>
                <a:gd name="T26" fmla="*/ 130 w 406"/>
                <a:gd name="T27" fmla="*/ 277 h 1439"/>
                <a:gd name="T28" fmla="*/ 136 w 406"/>
                <a:gd name="T29" fmla="*/ 117 h 1439"/>
                <a:gd name="T30" fmla="*/ 148 w 406"/>
                <a:gd name="T31" fmla="*/ 37 h 1439"/>
                <a:gd name="T32" fmla="*/ 160 w 406"/>
                <a:gd name="T33" fmla="*/ 7 h 1439"/>
                <a:gd name="T34" fmla="*/ 173 w 406"/>
                <a:gd name="T35" fmla="*/ 80 h 1439"/>
                <a:gd name="T36" fmla="*/ 179 w 406"/>
                <a:gd name="T37" fmla="*/ 216 h 1439"/>
                <a:gd name="T38" fmla="*/ 191 w 406"/>
                <a:gd name="T39" fmla="*/ 357 h 1439"/>
                <a:gd name="T40" fmla="*/ 197 w 406"/>
                <a:gd name="T41" fmla="*/ 578 h 1439"/>
                <a:gd name="T42" fmla="*/ 210 w 406"/>
                <a:gd name="T43" fmla="*/ 757 h 1439"/>
                <a:gd name="T44" fmla="*/ 216 w 406"/>
                <a:gd name="T45" fmla="*/ 984 h 1439"/>
                <a:gd name="T46" fmla="*/ 228 w 406"/>
                <a:gd name="T47" fmla="*/ 1138 h 1439"/>
                <a:gd name="T48" fmla="*/ 234 w 406"/>
                <a:gd name="T49" fmla="*/ 1304 h 1439"/>
                <a:gd name="T50" fmla="*/ 246 w 406"/>
                <a:gd name="T51" fmla="*/ 1409 h 1439"/>
                <a:gd name="T52" fmla="*/ 253 w 406"/>
                <a:gd name="T53" fmla="*/ 1439 h 1439"/>
                <a:gd name="T54" fmla="*/ 265 w 406"/>
                <a:gd name="T55" fmla="*/ 1396 h 1439"/>
                <a:gd name="T56" fmla="*/ 277 w 406"/>
                <a:gd name="T57" fmla="*/ 1279 h 1439"/>
                <a:gd name="T58" fmla="*/ 283 w 406"/>
                <a:gd name="T59" fmla="*/ 1150 h 1439"/>
                <a:gd name="T60" fmla="*/ 296 w 406"/>
                <a:gd name="T61" fmla="*/ 941 h 1439"/>
                <a:gd name="T62" fmla="*/ 302 w 406"/>
                <a:gd name="T63" fmla="*/ 714 h 1439"/>
                <a:gd name="T64" fmla="*/ 314 w 406"/>
                <a:gd name="T65" fmla="*/ 535 h 1439"/>
                <a:gd name="T66" fmla="*/ 320 w 406"/>
                <a:gd name="T67" fmla="*/ 320 h 1439"/>
                <a:gd name="T68" fmla="*/ 333 w 406"/>
                <a:gd name="T69" fmla="*/ 185 h 1439"/>
                <a:gd name="T70" fmla="*/ 339 w 406"/>
                <a:gd name="T71" fmla="*/ 56 h 1439"/>
                <a:gd name="T72" fmla="*/ 357 w 406"/>
                <a:gd name="T73" fmla="*/ 0 h 1439"/>
                <a:gd name="T74" fmla="*/ 363 w 406"/>
                <a:gd name="T75" fmla="*/ 19 h 1439"/>
                <a:gd name="T76" fmla="*/ 369 w 406"/>
                <a:gd name="T77" fmla="*/ 111 h 1439"/>
                <a:gd name="T78" fmla="*/ 382 w 406"/>
                <a:gd name="T79" fmla="*/ 222 h 1439"/>
                <a:gd name="T80" fmla="*/ 388 w 406"/>
                <a:gd name="T81" fmla="*/ 419 h 1439"/>
                <a:gd name="T82" fmla="*/ 400 w 406"/>
                <a:gd name="T83" fmla="*/ 64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06" h="1439">
                  <a:moveTo>
                    <a:pt x="0" y="517"/>
                  </a:moveTo>
                  <a:lnTo>
                    <a:pt x="0" y="578"/>
                  </a:lnTo>
                  <a:lnTo>
                    <a:pt x="7" y="634"/>
                  </a:lnTo>
                  <a:lnTo>
                    <a:pt x="7" y="695"/>
                  </a:lnTo>
                  <a:lnTo>
                    <a:pt x="13" y="751"/>
                  </a:lnTo>
                  <a:lnTo>
                    <a:pt x="13" y="867"/>
                  </a:lnTo>
                  <a:lnTo>
                    <a:pt x="19" y="923"/>
                  </a:lnTo>
                  <a:lnTo>
                    <a:pt x="19" y="984"/>
                  </a:lnTo>
                  <a:lnTo>
                    <a:pt x="25" y="1034"/>
                  </a:lnTo>
                  <a:lnTo>
                    <a:pt x="25" y="1138"/>
                  </a:lnTo>
                  <a:lnTo>
                    <a:pt x="31" y="1181"/>
                  </a:lnTo>
                  <a:lnTo>
                    <a:pt x="31" y="1230"/>
                  </a:lnTo>
                  <a:lnTo>
                    <a:pt x="37" y="1267"/>
                  </a:lnTo>
                  <a:lnTo>
                    <a:pt x="37" y="1304"/>
                  </a:lnTo>
                  <a:lnTo>
                    <a:pt x="43" y="1335"/>
                  </a:lnTo>
                  <a:lnTo>
                    <a:pt x="43" y="1390"/>
                  </a:lnTo>
                  <a:lnTo>
                    <a:pt x="50" y="1409"/>
                  </a:lnTo>
                  <a:lnTo>
                    <a:pt x="50" y="1427"/>
                  </a:lnTo>
                  <a:lnTo>
                    <a:pt x="62" y="1439"/>
                  </a:lnTo>
                  <a:lnTo>
                    <a:pt x="56" y="1439"/>
                  </a:lnTo>
                  <a:lnTo>
                    <a:pt x="62" y="1427"/>
                  </a:lnTo>
                  <a:lnTo>
                    <a:pt x="68" y="1415"/>
                  </a:lnTo>
                  <a:lnTo>
                    <a:pt x="68" y="1396"/>
                  </a:lnTo>
                  <a:lnTo>
                    <a:pt x="74" y="1378"/>
                  </a:lnTo>
                  <a:lnTo>
                    <a:pt x="74" y="1316"/>
                  </a:lnTo>
                  <a:lnTo>
                    <a:pt x="80" y="1279"/>
                  </a:lnTo>
                  <a:lnTo>
                    <a:pt x="80" y="1243"/>
                  </a:lnTo>
                  <a:lnTo>
                    <a:pt x="87" y="1200"/>
                  </a:lnTo>
                  <a:lnTo>
                    <a:pt x="87" y="1107"/>
                  </a:lnTo>
                  <a:lnTo>
                    <a:pt x="93" y="1058"/>
                  </a:lnTo>
                  <a:lnTo>
                    <a:pt x="93" y="1003"/>
                  </a:lnTo>
                  <a:lnTo>
                    <a:pt x="99" y="947"/>
                  </a:lnTo>
                  <a:lnTo>
                    <a:pt x="99" y="892"/>
                  </a:lnTo>
                  <a:lnTo>
                    <a:pt x="105" y="831"/>
                  </a:lnTo>
                  <a:lnTo>
                    <a:pt x="105" y="714"/>
                  </a:lnTo>
                  <a:lnTo>
                    <a:pt x="111" y="658"/>
                  </a:lnTo>
                  <a:lnTo>
                    <a:pt x="111" y="597"/>
                  </a:lnTo>
                  <a:lnTo>
                    <a:pt x="117" y="542"/>
                  </a:lnTo>
                  <a:lnTo>
                    <a:pt x="117" y="431"/>
                  </a:lnTo>
                  <a:lnTo>
                    <a:pt x="123" y="376"/>
                  </a:lnTo>
                  <a:lnTo>
                    <a:pt x="123" y="326"/>
                  </a:lnTo>
                  <a:lnTo>
                    <a:pt x="130" y="277"/>
                  </a:lnTo>
                  <a:lnTo>
                    <a:pt x="130" y="234"/>
                  </a:lnTo>
                  <a:lnTo>
                    <a:pt x="136" y="191"/>
                  </a:lnTo>
                  <a:lnTo>
                    <a:pt x="136" y="117"/>
                  </a:lnTo>
                  <a:lnTo>
                    <a:pt x="142" y="87"/>
                  </a:lnTo>
                  <a:lnTo>
                    <a:pt x="142" y="62"/>
                  </a:lnTo>
                  <a:lnTo>
                    <a:pt x="148" y="37"/>
                  </a:lnTo>
                  <a:lnTo>
                    <a:pt x="148" y="7"/>
                  </a:lnTo>
                  <a:lnTo>
                    <a:pt x="154" y="0"/>
                  </a:lnTo>
                  <a:lnTo>
                    <a:pt x="160" y="7"/>
                  </a:lnTo>
                  <a:lnTo>
                    <a:pt x="166" y="19"/>
                  </a:lnTo>
                  <a:lnTo>
                    <a:pt x="166" y="56"/>
                  </a:lnTo>
                  <a:lnTo>
                    <a:pt x="173" y="80"/>
                  </a:lnTo>
                  <a:lnTo>
                    <a:pt x="173" y="105"/>
                  </a:lnTo>
                  <a:lnTo>
                    <a:pt x="179" y="142"/>
                  </a:lnTo>
                  <a:lnTo>
                    <a:pt x="179" y="216"/>
                  </a:lnTo>
                  <a:lnTo>
                    <a:pt x="185" y="265"/>
                  </a:lnTo>
                  <a:lnTo>
                    <a:pt x="185" y="308"/>
                  </a:lnTo>
                  <a:lnTo>
                    <a:pt x="191" y="357"/>
                  </a:lnTo>
                  <a:lnTo>
                    <a:pt x="191" y="412"/>
                  </a:lnTo>
                  <a:lnTo>
                    <a:pt x="197" y="468"/>
                  </a:lnTo>
                  <a:lnTo>
                    <a:pt x="197" y="578"/>
                  </a:lnTo>
                  <a:lnTo>
                    <a:pt x="203" y="640"/>
                  </a:lnTo>
                  <a:lnTo>
                    <a:pt x="203" y="695"/>
                  </a:lnTo>
                  <a:lnTo>
                    <a:pt x="210" y="757"/>
                  </a:lnTo>
                  <a:lnTo>
                    <a:pt x="210" y="874"/>
                  </a:lnTo>
                  <a:lnTo>
                    <a:pt x="216" y="929"/>
                  </a:lnTo>
                  <a:lnTo>
                    <a:pt x="216" y="984"/>
                  </a:lnTo>
                  <a:lnTo>
                    <a:pt x="222" y="1040"/>
                  </a:lnTo>
                  <a:lnTo>
                    <a:pt x="222" y="1089"/>
                  </a:lnTo>
                  <a:lnTo>
                    <a:pt x="228" y="1138"/>
                  </a:lnTo>
                  <a:lnTo>
                    <a:pt x="228" y="1230"/>
                  </a:lnTo>
                  <a:lnTo>
                    <a:pt x="234" y="1273"/>
                  </a:lnTo>
                  <a:lnTo>
                    <a:pt x="234" y="1304"/>
                  </a:lnTo>
                  <a:lnTo>
                    <a:pt x="240" y="1341"/>
                  </a:lnTo>
                  <a:lnTo>
                    <a:pt x="240" y="1390"/>
                  </a:lnTo>
                  <a:lnTo>
                    <a:pt x="246" y="1409"/>
                  </a:lnTo>
                  <a:lnTo>
                    <a:pt x="246" y="1427"/>
                  </a:lnTo>
                  <a:lnTo>
                    <a:pt x="259" y="1439"/>
                  </a:lnTo>
                  <a:lnTo>
                    <a:pt x="253" y="1439"/>
                  </a:lnTo>
                  <a:lnTo>
                    <a:pt x="259" y="1427"/>
                  </a:lnTo>
                  <a:lnTo>
                    <a:pt x="265" y="1415"/>
                  </a:lnTo>
                  <a:lnTo>
                    <a:pt x="265" y="1396"/>
                  </a:lnTo>
                  <a:lnTo>
                    <a:pt x="271" y="1372"/>
                  </a:lnTo>
                  <a:lnTo>
                    <a:pt x="271" y="1316"/>
                  </a:lnTo>
                  <a:lnTo>
                    <a:pt x="277" y="1279"/>
                  </a:lnTo>
                  <a:lnTo>
                    <a:pt x="277" y="1243"/>
                  </a:lnTo>
                  <a:lnTo>
                    <a:pt x="283" y="1200"/>
                  </a:lnTo>
                  <a:lnTo>
                    <a:pt x="283" y="1150"/>
                  </a:lnTo>
                  <a:lnTo>
                    <a:pt x="289" y="1101"/>
                  </a:lnTo>
                  <a:lnTo>
                    <a:pt x="289" y="997"/>
                  </a:lnTo>
                  <a:lnTo>
                    <a:pt x="296" y="941"/>
                  </a:lnTo>
                  <a:lnTo>
                    <a:pt x="296" y="886"/>
                  </a:lnTo>
                  <a:lnTo>
                    <a:pt x="302" y="831"/>
                  </a:lnTo>
                  <a:lnTo>
                    <a:pt x="302" y="714"/>
                  </a:lnTo>
                  <a:lnTo>
                    <a:pt x="308" y="652"/>
                  </a:lnTo>
                  <a:lnTo>
                    <a:pt x="308" y="591"/>
                  </a:lnTo>
                  <a:lnTo>
                    <a:pt x="314" y="535"/>
                  </a:lnTo>
                  <a:lnTo>
                    <a:pt x="314" y="480"/>
                  </a:lnTo>
                  <a:lnTo>
                    <a:pt x="320" y="425"/>
                  </a:lnTo>
                  <a:lnTo>
                    <a:pt x="320" y="320"/>
                  </a:lnTo>
                  <a:lnTo>
                    <a:pt x="326" y="271"/>
                  </a:lnTo>
                  <a:lnTo>
                    <a:pt x="326" y="228"/>
                  </a:lnTo>
                  <a:lnTo>
                    <a:pt x="333" y="185"/>
                  </a:lnTo>
                  <a:lnTo>
                    <a:pt x="333" y="117"/>
                  </a:lnTo>
                  <a:lnTo>
                    <a:pt x="339" y="87"/>
                  </a:lnTo>
                  <a:lnTo>
                    <a:pt x="339" y="56"/>
                  </a:lnTo>
                  <a:lnTo>
                    <a:pt x="345" y="37"/>
                  </a:lnTo>
                  <a:lnTo>
                    <a:pt x="345" y="19"/>
                  </a:lnTo>
                  <a:lnTo>
                    <a:pt x="357" y="0"/>
                  </a:lnTo>
                  <a:lnTo>
                    <a:pt x="351" y="0"/>
                  </a:lnTo>
                  <a:lnTo>
                    <a:pt x="357" y="7"/>
                  </a:lnTo>
                  <a:lnTo>
                    <a:pt x="363" y="19"/>
                  </a:lnTo>
                  <a:lnTo>
                    <a:pt x="363" y="56"/>
                  </a:lnTo>
                  <a:lnTo>
                    <a:pt x="369" y="80"/>
                  </a:lnTo>
                  <a:lnTo>
                    <a:pt x="369" y="111"/>
                  </a:lnTo>
                  <a:lnTo>
                    <a:pt x="376" y="142"/>
                  </a:lnTo>
                  <a:lnTo>
                    <a:pt x="376" y="179"/>
                  </a:lnTo>
                  <a:lnTo>
                    <a:pt x="382" y="222"/>
                  </a:lnTo>
                  <a:lnTo>
                    <a:pt x="382" y="314"/>
                  </a:lnTo>
                  <a:lnTo>
                    <a:pt x="388" y="363"/>
                  </a:lnTo>
                  <a:lnTo>
                    <a:pt x="388" y="419"/>
                  </a:lnTo>
                  <a:lnTo>
                    <a:pt x="394" y="474"/>
                  </a:lnTo>
                  <a:lnTo>
                    <a:pt x="394" y="585"/>
                  </a:lnTo>
                  <a:lnTo>
                    <a:pt x="400" y="640"/>
                  </a:lnTo>
                  <a:lnTo>
                    <a:pt x="400" y="701"/>
                  </a:lnTo>
                  <a:lnTo>
                    <a:pt x="406" y="763"/>
                  </a:lnTo>
                </a:path>
              </a:pathLst>
            </a:custGeom>
            <a:noFill/>
            <a:ln w="0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56" name="Freeform 81"/>
            <p:cNvSpPr>
              <a:spLocks noChangeArrowheads="1"/>
            </p:cNvSpPr>
            <p:nvPr/>
          </p:nvSpPr>
          <p:spPr bwMode="auto">
            <a:xfrm>
              <a:off x="3375" y="1416"/>
              <a:ext cx="148" cy="1439"/>
            </a:xfrm>
            <a:custGeom>
              <a:avLst/>
              <a:gdLst>
                <a:gd name="T0" fmla="*/ 0 w 148"/>
                <a:gd name="T1" fmla="*/ 763 h 1439"/>
                <a:gd name="T2" fmla="*/ 0 w 148"/>
                <a:gd name="T3" fmla="*/ 818 h 1439"/>
                <a:gd name="T4" fmla="*/ 6 w 148"/>
                <a:gd name="T5" fmla="*/ 880 h 1439"/>
                <a:gd name="T6" fmla="*/ 6 w 148"/>
                <a:gd name="T7" fmla="*/ 990 h 1439"/>
                <a:gd name="T8" fmla="*/ 13 w 148"/>
                <a:gd name="T9" fmla="*/ 1046 h 1439"/>
                <a:gd name="T10" fmla="*/ 13 w 148"/>
                <a:gd name="T11" fmla="*/ 1095 h 1439"/>
                <a:gd name="T12" fmla="*/ 19 w 148"/>
                <a:gd name="T13" fmla="*/ 1144 h 1439"/>
                <a:gd name="T14" fmla="*/ 19 w 148"/>
                <a:gd name="T15" fmla="*/ 1236 h 1439"/>
                <a:gd name="T16" fmla="*/ 25 w 148"/>
                <a:gd name="T17" fmla="*/ 1273 h 1439"/>
                <a:gd name="T18" fmla="*/ 25 w 148"/>
                <a:gd name="T19" fmla="*/ 1310 h 1439"/>
                <a:gd name="T20" fmla="*/ 31 w 148"/>
                <a:gd name="T21" fmla="*/ 1341 h 1439"/>
                <a:gd name="T22" fmla="*/ 31 w 148"/>
                <a:gd name="T23" fmla="*/ 1372 h 1439"/>
                <a:gd name="T24" fmla="*/ 37 w 148"/>
                <a:gd name="T25" fmla="*/ 1396 h 1439"/>
                <a:gd name="T26" fmla="*/ 37 w 148"/>
                <a:gd name="T27" fmla="*/ 1427 h 1439"/>
                <a:gd name="T28" fmla="*/ 43 w 148"/>
                <a:gd name="T29" fmla="*/ 1439 h 1439"/>
                <a:gd name="T30" fmla="*/ 50 w 148"/>
                <a:gd name="T31" fmla="*/ 1439 h 1439"/>
                <a:gd name="T32" fmla="*/ 50 w 148"/>
                <a:gd name="T33" fmla="*/ 1427 h 1439"/>
                <a:gd name="T34" fmla="*/ 56 w 148"/>
                <a:gd name="T35" fmla="*/ 1415 h 1439"/>
                <a:gd name="T36" fmla="*/ 56 w 148"/>
                <a:gd name="T37" fmla="*/ 1396 h 1439"/>
                <a:gd name="T38" fmla="*/ 62 w 148"/>
                <a:gd name="T39" fmla="*/ 1372 h 1439"/>
                <a:gd name="T40" fmla="*/ 62 w 148"/>
                <a:gd name="T41" fmla="*/ 1347 h 1439"/>
                <a:gd name="T42" fmla="*/ 68 w 148"/>
                <a:gd name="T43" fmla="*/ 1310 h 1439"/>
                <a:gd name="T44" fmla="*/ 68 w 148"/>
                <a:gd name="T45" fmla="*/ 1236 h 1439"/>
                <a:gd name="T46" fmla="*/ 74 w 148"/>
                <a:gd name="T47" fmla="*/ 1193 h 1439"/>
                <a:gd name="T48" fmla="*/ 74 w 148"/>
                <a:gd name="T49" fmla="*/ 1150 h 1439"/>
                <a:gd name="T50" fmla="*/ 80 w 148"/>
                <a:gd name="T51" fmla="*/ 1101 h 1439"/>
                <a:gd name="T52" fmla="*/ 80 w 148"/>
                <a:gd name="T53" fmla="*/ 997 h 1439"/>
                <a:gd name="T54" fmla="*/ 86 w 148"/>
                <a:gd name="T55" fmla="*/ 941 h 1439"/>
                <a:gd name="T56" fmla="*/ 86 w 148"/>
                <a:gd name="T57" fmla="*/ 880 h 1439"/>
                <a:gd name="T58" fmla="*/ 93 w 148"/>
                <a:gd name="T59" fmla="*/ 824 h 1439"/>
                <a:gd name="T60" fmla="*/ 93 w 148"/>
                <a:gd name="T61" fmla="*/ 763 h 1439"/>
                <a:gd name="T62" fmla="*/ 99 w 148"/>
                <a:gd name="T63" fmla="*/ 708 h 1439"/>
                <a:gd name="T64" fmla="*/ 99 w 148"/>
                <a:gd name="T65" fmla="*/ 591 h 1439"/>
                <a:gd name="T66" fmla="*/ 105 w 148"/>
                <a:gd name="T67" fmla="*/ 529 h 1439"/>
                <a:gd name="T68" fmla="*/ 105 w 148"/>
                <a:gd name="T69" fmla="*/ 474 h 1439"/>
                <a:gd name="T70" fmla="*/ 111 w 148"/>
                <a:gd name="T71" fmla="*/ 419 h 1439"/>
                <a:gd name="T72" fmla="*/ 111 w 148"/>
                <a:gd name="T73" fmla="*/ 320 h 1439"/>
                <a:gd name="T74" fmla="*/ 117 w 148"/>
                <a:gd name="T75" fmla="*/ 271 h 1439"/>
                <a:gd name="T76" fmla="*/ 117 w 148"/>
                <a:gd name="T77" fmla="*/ 228 h 1439"/>
                <a:gd name="T78" fmla="*/ 123 w 148"/>
                <a:gd name="T79" fmla="*/ 185 h 1439"/>
                <a:gd name="T80" fmla="*/ 123 w 148"/>
                <a:gd name="T81" fmla="*/ 148 h 1439"/>
                <a:gd name="T82" fmla="*/ 129 w 148"/>
                <a:gd name="T83" fmla="*/ 111 h 1439"/>
                <a:gd name="T84" fmla="*/ 129 w 148"/>
                <a:gd name="T85" fmla="*/ 56 h 1439"/>
                <a:gd name="T86" fmla="*/ 136 w 148"/>
                <a:gd name="T87" fmla="*/ 37 h 1439"/>
                <a:gd name="T88" fmla="*/ 136 w 148"/>
                <a:gd name="T89" fmla="*/ 19 h 1439"/>
                <a:gd name="T90" fmla="*/ 148 w 148"/>
                <a:gd name="T91" fmla="*/ 0 h 1439"/>
                <a:gd name="T92" fmla="*/ 142 w 148"/>
                <a:gd name="T93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48" h="1439">
                  <a:moveTo>
                    <a:pt x="0" y="763"/>
                  </a:moveTo>
                  <a:lnTo>
                    <a:pt x="0" y="818"/>
                  </a:lnTo>
                  <a:lnTo>
                    <a:pt x="6" y="880"/>
                  </a:lnTo>
                  <a:lnTo>
                    <a:pt x="6" y="990"/>
                  </a:lnTo>
                  <a:lnTo>
                    <a:pt x="13" y="1046"/>
                  </a:lnTo>
                  <a:lnTo>
                    <a:pt x="13" y="1095"/>
                  </a:lnTo>
                  <a:lnTo>
                    <a:pt x="19" y="1144"/>
                  </a:lnTo>
                  <a:lnTo>
                    <a:pt x="19" y="1236"/>
                  </a:lnTo>
                  <a:lnTo>
                    <a:pt x="25" y="1273"/>
                  </a:lnTo>
                  <a:lnTo>
                    <a:pt x="25" y="1310"/>
                  </a:lnTo>
                  <a:lnTo>
                    <a:pt x="31" y="1341"/>
                  </a:lnTo>
                  <a:lnTo>
                    <a:pt x="31" y="1372"/>
                  </a:lnTo>
                  <a:lnTo>
                    <a:pt x="37" y="1396"/>
                  </a:lnTo>
                  <a:lnTo>
                    <a:pt x="37" y="1427"/>
                  </a:lnTo>
                  <a:lnTo>
                    <a:pt x="43" y="1439"/>
                  </a:lnTo>
                  <a:lnTo>
                    <a:pt x="50" y="1439"/>
                  </a:lnTo>
                  <a:lnTo>
                    <a:pt x="50" y="1427"/>
                  </a:lnTo>
                  <a:lnTo>
                    <a:pt x="56" y="1415"/>
                  </a:lnTo>
                  <a:lnTo>
                    <a:pt x="56" y="1396"/>
                  </a:lnTo>
                  <a:lnTo>
                    <a:pt x="62" y="1372"/>
                  </a:lnTo>
                  <a:lnTo>
                    <a:pt x="62" y="1347"/>
                  </a:lnTo>
                  <a:lnTo>
                    <a:pt x="68" y="1310"/>
                  </a:lnTo>
                  <a:lnTo>
                    <a:pt x="68" y="1236"/>
                  </a:lnTo>
                  <a:lnTo>
                    <a:pt x="74" y="1193"/>
                  </a:lnTo>
                  <a:lnTo>
                    <a:pt x="74" y="1150"/>
                  </a:lnTo>
                  <a:lnTo>
                    <a:pt x="80" y="1101"/>
                  </a:lnTo>
                  <a:lnTo>
                    <a:pt x="80" y="997"/>
                  </a:lnTo>
                  <a:lnTo>
                    <a:pt x="86" y="941"/>
                  </a:lnTo>
                  <a:lnTo>
                    <a:pt x="86" y="880"/>
                  </a:lnTo>
                  <a:lnTo>
                    <a:pt x="93" y="824"/>
                  </a:lnTo>
                  <a:lnTo>
                    <a:pt x="93" y="763"/>
                  </a:lnTo>
                  <a:lnTo>
                    <a:pt x="99" y="708"/>
                  </a:lnTo>
                  <a:lnTo>
                    <a:pt x="99" y="591"/>
                  </a:lnTo>
                  <a:lnTo>
                    <a:pt x="105" y="529"/>
                  </a:lnTo>
                  <a:lnTo>
                    <a:pt x="105" y="474"/>
                  </a:lnTo>
                  <a:lnTo>
                    <a:pt x="111" y="419"/>
                  </a:lnTo>
                  <a:lnTo>
                    <a:pt x="111" y="320"/>
                  </a:lnTo>
                  <a:lnTo>
                    <a:pt x="117" y="271"/>
                  </a:lnTo>
                  <a:lnTo>
                    <a:pt x="117" y="228"/>
                  </a:lnTo>
                  <a:lnTo>
                    <a:pt x="123" y="185"/>
                  </a:lnTo>
                  <a:lnTo>
                    <a:pt x="123" y="148"/>
                  </a:lnTo>
                  <a:lnTo>
                    <a:pt x="129" y="111"/>
                  </a:lnTo>
                  <a:lnTo>
                    <a:pt x="129" y="56"/>
                  </a:lnTo>
                  <a:lnTo>
                    <a:pt x="136" y="37"/>
                  </a:lnTo>
                  <a:lnTo>
                    <a:pt x="136" y="19"/>
                  </a:lnTo>
                  <a:lnTo>
                    <a:pt x="148" y="0"/>
                  </a:lnTo>
                  <a:lnTo>
                    <a:pt x="142" y="0"/>
                  </a:lnTo>
                </a:path>
              </a:pathLst>
            </a:custGeom>
            <a:noFill/>
            <a:ln w="0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" name="矩形 7"/>
          <p:cNvSpPr/>
          <p:nvPr/>
        </p:nvSpPr>
        <p:spPr>
          <a:xfrm>
            <a:off x="10128448" y="5594648"/>
            <a:ext cx="1920875" cy="7620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400" b="1" noProof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  <a:cs typeface="+mn-ea"/>
              </a:rPr>
              <a:t>MOOC</a:t>
            </a:r>
            <a:endParaRPr lang="en-US" altLang="zh-CN" sz="4400" b="1" noProof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</a:endParaRPr>
          </a:p>
        </p:txBody>
      </p:sp>
      <p:sp>
        <p:nvSpPr>
          <p:cNvPr id="6145" name="Rectangle 3"/>
          <p:cNvSpPr>
            <a:spLocks noChangeArrowheads="1"/>
          </p:cNvSpPr>
          <p:nvPr/>
        </p:nvSpPr>
        <p:spPr bwMode="auto">
          <a:xfrm>
            <a:off x="1416050" y="319088"/>
            <a:ext cx="8915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charset="-122"/>
              </a:rPr>
              <a:t>§2 Discrete-Time Signals In the Time-Domain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idx="1"/>
          </p:nvPr>
        </p:nvSpPr>
        <p:spPr>
          <a:xfrm>
            <a:off x="1788352" y="1338262"/>
            <a:ext cx="7848600" cy="592138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</a:rPr>
              <a:t>This fact can also be verified by observing that</a:t>
            </a:r>
          </a:p>
        </p:txBody>
      </p:sp>
      <p:graphicFrame>
        <p:nvGraphicFramePr>
          <p:cNvPr id="25602" name="Object 3"/>
          <p:cNvGraphicFramePr>
            <a:graphicFrameLocks noChangeAspect="1"/>
          </p:cNvGraphicFramePr>
          <p:nvPr/>
        </p:nvGraphicFramePr>
        <p:xfrm>
          <a:off x="2228850" y="2633345"/>
          <a:ext cx="7779385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91" r:id="rId3" imgW="8394700" imgH="469900" progId="Equation.3">
                  <p:embed/>
                </p:oleObj>
              </mc:Choice>
              <mc:Fallback>
                <p:oleObj r:id="rId3" imgW="8394700" imgH="469900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8850" y="2633345"/>
                        <a:ext cx="7779385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3" name="Object 4"/>
          <p:cNvGraphicFramePr>
            <a:graphicFrameLocks noChangeAspect="1"/>
          </p:cNvGraphicFramePr>
          <p:nvPr/>
        </p:nvGraphicFramePr>
        <p:xfrm>
          <a:off x="2228850" y="3354070"/>
          <a:ext cx="7735570" cy="441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92" r:id="rId5" imgW="8420100" imgH="482600" progId="Equation.3">
                  <p:embed/>
                </p:oleObj>
              </mc:Choice>
              <mc:Fallback>
                <p:oleObj r:id="rId5" imgW="8420100" imgH="482600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8850" y="3354070"/>
                        <a:ext cx="7735570" cy="4419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4" name="Text Box 5"/>
          <p:cNvSpPr txBox="1">
            <a:spLocks noChangeArrowheads="1"/>
          </p:cNvSpPr>
          <p:nvPr/>
        </p:nvSpPr>
        <p:spPr bwMode="auto">
          <a:xfrm>
            <a:off x="1826895" y="4152265"/>
            <a:ext cx="8767445" cy="953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As a result, all three sequences are 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</a:rPr>
              <a:t>identical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and it is difficult to associate a unique continuous-time function.</a:t>
            </a:r>
            <a:endParaRPr lang="en-US" altLang="zh-CN" sz="36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AutoShape 9"/>
          <p:cNvSpPr>
            <a:spLocks noChangeArrowheads="1"/>
          </p:cNvSpPr>
          <p:nvPr/>
        </p:nvSpPr>
        <p:spPr bwMode="auto">
          <a:xfrm>
            <a:off x="4685698" y="5219818"/>
            <a:ext cx="2376487" cy="863600"/>
          </a:xfrm>
          <a:prstGeom prst="irregularSeal1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rgbClr val="FF3300"/>
                </a:solidFill>
              </a:rPr>
              <a:t>Why?</a:t>
            </a:r>
          </a:p>
        </p:txBody>
      </p:sp>
      <p:sp>
        <p:nvSpPr>
          <p:cNvPr id="6145" name="Rectangle 3"/>
          <p:cNvSpPr>
            <a:spLocks noChangeArrowheads="1"/>
          </p:cNvSpPr>
          <p:nvPr/>
        </p:nvSpPr>
        <p:spPr bwMode="auto">
          <a:xfrm>
            <a:off x="1416050" y="319088"/>
            <a:ext cx="8915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charset="-122"/>
              </a:rPr>
              <a:t>§2 Discrete-Time Signals In the Time-Domain</a:t>
            </a:r>
          </a:p>
        </p:txBody>
      </p:sp>
      <p:graphicFrame>
        <p:nvGraphicFramePr>
          <p:cNvPr id="15" name="Object 8"/>
          <p:cNvGraphicFramePr>
            <a:graphicFrameLocks noChangeAspect="1"/>
          </p:cNvGraphicFramePr>
          <p:nvPr/>
        </p:nvGraphicFramePr>
        <p:xfrm>
          <a:off x="2228391" y="1930537"/>
          <a:ext cx="7963944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93" name="公式" r:id="rId7" imgW="3441700" imgH="228600" progId="Equation.3">
                  <p:embed/>
                </p:oleObj>
              </mc:Choice>
              <mc:Fallback>
                <p:oleObj name="公式" r:id="rId7" imgW="3441700" imgH="228600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8391" y="1930537"/>
                        <a:ext cx="7963944" cy="5762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4" grpId="0"/>
      <p:bldP spid="7" grpId="0" bldLvl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idx="1"/>
          </p:nvPr>
        </p:nvSpPr>
        <p:spPr>
          <a:xfrm>
            <a:off x="556368" y="1127196"/>
            <a:ext cx="10153128" cy="1151458"/>
          </a:xfrm>
        </p:spPr>
        <p:txBody>
          <a:bodyPr/>
          <a:lstStyle/>
          <a:p>
            <a:r>
              <a:rPr lang="en-US" altLang="zh-CN" sz="2400" dirty="0">
                <a:latin typeface="Times New Roman" panose="02020603050405020304" pitchFamily="18" charset="0"/>
              </a:rPr>
              <a:t>The above phenomenon of a continuous-time signal of higher frequency acquiring the identity of a sinusoidal sequence of lower frequency after sampling is called </a:t>
            </a:r>
            <a:r>
              <a:rPr lang="en-US" altLang="zh-CN" sz="2400" dirty="0">
                <a:solidFill>
                  <a:srgbClr val="CC0066"/>
                </a:solidFill>
                <a:latin typeface="Times New Roman" panose="02020603050405020304" pitchFamily="18" charset="0"/>
              </a:rPr>
              <a:t>aliasing.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6626" name="Rectangle 3"/>
          <p:cNvSpPr>
            <a:spLocks noChangeArrowheads="1"/>
          </p:cNvSpPr>
          <p:nvPr/>
        </p:nvSpPr>
        <p:spPr bwMode="auto">
          <a:xfrm>
            <a:off x="2352676" y="2314326"/>
            <a:ext cx="3959348" cy="583565"/>
          </a:xfrm>
          <a:prstGeom prst="rect">
            <a:avLst/>
          </a:prstGeom>
          <a:solidFill>
            <a:schemeClr val="accent5"/>
          </a:solidFill>
          <a:ln>
            <a:noFill/>
          </a:ln>
          <a:extLst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Recall: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 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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 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 2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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 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/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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911424" y="2897891"/>
            <a:ext cx="10247241" cy="1261884"/>
            <a:chOff x="1271464" y="4076700"/>
            <a:chExt cx="8848849" cy="1261884"/>
          </a:xfrm>
        </p:grpSpPr>
        <p:sp>
          <p:nvSpPr>
            <p:cNvPr id="26627" name="Rectangle 4"/>
            <p:cNvSpPr>
              <a:spLocks noChangeArrowheads="1"/>
            </p:cNvSpPr>
            <p:nvPr/>
          </p:nvSpPr>
          <p:spPr bwMode="auto">
            <a:xfrm>
              <a:off x="1271464" y="4076700"/>
              <a:ext cx="8848849" cy="12618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Thus if </a:t>
              </a: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</a:t>
              </a:r>
              <a:r>
                <a:rPr lang="en-US" altLang="zh-CN" sz="2400" b="1" baseline="-25000" dirty="0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 &gt; 2</a:t>
              </a:r>
              <a:r>
                <a:rPr lang="en-US" altLang="zh-CN" sz="2400" b="1" baseline="-25000" dirty="0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0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, then 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</a:t>
              </a:r>
              <a:r>
                <a:rPr lang="en-US" altLang="zh-CN" sz="2400" b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0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 of the discrete-time signal obtained by sampling the parent continuous-time sinusoidal signal will be in the range </a:t>
              </a: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-</a:t>
              </a: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&lt;&lt;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.</a:t>
              </a:r>
              <a:endPara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  <a:p>
              <a:r>
                <a:rPr lang="en-US" altLang="zh-CN" sz="28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              </a:t>
              </a:r>
              <a:r>
                <a:rPr lang="en-US" altLang="zh-CN" sz="28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No aliasing</a:t>
              </a:r>
            </a:p>
          </p:txBody>
        </p:sp>
        <p:sp>
          <p:nvSpPr>
            <p:cNvPr id="7" name="AutoShape 4"/>
            <p:cNvSpPr>
              <a:spLocks noChangeArrowheads="1"/>
            </p:cNvSpPr>
            <p:nvPr/>
          </p:nvSpPr>
          <p:spPr bwMode="auto">
            <a:xfrm>
              <a:off x="1458008" y="4967849"/>
              <a:ext cx="865188" cy="217487"/>
            </a:xfrm>
            <a:prstGeom prst="rightArrow">
              <a:avLst>
                <a:gd name="adj1" fmla="val 50000"/>
                <a:gd name="adj2" fmla="val 9945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3600"/>
            </a:p>
          </p:txBody>
        </p:sp>
      </p:grpSp>
      <p:sp>
        <p:nvSpPr>
          <p:cNvPr id="6145" name="Rectangle 3"/>
          <p:cNvSpPr>
            <a:spLocks noChangeArrowheads="1"/>
          </p:cNvSpPr>
          <p:nvPr/>
        </p:nvSpPr>
        <p:spPr bwMode="auto">
          <a:xfrm>
            <a:off x="1416050" y="319088"/>
            <a:ext cx="8915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charset="-122"/>
              </a:rPr>
              <a:t>§2 Discrete-Time Signals In the Time-Domain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04F9341C-2267-4669-BA5F-9869E7B6C4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368" y="4485217"/>
            <a:ext cx="10796216" cy="1437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Tx/>
            </a:pPr>
            <a:r>
              <a:rPr lang="en-US" altLang="zh-CN" sz="2400" kern="0" dirty="0">
                <a:latin typeface="Times New Roman" panose="02020603050405020304" pitchFamily="18" charset="0"/>
              </a:rPr>
              <a:t>If </a:t>
            </a:r>
            <a:r>
              <a:rPr lang="en-US" altLang="zh-CN" sz="2400" kern="0" dirty="0">
                <a:latin typeface="Times New Roman" panose="02020603050405020304" pitchFamily="18" charset="0"/>
                <a:sym typeface="Symbol" panose="05050102010706020507" pitchFamily="18" charset="2"/>
              </a:rPr>
              <a:t></a:t>
            </a:r>
            <a:r>
              <a:rPr lang="en-US" altLang="zh-CN" sz="2400" kern="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T </a:t>
            </a:r>
            <a:r>
              <a:rPr lang="en-US" altLang="zh-CN" sz="2400" kern="0" dirty="0">
                <a:latin typeface="Times New Roman" panose="02020603050405020304" pitchFamily="18" charset="0"/>
                <a:sym typeface="Symbol" panose="05050102010706020507" pitchFamily="18" charset="2"/>
              </a:rPr>
              <a:t>&lt; 2</a:t>
            </a:r>
            <a:r>
              <a:rPr lang="en-US" altLang="zh-CN" sz="2400" kern="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sz="2400" kern="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kern="0" dirty="0">
                <a:latin typeface="Times New Roman" panose="02020603050405020304" pitchFamily="18" charset="0"/>
              </a:rPr>
              <a:t>, the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</a:t>
            </a:r>
            <a:r>
              <a:rPr lang="en-US" altLang="zh-CN" sz="2400" baseline="-2500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kern="0" dirty="0">
                <a:latin typeface="Times New Roman" panose="02020603050405020304" pitchFamily="18" charset="0"/>
              </a:rPr>
              <a:t>will </a:t>
            </a:r>
            <a:r>
              <a:rPr lang="en-US" altLang="zh-CN" sz="2400" kern="0" dirty="0">
                <a:solidFill>
                  <a:srgbClr val="FF0000"/>
                </a:solidFill>
                <a:latin typeface="Times New Roman" panose="02020603050405020304" pitchFamily="18" charset="0"/>
              </a:rPr>
              <a:t>fold over</a:t>
            </a:r>
            <a:r>
              <a:rPr lang="en-US" altLang="zh-CN" sz="2400" kern="0" dirty="0">
                <a:latin typeface="Times New Roman" panose="02020603050405020304" pitchFamily="18" charset="0"/>
              </a:rPr>
              <a:t> into a lower digital frequency in the range </a:t>
            </a:r>
          </a:p>
          <a:p>
            <a:pPr marL="0" indent="0">
              <a:buNone/>
            </a:pPr>
            <a:r>
              <a:rPr lang="en-US" altLang="zh-CN" sz="2400" kern="0" dirty="0">
                <a:latin typeface="Times New Roman" panose="02020603050405020304" pitchFamily="18" charset="0"/>
              </a:rPr>
              <a:t>-</a:t>
            </a:r>
            <a:r>
              <a:rPr lang="en-US" altLang="zh-CN" sz="2400" kern="0" dirty="0">
                <a:latin typeface="Times New Roman" panose="02020603050405020304" pitchFamily="18" charset="0"/>
                <a:sym typeface="Symbol" panose="05050102010706020507" pitchFamily="18" charset="2"/>
              </a:rPr>
              <a:t>&lt;&lt;</a:t>
            </a:r>
            <a:r>
              <a:rPr lang="en-US" altLang="zh-CN" sz="2400" kern="0" dirty="0">
                <a:latin typeface="Times New Roman" panose="02020603050405020304" pitchFamily="18" charset="0"/>
              </a:rPr>
              <a:t> because of aliasing.</a:t>
            </a:r>
          </a:p>
          <a:p>
            <a:pPr>
              <a:buFontTx/>
            </a:pPr>
            <a:r>
              <a:rPr lang="en-US" altLang="zh-CN" sz="2400" kern="0" dirty="0">
                <a:latin typeface="Times New Roman" panose="02020603050405020304" pitchFamily="18" charset="0"/>
              </a:rPr>
              <a:t>Hence, to prevent aliasing, the </a:t>
            </a:r>
            <a:r>
              <a:rPr lang="en-US" altLang="zh-CN" sz="2400" i="1" kern="0" dirty="0">
                <a:solidFill>
                  <a:schemeClr val="hlink"/>
                </a:solidFill>
                <a:latin typeface="Times New Roman" panose="02020603050405020304" pitchFamily="18" charset="0"/>
              </a:rPr>
              <a:t>sampling theorem </a:t>
            </a:r>
            <a:r>
              <a:rPr lang="en-US" altLang="zh-CN" sz="2400" kern="0" dirty="0">
                <a:latin typeface="Times New Roman" panose="02020603050405020304" pitchFamily="18" charset="0"/>
              </a:rPr>
              <a:t>requires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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&gt; 2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endParaRPr lang="en-US" altLang="zh-CN" sz="2400" kern="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10972800" cy="850106"/>
          </a:xfrm>
        </p:spPr>
        <p:txBody>
          <a:bodyPr/>
          <a:lstStyle/>
          <a:p>
            <a:r>
              <a:rPr lang="en-US" altLang="zh-CN" dirty="0"/>
              <a:t>Homework</a:t>
            </a:r>
          </a:p>
        </p:txBody>
      </p:sp>
      <p:sp>
        <p:nvSpPr>
          <p:cNvPr id="2867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2.3, 2.4(a) (b), 2.5, 2.9, 2.19, 2.21, 2.27, 2.28</a:t>
            </a:r>
            <a:r>
              <a:rPr lang="en-US" altLang="zh-CN" dirty="0">
                <a:sym typeface="+mn-ea"/>
              </a:rPr>
              <a:t>, </a:t>
            </a:r>
            <a:r>
              <a:rPr lang="en-US" altLang="zh-CN" dirty="0"/>
              <a:t>2.35(a)(b)</a:t>
            </a:r>
            <a:r>
              <a:rPr lang="en-US" altLang="zh-CN" dirty="0">
                <a:sym typeface="+mn-ea"/>
              </a:rPr>
              <a:t>, </a:t>
            </a:r>
            <a:r>
              <a:rPr lang="en-US" altLang="zh-CN" dirty="0"/>
              <a:t>2.39</a:t>
            </a:r>
            <a:r>
              <a:rPr lang="en-US" altLang="zh-CN" dirty="0">
                <a:sym typeface="+mn-ea"/>
              </a:rPr>
              <a:t>, </a:t>
            </a:r>
            <a:r>
              <a:rPr lang="en-US" altLang="zh-CN" dirty="0"/>
              <a:t>2.47, 2.51;</a:t>
            </a:r>
          </a:p>
          <a:p>
            <a:r>
              <a:rPr lang="en-US" altLang="zh-CN" dirty="0"/>
              <a:t>M2.3, M2.4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ChangeArrowheads="1"/>
          </p:cNvSpPr>
          <p:nvPr/>
        </p:nvSpPr>
        <p:spPr bwMode="auto">
          <a:xfrm>
            <a:off x="1774825" y="2781300"/>
            <a:ext cx="7920038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{g﹡[n]}={0,    1-j4,  -2-j3,    4+j2,   -5+j6,   j2,     3}</a:t>
            </a:r>
          </a:p>
          <a:p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                                         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</a:t>
            </a:r>
          </a:p>
        </p:txBody>
      </p:sp>
      <p:sp>
        <p:nvSpPr>
          <p:cNvPr id="8194" name="Rectangle 3"/>
          <p:cNvSpPr>
            <a:spLocks noChangeArrowheads="1"/>
          </p:cNvSpPr>
          <p:nvPr/>
        </p:nvSpPr>
        <p:spPr bwMode="auto">
          <a:xfrm>
            <a:off x="1774825" y="3716338"/>
            <a:ext cx="813752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{g﹡[-n]}={3,    j2,   -5+j6,   4+j2,   -2-j3,    1-j4,  0}</a:t>
            </a:r>
          </a:p>
          <a:p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                                                  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</a:t>
            </a:r>
          </a:p>
        </p:txBody>
      </p:sp>
      <p:sp>
        <p:nvSpPr>
          <p:cNvPr id="8195" name="Rectangle 5"/>
          <p:cNvSpPr>
            <a:spLocks noChangeArrowheads="1"/>
          </p:cNvSpPr>
          <p:nvPr/>
        </p:nvSpPr>
        <p:spPr bwMode="auto">
          <a:xfrm>
            <a:off x="1752600" y="188913"/>
            <a:ext cx="8915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zh-CN" sz="3200" b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charset="-122"/>
              </a:rPr>
              <a:t>§2 Discrete-Time Signals and Systems</a:t>
            </a:r>
            <a:endParaRPr lang="en-US" altLang="zh-CN" sz="320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6" name="Rectangle 6"/>
          <p:cNvSpPr>
            <a:spLocks noChangeArrowheads="1"/>
          </p:cNvSpPr>
          <p:nvPr/>
        </p:nvSpPr>
        <p:spPr bwMode="auto">
          <a:xfrm>
            <a:off x="1774826" y="1844675"/>
            <a:ext cx="8497888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{g[n]} =  {0,    1+j4,   -2+j3,   4-j2,    -5-j6,  -j2,     3}</a:t>
            </a:r>
          </a:p>
          <a:p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                                        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</a:t>
            </a:r>
          </a:p>
        </p:txBody>
      </p:sp>
      <p:sp>
        <p:nvSpPr>
          <p:cNvPr id="8197" name="Rectangle 8"/>
          <p:cNvSpPr>
            <a:spLocks noChangeArrowheads="1"/>
          </p:cNvSpPr>
          <p:nvPr/>
        </p:nvSpPr>
        <p:spPr bwMode="auto">
          <a:xfrm>
            <a:off x="1752600" y="1184276"/>
            <a:ext cx="67579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Example 2.8  A length-7 sequence(n:[-3,3]):</a:t>
            </a:r>
          </a:p>
        </p:txBody>
      </p:sp>
      <p:sp>
        <p:nvSpPr>
          <p:cNvPr id="8198" name="Rectangle 9"/>
          <p:cNvSpPr>
            <a:spLocks noChangeArrowheads="1"/>
          </p:cNvSpPr>
          <p:nvPr/>
        </p:nvSpPr>
        <p:spPr bwMode="auto">
          <a:xfrm>
            <a:off x="1774825" y="4581525"/>
            <a:ext cx="8208963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{g</a:t>
            </a:r>
            <a:r>
              <a:rPr lang="en-US" altLang="zh-CN" b="1">
                <a:solidFill>
                  <a:schemeClr val="tx1"/>
                </a:solidFill>
                <a:latin typeface="Times New Roman" panose="02020603050405020304" pitchFamily="18" charset="0"/>
              </a:rPr>
              <a:t>cs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[n]}={1.5,0.5+j3,-3.5+j4.5,</a:t>
            </a:r>
            <a:r>
              <a:rPr lang="en-US" altLang="zh-CN" sz="2800" b="1">
                <a:solidFill>
                  <a:schemeClr val="hlink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,-3.5-j4.5,0.5-j3,1.5}</a:t>
            </a:r>
          </a:p>
          <a:p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                                                   </a:t>
            </a:r>
            <a:r>
              <a:rPr lang="en-US" altLang="zh-CN" sz="32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</a:t>
            </a:r>
            <a:endParaRPr lang="en-US" altLang="zh-CN" sz="3200" b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9" name="Rectangle 10"/>
          <p:cNvSpPr>
            <a:spLocks noChangeArrowheads="1"/>
          </p:cNvSpPr>
          <p:nvPr/>
        </p:nvSpPr>
        <p:spPr bwMode="auto">
          <a:xfrm>
            <a:off x="1774825" y="5535353"/>
            <a:ext cx="8532813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{</a:t>
            </a:r>
            <a:r>
              <a:rPr lang="en-US" altLang="zh-CN" sz="2800" b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b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ca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[n]}={-1.5,0.5+j,1.5-j1.5</a:t>
            </a:r>
            <a:r>
              <a:rPr lang="en-US" altLang="zh-CN" sz="28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, -j2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,-1.5-j1.5,-0.5+j,1.5}  </a:t>
            </a:r>
          </a:p>
          <a:p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                                           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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                                      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2096294" y="1192349"/>
            <a:ext cx="7793037" cy="541338"/>
          </a:xfrm>
        </p:spPr>
        <p:txBody>
          <a:bodyPr/>
          <a:lstStyle/>
          <a:p>
            <a:pPr>
              <a:defRPr/>
            </a:pPr>
            <a:r>
              <a:rPr lang="en-US" altLang="zh-CN" sz="2800" dirty="0">
                <a:solidFill>
                  <a:srgbClr val="1825D4"/>
                </a:solidFill>
                <a:latin typeface="Times New Roman" panose="02020603050405020304" pitchFamily="18" charset="0"/>
              </a:rPr>
              <a:t>2.Classification of Sequences based on periodicity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grpSp>
        <p:nvGrpSpPr>
          <p:cNvPr id="9218" name="Group 3"/>
          <p:cNvGrpSpPr/>
          <p:nvPr/>
        </p:nvGrpSpPr>
        <p:grpSpPr bwMode="auto">
          <a:xfrm>
            <a:off x="1992313" y="3960812"/>
            <a:ext cx="7623175" cy="2114550"/>
            <a:chOff x="246" y="2177"/>
            <a:chExt cx="4802" cy="1332"/>
          </a:xfrm>
        </p:grpSpPr>
        <p:sp>
          <p:nvSpPr>
            <p:cNvPr id="9219" name="Rectangle 4"/>
            <p:cNvSpPr>
              <a:spLocks noChangeArrowheads="1"/>
            </p:cNvSpPr>
            <p:nvPr/>
          </p:nvSpPr>
          <p:spPr bwMode="auto">
            <a:xfrm>
              <a:off x="246" y="2177"/>
              <a:ext cx="470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SzPct val="100000"/>
                <a:buFont typeface="Arial" panose="020B0604020202020204" pitchFamily="34" charset="0"/>
                <a:buChar char="•"/>
              </a:pPr>
              <a:r>
                <a:rPr lang="en-US" altLang="zh-CN" sz="3200" b="1" u="sng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Example</a:t>
              </a:r>
              <a:r>
                <a:rPr lang="en-US" altLang="zh-CN" sz="32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 </a:t>
              </a:r>
              <a:endPara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pic>
          <p:nvPicPr>
            <p:cNvPr id="9220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" y="2643"/>
              <a:ext cx="4752" cy="8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221" name="Rectangle 10"/>
          <p:cNvSpPr>
            <a:spLocks noChangeArrowheads="1"/>
          </p:cNvSpPr>
          <p:nvPr/>
        </p:nvSpPr>
        <p:spPr bwMode="auto">
          <a:xfrm>
            <a:off x="1752600" y="188913"/>
            <a:ext cx="8915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zh-CN" sz="3200" b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charset="-122"/>
              </a:rPr>
              <a:t>§2 Discrete-Time Signals and Systems</a:t>
            </a:r>
            <a:endParaRPr lang="en-US" altLang="zh-CN" sz="320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9222" name="Group 14"/>
          <p:cNvGrpSpPr/>
          <p:nvPr/>
        </p:nvGrpSpPr>
        <p:grpSpPr bwMode="auto">
          <a:xfrm>
            <a:off x="1991544" y="1984153"/>
            <a:ext cx="7704139" cy="1816101"/>
            <a:chOff x="340" y="1253"/>
            <a:chExt cx="4853" cy="1144"/>
          </a:xfrm>
        </p:grpSpPr>
        <p:grpSp>
          <p:nvGrpSpPr>
            <p:cNvPr id="9223" name="Group 6"/>
            <p:cNvGrpSpPr/>
            <p:nvPr/>
          </p:nvGrpSpPr>
          <p:grpSpPr bwMode="auto">
            <a:xfrm>
              <a:off x="340" y="1253"/>
              <a:ext cx="4853" cy="1144"/>
              <a:chOff x="884" y="1162"/>
              <a:chExt cx="4853" cy="1144"/>
            </a:xfrm>
          </p:grpSpPr>
          <p:sp>
            <p:nvSpPr>
              <p:cNvPr id="9224" name="Text Box 7"/>
              <p:cNvSpPr txBox="1">
                <a:spLocks noChangeArrowheads="1"/>
              </p:cNvSpPr>
              <p:nvPr/>
            </p:nvSpPr>
            <p:spPr bwMode="auto">
              <a:xfrm>
                <a:off x="884" y="1162"/>
                <a:ext cx="4853" cy="11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2800" b="1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A sequence satisfying the periodicity condition 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altLang="zh-CN" sz="2800" b="1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      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altLang="zh-CN" sz="2800" b="1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        is called an </a:t>
                </a:r>
                <a:r>
                  <a:rPr lang="en-US" altLang="zh-CN" sz="2800" b="1" dirty="0">
                    <a:solidFill>
                      <a:srgbClr val="FF3300"/>
                    </a:solidFill>
                    <a:latin typeface="Times New Roman" panose="02020603050405020304" pitchFamily="18" charset="0"/>
                  </a:rPr>
                  <a:t>periodic sequence</a:t>
                </a:r>
              </a:p>
            </p:txBody>
          </p:sp>
          <p:graphicFrame>
            <p:nvGraphicFramePr>
              <p:cNvPr id="9225" name="Object 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6420727"/>
                  </p:ext>
                </p:extLst>
              </p:nvPr>
            </p:nvGraphicFramePr>
            <p:xfrm>
              <a:off x="2472" y="1480"/>
              <a:ext cx="1875" cy="47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124" r:id="rId4" imgW="1016000" imgH="304800" progId="Equation.DSMT4">
                      <p:embed/>
                    </p:oleObj>
                  </mc:Choice>
                  <mc:Fallback>
                    <p:oleObj r:id="rId4" imgW="1016000" imgH="304800" progId="Equation.DSMT4">
                      <p:embed/>
                      <p:pic>
                        <p:nvPicPr>
                          <p:cNvPr id="0" name="Picture 2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72" y="1480"/>
                            <a:ext cx="1875" cy="478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9226" name="Rectangle 12"/>
            <p:cNvSpPr>
              <a:spLocks noChangeArrowheads="1"/>
            </p:cNvSpPr>
            <p:nvPr/>
          </p:nvSpPr>
          <p:spPr bwMode="auto">
            <a:xfrm>
              <a:off x="3878" y="1719"/>
              <a:ext cx="93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 for all n</a:t>
              </a:r>
            </a:p>
          </p:txBody>
        </p:sp>
        <p:graphicFrame>
          <p:nvGraphicFramePr>
            <p:cNvPr id="9227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88554957"/>
                </p:ext>
              </p:extLst>
            </p:nvPr>
          </p:nvGraphicFramePr>
          <p:xfrm>
            <a:off x="385" y="1919"/>
            <a:ext cx="459" cy="4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25" r:id="rId6" imgW="292100" imgH="304800" progId="Equation.DSMT4">
                    <p:embed/>
                  </p:oleObj>
                </mc:Choice>
                <mc:Fallback>
                  <p:oleObj r:id="rId6" imgW="292100" imgH="304800" progId="Equation.DSMT4">
                    <p:embed/>
                    <p:pic>
                      <p:nvPicPr>
                        <p:cNvPr id="0" name="Picture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" y="1919"/>
                          <a:ext cx="459" cy="478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" name="矩形 7"/>
          <p:cNvSpPr/>
          <p:nvPr/>
        </p:nvSpPr>
        <p:spPr>
          <a:xfrm>
            <a:off x="9928225" y="5313362"/>
            <a:ext cx="1920875" cy="7620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400" b="1" noProof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  <a:cs typeface="+mn-ea"/>
              </a:rPr>
              <a:t>MOOC</a:t>
            </a:r>
            <a:endParaRPr lang="en-US" altLang="zh-CN" sz="4400" b="1" noProof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1706370"/>
              </p:ext>
            </p:extLst>
          </p:nvPr>
        </p:nvGraphicFramePr>
        <p:xfrm>
          <a:off x="2791469" y="2419151"/>
          <a:ext cx="3571875" cy="941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88" r:id="rId3" imgW="1206500" imgH="317500" progId="Equation.3">
                  <p:embed/>
                </p:oleObj>
              </mc:Choice>
              <mc:Fallback>
                <p:oleObj r:id="rId3" imgW="1206500" imgH="317500" progId="Equation.3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1469" y="2419151"/>
                        <a:ext cx="3571875" cy="941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4787490"/>
              </p:ext>
            </p:extLst>
          </p:nvPr>
        </p:nvGraphicFramePr>
        <p:xfrm>
          <a:off x="7032104" y="2546759"/>
          <a:ext cx="585495" cy="81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89" r:id="rId5" imgW="228600" imgH="317500" progId="Equation.3">
                  <p:embed/>
                </p:oleObj>
              </mc:Choice>
              <mc:Fallback>
                <p:oleObj r:id="rId5" imgW="228600" imgH="317500" progId="Equation.3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2104" y="2546759"/>
                        <a:ext cx="585495" cy="813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5289065"/>
              </p:ext>
            </p:extLst>
          </p:nvPr>
        </p:nvGraphicFramePr>
        <p:xfrm>
          <a:off x="8006757" y="2546246"/>
          <a:ext cx="608606" cy="8452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90" r:id="rId7" imgW="228600" imgH="317500" progId="Equation.3">
                  <p:embed/>
                </p:oleObj>
              </mc:Choice>
              <mc:Fallback>
                <p:oleObj r:id="rId7" imgW="228600" imgH="317500" progId="Equation.3">
                  <p:embed/>
                  <p:pic>
                    <p:nvPicPr>
                      <p:cNvPr id="0" name="Picture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6757" y="2546246"/>
                        <a:ext cx="608606" cy="84520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5" name="Rectangle 6"/>
          <p:cNvSpPr>
            <a:spLocks noChangeArrowheads="1"/>
          </p:cNvSpPr>
          <p:nvPr/>
        </p:nvSpPr>
        <p:spPr bwMode="auto">
          <a:xfrm>
            <a:off x="1271464" y="1916832"/>
            <a:ext cx="1065718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Adding two periodic sequences with</a:t>
            </a:r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different fundamental periods</a:t>
            </a:r>
          </a:p>
        </p:txBody>
      </p:sp>
      <p:sp>
        <p:nvSpPr>
          <p:cNvPr id="10248" name="Rectangle 10"/>
          <p:cNvSpPr>
            <a:spLocks noChangeArrowheads="1"/>
          </p:cNvSpPr>
          <p:nvPr/>
        </p:nvSpPr>
        <p:spPr bwMode="auto">
          <a:xfrm>
            <a:off x="1752600" y="188913"/>
            <a:ext cx="8915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zh-CN" sz="3200" b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charset="-122"/>
              </a:rPr>
              <a:t>§2 Discrete-Time Signals and Systems</a:t>
            </a:r>
            <a:endParaRPr lang="en-US" altLang="zh-CN" sz="320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2CC1250E-2799-40F7-9614-CA25474A0966}"/>
              </a:ext>
            </a:extLst>
          </p:cNvPr>
          <p:cNvGrpSpPr/>
          <p:nvPr/>
        </p:nvGrpSpPr>
        <p:grpSpPr>
          <a:xfrm>
            <a:off x="1271464" y="3587555"/>
            <a:ext cx="8064624" cy="2734981"/>
            <a:chOff x="1271464" y="3587555"/>
            <a:chExt cx="8064624" cy="2734981"/>
          </a:xfrm>
        </p:grpSpPr>
        <p:graphicFrame>
          <p:nvGraphicFramePr>
            <p:cNvPr id="10244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60158760"/>
                </p:ext>
              </p:extLst>
            </p:nvPr>
          </p:nvGraphicFramePr>
          <p:xfrm>
            <a:off x="2927648" y="4051053"/>
            <a:ext cx="6408440" cy="12528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391" r:id="rId9" imgW="2211070" imgH="431800" progId="Equation.DSMT4">
                    <p:embed/>
                  </p:oleObj>
                </mc:Choice>
                <mc:Fallback>
                  <p:oleObj r:id="rId9" imgW="2211070" imgH="431800" progId="Equation.DSMT4">
                    <p:embed/>
                    <p:pic>
                      <p:nvPicPr>
                        <p:cNvPr id="0" name="Picture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7648" y="4051053"/>
                          <a:ext cx="6408440" cy="12528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46" name="Rectangle 7"/>
            <p:cNvSpPr>
              <a:spLocks noChangeArrowheads="1"/>
            </p:cNvSpPr>
            <p:nvPr/>
          </p:nvSpPr>
          <p:spPr bwMode="auto">
            <a:xfrm>
              <a:off x="1271464" y="3587555"/>
              <a:ext cx="4278735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The fundamental period</a:t>
              </a:r>
              <a:r>
                <a:rPr lang="zh-CN" altLang="en-US" sz="28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：</a:t>
              </a:r>
              <a:endPara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247" name="Rectangle 8"/>
            <p:cNvSpPr>
              <a:spLocks noChangeArrowheads="1"/>
            </p:cNvSpPr>
            <p:nvPr/>
          </p:nvSpPr>
          <p:spPr bwMode="auto">
            <a:xfrm>
              <a:off x="3367088" y="5803424"/>
              <a:ext cx="5248275" cy="519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GCD( )---</a:t>
              </a:r>
              <a:r>
                <a:rPr lang="en-US" altLang="zh-CN" sz="2800" b="1" i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greatest common divider</a:t>
              </a:r>
            </a:p>
          </p:txBody>
        </p:sp>
        <p:sp>
          <p:nvSpPr>
            <p:cNvPr id="10249" name="Rectangle 11"/>
            <p:cNvSpPr>
              <a:spLocks noChangeArrowheads="1"/>
            </p:cNvSpPr>
            <p:nvPr/>
          </p:nvSpPr>
          <p:spPr bwMode="auto">
            <a:xfrm>
              <a:off x="3359150" y="5244853"/>
              <a:ext cx="5011738" cy="519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LCM( )---</a:t>
              </a:r>
              <a:r>
                <a:rPr lang="en-US" altLang="zh-CN" sz="2800" b="1" i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least common multiple</a:t>
              </a:r>
            </a:p>
          </p:txBody>
        </p:sp>
      </p:grpSp>
      <p:graphicFrame>
        <p:nvGraphicFramePr>
          <p:cNvPr id="1025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0870907"/>
              </p:ext>
            </p:extLst>
          </p:nvPr>
        </p:nvGraphicFramePr>
        <p:xfrm>
          <a:off x="6279832" y="1223655"/>
          <a:ext cx="2912512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92" r:id="rId11" imgW="1181100" imgH="241300" progId="Equation.DSMT4">
                  <p:embed/>
                </p:oleObj>
              </mc:Choice>
              <mc:Fallback>
                <p:oleObj r:id="rId11" imgW="1181100" imgH="241300" progId="Equation.DSMT4">
                  <p:embed/>
                  <p:pic>
                    <p:nvPicPr>
                      <p:cNvPr id="0" name="Picture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9832" y="1223655"/>
                        <a:ext cx="2912512" cy="6985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1" name="Rectangle 14"/>
          <p:cNvSpPr>
            <a:spLocks noChangeArrowheads="1"/>
          </p:cNvSpPr>
          <p:nvPr/>
        </p:nvSpPr>
        <p:spPr bwMode="auto">
          <a:xfrm>
            <a:off x="2531426" y="1233488"/>
            <a:ext cx="32162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fundamental periods</a:t>
            </a:r>
          </a:p>
        </p:txBody>
      </p:sp>
      <p:sp>
        <p:nvSpPr>
          <p:cNvPr id="8" name="矩形 7"/>
          <p:cNvSpPr/>
          <p:nvPr/>
        </p:nvSpPr>
        <p:spPr>
          <a:xfrm>
            <a:off x="9696132" y="5300980"/>
            <a:ext cx="1920875" cy="7620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400" b="1" noProof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  <a:cs typeface="+mn-ea"/>
              </a:rPr>
              <a:t>MOOC</a:t>
            </a:r>
            <a:endParaRPr lang="en-US" altLang="zh-CN" sz="4400" b="1" noProof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5" name="Group 2"/>
          <p:cNvGrpSpPr/>
          <p:nvPr/>
        </p:nvGrpSpPr>
        <p:grpSpPr bwMode="auto">
          <a:xfrm>
            <a:off x="1272034" y="1628802"/>
            <a:ext cx="8558213" cy="2940051"/>
            <a:chOff x="99" y="2880"/>
            <a:chExt cx="5391" cy="1852"/>
          </a:xfrm>
        </p:grpSpPr>
        <p:sp>
          <p:nvSpPr>
            <p:cNvPr id="11266" name="Rectangle 3"/>
            <p:cNvSpPr>
              <a:spLocks noChangeArrowheads="1"/>
            </p:cNvSpPr>
            <p:nvPr/>
          </p:nvSpPr>
          <p:spPr bwMode="auto">
            <a:xfrm>
              <a:off x="240" y="2983"/>
              <a:ext cx="108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b="1" u="sng">
                  <a:solidFill>
                    <a:schemeClr val="tx1"/>
                  </a:solidFill>
                  <a:latin typeface="Times New Roman" panose="02020603050405020304" pitchFamily="18" charset="0"/>
                </a:rPr>
                <a:t>Example</a:t>
              </a:r>
            </a:p>
          </p:txBody>
        </p:sp>
        <p:sp>
          <p:nvSpPr>
            <p:cNvPr id="11267" name="Rectangle 4"/>
            <p:cNvSpPr>
              <a:spLocks noChangeArrowheads="1"/>
            </p:cNvSpPr>
            <p:nvPr/>
          </p:nvSpPr>
          <p:spPr bwMode="auto">
            <a:xfrm>
              <a:off x="99" y="4060"/>
              <a:ext cx="5391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32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Its fundamental period is 48, </a:t>
              </a:r>
            </a:p>
            <a:p>
              <a:r>
                <a:rPr lang="en-US" altLang="zh-CN" sz="32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because the GCD  of  16 and 12 is 4.</a:t>
              </a:r>
            </a:p>
          </p:txBody>
        </p:sp>
        <p:graphicFrame>
          <p:nvGraphicFramePr>
            <p:cNvPr id="11268" name="Object 5"/>
            <p:cNvGraphicFramePr>
              <a:graphicFrameLocks noChangeAspect="1"/>
            </p:cNvGraphicFramePr>
            <p:nvPr/>
          </p:nvGraphicFramePr>
          <p:xfrm>
            <a:off x="1680" y="2880"/>
            <a:ext cx="3024" cy="6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92" r:id="rId3" imgW="1587500" imgH="393700" progId="Equation.3">
                    <p:embed/>
                  </p:oleObj>
                </mc:Choice>
                <mc:Fallback>
                  <p:oleObj r:id="rId3" imgW="1587500" imgH="393700" progId="Equation.3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2880"/>
                          <a:ext cx="3024" cy="6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269" name="Rectangle 7"/>
          <p:cNvSpPr>
            <a:spLocks noChangeArrowheads="1"/>
          </p:cNvSpPr>
          <p:nvPr/>
        </p:nvSpPr>
        <p:spPr bwMode="auto">
          <a:xfrm>
            <a:off x="1752600" y="188913"/>
            <a:ext cx="8915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zh-CN" sz="3200" b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charset="-122"/>
              </a:rPr>
              <a:t>§2 Discrete-Time Signals and Systems</a:t>
            </a:r>
            <a:endParaRPr lang="en-US" altLang="zh-CN" sz="320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696132" y="5300980"/>
            <a:ext cx="1920875" cy="7620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400" b="1" noProof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  <a:cs typeface="+mn-ea"/>
              </a:rPr>
              <a:t>MOOC</a:t>
            </a:r>
            <a:endParaRPr lang="en-US" altLang="zh-CN" sz="4400" b="1" noProof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3">
                <a:extLst>
                  <a:ext uri="{FF2B5EF4-FFF2-40B4-BE49-F238E27FC236}">
                    <a16:creationId xmlns:a16="http://schemas.microsoft.com/office/drawing/2014/main" id="{C2C92E73-D00D-4D82-A7B9-E55524103C1C}"/>
                  </a:ext>
                </a:extLst>
              </p:cNvPr>
              <p:cNvSpPr txBox="1"/>
              <p:nvPr/>
            </p:nvSpPr>
            <p:spPr bwMode="auto">
              <a:xfrm>
                <a:off x="5102274" y="2617406"/>
                <a:ext cx="1079898" cy="814388"/>
              </a:xfrm>
              <a:prstGeom prst="rect">
                <a:avLst/>
              </a:prstGeom>
              <a:noFill/>
              <a:extLst/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limUpp>
                      <m:limUppPr>
                        <m:ctrlPr>
                          <a:rPr lang="zh-CN" altLang="en-US" sz="20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sSub>
                          <m:sSubPr>
                            <m:ctrlP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=16</m:t>
                        </m:r>
                      </m:e>
                      <m:lim/>
                    </m:limUpp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Object 3">
                <a:extLst>
                  <a:ext uri="{FF2B5EF4-FFF2-40B4-BE49-F238E27FC236}">
                    <a16:creationId xmlns:a16="http://schemas.microsoft.com/office/drawing/2014/main" id="{C2C92E73-D00D-4D82-A7B9-E55524103C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02274" y="2617406"/>
                <a:ext cx="1079898" cy="814388"/>
              </a:xfrm>
              <a:prstGeom prst="rect">
                <a:avLst/>
              </a:prstGeom>
              <a:blipFill>
                <a:blip r:embed="rId5"/>
                <a:stretch>
                  <a:fillRect l="-5085" b="-5224"/>
                </a:stretch>
              </a:blipFill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3">
                <a:extLst>
                  <a:ext uri="{FF2B5EF4-FFF2-40B4-BE49-F238E27FC236}">
                    <a16:creationId xmlns:a16="http://schemas.microsoft.com/office/drawing/2014/main" id="{F23A1BAD-1D5B-4A5E-A4F7-8290CC5419A3}"/>
                  </a:ext>
                </a:extLst>
              </p:cNvPr>
              <p:cNvSpPr txBox="1"/>
              <p:nvPr/>
            </p:nvSpPr>
            <p:spPr bwMode="auto">
              <a:xfrm>
                <a:off x="6816080" y="2627471"/>
                <a:ext cx="1079898" cy="814388"/>
              </a:xfrm>
              <a:prstGeom prst="rect">
                <a:avLst/>
              </a:prstGeom>
              <a:noFill/>
              <a:extLst/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limUpp>
                      <m:limUppPr>
                        <m:ctrlPr>
                          <a:rPr lang="zh-CN" altLang="en-US" sz="20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sSub>
                          <m:sSubPr>
                            <m:ctrlP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=12</m:t>
                        </m:r>
                      </m:e>
                      <m:lim/>
                    </m:limUpp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Object 3">
                <a:extLst>
                  <a:ext uri="{FF2B5EF4-FFF2-40B4-BE49-F238E27FC236}">
                    <a16:creationId xmlns:a16="http://schemas.microsoft.com/office/drawing/2014/main" id="{F23A1BAD-1D5B-4A5E-A4F7-8290CC5419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16080" y="2627471"/>
                <a:ext cx="1079898" cy="814388"/>
              </a:xfrm>
              <a:prstGeom prst="rect">
                <a:avLst/>
              </a:prstGeom>
              <a:blipFill>
                <a:blip r:embed="rId6"/>
                <a:stretch>
                  <a:fillRect l="-4520" b="-5224"/>
                </a:stretch>
              </a:blipFill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/>
          <p:cNvSpPr>
            <a:spLocks noGrp="1" noChangeArrowheads="1"/>
          </p:cNvSpPr>
          <p:nvPr>
            <p:ph type="title"/>
          </p:nvPr>
        </p:nvSpPr>
        <p:spPr>
          <a:xfrm>
            <a:off x="2495600" y="1111676"/>
            <a:ext cx="5651500" cy="617537"/>
          </a:xfrm>
        </p:spPr>
        <p:txBody>
          <a:bodyPr/>
          <a:lstStyle/>
          <a:p>
            <a:r>
              <a:rPr lang="en-US" altLang="zh-CN" sz="3200" dirty="0">
                <a:solidFill>
                  <a:srgbClr val="1825D4"/>
                </a:solidFill>
                <a:latin typeface="Times New Roman" panose="02020603050405020304" pitchFamily="18" charset="0"/>
              </a:rPr>
              <a:t>3. Energy and Power Signals</a:t>
            </a:r>
          </a:p>
        </p:txBody>
      </p:sp>
      <p:sp>
        <p:nvSpPr>
          <p:cNvPr id="12290" name="Rectangle 3"/>
          <p:cNvSpPr>
            <a:spLocks noGrp="1" noChangeArrowheads="1"/>
          </p:cNvSpPr>
          <p:nvPr>
            <p:ph idx="1"/>
          </p:nvPr>
        </p:nvSpPr>
        <p:spPr>
          <a:xfrm>
            <a:off x="2395520" y="1881448"/>
            <a:ext cx="7772400" cy="576783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</a:rPr>
              <a:t>Total energy of a sequence 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[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] is defined by</a:t>
            </a:r>
          </a:p>
        </p:txBody>
      </p:sp>
      <p:graphicFrame>
        <p:nvGraphicFramePr>
          <p:cNvPr id="12291" name="Object 4"/>
          <p:cNvGraphicFramePr>
            <a:graphicFrameLocks noChangeAspect="1"/>
          </p:cNvGraphicFramePr>
          <p:nvPr/>
        </p:nvGraphicFramePr>
        <p:xfrm>
          <a:off x="4648200" y="2397734"/>
          <a:ext cx="24511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15" r:id="rId3" imgW="2451100" imgH="1066800" progId="Equation.3">
                  <p:embed/>
                </p:oleObj>
              </mc:Choice>
              <mc:Fallback>
                <p:oleObj r:id="rId3" imgW="2451100" imgH="1066800" progId="Equation.3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2397734"/>
                        <a:ext cx="24511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2" name="Rectangle 6"/>
          <p:cNvSpPr>
            <a:spLocks noChangeArrowheads="1"/>
          </p:cNvSpPr>
          <p:nvPr/>
        </p:nvSpPr>
        <p:spPr bwMode="auto">
          <a:xfrm>
            <a:off x="1752600" y="188913"/>
            <a:ext cx="8915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zh-CN" sz="3200" b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charset="-122"/>
              </a:rPr>
              <a:t>§2 Discrete-Time Signals and Systems</a:t>
            </a:r>
            <a:endParaRPr lang="en-US" altLang="zh-CN" sz="320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82E81E86-B861-43EF-827E-A53B6D90B2A1}"/>
              </a:ext>
            </a:extLst>
          </p:cNvPr>
          <p:cNvGrpSpPr/>
          <p:nvPr/>
        </p:nvGrpSpPr>
        <p:grpSpPr>
          <a:xfrm>
            <a:off x="2395520" y="3580650"/>
            <a:ext cx="7772400" cy="1904831"/>
            <a:chOff x="2395520" y="3580650"/>
            <a:chExt cx="7772400" cy="1904831"/>
          </a:xfrm>
        </p:grpSpPr>
        <p:sp>
          <p:nvSpPr>
            <p:cNvPr id="12293" name="Rectangle 7"/>
            <p:cNvSpPr>
              <a:spLocks noChangeArrowheads="1"/>
            </p:cNvSpPr>
            <p:nvPr/>
          </p:nvSpPr>
          <p:spPr bwMode="auto">
            <a:xfrm>
              <a:off x="2395520" y="3580650"/>
              <a:ext cx="7772400" cy="575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</a:pPr>
              <a:r>
                <a:rPr lang="en-US" altLang="zh-CN" sz="2800" b="1" dirty="0">
                  <a:solidFill>
                    <a:srgbClr val="0070C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The average power of a sequence is defined by</a:t>
              </a:r>
            </a:p>
          </p:txBody>
        </p:sp>
        <p:graphicFrame>
          <p:nvGraphicFramePr>
            <p:cNvPr id="12294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56647079"/>
                </p:ext>
              </p:extLst>
            </p:nvPr>
          </p:nvGraphicFramePr>
          <p:xfrm>
            <a:off x="4036682" y="4272631"/>
            <a:ext cx="4102100" cy="1212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16" r:id="rId5" imgW="1460500" imgH="431800" progId="Equation.DSMT4">
                    <p:embed/>
                  </p:oleObj>
                </mc:Choice>
                <mc:Fallback>
                  <p:oleObj r:id="rId5" imgW="1460500" imgH="431800" progId="Equation.DSMT4">
                    <p:embed/>
                    <p:pic>
                      <p:nvPicPr>
                        <p:cNvPr id="0" name="Picture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6682" y="4272631"/>
                          <a:ext cx="4102100" cy="12128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idx="1"/>
          </p:nvPr>
        </p:nvSpPr>
        <p:spPr>
          <a:xfrm>
            <a:off x="797560" y="1822450"/>
            <a:ext cx="4561840" cy="505460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en-US" altLang="zh-CN" u="sng" dirty="0">
                <a:latin typeface="Times New Roman" panose="02020603050405020304" pitchFamily="18" charset="0"/>
              </a:rPr>
              <a:t>Example</a:t>
            </a:r>
            <a:r>
              <a:rPr lang="en-US" altLang="zh-CN" dirty="0">
                <a:latin typeface="Times New Roman" panose="02020603050405020304" pitchFamily="18" charset="0"/>
              </a:rPr>
              <a:t> - </a:t>
            </a:r>
            <a:r>
              <a:rPr lang="en-US" altLang="zh-CN" b="0" dirty="0">
                <a:latin typeface="Times New Roman" panose="02020603050405020304" pitchFamily="18" charset="0"/>
              </a:rPr>
              <a:t>Power signal</a:t>
            </a:r>
            <a:r>
              <a:rPr lang="en-US" altLang="zh-CN" dirty="0">
                <a:latin typeface="Times New Roman" panose="02020603050405020304" pitchFamily="18" charset="0"/>
              </a:rPr>
              <a:t>: </a:t>
            </a:r>
          </a:p>
        </p:txBody>
      </p:sp>
      <p:graphicFrame>
        <p:nvGraphicFramePr>
          <p:cNvPr id="1331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1392624"/>
              </p:ext>
            </p:extLst>
          </p:nvPr>
        </p:nvGraphicFramePr>
        <p:xfrm>
          <a:off x="4727848" y="2150641"/>
          <a:ext cx="36068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20" r:id="rId3" imgW="3606800" imgH="1066800" progId="Equation.3">
                  <p:embed/>
                </p:oleObj>
              </mc:Choice>
              <mc:Fallback>
                <p:oleObj r:id="rId3" imgW="3606800" imgH="1066800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7848" y="2150641"/>
                        <a:ext cx="36068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5" name="Text Box 4"/>
          <p:cNvSpPr txBox="1">
            <a:spLocks noChangeArrowheads="1"/>
          </p:cNvSpPr>
          <p:nvPr/>
        </p:nvSpPr>
        <p:spPr bwMode="auto">
          <a:xfrm>
            <a:off x="1738313" y="3542352"/>
            <a:ext cx="7620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altLang="zh-CN" sz="3200" dirty="0">
                <a:solidFill>
                  <a:schemeClr val="hlink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Note: 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[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] has infinite energy</a:t>
            </a:r>
          </a:p>
        </p:txBody>
      </p:sp>
      <p:sp>
        <p:nvSpPr>
          <p:cNvPr id="13316" name="Text Box 5"/>
          <p:cNvSpPr txBox="1">
            <a:spLocks noChangeArrowheads="1"/>
          </p:cNvSpPr>
          <p:nvPr/>
        </p:nvSpPr>
        <p:spPr bwMode="auto">
          <a:xfrm>
            <a:off x="1752283" y="4208451"/>
            <a:ext cx="7772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Its average power is given by</a:t>
            </a:r>
          </a:p>
        </p:txBody>
      </p:sp>
      <p:graphicFrame>
        <p:nvGraphicFramePr>
          <p:cNvPr id="13317" name="Object 6"/>
          <p:cNvGraphicFramePr>
            <a:graphicFrameLocks noChangeAspect="1"/>
          </p:cNvGraphicFramePr>
          <p:nvPr/>
        </p:nvGraphicFramePr>
        <p:xfrm>
          <a:off x="2424430" y="5022361"/>
          <a:ext cx="7342188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21" r:id="rId5" imgW="7340600" imgH="1041400" progId="Equation.3">
                  <p:embed/>
                </p:oleObj>
              </mc:Choice>
              <mc:Fallback>
                <p:oleObj r:id="rId5" imgW="7340600" imgH="1041400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430" y="5022361"/>
                        <a:ext cx="7342188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8" name="Rectangle 8"/>
          <p:cNvSpPr>
            <a:spLocks noChangeArrowheads="1"/>
          </p:cNvSpPr>
          <p:nvPr/>
        </p:nvSpPr>
        <p:spPr bwMode="auto">
          <a:xfrm>
            <a:off x="1752600" y="188913"/>
            <a:ext cx="8915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zh-CN" sz="3200" b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charset="-122"/>
              </a:rPr>
              <a:t>§2 Discrete-Time Signals and Systems</a:t>
            </a:r>
            <a:endParaRPr lang="en-US" altLang="zh-CN" sz="320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/>
        </p:nvSpPr>
        <p:spPr>
          <a:xfrm>
            <a:off x="320040" y="1211580"/>
            <a:ext cx="10457815" cy="61087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defRPr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Power signal</a:t>
            </a:r>
            <a:r>
              <a:rPr lang="en-US" altLang="zh-CN" dirty="0">
                <a:latin typeface="Times New Roman" panose="02020603050405020304" pitchFamily="18" charset="0"/>
              </a:rPr>
              <a:t>: an infinite energy signal with finite average power.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/>
      <p:bldP spid="1331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843280636"/>
  <p:tag name="KSO_WM_UNIT_PLACING_PICTURE_USER_VIEWPORT" val="{&quot;height&quot;:3960,&quot;width&quot;:6855}"/>
</p:tagLst>
</file>

<file path=ppt/theme/theme1.xml><?xml version="1.0" encoding="utf-8"?>
<a:theme xmlns:a="http://schemas.openxmlformats.org/drawingml/2006/main" name="主题1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1">
            <a:schemeClr val="bg2">
              <a:alpha val="50000"/>
            </a:schemeClr>
          </a:prst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1">
            <a:schemeClr val="bg2">
              <a:alpha val="50000"/>
            </a:schemeClr>
          </a:prst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503</TotalTime>
  <Words>1893</Words>
  <Application>Microsoft Office PowerPoint</Application>
  <PresentationFormat>宽屏</PresentationFormat>
  <Paragraphs>255</Paragraphs>
  <Slides>38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38</vt:i4>
      </vt:variant>
    </vt:vector>
  </HeadingPairs>
  <TitlesOfParts>
    <vt:vector size="56" baseType="lpstr">
      <vt:lpstr>黑体</vt:lpstr>
      <vt:lpstr>楷体_GB2312</vt:lpstr>
      <vt:lpstr>宋体</vt:lpstr>
      <vt:lpstr>微软雅黑</vt:lpstr>
      <vt:lpstr>Arial</vt:lpstr>
      <vt:lpstr>Arial Black</vt:lpstr>
      <vt:lpstr>Cambria Math</vt:lpstr>
      <vt:lpstr>Symbol</vt:lpstr>
      <vt:lpstr>Tahoma</vt:lpstr>
      <vt:lpstr>Times</vt:lpstr>
      <vt:lpstr>Times New Roman</vt:lpstr>
      <vt:lpstr>Wingdings</vt:lpstr>
      <vt:lpstr>主题1</vt:lpstr>
      <vt:lpstr>Equation.3</vt:lpstr>
      <vt:lpstr>Equation.DSMT4</vt:lpstr>
      <vt:lpstr>Equation</vt:lpstr>
      <vt:lpstr>PBrush</vt:lpstr>
      <vt:lpstr>公式</vt:lpstr>
      <vt:lpstr>PowerPoint 演示文稿</vt:lpstr>
      <vt:lpstr>PowerPoint 演示文稿</vt:lpstr>
      <vt:lpstr>PowerPoint 演示文稿</vt:lpstr>
      <vt:lpstr>PowerPoint 演示文稿</vt:lpstr>
      <vt:lpstr>2.Classification of Sequences based on periodicity </vt:lpstr>
      <vt:lpstr>PowerPoint 演示文稿</vt:lpstr>
      <vt:lpstr>PowerPoint 演示文稿</vt:lpstr>
      <vt:lpstr>3. Energy and Power Signals</vt:lpstr>
      <vt:lpstr>PowerPoint 演示文稿</vt:lpstr>
      <vt:lpstr>PowerPoint 演示文稿</vt:lpstr>
      <vt:lpstr>4. Other Types of Classification</vt:lpstr>
      <vt:lpstr>PowerPoint 演示文稿</vt:lpstr>
      <vt:lpstr>PowerPoint 演示文稿</vt:lpstr>
      <vt:lpstr>PowerPoint 演示文稿</vt:lpstr>
      <vt:lpstr>PowerPoint 演示文稿</vt:lpstr>
      <vt:lpstr>2.4.3 Representation of an Arbitrary Sequence by impulses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2.4.2 Sequence Generation Using MATLAB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1</cp:lastModifiedBy>
  <cp:revision>91</cp:revision>
  <dcterms:created xsi:type="dcterms:W3CDTF">2016-08-06T03:26:00Z</dcterms:created>
  <dcterms:modified xsi:type="dcterms:W3CDTF">2023-03-05T12:15:09Z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2052-11.3.0.9228</vt:lpwstr>
  </property>
</Properties>
</file>