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9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27" r:id="rId42"/>
    <p:sldId id="328" r:id="rId43"/>
    <p:sldId id="329" r:id="rId44"/>
    <p:sldId id="330" r:id="rId45"/>
    <p:sldId id="331" r:id="rId46"/>
    <p:sldId id="304" r:id="rId47"/>
    <p:sldId id="306" r:id="rId48"/>
    <p:sldId id="332" r:id="rId49"/>
    <p:sldId id="308" r:id="rId50"/>
    <p:sldId id="309" r:id="rId51"/>
    <p:sldId id="333" r:id="rId52"/>
    <p:sldId id="314" r:id="rId53"/>
    <p:sldId id="375" r:id="rId54"/>
    <p:sldId id="335" r:id="rId55"/>
    <p:sldId id="336" r:id="rId56"/>
    <p:sldId id="337" r:id="rId57"/>
    <p:sldId id="338" r:id="rId58"/>
    <p:sldId id="326" r:id="rId59"/>
  </p:sldIdLst>
  <p:sldSz cx="12192000" cy="6858000"/>
  <p:notesSz cx="6669088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8908" autoAdjust="0"/>
  </p:normalViewPr>
  <p:slideViewPr>
    <p:cSldViewPr>
      <p:cViewPr varScale="1">
        <p:scale>
          <a:sx n="72" d="100"/>
          <a:sy n="72" d="100"/>
        </p:scale>
        <p:origin x="902" y="48"/>
      </p:cViewPr>
      <p:guideLst>
        <p:guide orient="horz" pos="216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Relationship Id="rId6" Type="http://schemas.openxmlformats.org/officeDocument/2006/relationships/image" Target="../media/image30.png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3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8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wmf"/><Relationship Id="rId1" Type="http://schemas.openxmlformats.org/officeDocument/2006/relationships/image" Target="../media/image136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8.w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4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image" Target="../media/image14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988" y="744538"/>
            <a:ext cx="6615112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dirty="0">
                <a:cs typeface="+mn-ea"/>
              </a:defRPr>
            </a:lvl1pPr>
          </a:lstStyle>
          <a:p>
            <a:fld id="{6CA665D4-3F0B-4FDA-9ABE-43D317D151E2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24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The best approach is to </a:t>
            </a:r>
            <a:r>
              <a:rPr lang="en-US" altLang="zh-CN">
                <a:solidFill>
                  <a:srgbClr val="000099"/>
                </a:solidFill>
              </a:rPr>
              <a:t>represent the signal as a combination of some kind of the simplest signals</a:t>
            </a:r>
            <a:r>
              <a:rPr lang="en-US" altLang="zh-CN"/>
              <a:t> which will pass through the system and produce a response. </a:t>
            </a:r>
            <a:r>
              <a:rPr lang="en-US" altLang="zh-CN">
                <a:solidFill>
                  <a:srgbClr val="000099"/>
                </a:solidFill>
              </a:rPr>
              <a:t>Combine the responses</a:t>
            </a:r>
            <a:r>
              <a:rPr lang="en-US" altLang="zh-CN"/>
              <a:t> of all simplest signals, which is the system response for the original signal.</a:t>
            </a:r>
            <a:endParaRPr lang="zh-CN" altLang="en-US"/>
          </a:p>
        </p:txBody>
      </p:sp>
      <p:sp>
        <p:nvSpPr>
          <p:cNvPr id="1024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D90ADDC-6F14-404F-9876-82FD6F993085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As can be seen from these plots, independent of the value of K there are ripples in the plot of H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LP,K</a:t>
            </a:r>
            <a:r>
              <a:rPr lang="en-US" altLang="zh-CN" sz="1200" dirty="0">
                <a:latin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</a:rPr>
              <a:t>e</a:t>
            </a:r>
            <a:r>
              <a:rPr lang="en-US" altLang="zh-CN" sz="1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1200" baseline="30000" dirty="0"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1200" dirty="0">
                <a:latin typeface="Times New Roman" panose="02020603050405020304" pitchFamily="18" charset="0"/>
              </a:rPr>
              <a:t>) around both sides of the point </a:t>
            </a:r>
            <a:r>
              <a:rPr lang="el-GR" altLang="zh-CN" sz="1200" dirty="0"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1200" dirty="0">
                <a:latin typeface="Times New Roman" panose="02020603050405020304" pitchFamily="18" charset="0"/>
                <a:ea typeface="Gungsuh" panose="02030600000101010101" pitchFamily="18" charset="-127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</a:rPr>
              <a:t>= </a:t>
            </a:r>
            <a:r>
              <a:rPr lang="el-GR" altLang="zh-CN" sz="1200" dirty="0"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32</a:t>
            </a:fld>
            <a:endParaRPr lang="zh-CN" altLang="en-US"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59394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b="1"/>
              <a:t>There are a number of important theorems of the DTFT that are useful in signal processing applications.</a:t>
            </a:r>
          </a:p>
          <a:p>
            <a:pPr>
              <a:spcBef>
                <a:spcPct val="0"/>
              </a:spcBef>
            </a:pPr>
            <a:r>
              <a:rPr lang="en-US" altLang="zh-CN" b="1"/>
              <a:t>These are listed here without proof; Their proofs are quite straightforward.</a:t>
            </a:r>
          </a:p>
        </p:txBody>
      </p:sp>
      <p:sp>
        <p:nvSpPr>
          <p:cNvPr id="59395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F8D1CC-138E-4608-8B08-AE914E873719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40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A precise definition of the 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bandwidth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sz="1200" dirty="0">
                <a:solidFill>
                  <a:schemeClr val="hlink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depends on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 applications.</a:t>
            </a:r>
            <a:endParaRPr lang="en-US" altLang="zh-CN" sz="1200" baseline="-250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49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5298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7065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b="1" dirty="0" err="1">
                <a:ea typeface="Gulim" panose="020B0600000101010101" pitchFamily="34" charset="-127"/>
              </a:rPr>
              <a:t>However,an</a:t>
            </a:r>
            <a:r>
              <a:rPr lang="en-US" altLang="zh-CN" b="1" dirty="0">
                <a:ea typeface="Gulim" panose="020B0600000101010101" pitchFamily="34" charset="-127"/>
              </a:rPr>
              <a:t> </a:t>
            </a:r>
            <a:r>
              <a:rPr lang="en-US" altLang="zh-CN" b="1" dirty="0">
                <a:solidFill>
                  <a:schemeClr val="folHlink"/>
                </a:solidFill>
                <a:ea typeface="Gulim" panose="020B0600000101010101" pitchFamily="34" charset="-127"/>
              </a:rPr>
              <a:t>ideal</a:t>
            </a:r>
            <a:r>
              <a:rPr lang="en-US" altLang="zh-CN" b="1" dirty="0">
                <a:ea typeface="Gulim" panose="020B0600000101010101" pitchFamily="34" charset="-127"/>
              </a:rPr>
              <a:t> band-limited signal can not be generated in practice, and, for practical purposes, it is sufficient to ensure that the signal energy is sufficiently small outside the specified frequency range.</a:t>
            </a:r>
            <a:endParaRPr lang="zh-CN" altLang="en-US" dirty="0"/>
          </a:p>
        </p:txBody>
      </p:sp>
      <p:sp>
        <p:nvSpPr>
          <p:cNvPr id="7065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0CDC3B-F718-4B58-AFAF-AE9301B871DC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50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Since the spectrum of a discrete-time signal is a periodic function of </a:t>
            </a:r>
            <a:r>
              <a:rPr lang="el-GR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 with a period 2</a:t>
            </a:r>
            <a:r>
              <a:rPr lang="el-GR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, a full-band signal has a spectrum occupying the frequency range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-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π≤ω≤π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.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A 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band-limited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 discrete-time signal has a spectrum that is limited to a portion of the frequency range -</a:t>
            </a:r>
            <a:r>
              <a:rPr lang="el-GR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π≤ω≤π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l-GR" altLang="zh-CN" sz="12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51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455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Hence, we can define the 80% bandwidth to be 0.5081</a:t>
            </a:r>
            <a:r>
              <a:rPr lang="el-GR" altLang="zh-CN" sz="1200" dirty="0"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endParaRPr lang="en-US" altLang="zh-CN" sz="12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52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8931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当计算出的相位函数在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[-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] 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之外，就按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2</a:t>
            </a:r>
            <a:r>
              <a:rPr lang="el-GR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</a:t>
            </a:r>
            <a:r>
              <a:rPr lang="zh-CN" altLang="el-GR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取模</a:t>
            </a:r>
            <a:r>
              <a:rPr lang="en-US" altLang="zh-CN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使相位值在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[-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, 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π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内；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这样会造成一些相位函数出现跳变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2</a:t>
            </a:r>
            <a:r>
              <a:rPr lang="el-GR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的不连续图形。</a:t>
            </a:r>
          </a:p>
          <a:p>
            <a:pPr algn="l">
              <a:lnSpc>
                <a:spcPct val="90000"/>
              </a:lnSpc>
              <a:buClrTx/>
              <a:buSzTx/>
              <a:buFontTx/>
            </a:pP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通过移除 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2</a:t>
            </a:r>
            <a:r>
              <a:rPr lang="el-GR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π</a:t>
            </a:r>
            <a:r>
              <a:rPr lang="en-US" altLang="zh-CN" sz="1200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 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的不连续，得到</a:t>
            </a:r>
            <a:r>
              <a:rPr lang="el-GR" altLang="zh-CN" sz="12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zh-CN" altLang="el-GR" sz="12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的</a:t>
            </a:r>
            <a:r>
              <a:rPr lang="zh-CN" altLang="el-GR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连续函数，称为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unwrapped phase function</a:t>
            </a:r>
            <a:r>
              <a:rPr lang="en-US" altLang="zh-CN" sz="1200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 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θ</a:t>
            </a:r>
            <a:r>
              <a:rPr lang="en-US" altLang="zh-CN" sz="12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c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(</a:t>
            </a:r>
            <a:r>
              <a:rPr lang="el-GR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但要注意，相位函数本身固有的间断点不能通过</a:t>
            </a:r>
            <a:r>
              <a:rPr lang="en-US" altLang="zh-CN" sz="1200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unwrap</a:t>
            </a:r>
            <a:r>
              <a:rPr lang="zh-CN" altLang="en-US" sz="1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去掉！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53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36670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H = </a:t>
            </a:r>
            <a:r>
              <a:rPr lang="en-US" altLang="zh-CN" sz="12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sz="1200" dirty="0">
                <a:latin typeface="Times New Roman" panose="02020603050405020304" pitchFamily="18" charset="0"/>
              </a:rPr>
              <a:t>(num, den, w) returns the frequency response values as a vector H of a DTFT defined in terms of the vectors 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sz="1200" dirty="0">
                <a:latin typeface="Times New Roman" panose="02020603050405020304" pitchFamily="18" charset="0"/>
              </a:rPr>
              <a:t> and 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</a:rPr>
              <a:t>den</a:t>
            </a:r>
            <a:r>
              <a:rPr lang="en-US" altLang="zh-CN" sz="1200" dirty="0">
                <a:latin typeface="Times New Roman" panose="02020603050405020304" pitchFamily="18" charset="0"/>
              </a:rPr>
              <a:t> containing the coefficients {p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</a:rPr>
              <a:t>} and {d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</a:rPr>
              <a:t>}, respectively at a prescribed set of frequencies between 0 and 2π given by the vector ω.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1200" dirty="0">
                <a:latin typeface="Times New Roman" panose="02020603050405020304" pitchFamily="18" charset="0"/>
              </a:rPr>
              <a:t>The functions of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real, </a:t>
            </a:r>
            <a:r>
              <a:rPr lang="en-US" altLang="zh-CN" sz="1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imag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, abs, angle </a:t>
            </a:r>
            <a:r>
              <a:rPr lang="en-US" altLang="zh-CN" sz="1200" dirty="0">
                <a:latin typeface="Times New Roman" panose="02020603050405020304" pitchFamily="18" charset="0"/>
              </a:rPr>
              <a:t>compute the real and imaginary parts, and the magnitude and phase of the DTFT.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There are several other forms of the function </a:t>
            </a:r>
            <a:r>
              <a:rPr lang="en-US" altLang="zh-CN" sz="12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54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8027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229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251A1C5-F964-4E91-ACBC-2C70535EEEE0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 dirty="0"/>
              <a:t>However, the CTFT may exists for a finite-energy continuous-time signal that is not absolutely integrable. Ex: ideal LPF;</a:t>
            </a:r>
          </a:p>
          <a:p>
            <a:pPr>
              <a:spcBef>
                <a:spcPct val="0"/>
              </a:spcBef>
            </a:pPr>
            <a:r>
              <a:rPr lang="en-US" altLang="zh-CN" dirty="0"/>
              <a:t>The CTFT can also be defined using ideal impulses for some functions that do not satisfy either (3.3) or (3.6).</a:t>
            </a:r>
            <a:endParaRPr lang="zh-CN" altLang="en-US" dirty="0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773D16-A1E4-4F22-8DD5-AD0A731F113A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6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7410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7411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98B30C-CF9E-4108-93FD-6744C8B5C3CD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7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20482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r>
              <a:rPr lang="en-US" altLang="zh-CN"/>
              <a:t>Unit impulse has uniform frequency density in whole frequency range, that means it has </a:t>
            </a:r>
            <a:r>
              <a:rPr lang="en-US" altLang="zh-CN">
                <a:solidFill>
                  <a:srgbClr val="000099"/>
                </a:solidFill>
              </a:rPr>
              <a:t>infinite wide band</a:t>
            </a:r>
            <a:r>
              <a:rPr lang="en-US" altLang="zh-CN"/>
              <a:t>.</a:t>
            </a:r>
            <a:endParaRPr lang="zh-CN" altLang="en-US"/>
          </a:p>
          <a:p>
            <a:pPr>
              <a:spcBef>
                <a:spcPct val="0"/>
              </a:spcBef>
            </a:pPr>
            <a:r>
              <a:rPr lang="en-US" altLang="zh-CN"/>
              <a:t>Constant 1 represents direct current signal, and its spectrum is non-zero only at </a:t>
            </a:r>
            <a:r>
              <a:rPr lang="zh-CN" altLang="en-US"/>
              <a:t>𝛺=0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2048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60C3DF-9250-41F6-8D69-C704B5B06FA2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9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The order of integration and summation can be interchanged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1200" dirty="0">
                <a:latin typeface="Times New Roman" panose="02020603050405020304" pitchFamily="18" charset="0"/>
              </a:rPr>
              <a:t> the summation inside the brackets </a:t>
            </a: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</a:rPr>
              <a:t>converges uniformly</a:t>
            </a:r>
            <a:r>
              <a:rPr lang="en-US" altLang="zh-CN" sz="1200" dirty="0">
                <a:latin typeface="Times New Roman" panose="02020603050405020304" pitchFamily="18" charset="0"/>
              </a:rPr>
              <a:t>, i.e. </a:t>
            </a:r>
            <a:r>
              <a:rPr lang="en-US" altLang="zh-CN" sz="1200" i="1" dirty="0">
                <a:latin typeface="Times New Roman" panose="02020603050405020304" pitchFamily="18" charset="0"/>
              </a:rPr>
              <a:t>X(</a:t>
            </a:r>
            <a:r>
              <a:rPr lang="en-US" altLang="zh-CN" sz="12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1200" i="1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1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1200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1200" i="1" dirty="0">
                <a:latin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</a:rPr>
              <a:t>exists.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13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65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1746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/>
              <a:t>In many applications, the DTFT is called the </a:t>
            </a:r>
            <a:r>
              <a:rPr lang="en-US" altLang="zh-CN" b="1" dirty="0">
                <a:solidFill>
                  <a:srgbClr val="FF5050"/>
                </a:solidFill>
              </a:rPr>
              <a:t>Fourier spectrum.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/>
              <a:t>Likewise, </a:t>
            </a:r>
            <a:r>
              <a:rPr lang="en-US" altLang="zh-CN" b="1" dirty="0">
                <a:sym typeface="Symbol" panose="05050102010706020507" pitchFamily="18" charset="2"/>
              </a:rPr>
              <a:t>| </a:t>
            </a:r>
            <a:r>
              <a:rPr lang="en-US" altLang="zh-CN" b="1" dirty="0"/>
              <a:t>X(</a:t>
            </a:r>
            <a:r>
              <a:rPr lang="en-US" altLang="zh-CN" b="1" dirty="0" err="1"/>
              <a:t>e</a:t>
            </a:r>
            <a:r>
              <a:rPr lang="en-US" altLang="zh-CN" b="1" baseline="30000" dirty="0" err="1"/>
              <a:t>j</a:t>
            </a:r>
            <a:r>
              <a:rPr lang="en-US" altLang="zh-CN" b="1" baseline="30000" dirty="0">
                <a:sym typeface="Symbol" panose="05050102010706020507" pitchFamily="18" charset="2"/>
              </a:rPr>
              <a:t>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b="1" dirty="0"/>
              <a:t> | and </a:t>
            </a:r>
            <a:r>
              <a:rPr lang="en-US" altLang="zh-CN" b="1" dirty="0">
                <a:sym typeface="Symbol" panose="05050102010706020507" pitchFamily="18" charset="2"/>
              </a:rPr>
              <a:t>()</a:t>
            </a:r>
            <a:r>
              <a:rPr lang="en-US" altLang="zh-CN" b="1" dirty="0"/>
              <a:t> are called the </a:t>
            </a:r>
            <a:r>
              <a:rPr lang="en-US" altLang="zh-CN" b="1" dirty="0">
                <a:solidFill>
                  <a:srgbClr val="FF5050"/>
                </a:solidFill>
              </a:rPr>
              <a:t>magnitude</a:t>
            </a:r>
            <a:r>
              <a:rPr lang="en-US" altLang="zh-CN" b="1" dirty="0"/>
              <a:t> and </a:t>
            </a:r>
            <a:r>
              <a:rPr lang="en-US" altLang="zh-CN" b="1" dirty="0">
                <a:solidFill>
                  <a:srgbClr val="FF5050"/>
                </a:solidFill>
              </a:rPr>
              <a:t>phase spectra.</a:t>
            </a:r>
            <a:endParaRPr lang="zh-CN" altLang="en-US" dirty="0"/>
          </a:p>
        </p:txBody>
      </p:sp>
      <p:sp>
        <p:nvSpPr>
          <p:cNvPr id="3174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778A40-4E90-4D6C-87BB-CF6BB54AA538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18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34818" name="备注占位符 2"/>
          <p:cNvSpPr>
            <a:spLocks noGrp="1" noChangeArrowheads="1"/>
          </p:cNvSpPr>
          <p:nvPr>
            <p:ph type="body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en-US" altLang="zh-CN" b="1"/>
          </a:p>
        </p:txBody>
      </p:sp>
      <p:sp>
        <p:nvSpPr>
          <p:cNvPr id="34819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2B0312B-46D5-4F02-ADC9-E197D04400BC}" type="slidenum">
              <a:rPr lang="en-US" altLang="zh-CN" smtClean="0">
                <a:solidFill>
                  <a:schemeClr val="tx1"/>
                </a:solidFill>
                <a:latin typeface="Times New Roman" panose="02020603050405020304" pitchFamily="18" charset="0"/>
              </a:rPr>
              <a:t>20</a:t>
            </a:fld>
            <a:endParaRPr lang="en-US" altLang="zh-CN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Does not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uniformly converge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to 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2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LP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200" b="1" i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l-GR" altLang="zh-CN" sz="1200" b="1" i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for all values of </a:t>
            </a:r>
            <a:r>
              <a:rPr lang="el-GR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but converges to </a:t>
            </a:r>
            <a:r>
              <a:rPr lang="en-US" altLang="zh-CN" sz="1200" b="1" i="1" dirty="0">
                <a:solidFill>
                  <a:schemeClr val="tx1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sz="1200" b="1" i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LP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b="1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1200" b="1" i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l-GR" altLang="zh-CN" sz="12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1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 </a:t>
            </a:r>
            <a:r>
              <a:rPr lang="en-US" altLang="zh-CN" sz="1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 the mean-square sense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A665D4-3F0B-4FDA-9ABE-43D317D151E2}" type="slidenum">
              <a:rPr lang="zh-CN" altLang="en-US" smtClean="0"/>
              <a:t>30</a:t>
            </a:fld>
            <a:endParaRPr lang="zh-CN" alt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043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25E7A1D6-E158-4B75-8728-CE45C5A0A094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C38BB17F-E98F-4EC7-BAAE-A169EFD99DD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6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890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BF1E6BA1-64DC-41A9-A78D-5F5AC6231942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EDBB0D62-029B-4E3C-AF63-467B760EF0CB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57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890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9975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buFontTx/>
              <a:buNone/>
              <a:defRPr/>
            </a:pPr>
            <a:endParaRPr lang="zh-CN" altLang="en-US" b="1"/>
          </a:p>
        </p:txBody>
      </p:sp>
      <p:sp>
        <p:nvSpPr>
          <p:cNvPr id="17" name="标题占位符 6"/>
          <p:cNvSpPr/>
          <p:nvPr userDrawn="1"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buFontTx/>
              <a:buNone/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A7448-E05F-4D77-9CDB-0BFAA182B80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C80-AD46-48E5-BE21-D5D65E2E5295}" type="datetimeFigureOut">
              <a:rPr lang="zh-CN" altLang="en-US"/>
              <a:t>2023/3/3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9ADC4-628F-4EF9-B133-5BA3B987D0E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57C80-AD46-48E5-BE21-D5D65E2E5295}" type="datetimeFigureOut">
              <a:rPr lang="zh-CN" altLang="en-US"/>
              <a:t>2023/3/3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12BF7A-1558-45BB-BADB-E492DDC76D9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0476ED8B-C001-48B4-BEA3-47BD6664579C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4EC3FF1-0F13-4EFA-BE99-362D88020004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0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90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03BE0E37-A10C-4D3A-9AD2-9E0E40A07CFD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37F25A2E-1478-4AD3-AE7C-CB75C86113A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81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901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98519-7656-4339-B92B-0EE87C5B82E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8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1234FD8B-B18B-49F0-B7A9-BC15D3A29AF0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2D0CD988-520A-4F01-B334-8B30823BB24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4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91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pic>
        <p:nvPicPr>
          <p:cNvPr id="14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460A8634-62F6-4312-A197-F39B118FB6F0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17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05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91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552499-E657-4B09-93A6-833A38DF6A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sp>
        <p:nvSpPr>
          <p:cNvPr id="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9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AE7A2EF-CA5A-4E5B-90D2-E3F089B5FB4B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773BFE2C-4E34-4405-84F1-933EB5762BC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8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92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/>
          </a:p>
        </p:txBody>
      </p:sp>
      <p:pic>
        <p:nvPicPr>
          <p:cNvPr id="15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9DB5E351-68FF-45AC-8E59-3F09FFACC56F}" type="slidenum">
              <a:rPr lang="en-US" altLang="zh-CN" sz="9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 b="1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</a:p>
        </p:txBody>
      </p:sp>
      <p:graphicFrame>
        <p:nvGraphicFramePr>
          <p:cNvPr id="1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9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92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604000" y="1752600"/>
            <a:ext cx="49784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604000" y="3886200"/>
            <a:ext cx="4978400" cy="19812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20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2C50-9AE1-4AF2-8AE6-AE08EDB359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sp>
        <p:nvSpPr>
          <p:cNvPr id="102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969696"/>
                </a:solidFill>
                <a:ea typeface="楷体_GB2312" panose="02010609030101010101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E0867187-030C-4648-BCC0-064B9CEB467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72AEACC9-4B4E-415F-B110-BE3034CADA9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r:id="rId10" imgW="5664200" imgH="3327400" progId="">
                  <p:embed/>
                </p:oleObj>
              </mc:Choice>
              <mc:Fallback>
                <p:oleObj r:id="rId10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  <a:defRPr/>
            </a:pPr>
            <a:endParaRPr lang="zh-CN" altLang="en-US" b="1"/>
          </a:p>
        </p:txBody>
      </p:sp>
      <p:pic>
        <p:nvPicPr>
          <p:cNvPr id="1035" name="Picture 14" descr="未命名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7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AF3461F3-A765-400C-BB7A-7D06FBA932C4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FD26468-4F78-4E28-970F-86D6A400B3B8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2023/3/3</a:t>
            </a:fld>
            <a:endParaRPr lang="zh-CN" altLang="en-US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r:id="rId13" imgW="5664200" imgH="3327400" progId="">
                  <p:embed/>
                </p:oleObj>
              </mc:Choice>
              <mc:Fallback>
                <p:oleObj r:id="rId13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body" idx="9"/>
          </p:nvPr>
        </p:nvSpPr>
        <p:spPr bwMode="auto">
          <a:xfrm>
            <a:off x="304800" y="1219200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Tx/>
              <a:buNone/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cs typeface="+mn-ea"/>
              </a:defRPr>
            </a:lvl1pPr>
          </a:lstStyle>
          <a:p>
            <a:fld id="{25E1FAFA-01B6-4CBF-8F48-8E364CC2023F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3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9.wmf"/><Relationship Id="rId11" Type="http://schemas.openxmlformats.org/officeDocument/2006/relationships/image" Target="../media/image6.png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5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5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1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7.bin"/><Relationship Id="rId4" Type="http://schemas.openxmlformats.org/officeDocument/2006/relationships/image" Target="../media/image6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6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6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74.png"/><Relationship Id="rId5" Type="http://schemas.openxmlformats.org/officeDocument/2006/relationships/image" Target="../media/image71.wmf"/><Relationship Id="rId10" Type="http://schemas.openxmlformats.org/officeDocument/2006/relationships/image" Target="../media/image73.wmf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4.bin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4.wmf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2.bin"/><Relationship Id="rId14" Type="http://schemas.openxmlformats.org/officeDocument/2006/relationships/image" Target="../media/image86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9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3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7" Type="http://schemas.openxmlformats.org/officeDocument/2006/relationships/image" Target="../media/image9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6.png"/><Relationship Id="rId4" Type="http://schemas.openxmlformats.org/officeDocument/2006/relationships/image" Target="../media/image9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9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image" Target="../media/image100.wmf"/><Relationship Id="rId18" Type="http://schemas.openxmlformats.org/officeDocument/2006/relationships/oleObject" Target="../embeddings/oleObject102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04.wmf"/><Relationship Id="rId7" Type="http://schemas.openxmlformats.org/officeDocument/2006/relationships/image" Target="../media/image97.wmf"/><Relationship Id="rId12" Type="http://schemas.openxmlformats.org/officeDocument/2006/relationships/oleObject" Target="../embeddings/oleObject99.bin"/><Relationship Id="rId17" Type="http://schemas.openxmlformats.org/officeDocument/2006/relationships/image" Target="../media/image102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1.bin"/><Relationship Id="rId20" Type="http://schemas.openxmlformats.org/officeDocument/2006/relationships/oleObject" Target="../embeddings/oleObject103.bin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99.wmf"/><Relationship Id="rId5" Type="http://schemas.openxmlformats.org/officeDocument/2006/relationships/image" Target="../media/image96.wmf"/><Relationship Id="rId15" Type="http://schemas.openxmlformats.org/officeDocument/2006/relationships/image" Target="../media/image101.wmf"/><Relationship Id="rId10" Type="http://schemas.openxmlformats.org/officeDocument/2006/relationships/oleObject" Target="../embeddings/oleObject98.bin"/><Relationship Id="rId19" Type="http://schemas.openxmlformats.org/officeDocument/2006/relationships/image" Target="../media/image103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98.wmf"/><Relationship Id="rId14" Type="http://schemas.openxmlformats.org/officeDocument/2006/relationships/oleObject" Target="../embeddings/oleObject100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oleObject" Target="../embeddings/oleObject104.bin"/><Relationship Id="rId7" Type="http://schemas.openxmlformats.org/officeDocument/2006/relationships/image" Target="../media/image117.png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16.png"/><Relationship Id="rId11" Type="http://schemas.openxmlformats.org/officeDocument/2006/relationships/oleObject" Target="../embeddings/oleObject106.bin"/><Relationship Id="rId5" Type="http://schemas.openxmlformats.org/officeDocument/2006/relationships/image" Target="../media/image115.png"/><Relationship Id="rId10" Type="http://schemas.openxmlformats.org/officeDocument/2006/relationships/image" Target="../media/image113.wmf"/><Relationship Id="rId4" Type="http://schemas.openxmlformats.org/officeDocument/2006/relationships/image" Target="../media/image112.wmf"/><Relationship Id="rId9" Type="http://schemas.openxmlformats.org/officeDocument/2006/relationships/oleObject" Target="../embeddings/oleObject10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3" Type="http://schemas.openxmlformats.org/officeDocument/2006/relationships/oleObject" Target="../embeddings/oleObject108.bin"/><Relationship Id="rId7" Type="http://schemas.openxmlformats.org/officeDocument/2006/relationships/image" Target="../media/image12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27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9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oleObject" Target="../embeddings/oleObject115.bin"/><Relationship Id="rId7" Type="http://schemas.openxmlformats.org/officeDocument/2006/relationships/image" Target="../media/image133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16.bin"/><Relationship Id="rId5" Type="http://schemas.openxmlformats.org/officeDocument/2006/relationships/image" Target="../media/image134.png"/><Relationship Id="rId4" Type="http://schemas.openxmlformats.org/officeDocument/2006/relationships/image" Target="../media/image132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18.bin"/><Relationship Id="rId2" Type="http://schemas.openxmlformats.org/officeDocument/2006/relationships/tags" Target="../tags/tag1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17.bin"/><Relationship Id="rId4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2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38.wmf"/><Relationship Id="rId4" Type="http://schemas.openxmlformats.org/officeDocument/2006/relationships/oleObject" Target="../embeddings/oleObject11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40.png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20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14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21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43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jpe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46.png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8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4" Type="http://schemas.openxmlformats.org/officeDocument/2006/relationships/image" Target="../media/image25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3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936750" y="1520825"/>
            <a:ext cx="7761288" cy="2994025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  <a:defRPr/>
            </a:pPr>
            <a:r>
              <a:rPr lang="en-US" altLang="zh-CN" sz="4800" i="1" kern="0" dirty="0">
                <a:solidFill>
                  <a:srgbClr val="1825D4"/>
                </a:solidFill>
                <a:latin typeface="Times New Roman" panose="02020603050405020304" pitchFamily="18" charset="0"/>
              </a:rPr>
              <a:t>Chapter 3</a:t>
            </a:r>
            <a:br>
              <a:rPr lang="en-US" altLang="zh-CN" sz="4800" i="1" kern="0" dirty="0">
                <a:solidFill>
                  <a:srgbClr val="1825D4"/>
                </a:solidFill>
                <a:latin typeface="Times New Roman" panose="02020603050405020304" pitchFamily="18" charset="0"/>
              </a:rPr>
            </a:br>
            <a:r>
              <a:rPr lang="en-US" altLang="zh-CN" sz="4800" i="1" kern="0" dirty="0">
                <a:solidFill>
                  <a:srgbClr val="1825D4"/>
                </a:solidFill>
                <a:latin typeface="Times New Roman" panose="02020603050405020304" pitchFamily="18" charset="0"/>
              </a:rPr>
              <a:t> Discrete-Time Signals in the Frequency Domain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2036500" y="398146"/>
            <a:ext cx="3258443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sin and cos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1317625" y="2627313"/>
            <a:ext cx="9556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F[cos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t]=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F[(e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-j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/2]= π[δ(ω +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+ δ(ω -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)] </a:t>
            </a:r>
          </a:p>
        </p:txBody>
      </p:sp>
      <p:sp>
        <p:nvSpPr>
          <p:cNvPr id="89096" name="Text Box 8"/>
          <p:cNvSpPr txBox="1">
            <a:spLocks noChangeArrowheads="1"/>
          </p:cNvSpPr>
          <p:nvPr/>
        </p:nvSpPr>
        <p:spPr bwMode="auto">
          <a:xfrm>
            <a:off x="1317625" y="3382963"/>
            <a:ext cx="984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F[sin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t] =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F[(e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-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e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PMingLiU" panose="02020500000000000000" pitchFamily="18" charset="-120"/>
                <a:sym typeface="Arial Alternative"/>
              </a:rPr>
              <a:t>-j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0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t)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/2j]= jπ[δ(ω+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 - δ(ω - ω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)]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9124" name="Group 36"/>
          <p:cNvGrpSpPr/>
          <p:nvPr/>
        </p:nvGrpSpPr>
        <p:grpSpPr bwMode="auto">
          <a:xfrm>
            <a:off x="6321425" y="4313238"/>
            <a:ext cx="3024188" cy="1692275"/>
            <a:chOff x="2880" y="3072"/>
            <a:chExt cx="1905" cy="1066"/>
          </a:xfrm>
        </p:grpSpPr>
        <p:sp>
          <p:nvSpPr>
            <p:cNvPr id="21510" name="Line 23"/>
            <p:cNvSpPr>
              <a:spLocks noChangeShapeType="1"/>
            </p:cNvSpPr>
            <p:nvPr/>
          </p:nvSpPr>
          <p:spPr bwMode="auto">
            <a:xfrm>
              <a:off x="2880" y="3744"/>
              <a:ext cx="16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1" name="Line 24"/>
            <p:cNvSpPr>
              <a:spLocks noChangeShapeType="1"/>
            </p:cNvSpPr>
            <p:nvPr/>
          </p:nvSpPr>
          <p:spPr bwMode="auto">
            <a:xfrm flipV="1">
              <a:off x="3648" y="3168"/>
              <a:ext cx="1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2" name="Line 25"/>
            <p:cNvSpPr>
              <a:spLocks noChangeShapeType="1"/>
            </p:cNvSpPr>
            <p:nvPr/>
          </p:nvSpPr>
          <p:spPr bwMode="auto">
            <a:xfrm flipV="1">
              <a:off x="3264" y="3456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26"/>
            <p:cNvSpPr>
              <a:spLocks noChangeShapeType="1"/>
            </p:cNvSpPr>
            <p:nvPr/>
          </p:nvSpPr>
          <p:spPr bwMode="auto">
            <a:xfrm flipV="1">
              <a:off x="4032" y="374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Text Box 27"/>
            <p:cNvSpPr txBox="1">
              <a:spLocks noChangeArrowheads="1"/>
            </p:cNvSpPr>
            <p:nvPr/>
          </p:nvSpPr>
          <p:spPr bwMode="auto">
            <a:xfrm>
              <a:off x="3120" y="3696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5" name="Text Box 28"/>
            <p:cNvSpPr txBox="1">
              <a:spLocks noChangeArrowheads="1"/>
            </p:cNvSpPr>
            <p:nvPr/>
          </p:nvSpPr>
          <p:spPr bwMode="auto">
            <a:xfrm>
              <a:off x="3936" y="350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0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1516" name="Text Box 29"/>
            <p:cNvSpPr txBox="1">
              <a:spLocks noChangeArrowheads="1"/>
            </p:cNvSpPr>
            <p:nvPr/>
          </p:nvSpPr>
          <p:spPr bwMode="auto">
            <a:xfrm>
              <a:off x="3216" y="3264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π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7" name="Text Box 30"/>
            <p:cNvSpPr txBox="1">
              <a:spLocks noChangeArrowheads="1"/>
            </p:cNvSpPr>
            <p:nvPr/>
          </p:nvSpPr>
          <p:spPr bwMode="auto">
            <a:xfrm>
              <a:off x="4080" y="3888"/>
              <a:ext cx="7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(-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π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18" name="Text Box 31"/>
            <p:cNvSpPr txBox="1">
              <a:spLocks noChangeArrowheads="1"/>
            </p:cNvSpPr>
            <p:nvPr/>
          </p:nvSpPr>
          <p:spPr bwMode="auto">
            <a:xfrm>
              <a:off x="3648" y="3072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Arial Alternative"/>
                </a:rPr>
                <a:t>F[sin 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t]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9121" name="Group 33"/>
          <p:cNvGrpSpPr/>
          <p:nvPr/>
        </p:nvGrpSpPr>
        <p:grpSpPr bwMode="auto">
          <a:xfrm>
            <a:off x="2370138" y="4330700"/>
            <a:ext cx="2819400" cy="1387475"/>
            <a:chOff x="864" y="2880"/>
            <a:chExt cx="1776" cy="874"/>
          </a:xfrm>
        </p:grpSpPr>
        <p:sp>
          <p:nvSpPr>
            <p:cNvPr id="21520" name="Line 10"/>
            <p:cNvSpPr>
              <a:spLocks noChangeShapeType="1"/>
            </p:cNvSpPr>
            <p:nvPr/>
          </p:nvSpPr>
          <p:spPr bwMode="auto">
            <a:xfrm>
              <a:off x="864" y="3552"/>
              <a:ext cx="16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11"/>
            <p:cNvSpPr>
              <a:spLocks noChangeShapeType="1"/>
            </p:cNvSpPr>
            <p:nvPr/>
          </p:nvSpPr>
          <p:spPr bwMode="auto">
            <a:xfrm flipV="1">
              <a:off x="1632" y="2976"/>
              <a:ext cx="1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12"/>
            <p:cNvSpPr>
              <a:spLocks noChangeShapeType="1"/>
            </p:cNvSpPr>
            <p:nvPr/>
          </p:nvSpPr>
          <p:spPr bwMode="auto">
            <a:xfrm flipV="1">
              <a:off x="1248" y="326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1104" y="350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zh-CN" altLang="en-US" sz="20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4" name="Text Box 16"/>
            <p:cNvSpPr txBox="1">
              <a:spLocks noChangeArrowheads="1"/>
            </p:cNvSpPr>
            <p:nvPr/>
          </p:nvSpPr>
          <p:spPr bwMode="auto">
            <a:xfrm>
              <a:off x="1920" y="3504"/>
              <a:ext cx="48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0</a:t>
              </a:r>
              <a:endPara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endParaRPr>
            </a:p>
          </p:txBody>
        </p:sp>
        <p:sp>
          <p:nvSpPr>
            <p:cNvPr id="21525" name="Text Box 18"/>
            <p:cNvSpPr txBox="1">
              <a:spLocks noChangeArrowheads="1"/>
            </p:cNvSpPr>
            <p:nvPr/>
          </p:nvSpPr>
          <p:spPr bwMode="auto">
            <a:xfrm>
              <a:off x="1200" y="3072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π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6" name="Text Box 19"/>
            <p:cNvSpPr txBox="1">
              <a:spLocks noChangeArrowheads="1"/>
            </p:cNvSpPr>
            <p:nvPr/>
          </p:nvSpPr>
          <p:spPr bwMode="auto">
            <a:xfrm>
              <a:off x="2016" y="3072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π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7" name="Text Box 20"/>
            <p:cNvSpPr txBox="1">
              <a:spLocks noChangeArrowheads="1"/>
            </p:cNvSpPr>
            <p:nvPr/>
          </p:nvSpPr>
          <p:spPr bwMode="auto">
            <a:xfrm>
              <a:off x="1632" y="2880"/>
              <a:ext cx="10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PMingLiU" panose="02020500000000000000" pitchFamily="18" charset="-120"/>
                  <a:sym typeface="Arial Alternative"/>
                </a:rPr>
                <a:t>F[cos 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ea typeface="Gulim" panose="020B0600000101010101" pitchFamily="34" charset="-127"/>
                </a:rPr>
                <a:t>ω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t]</a:t>
              </a:r>
              <a:endParaRPr lang="zh-CN" altLang="en-US" sz="20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8" name="Line 32"/>
            <p:cNvSpPr>
              <a:spLocks noChangeShapeType="1"/>
            </p:cNvSpPr>
            <p:nvPr/>
          </p:nvSpPr>
          <p:spPr bwMode="auto">
            <a:xfrm flipV="1">
              <a:off x="2016" y="326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19"/>
          <p:cNvGraphicFramePr>
            <a:graphicFrameLocks noChangeAspect="1"/>
          </p:cNvGraphicFramePr>
          <p:nvPr/>
        </p:nvGraphicFramePr>
        <p:xfrm>
          <a:off x="1317826" y="1474471"/>
          <a:ext cx="8502015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3" r:id="rId3" imgW="3377565" imgH="330200" progId="Equation.3">
                  <p:embed/>
                </p:oleObj>
              </mc:Choice>
              <mc:Fallback>
                <p:oleObj r:id="rId3" imgW="3377565" imgH="330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26" y="1474471"/>
                        <a:ext cx="8502015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90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/>
      <p:bldP spid="89095" grpId="1"/>
      <p:bldP spid="89096" grpId="0"/>
      <p:bldP spid="8909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495425" y="1146175"/>
            <a:ext cx="5832475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 total energy of </a:t>
            </a:r>
            <a:r>
              <a:rPr lang="en-US" altLang="zh-CN" sz="3200">
                <a:latin typeface="Times New Roman" panose="02020603050405020304" pitchFamily="18" charset="0"/>
                <a:ea typeface="Gulim" panose="020B0600000101010101" pitchFamily="34" charset="-127"/>
              </a:rPr>
              <a:t>x</a:t>
            </a:r>
            <a:r>
              <a:rPr lang="en-US" altLang="zh-CN" sz="32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n-US" altLang="zh-CN" sz="3200">
                <a:latin typeface="Times New Roman" panose="02020603050405020304" pitchFamily="18" charset="0"/>
              </a:rPr>
              <a:t>(t):</a:t>
            </a:r>
          </a:p>
        </p:txBody>
      </p:sp>
      <p:sp>
        <p:nvSpPr>
          <p:cNvPr id="46106" name="Rectangle 16"/>
          <p:cNvSpPr>
            <a:spLocks noChangeArrowheads="1"/>
          </p:cNvSpPr>
          <p:nvPr/>
        </p:nvSpPr>
        <p:spPr bwMode="auto">
          <a:xfrm>
            <a:off x="1511011" y="3055243"/>
            <a:ext cx="4929188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accent2"/>
                </a:solidFill>
                <a:latin typeface="Times New Roman" panose="02020603050405020304" pitchFamily="18" charset="0"/>
              </a:rPr>
              <a:t>Energy Density Spectrum:</a:t>
            </a:r>
          </a:p>
        </p:txBody>
      </p:sp>
      <p:graphicFrame>
        <p:nvGraphicFramePr>
          <p:cNvPr id="22531" name="Object 87"/>
          <p:cNvGraphicFramePr>
            <a:graphicFrameLocks noChangeAspect="1"/>
          </p:cNvGraphicFramePr>
          <p:nvPr/>
        </p:nvGraphicFramePr>
        <p:xfrm>
          <a:off x="2693988" y="1660525"/>
          <a:ext cx="6516687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6" r:id="rId3" imgW="2425700" imgH="393700" progId="Equation.DSMT4">
                  <p:embed/>
                </p:oleObj>
              </mc:Choice>
              <mc:Fallback>
                <p:oleObj r:id="rId3" imgW="2425700" imgH="393700" progId="Equation.DSMT4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3988" y="1660525"/>
                        <a:ext cx="6516687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421062" y="455613"/>
            <a:ext cx="35925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Parseval’s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Theorem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" name="Object 88"/>
          <p:cNvGraphicFramePr>
            <a:graphicFrameLocks noChangeAspect="1"/>
          </p:cNvGraphicFramePr>
          <p:nvPr/>
        </p:nvGraphicFramePr>
        <p:xfrm>
          <a:off x="3806825" y="3718818"/>
          <a:ext cx="320675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07" r:id="rId5" imgW="1196340" imgH="280035" progId="Equation.DSMT4">
                  <p:embed/>
                </p:oleObj>
              </mc:Choice>
              <mc:Fallback>
                <p:oleObj r:id="rId5" imgW="1196340" imgH="280035" progId="Equation.DSMT4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3718818"/>
                        <a:ext cx="320675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 bwMode="auto">
          <a:xfrm>
            <a:off x="1495425" y="4504512"/>
            <a:ext cx="8872332" cy="1066918"/>
            <a:chOff x="1043608" y="5013621"/>
            <a:chExt cx="8871225" cy="1065956"/>
          </a:xfrm>
        </p:grpSpPr>
        <p:sp>
          <p:nvSpPr>
            <p:cNvPr id="22535" name="Text Box 21"/>
            <p:cNvSpPr txBox="1">
              <a:spLocks noChangeArrowheads="1"/>
            </p:cNvSpPr>
            <p:nvPr/>
          </p:nvSpPr>
          <p:spPr bwMode="auto">
            <a:xfrm>
              <a:off x="1043608" y="5013621"/>
              <a:ext cx="7272808" cy="1065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 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rPr>
                <a:t>The energy          over frequency range                         is:</a:t>
              </a:r>
            </a:p>
          </p:txBody>
        </p:sp>
        <p:graphicFrame>
          <p:nvGraphicFramePr>
            <p:cNvPr id="22536" name="Object 89"/>
            <p:cNvGraphicFramePr>
              <a:graphicFrameLocks noChangeAspect="1"/>
            </p:cNvGraphicFramePr>
            <p:nvPr/>
          </p:nvGraphicFramePr>
          <p:xfrm>
            <a:off x="3523479" y="5057353"/>
            <a:ext cx="576263" cy="576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8" r:id="rId7" imgW="242570" imgH="242570" progId="Equation.DSMT4">
                    <p:embed/>
                  </p:oleObj>
                </mc:Choice>
                <mc:Fallback>
                  <p:oleObj r:id="rId7" imgW="242570" imgH="24257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479" y="5057353"/>
                          <a:ext cx="576263" cy="576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7" name="Object 90"/>
            <p:cNvGraphicFramePr>
              <a:graphicFrameLocks noChangeAspect="1"/>
            </p:cNvGraphicFramePr>
            <p:nvPr/>
          </p:nvGraphicFramePr>
          <p:xfrm>
            <a:off x="8154798" y="5112372"/>
            <a:ext cx="1760035" cy="495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09" r:id="rId9" imgW="814070" imgH="229235" progId="Equation.DSMT4">
                    <p:embed/>
                  </p:oleObj>
                </mc:Choice>
                <mc:Fallback>
                  <p:oleObj r:id="rId9" imgW="814070" imgH="229235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4798" y="5112372"/>
                          <a:ext cx="1760035" cy="4955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91"/>
          <p:cNvGraphicFramePr>
            <a:graphicFrameLocks noChangeAspect="1"/>
          </p:cNvGraphicFramePr>
          <p:nvPr/>
        </p:nvGraphicFramePr>
        <p:xfrm>
          <a:off x="4079875" y="5045968"/>
          <a:ext cx="374491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0" r:id="rId11" imgW="1459865" imgH="393700" progId="Equation.DSMT4">
                  <p:embed/>
                </p:oleObj>
              </mc:Choice>
              <mc:Fallback>
                <p:oleObj r:id="rId11" imgW="1459865" imgH="393700" progId="Equation.DSMT4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5045968"/>
                        <a:ext cx="3744913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0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28625" y="-23813"/>
            <a:ext cx="7561263" cy="1143001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3.2 Discrete-Time Fourier Transform</a:t>
            </a:r>
            <a:br>
              <a:rPr lang="en-US" altLang="zh-CN" sz="3600" i="1" dirty="0">
                <a:solidFill>
                  <a:schemeClr val="accent2"/>
                </a:solidFill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3.2.1 Definition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3640138"/>
            <a:ext cx="5329238" cy="609600"/>
          </a:xfrm>
        </p:spPr>
        <p:txBody>
          <a:bodyPr/>
          <a:lstStyle/>
          <a:p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It’s inverse transform:</a:t>
            </a:r>
          </a:p>
        </p:txBody>
      </p:sp>
      <p:graphicFrame>
        <p:nvGraphicFramePr>
          <p:cNvPr id="23555" name="Object 84"/>
          <p:cNvGraphicFramePr>
            <a:graphicFrameLocks noChangeAspect="1"/>
          </p:cNvGraphicFramePr>
          <p:nvPr/>
        </p:nvGraphicFramePr>
        <p:xfrm>
          <a:off x="2627313" y="2428875"/>
          <a:ext cx="4419600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6" r:id="rId3" imgW="1412240" imgH="432435" progId="Equation.DSMT4">
                  <p:embed/>
                </p:oleObj>
              </mc:Choice>
              <mc:Fallback>
                <p:oleObj r:id="rId3" imgW="1412240" imgH="432435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28875"/>
                        <a:ext cx="4419600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85"/>
          <p:cNvGraphicFramePr>
            <a:graphicFrameLocks noChangeAspect="1"/>
          </p:cNvGraphicFramePr>
          <p:nvPr/>
        </p:nvGraphicFramePr>
        <p:xfrm>
          <a:off x="2524125" y="4357688"/>
          <a:ext cx="5791200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07" r:id="rId5" imgW="1714500" imgH="393700" progId="Equation.DSMT4">
                  <p:embed/>
                </p:oleObj>
              </mc:Choice>
              <mc:Fallback>
                <p:oleObj r:id="rId5" imgW="1714500" imgH="393700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25" y="4357688"/>
                        <a:ext cx="5791200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7" name="Group 6"/>
          <p:cNvGrpSpPr/>
          <p:nvPr/>
        </p:nvGrpSpPr>
        <p:grpSpPr bwMode="auto">
          <a:xfrm>
            <a:off x="836613" y="1341438"/>
            <a:ext cx="8001000" cy="1087437"/>
            <a:chOff x="240" y="1200"/>
            <a:chExt cx="5040" cy="685"/>
          </a:xfrm>
        </p:grpSpPr>
        <p:graphicFrame>
          <p:nvGraphicFramePr>
            <p:cNvPr id="23558" name="Object 86"/>
            <p:cNvGraphicFramePr>
              <a:graphicFrameLocks noChangeAspect="1"/>
            </p:cNvGraphicFramePr>
            <p:nvPr/>
          </p:nvGraphicFramePr>
          <p:xfrm>
            <a:off x="3648" y="1536"/>
            <a:ext cx="576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08" r:id="rId7" imgW="484505" imgH="229235" progId="Equation.DSMT4">
                    <p:embed/>
                  </p:oleObj>
                </mc:Choice>
                <mc:Fallback>
                  <p:oleObj r:id="rId7" imgW="484505" imgH="229235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536"/>
                          <a:ext cx="576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59" name="Group 8"/>
            <p:cNvGrpSpPr/>
            <p:nvPr/>
          </p:nvGrpSpPr>
          <p:grpSpPr bwMode="auto">
            <a:xfrm>
              <a:off x="240" y="1200"/>
              <a:ext cx="5040" cy="672"/>
              <a:chOff x="240" y="1200"/>
              <a:chExt cx="5040" cy="672"/>
            </a:xfrm>
          </p:grpSpPr>
          <p:graphicFrame>
            <p:nvGraphicFramePr>
              <p:cNvPr id="23560" name="Object 87"/>
              <p:cNvGraphicFramePr>
                <a:graphicFrameLocks noChangeAspect="1"/>
              </p:cNvGraphicFramePr>
              <p:nvPr/>
            </p:nvGraphicFramePr>
            <p:xfrm>
              <a:off x="1793" y="1536"/>
              <a:ext cx="39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709" r:id="rId9" imgW="293370" imgH="203835" progId="Equation.DSMT4">
                      <p:embed/>
                    </p:oleObj>
                  </mc:Choice>
                  <mc:Fallback>
                    <p:oleObj r:id="rId9" imgW="293370" imgH="203835" progId="Equation.DSMT4">
                      <p:embed/>
                      <p:pic>
                        <p:nvPicPr>
                          <p:cNvPr id="0" name="Object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3" y="1536"/>
                            <a:ext cx="39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1" name="Text Box 10"/>
              <p:cNvSpPr txBox="1">
                <a:spLocks noChangeArrowheads="1"/>
              </p:cNvSpPr>
              <p:nvPr/>
            </p:nvSpPr>
            <p:spPr bwMode="auto">
              <a:xfrm>
                <a:off x="240" y="1200"/>
                <a:ext cx="5040" cy="6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SzPct val="85000"/>
                  <a:buFont typeface="Arial" panose="020B0604020202020204" pitchFamily="34" charset="0"/>
                  <a:buBlip>
                    <a:blip r:embed="rId11"/>
                  </a:buBlip>
                </a:pP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The </a:t>
                </a:r>
                <a:r>
                  <a:rPr lang="en-US" altLang="zh-CN" sz="32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discrete-time Fourier transform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           of a sequence        is defined by          :</a:t>
                </a:r>
                <a:endPara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23562" name="Rectangle 17"/>
          <p:cNvSpPr>
            <a:spLocks noChangeArrowheads="1"/>
          </p:cNvSpPr>
          <p:nvPr/>
        </p:nvSpPr>
        <p:spPr bwMode="auto">
          <a:xfrm>
            <a:off x="1138238" y="5683250"/>
            <a:ext cx="7397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Discrete in time, periodicity in frequency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695400" y="1192088"/>
            <a:ext cx="9159056" cy="7226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X(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i="1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exists, then</a:t>
            </a:r>
          </a:p>
          <a:p>
            <a:pPr>
              <a:buFontTx/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91524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8242680"/>
              </p:ext>
            </p:extLst>
          </p:nvPr>
        </p:nvGraphicFramePr>
        <p:xfrm>
          <a:off x="767408" y="1650218"/>
          <a:ext cx="8208912" cy="1111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6" r:id="rId4" imgW="3467100" imgH="469900" progId="Equation.DSMT4">
                  <p:embed/>
                </p:oleObj>
              </mc:Choice>
              <mc:Fallback>
                <p:oleObj r:id="rId4" imgW="3467100" imgH="4699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650218"/>
                        <a:ext cx="8208912" cy="1111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25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240791"/>
              </p:ext>
            </p:extLst>
          </p:nvPr>
        </p:nvGraphicFramePr>
        <p:xfrm>
          <a:off x="1487488" y="2636912"/>
          <a:ext cx="73914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7" r:id="rId6" imgW="3009900" imgH="508000" progId="Equation.3">
                  <p:embed/>
                </p:oleObj>
              </mc:Choice>
              <mc:Fallback>
                <p:oleObj r:id="rId6" imgW="3009900" imgH="508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636912"/>
                        <a:ext cx="73914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041400" y="377230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IDTFT Proof :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647C506-AD0E-44A9-AEB9-00FDF69B1639}"/>
              </a:ext>
            </a:extLst>
          </p:cNvPr>
          <p:cNvGrpSpPr/>
          <p:nvPr/>
        </p:nvGrpSpPr>
        <p:grpSpPr>
          <a:xfrm>
            <a:off x="2351584" y="3888449"/>
            <a:ext cx="5040560" cy="1134319"/>
            <a:chOff x="479376" y="4010893"/>
            <a:chExt cx="5040560" cy="113431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E7EBFD9-1128-4C82-82C4-7A943D1A80BD}"/>
                </a:ext>
              </a:extLst>
            </p:cNvPr>
            <p:cNvSpPr/>
            <p:nvPr/>
          </p:nvSpPr>
          <p:spPr bwMode="auto">
            <a:xfrm>
              <a:off x="479376" y="4010893"/>
              <a:ext cx="5040560" cy="113431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F92A435-A76C-40AB-B51C-A2629CF73A28}"/>
                </a:ext>
              </a:extLst>
            </p:cNvPr>
            <p:cNvGrpSpPr/>
            <p:nvPr/>
          </p:nvGrpSpPr>
          <p:grpSpPr>
            <a:xfrm>
              <a:off x="551384" y="4074180"/>
              <a:ext cx="4896544" cy="1008112"/>
              <a:chOff x="3038475" y="1612900"/>
              <a:chExt cx="5653088" cy="1066800"/>
            </a:xfrm>
            <a:solidFill>
              <a:schemeClr val="bg1"/>
            </a:solidFill>
          </p:grpSpPr>
          <p:graphicFrame>
            <p:nvGraphicFramePr>
              <p:cNvPr id="7" name="Object 64">
                <a:extLst>
                  <a:ext uri="{FF2B5EF4-FFF2-40B4-BE49-F238E27FC236}">
                    <a16:creationId xmlns:a16="http://schemas.microsoft.com/office/drawing/2014/main" id="{A44C799A-BE75-4D28-8BBE-FA45012761C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83685427"/>
                  </p:ext>
                </p:extLst>
              </p:nvPr>
            </p:nvGraphicFramePr>
            <p:xfrm>
              <a:off x="7167563" y="1936750"/>
              <a:ext cx="1524000" cy="419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48" r:id="rId8" imgW="1524000" imgH="419100" progId="Equation.3">
                      <p:embed/>
                    </p:oleObj>
                  </mc:Choice>
                  <mc:Fallback>
                    <p:oleObj r:id="rId8" imgW="1524000" imgH="419100" progId="Equation.3">
                      <p:embed/>
                      <p:pic>
                        <p:nvPicPr>
                          <p:cNvPr id="492549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7563" y="1936750"/>
                            <a:ext cx="1524000" cy="4191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813EBFDC-A0C6-4601-83EB-5C3C595DFC8C}"/>
                  </a:ext>
                </a:extLst>
              </p:cNvPr>
              <p:cNvGrpSpPr/>
              <p:nvPr/>
            </p:nvGrpSpPr>
            <p:grpSpPr bwMode="auto">
              <a:xfrm>
                <a:off x="3038475" y="1612900"/>
                <a:ext cx="3771900" cy="1066800"/>
                <a:chOff x="1584" y="1536"/>
                <a:chExt cx="2376" cy="672"/>
              </a:xfrm>
              <a:grpFill/>
            </p:grpSpPr>
            <p:graphicFrame>
              <p:nvGraphicFramePr>
                <p:cNvPr id="9" name="Object 65">
                  <a:extLst>
                    <a:ext uri="{FF2B5EF4-FFF2-40B4-BE49-F238E27FC236}">
                      <a16:creationId xmlns:a16="http://schemas.microsoft.com/office/drawing/2014/main" id="{D3B8E1F1-E6C8-4772-8316-1CCA5F8B6C4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584" y="1536"/>
                <a:ext cx="2376" cy="6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749" r:id="rId10" imgW="3771900" imgH="1066800" progId="Equation.3">
                        <p:embed/>
                      </p:oleObj>
                    </mc:Choice>
                    <mc:Fallback>
                      <p:oleObj r:id="rId10" imgW="3771900" imgH="1066800" progId="Equation.3">
                        <p:embed/>
                        <p:pic>
                          <p:nvPicPr>
                            <p:cNvPr id="25605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4" y="1536"/>
                              <a:ext cx="2376" cy="67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" name="AutoShape 8">
                  <a:extLst>
                    <a:ext uri="{FF2B5EF4-FFF2-40B4-BE49-F238E27FC236}">
                      <a16:creationId xmlns:a16="http://schemas.microsoft.com/office/drawing/2014/main" id="{DA311A4F-53C0-47B6-B976-E06A3A2FEF6F}"/>
                    </a:ext>
                  </a:extLst>
                </p:cNvPr>
                <p:cNvSpPr/>
                <p:nvPr/>
              </p:nvSpPr>
              <p:spPr bwMode="auto">
                <a:xfrm>
                  <a:off x="2964" y="1624"/>
                  <a:ext cx="48" cy="432"/>
                </a:xfrm>
                <a:prstGeom prst="leftBrace">
                  <a:avLst>
                    <a:gd name="adj1" fmla="val 75000"/>
                    <a:gd name="adj2" fmla="val 50000"/>
                  </a:avLst>
                </a:prstGeom>
                <a:grpFill/>
                <a:ln w="1905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</a:pPr>
                  <a:endParaRPr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14" name="Text Box 9">
            <a:extLst>
              <a:ext uri="{FF2B5EF4-FFF2-40B4-BE49-F238E27FC236}">
                <a16:creationId xmlns:a16="http://schemas.microsoft.com/office/drawing/2014/main" id="{BB90E85A-C4C7-4EAE-91F2-C4BCE4B5E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2282" y="5404302"/>
            <a:ext cx="14289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Hence,</a:t>
            </a:r>
          </a:p>
        </p:txBody>
      </p:sp>
      <p:graphicFrame>
        <p:nvGraphicFramePr>
          <p:cNvPr id="15" name="Object 63">
            <a:extLst>
              <a:ext uri="{FF2B5EF4-FFF2-40B4-BE49-F238E27FC236}">
                <a16:creationId xmlns:a16="http://schemas.microsoft.com/office/drawing/2014/main" id="{46E052CB-2D9F-4FA5-B483-155674D284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166034"/>
              </p:ext>
            </p:extLst>
          </p:nvPr>
        </p:nvGraphicFramePr>
        <p:xfrm>
          <a:off x="2855640" y="5207782"/>
          <a:ext cx="7129462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50" r:id="rId12" imgW="6883400" imgH="1041400" progId="Equation.3">
                  <p:embed/>
                </p:oleObj>
              </mc:Choice>
              <mc:Fallback>
                <p:oleObj r:id="rId12" imgW="6883400" imgH="1041400" progId="Equation.3">
                  <p:embed/>
                  <p:pic>
                    <p:nvPicPr>
                      <p:cNvPr id="492548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5207782"/>
                        <a:ext cx="7129462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idx="1"/>
          </p:nvPr>
        </p:nvSpPr>
        <p:spPr>
          <a:xfrm>
            <a:off x="743173" y="1245562"/>
            <a:ext cx="9588053" cy="16980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DTFT </a:t>
            </a:r>
            <a:r>
              <a:rPr lang="en-US" altLang="zh-CN" sz="3200" i="1" dirty="0">
                <a:latin typeface="Times New Roman" panose="02020603050405020304" pitchFamily="18" charset="0"/>
              </a:rPr>
              <a:t>X(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i="1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i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i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i="1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of a sequence x[n] is a </a:t>
            </a:r>
            <a:r>
              <a:rPr lang="en-US" altLang="zh-CN" sz="3200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continuous </a:t>
            </a:r>
            <a:r>
              <a:rPr lang="en-US" altLang="zh-CN" sz="32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function of ω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It is also 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periodic </a:t>
            </a:r>
            <a:r>
              <a:rPr lang="en-US" altLang="zh-CN" sz="3200" dirty="0">
                <a:latin typeface="Times New Roman" panose="02020603050405020304" pitchFamily="18" charset="0"/>
              </a:rPr>
              <a:t>function of ω with a </a:t>
            </a:r>
            <a:r>
              <a:rPr lang="en-US" altLang="zh-CN" sz="3200" u="sng" dirty="0">
                <a:solidFill>
                  <a:srgbClr val="FF0066"/>
                </a:solidFill>
                <a:latin typeface="Times New Roman" panose="02020603050405020304" pitchFamily="18" charset="0"/>
              </a:rPr>
              <a:t>period 2π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</p:txBody>
      </p:sp>
      <p:grpSp>
        <p:nvGrpSpPr>
          <p:cNvPr id="26626" name="Group 3"/>
          <p:cNvGrpSpPr/>
          <p:nvPr/>
        </p:nvGrpSpPr>
        <p:grpSpPr bwMode="auto">
          <a:xfrm>
            <a:off x="1032510" y="3181881"/>
            <a:ext cx="9023798" cy="2330859"/>
            <a:chOff x="120" y="2500"/>
            <a:chExt cx="6076" cy="1575"/>
          </a:xfrm>
          <a:solidFill>
            <a:schemeClr val="bg1"/>
          </a:solidFill>
        </p:grpSpPr>
        <p:graphicFrame>
          <p:nvGraphicFramePr>
            <p:cNvPr id="26627" name="Object 6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9837280"/>
                </p:ext>
              </p:extLst>
            </p:nvPr>
          </p:nvGraphicFramePr>
          <p:xfrm>
            <a:off x="120" y="2500"/>
            <a:ext cx="441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9" r:id="rId3" imgW="5969000" imgH="1016000" progId="Equation.DSMT4">
                    <p:embed/>
                  </p:oleObj>
                </mc:Choice>
                <mc:Fallback>
                  <p:oleObj r:id="rId3" imgW="5969000" imgH="101600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" y="2500"/>
                          <a:ext cx="4415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8" name="Object 62"/>
            <p:cNvGraphicFramePr>
              <a:graphicFrameLocks noChangeAspect="1"/>
            </p:cNvGraphicFramePr>
            <p:nvPr/>
          </p:nvGraphicFramePr>
          <p:xfrm>
            <a:off x="439" y="3368"/>
            <a:ext cx="2644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r:id="rId5" imgW="3797300" imgH="1016000" progId="Equation.3">
                    <p:embed/>
                  </p:oleObj>
                </mc:Choice>
                <mc:Fallback>
                  <p:oleObj r:id="rId5" imgW="3797300" imgH="10160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3368"/>
                          <a:ext cx="2644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63"/>
            <p:cNvGraphicFramePr>
              <a:graphicFrameLocks noChangeAspect="1"/>
            </p:cNvGraphicFramePr>
            <p:nvPr/>
          </p:nvGraphicFramePr>
          <p:xfrm>
            <a:off x="3146" y="3368"/>
            <a:ext cx="3050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1" r:id="rId7" imgW="4381500" imgH="1016000" progId="Equation.3">
                    <p:embed/>
                  </p:oleObj>
                </mc:Choice>
                <mc:Fallback>
                  <p:oleObj r:id="rId7" imgW="4381500" imgH="10160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6" y="3368"/>
                          <a:ext cx="3050" cy="7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Rectangle 17"/>
          <p:cNvSpPr>
            <a:spLocks noChangeArrowheads="1"/>
          </p:cNvSpPr>
          <p:nvPr/>
        </p:nvSpPr>
        <p:spPr bwMode="auto">
          <a:xfrm>
            <a:off x="650875" y="409575"/>
            <a:ext cx="977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DTFT is discrete in time, and periodicity in frequency</a:t>
            </a:r>
          </a:p>
        </p:txBody>
      </p:sp>
      <p:sp>
        <p:nvSpPr>
          <p:cNvPr id="8" name="矩形 7"/>
          <p:cNvSpPr/>
          <p:nvPr/>
        </p:nvSpPr>
        <p:spPr>
          <a:xfrm>
            <a:off x="9799632" y="551243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idx="1"/>
          </p:nvPr>
        </p:nvSpPr>
        <p:spPr>
          <a:xfrm>
            <a:off x="983432" y="404664"/>
            <a:ext cx="7620000" cy="6096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Therefore	</a:t>
            </a:r>
          </a:p>
        </p:txBody>
      </p:sp>
      <p:graphicFrame>
        <p:nvGraphicFramePr>
          <p:cNvPr id="27650" name="Object 39"/>
          <p:cNvGraphicFramePr>
            <a:graphicFrameLocks noChangeAspect="1"/>
          </p:cNvGraphicFramePr>
          <p:nvPr/>
        </p:nvGraphicFramePr>
        <p:xfrm>
          <a:off x="3581400" y="1268760"/>
          <a:ext cx="37846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3" r:id="rId3" imgW="3784600" imgH="1016000" progId="Equation.3">
                  <p:embed/>
                </p:oleObj>
              </mc:Choice>
              <mc:Fallback>
                <p:oleObj r:id="rId3" imgW="3784600" imgH="10160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268760"/>
                        <a:ext cx="3784600" cy="10160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40"/>
          <p:cNvGraphicFramePr>
            <a:graphicFrameLocks noChangeAspect="1"/>
          </p:cNvGraphicFramePr>
          <p:nvPr/>
        </p:nvGraphicFramePr>
        <p:xfrm>
          <a:off x="3340100" y="4969206"/>
          <a:ext cx="42672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24" r:id="rId5" imgW="4267200" imgH="1092200" progId="Equation.3">
                  <p:embed/>
                </p:oleObj>
              </mc:Choice>
              <mc:Fallback>
                <p:oleObj r:id="rId5" imgW="4267200" imgH="1092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4969206"/>
                        <a:ext cx="4267200" cy="10922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5"/>
          <p:cNvSpPr txBox="1">
            <a:spLocks noChangeArrowheads="1"/>
          </p:cNvSpPr>
          <p:nvPr/>
        </p:nvSpPr>
        <p:spPr bwMode="auto">
          <a:xfrm>
            <a:off x="1139031" y="3719485"/>
            <a:ext cx="912018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As a result, the 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Fourier coefficients x[n]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can be computed from 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using the Fourier integral.</a:t>
            </a:r>
          </a:p>
        </p:txBody>
      </p:sp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1187450" y="2429369"/>
            <a:ext cx="9023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represents the Fourier series representation of the periodic function.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842" name="Rectangle 2"/>
          <p:cNvSpPr>
            <a:spLocks noGrp="1" noChangeArrowheads="1"/>
          </p:cNvSpPr>
          <p:nvPr>
            <p:ph idx="1"/>
          </p:nvPr>
        </p:nvSpPr>
        <p:spPr>
          <a:xfrm>
            <a:off x="977900" y="1209675"/>
            <a:ext cx="8718500" cy="1914525"/>
          </a:xfrm>
        </p:spPr>
        <p:txBody>
          <a:bodyPr/>
          <a:lstStyle/>
          <a:p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The DTFT of the unit sample sequence δ[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] is given by</a:t>
            </a:r>
          </a:p>
        </p:txBody>
      </p:sp>
      <p:graphicFrame>
        <p:nvGraphicFramePr>
          <p:cNvPr id="2" name="Object 22"/>
          <p:cNvGraphicFramePr>
            <a:graphicFrameLocks noChangeAspect="1"/>
          </p:cNvGraphicFramePr>
          <p:nvPr/>
        </p:nvGraphicFramePr>
        <p:xfrm>
          <a:off x="2663825" y="3279775"/>
          <a:ext cx="59340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10" r:id="rId3" imgW="5232400" imgH="1016000" progId="Equation.3">
                  <p:embed/>
                </p:oleObj>
              </mc:Choice>
              <mc:Fallback>
                <p:oleObj r:id="rId3" imgW="5232400" imgH="10160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3279775"/>
                        <a:ext cx="59340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247650"/>
            <a:ext cx="7620000" cy="805086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3.2.2 Basic Properties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911225" y="1196975"/>
            <a:ext cx="9566275" cy="468122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In general,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is a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 function</a:t>
            </a:r>
            <a:r>
              <a:rPr lang="en-US" altLang="zh-CN" sz="3200" dirty="0">
                <a:latin typeface="Times New Roman" panose="02020603050405020304" pitchFamily="18" charset="0"/>
              </a:rPr>
              <a:t> of the real variable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 and can be written in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rectangular form: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 + j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Where,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are, respectively, the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real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and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imaginary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parts of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, and are real functions of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= ½{</a:t>
            </a:r>
            <a:r>
              <a:rPr lang="en-US" altLang="zh-CN" sz="3200" dirty="0">
                <a:latin typeface="Times New Roman" panose="02020603050405020304" pitchFamily="18" charset="0"/>
              </a:rPr>
              <a:t>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+</a:t>
            </a:r>
            <a:r>
              <a:rPr lang="en-US" altLang="zh-CN" sz="3200" dirty="0">
                <a:latin typeface="Times New Roman" panose="02020603050405020304" pitchFamily="18" charset="0"/>
              </a:rPr>
              <a:t> X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	j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= ½{</a:t>
            </a:r>
            <a:r>
              <a:rPr lang="en-US" altLang="zh-CN" sz="3200" dirty="0">
                <a:latin typeface="Times New Roman" panose="02020603050405020304" pitchFamily="18" charset="0"/>
              </a:rPr>
              <a:t>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- </a:t>
            </a:r>
            <a:r>
              <a:rPr lang="en-US" altLang="zh-CN" sz="3200" dirty="0">
                <a:latin typeface="Times New Roman" panose="02020603050405020304" pitchFamily="18" charset="0"/>
              </a:rPr>
              <a:t>X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)}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idx="1"/>
          </p:nvPr>
        </p:nvSpPr>
        <p:spPr>
          <a:xfrm>
            <a:off x="1605915" y="4028440"/>
            <a:ext cx="7964170" cy="1695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3200" dirty="0">
                <a:latin typeface="Times New Roman" panose="02020603050405020304" pitchFamily="18" charset="0"/>
              </a:rPr>
              <a:t>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|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magnitude function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()</a:t>
            </a:r>
            <a:r>
              <a:rPr lang="en-US" altLang="zh-CN" sz="3200" dirty="0">
                <a:latin typeface="Times New Roman" panose="02020603050405020304" pitchFamily="18" charset="0"/>
              </a:rPr>
              <a:t> is called the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phase function</a:t>
            </a:r>
          </a:p>
          <a:p>
            <a:pPr marL="742950" lvl="2" indent="-342900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Both are real functions of ω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2" name="Rectangle 9"/>
          <p:cNvSpPr>
            <a:spLocks noChangeArrowheads="1"/>
          </p:cNvSpPr>
          <p:nvPr/>
        </p:nvSpPr>
        <p:spPr bwMode="auto">
          <a:xfrm>
            <a:off x="1127448" y="1176338"/>
            <a:ext cx="9242102" cy="2355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can alternately be expressed in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polar form: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|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()                </a:t>
            </a:r>
            <a:endParaRPr lang="en-US" altLang="zh-CN" sz="3200" b="1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 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   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() = 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arg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}              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idx="1"/>
          </p:nvPr>
        </p:nvSpPr>
        <p:spPr>
          <a:xfrm>
            <a:off x="623392" y="1082502"/>
            <a:ext cx="10081120" cy="3484736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The relations between the rectangular and polar forms </a:t>
            </a:r>
            <a:r>
              <a:rPr lang="en-US" altLang="zh-CN" sz="3200" dirty="0">
                <a:latin typeface="Times New Roman" panose="02020603050405020304" pitchFamily="18" charset="0"/>
              </a:rPr>
              <a:t>of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are given by: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= |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)|cos</a:t>
            </a:r>
            <a:r>
              <a:rPr lang="el-GR" altLang="zh-CN" sz="3200" dirty="0">
                <a:latin typeface="Times New Roman" panose="02020603050405020304" pitchFamily="18" charset="0"/>
                <a:ea typeface="Gungsuh" panose="02030600000101010101" pitchFamily="18" charset="-127"/>
              </a:rPr>
              <a:t>θ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</a:rPr>
              <a:t>)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= |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)|sin</a:t>
            </a:r>
            <a:r>
              <a:rPr lang="el-GR" altLang="zh-CN" sz="3200" dirty="0">
                <a:latin typeface="Times New Roman" panose="02020603050405020304" pitchFamily="18" charset="0"/>
                <a:ea typeface="Gungsuh" panose="02030600000101010101" pitchFamily="18" charset="-127"/>
              </a:rPr>
              <a:t>θ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|X(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)|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 </a:t>
            </a:r>
            <a:r>
              <a:rPr lang="en-US" altLang="zh-CN" sz="3200" dirty="0">
                <a:latin typeface="Times New Roman" panose="02020603050405020304" pitchFamily="18" charset="0"/>
              </a:rPr>
              <a:t>=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)X* 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= X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+ X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el-GR" altLang="zh-CN" sz="3200" dirty="0">
                <a:latin typeface="Times New Roman" panose="02020603050405020304" pitchFamily="18" charset="0"/>
                <a:ea typeface="Gungsuh" panose="02030600000101010101" pitchFamily="18" charset="-127"/>
              </a:rPr>
              <a:t>θ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</a:rPr>
              <a:t>) = arctan(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/ </a:t>
            </a:r>
            <a:r>
              <a:rPr lang="en-US" altLang="zh-CN" sz="3200" dirty="0" err="1">
                <a:latin typeface="Times New Roman" panose="02020603050405020304" pitchFamily="18" charset="0"/>
              </a:rPr>
              <a:t>X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sz="3200" dirty="0">
                <a:latin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79227" y="4725144"/>
            <a:ext cx="9569450" cy="151447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Tx/>
              <a:buChar char="•"/>
              <a:defRPr/>
            </a:pPr>
            <a:r>
              <a:rPr lang="en-US" altLang="zh-CN" b="1" kern="0" dirty="0">
                <a:latin typeface="Times New Roman" panose="02020603050405020304" pitchFamily="18" charset="0"/>
              </a:rPr>
              <a:t>For a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real</a:t>
            </a:r>
            <a:r>
              <a:rPr lang="en-US" altLang="zh-CN" b="1" kern="0" dirty="0">
                <a:latin typeface="Times New Roman" panose="02020603050405020304" pitchFamily="18" charset="0"/>
              </a:rPr>
              <a:t> sequence x[n], 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b="1" kern="0" dirty="0">
                <a:latin typeface="Times New Roman" panose="02020603050405020304" pitchFamily="18" charset="0"/>
              </a:rPr>
              <a:t>X(</a:t>
            </a:r>
            <a:r>
              <a:rPr lang="en-US" altLang="zh-CN" b="1" kern="0" dirty="0" err="1">
                <a:latin typeface="Times New Roman" panose="02020603050405020304" pitchFamily="18" charset="0"/>
              </a:rPr>
              <a:t>e</a:t>
            </a:r>
            <a:r>
              <a:rPr lang="en-US" altLang="zh-CN" b="1" kern="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kern="0" dirty="0">
                <a:latin typeface="Times New Roman" panose="02020603050405020304" pitchFamily="18" charset="0"/>
              </a:rPr>
              <a:t> | and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kern="0" dirty="0" err="1">
                <a:latin typeface="Times New Roman" panose="02020603050405020304" pitchFamily="18" charset="0"/>
              </a:rPr>
              <a:t>X</a:t>
            </a:r>
            <a:r>
              <a:rPr lang="en-US" altLang="zh-CN" b="1" kern="0" baseline="-25000" dirty="0" err="1">
                <a:latin typeface="Times New Roman" panose="02020603050405020304" pitchFamily="18" charset="0"/>
              </a:rPr>
              <a:t>re</a:t>
            </a:r>
            <a:r>
              <a:rPr lang="en-US" altLang="zh-CN" b="1" kern="0" dirty="0">
                <a:latin typeface="Times New Roman" panose="02020603050405020304" pitchFamily="18" charset="0"/>
              </a:rPr>
              <a:t>(</a:t>
            </a:r>
            <a:r>
              <a:rPr lang="en-US" altLang="zh-CN" b="1" kern="0" dirty="0" err="1">
                <a:latin typeface="Times New Roman" panose="02020603050405020304" pitchFamily="18" charset="0"/>
              </a:rPr>
              <a:t>e</a:t>
            </a:r>
            <a:r>
              <a:rPr lang="en-US" altLang="zh-CN" b="1" kern="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kern="0" dirty="0">
                <a:latin typeface="Times New Roman" panose="02020603050405020304" pitchFamily="18" charset="0"/>
              </a:rPr>
              <a:t> are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even</a:t>
            </a:r>
            <a:r>
              <a:rPr lang="en-US" altLang="zh-CN" b="1" kern="0" dirty="0">
                <a:latin typeface="Times New Roman" panose="02020603050405020304" pitchFamily="18" charset="0"/>
              </a:rPr>
              <a:t> functions of </a:t>
            </a:r>
            <a:r>
              <a:rPr lang="en-US" altLang="zh-CN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ω</a:t>
            </a:r>
            <a:r>
              <a:rPr lang="en-US" altLang="zh-CN" b="1" kern="0" dirty="0">
                <a:latin typeface="Times New Roman" panose="02020603050405020304" pitchFamily="18" charset="0"/>
              </a:rPr>
              <a:t>, whereas, 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()</a:t>
            </a:r>
            <a:r>
              <a:rPr lang="en-US" altLang="zh-CN" b="1" kern="0" dirty="0">
                <a:latin typeface="Times New Roman" panose="02020603050405020304" pitchFamily="18" charset="0"/>
              </a:rPr>
              <a:t>  and </a:t>
            </a:r>
            <a:r>
              <a:rPr lang="en-US" altLang="zh-CN" b="1" kern="0" dirty="0" err="1">
                <a:latin typeface="Times New Roman" panose="02020603050405020304" pitchFamily="18" charset="0"/>
              </a:rPr>
              <a:t>X</a:t>
            </a:r>
            <a:r>
              <a:rPr lang="en-US" altLang="zh-CN" b="1" kern="0" baseline="-25000" dirty="0" err="1">
                <a:latin typeface="Times New Roman" panose="02020603050405020304" pitchFamily="18" charset="0"/>
              </a:rPr>
              <a:t>im</a:t>
            </a:r>
            <a:r>
              <a:rPr lang="en-US" altLang="zh-CN" b="1" kern="0" dirty="0">
                <a:latin typeface="Times New Roman" panose="02020603050405020304" pitchFamily="18" charset="0"/>
              </a:rPr>
              <a:t>(</a:t>
            </a:r>
            <a:r>
              <a:rPr lang="en-US" altLang="zh-CN" b="1" kern="0" dirty="0" err="1">
                <a:latin typeface="Times New Roman" panose="02020603050405020304" pitchFamily="18" charset="0"/>
              </a:rPr>
              <a:t>e</a:t>
            </a:r>
            <a:r>
              <a:rPr lang="en-US" altLang="zh-CN" b="1" kern="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="1" kern="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b="1" kern="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kern="0" dirty="0">
                <a:latin typeface="Times New Roman" panose="02020603050405020304" pitchFamily="18" charset="0"/>
              </a:rPr>
              <a:t> are </a:t>
            </a:r>
            <a:r>
              <a:rPr lang="en-US" altLang="zh-CN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odd</a:t>
            </a:r>
            <a:r>
              <a:rPr lang="en-US" altLang="zh-CN" b="1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kern="0" dirty="0">
                <a:latin typeface="Times New Roman" panose="02020603050405020304" pitchFamily="18" charset="0"/>
              </a:rPr>
              <a:t>functions of </a:t>
            </a:r>
            <a:r>
              <a:rPr lang="en-US" altLang="zh-CN" b="1" kern="0" dirty="0">
                <a:latin typeface="Times New Roman" panose="02020603050405020304" pitchFamily="18" charset="0"/>
                <a:cs typeface="宋体" panose="02010600030101010101" pitchFamily="2" charset="-122"/>
              </a:rPr>
              <a:t>ω</a:t>
            </a:r>
            <a:r>
              <a:rPr lang="en-US" altLang="zh-CN" b="1" kern="0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 uiExpand="1" build="p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91344" y="282997"/>
            <a:ext cx="10225136" cy="707603"/>
          </a:xfrm>
        </p:spPr>
        <p:txBody>
          <a:bodyPr/>
          <a:lstStyle/>
          <a:p>
            <a:pPr algn="ctr"/>
            <a:r>
              <a:rPr lang="en-US" altLang="zh-CN" sz="3200" i="1" dirty="0">
                <a:solidFill>
                  <a:srgbClr val="1825D4"/>
                </a:solidFill>
                <a:latin typeface="Times New Roman" panose="02020603050405020304" pitchFamily="18" charset="0"/>
              </a:rPr>
              <a:t>Chapter 3  Discrete-Time Signals in the Frequency Domain</a:t>
            </a:r>
            <a:endParaRPr lang="en-US" altLang="zh-CN" sz="3200" i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219" name="Text Box 1027"/>
          <p:cNvSpPr txBox="1">
            <a:spLocks noChangeArrowheads="1"/>
          </p:cNvSpPr>
          <p:nvPr/>
        </p:nvSpPr>
        <p:spPr bwMode="auto">
          <a:xfrm>
            <a:off x="1498600" y="2382838"/>
            <a:ext cx="7921625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The Discrete-Time Fourier Transform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(</a:t>
            </a:r>
            <a:r>
              <a:rPr lang="en-US" altLang="zh-CN" sz="32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DTFT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Definition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Properties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Symmetry Relations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Theorems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Computation by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Matlab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 Unwrap function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1498600" y="1306513"/>
            <a:ext cx="79216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The Continuous-Time Fourier Transform  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 (</a:t>
            </a:r>
            <a:r>
              <a:rPr lang="en-US" altLang="zh-CN" sz="3200" b="1">
                <a:solidFill>
                  <a:srgbClr val="FF0066"/>
                </a:solidFill>
                <a:latin typeface="Times New Roman" panose="02020603050405020304" pitchFamily="18" charset="0"/>
              </a:rPr>
              <a:t>CTFT Review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endParaRPr lang="en-US" altLang="zh-CN" sz="24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Text Box 1027"/>
          <p:cNvSpPr txBox="1">
            <a:spLocks noChangeArrowheads="1"/>
          </p:cNvSpPr>
          <p:nvPr/>
        </p:nvSpPr>
        <p:spPr bwMode="auto">
          <a:xfrm>
            <a:off x="1597025" y="4876800"/>
            <a:ext cx="79216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Digital Processing of Continuous-Time Signals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(Sampling, Recovery, Band-pass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11049000" cy="478345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u="sng" dirty="0">
                <a:latin typeface="Times New Roman" panose="02020603050405020304" pitchFamily="18" charset="0"/>
              </a:rPr>
              <a:t>Note</a:t>
            </a:r>
            <a:r>
              <a:rPr lang="en-US" altLang="zh-CN" dirty="0">
                <a:latin typeface="Times New Roman" panose="02020603050405020304" pitchFamily="18" charset="0"/>
              </a:rPr>
              <a:t>: X(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= | </a:t>
            </a:r>
            <a:r>
              <a:rPr lang="en-US" altLang="zh-CN" dirty="0">
                <a:latin typeface="Times New Roman" panose="02020603050405020304" pitchFamily="18" charset="0"/>
              </a:rPr>
              <a:t>X(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</a:rPr>
              <a:t>[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()+2k]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        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</a:rPr>
              <a:t>X(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()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for any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integer k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phase function θ(ω) cannot be uniquely specified for any DTFT.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Unless otherwise stated, we shall assume that the phase function θ(ω) is restricted to the following range of values: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-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 </a:t>
            </a:r>
            <a:r>
              <a:rPr lang="en-US" altLang="zh-CN" dirty="0">
                <a:latin typeface="Times New Roman" panose="02020603050405020304" pitchFamily="18" charset="0"/>
              </a:rPr>
              <a:t>θ(ω)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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called the </a:t>
            </a:r>
            <a:r>
              <a:rPr lang="en-US" altLang="zh-CN" dirty="0">
                <a:solidFill>
                  <a:srgbClr val="FF5050"/>
                </a:solidFill>
                <a:latin typeface="Times New Roman" panose="02020603050405020304" pitchFamily="18" charset="0"/>
              </a:rPr>
              <a:t>principal value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wrapped phase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unwrapped phase -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The continuous function of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is derived from the original phase function by removing the discontinuities of 2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71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71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471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71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4710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4710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4710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4710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50" y="1614488"/>
            <a:ext cx="6265863" cy="499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2" name="Rectangle 13"/>
          <p:cNvSpPr>
            <a:spLocks noChangeArrowheads="1"/>
          </p:cNvSpPr>
          <p:nvPr/>
        </p:nvSpPr>
        <p:spPr bwMode="auto">
          <a:xfrm>
            <a:off x="3278188" y="1084263"/>
            <a:ext cx="29511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ru-RU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Ө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l-GR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)= - 4</a:t>
            </a:r>
            <a:r>
              <a:rPr lang="el-GR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3" name="Rectangle 15"/>
          <p:cNvSpPr>
            <a:spLocks noChangeArrowheads="1"/>
          </p:cNvSpPr>
          <p:nvPr/>
        </p:nvSpPr>
        <p:spPr bwMode="auto">
          <a:xfrm>
            <a:off x="1133475" y="1092200"/>
            <a:ext cx="16605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 u="sng">
                <a:solidFill>
                  <a:schemeClr val="tx1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5616" name="Rectangle 2"/>
          <p:cNvSpPr>
            <a:spLocks noChangeArrowheads="1"/>
          </p:cNvSpPr>
          <p:nvPr/>
        </p:nvSpPr>
        <p:spPr bwMode="auto">
          <a:xfrm>
            <a:off x="661988" y="406400"/>
            <a:ext cx="7704137" cy="5413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Wrapped Phase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Unwrapped Phase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133475"/>
            <a:ext cx="8209557" cy="593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90FF7"/>
                </a:solidFill>
                <a:latin typeface="Times New Roman" panose="02020603050405020304" pitchFamily="18" charset="0"/>
              </a:rPr>
              <a:t>Symmetry relations of the DTFT of a real sequence</a:t>
            </a:r>
          </a:p>
        </p:txBody>
      </p:sp>
      <p:pic>
        <p:nvPicPr>
          <p:cNvPr id="368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1727200"/>
            <a:ext cx="6901158" cy="5086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1541" y="332656"/>
            <a:ext cx="7620000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buFontTx/>
              <a:buNone/>
              <a:defRPr/>
            </a:pPr>
            <a:r>
              <a:rPr lang="en-US" altLang="zh-CN" sz="32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3.2.3 Symmetry Relations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079500"/>
            <a:ext cx="84074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9722803" y="521652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B2AD3EF-5DAF-40BB-B172-5414BE445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332656"/>
            <a:ext cx="8713613" cy="593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90FF7"/>
                </a:solidFill>
                <a:latin typeface="Times New Roman" panose="02020603050405020304" pitchFamily="18" charset="0"/>
              </a:rPr>
              <a:t>Symmetry relations of the DTFT of a complex sequence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4771" name="Object 112"/>
          <p:cNvGraphicFramePr>
            <a:graphicFrameLocks noChangeAspect="1"/>
          </p:cNvGraphicFramePr>
          <p:nvPr/>
        </p:nvGraphicFramePr>
        <p:xfrm>
          <a:off x="2694781" y="2490020"/>
          <a:ext cx="64404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1" r:id="rId3" imgW="6438900" imgH="1016000" progId="Equation.DSMT4">
                  <p:embed/>
                </p:oleObj>
              </mc:Choice>
              <mc:Fallback>
                <p:oleObj r:id="rId3" imgW="6438900" imgH="10160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4781" y="2490020"/>
                        <a:ext cx="64404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2" name="Object 113"/>
          <p:cNvGraphicFramePr>
            <a:graphicFrameLocks noChangeAspect="1"/>
          </p:cNvGraphicFramePr>
          <p:nvPr/>
        </p:nvGraphicFramePr>
        <p:xfrm>
          <a:off x="2927350" y="3759200"/>
          <a:ext cx="3960813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2" r:id="rId5" imgW="3860800" imgH="1016000" progId="Equation.3">
                  <p:embed/>
                </p:oleObj>
              </mc:Choice>
              <mc:Fallback>
                <p:oleObj r:id="rId5" imgW="3860800" imgH="101600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759200"/>
                        <a:ext cx="3960813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4773" name="Object 114"/>
          <p:cNvGraphicFramePr>
            <a:graphicFrameLocks noChangeAspect="1"/>
          </p:cNvGraphicFramePr>
          <p:nvPr/>
        </p:nvGraphicFramePr>
        <p:xfrm>
          <a:off x="7997825" y="4005263"/>
          <a:ext cx="22748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3" r:id="rId7" imgW="2425700" imgH="711200" progId="Equation.3">
                  <p:embed/>
                </p:oleObj>
              </mc:Choice>
              <mc:Fallback>
                <p:oleObj r:id="rId7" imgW="2425700" imgH="71120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7825" y="4005263"/>
                        <a:ext cx="2274888" cy="66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4774" name="Text Box 6"/>
          <p:cNvSpPr txBox="1">
            <a:spLocks noChangeArrowheads="1"/>
          </p:cNvSpPr>
          <p:nvPr/>
        </p:nvSpPr>
        <p:spPr bwMode="auto">
          <a:xfrm>
            <a:off x="7312025" y="4005263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as</a:t>
            </a:r>
          </a:p>
        </p:txBody>
      </p:sp>
      <p:sp>
        <p:nvSpPr>
          <p:cNvPr id="544775" name="Text Box 7"/>
          <p:cNvSpPr txBox="1">
            <a:spLocks noChangeArrowheads="1"/>
          </p:cNvSpPr>
          <p:nvPr/>
        </p:nvSpPr>
        <p:spPr bwMode="auto">
          <a:xfrm>
            <a:off x="1415480" y="411163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3200" b="1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Example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- Consider the causal sequence</a:t>
            </a:r>
          </a:p>
        </p:txBody>
      </p:sp>
      <p:graphicFrame>
        <p:nvGraphicFramePr>
          <p:cNvPr id="544776" name="Object 115"/>
          <p:cNvGraphicFramePr>
            <a:graphicFrameLocks noGrp="1" noChangeAspect="1"/>
          </p:cNvGraphicFramePr>
          <p:nvPr>
            <p:ph sz="half" idx="2"/>
          </p:nvPr>
        </p:nvGraphicFramePr>
        <p:xfrm>
          <a:off x="3308986" y="1455738"/>
          <a:ext cx="40322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4" r:id="rId9" imgW="3556000" imgH="596900" progId="Equation.3">
                  <p:embed/>
                </p:oleObj>
              </mc:Choice>
              <mc:Fallback>
                <p:oleObj r:id="rId9" imgW="3556000" imgH="596900" progId="Equation.3">
                  <p:embed/>
                  <p:pic>
                    <p:nvPicPr>
                      <p:cNvPr id="0" name="Object 1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986" y="1455738"/>
                        <a:ext cx="4032250" cy="6762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6"/>
          <p:cNvGraphicFramePr>
            <a:graphicFrameLocks noChangeAspect="1"/>
          </p:cNvGraphicFramePr>
          <p:nvPr/>
        </p:nvGraphicFramePr>
        <p:xfrm>
          <a:off x="2135560" y="5053012"/>
          <a:ext cx="4151312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5" r:id="rId11" imgW="1828800" imgH="431800" progId="Equation.DSMT4">
                  <p:embed/>
                </p:oleObj>
              </mc:Choice>
              <mc:Fallback>
                <p:oleObj r:id="rId11" imgW="1828800" imgH="431800" progId="Equation.DSMT4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053012"/>
                        <a:ext cx="4151312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17"/>
          <p:cNvGraphicFramePr>
            <a:graphicFrameLocks noChangeAspect="1"/>
          </p:cNvGraphicFramePr>
          <p:nvPr/>
        </p:nvGraphicFramePr>
        <p:xfrm>
          <a:off x="6872971" y="5172843"/>
          <a:ext cx="34321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26" r:id="rId13" imgW="1562100" imgH="393700" progId="Equation.DSMT4">
                  <p:embed/>
                </p:oleObj>
              </mc:Choice>
              <mc:Fallback>
                <p:oleObj r:id="rId13" imgW="1562100" imgH="393700" progId="Equation.DSMT4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971" y="5172843"/>
                        <a:ext cx="343217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774" grpId="0"/>
      <p:bldP spid="54477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idx="1"/>
          </p:nvPr>
        </p:nvSpPr>
        <p:spPr>
          <a:xfrm>
            <a:off x="1574800" y="1127125"/>
            <a:ext cx="7620000" cy="1076325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</a:rPr>
              <a:t>The magnitude and phase of the </a:t>
            </a:r>
          </a:p>
          <a:p>
            <a:pPr>
              <a:buFontTx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X(e</a:t>
            </a:r>
            <a:r>
              <a:rPr lang="en-US" altLang="zh-CN" sz="3200" baseline="30000">
                <a:latin typeface="Times New Roman" panose="02020603050405020304" pitchFamily="18" charset="0"/>
              </a:rPr>
              <a:t>j</a:t>
            </a:r>
            <a:r>
              <a:rPr lang="en-US" altLang="zh-CN" sz="3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sz="3200">
                <a:latin typeface="Times New Roman" panose="02020603050405020304" pitchFamily="18" charset="0"/>
              </a:rPr>
              <a:t>= 1/(1 – 0.5e</a:t>
            </a:r>
            <a:r>
              <a:rPr lang="en-US" altLang="zh-CN" sz="3200" baseline="30000">
                <a:latin typeface="Times New Roman" panose="02020603050405020304" pitchFamily="18" charset="0"/>
              </a:rPr>
              <a:t>-j</a:t>
            </a:r>
            <a:r>
              <a:rPr lang="en-US" altLang="zh-CN" sz="3200" baseline="300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>
                <a:latin typeface="Times New Roman" panose="02020603050405020304" pitchFamily="18" charset="0"/>
              </a:rPr>
              <a:t> are shown below:</a:t>
            </a:r>
          </a:p>
        </p:txBody>
      </p:sp>
      <p:pic>
        <p:nvPicPr>
          <p:cNvPr id="399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63" y="2495550"/>
            <a:ext cx="8880475" cy="294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5797" name="Text Box 5"/>
          <p:cNvSpPr txBox="1">
            <a:spLocks noChangeArrowheads="1"/>
          </p:cNvSpPr>
          <p:nvPr/>
        </p:nvSpPr>
        <p:spPr bwMode="auto">
          <a:xfrm>
            <a:off x="2368550" y="5445125"/>
            <a:ext cx="2879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|X(e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l-GR" altLang="zh-CN" sz="2800" b="1" baseline="30000">
                <a:solidFill>
                  <a:schemeClr val="tx1"/>
                </a:solidFill>
              </a:rPr>
              <a:t>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r>
              <a:rPr lang="en-US" altLang="zh-CN" sz="2800" b="1">
                <a:solidFill>
                  <a:schemeClr val="tx1"/>
                </a:solidFill>
              </a:rPr>
              <a:t>=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|X(e</a:t>
            </a:r>
            <a:r>
              <a:rPr lang="en-US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-j</a:t>
            </a:r>
            <a:r>
              <a:rPr lang="el-GR" altLang="zh-CN" sz="28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)|</a:t>
            </a:r>
            <a:endParaRPr lang="el-GR" altLang="zh-CN" sz="2800" b="1">
              <a:solidFill>
                <a:schemeClr val="tx1"/>
              </a:solidFill>
            </a:endParaRPr>
          </a:p>
        </p:txBody>
      </p:sp>
      <p:sp>
        <p:nvSpPr>
          <p:cNvPr id="545798" name="Text Box 6"/>
          <p:cNvSpPr txBox="1">
            <a:spLocks noChangeArrowheads="1"/>
          </p:cNvSpPr>
          <p:nvPr/>
        </p:nvSpPr>
        <p:spPr bwMode="auto">
          <a:xfrm>
            <a:off x="7105650" y="5543550"/>
            <a:ext cx="23415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l-GR" altLang="zh-CN" sz="2800">
                <a:solidFill>
                  <a:schemeClr val="tx1"/>
                </a:solidFill>
                <a:latin typeface="Gautami" panose="020B0502040204020203" pitchFamily="34" charset="0"/>
                <a:ea typeface="Gulim" panose="020B0600000101010101" pitchFamily="34" charset="-127"/>
              </a:rPr>
              <a:t>θ</a:t>
            </a:r>
            <a:r>
              <a:rPr lang="en-US" altLang="zh-CN" sz="2800">
                <a:solidFill>
                  <a:schemeClr val="tx1"/>
                </a:solidFill>
                <a:latin typeface="Gautami" panose="020B0502040204020203" pitchFamily="34" charset="0"/>
              </a:rPr>
              <a:t>(</a:t>
            </a:r>
            <a:r>
              <a:rPr lang="el-GR" altLang="zh-CN" sz="2800">
                <a:solidFill>
                  <a:schemeClr val="tx1"/>
                </a:solidFill>
                <a:latin typeface="Gautami" panose="020B0502040204020203" pitchFamily="34" charset="0"/>
                <a:ea typeface="Gulim" panose="020B0600000101010101" pitchFamily="34" charset="-127"/>
              </a:rPr>
              <a:t>ω</a:t>
            </a:r>
            <a:r>
              <a:rPr lang="en-US" altLang="zh-CN" sz="2800">
                <a:solidFill>
                  <a:schemeClr val="tx1"/>
                </a:solidFill>
                <a:latin typeface="Gautami" panose="020B0502040204020203" pitchFamily="34" charset="0"/>
              </a:rPr>
              <a:t>)=-</a:t>
            </a:r>
            <a:r>
              <a:rPr lang="el-GR" altLang="zh-CN" sz="2800">
                <a:solidFill>
                  <a:schemeClr val="tx1"/>
                </a:solidFill>
                <a:latin typeface="Gautami" panose="020B0502040204020203" pitchFamily="34" charset="0"/>
                <a:ea typeface="Gulim" panose="020B0600000101010101" pitchFamily="34" charset="-127"/>
              </a:rPr>
              <a:t>θ</a:t>
            </a:r>
            <a:r>
              <a:rPr lang="en-US" altLang="zh-CN" sz="2800">
                <a:solidFill>
                  <a:schemeClr val="tx1"/>
                </a:solidFill>
                <a:latin typeface="Gautami" panose="020B0502040204020203" pitchFamily="34" charset="0"/>
              </a:rPr>
              <a:t>(-</a:t>
            </a:r>
            <a:r>
              <a:rPr lang="el-GR" altLang="zh-CN" sz="2800">
                <a:solidFill>
                  <a:schemeClr val="tx1"/>
                </a:solidFill>
                <a:latin typeface="Gautami" panose="020B0502040204020203" pitchFamily="34" charset="0"/>
                <a:ea typeface="Gulim" panose="020B0600000101010101" pitchFamily="34" charset="-127"/>
              </a:rPr>
              <a:t>ω</a:t>
            </a:r>
            <a:r>
              <a:rPr lang="en-US" altLang="zh-CN" sz="2800">
                <a:solidFill>
                  <a:schemeClr val="tx1"/>
                </a:solidFill>
                <a:latin typeface="Gautami" panose="020B0502040204020203" pitchFamily="34" charset="0"/>
              </a:rPr>
              <a:t>)</a:t>
            </a:r>
            <a:endParaRPr lang="el-GR" altLang="zh-CN" sz="2800">
              <a:solidFill>
                <a:schemeClr val="tx1"/>
              </a:solidFill>
              <a:latin typeface="Gautami" panose="020B0502040204020203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5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5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57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88958"/>
            <a:ext cx="6964089" cy="933450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3.2.4 Convergence Condition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idx="1"/>
          </p:nvPr>
        </p:nvSpPr>
        <p:spPr>
          <a:xfrm>
            <a:off x="1038225" y="1341438"/>
            <a:ext cx="3000375" cy="504825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</a:rPr>
              <a:t>If we denote:</a:t>
            </a:r>
          </a:p>
        </p:txBody>
      </p:sp>
      <p:graphicFrame>
        <p:nvGraphicFramePr>
          <p:cNvPr id="40963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852419"/>
              </p:ext>
            </p:extLst>
          </p:nvPr>
        </p:nvGraphicFramePr>
        <p:xfrm>
          <a:off x="3978275" y="1341438"/>
          <a:ext cx="44196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3" r:id="rId3" imgW="1485900" imgH="431800" progId="Equation.3">
                  <p:embed/>
                </p:oleObj>
              </mc:Choice>
              <mc:Fallback>
                <p:oleObj r:id="rId3" imgW="1485900" imgH="4318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275" y="1341438"/>
                        <a:ext cx="44196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65"/>
          <p:cNvGraphicFramePr>
            <a:graphicFrameLocks noChangeAspect="1"/>
          </p:cNvGraphicFramePr>
          <p:nvPr/>
        </p:nvGraphicFramePr>
        <p:xfrm>
          <a:off x="3719513" y="3349625"/>
          <a:ext cx="4533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4" r:id="rId5" imgW="4533900" imgH="800100" progId="Equation.3">
                  <p:embed/>
                </p:oleObj>
              </mc:Choice>
              <mc:Fallback>
                <p:oleObj r:id="rId5" imgW="4533900" imgH="8001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3349625"/>
                        <a:ext cx="4533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1943100" y="2560638"/>
            <a:ext cx="734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uniform convergence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of X(e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):</a:t>
            </a:r>
          </a:p>
        </p:txBody>
      </p:sp>
      <p:sp>
        <p:nvSpPr>
          <p:cNvPr id="40966" name="Rectangle 4"/>
          <p:cNvSpPr>
            <a:spLocks noChangeArrowheads="1"/>
          </p:cNvSpPr>
          <p:nvPr/>
        </p:nvSpPr>
        <p:spPr bwMode="auto">
          <a:xfrm>
            <a:off x="1943100" y="4254500"/>
            <a:ext cx="848995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The </a:t>
            </a:r>
            <a:r>
              <a:rPr lang="en-US" altLang="zh-CN" sz="3200" b="1">
                <a:solidFill>
                  <a:srgbClr val="FF5050"/>
                </a:solidFill>
                <a:latin typeface="Times New Roman" panose="02020603050405020304" pitchFamily="18" charset="0"/>
              </a:rPr>
              <a:t>mean-square convergence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of X(e</a:t>
            </a:r>
            <a:r>
              <a:rPr lang="en-US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l-GR" altLang="zh-CN" sz="3200" b="1" baseline="3000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):</a:t>
            </a:r>
            <a:endParaRPr lang="el-GR" altLang="zh-CN" sz="3200" b="1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0967" name="Object 66"/>
          <p:cNvGraphicFramePr>
            <a:graphicFrameLocks noChangeAspect="1"/>
          </p:cNvGraphicFramePr>
          <p:nvPr/>
        </p:nvGraphicFramePr>
        <p:xfrm>
          <a:off x="3038475" y="4873625"/>
          <a:ext cx="5616575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5" r:id="rId7" imgW="2171700" imgH="469900" progId="Equation.DSMT4">
                  <p:embed/>
                </p:oleObj>
              </mc:Choice>
              <mc:Fallback>
                <p:oleObj r:id="rId7" imgW="2171700" imgH="46990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475" y="4873625"/>
                        <a:ext cx="5616575" cy="1192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idx="1"/>
          </p:nvPr>
        </p:nvSpPr>
        <p:spPr>
          <a:xfrm>
            <a:off x="1919288" y="2659063"/>
            <a:ext cx="1562100" cy="523875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Then</a:t>
            </a:r>
          </a:p>
        </p:txBody>
      </p:sp>
      <p:graphicFrame>
        <p:nvGraphicFramePr>
          <p:cNvPr id="41986" name="Object 41"/>
          <p:cNvGraphicFramePr>
            <a:graphicFrameLocks noChangeAspect="1"/>
          </p:cNvGraphicFramePr>
          <p:nvPr/>
        </p:nvGraphicFramePr>
        <p:xfrm>
          <a:off x="2789238" y="3287713"/>
          <a:ext cx="6934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0" r:id="rId3" imgW="6324600" imgH="1041400" progId="Equation.3">
                  <p:embed/>
                </p:oleObj>
              </mc:Choice>
              <mc:Fallback>
                <p:oleObj r:id="rId3" imgW="6324600" imgH="10414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287713"/>
                        <a:ext cx="6934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Text Box 4"/>
          <p:cNvSpPr txBox="1">
            <a:spLocks noChangeArrowheads="1"/>
          </p:cNvSpPr>
          <p:nvPr/>
        </p:nvSpPr>
        <p:spPr bwMode="auto">
          <a:xfrm>
            <a:off x="2108200" y="4429125"/>
            <a:ext cx="46085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for all values of </a:t>
            </a:r>
            <a:r>
              <a:rPr lang="en-US" altLang="zh-CN" sz="3200" b="1">
                <a:solidFill>
                  <a:schemeClr val="tx1"/>
                </a:solidFill>
                <a:latin typeface="Symbol" panose="05050102010706020507" pitchFamily="18" charset="2"/>
              </a:rPr>
              <a:t>w.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1112838" y="981075"/>
            <a:ext cx="89376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Now, if x[n] is an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absolutely </a:t>
            </a:r>
            <a:r>
              <a:rPr lang="en-US" altLang="zh-CN" sz="32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summable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sequence, i.e., if: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1989" name="Object 42"/>
          <p:cNvGraphicFramePr>
            <a:graphicFrameLocks noChangeAspect="1"/>
          </p:cNvGraphicFramePr>
          <p:nvPr/>
        </p:nvGraphicFramePr>
        <p:xfrm>
          <a:off x="4848225" y="1649413"/>
          <a:ext cx="22733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61" r:id="rId5" imgW="2019300" imgH="1016000" progId="Equation.3">
                  <p:embed/>
                </p:oleObj>
              </mc:Choice>
              <mc:Fallback>
                <p:oleObj r:id="rId5" imgW="2019300" imgH="10160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225" y="1649413"/>
                        <a:ext cx="2273300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0" name="Text Box 4"/>
          <p:cNvSpPr txBox="1">
            <a:spLocks noChangeArrowheads="1"/>
          </p:cNvSpPr>
          <p:nvPr/>
        </p:nvSpPr>
        <p:spPr bwMode="auto">
          <a:xfrm>
            <a:off x="1112838" y="5013325"/>
            <a:ext cx="95742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Thus, the absolute 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summability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of x[n] is a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sufficient condition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for the existence of the DTFT X(</a:t>
            </a:r>
            <a:r>
              <a:rPr lang="en-US" altLang="zh-CN" sz="32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3200" b="1" baseline="30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32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45028" y="557719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idx="1"/>
          </p:nvPr>
        </p:nvSpPr>
        <p:spPr>
          <a:xfrm>
            <a:off x="1812925" y="1119188"/>
            <a:ext cx="7772400" cy="609600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</a:rPr>
              <a:t>Since</a:t>
            </a:r>
          </a:p>
        </p:txBody>
      </p:sp>
      <p:graphicFrame>
        <p:nvGraphicFramePr>
          <p:cNvPr id="43010" name="Object 22"/>
          <p:cNvGraphicFramePr>
            <a:graphicFrameLocks noChangeAspect="1"/>
          </p:cNvGraphicFramePr>
          <p:nvPr/>
        </p:nvGraphicFramePr>
        <p:xfrm>
          <a:off x="3476625" y="1728788"/>
          <a:ext cx="44450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r:id="rId3" imgW="1536700" imgH="482600" progId="Equation.DSMT4">
                  <p:embed/>
                </p:oleObj>
              </mc:Choice>
              <mc:Fallback>
                <p:oleObj r:id="rId3" imgW="1536700" imgH="482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1728788"/>
                        <a:ext cx="44450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1615467" y="3356992"/>
            <a:ext cx="816731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An absolutely summable sequence has always a finite energy.</a:t>
            </a:r>
          </a:p>
          <a:p>
            <a:pPr>
              <a:spcBef>
                <a:spcPct val="20000"/>
              </a:spcBef>
              <a:buSzPct val="85000"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However, a finite-energy sequence is not necessarily absolutely summable.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3571" name="Object 48"/>
          <p:cNvGraphicFramePr>
            <a:graphicFrameLocks noChangeAspect="1"/>
          </p:cNvGraphicFramePr>
          <p:nvPr/>
        </p:nvGraphicFramePr>
        <p:xfrm>
          <a:off x="2735263" y="1876425"/>
          <a:ext cx="7253287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r:id="rId3" imgW="2324100" imgH="431800" progId="Equation.3">
                  <p:embed/>
                </p:oleObj>
              </mc:Choice>
              <mc:Fallback>
                <p:oleObj r:id="rId3" imgW="2324100" imgH="4318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1876425"/>
                        <a:ext cx="7253287" cy="1347788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3572" name="Object 49"/>
          <p:cNvGraphicFramePr>
            <a:graphicFrameLocks noChangeAspect="1"/>
          </p:cNvGraphicFramePr>
          <p:nvPr/>
        </p:nvGraphicFramePr>
        <p:xfrm>
          <a:off x="2590800" y="4038600"/>
          <a:ext cx="76803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4" r:id="rId5" imgW="2451100" imgH="431800" progId="Equation.3">
                  <p:embed/>
                </p:oleObj>
              </mc:Choice>
              <mc:Fallback>
                <p:oleObj r:id="rId5" imgW="2451100" imgH="4318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7680325" cy="1343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3573" name="Group 5"/>
          <p:cNvGrpSpPr/>
          <p:nvPr/>
        </p:nvGrpSpPr>
        <p:grpSpPr bwMode="auto">
          <a:xfrm>
            <a:off x="3382963" y="2790825"/>
            <a:ext cx="5257800" cy="900113"/>
            <a:chOff x="1440" y="2064"/>
            <a:chExt cx="3312" cy="567"/>
          </a:xfrm>
        </p:grpSpPr>
        <p:sp>
          <p:nvSpPr>
            <p:cNvPr id="44036" name="Text Box 6"/>
            <p:cNvSpPr txBox="1">
              <a:spLocks noChangeArrowheads="1"/>
            </p:cNvSpPr>
            <p:nvPr/>
          </p:nvSpPr>
          <p:spPr bwMode="auto">
            <a:xfrm>
              <a:off x="1440" y="2304"/>
              <a:ext cx="33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Absolutely  summable sequence.</a:t>
              </a:r>
            </a:p>
          </p:txBody>
        </p:sp>
        <p:sp>
          <p:nvSpPr>
            <p:cNvPr id="44037" name="Line 7"/>
            <p:cNvSpPr>
              <a:spLocks noChangeShapeType="1"/>
            </p:cNvSpPr>
            <p:nvPr/>
          </p:nvSpPr>
          <p:spPr bwMode="auto">
            <a:xfrm flipH="1" flipV="1">
              <a:off x="1776" y="2064"/>
              <a:ext cx="144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3576" name="Group 8"/>
          <p:cNvGrpSpPr/>
          <p:nvPr/>
        </p:nvGrpSpPr>
        <p:grpSpPr bwMode="auto">
          <a:xfrm>
            <a:off x="8145463" y="1038225"/>
            <a:ext cx="2133600" cy="1143000"/>
            <a:chOff x="4224" y="912"/>
            <a:chExt cx="1344" cy="720"/>
          </a:xfrm>
        </p:grpSpPr>
        <p:sp>
          <p:nvSpPr>
            <p:cNvPr id="44039" name="Text Box 9"/>
            <p:cNvSpPr txBox="1">
              <a:spLocks noChangeArrowheads="1"/>
            </p:cNvSpPr>
            <p:nvPr/>
          </p:nvSpPr>
          <p:spPr bwMode="auto">
            <a:xfrm>
              <a:off x="4224" y="912"/>
              <a:ext cx="1344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Uniform convergence</a:t>
              </a:r>
            </a:p>
          </p:txBody>
        </p:sp>
        <p:sp>
          <p:nvSpPr>
            <p:cNvPr id="44040" name="Line 10"/>
            <p:cNvSpPr>
              <a:spLocks noChangeShapeType="1"/>
            </p:cNvSpPr>
            <p:nvPr/>
          </p:nvSpPr>
          <p:spPr bwMode="auto">
            <a:xfrm flipH="1">
              <a:off x="4464" y="1440"/>
              <a:ext cx="192" cy="1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3579" name="Group 11"/>
          <p:cNvGrpSpPr/>
          <p:nvPr/>
        </p:nvGrpSpPr>
        <p:grpSpPr bwMode="auto">
          <a:xfrm>
            <a:off x="2743200" y="5105400"/>
            <a:ext cx="3962400" cy="1052513"/>
            <a:chOff x="768" y="3216"/>
            <a:chExt cx="2496" cy="663"/>
          </a:xfrm>
        </p:grpSpPr>
        <p:sp>
          <p:nvSpPr>
            <p:cNvPr id="44042" name="Text Box 12"/>
            <p:cNvSpPr txBox="1">
              <a:spLocks noChangeArrowheads="1"/>
            </p:cNvSpPr>
            <p:nvPr/>
          </p:nvSpPr>
          <p:spPr bwMode="auto">
            <a:xfrm>
              <a:off x="768" y="3552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Finite-energy sequence</a:t>
              </a:r>
            </a:p>
          </p:txBody>
        </p:sp>
        <p:sp>
          <p:nvSpPr>
            <p:cNvPr id="44043" name="Line 13"/>
            <p:cNvSpPr>
              <a:spLocks noChangeShapeType="1"/>
            </p:cNvSpPr>
            <p:nvPr/>
          </p:nvSpPr>
          <p:spPr bwMode="auto">
            <a:xfrm flipH="1" flipV="1">
              <a:off x="1488" y="3216"/>
              <a:ext cx="9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3582" name="Group 14"/>
          <p:cNvGrpSpPr/>
          <p:nvPr/>
        </p:nvGrpSpPr>
        <p:grpSpPr bwMode="auto">
          <a:xfrm>
            <a:off x="7239000" y="4953000"/>
            <a:ext cx="3124200" cy="1327150"/>
            <a:chOff x="3600" y="3120"/>
            <a:chExt cx="1968" cy="836"/>
          </a:xfrm>
        </p:grpSpPr>
        <p:sp>
          <p:nvSpPr>
            <p:cNvPr id="44045" name="Text Box 15"/>
            <p:cNvSpPr txBox="1">
              <a:spLocks noChangeArrowheads="1"/>
            </p:cNvSpPr>
            <p:nvPr/>
          </p:nvSpPr>
          <p:spPr bwMode="auto">
            <a:xfrm>
              <a:off x="3600" y="3360"/>
              <a:ext cx="196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Mean-square convergence</a:t>
              </a:r>
            </a:p>
          </p:txBody>
        </p:sp>
        <p:sp>
          <p:nvSpPr>
            <p:cNvPr id="44046" name="Line 16"/>
            <p:cNvSpPr>
              <a:spLocks noChangeShapeType="1"/>
            </p:cNvSpPr>
            <p:nvPr/>
          </p:nvSpPr>
          <p:spPr bwMode="auto">
            <a:xfrm flipH="1" flipV="1">
              <a:off x="4176" y="3120"/>
              <a:ext cx="48" cy="2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3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88640"/>
            <a:ext cx="9252024" cy="818803"/>
          </a:xfrm>
        </p:spPr>
        <p:txBody>
          <a:bodyPr/>
          <a:lstStyle/>
          <a:p>
            <a:r>
              <a:rPr lang="en-US" altLang="zh-CN" sz="3200" i="1" dirty="0">
                <a:latin typeface="Times New Roman" panose="02020603050405020304" pitchFamily="18" charset="0"/>
              </a:rPr>
              <a:t>How to Represent the Discrete-Time Signal?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218" name="Object 42"/>
          <p:cNvGraphicFramePr>
            <a:graphicFrameLocks noChangeAspect="1"/>
          </p:cNvGraphicFramePr>
          <p:nvPr/>
        </p:nvGraphicFramePr>
        <p:xfrm>
          <a:off x="4649788" y="1304925"/>
          <a:ext cx="2376487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r:id="rId4" imgW="890270" imgH="432435" progId="Equation.3">
                  <p:embed/>
                </p:oleObj>
              </mc:Choice>
              <mc:Fallback>
                <p:oleObj r:id="rId4" imgW="890270" imgH="43243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1304925"/>
                        <a:ext cx="2376487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338263" y="1604963"/>
            <a:ext cx="8804275" cy="165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  <a:buFont typeface="Arial" panose="020B0604020202020204" pitchFamily="34" charset="0"/>
              <a:buBlip>
                <a:blip r:embed="rId6"/>
              </a:buBlip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</a:rPr>
              <a:t> Time-domain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                  </a:t>
            </a:r>
          </a:p>
          <a:p>
            <a:pPr lvl="1">
              <a:spcBef>
                <a:spcPct val="20000"/>
              </a:spcBef>
              <a:buSzPct val="85000"/>
            </a:pP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 weighted linear combination of delayed unit sample sequences.</a:t>
            </a:r>
            <a:r>
              <a:rPr lang="en-US" altLang="zh-CN" sz="3200">
                <a:solidFill>
                  <a:schemeClr val="tx1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59787" name="Group 11"/>
          <p:cNvGrpSpPr/>
          <p:nvPr/>
        </p:nvGrpSpPr>
        <p:grpSpPr bwMode="auto">
          <a:xfrm>
            <a:off x="1338263" y="3435350"/>
            <a:ext cx="9347200" cy="1741488"/>
            <a:chOff x="578" y="2218"/>
            <a:chExt cx="5888" cy="1097"/>
          </a:xfrm>
        </p:grpSpPr>
        <p:graphicFrame>
          <p:nvGraphicFramePr>
            <p:cNvPr id="9221" name="Object 43"/>
            <p:cNvGraphicFramePr>
              <a:graphicFrameLocks noChangeAspect="1"/>
            </p:cNvGraphicFramePr>
            <p:nvPr/>
          </p:nvGraphicFramePr>
          <p:xfrm>
            <a:off x="4746" y="2896"/>
            <a:ext cx="544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90" r:id="rId7" imgW="331470" imgH="203835" progId="Equation.DSMT4">
                    <p:embed/>
                  </p:oleObj>
                </mc:Choice>
                <mc:Fallback>
                  <p:oleObj r:id="rId7" imgW="331470" imgH="203835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6" y="2896"/>
                          <a:ext cx="544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10"/>
            <p:cNvSpPr txBox="1">
              <a:spLocks noChangeArrowheads="1"/>
            </p:cNvSpPr>
            <p:nvPr/>
          </p:nvSpPr>
          <p:spPr bwMode="auto">
            <a:xfrm>
              <a:off x="578" y="2218"/>
              <a:ext cx="5888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SzPct val="85000"/>
                <a:buFont typeface="Arial" panose="020B0604020202020204" pitchFamily="34" charset="0"/>
                <a:buBlip>
                  <a:blip r:embed="rId6"/>
                </a:buBlip>
              </a:pP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 Frequency-domain </a:t>
              </a: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</a:p>
            <a:p>
              <a:pPr lvl="1">
                <a:spcBef>
                  <a:spcPct val="20000"/>
                </a:spcBef>
                <a:buSzPct val="85000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Description of a sequence in terms of complex exponential sequences of the form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sym typeface="Wingdings" panose="05000000000000000000" pitchFamily="2" charset="2"/>
                </a:rPr>
                <a:t>{  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      }.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430213"/>
            <a:ext cx="4141787" cy="596900"/>
          </a:xfrm>
        </p:spPr>
        <p:txBody>
          <a:bodyPr/>
          <a:lstStyle/>
          <a:p>
            <a:r>
              <a:rPr lang="en-US" altLang="zh-CN" sz="3200" u="sng">
                <a:latin typeface="Times New Roman" panose="02020603050405020304" pitchFamily="18" charset="0"/>
              </a:rPr>
              <a:t>Example</a:t>
            </a:r>
          </a:p>
        </p:txBody>
      </p:sp>
      <p:graphicFrame>
        <p:nvGraphicFramePr>
          <p:cNvPr id="45058" name="Object 53"/>
          <p:cNvGraphicFramePr>
            <a:graphicFrameLocks noGrp="1" noChangeAspect="1"/>
          </p:cNvGraphicFramePr>
          <p:nvPr>
            <p:ph sz="half" idx="2"/>
          </p:nvPr>
        </p:nvGraphicFramePr>
        <p:xfrm>
          <a:off x="2130425" y="1317625"/>
          <a:ext cx="44767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1" r:id="rId4" imgW="1765300" imgH="482600" progId="Equation.DSMT4">
                  <p:embed/>
                </p:oleObj>
              </mc:Choice>
              <mc:Fallback>
                <p:oleObj r:id="rId4" imgW="1765300" imgH="482600" progId="Equation.DSMT4">
                  <p:embed/>
                  <p:pic>
                    <p:nvPicPr>
                      <p:cNvPr id="0" name="Object 5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317625"/>
                        <a:ext cx="4476750" cy="12239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05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113" y="1317625"/>
            <a:ext cx="3725862" cy="171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5060" name="Object 54"/>
          <p:cNvGraphicFramePr>
            <a:graphicFrameLocks noChangeAspect="1"/>
          </p:cNvGraphicFramePr>
          <p:nvPr/>
        </p:nvGraphicFramePr>
        <p:xfrm>
          <a:off x="2351584" y="2758426"/>
          <a:ext cx="3816424" cy="194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2" r:id="rId7" imgW="1587500" imgH="838200" progId="Equation.DSMT4">
                  <p:embed/>
                </p:oleObj>
              </mc:Choice>
              <mc:Fallback>
                <p:oleObj r:id="rId7" imgW="1587500" imgH="838200" progId="Equation.DSMT4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758426"/>
                        <a:ext cx="3816424" cy="1945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5"/>
          <p:cNvGraphicFramePr>
            <a:graphicFrameLocks noChangeAspect="1"/>
          </p:cNvGraphicFramePr>
          <p:nvPr/>
        </p:nvGraphicFramePr>
        <p:xfrm>
          <a:off x="1860754" y="5013176"/>
          <a:ext cx="5303634" cy="1085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73" r:id="rId9" imgW="2108200" imgH="431800" progId="Equation.DSMT4">
                  <p:embed/>
                </p:oleObj>
              </mc:Choice>
              <mc:Fallback>
                <p:oleObj r:id="rId9" imgW="2108200" imgH="431800" progId="Equation.DSMT4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754" y="5013176"/>
                        <a:ext cx="5303634" cy="1085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线形标注 1 4"/>
          <p:cNvSpPr/>
          <p:nvPr/>
        </p:nvSpPr>
        <p:spPr bwMode="auto">
          <a:xfrm>
            <a:off x="7454900" y="4083050"/>
            <a:ext cx="3100388" cy="2214563"/>
          </a:xfrm>
          <a:prstGeom prst="borderCallout1">
            <a:avLst>
              <a:gd name="adj1" fmla="val 14243"/>
              <a:gd name="adj2" fmla="val 511"/>
              <a:gd name="adj3" fmla="val 51922"/>
              <a:gd name="adj4" fmla="val -29999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>
              <a:spcBef>
                <a:spcPct val="20000"/>
              </a:spcBef>
            </a:pP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</a:rPr>
              <a:t>does </a:t>
            </a:r>
            <a:r>
              <a:rPr lang="en-U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not converge uniformly</a:t>
            </a:r>
            <a:r>
              <a:rPr lang="en-US" altLang="zh-CN" sz="2800" b="1" noProof="1">
                <a:solidFill>
                  <a:schemeClr val="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</a:rPr>
              <a:t>for all values of </a:t>
            </a:r>
            <a:r>
              <a:rPr lang="el-GR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</a:rPr>
              <a:t>but converge in the </a:t>
            </a:r>
            <a:r>
              <a:rPr lang="en-US" altLang="zh-CN" sz="2800" b="1" noProof="1">
                <a:solidFill>
                  <a:srgbClr val="FF0000"/>
                </a:solidFill>
                <a:latin typeface="Times New Roman" panose="02020603050405020304" pitchFamily="18" charset="0"/>
              </a:rPr>
              <a:t>mean-square</a:t>
            </a:r>
            <a:r>
              <a:rPr lang="en-US" altLang="zh-CN" sz="2800" b="1" noProof="1">
                <a:solidFill>
                  <a:srgbClr val="000000"/>
                </a:solidFill>
                <a:latin typeface="Times New Roman" panose="02020603050405020304" pitchFamily="18" charset="0"/>
              </a:rPr>
              <a:t> sense.</a:t>
            </a:r>
          </a:p>
        </p:txBody>
      </p:sp>
      <p:sp>
        <p:nvSpPr>
          <p:cNvPr id="8" name="矩形 7"/>
          <p:cNvSpPr/>
          <p:nvPr/>
        </p:nvSpPr>
        <p:spPr>
          <a:xfrm>
            <a:off x="9938703" y="317753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1883410" y="1972945"/>
          <a:ext cx="5329555" cy="1267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1" r:id="rId3" imgW="1816100" imgH="431800" progId="Equation.DSMT4">
                  <p:embed/>
                </p:oleObj>
              </mc:Choice>
              <mc:Fallback>
                <p:oleObj r:id="rId3" imgW="1816100" imgH="4318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10" y="1972945"/>
                        <a:ext cx="5329555" cy="126746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1538" y="1143000"/>
            <a:ext cx="9418637" cy="8299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The mean-square convergence property of the sequence </a:t>
            </a:r>
            <a:r>
              <a:rPr lang="en-US" altLang="zh-CN" sz="2400" b="1" i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h</a:t>
            </a:r>
            <a:r>
              <a:rPr lang="en-US" altLang="zh-CN" sz="2400" b="1" i="1" baseline="-25000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LP</a:t>
            </a:r>
            <a:r>
              <a:rPr lang="en-US" altLang="zh-CN" sz="24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[</a:t>
            </a:r>
            <a:r>
              <a:rPr lang="en-US" altLang="zh-CN" sz="2400" b="1" i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n</a:t>
            </a:r>
            <a:r>
              <a:rPr lang="en-US" altLang="zh-CN" sz="24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] can be further illustrated by examining the plot of the function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96950" y="3345180"/>
            <a:ext cx="9168130" cy="8083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ripples increases as K increases with the height of the </a:t>
            </a:r>
            <a:r>
              <a:rPr lang="en-US" altLang="zh-CN" sz="24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largest ripple remaining the same </a:t>
            </a:r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values of K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38505" y="480060"/>
            <a:ext cx="4429125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p"/>
            </a:pPr>
            <a:r>
              <a:rPr lang="en-US" altLang="zh-CN" sz="2800" b="1" i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h</a:t>
            </a:r>
            <a:r>
              <a:rPr lang="en-US" altLang="zh-CN" sz="2800" b="1" i="1" baseline="-25000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LP</a:t>
            </a:r>
            <a:r>
              <a:rPr lang="en-US" altLang="zh-CN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[</a:t>
            </a:r>
            <a:r>
              <a:rPr lang="en-US" altLang="zh-CN" sz="2800" b="1" i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n</a:t>
            </a:r>
            <a:r>
              <a:rPr lang="en-US" altLang="zh-CN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] </a:t>
            </a:r>
            <a:r>
              <a:rPr lang="zh-CN" altLang="en-US" sz="2800" b="1" noProof="1">
                <a:solidFill>
                  <a:srgbClr val="0070C0"/>
                </a:solidFill>
                <a:latin typeface="Times New Roman" panose="02020603050405020304" pitchFamily="18" charset="0"/>
                <a:cs typeface="+mn-ea"/>
                <a:sym typeface="+mn-ea"/>
              </a:rPr>
              <a:t>的均方收敛特性：</a:t>
            </a:r>
            <a:endParaRPr lang="zh-CN" altLang="en-US" sz="2800" noProof="1"/>
          </a:p>
        </p:txBody>
      </p:sp>
      <p:sp>
        <p:nvSpPr>
          <p:cNvPr id="4" name="文本占位符 3"/>
          <p:cNvSpPr>
            <a:spLocks noGrp="1" noChangeArrowheads="1"/>
          </p:cNvSpPr>
          <p:nvPr>
            <p:ph type="body" sz="half" idx="1"/>
          </p:nvPr>
        </p:nvSpPr>
        <p:spPr>
          <a:xfrm>
            <a:off x="996950" y="4247198"/>
            <a:ext cx="9858375" cy="773112"/>
          </a:xfrm>
        </p:spPr>
        <p:txBody>
          <a:bodyPr/>
          <a:lstStyle/>
          <a:p>
            <a:r>
              <a:rPr lang="en-US" altLang="zh-CN" sz="2400">
                <a:latin typeface="Times New Roman" panose="02020603050405020304" pitchFamily="18" charset="0"/>
              </a:rPr>
              <a:t>As K goes to infinity,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the convergence of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LP,K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el-GR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  <a:sym typeface="+mn-ea"/>
              </a:rPr>
              <a:t>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) approximation 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LP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400" i="1" baseline="300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el-GR" altLang="zh-CN" sz="2400" baseline="3000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18" charset="-127"/>
                <a:sym typeface="+mn-ea"/>
              </a:rPr>
              <a:t>ω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)  in the </a:t>
            </a:r>
            <a:r>
              <a:rPr lang="en-US" altLang="zh-CN" sz="2400" u="sng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mean-square sense.</a:t>
            </a:r>
            <a:endParaRPr lang="en-US" altLang="zh-CN" sz="2400">
              <a:latin typeface="Times New Roman" panose="02020603050405020304" pitchFamily="18" charset="0"/>
            </a:endParaRPr>
          </a:p>
          <a:p>
            <a:endParaRPr lang="en-US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50178" name="Object 3"/>
          <p:cNvGraphicFramePr>
            <a:graphicFrameLocks noGrp="1" noChangeAspect="1"/>
          </p:cNvGraphicFramePr>
          <p:nvPr/>
        </p:nvGraphicFramePr>
        <p:xfrm>
          <a:off x="2395538" y="5219700"/>
          <a:ext cx="61483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2" r:id="rId5" imgW="2463165" imgH="381000" progId="Equation.DSMT4">
                  <p:embed/>
                </p:oleObj>
              </mc:Choice>
              <mc:Fallback>
                <p:oleObj r:id="rId5" imgW="2463165" imgH="3810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538" y="5219700"/>
                        <a:ext cx="6148387" cy="9493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ldLvl="0" animBg="1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62" name="Group 2"/>
          <p:cNvGrpSpPr/>
          <p:nvPr/>
        </p:nvGrpSpPr>
        <p:grpSpPr bwMode="auto">
          <a:xfrm>
            <a:off x="1866900" y="287338"/>
            <a:ext cx="3898900" cy="2857500"/>
            <a:chOff x="528" y="528"/>
            <a:chExt cx="2314" cy="1711"/>
          </a:xfrm>
        </p:grpSpPr>
        <p:pic>
          <p:nvPicPr>
            <p:cNvPr id="4813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576"/>
              <a:ext cx="2314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1" name="Text Box 4"/>
            <p:cNvSpPr txBox="1">
              <a:spLocks noChangeArrowheads="1"/>
            </p:cNvSpPr>
            <p:nvPr/>
          </p:nvSpPr>
          <p:spPr bwMode="auto">
            <a:xfrm>
              <a:off x="1584" y="528"/>
              <a:ext cx="363" cy="16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Arial Narrow" panose="020B0606020202030204" pitchFamily="34" charset="0"/>
                </a:rPr>
                <a:t>K = 10</a:t>
              </a:r>
            </a:p>
          </p:txBody>
        </p:sp>
      </p:grpSp>
      <p:grpSp>
        <p:nvGrpSpPr>
          <p:cNvPr id="220165" name="Group 5"/>
          <p:cNvGrpSpPr/>
          <p:nvPr/>
        </p:nvGrpSpPr>
        <p:grpSpPr bwMode="auto">
          <a:xfrm>
            <a:off x="5911850" y="282402"/>
            <a:ext cx="4052143" cy="2862436"/>
            <a:chOff x="3198" y="845"/>
            <a:chExt cx="2270" cy="1698"/>
          </a:xfrm>
        </p:grpSpPr>
        <p:pic>
          <p:nvPicPr>
            <p:cNvPr id="48133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890"/>
              <a:ext cx="2270" cy="1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4" name="Text Box 7"/>
            <p:cNvSpPr txBox="1">
              <a:spLocks noChangeArrowheads="1"/>
            </p:cNvSpPr>
            <p:nvPr/>
          </p:nvSpPr>
          <p:spPr bwMode="auto">
            <a:xfrm>
              <a:off x="4241" y="845"/>
              <a:ext cx="363" cy="16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Arial Narrow" panose="020B0606020202030204" pitchFamily="34" charset="0"/>
                </a:rPr>
                <a:t>K = 20</a:t>
              </a:r>
            </a:p>
          </p:txBody>
        </p:sp>
      </p:grpSp>
      <p:grpSp>
        <p:nvGrpSpPr>
          <p:cNvPr id="220168" name="Group 8"/>
          <p:cNvGrpSpPr/>
          <p:nvPr/>
        </p:nvGrpSpPr>
        <p:grpSpPr bwMode="auto">
          <a:xfrm>
            <a:off x="1831975" y="3271838"/>
            <a:ext cx="3968750" cy="2928937"/>
            <a:chOff x="576" y="2400"/>
            <a:chExt cx="2268" cy="1676"/>
          </a:xfrm>
        </p:grpSpPr>
        <p:pic>
          <p:nvPicPr>
            <p:cNvPr id="48136" name="Picture 9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" y="2448"/>
              <a:ext cx="2268" cy="1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Text Box 10"/>
            <p:cNvSpPr txBox="1">
              <a:spLocks noChangeArrowheads="1"/>
            </p:cNvSpPr>
            <p:nvPr/>
          </p:nvSpPr>
          <p:spPr bwMode="auto">
            <a:xfrm>
              <a:off x="1632" y="2400"/>
              <a:ext cx="363" cy="15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Arial Narrow" panose="020B0606020202030204" pitchFamily="34" charset="0"/>
                </a:rPr>
                <a:t>K = 30</a:t>
              </a:r>
            </a:p>
          </p:txBody>
        </p:sp>
      </p:grpSp>
      <p:grpSp>
        <p:nvGrpSpPr>
          <p:cNvPr id="220171" name="Group 11"/>
          <p:cNvGrpSpPr/>
          <p:nvPr/>
        </p:nvGrpSpPr>
        <p:grpSpPr bwMode="auto">
          <a:xfrm>
            <a:off x="5911850" y="3290888"/>
            <a:ext cx="4054475" cy="2905125"/>
            <a:chOff x="3136" y="2448"/>
            <a:chExt cx="2229" cy="1667"/>
          </a:xfrm>
        </p:grpSpPr>
        <p:pic>
          <p:nvPicPr>
            <p:cNvPr id="48139" name="Picture 1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6" y="2485"/>
              <a:ext cx="2229" cy="1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40" name="Text Box 13"/>
            <p:cNvSpPr txBox="1">
              <a:spLocks noChangeArrowheads="1"/>
            </p:cNvSpPr>
            <p:nvPr/>
          </p:nvSpPr>
          <p:spPr bwMode="auto">
            <a:xfrm>
              <a:off x="4224" y="2448"/>
              <a:ext cx="363" cy="15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>
                  <a:solidFill>
                    <a:schemeClr val="hlink"/>
                  </a:solidFill>
                  <a:latin typeface="Arial Narrow" panose="020B0606020202030204" pitchFamily="34" charset="0"/>
                </a:rPr>
                <a:t>K = 40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38370" y="3144520"/>
            <a:ext cx="27152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u="sng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Gibbs phenomenon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>
          <a:xfrm>
            <a:off x="866775" y="1238250"/>
            <a:ext cx="9601200" cy="4556125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The DTFT can also be defined for a certain class of sequences which are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</a:rPr>
              <a:t>neither absolutely summable nor square summable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Examples of such sequences are the unit step sequence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μ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[n], </a:t>
            </a:r>
            <a:r>
              <a:rPr lang="en-US" altLang="zh-CN" sz="3200" dirty="0">
                <a:latin typeface="Times New Roman" panose="02020603050405020304" pitchFamily="18" charset="0"/>
              </a:rPr>
              <a:t>the sinusoidal sequence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cos(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n+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φ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</a:rPr>
              <a:t>and the exponential sequence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α</a:t>
            </a:r>
            <a:r>
              <a:rPr lang="en-US" altLang="zh-CN" sz="32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For this type of sequences, a DTFT representation is possible using the Dirac Delta function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δ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ngsuh" panose="02030600000101010101" pitchFamily="18" charset="-127"/>
              </a:rPr>
              <a:t>ω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endParaRPr lang="el-GR" altLang="zh-CN" sz="3200" dirty="0">
              <a:solidFill>
                <a:srgbClr val="FF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8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8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3"/>
          <p:cNvSpPr>
            <a:spLocks noGrp="1" noChangeArrowheads="1"/>
          </p:cNvSpPr>
          <p:nvPr>
            <p:ph idx="1"/>
          </p:nvPr>
        </p:nvSpPr>
        <p:spPr>
          <a:xfrm>
            <a:off x="1146175" y="1144588"/>
            <a:ext cx="9020175" cy="10668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A Dirac Delta function δ(ω) is a function of ω with infinite height, zero width, and unit area</a:t>
            </a:r>
          </a:p>
        </p:txBody>
      </p:sp>
      <p:grpSp>
        <p:nvGrpSpPr>
          <p:cNvPr id="52227" name="Group 5"/>
          <p:cNvGrpSpPr/>
          <p:nvPr/>
        </p:nvGrpSpPr>
        <p:grpSpPr bwMode="auto">
          <a:xfrm>
            <a:off x="7391400" y="3048000"/>
            <a:ext cx="2667000" cy="2514600"/>
            <a:chOff x="4080" y="2688"/>
            <a:chExt cx="1552" cy="1472"/>
          </a:xfrm>
        </p:grpSpPr>
        <p:sp>
          <p:nvSpPr>
            <p:cNvPr id="52228" name="Line 6"/>
            <p:cNvSpPr>
              <a:spLocks noChangeShapeType="1"/>
            </p:cNvSpPr>
            <p:nvPr/>
          </p:nvSpPr>
          <p:spPr bwMode="auto">
            <a:xfrm>
              <a:off x="4080" y="38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9" name="Line 7"/>
            <p:cNvSpPr>
              <a:spLocks noChangeShapeType="1"/>
            </p:cNvSpPr>
            <p:nvPr/>
          </p:nvSpPr>
          <p:spPr bwMode="auto">
            <a:xfrm>
              <a:off x="4744" y="2768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0" name="Rectangle 8"/>
            <p:cNvSpPr>
              <a:spLocks noChangeArrowheads="1"/>
            </p:cNvSpPr>
            <p:nvPr/>
          </p:nvSpPr>
          <p:spPr bwMode="auto">
            <a:xfrm>
              <a:off x="4744" y="2960"/>
              <a:ext cx="200" cy="8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1" name="Text Box 9"/>
            <p:cNvSpPr txBox="1">
              <a:spLocks noChangeArrowheads="1"/>
            </p:cNvSpPr>
            <p:nvPr/>
          </p:nvSpPr>
          <p:spPr bwMode="auto">
            <a:xfrm>
              <a:off x="5442" y="3648"/>
              <a:ext cx="190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solidFill>
                    <a:schemeClr val="tx1"/>
                  </a:solidFill>
                  <a:latin typeface="Symbol" panose="05050102010706020507" pitchFamily="18" charset="2"/>
                </a:rPr>
                <a:t>w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32" name="Rectangle 10"/>
            <p:cNvSpPr>
              <a:spLocks noChangeArrowheads="1"/>
            </p:cNvSpPr>
            <p:nvPr/>
          </p:nvSpPr>
          <p:spPr bwMode="auto">
            <a:xfrm>
              <a:off x="4544" y="2960"/>
              <a:ext cx="200" cy="86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endPara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2233" name="Object 113"/>
            <p:cNvGraphicFramePr>
              <a:graphicFrameLocks noChangeAspect="1"/>
            </p:cNvGraphicFramePr>
            <p:nvPr/>
          </p:nvGraphicFramePr>
          <p:xfrm>
            <a:off x="4359" y="3776"/>
            <a:ext cx="26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0" r:id="rId3" imgW="419735" imgH="610870" progId="Equation.3">
                    <p:embed/>
                  </p:oleObj>
                </mc:Choice>
                <mc:Fallback>
                  <p:oleObj r:id="rId3" imgW="419735" imgH="61087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9" y="3776"/>
                          <a:ext cx="26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4" name="Object 114"/>
            <p:cNvGraphicFramePr>
              <a:graphicFrameLocks noChangeAspect="1"/>
            </p:cNvGraphicFramePr>
            <p:nvPr/>
          </p:nvGraphicFramePr>
          <p:xfrm>
            <a:off x="4880" y="3776"/>
            <a:ext cx="14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1" r:id="rId5" imgW="229235" imgH="610870" progId="Equation.3">
                    <p:embed/>
                  </p:oleObj>
                </mc:Choice>
                <mc:Fallback>
                  <p:oleObj r:id="rId5" imgW="229235" imgH="61087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0" y="3776"/>
                          <a:ext cx="14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5" name="Object 115"/>
            <p:cNvGraphicFramePr>
              <a:graphicFrameLocks noChangeAspect="1"/>
            </p:cNvGraphicFramePr>
            <p:nvPr/>
          </p:nvGraphicFramePr>
          <p:xfrm>
            <a:off x="4704" y="3856"/>
            <a:ext cx="103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2" r:id="rId7" imgW="165735" imgH="242570" progId="Equation.3">
                    <p:embed/>
                  </p:oleObj>
                </mc:Choice>
                <mc:Fallback>
                  <p:oleObj r:id="rId7" imgW="165735" imgH="24257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856"/>
                          <a:ext cx="103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116"/>
            <p:cNvGraphicFramePr>
              <a:graphicFrameLocks noChangeAspect="1"/>
            </p:cNvGraphicFramePr>
            <p:nvPr/>
          </p:nvGraphicFramePr>
          <p:xfrm>
            <a:off x="4368" y="2776"/>
            <a:ext cx="13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3" r:id="rId9" imgW="216535" imgH="610870" progId="Equation.3">
                    <p:embed/>
                  </p:oleObj>
                </mc:Choice>
                <mc:Fallback>
                  <p:oleObj r:id="rId9" imgW="216535" imgH="61087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776"/>
                          <a:ext cx="13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7" name="Object 117"/>
            <p:cNvGraphicFramePr>
              <a:graphicFrameLocks noChangeAspect="1"/>
            </p:cNvGraphicFramePr>
            <p:nvPr/>
          </p:nvGraphicFramePr>
          <p:xfrm>
            <a:off x="4800" y="2688"/>
            <a:ext cx="48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4" r:id="rId11" imgW="1081405" imgH="534035" progId="Equation.3">
                    <p:embed/>
                  </p:oleObj>
                </mc:Choice>
                <mc:Fallback>
                  <p:oleObj r:id="rId11" imgW="1081405" imgH="534035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688"/>
                          <a:ext cx="48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8" name="Text Box 16"/>
          <p:cNvSpPr txBox="1">
            <a:spLocks noChangeArrowheads="1"/>
          </p:cNvSpPr>
          <p:nvPr/>
        </p:nvSpPr>
        <p:spPr bwMode="auto">
          <a:xfrm>
            <a:off x="1287463" y="2505075"/>
            <a:ext cx="5326062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It is the limiting form of a unit area pulse function  p</a:t>
            </a:r>
            <a:r>
              <a:rPr lang="en-US" altLang="zh-CN" sz="3200" b="1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()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as </a:t>
            </a:r>
            <a:r>
              <a:rPr lang="en-US" altLang="zh-CN" sz="3200" b="1" dirty="0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goes to zero satisfying: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23D94B6-34C1-4549-BBF1-45D3C57C06A1}"/>
              </a:ext>
            </a:extLst>
          </p:cNvPr>
          <p:cNvGrpSpPr/>
          <p:nvPr/>
        </p:nvGrpSpPr>
        <p:grpSpPr>
          <a:xfrm>
            <a:off x="1628775" y="4448175"/>
            <a:ext cx="5233916" cy="1079500"/>
            <a:chOff x="1628775" y="4448175"/>
            <a:chExt cx="5233916" cy="1079500"/>
          </a:xfrm>
        </p:grpSpPr>
        <p:graphicFrame>
          <p:nvGraphicFramePr>
            <p:cNvPr id="52226" name="Object 1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6371952"/>
                </p:ext>
              </p:extLst>
            </p:nvPr>
          </p:nvGraphicFramePr>
          <p:xfrm>
            <a:off x="1628775" y="4448175"/>
            <a:ext cx="4483100" cy="107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45" r:id="rId13" imgW="5918200" imgH="1371600" progId="Equation.3">
                    <p:embed/>
                  </p:oleObj>
                </mc:Choice>
                <mc:Fallback>
                  <p:oleObj r:id="rId13" imgW="5918200" imgH="13716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775" y="4448175"/>
                          <a:ext cx="4483100" cy="1079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65521A7-7AAB-4078-BC53-5FB9489D3C0A}"/>
                </a:ext>
              </a:extLst>
            </p:cNvPr>
            <p:cNvSpPr txBox="1"/>
            <p:nvPr/>
          </p:nvSpPr>
          <p:spPr>
            <a:xfrm>
              <a:off x="6152943" y="4757092"/>
              <a:ext cx="7097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tx1"/>
                  </a:solidFill>
                </a:rPr>
                <a:t>=1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>
            <a:spLocks noGrp="1" noChangeArrowheads="1"/>
          </p:cNvSpPr>
          <p:nvPr>
            <p:ph idx="1"/>
          </p:nvPr>
        </p:nvSpPr>
        <p:spPr>
          <a:xfrm>
            <a:off x="1003300" y="1082675"/>
            <a:ext cx="9063038" cy="99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u="sng">
                <a:latin typeface="Times New Roman" panose="02020603050405020304" pitchFamily="18" charset="0"/>
              </a:rPr>
              <a:t>Example</a:t>
            </a:r>
            <a:r>
              <a:rPr lang="en-US" altLang="zh-CN" sz="3200">
                <a:latin typeface="Times New Roman" panose="02020603050405020304" pitchFamily="18" charset="0"/>
              </a:rPr>
              <a:t> - Consider the complex exponential sequence	</a:t>
            </a:r>
          </a:p>
        </p:txBody>
      </p:sp>
      <p:graphicFrame>
        <p:nvGraphicFramePr>
          <p:cNvPr id="53250" name="Object 56"/>
          <p:cNvGraphicFramePr>
            <a:graphicFrameLocks noChangeAspect="1"/>
          </p:cNvGraphicFramePr>
          <p:nvPr/>
        </p:nvGraphicFramePr>
        <p:xfrm>
          <a:off x="3771900" y="1954213"/>
          <a:ext cx="2416175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4" r:id="rId3" imgW="1917700" imgH="571500" progId="Equation.3">
                  <p:embed/>
                </p:oleObj>
              </mc:Choice>
              <mc:Fallback>
                <p:oleObj r:id="rId3" imgW="1917700" imgH="5715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1900" y="1954213"/>
                        <a:ext cx="2416175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57"/>
          <p:cNvGraphicFramePr>
            <a:graphicFrameLocks noChangeAspect="1"/>
          </p:cNvGraphicFramePr>
          <p:nvPr/>
        </p:nvGraphicFramePr>
        <p:xfrm>
          <a:off x="2936875" y="3686175"/>
          <a:ext cx="519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5" r:id="rId5" imgW="5194300" imgH="1016000" progId="Equation.3">
                  <p:embed/>
                </p:oleObj>
              </mc:Choice>
              <mc:Fallback>
                <p:oleObj r:id="rId5" imgW="5194300" imgH="10160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875" y="3686175"/>
                        <a:ext cx="519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58"/>
          <p:cNvGraphicFramePr>
            <a:graphicFrameLocks noChangeAspect="1"/>
          </p:cNvGraphicFramePr>
          <p:nvPr/>
        </p:nvGraphicFramePr>
        <p:xfrm>
          <a:off x="4327525" y="5584825"/>
          <a:ext cx="2359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6" r:id="rId7" imgW="2006600" imgH="482600" progId="Equation.3">
                  <p:embed/>
                </p:oleObj>
              </mc:Choice>
              <mc:Fallback>
                <p:oleObj r:id="rId7" imgW="2006600" imgH="4826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584825"/>
                        <a:ext cx="2359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Text Box 7"/>
          <p:cNvSpPr txBox="1">
            <a:spLocks noChangeArrowheads="1"/>
          </p:cNvSpPr>
          <p:nvPr/>
        </p:nvSpPr>
        <p:spPr bwMode="auto">
          <a:xfrm>
            <a:off x="1381125" y="4826000"/>
            <a:ext cx="7620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where </a:t>
            </a:r>
            <a:r>
              <a:rPr lang="en-US" altLang="zh-CN" sz="3200" b="1">
                <a:solidFill>
                  <a:schemeClr val="tx1"/>
                </a:solidFill>
                <a:latin typeface="Symbol" panose="05050102010706020507" pitchFamily="18" charset="2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b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) is an impulse function of </a:t>
            </a:r>
            <a:r>
              <a:rPr lang="en-US" altLang="zh-CN" sz="3200" b="1">
                <a:solidFill>
                  <a:schemeClr val="tx1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and</a:t>
            </a:r>
          </a:p>
        </p:txBody>
      </p:sp>
      <p:sp>
        <p:nvSpPr>
          <p:cNvPr id="53254" name="Text Box 8"/>
          <p:cNvSpPr txBox="1">
            <a:spLocks noChangeArrowheads="1"/>
          </p:cNvSpPr>
          <p:nvPr/>
        </p:nvSpPr>
        <p:spPr bwMode="auto">
          <a:xfrm>
            <a:off x="1295400" y="2928938"/>
            <a:ext cx="6400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Its DTFT is given by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idx="1"/>
          </p:nvPr>
        </p:nvSpPr>
        <p:spPr>
          <a:xfrm>
            <a:off x="1247774" y="2900363"/>
            <a:ext cx="9096697" cy="2895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is a periodic function of ω with a period 2</a:t>
            </a:r>
            <a:r>
              <a:rPr lang="en-US" altLang="zh-CN" sz="3200" i="1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 and is called a 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periodic impulse train </a:t>
            </a:r>
            <a:r>
              <a:rPr lang="en-US" altLang="zh-CN" sz="3200" dirty="0">
                <a:latin typeface="Times New Roman" panose="02020603050405020304" pitchFamily="18" charset="0"/>
              </a:rPr>
              <a:t>or</a:t>
            </a:r>
            <a:r>
              <a:rPr lang="en-US" altLang="zh-CN" sz="3200" dirty="0">
                <a:solidFill>
                  <a:srgbClr val="FF5050"/>
                </a:solidFill>
                <a:latin typeface="Times New Roman" panose="02020603050405020304" pitchFamily="18" charset="0"/>
              </a:rPr>
              <a:t> impulse train.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To verify that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latin typeface="Times New Roman" panose="02020603050405020304" pitchFamily="18" charset="0"/>
              </a:rPr>
              <a:t> given above is indeed the DTFT of  x[n]=e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we compute the inverse DTFT of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4274" name="Object 21"/>
          <p:cNvGraphicFramePr>
            <a:graphicFrameLocks noChangeAspect="1"/>
          </p:cNvGraphicFramePr>
          <p:nvPr/>
        </p:nvGraphicFramePr>
        <p:xfrm>
          <a:off x="2943225" y="1790700"/>
          <a:ext cx="5194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2" r:id="rId3" imgW="5194300" imgH="1016000" progId="Equation.3">
                  <p:embed/>
                </p:oleObj>
              </mc:Choice>
              <mc:Fallback>
                <p:oleObj r:id="rId3" imgW="5194300" imgH="10160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3225" y="1790700"/>
                        <a:ext cx="5194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Text Box 5"/>
          <p:cNvSpPr txBox="1">
            <a:spLocks noChangeArrowheads="1"/>
          </p:cNvSpPr>
          <p:nvPr/>
        </p:nvSpPr>
        <p:spPr bwMode="auto">
          <a:xfrm>
            <a:off x="974725" y="1112838"/>
            <a:ext cx="716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The function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173163"/>
            <a:ext cx="7620000" cy="533400"/>
          </a:xfrm>
        </p:spPr>
        <p:txBody>
          <a:bodyPr/>
          <a:lstStyle/>
          <a:p>
            <a:r>
              <a:rPr lang="en-US" altLang="zh-CN" sz="3200">
                <a:latin typeface="Times New Roman" panose="02020603050405020304" pitchFamily="18" charset="0"/>
              </a:rPr>
              <a:t>Thus</a:t>
            </a:r>
          </a:p>
        </p:txBody>
      </p:sp>
      <p:graphicFrame>
        <p:nvGraphicFramePr>
          <p:cNvPr id="55298" name="Object 38"/>
          <p:cNvGraphicFramePr>
            <a:graphicFrameLocks noChangeAspect="1"/>
          </p:cNvGraphicFramePr>
          <p:nvPr/>
        </p:nvGraphicFramePr>
        <p:xfrm>
          <a:off x="2470150" y="1706563"/>
          <a:ext cx="674528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8" r:id="rId3" imgW="6743700" imgH="1092200" progId="Equation.3">
                  <p:embed/>
                </p:oleObj>
              </mc:Choice>
              <mc:Fallback>
                <p:oleObj r:id="rId3" imgW="6743700" imgH="1092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706563"/>
                        <a:ext cx="674528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9"/>
          <p:cNvGraphicFramePr>
            <a:graphicFrameLocks noChangeAspect="1"/>
          </p:cNvGraphicFramePr>
          <p:nvPr/>
        </p:nvGraphicFramePr>
        <p:xfrm>
          <a:off x="3240088" y="2882900"/>
          <a:ext cx="46101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69" r:id="rId5" imgW="4610100" imgH="1092200" progId="Equation.3">
                  <p:embed/>
                </p:oleObj>
              </mc:Choice>
              <mc:Fallback>
                <p:oleObj r:id="rId5" imgW="4610100" imgH="10922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2882900"/>
                        <a:ext cx="46101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0" name="Text Box 6"/>
          <p:cNvSpPr txBox="1">
            <a:spLocks noChangeArrowheads="1"/>
          </p:cNvSpPr>
          <p:nvPr/>
        </p:nvSpPr>
        <p:spPr bwMode="auto">
          <a:xfrm>
            <a:off x="1951038" y="4095750"/>
            <a:ext cx="846296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where we have used the sampling property of the impulse function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()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60400" y="458788"/>
            <a:ext cx="9468048" cy="593948"/>
          </a:xfrm>
        </p:spPr>
        <p:txBody>
          <a:bodyPr/>
          <a:lstStyle/>
          <a:p>
            <a:pPr algn="ctr"/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</a:rPr>
              <a:t>Commonly Used DTFT Pairs</a:t>
            </a:r>
            <a:endParaRPr lang="en-US" altLang="zh-CN" sz="3200" dirty="0">
              <a:solidFill>
                <a:srgbClr val="FF5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6322" name="Object 37"/>
          <p:cNvGraphicFramePr>
            <a:graphicFrameLocks noChangeAspect="1"/>
          </p:cNvGraphicFramePr>
          <p:nvPr/>
        </p:nvGraphicFramePr>
        <p:xfrm>
          <a:off x="2855640" y="1412776"/>
          <a:ext cx="5791200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3" r:id="rId3" imgW="2146300" imgH="1943100" progId="Equation.DSMT4">
                  <p:embed/>
                </p:oleObj>
              </mc:Choice>
              <mc:Fallback>
                <p:oleObj r:id="rId3" imgW="2146300" imgH="19431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412776"/>
                        <a:ext cx="5791200" cy="455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38"/>
          <p:cNvGraphicFramePr>
            <a:graphicFrameLocks noChangeAspect="1"/>
          </p:cNvGraphicFramePr>
          <p:nvPr/>
        </p:nvGraphicFramePr>
        <p:xfrm>
          <a:off x="2855640" y="1412776"/>
          <a:ext cx="5791200" cy="455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94" r:id="rId5" imgW="2146300" imgH="1943100" progId="Equation.DSMT4">
                  <p:embed/>
                </p:oleObj>
              </mc:Choice>
              <mc:Fallback>
                <p:oleObj r:id="rId5" imgW="2146300" imgH="19431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1412776"/>
                        <a:ext cx="5791200" cy="455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208498" y="4943687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39713"/>
            <a:ext cx="5414392" cy="809624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3.2.5 Strength of a DTFT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idx="1"/>
          </p:nvPr>
        </p:nvSpPr>
        <p:spPr>
          <a:xfrm>
            <a:off x="995363" y="1162050"/>
            <a:ext cx="9021762" cy="1079500"/>
          </a:xfrm>
        </p:spPr>
        <p:txBody>
          <a:bodyPr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The strength of a DT FT is given by its norm. </a:t>
            </a:r>
          </a:p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Lp</a:t>
            </a:r>
            <a:r>
              <a:rPr lang="en-US" altLang="zh-CN" sz="3200" dirty="0">
                <a:latin typeface="Times New Roman" panose="02020603050405020304" pitchFamily="18" charset="0"/>
              </a:rPr>
              <a:t>-norm of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 is defined by:</a:t>
            </a:r>
          </a:p>
        </p:txBody>
      </p:sp>
      <p:graphicFrame>
        <p:nvGraphicFramePr>
          <p:cNvPr id="482308" name="Object 37"/>
          <p:cNvGraphicFramePr>
            <a:graphicFrameLocks noChangeAspect="1"/>
          </p:cNvGraphicFramePr>
          <p:nvPr/>
        </p:nvGraphicFramePr>
        <p:xfrm>
          <a:off x="2489200" y="2351088"/>
          <a:ext cx="56388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21" r:id="rId3" imgW="1917065" imgH="393700" progId="Equation.DSMT4">
                  <p:embed/>
                </p:oleObj>
              </mc:Choice>
              <mc:Fallback>
                <p:oleObj r:id="rId3" imgW="1917065" imgH="3937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2351088"/>
                        <a:ext cx="56388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309" name="Text Box 5"/>
          <p:cNvSpPr txBox="1">
            <a:spLocks noChangeArrowheads="1"/>
          </p:cNvSpPr>
          <p:nvPr/>
        </p:nvSpPr>
        <p:spPr bwMode="auto">
          <a:xfrm>
            <a:off x="995363" y="5421313"/>
            <a:ext cx="9815512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SzPct val="85000"/>
              <a:buFont typeface="Arial" panose="020B0604020202020204" pitchFamily="34" charset="0"/>
              <a:buBlip>
                <a:blip r:embed="rId5"/>
              </a:buBlip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M-file 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filternorm</a:t>
            </a:r>
            <a:r>
              <a:rPr lang="en-US" altLang="zh-CN" sz="3200" i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can be used to determine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norms.</a:t>
            </a:r>
            <a:endParaRPr lang="en-US" altLang="zh-CN" sz="32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1614488" y="3621088"/>
            <a:ext cx="38814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is a positive integer.</a:t>
            </a:r>
          </a:p>
        </p:txBody>
      </p:sp>
      <p:grpSp>
        <p:nvGrpSpPr>
          <p:cNvPr id="57350" name="Group 6"/>
          <p:cNvGrpSpPr/>
          <p:nvPr/>
        </p:nvGrpSpPr>
        <p:grpSpPr bwMode="auto">
          <a:xfrm>
            <a:off x="995363" y="4530725"/>
            <a:ext cx="9069387" cy="579438"/>
            <a:chOff x="204" y="2931"/>
            <a:chExt cx="5713" cy="365"/>
          </a:xfrm>
        </p:grpSpPr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204" y="2931"/>
              <a:ext cx="571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In practice, the value of  </a:t>
              </a:r>
              <a:r>
                <a:rPr lang="en-US" altLang="zh-CN" sz="3200" b="1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3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 is typically 1 or 2 or      .</a:t>
              </a:r>
            </a:p>
          </p:txBody>
        </p:sp>
        <p:graphicFrame>
          <p:nvGraphicFramePr>
            <p:cNvPr id="57352" name="Object 38"/>
            <p:cNvGraphicFramePr>
              <a:graphicFrameLocks noChangeAspect="1"/>
            </p:cNvGraphicFramePr>
            <p:nvPr/>
          </p:nvGraphicFramePr>
          <p:xfrm>
            <a:off x="5486" y="3000"/>
            <a:ext cx="2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422" r:id="rId6" imgW="152400" imgH="127000" progId="Equation.DSMT4">
                    <p:embed/>
                  </p:oleObj>
                </mc:Choice>
                <mc:Fallback>
                  <p:oleObj r:id="rId6" imgW="152400" imgH="1270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6" y="3000"/>
                          <a:ext cx="272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build="p"/>
      <p:bldP spid="482309" grpId="0"/>
      <p:bldP spid="573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1057256" y="252414"/>
            <a:ext cx="8654752" cy="925512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3.1 The Continuous-Time Fourier Transform</a:t>
            </a:r>
            <a:endParaRPr lang="en-US" altLang="zh-CN" sz="32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76350"/>
            <a:ext cx="9834563" cy="1152525"/>
          </a:xfrm>
        </p:spPr>
        <p:txBody>
          <a:bodyPr/>
          <a:lstStyle/>
          <a:p>
            <a:pPr>
              <a:defRPr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CTFT – continuous in time, continuous in frequency</a:t>
            </a:r>
          </a:p>
        </p:txBody>
      </p:sp>
      <p:grpSp>
        <p:nvGrpSpPr>
          <p:cNvPr id="11267" name="Group 5"/>
          <p:cNvGrpSpPr/>
          <p:nvPr/>
        </p:nvGrpSpPr>
        <p:grpSpPr bwMode="auto">
          <a:xfrm>
            <a:off x="2081213" y="4389438"/>
            <a:ext cx="6791325" cy="1676400"/>
            <a:chOff x="816" y="2880"/>
            <a:chExt cx="4278" cy="1056"/>
          </a:xfrm>
        </p:grpSpPr>
        <p:grpSp>
          <p:nvGrpSpPr>
            <p:cNvPr id="11268" name="Group 6"/>
            <p:cNvGrpSpPr/>
            <p:nvPr/>
          </p:nvGrpSpPr>
          <p:grpSpPr bwMode="auto">
            <a:xfrm>
              <a:off x="816" y="2880"/>
              <a:ext cx="1632" cy="1056"/>
              <a:chOff x="1152" y="2352"/>
              <a:chExt cx="1632" cy="1056"/>
            </a:xfrm>
          </p:grpSpPr>
          <p:grpSp>
            <p:nvGrpSpPr>
              <p:cNvPr id="11269" name="Group 7"/>
              <p:cNvGrpSpPr/>
              <p:nvPr/>
            </p:nvGrpSpPr>
            <p:grpSpPr bwMode="auto">
              <a:xfrm>
                <a:off x="1152" y="2352"/>
                <a:ext cx="1440" cy="912"/>
                <a:chOff x="1152" y="2352"/>
                <a:chExt cx="1440" cy="912"/>
              </a:xfrm>
            </p:grpSpPr>
            <p:grpSp>
              <p:nvGrpSpPr>
                <p:cNvPr id="11270" name="Group 8"/>
                <p:cNvGrpSpPr/>
                <p:nvPr/>
              </p:nvGrpSpPr>
              <p:grpSpPr bwMode="auto">
                <a:xfrm>
                  <a:off x="1152" y="2592"/>
                  <a:ext cx="1440" cy="672"/>
                  <a:chOff x="1056" y="2736"/>
                  <a:chExt cx="1440" cy="672"/>
                </a:xfrm>
              </p:grpSpPr>
              <p:sp>
                <p:nvSpPr>
                  <p:cNvPr id="1127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1056" y="3408"/>
                    <a:ext cx="14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1272" name="Group 10"/>
                  <p:cNvGrpSpPr/>
                  <p:nvPr/>
                </p:nvGrpSpPr>
                <p:grpSpPr bwMode="auto">
                  <a:xfrm>
                    <a:off x="1248" y="2736"/>
                    <a:ext cx="1056" cy="672"/>
                    <a:chOff x="1248" y="2736"/>
                    <a:chExt cx="1056" cy="672"/>
                  </a:xfrm>
                </p:grpSpPr>
                <p:sp>
                  <p:nvSpPr>
                    <p:cNvPr id="11273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1680" y="2736"/>
                      <a:ext cx="0" cy="672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1274" name="Freeform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48" y="2920"/>
                      <a:ext cx="1056" cy="440"/>
                    </a:xfrm>
                    <a:custGeom>
                      <a:avLst/>
                      <a:gdLst>
                        <a:gd name="T0" fmla="*/ 0 w 1056"/>
                        <a:gd name="T1" fmla="*/ 440 h 440"/>
                        <a:gd name="T2" fmla="*/ 288 w 1056"/>
                        <a:gd name="T3" fmla="*/ 56 h 440"/>
                        <a:gd name="T4" fmla="*/ 624 w 1056"/>
                        <a:gd name="T5" fmla="*/ 104 h 440"/>
                        <a:gd name="T6" fmla="*/ 1056 w 1056"/>
                        <a:gd name="T7" fmla="*/ 440 h 4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</a:cxnLst>
                      <a:rect l="0" t="0" r="r" b="b"/>
                      <a:pathLst>
                        <a:path w="1056" h="440">
                          <a:moveTo>
                            <a:pt x="0" y="440"/>
                          </a:moveTo>
                          <a:cubicBezTo>
                            <a:pt x="92" y="276"/>
                            <a:pt x="184" y="112"/>
                            <a:pt x="288" y="56"/>
                          </a:cubicBezTo>
                          <a:cubicBezTo>
                            <a:pt x="392" y="0"/>
                            <a:pt x="496" y="40"/>
                            <a:pt x="624" y="104"/>
                          </a:cubicBezTo>
                          <a:cubicBezTo>
                            <a:pt x="752" y="168"/>
                            <a:pt x="984" y="384"/>
                            <a:pt x="1056" y="440"/>
                          </a:cubicBezTo>
                        </a:path>
                      </a:pathLst>
                    </a:cu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lvl1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127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88" y="235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x(t)</a:t>
                  </a:r>
                </a:p>
              </p:txBody>
            </p:sp>
          </p:grpSp>
          <p:sp>
            <p:nvSpPr>
              <p:cNvPr id="11276" name="Text Box 14"/>
              <p:cNvSpPr txBox="1">
                <a:spLocks noChangeArrowheads="1"/>
              </p:cNvSpPr>
              <p:nvPr/>
            </p:nvSpPr>
            <p:spPr bwMode="auto">
              <a:xfrm>
                <a:off x="2640" y="3120"/>
                <a:ext cx="1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</p:grpSp>
        <p:grpSp>
          <p:nvGrpSpPr>
            <p:cNvPr id="11277" name="Group 15"/>
            <p:cNvGrpSpPr/>
            <p:nvPr/>
          </p:nvGrpSpPr>
          <p:grpSpPr bwMode="auto">
            <a:xfrm>
              <a:off x="3360" y="3024"/>
              <a:ext cx="1734" cy="803"/>
              <a:chOff x="3360" y="2496"/>
              <a:chExt cx="1734" cy="803"/>
            </a:xfrm>
          </p:grpSpPr>
          <p:grpSp>
            <p:nvGrpSpPr>
              <p:cNvPr id="11278" name="Group 16"/>
              <p:cNvGrpSpPr/>
              <p:nvPr/>
            </p:nvGrpSpPr>
            <p:grpSpPr bwMode="auto">
              <a:xfrm>
                <a:off x="3360" y="2592"/>
                <a:ext cx="1536" cy="672"/>
                <a:chOff x="3312" y="2736"/>
                <a:chExt cx="1536" cy="672"/>
              </a:xfrm>
            </p:grpSpPr>
            <p:sp>
              <p:nvSpPr>
                <p:cNvPr id="11279" name="Line 17"/>
                <p:cNvSpPr>
                  <a:spLocks noChangeShapeType="1"/>
                </p:cNvSpPr>
                <p:nvPr/>
              </p:nvSpPr>
              <p:spPr bwMode="auto">
                <a:xfrm>
                  <a:off x="3312" y="3408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0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080" y="2736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81" name="Freeform 19"/>
                <p:cNvSpPr>
                  <a:spLocks noChangeArrowheads="1"/>
                </p:cNvSpPr>
                <p:nvPr/>
              </p:nvSpPr>
              <p:spPr bwMode="auto">
                <a:xfrm>
                  <a:off x="3648" y="2920"/>
                  <a:ext cx="768" cy="488"/>
                </a:xfrm>
                <a:custGeom>
                  <a:avLst/>
                  <a:gdLst>
                    <a:gd name="T0" fmla="*/ 0 w 768"/>
                    <a:gd name="T1" fmla="*/ 488 h 488"/>
                    <a:gd name="T2" fmla="*/ 144 w 768"/>
                    <a:gd name="T3" fmla="*/ 152 h 488"/>
                    <a:gd name="T4" fmla="*/ 480 w 768"/>
                    <a:gd name="T5" fmla="*/ 8 h 488"/>
                    <a:gd name="T6" fmla="*/ 624 w 768"/>
                    <a:gd name="T7" fmla="*/ 200 h 488"/>
                    <a:gd name="T8" fmla="*/ 768 w 768"/>
                    <a:gd name="T9" fmla="*/ 488 h 4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8" h="488">
                      <a:moveTo>
                        <a:pt x="0" y="488"/>
                      </a:moveTo>
                      <a:cubicBezTo>
                        <a:pt x="32" y="360"/>
                        <a:pt x="64" y="232"/>
                        <a:pt x="144" y="152"/>
                      </a:cubicBezTo>
                      <a:cubicBezTo>
                        <a:pt x="224" y="72"/>
                        <a:pt x="400" y="0"/>
                        <a:pt x="480" y="8"/>
                      </a:cubicBezTo>
                      <a:cubicBezTo>
                        <a:pt x="560" y="16"/>
                        <a:pt x="576" y="120"/>
                        <a:pt x="624" y="200"/>
                      </a:cubicBezTo>
                      <a:cubicBezTo>
                        <a:pt x="672" y="280"/>
                        <a:pt x="720" y="384"/>
                        <a:pt x="768" y="488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aphicFrame>
            <p:nvGraphicFramePr>
              <p:cNvPr id="11282" name="Object 109"/>
              <p:cNvGraphicFramePr>
                <a:graphicFrameLocks noChangeAspect="1"/>
              </p:cNvGraphicFramePr>
              <p:nvPr/>
            </p:nvGraphicFramePr>
            <p:xfrm>
              <a:off x="4176" y="2496"/>
              <a:ext cx="624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0" r:id="rId4" imgW="521335" imgH="254635" progId="Equation.3">
                      <p:embed/>
                    </p:oleObj>
                  </mc:Choice>
                  <mc:Fallback>
                    <p:oleObj r:id="rId4" imgW="521335" imgH="254635" progId="Equation.3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2496"/>
                            <a:ext cx="624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3" name="Object 110"/>
              <p:cNvGraphicFramePr>
                <a:graphicFrameLocks noChangeAspect="1"/>
              </p:cNvGraphicFramePr>
              <p:nvPr/>
            </p:nvGraphicFramePr>
            <p:xfrm>
              <a:off x="4896" y="3120"/>
              <a:ext cx="19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51" r:id="rId6" imgW="166370" imgH="166370" progId="Equation.3">
                      <p:embed/>
                    </p:oleObj>
                  </mc:Choice>
                  <mc:Fallback>
                    <p:oleObj r:id="rId6" imgW="166370" imgH="166370" progId="Equation.3">
                      <p:embed/>
                      <p:pic>
                        <p:nvPicPr>
                          <p:cNvPr id="0" name="Object 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6" y="3120"/>
                            <a:ext cx="198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1284" name="Object 111"/>
          <p:cNvGraphicFramePr>
            <a:graphicFrameLocks noChangeAspect="1"/>
          </p:cNvGraphicFramePr>
          <p:nvPr/>
        </p:nvGraphicFramePr>
        <p:xfrm>
          <a:off x="3208338" y="1960563"/>
          <a:ext cx="4535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2" r:id="rId8" imgW="1574800" imgH="330200" progId="Equation.DSMT4">
                  <p:embed/>
                </p:oleObj>
              </mc:Choice>
              <mc:Fallback>
                <p:oleObj r:id="rId8" imgW="1574800" imgH="330200" progId="Equation.DSMT4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1960563"/>
                        <a:ext cx="45354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Object 112"/>
          <p:cNvGraphicFramePr>
            <a:graphicFrameLocks noChangeAspect="1"/>
          </p:cNvGraphicFramePr>
          <p:nvPr/>
        </p:nvGraphicFramePr>
        <p:xfrm>
          <a:off x="3208338" y="2935288"/>
          <a:ext cx="51133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3" r:id="rId10" imgW="1815465" imgH="393700" progId="Equation.DSMT4">
                  <p:embed/>
                </p:oleObj>
              </mc:Choice>
              <mc:Fallback>
                <p:oleObj r:id="rId10" imgW="1815465" imgH="393700" progId="Equation.DSMT4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8338" y="2935288"/>
                        <a:ext cx="51133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Object 113"/>
          <p:cNvGraphicFramePr>
            <a:graphicFrameLocks noChangeAspect="1"/>
          </p:cNvGraphicFramePr>
          <p:nvPr/>
        </p:nvGraphicFramePr>
        <p:xfrm>
          <a:off x="3529013" y="4138613"/>
          <a:ext cx="36576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54" r:id="rId12" imgW="1400175" imgH="241935" progId="Equation.3">
                  <p:embed/>
                </p:oleObj>
              </mc:Choice>
              <mc:Fallback>
                <p:oleObj r:id="rId12" imgW="1400175" imgH="241935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4138613"/>
                        <a:ext cx="36576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04813"/>
            <a:ext cx="7620000" cy="647700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3.3 DTFT Theorems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8370" name="Object 163"/>
          <p:cNvGraphicFramePr>
            <a:graphicFrameLocks noChangeAspect="1"/>
          </p:cNvGraphicFramePr>
          <p:nvPr/>
        </p:nvGraphicFramePr>
        <p:xfrm>
          <a:off x="4781550" y="5356225"/>
          <a:ext cx="47244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6" r:id="rId4" imgW="2451100" imgH="482600" progId="Equation.3">
                  <p:embed/>
                </p:oleObj>
              </mc:Choice>
              <mc:Fallback>
                <p:oleObj r:id="rId4" imgW="2451100" imgH="482600" progId="Equation.3">
                  <p:embed/>
                  <p:pic>
                    <p:nvPicPr>
                      <p:cNvPr id="0" name="Object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356225"/>
                        <a:ext cx="472440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Text Box 8"/>
          <p:cNvSpPr txBox="1">
            <a:spLocks noChangeArrowheads="1"/>
          </p:cNvSpPr>
          <p:nvPr/>
        </p:nvSpPr>
        <p:spPr bwMode="auto">
          <a:xfrm>
            <a:off x="1936750" y="5618163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Parseval’s relation</a:t>
            </a:r>
          </a:p>
        </p:txBody>
      </p:sp>
      <p:sp>
        <p:nvSpPr>
          <p:cNvPr id="58372" name="Text Box 9"/>
          <p:cNvSpPr txBox="1">
            <a:spLocks noChangeArrowheads="1"/>
          </p:cNvSpPr>
          <p:nvPr/>
        </p:nvSpPr>
        <p:spPr bwMode="auto">
          <a:xfrm>
            <a:off x="1936750" y="4899025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Modulation</a:t>
            </a:r>
          </a:p>
        </p:txBody>
      </p:sp>
      <p:sp>
        <p:nvSpPr>
          <p:cNvPr id="58373" name="Text Box 10"/>
          <p:cNvSpPr txBox="1">
            <a:spLocks noChangeArrowheads="1"/>
          </p:cNvSpPr>
          <p:nvPr/>
        </p:nvSpPr>
        <p:spPr bwMode="auto">
          <a:xfrm>
            <a:off x="1936750" y="4106863"/>
            <a:ext cx="216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Convolution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4" name="Text Box 11"/>
          <p:cNvSpPr txBox="1">
            <a:spLocks noChangeArrowheads="1"/>
          </p:cNvSpPr>
          <p:nvPr/>
        </p:nvSpPr>
        <p:spPr bwMode="auto">
          <a:xfrm>
            <a:off x="1936750" y="3170238"/>
            <a:ext cx="24130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Differentiation- in-frequency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5" name="Text Box 12"/>
          <p:cNvSpPr txBox="1">
            <a:spLocks noChangeArrowheads="1"/>
          </p:cNvSpPr>
          <p:nvPr/>
        </p:nvSpPr>
        <p:spPr bwMode="auto">
          <a:xfrm>
            <a:off x="1936750" y="2738438"/>
            <a:ext cx="270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Frequency-shifting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6" name="Text Box 13"/>
          <p:cNvSpPr txBox="1">
            <a:spLocks noChangeArrowheads="1"/>
          </p:cNvSpPr>
          <p:nvPr/>
        </p:nvSpPr>
        <p:spPr bwMode="auto">
          <a:xfrm>
            <a:off x="1936750" y="2233613"/>
            <a:ext cx="2341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Time-shifting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7" name="Text Box 14"/>
          <p:cNvSpPr txBox="1">
            <a:spLocks noChangeArrowheads="1"/>
          </p:cNvSpPr>
          <p:nvPr/>
        </p:nvSpPr>
        <p:spPr bwMode="auto">
          <a:xfrm>
            <a:off x="1936750" y="165735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Linearity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8378" name="Object 164"/>
          <p:cNvGraphicFramePr>
            <a:graphicFrameLocks noChangeAspect="1"/>
          </p:cNvGraphicFramePr>
          <p:nvPr/>
        </p:nvGraphicFramePr>
        <p:xfrm>
          <a:off x="3863975" y="1052513"/>
          <a:ext cx="21605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7" r:id="rId6" imgW="954405" imgH="229235" progId="Equation.DSMT4">
                  <p:embed/>
                </p:oleObj>
              </mc:Choice>
              <mc:Fallback>
                <p:oleObj r:id="rId6" imgW="954405" imgH="229235" progId="Equation.DSMT4">
                  <p:embed/>
                  <p:pic>
                    <p:nvPicPr>
                      <p:cNvPr id="0" name="Object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1052513"/>
                        <a:ext cx="21605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65"/>
          <p:cNvGraphicFramePr>
            <a:graphicFrameLocks noChangeAspect="1"/>
          </p:cNvGraphicFramePr>
          <p:nvPr/>
        </p:nvGraphicFramePr>
        <p:xfrm>
          <a:off x="6527800" y="1052513"/>
          <a:ext cx="23034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8" r:id="rId8" imgW="967105" imgH="229235" progId="Equation.DSMT4">
                  <p:embed/>
                </p:oleObj>
              </mc:Choice>
              <mc:Fallback>
                <p:oleObj r:id="rId8" imgW="967105" imgH="229235" progId="Equation.DSMT4">
                  <p:embed/>
                  <p:pic>
                    <p:nvPicPr>
                      <p:cNvPr id="0" name="Object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7800" y="1052513"/>
                        <a:ext cx="23034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0" name="Object 166"/>
          <p:cNvGraphicFramePr>
            <a:graphicFrameLocks noChangeAspect="1"/>
          </p:cNvGraphicFramePr>
          <p:nvPr/>
        </p:nvGraphicFramePr>
        <p:xfrm>
          <a:off x="4097338" y="1585913"/>
          <a:ext cx="56149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89" r:id="rId10" imgW="2311400" imgH="228600" progId="Equation.DSMT4">
                  <p:embed/>
                </p:oleObj>
              </mc:Choice>
              <mc:Fallback>
                <p:oleObj r:id="rId10" imgW="2311400" imgH="228600" progId="Equation.DSMT4">
                  <p:embed/>
                  <p:pic>
                    <p:nvPicPr>
                      <p:cNvPr id="0" name="Object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7338" y="1585913"/>
                        <a:ext cx="56149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67"/>
          <p:cNvGraphicFramePr>
            <a:graphicFrameLocks noChangeAspect="1"/>
          </p:cNvGraphicFramePr>
          <p:nvPr/>
        </p:nvGraphicFramePr>
        <p:xfrm>
          <a:off x="4852988" y="2139950"/>
          <a:ext cx="37449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0" r:id="rId12" imgW="1536700" imgH="241300" progId="Equation.DSMT4">
                  <p:embed/>
                </p:oleObj>
              </mc:Choice>
              <mc:Fallback>
                <p:oleObj r:id="rId12" imgW="1536700" imgH="241300" progId="Equation.DSMT4">
                  <p:embed/>
                  <p:pic>
                    <p:nvPicPr>
                      <p:cNvPr id="0" name="Object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2139950"/>
                        <a:ext cx="374491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68"/>
          <p:cNvGraphicFramePr>
            <a:graphicFrameLocks noChangeAspect="1"/>
          </p:cNvGraphicFramePr>
          <p:nvPr/>
        </p:nvGraphicFramePr>
        <p:xfrm>
          <a:off x="4781550" y="2667000"/>
          <a:ext cx="374491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1" r:id="rId14" imgW="1450975" imgH="229235" progId="Equation.DSMT4">
                  <p:embed/>
                </p:oleObj>
              </mc:Choice>
              <mc:Fallback>
                <p:oleObj r:id="rId14" imgW="1450975" imgH="229235" progId="Equation.DSMT4">
                  <p:embed/>
                  <p:pic>
                    <p:nvPicPr>
                      <p:cNvPr id="0" name="Object 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2667000"/>
                        <a:ext cx="3744913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69"/>
          <p:cNvGraphicFramePr>
            <a:graphicFrameLocks noChangeAspect="1"/>
          </p:cNvGraphicFramePr>
          <p:nvPr/>
        </p:nvGraphicFramePr>
        <p:xfrm>
          <a:off x="5249863" y="3098800"/>
          <a:ext cx="3240087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2" r:id="rId16" imgW="1221740" imgH="419735" progId="Equation.DSMT4">
                  <p:embed/>
                </p:oleObj>
              </mc:Choice>
              <mc:Fallback>
                <p:oleObj r:id="rId16" imgW="1221740" imgH="419735" progId="Equation.DSMT4">
                  <p:embed/>
                  <p:pic>
                    <p:nvPicPr>
                      <p:cNvPr id="0" name="Object 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9863" y="3098800"/>
                        <a:ext cx="3240087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4" name="Object 170"/>
          <p:cNvGraphicFramePr>
            <a:graphicFrameLocks noChangeAspect="1"/>
          </p:cNvGraphicFramePr>
          <p:nvPr/>
        </p:nvGraphicFramePr>
        <p:xfrm>
          <a:off x="4529138" y="4033838"/>
          <a:ext cx="43942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3" r:id="rId18" imgW="1803400" imgH="228600" progId="Equation.DSMT4">
                  <p:embed/>
                </p:oleObj>
              </mc:Choice>
              <mc:Fallback>
                <p:oleObj r:id="rId18" imgW="1803400" imgH="228600" progId="Equation.DSMT4">
                  <p:embed/>
                  <p:pic>
                    <p:nvPicPr>
                      <p:cNvPr id="0" name="Object 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138" y="4033838"/>
                        <a:ext cx="43942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1"/>
          <p:cNvGraphicFramePr>
            <a:graphicFrameLocks noChangeAspect="1"/>
          </p:cNvGraphicFramePr>
          <p:nvPr/>
        </p:nvGraphicFramePr>
        <p:xfrm>
          <a:off x="4313238" y="4598988"/>
          <a:ext cx="54006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94" r:id="rId20" imgW="2438400" imgH="393700" progId="Equation.DSMT4">
                  <p:embed/>
                </p:oleObj>
              </mc:Choice>
              <mc:Fallback>
                <p:oleObj r:id="rId20" imgW="2438400" imgH="393700" progId="Equation.DSMT4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4598988"/>
                        <a:ext cx="54006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835649" y="544036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8192770" cy="692785"/>
          </a:xfrm>
        </p:spPr>
        <p:txBody>
          <a:bodyPr/>
          <a:lstStyle/>
          <a:p>
            <a:r>
              <a:rPr lang="en-US" altLang="zh-CN" u="sng">
                <a:latin typeface="Times New Roman" panose="02020603050405020304" pitchFamily="18" charset="0"/>
                <a:sym typeface="+mn-ea"/>
              </a:rPr>
              <a:t>Ex. 3.11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492896"/>
            <a:ext cx="6040514" cy="210005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2A2015-0AB7-4DDD-812F-DC1D25163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268760"/>
            <a:ext cx="10009112" cy="109389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7684770" cy="621665"/>
          </a:xfrm>
        </p:spPr>
        <p:txBody>
          <a:bodyPr/>
          <a:lstStyle/>
          <a:p>
            <a:r>
              <a:rPr lang="en-US" altLang="zh-CN" u="sng">
                <a:latin typeface="Times New Roman" panose="02020603050405020304" pitchFamily="18" charset="0"/>
                <a:sym typeface="+mn-ea"/>
              </a:rPr>
              <a:t>Ex. 3.12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7" y="1708785"/>
            <a:ext cx="4547870" cy="659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70" y="1197610"/>
            <a:ext cx="3146425" cy="511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895" y="2621562"/>
            <a:ext cx="2370454" cy="52041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64" y="3227706"/>
            <a:ext cx="3954052" cy="6591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464" y="3972562"/>
            <a:ext cx="8273415" cy="97663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5" name="Object 20"/>
          <p:cNvGraphicFramePr>
            <a:graphicFrameLocks noChangeAspect="1"/>
          </p:cNvGraphicFramePr>
          <p:nvPr/>
        </p:nvGraphicFramePr>
        <p:xfrm>
          <a:off x="5139055" y="1934845"/>
          <a:ext cx="2892425" cy="976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3" r:id="rId3" imgW="3200400" imgH="1079500" progId="Equation.3">
                  <p:embed/>
                </p:oleObj>
              </mc:Choice>
              <mc:Fallback>
                <p:oleObj r:id="rId3" imgW="3200400" imgH="1079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9055" y="1934845"/>
                        <a:ext cx="2892425" cy="976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10073317" y="558100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7684770" cy="621665"/>
          </a:xfrm>
        </p:spPr>
        <p:txBody>
          <a:bodyPr/>
          <a:lstStyle/>
          <a:p>
            <a:r>
              <a:rPr lang="en-US" altLang="zh-CN" u="sng">
                <a:latin typeface="Times New Roman" panose="02020603050405020304" pitchFamily="18" charset="0"/>
                <a:sym typeface="+mn-ea"/>
              </a:rPr>
              <a:t>Ex. 3.13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0705" y="400050"/>
            <a:ext cx="4799965" cy="4965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1165860"/>
            <a:ext cx="5347970" cy="558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670" y="1164590"/>
            <a:ext cx="3200400" cy="5600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505" y="2019935"/>
            <a:ext cx="3614420" cy="602615"/>
          </a:xfrm>
          <a:prstGeom prst="rect">
            <a:avLst/>
          </a:prstGeom>
        </p:spPr>
      </p:pic>
      <p:graphicFrame>
        <p:nvGraphicFramePr>
          <p:cNvPr id="62466" name="Object 38"/>
          <p:cNvGraphicFramePr>
            <a:graphicFrameLocks noChangeAspect="1"/>
          </p:cNvGraphicFramePr>
          <p:nvPr/>
        </p:nvGraphicFramePr>
        <p:xfrm>
          <a:off x="1139825" y="3094990"/>
          <a:ext cx="7014210" cy="12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4" r:id="rId9" imgW="2781300" imgH="482600" progId="Equation.3">
                  <p:embed/>
                </p:oleObj>
              </mc:Choice>
              <mc:Fallback>
                <p:oleObj r:id="rId9" imgW="2781300" imgH="4826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3094990"/>
                        <a:ext cx="7014210" cy="12179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7" name="Object 39"/>
          <p:cNvGraphicFramePr>
            <a:graphicFrameLocks noChangeAspect="1"/>
          </p:cNvGraphicFramePr>
          <p:nvPr/>
        </p:nvGraphicFramePr>
        <p:xfrm>
          <a:off x="859155" y="4629150"/>
          <a:ext cx="7570788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5" r:id="rId11" imgW="7950200" imgH="1181100" progId="Equation.3">
                  <p:embed/>
                </p:oleObj>
              </mc:Choice>
              <mc:Fallback>
                <p:oleObj r:id="rId11" imgW="7950200" imgH="11811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55" y="4629150"/>
                        <a:ext cx="7570788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9" name="Object 110"/>
          <p:cNvGraphicFramePr>
            <a:graphicFrameLocks noChangeAspect="1"/>
          </p:cNvGraphicFramePr>
          <p:nvPr/>
        </p:nvGraphicFramePr>
        <p:xfrm>
          <a:off x="2392522" y="1330643"/>
          <a:ext cx="500443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r:id="rId3" imgW="1917065" imgH="228600" progId="Equation.DSMT4">
                  <p:embed/>
                </p:oleObj>
              </mc:Choice>
              <mc:Fallback>
                <p:oleObj r:id="rId3" imgW="1917065" imgH="228600" progId="Equation.DSMT4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522" y="1330643"/>
                        <a:ext cx="500443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661208" y="548640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09600" y="274955"/>
            <a:ext cx="7684770" cy="621665"/>
          </a:xfrm>
        </p:spPr>
        <p:txBody>
          <a:bodyPr/>
          <a:lstStyle/>
          <a:p>
            <a:r>
              <a:rPr lang="en-US" altLang="zh-CN" u="sng" dirty="0">
                <a:latin typeface="Times New Roman" panose="02020603050405020304" pitchFamily="18" charset="0"/>
                <a:sym typeface="+mn-ea"/>
              </a:rPr>
              <a:t>Ex. 3.14 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利用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DTFT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求卷和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F08D310-8C2C-4187-BD94-DA55607630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2529" y="2156266"/>
            <a:ext cx="7964203" cy="27849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3ECD2A-053E-4489-88D1-65AE27AD1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556" y="5157192"/>
            <a:ext cx="3428365" cy="41656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3" name="Object 72"/>
          <p:cNvGraphicFramePr>
            <a:graphicFrameLocks noChangeAspect="1"/>
          </p:cNvGraphicFramePr>
          <p:nvPr/>
        </p:nvGraphicFramePr>
        <p:xfrm>
          <a:off x="1558925" y="4384040"/>
          <a:ext cx="80708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5" r:id="rId3" imgW="3467100" imgH="444500" progId="Equation.DSMT4">
                  <p:embed/>
                </p:oleObj>
              </mc:Choice>
              <mc:Fallback>
                <p:oleObj r:id="rId3" imgW="3467100" imgH="44450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384040"/>
                        <a:ext cx="80708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/>
          <p:cNvSpPr/>
          <p:nvPr/>
        </p:nvSpPr>
        <p:spPr>
          <a:xfrm>
            <a:off x="9979343" y="5629274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710" y="1877695"/>
            <a:ext cx="7701280" cy="9156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3710" y="2903220"/>
            <a:ext cx="5240020" cy="1275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8925" y="1258570"/>
            <a:ext cx="3634105" cy="4070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455" y="1151255"/>
            <a:ext cx="351790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838"/>
            <a:ext cx="10972800" cy="1143000"/>
          </a:xfrm>
        </p:spPr>
        <p:txBody>
          <a:bodyPr/>
          <a:lstStyle/>
          <a:p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3.4  Energy Density Spectrum of a Discrete-Time Sequence</a:t>
            </a:r>
            <a:endParaRPr lang="en-US" altLang="zh-CN" sz="3200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852488" y="1223963"/>
            <a:ext cx="9636000" cy="59309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The total </a:t>
            </a:r>
            <a:r>
              <a:rPr lang="en-US" altLang="zh-CN" dirty="0">
                <a:solidFill>
                  <a:schemeClr val="accent6"/>
                </a:solidFill>
                <a:latin typeface="Times New Roman" panose="02020603050405020304" pitchFamily="18" charset="0"/>
              </a:rPr>
              <a:t>energy</a:t>
            </a:r>
            <a:r>
              <a:rPr lang="en-US" altLang="zh-CN" dirty="0">
                <a:latin typeface="Times New Roman" panose="02020603050405020304" pitchFamily="18" charset="0"/>
              </a:rPr>
              <a:t> of a finite-energy sequence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given by</a:t>
            </a:r>
          </a:p>
        </p:txBody>
      </p:sp>
      <p:grpSp>
        <p:nvGrpSpPr>
          <p:cNvPr id="64515" name="Group 4"/>
          <p:cNvGrpSpPr/>
          <p:nvPr/>
        </p:nvGrpSpPr>
        <p:grpSpPr bwMode="auto">
          <a:xfrm>
            <a:off x="3843973" y="1905953"/>
            <a:ext cx="2755900" cy="990600"/>
            <a:chOff x="1824" y="1916"/>
            <a:chExt cx="1736" cy="624"/>
          </a:xfrm>
        </p:grpSpPr>
        <p:graphicFrame>
          <p:nvGraphicFramePr>
            <p:cNvPr id="64516" name="Object 45"/>
            <p:cNvGraphicFramePr>
              <a:graphicFrameLocks noChangeAspect="1"/>
            </p:cNvGraphicFramePr>
            <p:nvPr/>
          </p:nvGraphicFramePr>
          <p:xfrm>
            <a:off x="2064" y="1916"/>
            <a:ext cx="1496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2" r:id="rId3" imgW="2374900" imgH="990600" progId="Equation.3">
                    <p:embed/>
                  </p:oleObj>
                </mc:Choice>
                <mc:Fallback>
                  <p:oleObj r:id="rId3" imgW="2374900" imgH="9906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916"/>
                          <a:ext cx="1496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7" name="Text Box 6"/>
            <p:cNvSpPr txBox="1">
              <a:spLocks noChangeArrowheads="1"/>
            </p:cNvSpPr>
            <p:nvPr/>
          </p:nvSpPr>
          <p:spPr bwMode="auto">
            <a:xfrm>
              <a:off x="1824" y="2016"/>
              <a:ext cx="3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chemeClr val="tx1"/>
                  </a:solidFill>
                  <a:latin typeface="Lucida Calligraphy" panose="03010101010101010101" pitchFamily="66" charset="0"/>
                </a:rPr>
                <a:t>E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4518" name="Group 7"/>
          <p:cNvGrpSpPr/>
          <p:nvPr/>
        </p:nvGrpSpPr>
        <p:grpSpPr bwMode="auto">
          <a:xfrm>
            <a:off x="2283143" y="3686810"/>
            <a:ext cx="6037262" cy="1066800"/>
            <a:chOff x="984" y="3360"/>
            <a:chExt cx="3803" cy="672"/>
          </a:xfrm>
        </p:grpSpPr>
        <p:graphicFrame>
          <p:nvGraphicFramePr>
            <p:cNvPr id="64519" name="Object 46"/>
            <p:cNvGraphicFramePr>
              <a:graphicFrameLocks noChangeAspect="1"/>
            </p:cNvGraphicFramePr>
            <p:nvPr/>
          </p:nvGraphicFramePr>
          <p:xfrm>
            <a:off x="1227" y="3360"/>
            <a:ext cx="3560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33" r:id="rId5" imgW="5651500" imgH="1066800" progId="Equation.3">
                    <p:embed/>
                  </p:oleObj>
                </mc:Choice>
                <mc:Fallback>
                  <p:oleObj r:id="rId5" imgW="5651500" imgH="10668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3360"/>
                          <a:ext cx="3560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0" name="Text Box 9"/>
            <p:cNvSpPr txBox="1">
              <a:spLocks noChangeArrowheads="1"/>
            </p:cNvSpPr>
            <p:nvPr/>
          </p:nvSpPr>
          <p:spPr bwMode="auto">
            <a:xfrm>
              <a:off x="984" y="3512"/>
              <a:ext cx="3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3200">
                  <a:solidFill>
                    <a:schemeClr val="tx1"/>
                  </a:solidFill>
                  <a:latin typeface="Lucida Calligraphy" panose="03010101010101010101" pitchFamily="66" charset="0"/>
                </a:rPr>
                <a:t>E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64521" name="Text Box 10"/>
          <p:cNvSpPr txBox="1">
            <a:spLocks noChangeArrowheads="1"/>
          </p:cNvSpPr>
          <p:nvPr/>
        </p:nvSpPr>
        <p:spPr bwMode="auto">
          <a:xfrm>
            <a:off x="852488" y="3044508"/>
            <a:ext cx="74676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 From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Parseval’s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relation we observe that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65538" name="Object 22"/>
          <p:cNvGraphicFramePr>
            <a:graphicFrameLocks noChangeAspect="1"/>
          </p:cNvGraphicFramePr>
          <p:nvPr/>
        </p:nvGraphicFramePr>
        <p:xfrm>
          <a:off x="2058670" y="4941888"/>
          <a:ext cx="2984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4" r:id="rId7" imgW="2984500" imgH="825500" progId="Equation.3">
                  <p:embed/>
                </p:oleObj>
              </mc:Choice>
              <mc:Fallback>
                <p:oleObj r:id="rId7" imgW="2984500" imgH="825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670" y="4941888"/>
                        <a:ext cx="2984500" cy="8255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Text Box 5"/>
          <p:cNvSpPr txBox="1">
            <a:spLocks noChangeArrowheads="1"/>
          </p:cNvSpPr>
          <p:nvPr/>
        </p:nvSpPr>
        <p:spPr bwMode="auto">
          <a:xfrm>
            <a:off x="5160964" y="5163179"/>
            <a:ext cx="3975735" cy="5219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energy density spectrum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98513" y="1009651"/>
            <a:ext cx="9526587" cy="1239838"/>
          </a:xfrm>
        </p:spPr>
        <p:txBody>
          <a:bodyPr/>
          <a:lstStyle/>
          <a:p>
            <a:r>
              <a:rPr lang="en-US" altLang="zh-CN" sz="3200" u="sng" dirty="0">
                <a:latin typeface="Times New Roman" panose="02020603050405020304" pitchFamily="18" charset="0"/>
                <a:ea typeface="Gulim" panose="020B0600000101010101" pitchFamily="34" charset="-127"/>
              </a:rPr>
              <a:t>Example 3.15 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 Compute the energy of the sequence 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   </a:t>
            </a:r>
            <a:r>
              <a:rPr lang="en-US" altLang="zh-CN" sz="32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h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LP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[n]=sin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baseline="-250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c</a:t>
            </a:r>
            <a:r>
              <a:rPr lang="en-US" altLang="zh-CN" sz="3200" dirty="0" err="1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/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n, -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&lt;n&lt;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endParaRPr lang="en-US" altLang="zh-CN" sz="32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graphicFrame>
        <p:nvGraphicFramePr>
          <p:cNvPr id="66562" name="Object 4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128963" y="2276475"/>
          <a:ext cx="5613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8" r:id="rId3" imgW="2286000" imgH="431800" progId="Equation.DSMT4">
                  <p:embed/>
                </p:oleObj>
              </mc:Choice>
              <mc:Fallback>
                <p:oleObj r:id="rId3" imgW="2286000" imgH="431800" progId="Equation.DSMT4">
                  <p:embed/>
                  <p:pic>
                    <p:nvPicPr>
                      <p:cNvPr id="0" name="Object 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8963" y="2276475"/>
                        <a:ext cx="5613400" cy="10604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4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157663" y="3336925"/>
          <a:ext cx="4211637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9" r:id="rId5" imgW="1790700" imgH="482600" progId="Equation.DSMT4">
                  <p:embed/>
                </p:oleObj>
              </mc:Choice>
              <mc:Fallback>
                <p:oleObj r:id="rId5" imgW="1790700" imgH="482600" progId="Equation.DSMT4">
                  <p:embed/>
                  <p:pic>
                    <p:nvPicPr>
                      <p:cNvPr id="0" name="Object 4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3336925"/>
                        <a:ext cx="4211637" cy="11350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336800" y="3559175"/>
            <a:ext cx="14398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Where,</a:t>
            </a:r>
          </a:p>
        </p:txBody>
      </p:sp>
      <p:graphicFrame>
        <p:nvGraphicFramePr>
          <p:cNvPr id="6656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930141"/>
              </p:ext>
            </p:extLst>
          </p:nvPr>
        </p:nvGraphicFramePr>
        <p:xfrm>
          <a:off x="2716966" y="4460875"/>
          <a:ext cx="5875338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0" r:id="rId7" imgW="2286000" imgH="431800" progId="Equation.DSMT4">
                  <p:embed/>
                </p:oleObj>
              </mc:Choice>
              <mc:Fallback>
                <p:oleObj r:id="rId7" imgW="2286000" imgH="431800" progId="Equation.DSMT4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6966" y="4460875"/>
                        <a:ext cx="5875338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4"/>
          <p:cNvSpPr txBox="1">
            <a:spLocks noChangeArrowheads="1"/>
          </p:cNvSpPr>
          <p:nvPr/>
        </p:nvSpPr>
        <p:spPr bwMode="auto">
          <a:xfrm>
            <a:off x="1695450" y="5700713"/>
            <a:ext cx="93106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Hence, h</a:t>
            </a:r>
            <a:r>
              <a:rPr lang="en-US" altLang="zh-CN" sz="3200" b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LP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[n] is a finite-energy lowpass sequence.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1" grpId="0" build="p"/>
      <p:bldP spid="66564" grpId="0"/>
      <p:bldP spid="6656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/>
        </p:nvSpPr>
        <p:spPr>
          <a:xfrm>
            <a:off x="263352" y="286891"/>
            <a:ext cx="10506316" cy="6216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600" u="sng" dirty="0">
                <a:latin typeface="Times New Roman" panose="02020603050405020304" pitchFamily="18" charset="0"/>
                <a:sym typeface="+mn-ea"/>
              </a:rPr>
              <a:t>Ex. 3.16</a:t>
            </a:r>
            <a:r>
              <a:rPr lang="zh-CN" altLang="en-US" sz="3600" u="sng" dirty="0">
                <a:latin typeface="Times New Roman" panose="02020603050405020304" pitchFamily="18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Energy of the Exponential Discrete-Time Signal</a:t>
            </a:r>
            <a:r>
              <a:rPr lang="en-US" altLang="zh-CN" sz="3200" u="sng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608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89169"/>
              </p:ext>
            </p:extLst>
          </p:nvPr>
        </p:nvGraphicFramePr>
        <p:xfrm>
          <a:off x="2027555" y="1175320"/>
          <a:ext cx="5706819" cy="1167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r:id="rId3" imgW="2032000" imgH="431800" progId="Equation.3">
                  <p:embed/>
                </p:oleObj>
              </mc:Choice>
              <mc:Fallback>
                <p:oleObj r:id="rId3" imgW="20320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555" y="1175320"/>
                        <a:ext cx="5706819" cy="1167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678" y="2609214"/>
            <a:ext cx="8809990" cy="1177290"/>
          </a:xfrm>
          <a:prstGeom prst="rect">
            <a:avLst/>
          </a:prstGeom>
        </p:spPr>
      </p:pic>
      <p:graphicFrame>
        <p:nvGraphicFramePr>
          <p:cNvPr id="65538" name="Object 22"/>
          <p:cNvGraphicFramePr>
            <a:graphicFrameLocks noChangeAspect="1"/>
          </p:cNvGraphicFramePr>
          <p:nvPr/>
        </p:nvGraphicFramePr>
        <p:xfrm>
          <a:off x="4401185" y="4779645"/>
          <a:ext cx="6436360" cy="1039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r:id="rId6" imgW="2514600" imgH="431800" progId="Equation.3">
                  <p:embed/>
                </p:oleObj>
              </mc:Choice>
              <mc:Fallback>
                <p:oleObj r:id="rId6" imgW="25146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1185" y="4779645"/>
                        <a:ext cx="6436360" cy="10394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027555" y="4083685"/>
            <a:ext cx="44624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From Parseval’s relation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06FD3E-D655-497C-9299-3D092FE3B0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6111" y="5042432"/>
            <a:ext cx="2987160" cy="513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2" name="Rectangle 10"/>
          <p:cNvSpPr>
            <a:spLocks noChangeArrowheads="1"/>
          </p:cNvSpPr>
          <p:nvPr/>
        </p:nvSpPr>
        <p:spPr bwMode="auto">
          <a:xfrm>
            <a:off x="639763" y="409575"/>
            <a:ext cx="781367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zh-CN" sz="32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3.1.3 Band-Limited Continuous-Time Signals</a:t>
            </a:r>
          </a:p>
        </p:txBody>
      </p:sp>
      <p:sp>
        <p:nvSpPr>
          <p:cNvPr id="68610" name="Rectangle 11"/>
          <p:cNvSpPr>
            <a:spLocks noChangeArrowheads="1"/>
          </p:cNvSpPr>
          <p:nvPr/>
        </p:nvSpPr>
        <p:spPr bwMode="auto">
          <a:xfrm>
            <a:off x="812800" y="1205230"/>
            <a:ext cx="9153525" cy="155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An ideal band-limited signal has a spectrum that is zero outside a frequency range 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     0&lt;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a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≤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| 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|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≤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l-GR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</a:t>
            </a:r>
            <a:r>
              <a:rPr lang="el-GR" altLang="zh-CN" sz="2800" b="1" dirty="0">
                <a:solidFill>
                  <a:schemeClr val="tx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∞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, that is</a:t>
            </a:r>
          </a:p>
        </p:txBody>
      </p:sp>
      <p:graphicFrame>
        <p:nvGraphicFramePr>
          <p:cNvPr id="68611" name="Object 12"/>
          <p:cNvGraphicFramePr>
            <a:graphicFrameLocks noChangeAspect="1"/>
          </p:cNvGraphicFramePr>
          <p:nvPr/>
        </p:nvGraphicFramePr>
        <p:xfrm>
          <a:off x="1339850" y="2834323"/>
          <a:ext cx="5040313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7" r:id="rId5" imgW="1726565" imgH="482600" progId="Equation.DSMT4">
                  <p:embed/>
                </p:oleObj>
              </mc:Choice>
              <mc:Fallback>
                <p:oleObj r:id="rId5" imgW="1726565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2834323"/>
                        <a:ext cx="5040313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Rectangle 2"/>
          <p:cNvSpPr txBox="1">
            <a:spLocks noChangeArrowheads="1"/>
          </p:cNvSpPr>
          <p:nvPr/>
        </p:nvSpPr>
        <p:spPr bwMode="auto">
          <a:xfrm>
            <a:off x="812800" y="4693285"/>
            <a:ext cx="687959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Band-limited signals are classified according to the frequency range where most of the signal’s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energy</a:t>
            </a:r>
            <a:r>
              <a:rPr lang="en-US" altLang="zh-CN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is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concentrated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</a:p>
        </p:txBody>
      </p:sp>
      <p:graphicFrame>
        <p:nvGraphicFramePr>
          <p:cNvPr id="3" name="对象 2"/>
          <p:cNvGraphicFramePr/>
          <p:nvPr>
            <p:custDataLst>
              <p:tags r:id="rId2"/>
            </p:custDataLst>
          </p:nvPr>
        </p:nvGraphicFramePr>
        <p:xfrm>
          <a:off x="7692390" y="2139950"/>
          <a:ext cx="401764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78" r:id="rId7" imgW="4676775" imgH="3295650" progId="Paint.Picture">
                  <p:embed/>
                </p:oleObj>
              </mc:Choice>
              <mc:Fallback>
                <p:oleObj r:id="rId7" imgW="4676775" imgH="32956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692390" y="2139950"/>
                        <a:ext cx="4017645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1" name="Rectangle 2"/>
          <p:cNvSpPr>
            <a:spLocks noGrp="1" noChangeArrowheads="1"/>
          </p:cNvSpPr>
          <p:nvPr/>
        </p:nvSpPr>
        <p:spPr>
          <a:xfrm>
            <a:off x="7692390" y="4972853"/>
            <a:ext cx="4017645" cy="1068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如图，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80% 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的信号能量集中在频率范围：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0</a:t>
            </a:r>
            <a:r>
              <a:rPr lang="el-G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l-G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|</a:t>
            </a:r>
            <a:r>
              <a:rPr lang="el-G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≤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0.4898</a:t>
            </a:r>
            <a:r>
              <a:rPr lang="el-G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  <p:bldP spid="68612" grpId="0"/>
      <p:bldP spid="7168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98"/>
          <p:cNvGraphicFramePr>
            <a:graphicFrameLocks noGrp="1" noChangeAspect="1"/>
          </p:cNvGraphicFramePr>
          <p:nvPr>
            <p:ph sz="half" idx="2"/>
          </p:nvPr>
        </p:nvGraphicFramePr>
        <p:xfrm>
          <a:off x="5435600" y="2803525"/>
          <a:ext cx="44958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r:id="rId3" imgW="1586865" imgH="254000" progId="Equation.DSMT4">
                  <p:embed/>
                </p:oleObj>
              </mc:Choice>
              <mc:Fallback>
                <p:oleObj r:id="rId3" imgW="1586865" imgH="254000" progId="Equation.DSMT4">
                  <p:embed/>
                  <p:pic>
                    <p:nvPicPr>
                      <p:cNvPr id="0" name="Object 9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803525"/>
                        <a:ext cx="4495800" cy="72072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Rectangle 7"/>
          <p:cNvSpPr>
            <a:spLocks noChangeArrowheads="1"/>
          </p:cNvSpPr>
          <p:nvPr/>
        </p:nvSpPr>
        <p:spPr bwMode="auto">
          <a:xfrm>
            <a:off x="2536825" y="2803525"/>
            <a:ext cx="2663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32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In polar form:</a:t>
            </a:r>
          </a:p>
        </p:txBody>
      </p:sp>
      <p:graphicFrame>
        <p:nvGraphicFramePr>
          <p:cNvPr id="13316" name="Object 99"/>
          <p:cNvGraphicFramePr>
            <a:graphicFrameLocks noChangeAspect="1"/>
          </p:cNvGraphicFramePr>
          <p:nvPr/>
        </p:nvGraphicFramePr>
        <p:xfrm>
          <a:off x="2726996" y="2035911"/>
          <a:ext cx="6518275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5" r:id="rId5" imgW="2489200" imgH="228600" progId="Equation.DSMT4">
                  <p:embed/>
                </p:oleObj>
              </mc:Choice>
              <mc:Fallback>
                <p:oleObj r:id="rId5" imgW="2489200" imgH="2286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6996" y="2035911"/>
                        <a:ext cx="6518275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7" name="组合 1"/>
          <p:cNvGrpSpPr/>
          <p:nvPr/>
        </p:nvGrpSpPr>
        <p:grpSpPr bwMode="auto">
          <a:xfrm>
            <a:off x="3015393" y="3802062"/>
            <a:ext cx="5838095" cy="674713"/>
            <a:chOff x="1980248" y="3849053"/>
            <a:chExt cx="5838094" cy="675005"/>
          </a:xfrm>
        </p:grpSpPr>
        <p:sp>
          <p:nvSpPr>
            <p:cNvPr id="13318" name="Rectangle 12"/>
            <p:cNvSpPr>
              <a:spLocks noChangeArrowheads="1"/>
            </p:cNvSpPr>
            <p:nvPr/>
          </p:nvSpPr>
          <p:spPr bwMode="auto">
            <a:xfrm>
              <a:off x="3623532" y="3868678"/>
              <a:ext cx="4194810" cy="579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-----</a:t>
              </a:r>
              <a:r>
                <a:rPr lang="en-US" altLang="zh-CN" sz="32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magnitude spectrum</a:t>
              </a:r>
            </a:p>
          </p:txBody>
        </p:sp>
        <p:graphicFrame>
          <p:nvGraphicFramePr>
            <p:cNvPr id="13319" name="Object 100"/>
            <p:cNvGraphicFramePr>
              <a:graphicFrameLocks noChangeAspect="1"/>
            </p:cNvGraphicFramePr>
            <p:nvPr/>
          </p:nvGraphicFramePr>
          <p:xfrm>
            <a:off x="1980248" y="3849053"/>
            <a:ext cx="1554480" cy="675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6" r:id="rId7" imgW="585470" imgH="254635" progId="Equation.DSMT4">
                    <p:embed/>
                  </p:oleObj>
                </mc:Choice>
                <mc:Fallback>
                  <p:oleObj r:id="rId7" imgW="585470" imgH="254635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0248" y="3849053"/>
                          <a:ext cx="1554480" cy="6750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20" name="组合 2"/>
          <p:cNvGrpSpPr/>
          <p:nvPr/>
        </p:nvGrpSpPr>
        <p:grpSpPr bwMode="auto">
          <a:xfrm>
            <a:off x="1919536" y="4569674"/>
            <a:ext cx="7591425" cy="1046163"/>
            <a:chOff x="793569" y="5140276"/>
            <a:chExt cx="7591838" cy="1046661"/>
          </a:xfrm>
        </p:grpSpPr>
        <p:graphicFrame>
          <p:nvGraphicFramePr>
            <p:cNvPr id="13321" name="Object 101"/>
            <p:cNvGraphicFramePr>
              <a:graphicFrameLocks noChangeAspect="1"/>
            </p:cNvGraphicFramePr>
            <p:nvPr/>
          </p:nvGraphicFramePr>
          <p:xfrm>
            <a:off x="793569" y="5140276"/>
            <a:ext cx="4066819" cy="1046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7" r:id="rId9" imgW="890905" imgH="229235" progId="Equation.DSMT4">
                    <p:embed/>
                  </p:oleObj>
                </mc:Choice>
                <mc:Fallback>
                  <p:oleObj r:id="rId9" imgW="890905" imgH="229235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569" y="5140276"/>
                          <a:ext cx="4066819" cy="10466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2" name="Rectangle 14"/>
            <p:cNvSpPr>
              <a:spLocks noChangeArrowheads="1"/>
            </p:cNvSpPr>
            <p:nvPr/>
          </p:nvSpPr>
          <p:spPr bwMode="auto">
            <a:xfrm>
              <a:off x="5003800" y="5373688"/>
              <a:ext cx="3381607" cy="579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-----</a:t>
              </a: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phase spectrum</a:t>
              </a:r>
            </a:p>
          </p:txBody>
        </p:sp>
      </p:grpSp>
      <p:grpSp>
        <p:nvGrpSpPr>
          <p:cNvPr id="13323" name="Group 9"/>
          <p:cNvGrpSpPr/>
          <p:nvPr/>
        </p:nvGrpSpPr>
        <p:grpSpPr bwMode="auto">
          <a:xfrm>
            <a:off x="1476375" y="1178662"/>
            <a:ext cx="7448550" cy="579437"/>
            <a:chOff x="385" y="3657"/>
            <a:chExt cx="4692" cy="365"/>
          </a:xfrm>
        </p:grpSpPr>
        <p:sp>
          <p:nvSpPr>
            <p:cNvPr id="13324" name="Rectangle 10"/>
            <p:cNvSpPr>
              <a:spLocks noChangeArrowheads="1"/>
            </p:cNvSpPr>
            <p:nvPr/>
          </p:nvSpPr>
          <p:spPr bwMode="auto">
            <a:xfrm>
              <a:off x="385" y="3657"/>
              <a:ext cx="46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Normally,               is a  complex function.</a:t>
              </a:r>
            </a:p>
          </p:txBody>
        </p:sp>
        <p:graphicFrame>
          <p:nvGraphicFramePr>
            <p:cNvPr id="13325" name="Object 102"/>
            <p:cNvGraphicFramePr>
              <a:graphicFrameLocks noChangeAspect="1"/>
            </p:cNvGraphicFramePr>
            <p:nvPr/>
          </p:nvGraphicFramePr>
          <p:xfrm>
            <a:off x="1709" y="3694"/>
            <a:ext cx="76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98" r:id="rId11" imgW="534035" imgH="229235" progId="Equation.DSMT4">
                    <p:embed/>
                  </p:oleObj>
                </mc:Choice>
                <mc:Fallback>
                  <p:oleObj r:id="rId11" imgW="534035" imgH="229235" progId="Equation.DSMT4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3694"/>
                          <a:ext cx="766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矩形 7"/>
          <p:cNvSpPr/>
          <p:nvPr/>
        </p:nvSpPr>
        <p:spPr>
          <a:xfrm>
            <a:off x="9712008" y="5304149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idx="1"/>
          </p:nvPr>
        </p:nvSpPr>
        <p:spPr>
          <a:xfrm>
            <a:off x="407368" y="1268760"/>
            <a:ext cx="10000431" cy="4752528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lowpass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continuous-time signal has a spectrum occupying the frequency range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0&lt;|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|≤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  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, where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 </a:t>
            </a:r>
            <a:r>
              <a:rPr lang="en-US" altLang="zh-CN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p 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is called the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bandwidth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of the signal.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highpass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continuous-time signal has a spectrum occupying the frequency range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0&lt;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≤|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|&lt;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and has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bandwidth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from  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to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continuous-time signal has a spectrum occupying the frequency range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0&lt;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≤|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|≤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&lt;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∞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and has a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bandwidth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of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    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- 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  <a:sym typeface="Symbol" panose="05050102010706020507" pitchFamily="18" charset="2"/>
              </a:rPr>
              <a:t></a:t>
            </a:r>
            <a:r>
              <a:rPr lang="en-US" altLang="zh-CN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10972800" cy="1143000"/>
          </a:xfrm>
        </p:spPr>
        <p:txBody>
          <a:bodyPr/>
          <a:lstStyle/>
          <a:p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3.5  Band-Limited Discrete-Time Signals</a:t>
            </a:r>
            <a:endParaRPr lang="en-US" altLang="zh-CN" sz="3200" i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191344" y="1149127"/>
            <a:ext cx="10571192" cy="91172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A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band-limited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discrete-time signal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has a spectrum that is limited to a portion of the frequency range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-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π≤ω≤π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zh-CN" altLang="el-GR" dirty="0">
              <a:latin typeface="+mn-ea"/>
              <a:ea typeface="+mn-ea"/>
              <a:cs typeface="+mn-ea"/>
            </a:endParaRPr>
          </a:p>
        </p:txBody>
      </p:sp>
      <p:graphicFrame>
        <p:nvGraphicFramePr>
          <p:cNvPr id="73732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658291"/>
              </p:ext>
            </p:extLst>
          </p:nvPr>
        </p:nvGraphicFramePr>
        <p:xfrm>
          <a:off x="3503712" y="2219841"/>
          <a:ext cx="4267200" cy="126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8" r:id="rId4" imgW="1625600" imgH="482600" progId="Equation.DSMT4">
                  <p:embed/>
                </p:oleObj>
              </mc:Choice>
              <mc:Fallback>
                <p:oleObj r:id="rId4" imgW="1625600" imgH="482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2219841"/>
                        <a:ext cx="4267200" cy="1266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3" name="Rectangle 2"/>
          <p:cNvSpPr>
            <a:spLocks noGrp="1" noChangeArrowheads="1"/>
          </p:cNvSpPr>
          <p:nvPr/>
        </p:nvSpPr>
        <p:spPr>
          <a:xfrm>
            <a:off x="407368" y="3645024"/>
            <a:ext cx="11225530" cy="26642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frequency range 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lowpass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discrete-time real signal: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0&lt;|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|≤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, bandwidth is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frequency range of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highpass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discrete-time real signal: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0&lt;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≤|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|&lt;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 ,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bandwidth is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-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p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frequency range of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bandpass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discrete-time real signal: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0&lt;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L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≤|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|≤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&lt;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bandwidth is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-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ω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  <a:sym typeface="+mn-ea"/>
              </a:rPr>
              <a:t>L</a:t>
            </a:r>
            <a:endParaRPr lang="en-US" altLang="zh-CN" baseline="-250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6963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5305" y="518160"/>
            <a:ext cx="6617970" cy="2383790"/>
          </a:xfrm>
        </p:spPr>
        <p:txBody>
          <a:bodyPr/>
          <a:lstStyle/>
          <a:p>
            <a:r>
              <a:rPr lang="en-US" altLang="zh-CN" sz="3200" u="sng" dirty="0">
                <a:latin typeface="Times New Roman" panose="02020603050405020304" pitchFamily="18" charset="0"/>
                <a:ea typeface="Gulim" panose="020B0600000101010101" pitchFamily="34" charset="-127"/>
              </a:rPr>
              <a:t>Example: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   Consider the sequence</a:t>
            </a:r>
          </a:p>
          <a:p>
            <a:pPr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    x[n]=(0.5)</a:t>
            </a:r>
            <a:r>
              <a:rPr lang="en-US" altLang="zh-CN" sz="3200" baseline="30000" dirty="0">
                <a:latin typeface="Times New Roman" panose="02020603050405020304" pitchFamily="18" charset="0"/>
                <a:ea typeface="Gulim" panose="020B0600000101010101" pitchFamily="34" charset="-127"/>
              </a:rPr>
              <a:t>n</a:t>
            </a:r>
            <a:r>
              <a:rPr lang="el-GR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μ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[n]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Its DTFT is </a:t>
            </a:r>
            <a:endParaRPr lang="el-GR" altLang="zh-CN" sz="32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graphicFrame>
        <p:nvGraphicFramePr>
          <p:cNvPr id="315397" name="Object 22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59780291"/>
              </p:ext>
            </p:extLst>
          </p:nvPr>
        </p:nvGraphicFramePr>
        <p:xfrm>
          <a:off x="3575720" y="2372995"/>
          <a:ext cx="3095625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5" r:id="rId4" imgW="1196340" imgH="394335" progId="Equation.DSMT4">
                  <p:embed/>
                </p:oleObj>
              </mc:Choice>
              <mc:Fallback>
                <p:oleObj r:id="rId4" imgW="1196340" imgH="394335" progId="Equation.DSMT4">
                  <p:embed/>
                  <p:pic>
                    <p:nvPicPr>
                      <p:cNvPr id="0" name="Object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2372995"/>
                        <a:ext cx="3095625" cy="1020763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53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275" y="2020888"/>
            <a:ext cx="48006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1" name="Rectangle 2"/>
          <p:cNvSpPr>
            <a:spLocks noGrp="1" noChangeArrowheads="1"/>
          </p:cNvSpPr>
          <p:nvPr/>
        </p:nvSpPr>
        <p:spPr>
          <a:xfrm>
            <a:off x="552877" y="3770471"/>
            <a:ext cx="6154276" cy="238379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Its magnitude spectrum shown below on the right.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It can be shown that 80% of the energy is contained in the frequency range 0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|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|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0.5081</a:t>
            </a:r>
            <a:r>
              <a:rPr lang="el-GR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endParaRPr lang="el-GR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7168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7CF2C-D180-44A5-A82C-408DA87BD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63352" y="1196752"/>
            <a:ext cx="10369152" cy="504056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In numerical computation, when the computed phase function is outside the range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[-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,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],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the phase is computed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modulo 2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, to bring the computed value to this range.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Thus, the phase functions of some sequences exhibit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discontinuities of 2</a:t>
            </a:r>
            <a:r>
              <a:rPr lang="el-GR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radians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in the plot.</a:t>
            </a:r>
            <a:endParaRPr lang="el-GR" altLang="zh-CN" dirty="0">
              <a:latin typeface="Times New Roman" panose="02020603050405020304" pitchFamily="18" charset="0"/>
              <a:ea typeface="Gulim" panose="020B0600000101010101" pitchFamily="34" charset="-127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In such cases, often an alternate type of phase function that is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continuous function of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is derived from the original phase function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removing the discontinuities of 2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Process of discontinuity removal is called 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unwrapping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 the phase.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unwrapped phase function 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will be denoted as 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θ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c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(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In </a:t>
            </a:r>
            <a:r>
              <a:rPr lang="en-US" altLang="zh-CN" dirty="0" err="1">
                <a:latin typeface="Times New Roman" panose="02020603050405020304" pitchFamily="18" charset="0"/>
                <a:ea typeface="Gulim" panose="020B0600000101010101" pitchFamily="34" charset="-127"/>
              </a:rPr>
              <a:t>Matlab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, this can be done by using </a:t>
            </a:r>
            <a:r>
              <a:rPr lang="en-US" altLang="zh-CN" i="1" dirty="0">
                <a:solidFill>
                  <a:srgbClr val="FF0066"/>
                </a:solidFill>
                <a:latin typeface="Times New Roman" panose="02020603050405020304" pitchFamily="18" charset="0"/>
              </a:rPr>
              <a:t>unwrap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l-GR" altLang="zh-CN" sz="3200" dirty="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EEBF2F-A9F1-4D29-BEEF-9B9E4C8BB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5025" y="288925"/>
            <a:ext cx="8213303" cy="817245"/>
          </a:xfrm>
        </p:spPr>
        <p:txBody>
          <a:bodyPr/>
          <a:lstStyle/>
          <a:p>
            <a:r>
              <a:rPr lang="en-US" altLang="zh-CN" sz="32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3.7  The Unwrapped Phase Function</a:t>
            </a:r>
          </a:p>
        </p:txBody>
      </p:sp>
    </p:spTree>
    <p:extLst>
      <p:ext uri="{BB962C8B-B14F-4D97-AF65-F5344CB8AC3E}">
        <p14:creationId xmlns:p14="http://schemas.microsoft.com/office/powerpoint/2010/main" val="3221890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ChangeArrowheads="1"/>
          </p:cNvSpPr>
          <p:nvPr>
            <p:ph type="title"/>
          </p:nvPr>
        </p:nvSpPr>
        <p:spPr>
          <a:xfrm>
            <a:off x="789305" y="274955"/>
            <a:ext cx="10972800" cy="770890"/>
          </a:xfrm>
        </p:spPr>
        <p:txBody>
          <a:bodyPr/>
          <a:lstStyle/>
          <a:p>
            <a:r>
              <a:rPr lang="en-US" altLang="zh-CN" sz="3200" i="1">
                <a:solidFill>
                  <a:schemeClr val="accent2"/>
                </a:solidFill>
                <a:latin typeface="Times New Roman" panose="02020603050405020304" pitchFamily="18" charset="0"/>
              </a:rPr>
              <a:t>3.6  DTFT Computation Using MATLAB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551384" y="1190625"/>
            <a:ext cx="10009111" cy="16414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function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,abs, angle, unwrap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can be used to compute the values of the DTFT of a sequence, described as a </a:t>
            </a:r>
            <a:r>
              <a:rPr lang="en-US" altLang="zh-CN" dirty="0">
                <a:solidFill>
                  <a:srgbClr val="002060"/>
                </a:solidFill>
                <a:latin typeface="Times New Roman" panose="02020603050405020304" pitchFamily="18" charset="0"/>
              </a:rPr>
              <a:t>rational function</a:t>
            </a:r>
            <a:r>
              <a:rPr lang="en-US" altLang="zh-CN" dirty="0">
                <a:latin typeface="Times New Roman" panose="02020603050405020304" pitchFamily="18" charset="0"/>
              </a:rPr>
              <a:t> in the form of</a:t>
            </a:r>
            <a:endParaRPr lang="zh-CN" altLang="en-US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54276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9200956"/>
              </p:ext>
            </p:extLst>
          </p:nvPr>
        </p:nvGraphicFramePr>
        <p:xfrm>
          <a:off x="2351584" y="2564904"/>
          <a:ext cx="691070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r:id="rId4" imgW="2286000" imgH="457200" progId="Equation.3">
                  <p:embed/>
                </p:oleObj>
              </mc:Choice>
              <mc:Fallback>
                <p:oleObj r:id="rId4" imgW="22860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2564904"/>
                        <a:ext cx="6910705" cy="1381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6" name="Rectangle 3"/>
          <p:cNvSpPr>
            <a:spLocks noGrp="1" noChangeArrowheads="1"/>
          </p:cNvSpPr>
          <p:nvPr/>
        </p:nvSpPr>
        <p:spPr>
          <a:xfrm>
            <a:off x="695400" y="4293096"/>
            <a:ext cx="10585450" cy="1080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H = </a:t>
            </a:r>
            <a:r>
              <a:rPr lang="en-US" altLang="zh-CN" sz="32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(num, den, w)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den</a:t>
            </a:r>
            <a:r>
              <a:rPr lang="en-US" altLang="zh-CN" dirty="0">
                <a:latin typeface="Times New Roman" panose="02020603050405020304" pitchFamily="18" charset="0"/>
              </a:rPr>
              <a:t> containing the coefficients {p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} and {d</a:t>
            </a:r>
            <a:r>
              <a:rPr lang="en-US" altLang="zh-CN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} respectively.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/>
          <p:nvPr>
            <p:extLst>
              <p:ext uri="{D42A27DB-BD31-4B8C-83A1-F6EECF244321}">
                <p14:modId xmlns:p14="http://schemas.microsoft.com/office/powerpoint/2010/main" val="3519060524"/>
              </p:ext>
            </p:extLst>
          </p:nvPr>
        </p:nvGraphicFramePr>
        <p:xfrm>
          <a:off x="4583832" y="1901190"/>
          <a:ext cx="504056" cy="519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r:id="rId6" imgW="408940" imgH="459740" progId="Equation.KSEE3">
                  <p:embed/>
                </p:oleObj>
              </mc:Choice>
              <mc:Fallback>
                <p:oleObj r:id="rId6" imgW="408940" imgH="45974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583832" y="1901190"/>
                        <a:ext cx="504056" cy="5196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  <p:bldP spid="52226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3"/>
          <p:cNvSpPr>
            <a:spLocks noGrp="1" noChangeArrowheads="1"/>
          </p:cNvSpPr>
          <p:nvPr>
            <p:ph idx="1"/>
          </p:nvPr>
        </p:nvSpPr>
        <p:spPr>
          <a:xfrm>
            <a:off x="1005205" y="1193800"/>
            <a:ext cx="9189720" cy="19005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Plots of the real and imaginary parts, and the magnitude and phase of the DTFT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7348" name="Object 20"/>
          <p:cNvGraphicFramePr>
            <a:graphicFrameLocks noChangeAspect="1"/>
          </p:cNvGraphicFramePr>
          <p:nvPr/>
        </p:nvGraphicFramePr>
        <p:xfrm>
          <a:off x="714375" y="2828925"/>
          <a:ext cx="10764838" cy="236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30" r:id="rId3" imgW="4051300" imgH="889000" progId="Equation.3">
                  <p:embed/>
                </p:oleObj>
              </mc:Choice>
              <mc:Fallback>
                <p:oleObj r:id="rId3" imgW="4051300" imgH="8890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828925"/>
                        <a:ext cx="10764838" cy="236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idx="1"/>
          </p:nvPr>
        </p:nvSpPr>
        <p:spPr>
          <a:xfrm>
            <a:off x="819785" y="0"/>
            <a:ext cx="10783570" cy="6733540"/>
          </a:xfrm>
          <a:solidFill>
            <a:schemeClr val="accent3"/>
          </a:solidFill>
        </p:spPr>
        <p:txBody>
          <a:bodyPr/>
          <a:lstStyle/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% Program 3_1: Discrete-Time Fourier Transform Computation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num = [0.008  -0.033  0.05  -0.033  0.008];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den = [1  2.37  2.7  1.6  0.41];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w = 0:pi/255:pi;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h = freqz(num, den, w);  %  Compute the frequency responses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subplot(2,2,1)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plot(w/pi,real(h));grid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title('Real part'); xlabel('\omega/\pi'); ylabel('Amplitude')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subplot(2,2,2)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plot(w/pi,imag(h));grid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title('Imaginary part'); xlabel('\omega/\pi'); ylabel('Amplitude')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subplot(2,2,3)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plot(w/pi,abs(h));grid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title('Magnitude Spectrum'); xlabel('\omega/\pi'); ylabel('Magnitude')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subplot(2,2,4)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plot(w/pi,angle(h));grid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title('Phase Spectrum'); xlabel('\omega/\pi'); ylabel('Phase, radians')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figure, plot(w/pi,unwrap(angle(h)));</a:t>
            </a:r>
          </a:p>
          <a:p>
            <a:pPr>
              <a:lnSpc>
                <a:spcPct val="95000"/>
              </a:lnSpc>
              <a:spcBef>
                <a:spcPts val="20"/>
              </a:spcBef>
              <a:spcAft>
                <a:spcPts val="0"/>
              </a:spcAft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</a:rPr>
              <a:t>title('unwrapped Phase Spectrum'); xlabel('\omega/\pi'); ylabel('Phase, radians')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8" descr="3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" y="326390"/>
            <a:ext cx="9352915" cy="603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83030" y="1076325"/>
            <a:ext cx="8642985" cy="188849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ea typeface="Gulim" panose="020B0600000101010101" pitchFamily="34" charset="-127"/>
              </a:rPr>
              <a:t>The phase spectrum displays a discontinuity of 2</a:t>
            </a:r>
            <a:r>
              <a:rPr lang="el-GR" altLang="zh-CN">
                <a:latin typeface="Times New Roman" panose="02020603050405020304" pitchFamily="18" charset="0"/>
                <a:ea typeface="Gungsuh" panose="02030600000101010101" pitchFamily="18" charset="-127"/>
              </a:rPr>
              <a:t>π</a:t>
            </a:r>
            <a:r>
              <a:rPr lang="en-US" altLang="zh-CN">
                <a:latin typeface="Times New Roman" panose="02020603050405020304" pitchFamily="18" charset="0"/>
                <a:ea typeface="Gulim" panose="020B0600000101010101" pitchFamily="34" charset="-127"/>
              </a:rPr>
              <a:t> at </a:t>
            </a:r>
            <a:r>
              <a:rPr lang="el-GR" altLang="zh-CN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>
                <a:latin typeface="Times New Roman" panose="02020603050405020304" pitchFamily="18" charset="0"/>
                <a:ea typeface="Gulim" panose="020B0600000101010101" pitchFamily="34" charset="-127"/>
              </a:rPr>
              <a:t> = 0.72</a:t>
            </a:r>
          </a:p>
          <a:p>
            <a:r>
              <a:rPr lang="en-US" altLang="zh-CN">
                <a:latin typeface="Times New Roman" panose="02020603050405020304" pitchFamily="18" charset="0"/>
                <a:ea typeface="Gulim" panose="020B0600000101010101" pitchFamily="34" charset="-127"/>
              </a:rPr>
              <a:t>This discontinuity can be removed using the function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unwrap</a:t>
            </a:r>
            <a:r>
              <a:rPr lang="en-US" altLang="zh-CN">
                <a:latin typeface="Times New Roman" panose="02020603050405020304" pitchFamily="18" charset="0"/>
                <a:ea typeface="Gulim" panose="020B0600000101010101" pitchFamily="34" charset="-127"/>
              </a:rPr>
              <a:t> as indicated below:</a:t>
            </a:r>
          </a:p>
        </p:txBody>
      </p:sp>
      <p:graphicFrame>
        <p:nvGraphicFramePr>
          <p:cNvPr id="324612" name="Object 3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31975" y="3057525"/>
          <a:ext cx="4070350" cy="300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4" r:id="rId3" imgW="3162300" imgH="2333625" progId="PBrush">
                  <p:embed/>
                </p:oleObj>
              </mc:Choice>
              <mc:Fallback>
                <p:oleObj r:id="rId3" imgW="3162300" imgH="2333625" progId="PBrush">
                  <p:embed/>
                  <p:pic>
                    <p:nvPicPr>
                      <p:cNvPr id="0" name="Object 3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057525"/>
                        <a:ext cx="4070350" cy="300355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4613" name="Object 3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2685" y="3056890"/>
          <a:ext cx="3990340" cy="3004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35" r:id="rId5" imgW="3276600" imgH="2466975" progId="PBrush">
                  <p:embed/>
                </p:oleObj>
              </mc:Choice>
              <mc:Fallback>
                <p:oleObj r:id="rId5" imgW="3276600" imgH="2466975" progId="PBrush">
                  <p:embed/>
                  <p:pic>
                    <p:nvPicPr>
                      <p:cNvPr id="0" name="Object 3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685" y="3056890"/>
                        <a:ext cx="3990340" cy="300418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"/>
          <p:cNvSpPr>
            <a:spLocks noChangeArrowheads="1"/>
          </p:cNvSpPr>
          <p:nvPr/>
        </p:nvSpPr>
        <p:spPr bwMode="auto">
          <a:xfrm>
            <a:off x="1551940" y="1275080"/>
            <a:ext cx="869569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AutoNum type="alphaLcParenBoth"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Finite number of finite discontinuities and a finite number of maxima and minima in any finite interval.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1551623" y="2743835"/>
            <a:ext cx="45085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(b) </a:t>
            </a:r>
            <a:r>
              <a:rPr lang="en-US" altLang="zh-CN" sz="2800" b="1">
                <a:solidFill>
                  <a:schemeClr val="folHlin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Absolutely integrable</a:t>
            </a:r>
          </a:p>
        </p:txBody>
      </p:sp>
      <p:grpSp>
        <p:nvGrpSpPr>
          <p:cNvPr id="14340" name="Group 7"/>
          <p:cNvGrpSpPr/>
          <p:nvPr/>
        </p:nvGrpSpPr>
        <p:grpSpPr bwMode="auto">
          <a:xfrm>
            <a:off x="1787843" y="430210"/>
            <a:ext cx="7259637" cy="587374"/>
            <a:chOff x="340" y="2523"/>
            <a:chExt cx="4573" cy="370"/>
          </a:xfrm>
        </p:grpSpPr>
        <p:sp>
          <p:nvSpPr>
            <p:cNvPr id="14341" name="Rectangle 8"/>
            <p:cNvSpPr>
              <a:spLocks noChangeArrowheads="1"/>
            </p:cNvSpPr>
            <p:nvPr/>
          </p:nvSpPr>
          <p:spPr bwMode="auto">
            <a:xfrm>
              <a:off x="340" y="2523"/>
              <a:ext cx="40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Char char="•"/>
              </a:pPr>
              <a:r>
                <a:rPr lang="en-US" altLang="zh-CN" sz="32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Dirichlet conditions:             exists if </a:t>
              </a:r>
            </a:p>
          </p:txBody>
        </p:sp>
        <p:graphicFrame>
          <p:nvGraphicFramePr>
            <p:cNvPr id="14342" name="Object 82"/>
            <p:cNvGraphicFramePr>
              <a:graphicFrameLocks noChangeAspect="1"/>
            </p:cNvGraphicFramePr>
            <p:nvPr/>
          </p:nvGraphicFramePr>
          <p:xfrm>
            <a:off x="2736" y="2569"/>
            <a:ext cx="6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3" r:id="rId4" imgW="534035" imgH="229235" progId="Equation.DSMT4">
                    <p:embed/>
                  </p:oleObj>
                </mc:Choice>
                <mc:Fallback>
                  <p:oleObj r:id="rId4" imgW="534035" imgH="229235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569"/>
                          <a:ext cx="635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3" name="Object 83"/>
            <p:cNvGraphicFramePr>
              <a:graphicFrameLocks noChangeAspect="1"/>
            </p:cNvGraphicFramePr>
            <p:nvPr/>
          </p:nvGraphicFramePr>
          <p:xfrm>
            <a:off x="4428" y="2570"/>
            <a:ext cx="485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84" r:id="rId6" imgW="344170" imgH="229235" progId="Equation.DSMT4">
                    <p:embed/>
                  </p:oleObj>
                </mc:Choice>
                <mc:Fallback>
                  <p:oleObj r:id="rId6" imgW="344170" imgH="229235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8" y="2570"/>
                          <a:ext cx="485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4" name="Object 84"/>
          <p:cNvGraphicFramePr>
            <a:graphicFrameLocks noChangeAspect="1"/>
          </p:cNvGraphicFramePr>
          <p:nvPr/>
        </p:nvGraphicFramePr>
        <p:xfrm>
          <a:off x="4171950" y="3429000"/>
          <a:ext cx="3074988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r:id="rId8" imgW="992505" imgH="330835" progId="Equation.DSMT4">
                  <p:embed/>
                </p:oleObj>
              </mc:Choice>
              <mc:Fallback>
                <p:oleObj r:id="rId8" imgW="992505" imgH="330835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3429000"/>
                        <a:ext cx="3074988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5" name="Rectangle 14"/>
          <p:cNvSpPr>
            <a:spLocks noChangeArrowheads="1"/>
          </p:cNvSpPr>
          <p:nvPr/>
        </p:nvSpPr>
        <p:spPr bwMode="auto">
          <a:xfrm>
            <a:off x="2108200" y="4452938"/>
            <a:ext cx="398081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a milder condition</a:t>
            </a: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14347" name="Object 85"/>
          <p:cNvGraphicFramePr>
            <a:graphicFrameLocks noChangeAspect="1"/>
          </p:cNvGraphicFramePr>
          <p:nvPr/>
        </p:nvGraphicFramePr>
        <p:xfrm>
          <a:off x="4171950" y="5056188"/>
          <a:ext cx="321627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r:id="rId10" imgW="1056640" imgH="330835" progId="Equation.DSMT4">
                  <p:embed/>
                </p:oleObj>
              </mc:Choice>
              <mc:Fallback>
                <p:oleObj r:id="rId10" imgW="1056640" imgH="330835" progId="Equation.DSMT4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056188"/>
                        <a:ext cx="3216275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/>
      <p:bldP spid="14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idx="1"/>
          </p:nvPr>
        </p:nvSpPr>
        <p:spPr>
          <a:xfrm>
            <a:off x="1395942" y="393700"/>
            <a:ext cx="8507164" cy="606425"/>
          </a:xfrm>
        </p:spPr>
        <p:txBody>
          <a:bodyPr/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FS - periodicity in time, discrete in frequency</a:t>
            </a:r>
          </a:p>
        </p:txBody>
      </p:sp>
      <p:graphicFrame>
        <p:nvGraphicFramePr>
          <p:cNvPr id="461827" name="Object 128"/>
          <p:cNvGraphicFramePr>
            <a:graphicFrameLocks noChangeAspect="1"/>
          </p:cNvGraphicFramePr>
          <p:nvPr/>
        </p:nvGraphicFramePr>
        <p:xfrm>
          <a:off x="2185341" y="1324411"/>
          <a:ext cx="5676900" cy="200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8" r:id="rId5" imgW="1993900" imgH="889000" progId="Equation.DSMT4">
                  <p:embed/>
                </p:oleObj>
              </mc:Choice>
              <mc:Fallback>
                <p:oleObj r:id="rId5" imgW="1993900" imgH="889000" progId="Equation.DSMT4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341" y="1324411"/>
                        <a:ext cx="5676900" cy="200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828" name="Object 129"/>
          <p:cNvGraphicFramePr>
            <a:graphicFrameLocks noChangeAspect="1"/>
          </p:cNvGraphicFramePr>
          <p:nvPr/>
        </p:nvGraphicFramePr>
        <p:xfrm>
          <a:off x="4354346" y="3462492"/>
          <a:ext cx="26670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r:id="rId7" imgW="992505" imgH="432435" progId="Equation.DSMT4">
                  <p:embed/>
                </p:oleObj>
              </mc:Choice>
              <mc:Fallback>
                <p:oleObj r:id="rId7" imgW="992505" imgH="432435" progId="Equation.DSMT4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346" y="3462492"/>
                        <a:ext cx="2667000" cy="950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829" name="Group 5"/>
          <p:cNvGrpSpPr/>
          <p:nvPr/>
        </p:nvGrpSpPr>
        <p:grpSpPr bwMode="auto">
          <a:xfrm>
            <a:off x="2486306" y="4413405"/>
            <a:ext cx="7416800" cy="1905001"/>
            <a:chOff x="576" y="2976"/>
            <a:chExt cx="4518" cy="1200"/>
          </a:xfrm>
        </p:grpSpPr>
        <p:grpSp>
          <p:nvGrpSpPr>
            <p:cNvPr id="16389" name="Group 6"/>
            <p:cNvGrpSpPr/>
            <p:nvPr/>
          </p:nvGrpSpPr>
          <p:grpSpPr bwMode="auto">
            <a:xfrm>
              <a:off x="576" y="3024"/>
              <a:ext cx="1824" cy="1104"/>
              <a:chOff x="672" y="3216"/>
              <a:chExt cx="1824" cy="1104"/>
            </a:xfrm>
          </p:grpSpPr>
          <p:grpSp>
            <p:nvGrpSpPr>
              <p:cNvPr id="16390" name="Group 7"/>
              <p:cNvGrpSpPr/>
              <p:nvPr/>
            </p:nvGrpSpPr>
            <p:grpSpPr bwMode="auto">
              <a:xfrm>
                <a:off x="672" y="3216"/>
                <a:ext cx="1824" cy="768"/>
                <a:chOff x="672" y="3216"/>
                <a:chExt cx="1824" cy="768"/>
              </a:xfrm>
            </p:grpSpPr>
            <p:sp>
              <p:nvSpPr>
                <p:cNvPr id="16391" name="Line 8"/>
                <p:cNvSpPr>
                  <a:spLocks noChangeShapeType="1"/>
                </p:cNvSpPr>
                <p:nvPr/>
              </p:nvSpPr>
              <p:spPr bwMode="auto">
                <a:xfrm>
                  <a:off x="672" y="3984"/>
                  <a:ext cx="182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2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680" y="331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93" name="Freeform 10"/>
                <p:cNvSpPr>
                  <a:spLocks noChangeArrowheads="1"/>
                </p:cNvSpPr>
                <p:nvPr/>
              </p:nvSpPr>
              <p:spPr bwMode="auto">
                <a:xfrm>
                  <a:off x="1440" y="3600"/>
                  <a:ext cx="480" cy="376"/>
                </a:xfrm>
                <a:custGeom>
                  <a:avLst/>
                  <a:gdLst>
                    <a:gd name="T0" fmla="*/ 0 w 480"/>
                    <a:gd name="T1" fmla="*/ 376 h 376"/>
                    <a:gd name="T2" fmla="*/ 96 w 480"/>
                    <a:gd name="T3" fmla="*/ 136 h 376"/>
                    <a:gd name="T4" fmla="*/ 240 w 480"/>
                    <a:gd name="T5" fmla="*/ 40 h 376"/>
                    <a:gd name="T6" fmla="*/ 480 w 480"/>
                    <a:gd name="T7" fmla="*/ 37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394" name="Freeform 11"/>
                <p:cNvSpPr>
                  <a:spLocks noChangeArrowheads="1"/>
                </p:cNvSpPr>
                <p:nvPr/>
              </p:nvSpPr>
              <p:spPr bwMode="auto">
                <a:xfrm>
                  <a:off x="864" y="3600"/>
                  <a:ext cx="480" cy="376"/>
                </a:xfrm>
                <a:custGeom>
                  <a:avLst/>
                  <a:gdLst>
                    <a:gd name="T0" fmla="*/ 0 w 480"/>
                    <a:gd name="T1" fmla="*/ 376 h 376"/>
                    <a:gd name="T2" fmla="*/ 96 w 480"/>
                    <a:gd name="T3" fmla="*/ 136 h 376"/>
                    <a:gd name="T4" fmla="*/ 240 w 480"/>
                    <a:gd name="T5" fmla="*/ 40 h 376"/>
                    <a:gd name="T6" fmla="*/ 480 w 480"/>
                    <a:gd name="T7" fmla="*/ 37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395" name="Freeform 12"/>
                <p:cNvSpPr>
                  <a:spLocks noChangeArrowheads="1"/>
                </p:cNvSpPr>
                <p:nvPr/>
              </p:nvSpPr>
              <p:spPr bwMode="auto">
                <a:xfrm>
                  <a:off x="2016" y="3600"/>
                  <a:ext cx="480" cy="376"/>
                </a:xfrm>
                <a:custGeom>
                  <a:avLst/>
                  <a:gdLst>
                    <a:gd name="T0" fmla="*/ 0 w 480"/>
                    <a:gd name="T1" fmla="*/ 376 h 376"/>
                    <a:gd name="T2" fmla="*/ 96 w 480"/>
                    <a:gd name="T3" fmla="*/ 136 h 376"/>
                    <a:gd name="T4" fmla="*/ 240 w 480"/>
                    <a:gd name="T5" fmla="*/ 40 h 376"/>
                    <a:gd name="T6" fmla="*/ 480 w 480"/>
                    <a:gd name="T7" fmla="*/ 376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80" h="376">
                      <a:moveTo>
                        <a:pt x="0" y="376"/>
                      </a:moveTo>
                      <a:cubicBezTo>
                        <a:pt x="28" y="284"/>
                        <a:pt x="56" y="192"/>
                        <a:pt x="96" y="136"/>
                      </a:cubicBezTo>
                      <a:cubicBezTo>
                        <a:pt x="136" y="80"/>
                        <a:pt x="176" y="0"/>
                        <a:pt x="240" y="40"/>
                      </a:cubicBezTo>
                      <a:cubicBezTo>
                        <a:pt x="304" y="80"/>
                        <a:pt x="440" y="328"/>
                        <a:pt x="480" y="37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6396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48" y="3216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x(t)</a:t>
                  </a:r>
                </a:p>
              </p:txBody>
            </p:sp>
          </p:grpSp>
          <p:sp>
            <p:nvSpPr>
              <p:cNvPr id="16397" name="Line 14"/>
              <p:cNvSpPr>
                <a:spLocks noChangeShapeType="1"/>
              </p:cNvSpPr>
              <p:nvPr/>
            </p:nvSpPr>
            <p:spPr bwMode="auto">
              <a:xfrm>
                <a:off x="1440" y="39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Line 15"/>
              <p:cNvSpPr>
                <a:spLocks noChangeShapeType="1"/>
              </p:cNvSpPr>
              <p:nvPr/>
            </p:nvSpPr>
            <p:spPr bwMode="auto">
              <a:xfrm>
                <a:off x="2016" y="3984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6399" name="Group 16"/>
              <p:cNvGrpSpPr/>
              <p:nvPr/>
            </p:nvGrpSpPr>
            <p:grpSpPr bwMode="auto">
              <a:xfrm>
                <a:off x="1440" y="4032"/>
                <a:ext cx="576" cy="288"/>
                <a:chOff x="1440" y="4032"/>
                <a:chExt cx="576" cy="288"/>
              </a:xfrm>
            </p:grpSpPr>
            <p:sp>
              <p:nvSpPr>
                <p:cNvPr id="1640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88" y="4032"/>
                  <a:ext cx="43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bg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  T</a:t>
                  </a:r>
                  <a:r>
                    <a:rPr lang="en-US" altLang="zh-CN" sz="2400" baseline="-25000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0</a:t>
                  </a:r>
                </a:p>
              </p:txBody>
            </p:sp>
            <p:sp>
              <p:nvSpPr>
                <p:cNvPr id="1640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40" y="41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2" name="Line 19"/>
                <p:cNvSpPr>
                  <a:spLocks noChangeShapeType="1"/>
                </p:cNvSpPr>
                <p:nvPr/>
              </p:nvSpPr>
              <p:spPr bwMode="auto">
                <a:xfrm>
                  <a:off x="1872" y="4128"/>
                  <a:ext cx="14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6403" name="Group 20"/>
            <p:cNvGrpSpPr/>
            <p:nvPr/>
          </p:nvGrpSpPr>
          <p:grpSpPr bwMode="auto">
            <a:xfrm>
              <a:off x="3024" y="2976"/>
              <a:ext cx="2070" cy="1200"/>
              <a:chOff x="3120" y="3216"/>
              <a:chExt cx="2070" cy="1200"/>
            </a:xfrm>
          </p:grpSpPr>
          <p:sp>
            <p:nvSpPr>
              <p:cNvPr id="16404" name="Line 21"/>
              <p:cNvSpPr>
                <a:spLocks noChangeShapeType="1"/>
              </p:cNvSpPr>
              <p:nvPr/>
            </p:nvSpPr>
            <p:spPr bwMode="auto">
              <a:xfrm>
                <a:off x="4176" y="40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Line 22"/>
              <p:cNvSpPr>
                <a:spLocks noChangeShapeType="1"/>
              </p:cNvSpPr>
              <p:nvPr/>
            </p:nvSpPr>
            <p:spPr bwMode="auto">
              <a:xfrm>
                <a:off x="4320" y="403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406" name="Object 130"/>
              <p:cNvGraphicFramePr>
                <a:graphicFrameLocks noChangeAspect="1"/>
              </p:cNvGraphicFramePr>
              <p:nvPr/>
            </p:nvGraphicFramePr>
            <p:xfrm>
              <a:off x="4992" y="3888"/>
              <a:ext cx="198" cy="1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590" r:id="rId9" imgW="166370" imgH="166370" progId="Equation.3">
                      <p:embed/>
                    </p:oleObj>
                  </mc:Choice>
                  <mc:Fallback>
                    <p:oleObj r:id="rId9" imgW="166370" imgH="166370" progId="Equation.3">
                      <p:embed/>
                      <p:pic>
                        <p:nvPicPr>
                          <p:cNvPr id="0" name="Object 1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92" y="3888"/>
                            <a:ext cx="198" cy="1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407" name="Group 24"/>
              <p:cNvGrpSpPr/>
              <p:nvPr/>
            </p:nvGrpSpPr>
            <p:grpSpPr bwMode="auto">
              <a:xfrm>
                <a:off x="3120" y="3216"/>
                <a:ext cx="1857" cy="1200"/>
                <a:chOff x="3120" y="3216"/>
                <a:chExt cx="1857" cy="1200"/>
              </a:xfrm>
            </p:grpSpPr>
            <p:sp>
              <p:nvSpPr>
                <p:cNvPr id="16408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032" y="3312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6409" name="Group 26"/>
                <p:cNvGrpSpPr/>
                <p:nvPr/>
              </p:nvGrpSpPr>
              <p:grpSpPr bwMode="auto">
                <a:xfrm>
                  <a:off x="3120" y="3216"/>
                  <a:ext cx="1857" cy="1200"/>
                  <a:chOff x="3120" y="3216"/>
                  <a:chExt cx="1857" cy="1200"/>
                </a:xfrm>
              </p:grpSpPr>
              <p:sp>
                <p:nvSpPr>
                  <p:cNvPr id="16410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4128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11" name="Line 2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20" y="4128"/>
                    <a:ext cx="192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6412" name="Group 29"/>
                  <p:cNvGrpSpPr/>
                  <p:nvPr/>
                </p:nvGrpSpPr>
                <p:grpSpPr bwMode="auto">
                  <a:xfrm>
                    <a:off x="3120" y="3216"/>
                    <a:ext cx="1857" cy="1200"/>
                    <a:chOff x="3120" y="3216"/>
                    <a:chExt cx="1857" cy="1200"/>
                  </a:xfrm>
                </p:grpSpPr>
                <p:sp>
                  <p:nvSpPr>
                    <p:cNvPr id="16413" name="Line 3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2" y="3648"/>
                      <a:ext cx="0" cy="38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sm" len="sm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16414" name="Group 31"/>
                    <p:cNvGrpSpPr/>
                    <p:nvPr/>
                  </p:nvGrpSpPr>
                  <p:grpSpPr bwMode="auto">
                    <a:xfrm>
                      <a:off x="3120" y="3216"/>
                      <a:ext cx="1857" cy="1200"/>
                      <a:chOff x="3120" y="3216"/>
                      <a:chExt cx="1857" cy="1200"/>
                    </a:xfrm>
                  </p:grpSpPr>
                  <p:sp>
                    <p:nvSpPr>
                      <p:cNvPr id="16415" name="Line 32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20" y="4032"/>
                        <a:ext cx="1824" cy="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16" name="Line 33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888" y="3696"/>
                        <a:ext cx="0" cy="33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17" name="Line 34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744" y="3792"/>
                        <a:ext cx="0" cy="240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18" name="Line 35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176" y="3744"/>
                        <a:ext cx="0" cy="28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19" name="Line 36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320" y="3888"/>
                        <a:ext cx="0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20" name="Line 37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600" y="3888"/>
                        <a:ext cx="0" cy="144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21" name="Line 38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4464" y="3984"/>
                        <a:ext cx="0" cy="48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16422" name="Line 39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56" y="3936"/>
                        <a:ext cx="0" cy="96"/>
                      </a:xfrm>
                      <a:prstGeom prst="line">
                        <a:avLst/>
                      </a:prstGeom>
                      <a:noFill/>
                      <a:ln w="12700">
                        <a:solidFill>
                          <a:schemeClr val="tx1"/>
                        </a:solidFill>
                        <a:round/>
                        <a:headEnd type="none" w="sm" len="sm"/>
                        <a:tailEnd type="triangle" w="sm" len="sm"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aphicFrame>
                    <p:nvGraphicFramePr>
                      <p:cNvPr id="16423" name="Object 131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497" y="4032"/>
                      <a:ext cx="480" cy="384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6591" r:id="rId11" imgW="598170" imgH="432435" progId="Equation.3">
                              <p:embed/>
                            </p:oleObj>
                          </mc:Choice>
                          <mc:Fallback>
                            <p:oleObj r:id="rId11" imgW="598170" imgH="432435" progId="Equation.3">
                              <p:embed/>
                              <p:pic>
                                <p:nvPicPr>
                                  <p:cNvPr id="0" name="Object 131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497" y="4032"/>
                                    <a:ext cx="480" cy="38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6424" name="Object 132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4080" y="3216"/>
                      <a:ext cx="672" cy="30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6592" r:id="rId13" imgW="661670" imgH="254635" progId="Equation.3">
                              <p:embed/>
                            </p:oleObj>
                          </mc:Choice>
                          <mc:Fallback>
                            <p:oleObj r:id="rId13" imgW="661670" imgH="254635" progId="Equation.3">
                              <p:embed/>
                              <p:pic>
                                <p:nvPicPr>
                                  <p:cNvPr id="0" name="Object 132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4080" y="3216"/>
                                    <a:ext cx="672" cy="30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38100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</p:grpSp>
            </p:grpSp>
          </p:grpSp>
        </p:grpSp>
      </p:grpSp>
      <p:sp>
        <p:nvSpPr>
          <p:cNvPr id="461866" name="Text Box 42"/>
          <p:cNvSpPr txBox="1">
            <a:spLocks noChangeArrowheads="1"/>
          </p:cNvSpPr>
          <p:nvPr/>
        </p:nvSpPr>
        <p:spPr bwMode="auto">
          <a:xfrm>
            <a:off x="2332394" y="3660434"/>
            <a:ext cx="16557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5000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Where: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61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1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61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6" grpId="0" build="p"/>
      <p:bldP spid="4618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Group 2"/>
          <p:cNvGrpSpPr/>
          <p:nvPr/>
        </p:nvGrpSpPr>
        <p:grpSpPr bwMode="auto">
          <a:xfrm>
            <a:off x="7467600" y="4383088"/>
            <a:ext cx="2613025" cy="1997075"/>
            <a:chOff x="3827" y="2627"/>
            <a:chExt cx="1646" cy="1258"/>
          </a:xfrm>
        </p:grpSpPr>
        <p:graphicFrame>
          <p:nvGraphicFramePr>
            <p:cNvPr id="18434" name="Object 98"/>
            <p:cNvGraphicFramePr>
              <a:graphicFrameLocks noChangeAspect="1"/>
            </p:cNvGraphicFramePr>
            <p:nvPr/>
          </p:nvGraphicFramePr>
          <p:xfrm>
            <a:off x="3833" y="3203"/>
            <a:ext cx="1192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47" r:id="rId3" imgW="1095375" imgH="523875" progId="PBrush">
                    <p:embed/>
                  </p:oleObj>
                </mc:Choice>
                <mc:Fallback>
                  <p:oleObj r:id="rId3" imgW="1095375" imgH="523875" progId="PBrush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203"/>
                          <a:ext cx="1192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5" name="Line 4"/>
            <p:cNvSpPr>
              <a:spLocks noChangeShapeType="1"/>
            </p:cNvSpPr>
            <p:nvPr/>
          </p:nvSpPr>
          <p:spPr bwMode="auto">
            <a:xfrm>
              <a:off x="3827" y="3683"/>
              <a:ext cx="164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6" name="Line 5"/>
            <p:cNvSpPr>
              <a:spLocks noChangeShapeType="1"/>
            </p:cNvSpPr>
            <p:nvPr/>
          </p:nvSpPr>
          <p:spPr bwMode="auto">
            <a:xfrm flipV="1">
              <a:off x="4451" y="281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7" name="Text Box 6"/>
            <p:cNvSpPr txBox="1">
              <a:spLocks noChangeArrowheads="1"/>
            </p:cNvSpPr>
            <p:nvPr/>
          </p:nvSpPr>
          <p:spPr bwMode="auto">
            <a:xfrm>
              <a:off x="4403" y="3011"/>
              <a:ext cx="4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1/</a:t>
              </a:r>
              <a:r>
                <a:rPr lang="el-GR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α</a:t>
              </a:r>
            </a:p>
          </p:txBody>
        </p:sp>
        <p:sp>
          <p:nvSpPr>
            <p:cNvPr id="18438" name="Text Box 7"/>
            <p:cNvSpPr txBox="1">
              <a:spLocks noChangeArrowheads="1"/>
            </p:cNvSpPr>
            <p:nvPr/>
          </p:nvSpPr>
          <p:spPr bwMode="auto">
            <a:xfrm>
              <a:off x="4451" y="2627"/>
              <a:ext cx="6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|X</a:t>
              </a:r>
              <a:r>
                <a:rPr lang="en-US" altLang="zh-CN" sz="20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)|</a:t>
              </a:r>
            </a:p>
          </p:txBody>
        </p:sp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5075" y="3635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graphicFrame>
        <p:nvGraphicFramePr>
          <p:cNvPr id="18440" name="Object 99"/>
          <p:cNvGraphicFramePr>
            <a:graphicFrameLocks noChangeAspect="1"/>
          </p:cNvGraphicFramePr>
          <p:nvPr/>
        </p:nvGraphicFramePr>
        <p:xfrm>
          <a:off x="2608263" y="2621347"/>
          <a:ext cx="5936009" cy="119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8" r:id="rId5" imgW="2082800" imgH="419100" progId="Equation.DSMT4">
                  <p:embed/>
                </p:oleObj>
              </mc:Choice>
              <mc:Fallback>
                <p:oleObj r:id="rId5" imgW="2082800" imgH="419100" progId="Equation.DSMT4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2621347"/>
                        <a:ext cx="5936009" cy="119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100"/>
          <p:cNvGraphicFramePr>
            <a:graphicFrameLocks noChangeAspect="1"/>
          </p:cNvGraphicFramePr>
          <p:nvPr/>
        </p:nvGraphicFramePr>
        <p:xfrm>
          <a:off x="2608263" y="3976688"/>
          <a:ext cx="32623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49" r:id="rId7" imgW="1374775" imgH="432435" progId="Equation.DSMT4">
                  <p:embed/>
                </p:oleObj>
              </mc:Choice>
              <mc:Fallback>
                <p:oleObj r:id="rId7" imgW="1374775" imgH="432435" progId="Equation.DSMT4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3976688"/>
                        <a:ext cx="326231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1"/>
          <p:cNvGraphicFramePr>
            <a:graphicFrameLocks noChangeAspect="1"/>
          </p:cNvGraphicFramePr>
          <p:nvPr/>
        </p:nvGraphicFramePr>
        <p:xfrm>
          <a:off x="2608263" y="5311981"/>
          <a:ext cx="23558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0" r:id="rId9" imgW="992505" imgH="394335" progId="Equation.DSMT4">
                  <p:embed/>
                </p:oleObj>
              </mc:Choice>
              <mc:Fallback>
                <p:oleObj r:id="rId9" imgW="992505" imgH="394335" progId="Equation.DSMT4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263" y="5311981"/>
                        <a:ext cx="23558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02"/>
          <p:cNvGraphicFramePr>
            <a:graphicFrameLocks noChangeAspect="1"/>
          </p:cNvGraphicFramePr>
          <p:nvPr/>
        </p:nvGraphicFramePr>
        <p:xfrm>
          <a:off x="2617788" y="1097101"/>
          <a:ext cx="4356101" cy="1427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1" r:id="rId11" imgW="1247140" imgH="483870" progId="Equation.DSMT4">
                  <p:embed/>
                </p:oleObj>
              </mc:Choice>
              <mc:Fallback>
                <p:oleObj r:id="rId11" imgW="1247140" imgH="483870" progId="Equation.DSMT4">
                  <p:embed/>
                  <p:pic>
                    <p:nvPicPr>
                      <p:cNvPr id="0" name="Object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1097101"/>
                        <a:ext cx="4356101" cy="14270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4" name="Group 18"/>
          <p:cNvGrpSpPr/>
          <p:nvPr/>
        </p:nvGrpSpPr>
        <p:grpSpPr bwMode="auto">
          <a:xfrm>
            <a:off x="7752184" y="1050926"/>
            <a:ext cx="1895475" cy="1539875"/>
            <a:chOff x="4105" y="1842"/>
            <a:chExt cx="1194" cy="970"/>
          </a:xfrm>
        </p:grpSpPr>
        <p:grpSp>
          <p:nvGrpSpPr>
            <p:cNvPr id="18445" name="Group 19"/>
            <p:cNvGrpSpPr/>
            <p:nvPr/>
          </p:nvGrpSpPr>
          <p:grpSpPr bwMode="auto">
            <a:xfrm>
              <a:off x="4195" y="1842"/>
              <a:ext cx="1104" cy="970"/>
              <a:chOff x="4080" y="1584"/>
              <a:chExt cx="1104" cy="970"/>
            </a:xfrm>
          </p:grpSpPr>
          <p:graphicFrame>
            <p:nvGraphicFramePr>
              <p:cNvPr id="18446" name="Object 103"/>
              <p:cNvGraphicFramePr>
                <a:graphicFrameLocks noChangeAspect="1"/>
              </p:cNvGraphicFramePr>
              <p:nvPr/>
            </p:nvGraphicFramePr>
            <p:xfrm>
              <a:off x="4197" y="1970"/>
              <a:ext cx="629" cy="3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652" r:id="rId13" imgW="1247775" imgH="752475" progId="PBrush">
                      <p:embed/>
                    </p:oleObj>
                  </mc:Choice>
                  <mc:Fallback>
                    <p:oleObj r:id="rId13" imgW="1247775" imgH="752475" progId="PBrush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7" y="1970"/>
                            <a:ext cx="629" cy="3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47" name="Line 21"/>
              <p:cNvSpPr>
                <a:spLocks noChangeShapeType="1"/>
              </p:cNvSpPr>
              <p:nvPr/>
            </p:nvSpPr>
            <p:spPr bwMode="auto">
              <a:xfrm>
                <a:off x="4080" y="2352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8" name="Line 22"/>
              <p:cNvSpPr>
                <a:spLocks noChangeShapeType="1"/>
              </p:cNvSpPr>
              <p:nvPr/>
            </p:nvSpPr>
            <p:spPr bwMode="auto">
              <a:xfrm flipV="1">
                <a:off x="4224" y="1776"/>
                <a:ext cx="0" cy="62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49" name="Text Box 23"/>
              <p:cNvSpPr txBox="1">
                <a:spLocks noChangeArrowheads="1"/>
              </p:cNvSpPr>
              <p:nvPr/>
            </p:nvSpPr>
            <p:spPr bwMode="auto">
              <a:xfrm>
                <a:off x="4224" y="158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x</a:t>
                </a:r>
                <a:r>
                  <a:rPr lang="en-US" altLang="zh-CN" sz="2400" b="1" baseline="-25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r>
                  <a:rPr lang="en-US" altLang="zh-CN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(t)</a:t>
                </a:r>
              </a:p>
            </p:txBody>
          </p:sp>
          <p:sp>
            <p:nvSpPr>
              <p:cNvPr id="18450" name="Text Box 24"/>
              <p:cNvSpPr txBox="1">
                <a:spLocks noChangeArrowheads="1"/>
              </p:cNvSpPr>
              <p:nvPr/>
            </p:nvSpPr>
            <p:spPr bwMode="auto">
              <a:xfrm>
                <a:off x="5040" y="2304"/>
                <a:ext cx="14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bg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t</a:t>
                </a:r>
              </a:p>
            </p:txBody>
          </p:sp>
        </p:grpSp>
        <p:sp>
          <p:nvSpPr>
            <p:cNvPr id="18451" name="Rectangle 25"/>
            <p:cNvSpPr>
              <a:spLocks noChangeArrowheads="1"/>
            </p:cNvSpPr>
            <p:nvPr/>
          </p:nvSpPr>
          <p:spPr bwMode="auto">
            <a:xfrm>
              <a:off x="4105" y="2160"/>
              <a:ext cx="2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b="1">
                  <a:solidFill>
                    <a:schemeClr val="tx1"/>
                  </a:solidFill>
                  <a:latin typeface="Tahoma" panose="020B0604030504040204" pitchFamily="34" charset="0"/>
                </a:rPr>
                <a:t>1</a:t>
              </a:r>
            </a:p>
          </p:txBody>
        </p:sp>
      </p:grpSp>
      <p:sp>
        <p:nvSpPr>
          <p:cNvPr id="18452" name="文本框 1"/>
          <p:cNvSpPr txBox="1">
            <a:spLocks noChangeArrowheads="1"/>
          </p:cNvSpPr>
          <p:nvPr/>
        </p:nvSpPr>
        <p:spPr bwMode="auto">
          <a:xfrm>
            <a:off x="650875" y="292100"/>
            <a:ext cx="3819525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chemeClr val="tx1"/>
                </a:solidFill>
                <a:latin typeface="Times New Roman" panose="02020603050405020304" pitchFamily="18" charset="0"/>
              </a:rPr>
              <a:t>Example of CTFT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idx="1"/>
          </p:nvPr>
        </p:nvSpPr>
        <p:spPr>
          <a:xfrm>
            <a:off x="2092325" y="465932"/>
            <a:ext cx="7772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Unit impulse </a:t>
            </a:r>
            <a:r>
              <a:rPr lang="en-US" altLang="zh-CN" sz="3200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200" dirty="0">
                <a:latin typeface="Times New Roman" panose="02020603050405020304" pitchFamily="18" charset="0"/>
              </a:rPr>
              <a:t>(t)</a:t>
            </a:r>
          </a:p>
        </p:txBody>
      </p:sp>
      <p:grpSp>
        <p:nvGrpSpPr>
          <p:cNvPr id="19458" name="Group 3"/>
          <p:cNvGrpSpPr/>
          <p:nvPr/>
        </p:nvGrpSpPr>
        <p:grpSpPr bwMode="auto">
          <a:xfrm>
            <a:off x="2653953" y="1406758"/>
            <a:ext cx="2209800" cy="1387475"/>
            <a:chOff x="3456" y="1296"/>
            <a:chExt cx="1392" cy="874"/>
          </a:xfrm>
        </p:grpSpPr>
        <p:sp>
          <p:nvSpPr>
            <p:cNvPr id="19459" name="Text Box 4"/>
            <p:cNvSpPr txBox="1">
              <a:spLocks noChangeArrowheads="1"/>
            </p:cNvSpPr>
            <p:nvPr/>
          </p:nvSpPr>
          <p:spPr bwMode="auto">
            <a:xfrm>
              <a:off x="3456" y="1728"/>
              <a:ext cx="1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zh-CN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0" name="Line 5"/>
            <p:cNvSpPr>
              <a:spLocks noChangeShapeType="1"/>
            </p:cNvSpPr>
            <p:nvPr/>
          </p:nvSpPr>
          <p:spPr bwMode="auto">
            <a:xfrm>
              <a:off x="3504" y="1968"/>
              <a:ext cx="11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1" name="Line 6"/>
            <p:cNvSpPr>
              <a:spLocks noChangeShapeType="1"/>
            </p:cNvSpPr>
            <p:nvPr/>
          </p:nvSpPr>
          <p:spPr bwMode="auto">
            <a:xfrm flipV="1">
              <a:off x="4032" y="1440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2" name="Line 7"/>
            <p:cNvSpPr>
              <a:spLocks noChangeShapeType="1"/>
            </p:cNvSpPr>
            <p:nvPr/>
          </p:nvSpPr>
          <p:spPr bwMode="auto">
            <a:xfrm flipV="1">
              <a:off x="4032" y="1584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Text Box 8"/>
            <p:cNvSpPr txBox="1">
              <a:spLocks noChangeArrowheads="1"/>
            </p:cNvSpPr>
            <p:nvPr/>
          </p:nvSpPr>
          <p:spPr bwMode="auto">
            <a:xfrm>
              <a:off x="4032" y="1296"/>
              <a:ext cx="36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δ(t)</a:t>
              </a:r>
            </a:p>
          </p:txBody>
        </p:sp>
        <p:sp>
          <p:nvSpPr>
            <p:cNvPr id="19464" name="Text Box 9"/>
            <p:cNvSpPr txBox="1">
              <a:spLocks noChangeArrowheads="1"/>
            </p:cNvSpPr>
            <p:nvPr/>
          </p:nvSpPr>
          <p:spPr bwMode="auto">
            <a:xfrm>
              <a:off x="3936" y="1920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65" name="Text Box 10"/>
            <p:cNvSpPr txBox="1">
              <a:spLocks noChangeArrowheads="1"/>
            </p:cNvSpPr>
            <p:nvPr/>
          </p:nvSpPr>
          <p:spPr bwMode="auto">
            <a:xfrm>
              <a:off x="4608" y="192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</p:grpSp>
      <p:grpSp>
        <p:nvGrpSpPr>
          <p:cNvPr id="19466" name="Group 11"/>
          <p:cNvGrpSpPr/>
          <p:nvPr/>
        </p:nvGrpSpPr>
        <p:grpSpPr bwMode="auto">
          <a:xfrm>
            <a:off x="5978525" y="1436920"/>
            <a:ext cx="2667000" cy="1311275"/>
            <a:chOff x="3360" y="2208"/>
            <a:chExt cx="1680" cy="826"/>
          </a:xfrm>
        </p:grpSpPr>
        <p:sp>
          <p:nvSpPr>
            <p:cNvPr id="19467" name="Text Box 13"/>
            <p:cNvSpPr txBox="1">
              <a:spLocks noChangeArrowheads="1"/>
            </p:cNvSpPr>
            <p:nvPr/>
          </p:nvSpPr>
          <p:spPr bwMode="auto">
            <a:xfrm>
              <a:off x="3360" y="2496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 typeface="Arial" panose="020B0604020202020204" pitchFamily="34" charset="0"/>
                <a:buChar char="•"/>
              </a:pPr>
              <a:endParaRPr lang="zh-CN" altLang="zh-CN" sz="24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8" name="Line 14"/>
            <p:cNvSpPr>
              <a:spLocks noChangeShapeType="1"/>
            </p:cNvSpPr>
            <p:nvPr/>
          </p:nvSpPr>
          <p:spPr bwMode="auto">
            <a:xfrm>
              <a:off x="3552" y="2784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Line 15"/>
            <p:cNvSpPr>
              <a:spLocks noChangeShapeType="1"/>
            </p:cNvSpPr>
            <p:nvPr/>
          </p:nvSpPr>
          <p:spPr bwMode="auto">
            <a:xfrm flipV="1">
              <a:off x="4032" y="230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0" name="Line 16"/>
            <p:cNvSpPr>
              <a:spLocks noChangeShapeType="1"/>
            </p:cNvSpPr>
            <p:nvPr/>
          </p:nvSpPr>
          <p:spPr bwMode="auto">
            <a:xfrm>
              <a:off x="3552" y="254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1" name="Text Box 17"/>
            <p:cNvSpPr txBox="1">
              <a:spLocks noChangeArrowheads="1"/>
            </p:cNvSpPr>
            <p:nvPr/>
          </p:nvSpPr>
          <p:spPr bwMode="auto">
            <a:xfrm>
              <a:off x="4032" y="2208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Δ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(j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9472" name="Text Box 18"/>
            <p:cNvSpPr txBox="1">
              <a:spLocks noChangeArrowheads="1"/>
            </p:cNvSpPr>
            <p:nvPr/>
          </p:nvSpPr>
          <p:spPr bwMode="auto">
            <a:xfrm>
              <a:off x="3840" y="235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473" name="Text Box 19"/>
            <p:cNvSpPr txBox="1">
              <a:spLocks noChangeArrowheads="1"/>
            </p:cNvSpPr>
            <p:nvPr/>
          </p:nvSpPr>
          <p:spPr bwMode="auto">
            <a:xfrm>
              <a:off x="3936" y="278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474" name="Text Box 20"/>
            <p:cNvSpPr txBox="1">
              <a:spLocks noChangeArrowheads="1"/>
            </p:cNvSpPr>
            <p:nvPr/>
          </p:nvSpPr>
          <p:spPr bwMode="auto">
            <a:xfrm>
              <a:off x="4608" y="2736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graphicFrame>
        <p:nvGraphicFramePr>
          <p:cNvPr id="19475" name="Object 18"/>
          <p:cNvGraphicFramePr>
            <a:graphicFrameLocks noChangeAspect="1"/>
          </p:cNvGraphicFramePr>
          <p:nvPr/>
        </p:nvGraphicFramePr>
        <p:xfrm>
          <a:off x="2895600" y="3172982"/>
          <a:ext cx="498792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r:id="rId4" imgW="1638300" imgH="330200" progId="Equation.DSMT4">
                  <p:embed/>
                </p:oleObj>
              </mc:Choice>
              <mc:Fallback>
                <p:oleObj r:id="rId4" imgW="1638300" imgH="330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172982"/>
                        <a:ext cx="498792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930525" y="4414622"/>
            <a:ext cx="335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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πδ(ω)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653953" y="5232400"/>
            <a:ext cx="64663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This result could be got directly based on the symmetry of Fourier Transform.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7" grpId="0" build="p"/>
      <p:bldP spid="26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36901172"/>
  <p:tag name="KSO_WM_UNIT_PLACING_PICTURE_USER_VIEWPORT" val="{&quot;height&quot;:5194,&quot;width&quot;:7371}"/>
</p:tagLst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126</TotalTime>
  <Words>2821</Words>
  <Application>Microsoft Office PowerPoint</Application>
  <PresentationFormat>宽屏</PresentationFormat>
  <Paragraphs>309</Paragraphs>
  <Slides>58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58</vt:i4>
      </vt:variant>
    </vt:vector>
  </HeadingPairs>
  <TitlesOfParts>
    <vt:vector size="81" baseType="lpstr">
      <vt:lpstr>Arial Alternative</vt:lpstr>
      <vt:lpstr>Gulim</vt:lpstr>
      <vt:lpstr>Gungsuh</vt:lpstr>
      <vt:lpstr>PMingLiU</vt:lpstr>
      <vt:lpstr>楷体_GB2312</vt:lpstr>
      <vt:lpstr>宋体</vt:lpstr>
      <vt:lpstr>微软雅黑</vt:lpstr>
      <vt:lpstr>Arial</vt:lpstr>
      <vt:lpstr>Arial Black</vt:lpstr>
      <vt:lpstr>Arial Narrow</vt:lpstr>
      <vt:lpstr>Calibri</vt:lpstr>
      <vt:lpstr>Gautami</vt:lpstr>
      <vt:lpstr>Lucida Calligraphy</vt:lpstr>
      <vt:lpstr>Symbol</vt:lpstr>
      <vt:lpstr>Tahoma</vt:lpstr>
      <vt:lpstr>Times New Roman</vt:lpstr>
      <vt:lpstr>Wingdings</vt:lpstr>
      <vt:lpstr>主题1</vt:lpstr>
      <vt:lpstr>Equation.3</vt:lpstr>
      <vt:lpstr>Equation.DSMT4</vt:lpstr>
      <vt:lpstr>PBrush</vt:lpstr>
      <vt:lpstr>Paintbrush Picture</vt:lpstr>
      <vt:lpstr>Equation.KSEE3</vt:lpstr>
      <vt:lpstr>PowerPoint 演示文稿</vt:lpstr>
      <vt:lpstr>Chapter 3  Discrete-Time Signals in the Frequency Domain</vt:lpstr>
      <vt:lpstr>How to Represent the Discrete-Time Signal?</vt:lpstr>
      <vt:lpstr>3.1 The Continuous-Time Fourier Transform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3.2 Discrete-Time Fourier Transform 3.2.1 Definition</vt:lpstr>
      <vt:lpstr>PowerPoint 演示文稿</vt:lpstr>
      <vt:lpstr>PowerPoint 演示文稿</vt:lpstr>
      <vt:lpstr>PowerPoint 演示文稿</vt:lpstr>
      <vt:lpstr>PowerPoint 演示文稿</vt:lpstr>
      <vt:lpstr>3.2.2 Basic Properties</vt:lpstr>
      <vt:lpstr>PowerPoint 演示文稿</vt:lpstr>
      <vt:lpstr>PowerPoint 演示文稿</vt:lpstr>
      <vt:lpstr>PowerPoint 演示文稿</vt:lpstr>
      <vt:lpstr>PowerPoint 演示文稿</vt:lpstr>
      <vt:lpstr>Symmetry relations of the DTFT of a real sequence</vt:lpstr>
      <vt:lpstr>Symmetry relations of the DTFT of a complex sequence</vt:lpstr>
      <vt:lpstr>PowerPoint 演示文稿</vt:lpstr>
      <vt:lpstr>PowerPoint 演示文稿</vt:lpstr>
      <vt:lpstr>3.2.4 Convergence Condition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Commonly Used DTFT Pairs</vt:lpstr>
      <vt:lpstr>3.2.5 Strength of a DTFT</vt:lpstr>
      <vt:lpstr>3.3 DTFT Theorems </vt:lpstr>
      <vt:lpstr>Ex. 3.11</vt:lpstr>
      <vt:lpstr>Ex. 3.12</vt:lpstr>
      <vt:lpstr>Ex. 3.13</vt:lpstr>
      <vt:lpstr>Ex. 3.14 利用DTFT求卷和</vt:lpstr>
      <vt:lpstr>PowerPoint 演示文稿</vt:lpstr>
      <vt:lpstr>3.4  Energy Density Spectrum of a Discrete-Time Sequence</vt:lpstr>
      <vt:lpstr>PowerPoint 演示文稿</vt:lpstr>
      <vt:lpstr>PowerPoint 演示文稿</vt:lpstr>
      <vt:lpstr>PowerPoint 演示文稿</vt:lpstr>
      <vt:lpstr>PowerPoint 演示文稿</vt:lpstr>
      <vt:lpstr>3.5  Band-Limited Discrete-Time Signals</vt:lpstr>
      <vt:lpstr>PowerPoint 演示文稿</vt:lpstr>
      <vt:lpstr>3.7  The Unwrapped Phase Function</vt:lpstr>
      <vt:lpstr>3.6  DTFT Computation Using MATLAB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</cp:lastModifiedBy>
  <cp:revision>71</cp:revision>
  <cp:lastPrinted>2023-03-03T12:39:03Z</cp:lastPrinted>
  <dcterms:created xsi:type="dcterms:W3CDTF">2016-08-06T05:39:00Z</dcterms:created>
  <dcterms:modified xsi:type="dcterms:W3CDTF">2023-03-03T12:45:17Z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