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46" r:id="rId2"/>
    <p:sldId id="347" r:id="rId3"/>
    <p:sldId id="348" r:id="rId4"/>
    <p:sldId id="349" r:id="rId5"/>
    <p:sldId id="355" r:id="rId6"/>
    <p:sldId id="356" r:id="rId7"/>
    <p:sldId id="350" r:id="rId8"/>
    <p:sldId id="351" r:id="rId9"/>
    <p:sldId id="352" r:id="rId10"/>
    <p:sldId id="353" r:id="rId11"/>
    <p:sldId id="354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70" r:id="rId25"/>
    <p:sldId id="371" r:id="rId26"/>
    <p:sldId id="372" r:id="rId27"/>
    <p:sldId id="374" r:id="rId28"/>
  </p:sldIdLst>
  <p:sldSz cx="12192000" cy="6858000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908" autoAdjust="0"/>
  </p:normalViewPr>
  <p:slideViewPr>
    <p:cSldViewPr>
      <p:cViewPr varScale="1">
        <p:scale>
          <a:sx n="72" d="100"/>
          <a:sy n="72" d="100"/>
        </p:scale>
        <p:origin x="902" y="4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43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1.wmf"/><Relationship Id="rId2" Type="http://schemas.openxmlformats.org/officeDocument/2006/relationships/image" Target="../media/image82.wmf"/><Relationship Id="rId1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6CA665D4-3F0B-4FDA-9ABE-43D317D151E2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G(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l-GR" altLang="zh-CN" sz="12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) </a:t>
            </a: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与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G</a:t>
            </a:r>
            <a:r>
              <a:rPr lang="en-US" altLang="zh-CN" sz="12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p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(j</a:t>
            </a:r>
            <a:r>
              <a:rPr lang="el-GR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 </a:t>
            </a:r>
            <a:r>
              <a:rPr lang="en-US" altLang="zh-CN" sz="1200" b="1" dirty="0" err="1">
                <a:solidFill>
                  <a:schemeClr val="tx1"/>
                </a:solidFill>
                <a:latin typeface="+mn-ea"/>
                <a:ea typeface="+mn-ea"/>
              </a:rPr>
              <a:t>存在映射关系</a:t>
            </a:r>
            <a:r>
              <a:rPr lang="en-US" altLang="zh-CN" sz="1200" b="1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l-GR" altLang="zh-CN" sz="1200" b="1" dirty="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Ω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l-GR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/T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5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53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the other hand,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 2 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due to the overlap of the shifted replicas of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, the spectrum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cannot be separated by filtering to recover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distortion caused by a part of the replicas outside the baseband folded back or aliased into the baseband.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采样定理要求采样频率大于等于最高频率2倍：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2 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</a:p>
          <a:p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带通信号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很大, 导致采样频率太高，难以实际应用；引入带通采样！</a:t>
            </a:r>
            <a:endParaRPr lang="en-US" altLang="zh-CN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buClrTx/>
              <a:buSzTx/>
            </a:pPr>
            <a:r>
              <a:rPr lang="zh-CN" altLang="en-US" b="0" dirty="0">
                <a:solidFill>
                  <a:srgbClr val="3A43B2"/>
                </a:solidFill>
                <a:sym typeface="Symbol" panose="05050102010706020507" pitchFamily="18" charset="2"/>
              </a:rPr>
              <a:t>采样频率为带宽的</a:t>
            </a:r>
            <a:r>
              <a:rPr lang="en-US" altLang="zh-CN" b="0" dirty="0">
                <a:solidFill>
                  <a:srgbClr val="3A43B2"/>
                </a:solidFill>
                <a:sym typeface="Symbol" panose="05050102010706020507" pitchFamily="18" charset="2"/>
              </a:rPr>
              <a:t>2</a:t>
            </a:r>
            <a:r>
              <a:rPr lang="zh-CN" altLang="en-US" b="0" dirty="0">
                <a:solidFill>
                  <a:srgbClr val="3A43B2"/>
                </a:solidFill>
                <a:sym typeface="Symbol" panose="05050102010706020507" pitchFamily="18" charset="2"/>
              </a:rPr>
              <a:t>倍及以上</a:t>
            </a:r>
            <a:r>
              <a:rPr lang="en-US" altLang="zh-CN" b="0" dirty="0">
                <a:solidFill>
                  <a:srgbClr val="3A43B2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3A43B2"/>
                </a:solidFill>
                <a:sym typeface="Symbol" panose="05050102010706020507" pitchFamily="18" charset="2"/>
              </a:rPr>
              <a:t>即可避免混叠</a:t>
            </a:r>
            <a:r>
              <a:rPr lang="en-US" altLang="zh-CN" dirty="0">
                <a:solidFill>
                  <a:srgbClr val="3A43B2"/>
                </a:solidFill>
                <a:sym typeface="Symbol" panose="05050102010706020507" pitchFamily="18" charset="2"/>
              </a:rPr>
              <a:t>! </a:t>
            </a:r>
            <a:r>
              <a:rPr lang="zh-CN" altLang="en-US" dirty="0">
                <a:sym typeface="Symbol" panose="05050102010706020507" pitchFamily="18" charset="2"/>
              </a:rPr>
              <a:t>此时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ym typeface="Symbol" panose="05050102010706020507" pitchFamily="18" charset="2"/>
              </a:rPr>
              <a:t>T</a:t>
            </a:r>
            <a:r>
              <a:rPr lang="en-US" altLang="zh-CN" dirty="0"/>
              <a:t> </a:t>
            </a:r>
            <a:r>
              <a:rPr lang="zh-CN" altLang="en-US" dirty="0"/>
              <a:t>小于</a:t>
            </a:r>
            <a:r>
              <a:rPr lang="en-US" altLang="zh-CN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ym typeface="Symbol" panose="05050102010706020507" pitchFamily="18" charset="2"/>
              </a:rPr>
              <a:t>H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23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90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25E7A1D6-E158-4B75-8728-CE45C5A0A094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C38BB17F-E98F-4EC7-BAAE-A169EFD99DD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8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8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BF1E6BA1-64DC-41A9-A78D-5F5AC6231942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EDBB0D62-029B-4E3C-AF63-467B760EF0CB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9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89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9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/>
          </a:p>
        </p:txBody>
      </p:sp>
      <p:sp>
        <p:nvSpPr>
          <p:cNvPr id="17" name="标题占位符 6"/>
          <p:cNvSpPr/>
          <p:nvPr userDrawn="1"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A7448-E05F-4D77-9CDB-0BFAA182B8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C80-AD46-48E5-BE21-D5D65E2E5295}" type="datetimeFigureOut">
              <a:rPr lang="zh-CN" altLang="en-US"/>
              <a:t>2023/3/13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9ADC4-628F-4EF9-B133-5BA3B987D0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C80-AD46-48E5-BE21-D5D65E2E5295}" type="datetimeFigureOut">
              <a:rPr lang="zh-CN" altLang="en-US"/>
              <a:t>2023/3/13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BF7A-1558-45BB-BADB-E492DDC76D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0476ED8B-C001-48B4-BEA3-47BD6664579C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4EC3FF1-0F13-4EFA-BE99-362D88020004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2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90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03BE0E37-A10C-4D3A-9AD2-9E0E40A07CFD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7F25A2E-1478-4AD3-AE7C-CB75C86113A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3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90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98519-7656-4339-B92B-0EE87C5B82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AE7A2EF-CA5A-4E5B-90D2-E3F089B5FB4B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773BFE2C-4E34-4405-84F1-933EB5762BC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0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1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pic>
        <p:nvPicPr>
          <p:cNvPr id="15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9DB5E351-68FF-45AC-8E59-3F09FFACC56F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1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604000" y="1752600"/>
            <a:ext cx="49784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604000" y="3886200"/>
            <a:ext cx="49784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2C50-9AE1-4AF2-8AE6-AE08EDB3595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5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2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E0867187-030C-4648-BCC0-064B9CEB467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72AEACC9-4B4E-415F-B110-BE3034CADA9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r:id="rId9" imgW="5664200" imgH="3327400" progId="">
                  <p:embed/>
                </p:oleObj>
              </mc:Choice>
              <mc:Fallback>
                <p:oleObj r:id="rId9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035" name="Picture 14" descr="未命名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AF3461F3-A765-400C-BB7A-7D06FBA932C4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FD26468-4F78-4E28-970F-86D6A400B3B8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2023/3/13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r:id="rId12" imgW="5664200" imgH="3327400" progId="">
                  <p:embed/>
                </p:oleObj>
              </mc:Choice>
              <mc:Fallback>
                <p:oleObj r:id="rId12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body" idx="9"/>
          </p:nvPr>
        </p:nvSpPr>
        <p:spPr bwMode="auto">
          <a:xfrm>
            <a:off x="304800" y="1219200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25E1FAFA-01B6-4CBF-8F48-8E364CC2023F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7.wmf"/><Relationship Id="rId18" Type="http://schemas.openxmlformats.org/officeDocument/2006/relationships/image" Target="../media/image39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3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0.bin"/><Relationship Id="rId22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png"/><Relationship Id="rId11" Type="http://schemas.openxmlformats.org/officeDocument/2006/relationships/image" Target="../media/image44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5.png"/><Relationship Id="rId9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3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1.png"/><Relationship Id="rId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11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7.wmf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99.bin"/><Relationship Id="rId18" Type="http://schemas.openxmlformats.org/officeDocument/2006/relationships/oleObject" Target="../embeddings/oleObject102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1.wmf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9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21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7.wmf"/><Relationship Id="rId5" Type="http://schemas.openxmlformats.org/officeDocument/2006/relationships/image" Target="../media/image5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7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2988" y="404813"/>
            <a:ext cx="9036050" cy="64792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3200" i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 Digital Processing of  Continuous-Time Signals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103312" y="1916113"/>
            <a:ext cx="7800999" cy="17289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FontTx/>
              <a:buChar char="–"/>
              <a:defRPr/>
            </a:pPr>
            <a:r>
              <a:rPr lang="en-US" altLang="zh-CN" b="1" i="1" kern="0" dirty="0"/>
              <a:t>Sampling of Continuous-Time Signals</a:t>
            </a:r>
          </a:p>
          <a:p>
            <a:pPr lvl="1">
              <a:buFontTx/>
              <a:buChar char="–"/>
              <a:defRPr/>
            </a:pPr>
            <a:r>
              <a:rPr lang="en-US" altLang="zh-CN" b="1" i="1" kern="0" dirty="0"/>
              <a:t>Recovery of the Analog Signal</a:t>
            </a:r>
          </a:p>
          <a:p>
            <a:pPr lvl="1">
              <a:buFontTx/>
              <a:buChar char="–"/>
              <a:defRPr/>
            </a:pPr>
            <a:r>
              <a:rPr lang="en-US" altLang="zh-CN" b="1" i="1" kern="0" dirty="0"/>
              <a:t>Implications of the Sampling Process</a:t>
            </a:r>
          </a:p>
        </p:txBody>
      </p:sp>
      <p:sp>
        <p:nvSpPr>
          <p:cNvPr id="4" name="矩形 3"/>
          <p:cNvSpPr/>
          <p:nvPr/>
        </p:nvSpPr>
        <p:spPr>
          <a:xfrm>
            <a:off x="1042988" y="4282907"/>
            <a:ext cx="7705725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200" b="1" i="1" kern="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3.9 Sampling of Band-pass Signals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412776"/>
            <a:ext cx="10242550" cy="4484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sampling frequency is higher than the Nyquist rate;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sampling frequency is lower than the Nyquist rate;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sampling frequency is equal to the Nyquist rate;</a:t>
            </a:r>
          </a:p>
          <a:p>
            <a:pPr>
              <a:lnSpc>
                <a:spcPct val="90000"/>
              </a:lnSpc>
            </a:pP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pure sinusoid may not be recoverable from its critically sampled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446840" cy="922114"/>
          </a:xfrm>
        </p:spPr>
        <p:txBody>
          <a:bodyPr/>
          <a:lstStyle/>
          <a:p>
            <a:r>
              <a:rPr lang="en-US" altLang="zh-CN" b="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Nyquist frequency Examples: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604963"/>
            <a:ext cx="10529888" cy="41671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telephony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3.4 kHz signal bandwidth is acceptable for telephone conversation;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 sampling rate of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kHz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greater than twice the signal bandwidth, is used.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music signal processing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 bandwidth of 20 kHz has been determined to preserve the fidelity;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in compact disc (CD) music systems, a sampling rate of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44.1 kHz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slightly higher than twice the signal bandwidth,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60350"/>
            <a:ext cx="11041062" cy="762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800" i="1">
                <a:latin typeface="Times New Roman" panose="02020603050405020304" pitchFamily="18" charset="0"/>
                <a:cs typeface="Times New Roman" panose="02020603050405020304" pitchFamily="18" charset="0"/>
              </a:rPr>
              <a:t>Supplement: The practical sampling</a:t>
            </a: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749935" y="1943100"/>
          <a:ext cx="6425565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7" name="Equation" r:id="rId4" imgW="51206400" imgH="10363200" progId="Equation.DSMT4">
                  <p:embed/>
                </p:oleObj>
              </mc:Choice>
              <mc:Fallback>
                <p:oleObj name="Equation" r:id="rId4" imgW="512064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" y="1943100"/>
                        <a:ext cx="6425565" cy="90868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69" name="Group 5"/>
          <p:cNvGrpSpPr/>
          <p:nvPr/>
        </p:nvGrpSpPr>
        <p:grpSpPr bwMode="auto">
          <a:xfrm>
            <a:off x="355600" y="3330893"/>
            <a:ext cx="11480800" cy="2767012"/>
            <a:chOff x="240" y="2400"/>
            <a:chExt cx="5424" cy="1743"/>
          </a:xfrm>
        </p:grpSpPr>
        <p:grpSp>
          <p:nvGrpSpPr>
            <p:cNvPr id="24581" name="Group 6"/>
            <p:cNvGrpSpPr/>
            <p:nvPr/>
          </p:nvGrpSpPr>
          <p:grpSpPr bwMode="auto">
            <a:xfrm>
              <a:off x="240" y="2400"/>
              <a:ext cx="5424" cy="1728"/>
              <a:chOff x="240" y="2400"/>
              <a:chExt cx="5424" cy="1728"/>
            </a:xfrm>
          </p:grpSpPr>
          <p:sp>
            <p:nvSpPr>
              <p:cNvPr id="24582" name="Rectangle 7"/>
              <p:cNvSpPr>
                <a:spLocks noChangeArrowheads="1"/>
              </p:cNvSpPr>
              <p:nvPr/>
            </p:nvSpPr>
            <p:spPr bwMode="auto">
              <a:xfrm>
                <a:off x="240" y="2400"/>
                <a:ext cx="5424" cy="172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83" name="Group 8"/>
              <p:cNvGrpSpPr/>
              <p:nvPr/>
            </p:nvGrpSpPr>
            <p:grpSpPr bwMode="auto">
              <a:xfrm>
                <a:off x="2064" y="2448"/>
                <a:ext cx="1872" cy="819"/>
                <a:chOff x="1968" y="1200"/>
                <a:chExt cx="1872" cy="819"/>
              </a:xfrm>
            </p:grpSpPr>
            <p:graphicFrame>
              <p:nvGraphicFramePr>
                <p:cNvPr id="24584" name="Object 9"/>
                <p:cNvGraphicFramePr>
                  <a:graphicFrameLocks noChangeAspect="1"/>
                </p:cNvGraphicFramePr>
                <p:nvPr/>
              </p:nvGraphicFramePr>
              <p:xfrm>
                <a:off x="2262" y="1200"/>
                <a:ext cx="516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098" r:id="rId6" imgW="559435" imgH="254000" progId="Equation.3">
                        <p:embed/>
                      </p:oleObj>
                    </mc:Choice>
                    <mc:Fallback>
                      <p:oleObj r:id="rId6" imgW="559435" imgH="2540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2" y="1200"/>
                              <a:ext cx="516" cy="256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4585" name="Group 10"/>
                <p:cNvGrpSpPr/>
                <p:nvPr/>
              </p:nvGrpSpPr>
              <p:grpSpPr bwMode="auto">
                <a:xfrm>
                  <a:off x="1968" y="1248"/>
                  <a:ext cx="1872" cy="771"/>
                  <a:chOff x="1968" y="1296"/>
                  <a:chExt cx="1872" cy="771"/>
                </a:xfrm>
              </p:grpSpPr>
              <p:grpSp>
                <p:nvGrpSpPr>
                  <p:cNvPr id="24586" name="Group 11"/>
                  <p:cNvGrpSpPr/>
                  <p:nvPr/>
                </p:nvGrpSpPr>
                <p:grpSpPr bwMode="auto">
                  <a:xfrm>
                    <a:off x="1968" y="1296"/>
                    <a:ext cx="1872" cy="771"/>
                    <a:chOff x="1056" y="2976"/>
                    <a:chExt cx="1872" cy="771"/>
                  </a:xfrm>
                </p:grpSpPr>
                <p:sp>
                  <p:nvSpPr>
                    <p:cNvPr id="24587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3456"/>
                      <a:ext cx="172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588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72" y="2976"/>
                      <a:ext cx="0" cy="67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58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0" y="3456"/>
                      <a:ext cx="240" cy="29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  <p:graphicFrame>
                  <p:nvGraphicFramePr>
                    <p:cNvPr id="24590" name="Object 1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736" y="3264"/>
                    <a:ext cx="192" cy="19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97099" r:id="rId8" imgW="165735" imgH="165735" progId="Equation.3">
                            <p:embed/>
                          </p:oleObj>
                        </mc:Choice>
                        <mc:Fallback>
                          <p:oleObj r:id="rId8" imgW="165735" imgH="165735" progId="Equation.3">
                            <p:embed/>
                            <p:pic>
                              <p:nvPicPr>
                                <p:cNvPr id="0" name="Object 1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36" y="3264"/>
                                  <a:ext cx="192" cy="19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38100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4591" name="Group 16"/>
                  <p:cNvGrpSpPr/>
                  <p:nvPr/>
                </p:nvGrpSpPr>
                <p:grpSpPr bwMode="auto">
                  <a:xfrm>
                    <a:off x="2640" y="1392"/>
                    <a:ext cx="288" cy="384"/>
                    <a:chOff x="2640" y="1488"/>
                    <a:chExt cx="288" cy="384"/>
                  </a:xfrm>
                </p:grpSpPr>
                <p:sp>
                  <p:nvSpPr>
                    <p:cNvPr id="2459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488"/>
                      <a:ext cx="144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59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488"/>
                      <a:ext cx="144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4594" name="Group 19"/>
            <p:cNvGrpSpPr/>
            <p:nvPr/>
          </p:nvGrpSpPr>
          <p:grpSpPr bwMode="auto">
            <a:xfrm>
              <a:off x="1008" y="3173"/>
              <a:ext cx="4464" cy="970"/>
              <a:chOff x="912" y="2213"/>
              <a:chExt cx="4464" cy="970"/>
            </a:xfrm>
          </p:grpSpPr>
          <p:grpSp>
            <p:nvGrpSpPr>
              <p:cNvPr id="24595" name="Group 20"/>
              <p:cNvGrpSpPr/>
              <p:nvPr/>
            </p:nvGrpSpPr>
            <p:grpSpPr bwMode="auto">
              <a:xfrm>
                <a:off x="912" y="2213"/>
                <a:ext cx="4464" cy="970"/>
                <a:chOff x="912" y="2213"/>
                <a:chExt cx="4464" cy="970"/>
              </a:xfrm>
            </p:grpSpPr>
            <p:graphicFrame>
              <p:nvGraphicFramePr>
                <p:cNvPr id="24596" name="Object 21"/>
                <p:cNvGraphicFramePr>
                  <a:graphicFrameLocks noChangeAspect="1"/>
                </p:cNvGraphicFramePr>
                <p:nvPr/>
              </p:nvGraphicFramePr>
              <p:xfrm>
                <a:off x="3113" y="2892"/>
                <a:ext cx="275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100" name="Equation" r:id="rId10" imgW="5486400" imgH="5486400" progId="Equation.DSMT4">
                        <p:embed/>
                      </p:oleObj>
                    </mc:Choice>
                    <mc:Fallback>
                      <p:oleObj name="Equation" r:id="rId10" imgW="5486400" imgH="548640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13" y="2892"/>
                              <a:ext cx="275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97" name="Object 22"/>
                <p:cNvGraphicFramePr>
                  <a:graphicFrameLocks noChangeAspect="1"/>
                </p:cNvGraphicFramePr>
                <p:nvPr/>
              </p:nvGraphicFramePr>
              <p:xfrm>
                <a:off x="3547" y="2892"/>
                <a:ext cx="36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101" name="Equation" r:id="rId12" imgW="7315200" imgH="5486400" progId="Equation.DSMT4">
                        <p:embed/>
                      </p:oleObj>
                    </mc:Choice>
                    <mc:Fallback>
                      <p:oleObj name="Equation" r:id="rId12" imgW="7315200" imgH="548640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47" y="2892"/>
                              <a:ext cx="368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598" name="Object 23"/>
                <p:cNvGraphicFramePr>
                  <a:graphicFrameLocks noChangeAspect="1"/>
                </p:cNvGraphicFramePr>
                <p:nvPr/>
              </p:nvGraphicFramePr>
              <p:xfrm>
                <a:off x="2112" y="2892"/>
                <a:ext cx="38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102" name="Equation" r:id="rId14" imgW="7620000" imgH="5486400" progId="Equation.DSMT4">
                        <p:embed/>
                      </p:oleObj>
                    </mc:Choice>
                    <mc:Fallback>
                      <p:oleObj name="Equation" r:id="rId14" imgW="7620000" imgH="548640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12" y="2892"/>
                              <a:ext cx="382" cy="264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599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84" y="241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92" y="2892"/>
                  <a:ext cx="240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graphicFrame>
              <p:nvGraphicFramePr>
                <p:cNvPr id="24601" name="Object 26"/>
                <p:cNvGraphicFramePr>
                  <a:graphicFrameLocks noChangeAspect="1"/>
                </p:cNvGraphicFramePr>
                <p:nvPr/>
              </p:nvGraphicFramePr>
              <p:xfrm>
                <a:off x="5184" y="2928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103" r:id="rId16" imgW="165735" imgH="165735" progId="Equation.3">
                        <p:embed/>
                      </p:oleObj>
                    </mc:Choice>
                    <mc:Fallback>
                      <p:oleObj r:id="rId16" imgW="165735" imgH="165735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4" y="2928"/>
                              <a:ext cx="192" cy="192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2" name="Object 27"/>
                <p:cNvGraphicFramePr>
                  <a:graphicFrameLocks noChangeAspect="1"/>
                </p:cNvGraphicFramePr>
                <p:nvPr/>
              </p:nvGraphicFramePr>
              <p:xfrm>
                <a:off x="2095" y="2213"/>
                <a:ext cx="563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7104" r:id="rId17" imgW="609600" imgH="279400" progId="Equation.3">
                        <p:embed/>
                      </p:oleObj>
                    </mc:Choice>
                    <mc:Fallback>
                      <p:oleObj r:id="rId17" imgW="609600" imgH="279400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5" y="2213"/>
                              <a:ext cx="563" cy="281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03" name="Line 28"/>
                <p:cNvSpPr>
                  <a:spLocks noChangeShapeType="1"/>
                </p:cNvSpPr>
                <p:nvPr/>
              </p:nvSpPr>
              <p:spPr bwMode="auto">
                <a:xfrm>
                  <a:off x="3264" y="284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4" name="Line 29"/>
                <p:cNvSpPr>
                  <a:spLocks noChangeShapeType="1"/>
                </p:cNvSpPr>
                <p:nvPr/>
              </p:nvSpPr>
              <p:spPr bwMode="auto">
                <a:xfrm>
                  <a:off x="3744" y="284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5" name="Line 30"/>
                <p:cNvSpPr>
                  <a:spLocks noChangeShapeType="1"/>
                </p:cNvSpPr>
                <p:nvPr/>
              </p:nvSpPr>
              <p:spPr bwMode="auto">
                <a:xfrm>
                  <a:off x="2304" y="284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06" name="Group 31"/>
                <p:cNvGrpSpPr/>
                <p:nvPr/>
              </p:nvGrpSpPr>
              <p:grpSpPr bwMode="auto">
                <a:xfrm>
                  <a:off x="2640" y="2496"/>
                  <a:ext cx="288" cy="384"/>
                  <a:chOff x="2640" y="1488"/>
                  <a:chExt cx="288" cy="384"/>
                </a:xfrm>
              </p:grpSpPr>
              <p:sp>
                <p:nvSpPr>
                  <p:cNvPr id="24607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09" name="Group 34"/>
                <p:cNvGrpSpPr/>
                <p:nvPr/>
              </p:nvGrpSpPr>
              <p:grpSpPr bwMode="auto">
                <a:xfrm>
                  <a:off x="2160" y="2544"/>
                  <a:ext cx="288" cy="336"/>
                  <a:chOff x="2640" y="1488"/>
                  <a:chExt cx="288" cy="384"/>
                </a:xfrm>
              </p:grpSpPr>
              <p:sp>
                <p:nvSpPr>
                  <p:cNvPr id="2461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2" name="Group 37"/>
                <p:cNvGrpSpPr/>
                <p:nvPr/>
              </p:nvGrpSpPr>
              <p:grpSpPr bwMode="auto">
                <a:xfrm>
                  <a:off x="3120" y="2544"/>
                  <a:ext cx="288" cy="336"/>
                  <a:chOff x="2640" y="1488"/>
                  <a:chExt cx="288" cy="384"/>
                </a:xfrm>
              </p:grpSpPr>
              <p:sp>
                <p:nvSpPr>
                  <p:cNvPr id="24613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5" name="Group 40"/>
                <p:cNvGrpSpPr/>
                <p:nvPr/>
              </p:nvGrpSpPr>
              <p:grpSpPr bwMode="auto">
                <a:xfrm>
                  <a:off x="1632" y="2640"/>
                  <a:ext cx="288" cy="240"/>
                  <a:chOff x="2640" y="1488"/>
                  <a:chExt cx="288" cy="384"/>
                </a:xfrm>
              </p:grpSpPr>
              <p:sp>
                <p:nvSpPr>
                  <p:cNvPr id="2461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18" name="Line 43"/>
                <p:cNvSpPr>
                  <a:spLocks noChangeShapeType="1"/>
                </p:cNvSpPr>
                <p:nvPr/>
              </p:nvSpPr>
              <p:spPr bwMode="auto">
                <a:xfrm>
                  <a:off x="912" y="2880"/>
                  <a:ext cx="43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9" name="Line 44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20" name="Group 45"/>
                <p:cNvGrpSpPr/>
                <p:nvPr/>
              </p:nvGrpSpPr>
              <p:grpSpPr bwMode="auto">
                <a:xfrm>
                  <a:off x="3600" y="2640"/>
                  <a:ext cx="288" cy="240"/>
                  <a:chOff x="2640" y="1488"/>
                  <a:chExt cx="288" cy="384"/>
                </a:xfrm>
              </p:grpSpPr>
              <p:sp>
                <p:nvSpPr>
                  <p:cNvPr id="24621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23" name="Group 48"/>
                <p:cNvGrpSpPr/>
                <p:nvPr/>
              </p:nvGrpSpPr>
              <p:grpSpPr bwMode="auto">
                <a:xfrm>
                  <a:off x="1104" y="2688"/>
                  <a:ext cx="288" cy="192"/>
                  <a:chOff x="2640" y="1488"/>
                  <a:chExt cx="288" cy="384"/>
                </a:xfrm>
              </p:grpSpPr>
              <p:sp>
                <p:nvSpPr>
                  <p:cNvPr id="24624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26" name="Group 51"/>
                <p:cNvGrpSpPr/>
                <p:nvPr/>
              </p:nvGrpSpPr>
              <p:grpSpPr bwMode="auto">
                <a:xfrm>
                  <a:off x="4128" y="2688"/>
                  <a:ext cx="288" cy="192"/>
                  <a:chOff x="2640" y="1488"/>
                  <a:chExt cx="288" cy="384"/>
                </a:xfrm>
              </p:grpSpPr>
              <p:sp>
                <p:nvSpPr>
                  <p:cNvPr id="24627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8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488"/>
                    <a:ext cx="144" cy="38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629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912" y="2496"/>
                  <a:ext cx="1872" cy="24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30" name="Line 55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1920" cy="240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32" name="Line 57"/>
              <p:cNvSpPr>
                <a:spLocks noChangeShapeType="1"/>
              </p:cNvSpPr>
              <p:nvPr/>
            </p:nvSpPr>
            <p:spPr bwMode="auto">
              <a:xfrm flipH="1">
                <a:off x="3320" y="2259"/>
                <a:ext cx="569" cy="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355601" y="1228407"/>
            <a:ext cx="6819900" cy="482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实际情况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p(t)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宽度为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τ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周期窄脉冲串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7557770" y="1136650"/>
          <a:ext cx="403034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5" r:id="rId19" imgW="3914775" imgH="1238250" progId="Paint.Picture">
                  <p:embed/>
                </p:oleObj>
              </mc:Choice>
              <mc:Fallback>
                <p:oleObj r:id="rId19" imgW="3914775" imgH="12382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7770" y="1136650"/>
                        <a:ext cx="403034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037830" y="2924810"/>
            <a:ext cx="2985770" cy="1918970"/>
            <a:chOff x="12658" y="4606"/>
            <a:chExt cx="4702" cy="3022"/>
          </a:xfrm>
        </p:grpSpPr>
        <p:graphicFrame>
          <p:nvGraphicFramePr>
            <p:cNvPr id="58" name="Object 9"/>
            <p:cNvGraphicFramePr>
              <a:graphicFrameLocks noChangeAspect="1"/>
            </p:cNvGraphicFramePr>
            <p:nvPr/>
          </p:nvGraphicFramePr>
          <p:xfrm>
            <a:off x="13395" y="5486"/>
            <a:ext cx="3228" cy="2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106" name="Equation" r:id="rId21" imgW="18288000" imgH="18897600" progId="Equation.DSMT4">
                    <p:embed/>
                  </p:oleObj>
                </mc:Choice>
                <mc:Fallback>
                  <p:oleObj name="Equation" r:id="rId21" imgW="18288000" imgH="18897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5" y="5486"/>
                          <a:ext cx="3228" cy="2142"/>
                        </a:xfrm>
                        <a:prstGeom prst="rect">
                          <a:avLst/>
                        </a:prstGeom>
                        <a:solidFill>
                          <a:schemeClr val="accent6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3"/>
            <p:cNvSpPr>
              <a:spLocks noGrp="1" noChangeArrowheads="1"/>
            </p:cNvSpPr>
            <p:nvPr/>
          </p:nvSpPr>
          <p:spPr>
            <a:xfrm>
              <a:off x="12658" y="4606"/>
              <a:ext cx="4702" cy="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90000"/>
                </a:lnSpc>
                <a:buNone/>
                <a:defRPr/>
              </a:pP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 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的模随着</a:t>
              </a:r>
              <a:r>
                <a:rPr lang="en-US" altLang="zh-CN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变化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65100"/>
            <a:ext cx="10160000" cy="887413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3.8.2 Recovery of the Analog Signal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909638" y="1252356"/>
            <a:ext cx="9337302" cy="160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By filtering in frequency domain or interpolation in time domain, the continuous signal can be recovered from </a:t>
            </a:r>
            <a:r>
              <a:rPr lang="en-US" altLang="zh-CN" sz="3200" b="1" i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The Sampled Discrete signal.</a:t>
            </a:r>
            <a:endParaRPr lang="en-US" altLang="zh-CN" b="1" i="1" u="sng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6788" name="Picture 4" descr="Fig5_5a"/>
          <p:cNvPicPr>
            <a:picLocks noChangeAspect="1" noChangeArrowheads="1"/>
          </p:cNvPicPr>
          <p:nvPr/>
        </p:nvPicPr>
        <p:blipFill>
          <a:blip r:embed="rId2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3067050"/>
            <a:ext cx="7488634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909638" y="4910138"/>
            <a:ext cx="9986962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marL="457200" indent="-4572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Here, the filter is called </a:t>
            </a:r>
            <a:r>
              <a:rPr lang="en-US" altLang="zh-CN" sz="36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reconstruction filter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zh-CN" sz="36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interpolation filter </a:t>
            </a:r>
            <a:r>
              <a:rPr lang="en-US" altLang="zh-CN" sz="3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  <a:r>
              <a:rPr lang="en-US" altLang="zh-CN" sz="36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smoothing filter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/>
      <p:bldP spid="2467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idx="1"/>
          </p:nvPr>
        </p:nvSpPr>
        <p:spPr>
          <a:xfrm>
            <a:off x="490855" y="357505"/>
            <a:ext cx="2286000" cy="615315"/>
          </a:xfrm>
        </p:spPr>
        <p:txBody>
          <a:bodyPr/>
          <a:lstStyle/>
          <a:p>
            <a:r>
              <a:rPr lang="en-US" altLang="zh-CN" dirty="0"/>
              <a:t>recovery</a:t>
            </a:r>
            <a:r>
              <a:rPr lang="zh-CN" altLang="en-US" dirty="0"/>
              <a:t>：</a:t>
            </a:r>
          </a:p>
        </p:txBody>
      </p:sp>
      <p:pic>
        <p:nvPicPr>
          <p:cNvPr id="243715" name="Picture 3" descr="Fig5_5d"/>
          <p:cNvPicPr>
            <a:picLocks noChangeAspect="1" noChangeArrowheads="1"/>
          </p:cNvPicPr>
          <p:nvPr/>
        </p:nvPicPr>
        <p:blipFill>
          <a:blip r:embed="rId4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576830"/>
            <a:ext cx="6160770" cy="144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6" name="Picture 4" descr="Fig5_5b"/>
          <p:cNvPicPr>
            <a:picLocks noChangeAspect="1" noChangeArrowheads="1"/>
          </p:cNvPicPr>
          <p:nvPr/>
        </p:nvPicPr>
        <p:blipFill>
          <a:blip r:embed="rId5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55" y="217805"/>
            <a:ext cx="299974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7" name="Picture 5" descr="Fig5_5c"/>
          <p:cNvPicPr>
            <a:picLocks noChangeAspect="1" noChangeArrowheads="1"/>
          </p:cNvPicPr>
          <p:nvPr/>
        </p:nvPicPr>
        <p:blipFill>
          <a:blip r:embed="rId6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" y="1210945"/>
            <a:ext cx="6604000" cy="136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8" name="Picture 6" descr="Fig5_5e"/>
          <p:cNvPicPr>
            <a:picLocks noChangeAspect="1" noChangeArrowheads="1"/>
          </p:cNvPicPr>
          <p:nvPr/>
        </p:nvPicPr>
        <p:blipFill>
          <a:blip r:embed="rId7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4022725"/>
            <a:ext cx="3524885" cy="123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490855" y="5262245"/>
            <a:ext cx="10031095" cy="95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&gt;2 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让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通过理想低通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，即可以恢复出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(t)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(j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通带幅度按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加权，截止频率满足：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11" name="Group 7"/>
          <p:cNvGrpSpPr/>
          <p:nvPr/>
        </p:nvGrpSpPr>
        <p:grpSpPr bwMode="auto">
          <a:xfrm>
            <a:off x="7614920" y="2871470"/>
            <a:ext cx="3809365" cy="826135"/>
            <a:chOff x="1436" y="3276"/>
            <a:chExt cx="2532" cy="652"/>
          </a:xfrm>
          <a:solidFill>
            <a:schemeClr val="bg1"/>
          </a:solidFill>
        </p:grpSpPr>
        <p:graphicFrame>
          <p:nvGraphicFramePr>
            <p:cNvPr id="28675" name="Object 8"/>
            <p:cNvGraphicFramePr>
              <a:graphicFrameLocks noChangeAspect="1"/>
            </p:cNvGraphicFramePr>
            <p:nvPr/>
          </p:nvGraphicFramePr>
          <p:xfrm>
            <a:off x="1436" y="3276"/>
            <a:ext cx="133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49" r:id="rId8" imgW="2120900" imgH="965200" progId="Equation.3">
                    <p:embed/>
                  </p:oleObj>
                </mc:Choice>
                <mc:Fallback>
                  <p:oleObj r:id="rId8" imgW="2120900" imgH="965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3276"/>
                          <a:ext cx="1336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9"/>
            <p:cNvGraphicFramePr>
              <a:graphicFrameLocks noChangeAspect="1"/>
            </p:cNvGraphicFramePr>
            <p:nvPr/>
          </p:nvGraphicFramePr>
          <p:xfrm>
            <a:off x="2672" y="3288"/>
            <a:ext cx="129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0" r:id="rId10" imgW="2057400" imgH="1016000" progId="Equation.3">
                    <p:embed/>
                  </p:oleObj>
                </mc:Choice>
                <mc:Fallback>
                  <p:oleObj r:id="rId10" imgW="2057400" imgH="1016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3288"/>
                          <a:ext cx="129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/>
      <p:bldP spid="2447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055370" y="2745740"/>
          <a:ext cx="979741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" r:id="rId3" imgW="7556500" imgH="812800" progId="Equation.3">
                  <p:embed/>
                </p:oleObj>
              </mc:Choice>
              <mc:Fallback>
                <p:oleObj r:id="rId3" imgW="75565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70" y="2745740"/>
                        <a:ext cx="9797415" cy="81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154238" y="3760470"/>
          <a:ext cx="46259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" r:id="rId5" imgW="1587500" imgH="431800" progId="Equation.3">
                  <p:embed/>
                </p:oleObj>
              </mc:Choice>
              <mc:Fallback>
                <p:oleObj r:id="rId5" imgW="1587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760470"/>
                        <a:ext cx="46259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545080" y="5420995"/>
          <a:ext cx="562737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7" r:id="rId7" imgW="4711700" imgH="673100" progId="Equation.3">
                  <p:embed/>
                </p:oleObj>
              </mc:Choice>
              <mc:Fallback>
                <p:oleObj r:id="rId7" imgW="47117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080" y="5420995"/>
                        <a:ext cx="5627370" cy="725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31850" y="4869815"/>
            <a:ext cx="9453880" cy="5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The input to the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lowpass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filter is the impulse train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(t)</a:t>
            </a:r>
          </a:p>
        </p:txBody>
      </p:sp>
      <p:grpSp>
        <p:nvGrpSpPr>
          <p:cNvPr id="47111" name="Group 7"/>
          <p:cNvGrpSpPr/>
          <p:nvPr/>
        </p:nvGrpSpPr>
        <p:grpSpPr bwMode="auto">
          <a:xfrm>
            <a:off x="1055370" y="1388745"/>
            <a:ext cx="5151120" cy="1005205"/>
            <a:chOff x="1436" y="3276"/>
            <a:chExt cx="2532" cy="652"/>
          </a:xfrm>
        </p:grpSpPr>
        <p:graphicFrame>
          <p:nvGraphicFramePr>
            <p:cNvPr id="28675" name="Object 8"/>
            <p:cNvGraphicFramePr>
              <a:graphicFrameLocks noChangeAspect="1"/>
            </p:cNvGraphicFramePr>
            <p:nvPr/>
          </p:nvGraphicFramePr>
          <p:xfrm>
            <a:off x="1436" y="3276"/>
            <a:ext cx="133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8" r:id="rId9" imgW="2120900" imgH="965200" progId="Equation.3">
                    <p:embed/>
                  </p:oleObj>
                </mc:Choice>
                <mc:Fallback>
                  <p:oleObj r:id="rId9" imgW="2120900" imgH="965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3276"/>
                          <a:ext cx="1336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9"/>
            <p:cNvGraphicFramePr>
              <a:graphicFrameLocks noChangeAspect="1"/>
            </p:cNvGraphicFramePr>
            <p:nvPr/>
          </p:nvGraphicFramePr>
          <p:xfrm>
            <a:off x="2672" y="3288"/>
            <a:ext cx="129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9" r:id="rId11" imgW="2057400" imgH="1016000" progId="Equation.3">
                    <p:embed/>
                  </p:oleObj>
                </mc:Choice>
                <mc:Fallback>
                  <p:oleObj r:id="rId11" imgW="2057400" imgH="1016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3288"/>
                          <a:ext cx="1296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95935" y="131445"/>
            <a:ext cx="10125075" cy="95440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impulse response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of the ideal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is obtained by taking the inverse DTFT of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9" name="Group 7"/>
          <p:cNvGrpSpPr/>
          <p:nvPr/>
        </p:nvGrpSpPr>
        <p:grpSpPr bwMode="auto">
          <a:xfrm>
            <a:off x="1748790" y="2091690"/>
            <a:ext cx="8134350" cy="1118870"/>
            <a:chOff x="696" y="2400"/>
            <a:chExt cx="4273" cy="704"/>
          </a:xfrm>
        </p:grpSpPr>
        <p:graphicFrame>
          <p:nvGraphicFramePr>
            <p:cNvPr id="30723" name="Object 8"/>
            <p:cNvGraphicFramePr>
              <a:graphicFrameLocks noChangeAspect="1"/>
            </p:cNvGraphicFramePr>
            <p:nvPr/>
          </p:nvGraphicFramePr>
          <p:xfrm>
            <a:off x="720" y="2400"/>
            <a:ext cx="424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9" r:id="rId3" imgW="6743700" imgH="1117600" progId="Equation.3">
                    <p:embed/>
                  </p:oleObj>
                </mc:Choice>
                <mc:Fallback>
                  <p:oleObj r:id="rId3" imgW="6743700" imgH="1117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0"/>
                          <a:ext cx="4249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Text Box 9"/>
            <p:cNvSpPr txBox="1">
              <a:spLocks noChangeArrowheads="1"/>
            </p:cNvSpPr>
            <p:nvPr/>
          </p:nvSpPr>
          <p:spPr bwMode="auto">
            <a:xfrm>
              <a:off x="696" y="2496"/>
              <a:ext cx="17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^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725" name="Group 10"/>
            <p:cNvGrpSpPr/>
            <p:nvPr/>
          </p:nvGrpSpPr>
          <p:grpSpPr bwMode="auto">
            <a:xfrm>
              <a:off x="2056" y="2616"/>
              <a:ext cx="200" cy="445"/>
              <a:chOff x="1192" y="3400"/>
              <a:chExt cx="200" cy="445"/>
            </a:xfrm>
          </p:grpSpPr>
          <p:sp>
            <p:nvSpPr>
              <p:cNvPr id="30726" name="Oval 11"/>
              <p:cNvSpPr>
                <a:spLocks noChangeArrowheads="1"/>
              </p:cNvSpPr>
              <p:nvPr/>
            </p:nvSpPr>
            <p:spPr bwMode="auto">
              <a:xfrm>
                <a:off x="1200" y="345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27" name="Text Box 12"/>
              <p:cNvSpPr txBox="1">
                <a:spLocks noChangeArrowheads="1"/>
              </p:cNvSpPr>
              <p:nvPr/>
            </p:nvSpPr>
            <p:spPr bwMode="auto">
              <a:xfrm>
                <a:off x="1192" y="3400"/>
                <a:ext cx="200" cy="4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4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</p:grpSp>
      </p:grpSp>
      <p:grpSp>
        <p:nvGrpSpPr>
          <p:cNvPr id="49174" name="Group 22"/>
          <p:cNvGrpSpPr/>
          <p:nvPr/>
        </p:nvGrpSpPr>
        <p:grpSpPr bwMode="auto">
          <a:xfrm>
            <a:off x="796131" y="1217784"/>
            <a:ext cx="10725150" cy="692150"/>
            <a:chOff x="987" y="1017"/>
            <a:chExt cx="5067" cy="436"/>
          </a:xfrm>
        </p:grpSpPr>
        <p:grpSp>
          <p:nvGrpSpPr>
            <p:cNvPr id="30729" name="Group 4"/>
            <p:cNvGrpSpPr/>
            <p:nvPr/>
          </p:nvGrpSpPr>
          <p:grpSpPr bwMode="auto">
            <a:xfrm>
              <a:off x="2742" y="1017"/>
              <a:ext cx="566" cy="436"/>
              <a:chOff x="510" y="2473"/>
              <a:chExt cx="566" cy="436"/>
            </a:xfrm>
          </p:grpSpPr>
          <p:graphicFrame>
            <p:nvGraphicFramePr>
              <p:cNvPr id="30730" name="Object 5"/>
              <p:cNvGraphicFramePr>
                <a:graphicFrameLocks noChangeAspect="1"/>
              </p:cNvGraphicFramePr>
              <p:nvPr/>
            </p:nvGraphicFramePr>
            <p:xfrm>
              <a:off x="516" y="2606"/>
              <a:ext cx="560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0" r:id="rId5" imgW="889635" imgH="482600" progId="Equation.3">
                      <p:embed/>
                    </p:oleObj>
                  </mc:Choice>
                  <mc:Fallback>
                    <p:oleObj r:id="rId5" imgW="889635" imgH="4826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2606"/>
                            <a:ext cx="560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1" name="Text Box 6"/>
              <p:cNvSpPr txBox="1">
                <a:spLocks noChangeArrowheads="1"/>
              </p:cNvSpPr>
              <p:nvPr/>
            </p:nvSpPr>
            <p:spPr bwMode="auto">
              <a:xfrm>
                <a:off x="510" y="2473"/>
                <a:ext cx="15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^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32" name="Text Box 20"/>
            <p:cNvSpPr txBox="1">
              <a:spLocks noChangeArrowheads="1"/>
            </p:cNvSpPr>
            <p:nvPr/>
          </p:nvSpPr>
          <p:spPr bwMode="auto">
            <a:xfrm>
              <a:off x="987" y="1111"/>
              <a:ext cx="50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Therefore, the output               of the ideal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lowpass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filter is given by:</a:t>
              </a:r>
            </a:p>
          </p:txBody>
        </p:sp>
      </p:grpSp>
      <p:grpSp>
        <p:nvGrpSpPr>
          <p:cNvPr id="49197" name="Group 45"/>
          <p:cNvGrpSpPr/>
          <p:nvPr/>
        </p:nvGrpSpPr>
        <p:grpSpPr bwMode="auto">
          <a:xfrm>
            <a:off x="1806575" y="4802505"/>
            <a:ext cx="6619875" cy="1036955"/>
            <a:chOff x="1156" y="3022"/>
            <a:chExt cx="3402" cy="729"/>
          </a:xfrm>
        </p:grpSpPr>
        <p:grpSp>
          <p:nvGrpSpPr>
            <p:cNvPr id="30734" name="Group 43"/>
            <p:cNvGrpSpPr/>
            <p:nvPr/>
          </p:nvGrpSpPr>
          <p:grpSpPr bwMode="auto">
            <a:xfrm>
              <a:off x="1156" y="3113"/>
              <a:ext cx="428" cy="492"/>
              <a:chOff x="1655" y="3067"/>
              <a:chExt cx="428" cy="492"/>
            </a:xfrm>
          </p:grpSpPr>
          <p:graphicFrame>
            <p:nvGraphicFramePr>
              <p:cNvPr id="30735" name="Object 28"/>
              <p:cNvGraphicFramePr>
                <a:graphicFrameLocks noChangeAspect="1"/>
              </p:cNvGraphicFramePr>
              <p:nvPr/>
            </p:nvGraphicFramePr>
            <p:xfrm>
              <a:off x="1661" y="3113"/>
              <a:ext cx="422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1" r:id="rId7" imgW="356235" imgH="228600" progId="Equation.3">
                      <p:embed/>
                    </p:oleObj>
                  </mc:Choice>
                  <mc:Fallback>
                    <p:oleObj r:id="rId7" imgW="356235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1" y="3113"/>
                            <a:ext cx="422" cy="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6" name="Text Box 29"/>
              <p:cNvSpPr txBox="1">
                <a:spLocks noChangeArrowheads="1"/>
              </p:cNvSpPr>
              <p:nvPr/>
            </p:nvSpPr>
            <p:spPr bwMode="auto">
              <a:xfrm>
                <a:off x="1655" y="3067"/>
                <a:ext cx="22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^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0737" name="Object 30"/>
            <p:cNvGraphicFramePr>
              <a:graphicFrameLocks noChangeAspect="1"/>
            </p:cNvGraphicFramePr>
            <p:nvPr/>
          </p:nvGraphicFramePr>
          <p:xfrm>
            <a:off x="1655" y="3022"/>
            <a:ext cx="2903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2" r:id="rId9" imgW="1740535" imgH="431800" progId="Equation.3">
                    <p:embed/>
                  </p:oleObj>
                </mc:Choice>
                <mc:Fallback>
                  <p:oleObj r:id="rId9" imgW="1740535" imgH="431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022"/>
                          <a:ext cx="2903" cy="7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748473" y="3433445"/>
          <a:ext cx="769810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3" r:id="rId11" imgW="2641600" imgH="431800" progId="Equation.3">
                  <p:embed/>
                </p:oleObj>
              </mc:Choice>
              <mc:Fallback>
                <p:oleObj r:id="rId11" imgW="2641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473" y="3433445"/>
                        <a:ext cx="769810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9" name="Text Box 93"/>
          <p:cNvSpPr txBox="1">
            <a:spLocks noChangeArrowheads="1"/>
          </p:cNvSpPr>
          <p:nvPr/>
        </p:nvSpPr>
        <p:spPr bwMode="auto">
          <a:xfrm>
            <a:off x="8743950" y="5422900"/>
            <a:ext cx="3358515" cy="859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Poisson sum formula or interpolation formula.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29" grpId="0" bldLvl="0" animBg="1"/>
      <p:bldP spid="318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03" name="Group 3"/>
          <p:cNvGrpSpPr/>
          <p:nvPr/>
        </p:nvGrpSpPr>
        <p:grpSpPr bwMode="auto">
          <a:xfrm>
            <a:off x="1847528" y="1441410"/>
            <a:ext cx="8491582" cy="2651125"/>
            <a:chOff x="864" y="683"/>
            <a:chExt cx="4012" cy="1669"/>
          </a:xfrm>
        </p:grpSpPr>
        <p:sp>
          <p:nvSpPr>
            <p:cNvPr id="31746" name="Line 4"/>
            <p:cNvSpPr>
              <a:spLocks noChangeShapeType="1"/>
            </p:cNvSpPr>
            <p:nvPr/>
          </p:nvSpPr>
          <p:spPr bwMode="auto">
            <a:xfrm>
              <a:off x="864" y="2112"/>
              <a:ext cx="3072" cy="0"/>
            </a:xfrm>
            <a:prstGeom prst="line">
              <a:avLst/>
            </a:prstGeom>
            <a:noFill/>
            <a:ln w="19050">
              <a:solidFill>
                <a:srgbClr val="01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7" name="Line 5"/>
            <p:cNvSpPr>
              <a:spLocks noChangeShapeType="1"/>
            </p:cNvSpPr>
            <p:nvPr/>
          </p:nvSpPr>
          <p:spPr bwMode="auto">
            <a:xfrm flipV="1">
              <a:off x="2112" y="816"/>
              <a:ext cx="0" cy="1536"/>
            </a:xfrm>
            <a:prstGeom prst="line">
              <a:avLst/>
            </a:prstGeom>
            <a:noFill/>
            <a:ln w="19050">
              <a:solidFill>
                <a:srgbClr val="01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8" name="Freeform 6"/>
            <p:cNvSpPr>
              <a:spLocks noChangeArrowheads="1"/>
            </p:cNvSpPr>
            <p:nvPr/>
          </p:nvSpPr>
          <p:spPr bwMode="auto">
            <a:xfrm>
              <a:off x="864" y="1430"/>
              <a:ext cx="1210" cy="617"/>
            </a:xfrm>
            <a:custGeom>
              <a:avLst/>
              <a:gdLst>
                <a:gd name="T0" fmla="*/ 624 w 624"/>
                <a:gd name="T1" fmla="*/ 0 h 336"/>
                <a:gd name="T2" fmla="*/ 432 w 624"/>
                <a:gd name="T3" fmla="*/ 48 h 336"/>
                <a:gd name="T4" fmla="*/ 240 w 624"/>
                <a:gd name="T5" fmla="*/ 240 h 336"/>
                <a:gd name="T6" fmla="*/ 0 w 62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336">
                  <a:moveTo>
                    <a:pt x="624" y="0"/>
                  </a:moveTo>
                  <a:cubicBezTo>
                    <a:pt x="560" y="4"/>
                    <a:pt x="496" y="8"/>
                    <a:pt x="432" y="48"/>
                  </a:cubicBezTo>
                  <a:cubicBezTo>
                    <a:pt x="368" y="88"/>
                    <a:pt x="312" y="192"/>
                    <a:pt x="240" y="240"/>
                  </a:cubicBezTo>
                  <a:cubicBezTo>
                    <a:pt x="168" y="288"/>
                    <a:pt x="84" y="312"/>
                    <a:pt x="0" y="336"/>
                  </a:cubicBezTo>
                </a:path>
              </a:pathLst>
            </a:custGeom>
            <a:noFill/>
            <a:ln w="25400">
              <a:solidFill>
                <a:srgbClr val="01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49" name="Freeform 7"/>
            <p:cNvSpPr>
              <a:spLocks noChangeArrowheads="1"/>
            </p:cNvSpPr>
            <p:nvPr/>
          </p:nvSpPr>
          <p:spPr bwMode="auto">
            <a:xfrm>
              <a:off x="2074" y="1254"/>
              <a:ext cx="1303" cy="617"/>
            </a:xfrm>
            <a:custGeom>
              <a:avLst/>
              <a:gdLst>
                <a:gd name="T0" fmla="*/ 0 w 672"/>
                <a:gd name="T1" fmla="*/ 96 h 336"/>
                <a:gd name="T2" fmla="*/ 144 w 672"/>
                <a:gd name="T3" fmla="*/ 96 h 336"/>
                <a:gd name="T4" fmla="*/ 288 w 672"/>
                <a:gd name="T5" fmla="*/ 0 h 336"/>
                <a:gd name="T6" fmla="*/ 480 w 672"/>
                <a:gd name="T7" fmla="*/ 96 h 336"/>
                <a:gd name="T8" fmla="*/ 672 w 672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336">
                  <a:moveTo>
                    <a:pt x="0" y="96"/>
                  </a:moveTo>
                  <a:cubicBezTo>
                    <a:pt x="48" y="104"/>
                    <a:pt x="96" y="112"/>
                    <a:pt x="144" y="96"/>
                  </a:cubicBezTo>
                  <a:cubicBezTo>
                    <a:pt x="192" y="80"/>
                    <a:pt x="232" y="0"/>
                    <a:pt x="288" y="0"/>
                  </a:cubicBezTo>
                  <a:cubicBezTo>
                    <a:pt x="344" y="0"/>
                    <a:pt x="416" y="40"/>
                    <a:pt x="480" y="96"/>
                  </a:cubicBezTo>
                  <a:cubicBezTo>
                    <a:pt x="544" y="152"/>
                    <a:pt x="616" y="288"/>
                    <a:pt x="672" y="336"/>
                  </a:cubicBezTo>
                </a:path>
              </a:pathLst>
            </a:custGeom>
            <a:noFill/>
            <a:ln w="25400">
              <a:solidFill>
                <a:srgbClr val="01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0" name="Line 8"/>
            <p:cNvSpPr>
              <a:spLocks noChangeShapeType="1"/>
            </p:cNvSpPr>
            <p:nvPr/>
          </p:nvSpPr>
          <p:spPr bwMode="auto">
            <a:xfrm flipV="1">
              <a:off x="3264" y="1728"/>
              <a:ext cx="0" cy="393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Line 9"/>
            <p:cNvSpPr>
              <a:spLocks noChangeShapeType="1"/>
            </p:cNvSpPr>
            <p:nvPr/>
          </p:nvSpPr>
          <p:spPr bwMode="auto">
            <a:xfrm flipV="1">
              <a:off x="3072" y="1488"/>
              <a:ext cx="0" cy="61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10"/>
            <p:cNvSpPr>
              <a:spLocks noChangeShapeType="1"/>
            </p:cNvSpPr>
            <p:nvPr/>
          </p:nvSpPr>
          <p:spPr bwMode="auto">
            <a:xfrm flipH="1" flipV="1">
              <a:off x="2688" y="1248"/>
              <a:ext cx="0" cy="864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11"/>
            <p:cNvSpPr>
              <a:spLocks noChangeShapeType="1"/>
            </p:cNvSpPr>
            <p:nvPr/>
          </p:nvSpPr>
          <p:spPr bwMode="auto">
            <a:xfrm flipV="1">
              <a:off x="2496" y="1344"/>
              <a:ext cx="0" cy="768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12"/>
            <p:cNvSpPr>
              <a:spLocks noChangeShapeType="1"/>
            </p:cNvSpPr>
            <p:nvPr/>
          </p:nvSpPr>
          <p:spPr bwMode="auto">
            <a:xfrm flipV="1">
              <a:off x="2304" y="1440"/>
              <a:ext cx="0" cy="672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13"/>
            <p:cNvSpPr>
              <a:spLocks noChangeShapeType="1"/>
            </p:cNvSpPr>
            <p:nvPr/>
          </p:nvSpPr>
          <p:spPr bwMode="auto">
            <a:xfrm flipV="1">
              <a:off x="1920" y="1440"/>
              <a:ext cx="0" cy="665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617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 flipV="1">
              <a:off x="1536" y="1680"/>
              <a:ext cx="0" cy="401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6"/>
            <p:cNvSpPr>
              <a:spLocks noChangeShapeType="1"/>
            </p:cNvSpPr>
            <p:nvPr/>
          </p:nvSpPr>
          <p:spPr bwMode="auto">
            <a:xfrm flipV="1">
              <a:off x="1344" y="1872"/>
              <a:ext cx="0" cy="240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7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29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8"/>
            <p:cNvSpPr>
              <a:spLocks noChangeShapeType="1"/>
            </p:cNvSpPr>
            <p:nvPr/>
          </p:nvSpPr>
          <p:spPr bwMode="auto">
            <a:xfrm flipV="1">
              <a:off x="2880" y="1344"/>
              <a:ext cx="0" cy="746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 flipV="1">
              <a:off x="2112" y="1440"/>
              <a:ext cx="0" cy="672"/>
            </a:xfrm>
            <a:prstGeom prst="line">
              <a:avLst/>
            </a:prstGeom>
            <a:noFill/>
            <a:ln w="9525">
              <a:solidFill>
                <a:srgbClr val="01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2" name="Object 20"/>
            <p:cNvGraphicFramePr>
              <a:graphicFrameLocks noChangeAspect="1"/>
            </p:cNvGraphicFramePr>
            <p:nvPr/>
          </p:nvGraphicFramePr>
          <p:xfrm>
            <a:off x="1526" y="683"/>
            <a:ext cx="21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7" r:id="rId3" imgW="114300" imgH="216535" progId="Equation.3">
                    <p:embed/>
                  </p:oleObj>
                </mc:Choice>
                <mc:Fallback>
                  <p:oleObj r:id="rId3" imgW="114300" imgH="21653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683"/>
                          <a:ext cx="21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Freeform 21"/>
            <p:cNvSpPr>
              <a:spLocks noChangeArrowheads="1"/>
            </p:cNvSpPr>
            <p:nvPr/>
          </p:nvSpPr>
          <p:spPr bwMode="auto">
            <a:xfrm>
              <a:off x="1536" y="1536"/>
              <a:ext cx="384" cy="576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4" name="Freeform 22"/>
            <p:cNvSpPr>
              <a:spLocks noChangeArrowheads="1"/>
            </p:cNvSpPr>
            <p:nvPr/>
          </p:nvSpPr>
          <p:spPr bwMode="auto">
            <a:xfrm>
              <a:off x="1728" y="1488"/>
              <a:ext cx="384" cy="624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5" name="Freeform 23"/>
            <p:cNvSpPr>
              <a:spLocks noChangeArrowheads="1"/>
            </p:cNvSpPr>
            <p:nvPr/>
          </p:nvSpPr>
          <p:spPr bwMode="auto">
            <a:xfrm>
              <a:off x="1920" y="1488"/>
              <a:ext cx="384" cy="624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6" name="Freeform 24"/>
            <p:cNvSpPr>
              <a:spLocks noChangeArrowheads="1"/>
            </p:cNvSpPr>
            <p:nvPr/>
          </p:nvSpPr>
          <p:spPr bwMode="auto">
            <a:xfrm>
              <a:off x="2112" y="1440"/>
              <a:ext cx="384" cy="672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7" name="Freeform 25"/>
            <p:cNvSpPr>
              <a:spLocks noChangeArrowheads="1"/>
            </p:cNvSpPr>
            <p:nvPr/>
          </p:nvSpPr>
          <p:spPr bwMode="auto">
            <a:xfrm>
              <a:off x="2304" y="1344"/>
              <a:ext cx="384" cy="768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8" name="Freeform 26"/>
            <p:cNvSpPr>
              <a:spLocks noChangeArrowheads="1"/>
            </p:cNvSpPr>
            <p:nvPr/>
          </p:nvSpPr>
          <p:spPr bwMode="auto">
            <a:xfrm>
              <a:off x="2496" y="1248"/>
              <a:ext cx="384" cy="864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9" name="Freeform 27"/>
            <p:cNvSpPr>
              <a:spLocks noChangeArrowheads="1"/>
            </p:cNvSpPr>
            <p:nvPr/>
          </p:nvSpPr>
          <p:spPr bwMode="auto">
            <a:xfrm>
              <a:off x="2688" y="1344"/>
              <a:ext cx="384" cy="768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0" name="Freeform 28"/>
            <p:cNvSpPr>
              <a:spLocks noChangeArrowheads="1"/>
            </p:cNvSpPr>
            <p:nvPr/>
          </p:nvSpPr>
          <p:spPr bwMode="auto">
            <a:xfrm>
              <a:off x="2880" y="1536"/>
              <a:ext cx="384" cy="576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1" name="Freeform 29"/>
            <p:cNvSpPr>
              <a:spLocks noChangeArrowheads="1"/>
            </p:cNvSpPr>
            <p:nvPr/>
          </p:nvSpPr>
          <p:spPr bwMode="auto">
            <a:xfrm>
              <a:off x="3072" y="1776"/>
              <a:ext cx="384" cy="336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2" name="Freeform 30"/>
            <p:cNvSpPr>
              <a:spLocks noChangeArrowheads="1"/>
            </p:cNvSpPr>
            <p:nvPr/>
          </p:nvSpPr>
          <p:spPr bwMode="auto">
            <a:xfrm>
              <a:off x="1344" y="1680"/>
              <a:ext cx="384" cy="432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3" name="Freeform 31"/>
            <p:cNvSpPr>
              <a:spLocks noChangeArrowheads="1"/>
            </p:cNvSpPr>
            <p:nvPr/>
          </p:nvSpPr>
          <p:spPr bwMode="auto">
            <a:xfrm>
              <a:off x="1152" y="1872"/>
              <a:ext cx="384" cy="240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4" name="Freeform 32"/>
            <p:cNvSpPr>
              <a:spLocks noChangeArrowheads="1"/>
            </p:cNvSpPr>
            <p:nvPr/>
          </p:nvSpPr>
          <p:spPr bwMode="auto">
            <a:xfrm>
              <a:off x="960" y="1968"/>
              <a:ext cx="384" cy="144"/>
            </a:xfrm>
            <a:custGeom>
              <a:avLst/>
              <a:gdLst>
                <a:gd name="T0" fmla="*/ 0 w 288"/>
                <a:gd name="T1" fmla="*/ 432 h 432"/>
                <a:gd name="T2" fmla="*/ 48 w 288"/>
                <a:gd name="T3" fmla="*/ 192 h 432"/>
                <a:gd name="T4" fmla="*/ 144 w 288"/>
                <a:gd name="T5" fmla="*/ 0 h 432"/>
                <a:gd name="T6" fmla="*/ 240 w 288"/>
                <a:gd name="T7" fmla="*/ 192 h 432"/>
                <a:gd name="T8" fmla="*/ 288 w 28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432">
                  <a:moveTo>
                    <a:pt x="0" y="432"/>
                  </a:moveTo>
                  <a:cubicBezTo>
                    <a:pt x="12" y="348"/>
                    <a:pt x="24" y="264"/>
                    <a:pt x="48" y="192"/>
                  </a:cubicBezTo>
                  <a:cubicBezTo>
                    <a:pt x="72" y="120"/>
                    <a:pt x="112" y="0"/>
                    <a:pt x="144" y="0"/>
                  </a:cubicBezTo>
                  <a:cubicBezTo>
                    <a:pt x="176" y="0"/>
                    <a:pt x="216" y="120"/>
                    <a:pt x="240" y="192"/>
                  </a:cubicBezTo>
                  <a:cubicBezTo>
                    <a:pt x="264" y="264"/>
                    <a:pt x="276" y="348"/>
                    <a:pt x="288" y="43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5" name="Freeform 33"/>
            <p:cNvSpPr>
              <a:spLocks noChangeArrowheads="1"/>
            </p:cNvSpPr>
            <p:nvPr/>
          </p:nvSpPr>
          <p:spPr bwMode="auto">
            <a:xfrm>
              <a:off x="1344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6" name="Freeform 34"/>
            <p:cNvSpPr>
              <a:spLocks noChangeArrowheads="1"/>
            </p:cNvSpPr>
            <p:nvPr/>
          </p:nvSpPr>
          <p:spPr bwMode="auto">
            <a:xfrm>
              <a:off x="1344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7" name="Freeform 35"/>
            <p:cNvSpPr>
              <a:spLocks noChangeArrowheads="1"/>
            </p:cNvSpPr>
            <p:nvPr/>
          </p:nvSpPr>
          <p:spPr bwMode="auto">
            <a:xfrm>
              <a:off x="1536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8" name="Freeform 36"/>
            <p:cNvSpPr>
              <a:spLocks noChangeArrowheads="1"/>
            </p:cNvSpPr>
            <p:nvPr/>
          </p:nvSpPr>
          <p:spPr bwMode="auto">
            <a:xfrm>
              <a:off x="1536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79" name="Freeform 37"/>
            <p:cNvSpPr>
              <a:spLocks noChangeArrowheads="1"/>
            </p:cNvSpPr>
            <p:nvPr/>
          </p:nvSpPr>
          <p:spPr bwMode="auto">
            <a:xfrm>
              <a:off x="1728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0" name="Freeform 38"/>
            <p:cNvSpPr>
              <a:spLocks noChangeArrowheads="1"/>
            </p:cNvSpPr>
            <p:nvPr/>
          </p:nvSpPr>
          <p:spPr bwMode="auto">
            <a:xfrm>
              <a:off x="1728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1" name="Freeform 39"/>
            <p:cNvSpPr>
              <a:spLocks noChangeArrowheads="1"/>
            </p:cNvSpPr>
            <p:nvPr/>
          </p:nvSpPr>
          <p:spPr bwMode="auto">
            <a:xfrm>
              <a:off x="1920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2" name="Freeform 40"/>
            <p:cNvSpPr>
              <a:spLocks noChangeArrowheads="1"/>
            </p:cNvSpPr>
            <p:nvPr/>
          </p:nvSpPr>
          <p:spPr bwMode="auto">
            <a:xfrm>
              <a:off x="1920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3" name="Freeform 41"/>
            <p:cNvSpPr>
              <a:spLocks noChangeArrowheads="1"/>
            </p:cNvSpPr>
            <p:nvPr/>
          </p:nvSpPr>
          <p:spPr bwMode="auto">
            <a:xfrm>
              <a:off x="2112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4" name="Freeform 42"/>
            <p:cNvSpPr>
              <a:spLocks noChangeArrowheads="1"/>
            </p:cNvSpPr>
            <p:nvPr/>
          </p:nvSpPr>
          <p:spPr bwMode="auto">
            <a:xfrm>
              <a:off x="2112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5" name="Freeform 43"/>
            <p:cNvSpPr>
              <a:spLocks noChangeArrowheads="1"/>
            </p:cNvSpPr>
            <p:nvPr/>
          </p:nvSpPr>
          <p:spPr bwMode="auto">
            <a:xfrm>
              <a:off x="2304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6" name="Freeform 44"/>
            <p:cNvSpPr>
              <a:spLocks noChangeArrowheads="1"/>
            </p:cNvSpPr>
            <p:nvPr/>
          </p:nvSpPr>
          <p:spPr bwMode="auto">
            <a:xfrm>
              <a:off x="2304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7" name="Freeform 45"/>
            <p:cNvSpPr>
              <a:spLocks noChangeArrowheads="1"/>
            </p:cNvSpPr>
            <p:nvPr/>
          </p:nvSpPr>
          <p:spPr bwMode="auto">
            <a:xfrm>
              <a:off x="2496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8" name="Freeform 46"/>
            <p:cNvSpPr>
              <a:spLocks noChangeArrowheads="1"/>
            </p:cNvSpPr>
            <p:nvPr/>
          </p:nvSpPr>
          <p:spPr bwMode="auto">
            <a:xfrm>
              <a:off x="2496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89" name="Freeform 47"/>
            <p:cNvSpPr>
              <a:spLocks noChangeArrowheads="1"/>
            </p:cNvSpPr>
            <p:nvPr/>
          </p:nvSpPr>
          <p:spPr bwMode="auto">
            <a:xfrm>
              <a:off x="2688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0" name="Freeform 48"/>
            <p:cNvSpPr>
              <a:spLocks noChangeArrowheads="1"/>
            </p:cNvSpPr>
            <p:nvPr/>
          </p:nvSpPr>
          <p:spPr bwMode="auto">
            <a:xfrm>
              <a:off x="2688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1" name="Freeform 49"/>
            <p:cNvSpPr>
              <a:spLocks noChangeArrowheads="1"/>
            </p:cNvSpPr>
            <p:nvPr/>
          </p:nvSpPr>
          <p:spPr bwMode="auto">
            <a:xfrm>
              <a:off x="2880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2" name="Freeform 50"/>
            <p:cNvSpPr>
              <a:spLocks noChangeArrowheads="1"/>
            </p:cNvSpPr>
            <p:nvPr/>
          </p:nvSpPr>
          <p:spPr bwMode="auto">
            <a:xfrm>
              <a:off x="2880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3" name="Freeform 51"/>
            <p:cNvSpPr>
              <a:spLocks noChangeArrowheads="1"/>
            </p:cNvSpPr>
            <p:nvPr/>
          </p:nvSpPr>
          <p:spPr bwMode="auto">
            <a:xfrm>
              <a:off x="3072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4" name="Freeform 52"/>
            <p:cNvSpPr>
              <a:spLocks noChangeArrowheads="1"/>
            </p:cNvSpPr>
            <p:nvPr/>
          </p:nvSpPr>
          <p:spPr bwMode="auto">
            <a:xfrm>
              <a:off x="3072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5" name="Freeform 53"/>
            <p:cNvSpPr>
              <a:spLocks noChangeArrowheads="1"/>
            </p:cNvSpPr>
            <p:nvPr/>
          </p:nvSpPr>
          <p:spPr bwMode="auto">
            <a:xfrm>
              <a:off x="1152" y="2112"/>
              <a:ext cx="192" cy="96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6" name="Freeform 54"/>
            <p:cNvSpPr>
              <a:spLocks noChangeArrowheads="1"/>
            </p:cNvSpPr>
            <p:nvPr/>
          </p:nvSpPr>
          <p:spPr bwMode="auto">
            <a:xfrm>
              <a:off x="1152" y="2112"/>
              <a:ext cx="192" cy="48"/>
            </a:xfrm>
            <a:custGeom>
              <a:avLst/>
              <a:gdLst>
                <a:gd name="T0" fmla="*/ 0 w 96"/>
                <a:gd name="T1" fmla="*/ 0 h 96"/>
                <a:gd name="T2" fmla="*/ 48 w 96"/>
                <a:gd name="T3" fmla="*/ 96 h 96"/>
                <a:gd name="T4" fmla="*/ 96 w 9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6">
                  <a:moveTo>
                    <a:pt x="0" y="0"/>
                  </a:moveTo>
                  <a:cubicBezTo>
                    <a:pt x="16" y="48"/>
                    <a:pt x="32" y="96"/>
                    <a:pt x="48" y="96"/>
                  </a:cubicBezTo>
                  <a:cubicBezTo>
                    <a:pt x="64" y="96"/>
                    <a:pt x="80" y="32"/>
                    <a:pt x="9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7" name="Freeform 55"/>
            <p:cNvSpPr>
              <a:spLocks noChangeArrowheads="1"/>
            </p:cNvSpPr>
            <p:nvPr/>
          </p:nvSpPr>
          <p:spPr bwMode="auto">
            <a:xfrm>
              <a:off x="960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8" name="Freeform 56"/>
            <p:cNvSpPr>
              <a:spLocks noChangeArrowheads="1"/>
            </p:cNvSpPr>
            <p:nvPr/>
          </p:nvSpPr>
          <p:spPr bwMode="auto">
            <a:xfrm>
              <a:off x="3264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99" name="Freeform 57"/>
            <p:cNvSpPr>
              <a:spLocks noChangeArrowheads="1"/>
            </p:cNvSpPr>
            <p:nvPr/>
          </p:nvSpPr>
          <p:spPr bwMode="auto">
            <a:xfrm>
              <a:off x="1152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0" name="Freeform 58"/>
            <p:cNvSpPr>
              <a:spLocks noChangeArrowheads="1"/>
            </p:cNvSpPr>
            <p:nvPr/>
          </p:nvSpPr>
          <p:spPr bwMode="auto">
            <a:xfrm>
              <a:off x="1344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1" name="Freeform 59"/>
            <p:cNvSpPr>
              <a:spLocks noChangeArrowheads="1"/>
            </p:cNvSpPr>
            <p:nvPr/>
          </p:nvSpPr>
          <p:spPr bwMode="auto">
            <a:xfrm>
              <a:off x="1344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2" name="Freeform 60"/>
            <p:cNvSpPr>
              <a:spLocks noChangeArrowheads="1"/>
            </p:cNvSpPr>
            <p:nvPr/>
          </p:nvSpPr>
          <p:spPr bwMode="auto">
            <a:xfrm>
              <a:off x="1536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3" name="Freeform 61"/>
            <p:cNvSpPr>
              <a:spLocks noChangeArrowheads="1"/>
            </p:cNvSpPr>
            <p:nvPr/>
          </p:nvSpPr>
          <p:spPr bwMode="auto">
            <a:xfrm>
              <a:off x="1536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4" name="Freeform 62"/>
            <p:cNvSpPr>
              <a:spLocks noChangeArrowheads="1"/>
            </p:cNvSpPr>
            <p:nvPr/>
          </p:nvSpPr>
          <p:spPr bwMode="auto">
            <a:xfrm>
              <a:off x="1728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5" name="Freeform 63"/>
            <p:cNvSpPr>
              <a:spLocks noChangeArrowheads="1"/>
            </p:cNvSpPr>
            <p:nvPr/>
          </p:nvSpPr>
          <p:spPr bwMode="auto">
            <a:xfrm>
              <a:off x="1728" y="1968"/>
              <a:ext cx="192" cy="144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6" name="Freeform 64"/>
            <p:cNvSpPr>
              <a:spLocks noChangeArrowheads="1"/>
            </p:cNvSpPr>
            <p:nvPr/>
          </p:nvSpPr>
          <p:spPr bwMode="auto">
            <a:xfrm>
              <a:off x="1920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7" name="Freeform 65"/>
            <p:cNvSpPr>
              <a:spLocks noChangeArrowheads="1"/>
            </p:cNvSpPr>
            <p:nvPr/>
          </p:nvSpPr>
          <p:spPr bwMode="auto">
            <a:xfrm>
              <a:off x="1920" y="1968"/>
              <a:ext cx="192" cy="144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8" name="Freeform 66"/>
            <p:cNvSpPr>
              <a:spLocks noChangeArrowheads="1"/>
            </p:cNvSpPr>
            <p:nvPr/>
          </p:nvSpPr>
          <p:spPr bwMode="auto">
            <a:xfrm>
              <a:off x="2112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09" name="Freeform 67"/>
            <p:cNvSpPr>
              <a:spLocks noChangeArrowheads="1"/>
            </p:cNvSpPr>
            <p:nvPr/>
          </p:nvSpPr>
          <p:spPr bwMode="auto">
            <a:xfrm>
              <a:off x="2112" y="1968"/>
              <a:ext cx="192" cy="144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0" name="Freeform 68"/>
            <p:cNvSpPr>
              <a:spLocks noChangeArrowheads="1"/>
            </p:cNvSpPr>
            <p:nvPr/>
          </p:nvSpPr>
          <p:spPr bwMode="auto">
            <a:xfrm>
              <a:off x="2304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1" name="Freeform 69"/>
            <p:cNvSpPr>
              <a:spLocks noChangeArrowheads="1"/>
            </p:cNvSpPr>
            <p:nvPr/>
          </p:nvSpPr>
          <p:spPr bwMode="auto">
            <a:xfrm>
              <a:off x="2304" y="1968"/>
              <a:ext cx="192" cy="144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2" name="Freeform 70"/>
            <p:cNvSpPr>
              <a:spLocks noChangeArrowheads="1"/>
            </p:cNvSpPr>
            <p:nvPr/>
          </p:nvSpPr>
          <p:spPr bwMode="auto">
            <a:xfrm>
              <a:off x="2496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3" name="Freeform 71"/>
            <p:cNvSpPr>
              <a:spLocks noChangeArrowheads="1"/>
            </p:cNvSpPr>
            <p:nvPr/>
          </p:nvSpPr>
          <p:spPr bwMode="auto">
            <a:xfrm>
              <a:off x="2496" y="1920"/>
              <a:ext cx="192" cy="192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4" name="Freeform 72"/>
            <p:cNvSpPr>
              <a:spLocks noChangeArrowheads="1"/>
            </p:cNvSpPr>
            <p:nvPr/>
          </p:nvSpPr>
          <p:spPr bwMode="auto">
            <a:xfrm>
              <a:off x="2688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5" name="Freeform 73"/>
            <p:cNvSpPr>
              <a:spLocks noChangeArrowheads="1"/>
            </p:cNvSpPr>
            <p:nvPr/>
          </p:nvSpPr>
          <p:spPr bwMode="auto">
            <a:xfrm>
              <a:off x="2688" y="1920"/>
              <a:ext cx="192" cy="192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6" name="Freeform 74"/>
            <p:cNvSpPr>
              <a:spLocks noChangeArrowheads="1"/>
            </p:cNvSpPr>
            <p:nvPr/>
          </p:nvSpPr>
          <p:spPr bwMode="auto">
            <a:xfrm>
              <a:off x="2880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7" name="Freeform 75"/>
            <p:cNvSpPr>
              <a:spLocks noChangeArrowheads="1"/>
            </p:cNvSpPr>
            <p:nvPr/>
          </p:nvSpPr>
          <p:spPr bwMode="auto">
            <a:xfrm>
              <a:off x="2880" y="2016"/>
              <a:ext cx="192" cy="96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8" name="Freeform 76"/>
            <p:cNvSpPr>
              <a:spLocks noChangeArrowheads="1"/>
            </p:cNvSpPr>
            <p:nvPr/>
          </p:nvSpPr>
          <p:spPr bwMode="auto">
            <a:xfrm>
              <a:off x="3072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158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19" name="Freeform 77"/>
            <p:cNvSpPr>
              <a:spLocks noChangeArrowheads="1"/>
            </p:cNvSpPr>
            <p:nvPr/>
          </p:nvSpPr>
          <p:spPr bwMode="auto">
            <a:xfrm>
              <a:off x="2880" y="2064"/>
              <a:ext cx="192" cy="48"/>
            </a:xfrm>
            <a:custGeom>
              <a:avLst/>
              <a:gdLst>
                <a:gd name="T0" fmla="*/ 0 w 1680"/>
                <a:gd name="T1" fmla="*/ 480 h 528"/>
                <a:gd name="T2" fmla="*/ 432 w 1680"/>
                <a:gd name="T3" fmla="*/ 96 h 528"/>
                <a:gd name="T4" fmla="*/ 864 w 1680"/>
                <a:gd name="T5" fmla="*/ 0 h 528"/>
                <a:gd name="T6" fmla="*/ 1200 w 1680"/>
                <a:gd name="T7" fmla="*/ 96 h 528"/>
                <a:gd name="T8" fmla="*/ 1536 w 1680"/>
                <a:gd name="T9" fmla="*/ 384 h 528"/>
                <a:gd name="T10" fmla="*/ 1680 w 1680"/>
                <a:gd name="T11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480"/>
                  </a:moveTo>
                  <a:cubicBezTo>
                    <a:pt x="144" y="328"/>
                    <a:pt x="288" y="176"/>
                    <a:pt x="432" y="96"/>
                  </a:cubicBezTo>
                  <a:cubicBezTo>
                    <a:pt x="576" y="16"/>
                    <a:pt x="736" y="0"/>
                    <a:pt x="864" y="0"/>
                  </a:cubicBezTo>
                  <a:cubicBezTo>
                    <a:pt x="992" y="0"/>
                    <a:pt x="1088" y="32"/>
                    <a:pt x="1200" y="96"/>
                  </a:cubicBezTo>
                  <a:cubicBezTo>
                    <a:pt x="1312" y="160"/>
                    <a:pt x="1456" y="312"/>
                    <a:pt x="1536" y="384"/>
                  </a:cubicBezTo>
                  <a:cubicBezTo>
                    <a:pt x="1616" y="456"/>
                    <a:pt x="1648" y="492"/>
                    <a:pt x="1680" y="528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20" name="Line 78"/>
            <p:cNvSpPr>
              <a:spLocks noChangeShapeType="1"/>
            </p:cNvSpPr>
            <p:nvPr/>
          </p:nvSpPr>
          <p:spPr bwMode="auto">
            <a:xfrm flipH="1">
              <a:off x="2736" y="1104"/>
              <a:ext cx="57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821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302743"/>
                </p:ext>
              </p:extLst>
            </p:nvPr>
          </p:nvGraphicFramePr>
          <p:xfrm>
            <a:off x="3312" y="832"/>
            <a:ext cx="156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8" r:id="rId5" imgW="1156970" imgH="228600" progId="Equation.3">
                    <p:embed/>
                  </p:oleObj>
                </mc:Choice>
                <mc:Fallback>
                  <p:oleObj r:id="rId5" imgW="115697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32"/>
                          <a:ext cx="156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86" name="AutoShape 86"/>
          <p:cNvSpPr>
            <a:spLocks noChangeArrowheads="1"/>
          </p:cNvSpPr>
          <p:nvPr/>
        </p:nvSpPr>
        <p:spPr bwMode="auto">
          <a:xfrm>
            <a:off x="7632700" y="3932238"/>
            <a:ext cx="382588" cy="1155700"/>
          </a:xfrm>
          <a:prstGeom prst="downArrow">
            <a:avLst>
              <a:gd name="adj1" fmla="val 50000"/>
              <a:gd name="adj2" fmla="val 10066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</p:spPr>
        <p:txBody>
          <a:bodyPr wrap="none" lIns="121917" tIns="60958" rIns="121917" bIns="60958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00FF00"/>
              </a:solidFill>
              <a:latin typeface="Tahoma" panose="020B0604030504040204" pitchFamily="34" charset="0"/>
            </a:endParaRPr>
          </a:p>
        </p:txBody>
      </p:sp>
      <p:grpSp>
        <p:nvGrpSpPr>
          <p:cNvPr id="256087" name="Group 87"/>
          <p:cNvGrpSpPr/>
          <p:nvPr/>
        </p:nvGrpSpPr>
        <p:grpSpPr bwMode="auto">
          <a:xfrm>
            <a:off x="1968500" y="4148138"/>
            <a:ext cx="6604000" cy="2174875"/>
            <a:chOff x="912" y="2448"/>
            <a:chExt cx="3120" cy="1369"/>
          </a:xfrm>
        </p:grpSpPr>
        <p:sp>
          <p:nvSpPr>
            <p:cNvPr id="31824" name="Line 88"/>
            <p:cNvSpPr>
              <a:spLocks noChangeShapeType="1"/>
            </p:cNvSpPr>
            <p:nvPr/>
          </p:nvSpPr>
          <p:spPr bwMode="auto">
            <a:xfrm>
              <a:off x="912" y="3778"/>
              <a:ext cx="3120" cy="0"/>
            </a:xfrm>
            <a:prstGeom prst="line">
              <a:avLst/>
            </a:prstGeom>
            <a:noFill/>
            <a:ln w="12700">
              <a:solidFill>
                <a:srgbClr val="01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Line 89"/>
            <p:cNvSpPr>
              <a:spLocks noChangeShapeType="1"/>
            </p:cNvSpPr>
            <p:nvPr/>
          </p:nvSpPr>
          <p:spPr bwMode="auto">
            <a:xfrm flipV="1">
              <a:off x="2102" y="2492"/>
              <a:ext cx="0" cy="1325"/>
            </a:xfrm>
            <a:prstGeom prst="line">
              <a:avLst/>
            </a:prstGeom>
            <a:noFill/>
            <a:ln w="12700">
              <a:solidFill>
                <a:srgbClr val="01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Freeform 90"/>
            <p:cNvSpPr>
              <a:spLocks noChangeArrowheads="1"/>
            </p:cNvSpPr>
            <p:nvPr/>
          </p:nvSpPr>
          <p:spPr bwMode="auto">
            <a:xfrm>
              <a:off x="912" y="3096"/>
              <a:ext cx="1229" cy="597"/>
            </a:xfrm>
            <a:custGeom>
              <a:avLst/>
              <a:gdLst>
                <a:gd name="T0" fmla="*/ 624 w 624"/>
                <a:gd name="T1" fmla="*/ 0 h 336"/>
                <a:gd name="T2" fmla="*/ 432 w 624"/>
                <a:gd name="T3" fmla="*/ 48 h 336"/>
                <a:gd name="T4" fmla="*/ 240 w 624"/>
                <a:gd name="T5" fmla="*/ 240 h 336"/>
                <a:gd name="T6" fmla="*/ 0 w 624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336">
                  <a:moveTo>
                    <a:pt x="624" y="0"/>
                  </a:moveTo>
                  <a:cubicBezTo>
                    <a:pt x="560" y="4"/>
                    <a:pt x="496" y="8"/>
                    <a:pt x="432" y="48"/>
                  </a:cubicBezTo>
                  <a:cubicBezTo>
                    <a:pt x="368" y="88"/>
                    <a:pt x="312" y="192"/>
                    <a:pt x="240" y="240"/>
                  </a:cubicBezTo>
                  <a:cubicBezTo>
                    <a:pt x="168" y="288"/>
                    <a:pt x="84" y="312"/>
                    <a:pt x="0" y="336"/>
                  </a:cubicBezTo>
                </a:path>
              </a:pathLst>
            </a:custGeom>
            <a:noFill/>
            <a:ln w="25400">
              <a:solidFill>
                <a:srgbClr val="01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27" name="Freeform 91"/>
            <p:cNvSpPr>
              <a:spLocks noChangeArrowheads="1"/>
            </p:cNvSpPr>
            <p:nvPr/>
          </p:nvSpPr>
          <p:spPr bwMode="auto">
            <a:xfrm>
              <a:off x="2141" y="2926"/>
              <a:ext cx="1324" cy="596"/>
            </a:xfrm>
            <a:custGeom>
              <a:avLst/>
              <a:gdLst>
                <a:gd name="T0" fmla="*/ 0 w 672"/>
                <a:gd name="T1" fmla="*/ 96 h 336"/>
                <a:gd name="T2" fmla="*/ 144 w 672"/>
                <a:gd name="T3" fmla="*/ 96 h 336"/>
                <a:gd name="T4" fmla="*/ 288 w 672"/>
                <a:gd name="T5" fmla="*/ 0 h 336"/>
                <a:gd name="T6" fmla="*/ 480 w 672"/>
                <a:gd name="T7" fmla="*/ 96 h 336"/>
                <a:gd name="T8" fmla="*/ 672 w 672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336">
                  <a:moveTo>
                    <a:pt x="0" y="96"/>
                  </a:moveTo>
                  <a:cubicBezTo>
                    <a:pt x="48" y="104"/>
                    <a:pt x="96" y="112"/>
                    <a:pt x="144" y="96"/>
                  </a:cubicBezTo>
                  <a:cubicBezTo>
                    <a:pt x="192" y="80"/>
                    <a:pt x="232" y="0"/>
                    <a:pt x="288" y="0"/>
                  </a:cubicBezTo>
                  <a:cubicBezTo>
                    <a:pt x="344" y="0"/>
                    <a:pt x="416" y="40"/>
                    <a:pt x="480" y="96"/>
                  </a:cubicBezTo>
                  <a:cubicBezTo>
                    <a:pt x="544" y="152"/>
                    <a:pt x="616" y="288"/>
                    <a:pt x="672" y="336"/>
                  </a:cubicBezTo>
                </a:path>
              </a:pathLst>
            </a:custGeom>
            <a:noFill/>
            <a:ln w="25400">
              <a:solidFill>
                <a:srgbClr val="01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31828" name="Object 92"/>
            <p:cNvGraphicFramePr>
              <a:graphicFrameLocks noChangeAspect="1"/>
            </p:cNvGraphicFramePr>
            <p:nvPr/>
          </p:nvGraphicFramePr>
          <p:xfrm>
            <a:off x="1453" y="2448"/>
            <a:ext cx="554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9" r:id="rId7" imgW="356235" imgH="228600" progId="Equation.3">
                    <p:embed/>
                  </p:oleObj>
                </mc:Choice>
                <mc:Fallback>
                  <p:oleObj r:id="rId7" imgW="356235" imgH="2286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2448"/>
                          <a:ext cx="554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30" name="Group 94"/>
          <p:cNvGrpSpPr/>
          <p:nvPr/>
        </p:nvGrpSpPr>
        <p:grpSpPr bwMode="auto">
          <a:xfrm>
            <a:off x="3593634" y="1573428"/>
            <a:ext cx="768350" cy="711200"/>
            <a:chOff x="1655" y="3067"/>
            <a:chExt cx="428" cy="492"/>
          </a:xfrm>
        </p:grpSpPr>
        <p:graphicFrame>
          <p:nvGraphicFramePr>
            <p:cNvPr id="31831" name="Object 95"/>
            <p:cNvGraphicFramePr>
              <a:graphicFrameLocks noChangeAspect="1"/>
            </p:cNvGraphicFramePr>
            <p:nvPr/>
          </p:nvGraphicFramePr>
          <p:xfrm>
            <a:off x="1661" y="3113"/>
            <a:ext cx="422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0" r:id="rId9" imgW="356235" imgH="228600" progId="Equation.3">
                    <p:embed/>
                  </p:oleObj>
                </mc:Choice>
                <mc:Fallback>
                  <p:oleObj r:id="rId9" imgW="356235" imgH="2286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113"/>
                          <a:ext cx="422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32" name="Text Box 96"/>
            <p:cNvSpPr txBox="1">
              <a:spLocks noChangeArrowheads="1"/>
            </p:cNvSpPr>
            <p:nvPr/>
          </p:nvSpPr>
          <p:spPr bwMode="auto">
            <a:xfrm>
              <a:off x="1655" y="3067"/>
              <a:ext cx="22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^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9712008" y="530415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6870" y="455327"/>
            <a:ext cx="8355965" cy="1167765"/>
            <a:chOff x="669" y="22"/>
            <a:chExt cx="13159" cy="1839"/>
          </a:xfrm>
        </p:grpSpPr>
        <p:sp>
          <p:nvSpPr>
            <p:cNvPr id="244739" name="Rectangle 3"/>
            <p:cNvSpPr>
              <a:spLocks noChangeArrowheads="1"/>
            </p:cNvSpPr>
            <p:nvPr/>
          </p:nvSpPr>
          <p:spPr bwMode="auto">
            <a:xfrm>
              <a:off x="669" y="234"/>
              <a:ext cx="8362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无论是否满足采样定理，都有：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但是只有满足采样定理，才有：</a:t>
              </a:r>
            </a:p>
          </p:txBody>
        </p:sp>
        <p:graphicFrame>
          <p:nvGraphicFramePr>
            <p:cNvPr id="2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0287239"/>
                </p:ext>
              </p:extLst>
            </p:nvPr>
          </p:nvGraphicFramePr>
          <p:xfrm>
            <a:off x="9031" y="22"/>
            <a:ext cx="4797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1" r:id="rId11" imgW="1511300" imgH="316865" progId="Equation.3">
                    <p:embed/>
                  </p:oleObj>
                </mc:Choice>
                <mc:Fallback>
                  <p:oleObj r:id="rId11" imgW="1511300" imgH="316865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1" y="22"/>
                          <a:ext cx="4797" cy="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462919"/>
                </p:ext>
              </p:extLst>
            </p:nvPr>
          </p:nvGraphicFramePr>
          <p:xfrm>
            <a:off x="9000" y="919"/>
            <a:ext cx="2629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2" r:id="rId13" imgW="825500" imgH="316865" progId="Equation.3">
                    <p:embed/>
                  </p:oleObj>
                </mc:Choice>
                <mc:Fallback>
                  <p:oleObj r:id="rId13" imgW="825500" imgH="316865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0" y="919"/>
                          <a:ext cx="2629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270000"/>
            <a:ext cx="9775825" cy="6464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three continuous time sinusoidal signals: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08593"/>
              </p:ext>
            </p:extLst>
          </p:nvPr>
        </p:nvGraphicFramePr>
        <p:xfrm>
          <a:off x="2999656" y="2071813"/>
          <a:ext cx="313817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2" r:id="rId3" imgW="3429000" imgH="584200" progId="Equation.3">
                  <p:embed/>
                </p:oleObj>
              </mc:Choice>
              <mc:Fallback>
                <p:oleObj r:id="rId3" imgW="34290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071813"/>
                        <a:ext cx="313817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33371"/>
              </p:ext>
            </p:extLst>
          </p:nvPr>
        </p:nvGraphicFramePr>
        <p:xfrm>
          <a:off x="2999656" y="2642147"/>
          <a:ext cx="322326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3" r:id="rId5" imgW="3721100" imgH="584200" progId="Equation.3">
                  <p:embed/>
                </p:oleObj>
              </mc:Choice>
              <mc:Fallback>
                <p:oleObj r:id="rId5" imgW="37211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2642147"/>
                        <a:ext cx="322326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872207"/>
              </p:ext>
            </p:extLst>
          </p:nvPr>
        </p:nvGraphicFramePr>
        <p:xfrm>
          <a:off x="2991326" y="3211164"/>
          <a:ext cx="330073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4" r:id="rId7" imgW="3759200" imgH="609600" progId="Equation.3">
                  <p:embed/>
                </p:oleObj>
              </mc:Choice>
              <mc:Fallback>
                <p:oleObj r:id="rId7" imgW="37592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26" y="3211164"/>
                        <a:ext cx="3300730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06769"/>
              </p:ext>
            </p:extLst>
          </p:nvPr>
        </p:nvGraphicFramePr>
        <p:xfrm>
          <a:off x="2641599" y="5791200"/>
          <a:ext cx="7558857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5" r:id="rId9" imgW="6083300" imgH="482600" progId="Equation.3">
                  <p:embed/>
                </p:oleObj>
              </mc:Choice>
              <mc:Fallback>
                <p:oleObj r:id="rId9" imgW="60833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599" y="5791200"/>
                        <a:ext cx="7558857" cy="373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833794"/>
              </p:ext>
            </p:extLst>
          </p:nvPr>
        </p:nvGraphicFramePr>
        <p:xfrm>
          <a:off x="2641600" y="5281804"/>
          <a:ext cx="7300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6" r:id="rId11" imgW="6007100" imgH="469900" progId="Equation.3">
                  <p:embed/>
                </p:oleObj>
              </mc:Choice>
              <mc:Fallback>
                <p:oleObj r:id="rId11" imgW="6007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281804"/>
                        <a:ext cx="73009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42039"/>
              </p:ext>
            </p:extLst>
          </p:nvPr>
        </p:nvGraphicFramePr>
        <p:xfrm>
          <a:off x="2663976" y="4734358"/>
          <a:ext cx="6947867" cy="38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7" r:id="rId13" imgW="5626100" imgH="469900" progId="Equation.3">
                  <p:embed/>
                </p:oleObj>
              </mc:Choice>
              <mc:Fallback>
                <p:oleObj r:id="rId13" imgW="5626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976" y="4734358"/>
                        <a:ext cx="6947867" cy="38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56549" y="3677717"/>
            <a:ext cx="10261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43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Their corresponding CTFTs are: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04813" y="357188"/>
            <a:ext cx="10261600" cy="6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3600" b="1" i="1" dirty="0">
                <a:solidFill>
                  <a:schemeClr val="accent2"/>
                </a:solidFill>
                <a:ea typeface="+mj-ea"/>
                <a:cs typeface="+mj-cs"/>
              </a:rPr>
              <a:t>3.8.3 Implications of the Sampling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28420" y="292735"/>
            <a:ext cx="8494395" cy="609600"/>
          </a:xfrm>
        </p:spPr>
        <p:txBody>
          <a:bodyPr/>
          <a:lstStyle/>
          <a:p>
            <a:r>
              <a:rPr lang="en-US" altLang="zh-CN" dirty="0"/>
              <a:t>These three transforms are plotted below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55" y="902335"/>
            <a:ext cx="6562725" cy="555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1031838" y="3667169"/>
            <a:ext cx="3121174" cy="55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Some concepts:</a:t>
            </a:r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1506972" y="4149080"/>
            <a:ext cx="529208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1. ADC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Analog-to-Digital Converter</a:t>
            </a:r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1506972" y="4590405"/>
            <a:ext cx="529208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2. DAC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: Digital-to-Analog Converter</a:t>
            </a:r>
          </a:p>
        </p:txBody>
      </p:sp>
      <p:sp>
        <p:nvSpPr>
          <p:cNvPr id="245770" name="Text Box 10"/>
          <p:cNvSpPr txBox="1">
            <a:spLocks noChangeArrowheads="1"/>
          </p:cNvSpPr>
          <p:nvPr/>
        </p:nvSpPr>
        <p:spPr bwMode="auto">
          <a:xfrm>
            <a:off x="1506972" y="5047605"/>
            <a:ext cx="5148064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3. S/H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: Sample-and-Hold (circuit).</a:t>
            </a:r>
          </a:p>
        </p:txBody>
      </p:sp>
      <p:sp>
        <p:nvSpPr>
          <p:cNvPr id="245771" name="Text Box 11"/>
          <p:cNvSpPr txBox="1">
            <a:spLocks noChangeArrowheads="1"/>
          </p:cNvSpPr>
          <p:nvPr/>
        </p:nvSpPr>
        <p:spPr bwMode="auto">
          <a:xfrm>
            <a:off x="1495454" y="5447554"/>
            <a:ext cx="4739618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4. Anti-aliasing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filter.</a:t>
            </a:r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1495454" y="5846955"/>
            <a:ext cx="610480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5. Reconstruction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or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interpolation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filter.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3" name="对象 2"/>
          <p:cNvGraphicFramePr/>
          <p:nvPr>
            <p:custDataLst>
              <p:tags r:id="rId2"/>
            </p:custDataLst>
          </p:nvPr>
        </p:nvGraphicFramePr>
        <p:xfrm>
          <a:off x="350520" y="866140"/>
          <a:ext cx="10390505" cy="278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r:id="rId4" imgW="10382250" imgH="2781300" progId="Paint.Picture">
                  <p:embed/>
                </p:oleObj>
              </mc:Choice>
              <mc:Fallback>
                <p:oleObj r:id="rId4" imgW="10382250" imgH="27813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" y="866140"/>
                        <a:ext cx="10390505" cy="278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7" grpId="0"/>
      <p:bldP spid="245768" grpId="0"/>
      <p:bldP spid="245769" grpId="0"/>
      <p:bldP spid="245770" grpId="0"/>
      <p:bldP spid="245771" grpId="0"/>
      <p:bldP spid="2457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49433" y="5866904"/>
          <a:ext cx="806069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2" r:id="rId3" imgW="2387600" imgH="228600" progId="Equation.DSMT4">
                  <p:embed/>
                </p:oleObj>
              </mc:Choice>
              <mc:Fallback>
                <p:oleObj r:id="rId3" imgW="23876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3" y="5866904"/>
                        <a:ext cx="806069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10" y="1080770"/>
            <a:ext cx="4980305" cy="4785995"/>
          </a:xfrm>
          <a:prstGeom prst="rect">
            <a:avLst/>
          </a:prstGeom>
        </p:spPr>
      </p:pic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422525" y="108268"/>
          <a:ext cx="6152515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3" r:id="rId6" imgW="2602865" imgH="431800" progId="Equation.3">
                  <p:embed/>
                </p:oleObj>
              </mc:Choice>
              <mc:Fallback>
                <p:oleObj r:id="rId6" imgW="2602865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08268"/>
                        <a:ext cx="6152515" cy="891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2 4"/>
          <p:cNvSpPr/>
          <p:nvPr/>
        </p:nvSpPr>
        <p:spPr>
          <a:xfrm>
            <a:off x="9008745" y="5434965"/>
            <a:ext cx="1088390" cy="431800"/>
          </a:xfrm>
          <a:prstGeom prst="borderCallout2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T=0.1s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idx="1"/>
          </p:nvPr>
        </p:nvSpPr>
        <p:spPr>
          <a:xfrm>
            <a:off x="719139" y="1220788"/>
            <a:ext cx="10345414" cy="158432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figures also indicate by dotted lines the frequency response of an ideal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with a cutoff at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/2=10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gain T=0.1.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36918" y="2609533"/>
            <a:ext cx="10160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 fact, the 3 discrete-time sinusoidal signals are: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3175" name="Group 7"/>
          <p:cNvGrpSpPr/>
          <p:nvPr/>
        </p:nvGrpSpPr>
        <p:grpSpPr bwMode="auto">
          <a:xfrm>
            <a:off x="1282701" y="5541962"/>
            <a:ext cx="6821487" cy="603564"/>
            <a:chOff x="810" y="2928"/>
            <a:chExt cx="3223" cy="381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810" y="2928"/>
              <a:ext cx="497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And </a:t>
              </a:r>
            </a:p>
          </p:txBody>
        </p:sp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1872" y="2928"/>
            <a:ext cx="216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79" r:id="rId3" imgW="1689100" imgH="266700" progId="Equation.3">
                    <p:embed/>
                  </p:oleObj>
                </mc:Choice>
                <mc:Fallback>
                  <p:oleObj r:id="rId3" imgW="1689100" imgH="266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161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0"/>
          <p:cNvGrpSpPr/>
          <p:nvPr/>
        </p:nvGrpSpPr>
        <p:grpSpPr bwMode="auto">
          <a:xfrm>
            <a:off x="1100455" y="3115945"/>
            <a:ext cx="9316025" cy="2088406"/>
            <a:chOff x="839" y="2296"/>
            <a:chExt cx="4588" cy="1300"/>
          </a:xfrm>
        </p:grpSpPr>
        <p:graphicFrame>
          <p:nvGraphicFramePr>
            <p:cNvPr id="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513081"/>
                </p:ext>
              </p:extLst>
            </p:nvPr>
          </p:nvGraphicFramePr>
          <p:xfrm>
            <a:off x="839" y="2296"/>
            <a:ext cx="44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0" r:id="rId5" imgW="3479800" imgH="254000" progId="Equation.3">
                    <p:embed/>
                  </p:oleObj>
                </mc:Choice>
                <mc:Fallback>
                  <p:oleObj r:id="rId5" imgW="3479800" imgH="254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96"/>
                          <a:ext cx="440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839" y="2751"/>
            <a:ext cx="45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1" r:id="rId7" imgW="3606800" imgH="254000" progId="Equation.3">
                    <p:embed/>
                  </p:oleObj>
                </mc:Choice>
                <mc:Fallback>
                  <p:oleObj r:id="rId7" imgW="36068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751"/>
                          <a:ext cx="455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35053"/>
                </p:ext>
              </p:extLst>
            </p:nvPr>
          </p:nvGraphicFramePr>
          <p:xfrm>
            <a:off x="850" y="3214"/>
            <a:ext cx="457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82" r:id="rId9" imgW="3619500" imgH="266700" progId="Equation.3">
                    <p:embed/>
                  </p:oleObj>
                </mc:Choice>
                <mc:Fallback>
                  <p:oleObj r:id="rId9" imgW="3619500" imgH="266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3214"/>
                          <a:ext cx="457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 build="p"/>
      <p:bldP spid="2631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200478" y="1238814"/>
            <a:ext cx="8637260" cy="2483874"/>
            <a:chOff x="900359" y="1559956"/>
            <a:chExt cx="6479085" cy="2483417"/>
          </a:xfrm>
        </p:grpSpPr>
        <p:sp>
          <p:nvSpPr>
            <p:cNvPr id="37890" name="Rectangle 2"/>
            <p:cNvSpPr>
              <a:spLocks noChangeArrowheads="1"/>
            </p:cNvSpPr>
            <p:nvPr/>
          </p:nvSpPr>
          <p:spPr bwMode="auto">
            <a:xfrm>
              <a:off x="900359" y="1559956"/>
              <a:ext cx="431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If reconstruction filter</a:t>
              </a:r>
            </a:p>
          </p:txBody>
        </p:sp>
        <p:grpSp>
          <p:nvGrpSpPr>
            <p:cNvPr id="37891" name="Group 15"/>
            <p:cNvGrpSpPr/>
            <p:nvPr/>
          </p:nvGrpSpPr>
          <p:grpSpPr bwMode="auto">
            <a:xfrm>
              <a:off x="1259632" y="2141991"/>
              <a:ext cx="6119812" cy="1009650"/>
              <a:chOff x="1610" y="1743"/>
              <a:chExt cx="3855" cy="636"/>
            </a:xfrm>
          </p:grpSpPr>
          <p:graphicFrame>
            <p:nvGraphicFramePr>
              <p:cNvPr id="37892" name="Object 13"/>
              <p:cNvGraphicFramePr>
                <a:graphicFrameLocks noChangeAspect="1"/>
              </p:cNvGraphicFramePr>
              <p:nvPr/>
            </p:nvGraphicFramePr>
            <p:xfrm>
              <a:off x="1610" y="1752"/>
              <a:ext cx="1336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85" r:id="rId3" imgW="2120900" imgH="965200" progId="Equation.3">
                      <p:embed/>
                    </p:oleObj>
                  </mc:Choice>
                  <mc:Fallback>
                    <p:oleObj r:id="rId3" imgW="2120900" imgH="965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752"/>
                            <a:ext cx="1336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3" name="Object 14"/>
              <p:cNvGraphicFramePr>
                <a:graphicFrameLocks noChangeAspect="1"/>
              </p:cNvGraphicFramePr>
              <p:nvPr/>
            </p:nvGraphicFramePr>
            <p:xfrm>
              <a:off x="2835" y="1743"/>
              <a:ext cx="2630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86" r:id="rId5" imgW="1892935" imgH="457200" progId="Equation.DSMT4">
                      <p:embed/>
                    </p:oleObj>
                  </mc:Choice>
                  <mc:Fallback>
                    <p:oleObj r:id="rId5" imgW="1892935" imgH="4572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1743"/>
                            <a:ext cx="2630" cy="6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89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6060557"/>
                </p:ext>
              </p:extLst>
            </p:nvPr>
          </p:nvGraphicFramePr>
          <p:xfrm>
            <a:off x="2384425" y="3212976"/>
            <a:ext cx="2691631" cy="830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87" r:id="rId7" imgW="1029335" imgH="317500" progId="Equation.DSMT4">
                    <p:embed/>
                  </p:oleObj>
                </mc:Choice>
                <mc:Fallback>
                  <p:oleObj r:id="rId7" imgW="1029335" imgH="3175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425" y="3212976"/>
                          <a:ext cx="2691631" cy="8303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 bwMode="auto">
          <a:xfrm>
            <a:off x="1200150" y="3811588"/>
            <a:ext cx="9047163" cy="2501970"/>
            <a:chOff x="901240" y="4149080"/>
            <a:chExt cx="6786180" cy="2501039"/>
          </a:xfrm>
        </p:grpSpPr>
        <p:grpSp>
          <p:nvGrpSpPr>
            <p:cNvPr id="37896" name="Group 16"/>
            <p:cNvGrpSpPr/>
            <p:nvPr/>
          </p:nvGrpSpPr>
          <p:grpSpPr bwMode="auto">
            <a:xfrm>
              <a:off x="1259632" y="4797152"/>
              <a:ext cx="6427788" cy="1009650"/>
              <a:chOff x="1610" y="1743"/>
              <a:chExt cx="4049" cy="636"/>
            </a:xfrm>
          </p:grpSpPr>
          <p:graphicFrame>
            <p:nvGraphicFramePr>
              <p:cNvPr id="37897" name="Object 17"/>
              <p:cNvGraphicFramePr>
                <a:graphicFrameLocks noChangeAspect="1"/>
              </p:cNvGraphicFramePr>
              <p:nvPr/>
            </p:nvGraphicFramePr>
            <p:xfrm>
              <a:off x="1610" y="1752"/>
              <a:ext cx="1336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88" r:id="rId9" imgW="2120900" imgH="965200" progId="Equation.3">
                      <p:embed/>
                    </p:oleObj>
                  </mc:Choice>
                  <mc:Fallback>
                    <p:oleObj r:id="rId9" imgW="2120900" imgH="965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752"/>
                            <a:ext cx="1336" cy="6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8" name="Object 18"/>
              <p:cNvGraphicFramePr>
                <a:graphicFrameLocks noChangeAspect="1"/>
              </p:cNvGraphicFramePr>
              <p:nvPr/>
            </p:nvGraphicFramePr>
            <p:xfrm>
              <a:off x="2835" y="1743"/>
              <a:ext cx="2824" cy="6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89" r:id="rId10" imgW="2032635" imgH="457200" progId="Equation.DSMT4">
                      <p:embed/>
                    </p:oleObj>
                  </mc:Choice>
                  <mc:Fallback>
                    <p:oleObj r:id="rId10" imgW="2032635" imgH="4572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1743"/>
                            <a:ext cx="2824" cy="6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899" name="Rectangle 20"/>
            <p:cNvSpPr>
              <a:spLocks noChangeArrowheads="1"/>
            </p:cNvSpPr>
            <p:nvPr/>
          </p:nvSpPr>
          <p:spPr bwMode="auto">
            <a:xfrm>
              <a:off x="901240" y="4149080"/>
              <a:ext cx="431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If reconstruction filter</a:t>
              </a:r>
            </a:p>
          </p:txBody>
        </p:sp>
        <p:graphicFrame>
          <p:nvGraphicFramePr>
            <p:cNvPr id="3790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7573774"/>
                </p:ext>
              </p:extLst>
            </p:nvPr>
          </p:nvGraphicFramePr>
          <p:xfrm>
            <a:off x="2241954" y="5775407"/>
            <a:ext cx="3044825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90" r:id="rId12" imgW="1105535" imgH="317500" progId="Equation.DSMT4">
                    <p:embed/>
                  </p:oleObj>
                </mc:Choice>
                <mc:Fallback>
                  <p:oleObj r:id="rId12" imgW="1105535" imgH="317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1954" y="5775407"/>
                          <a:ext cx="3044825" cy="8747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78098"/>
          </a:xfrm>
        </p:spPr>
        <p:txBody>
          <a:bodyPr/>
          <a:lstStyle/>
          <a:p>
            <a:r>
              <a:rPr lang="en-US" altLang="zh-CN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 Sampling of Band-pass Signals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8760"/>
            <a:ext cx="10480040" cy="2520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lowpass signals--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DC to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bandpass signals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--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|| 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    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bandwidth: </a:t>
            </a:r>
            <a:r>
              <a:rPr lang="en-US" altLang="zh-CN" dirty="0">
                <a:solidFill>
                  <a:srgbClr val="FF5050"/>
                </a:solidFill>
                <a:sym typeface="Symbol" panose="05050102010706020507" pitchFamily="18" charset="2"/>
              </a:rPr>
              <a:t>= </a:t>
            </a:r>
            <a:r>
              <a:rPr lang="en-US" altLang="zh-CN" baseline="-25000" dirty="0">
                <a:solidFill>
                  <a:srgbClr val="FF5050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5050"/>
                </a:solidFill>
                <a:sym typeface="Symbol" panose="05050102010706020507" pitchFamily="18" charset="2"/>
              </a:rPr>
              <a:t> - </a:t>
            </a:r>
            <a:r>
              <a:rPr lang="en-US" altLang="zh-CN" baseline="-25000" dirty="0">
                <a:solidFill>
                  <a:srgbClr val="FF5050"/>
                </a:solidFill>
                <a:sym typeface="Symbol" panose="05050102010706020507" pitchFamily="18" charset="2"/>
              </a:rPr>
              <a:t>L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If 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M(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),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choose the sampling frequency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 satisfy the condition: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2(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) = 2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/>
        </p:nvSpPr>
        <p:spPr>
          <a:xfrm>
            <a:off x="609600" y="2546350"/>
            <a:ext cx="11055350" cy="1838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sz="3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D5C78F28-DDB6-42E5-BBCF-0109B44D8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52023"/>
              </p:ext>
            </p:extLst>
          </p:nvPr>
        </p:nvGraphicFramePr>
        <p:xfrm>
          <a:off x="1847528" y="3797796"/>
          <a:ext cx="6768752" cy="209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r:id="rId4" imgW="2159000" imgH="889000" progId="Equation.3">
                  <p:embed/>
                </p:oleObj>
              </mc:Choice>
              <mc:Fallback>
                <p:oleObj r:id="rId4" imgW="2159000" imgH="889000" progId="Equation.3">
                  <p:embed/>
                  <p:pic>
                    <p:nvPicPr>
                      <p:cNvPr id="635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797796"/>
                        <a:ext cx="6768752" cy="2095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9"/>
          <p:cNvSpPr>
            <a:spLocks noChangeShapeType="1"/>
          </p:cNvSpPr>
          <p:nvPr/>
        </p:nvSpPr>
        <p:spPr bwMode="auto">
          <a:xfrm>
            <a:off x="1919536" y="5589240"/>
            <a:ext cx="802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AutoShape 20"/>
          <p:cNvSpPr>
            <a:spLocks noChangeArrowheads="1"/>
          </p:cNvSpPr>
          <p:nvPr/>
        </p:nvSpPr>
        <p:spPr bwMode="auto">
          <a:xfrm rot="10799618">
            <a:off x="2089398" y="46621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1" name="AutoShape 21"/>
          <p:cNvSpPr>
            <a:spLocks noChangeArrowheads="1"/>
          </p:cNvSpPr>
          <p:nvPr/>
        </p:nvSpPr>
        <p:spPr bwMode="auto">
          <a:xfrm rot="10799618">
            <a:off x="30371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50" name="AutoShape 22"/>
          <p:cNvSpPr>
            <a:spLocks noChangeArrowheads="1"/>
          </p:cNvSpPr>
          <p:nvPr/>
        </p:nvSpPr>
        <p:spPr bwMode="auto">
          <a:xfrm rot="10799618">
            <a:off x="39515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51" name="AutoShape 23"/>
          <p:cNvSpPr>
            <a:spLocks noChangeArrowheads="1"/>
          </p:cNvSpPr>
          <p:nvPr/>
        </p:nvSpPr>
        <p:spPr bwMode="auto">
          <a:xfrm rot="10799618">
            <a:off x="48659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52" name="AutoShape 24"/>
          <p:cNvSpPr>
            <a:spLocks noChangeArrowheads="1"/>
          </p:cNvSpPr>
          <p:nvPr/>
        </p:nvSpPr>
        <p:spPr bwMode="auto">
          <a:xfrm rot="10799618">
            <a:off x="5797798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53" name="AutoShape 25"/>
          <p:cNvSpPr>
            <a:spLocks noChangeArrowheads="1"/>
          </p:cNvSpPr>
          <p:nvPr/>
        </p:nvSpPr>
        <p:spPr bwMode="auto">
          <a:xfrm rot="10799618">
            <a:off x="66947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6" name="AutoShape 26"/>
          <p:cNvSpPr>
            <a:spLocks noChangeArrowheads="1"/>
          </p:cNvSpPr>
          <p:nvPr/>
        </p:nvSpPr>
        <p:spPr bwMode="auto">
          <a:xfrm rot="10799618">
            <a:off x="76091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55" name="AutoShape 27"/>
          <p:cNvSpPr>
            <a:spLocks noChangeArrowheads="1"/>
          </p:cNvSpPr>
          <p:nvPr/>
        </p:nvSpPr>
        <p:spPr bwMode="auto">
          <a:xfrm rot="10799618">
            <a:off x="8523536" y="4674840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5400 w 21600"/>
              <a:gd name="T3" fmla="*/ 21600 h 21600"/>
              <a:gd name="T4" fmla="*/ 16200 w 21600"/>
              <a:gd name="T5" fmla="*/ 21600 h 21600"/>
              <a:gd name="T6" fmla="*/ 21600 w 21600"/>
              <a:gd name="T7" fmla="*/ 0 h 21600"/>
              <a:gd name="T8" fmla="*/ 0 w 21600"/>
              <a:gd name="T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3018" name="Line 28"/>
          <p:cNvSpPr>
            <a:spLocks noChangeShapeType="1"/>
          </p:cNvSpPr>
          <p:nvPr/>
        </p:nvSpPr>
        <p:spPr bwMode="auto">
          <a:xfrm flipH="1" flipV="1">
            <a:off x="2021136" y="5284440"/>
            <a:ext cx="10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29"/>
          <p:cNvSpPr>
            <a:spLocks noChangeShapeType="1"/>
          </p:cNvSpPr>
          <p:nvPr/>
        </p:nvSpPr>
        <p:spPr bwMode="auto">
          <a:xfrm flipV="1">
            <a:off x="9437936" y="5208240"/>
            <a:ext cx="20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30"/>
          <p:cNvSpPr>
            <a:spLocks noChangeShapeType="1"/>
          </p:cNvSpPr>
          <p:nvPr/>
        </p:nvSpPr>
        <p:spPr bwMode="auto">
          <a:xfrm flipV="1">
            <a:off x="5780336" y="4395440"/>
            <a:ext cx="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31"/>
          <p:cNvSpPr>
            <a:spLocks noChangeShapeType="1"/>
          </p:cNvSpPr>
          <p:nvPr/>
        </p:nvSpPr>
        <p:spPr bwMode="auto">
          <a:xfrm>
            <a:off x="5678736" y="468754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22" name="Object 32"/>
          <p:cNvGraphicFramePr>
            <a:graphicFrameLocks noChangeAspect="1"/>
          </p:cNvGraphicFramePr>
          <p:nvPr/>
        </p:nvGraphicFramePr>
        <p:xfrm>
          <a:off x="5272336" y="4052540"/>
          <a:ext cx="1243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37" r:id="rId3" imgW="1334770" imgH="546735" progId="Equation.3">
                  <p:embed/>
                </p:oleObj>
              </mc:Choice>
              <mc:Fallback>
                <p:oleObj r:id="rId3" imgW="1334770" imgH="5467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36" y="4052540"/>
                        <a:ext cx="1243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33"/>
          <p:cNvGraphicFramePr>
            <a:graphicFrameLocks noChangeAspect="1"/>
          </p:cNvGraphicFramePr>
          <p:nvPr/>
        </p:nvGraphicFramePr>
        <p:xfrm>
          <a:off x="10047536" y="5462240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38" r:id="rId5" imgW="343535" imgH="330835" progId="Equation.3">
                  <p:embed/>
                </p:oleObj>
              </mc:Choice>
              <mc:Fallback>
                <p:oleObj r:id="rId5" imgW="343535" imgH="33083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7536" y="5462240"/>
                        <a:ext cx="279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Text Box 34"/>
          <p:cNvSpPr txBox="1">
            <a:spLocks noChangeArrowheads="1"/>
          </p:cNvSpPr>
          <p:nvPr/>
        </p:nvSpPr>
        <p:spPr bwMode="auto">
          <a:xfrm>
            <a:off x="5612061" y="5528915"/>
            <a:ext cx="400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43025" name="Object 35"/>
          <p:cNvGraphicFramePr>
            <a:graphicFrameLocks noChangeAspect="1"/>
          </p:cNvGraphicFramePr>
          <p:nvPr/>
        </p:nvGraphicFramePr>
        <p:xfrm>
          <a:off x="2698998" y="5576540"/>
          <a:ext cx="6461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39" r:id="rId7" imgW="686435" imgH="470535" progId="Equation.3">
                  <p:embed/>
                </p:oleObj>
              </mc:Choice>
              <mc:Fallback>
                <p:oleObj r:id="rId7" imgW="686435" imgH="4705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998" y="5576540"/>
                        <a:ext cx="6461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36"/>
          <p:cNvGraphicFramePr>
            <a:graphicFrameLocks noChangeAspect="1"/>
          </p:cNvGraphicFramePr>
          <p:nvPr/>
        </p:nvGraphicFramePr>
        <p:xfrm>
          <a:off x="1784598" y="5551140"/>
          <a:ext cx="7191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40" r:id="rId9" imgW="762635" imgH="469900" progId="Equation.3">
                  <p:embed/>
                </p:oleObj>
              </mc:Choice>
              <mc:Fallback>
                <p:oleObj r:id="rId9" imgW="762635" imgH="4699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598" y="5551140"/>
                        <a:ext cx="7191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37"/>
          <p:cNvGraphicFramePr>
            <a:graphicFrameLocks noChangeAspect="1"/>
          </p:cNvGraphicFramePr>
          <p:nvPr/>
        </p:nvGraphicFramePr>
        <p:xfrm>
          <a:off x="9336336" y="5551140"/>
          <a:ext cx="4921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41" r:id="rId11" imgW="520700" imgH="469900" progId="Equation.3">
                  <p:embed/>
                </p:oleObj>
              </mc:Choice>
              <mc:Fallback>
                <p:oleObj r:id="rId11" imgW="5207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336" y="5551140"/>
                        <a:ext cx="4921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38"/>
          <p:cNvGraphicFramePr>
            <a:graphicFrameLocks noChangeAspect="1"/>
          </p:cNvGraphicFramePr>
          <p:nvPr/>
        </p:nvGraphicFramePr>
        <p:xfrm>
          <a:off x="8406061" y="5551140"/>
          <a:ext cx="4159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42" r:id="rId13" imgW="445135" imgH="470535" progId="Equation.3">
                  <p:embed/>
                </p:oleObj>
              </mc:Choice>
              <mc:Fallback>
                <p:oleObj r:id="rId13" imgW="445135" imgH="4705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6061" y="5551140"/>
                        <a:ext cx="4159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7066211" y="3954115"/>
            <a:ext cx="3168650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 aliasing</a:t>
            </a:r>
          </a:p>
        </p:txBody>
      </p:sp>
      <p:grpSp>
        <p:nvGrpSpPr>
          <p:cNvPr id="43030" name="Group 46"/>
          <p:cNvGrpSpPr/>
          <p:nvPr/>
        </p:nvGrpSpPr>
        <p:grpSpPr bwMode="auto">
          <a:xfrm>
            <a:off x="911424" y="1233132"/>
            <a:ext cx="10009112" cy="2819358"/>
            <a:chOff x="567" y="1207"/>
            <a:chExt cx="4800" cy="1775"/>
          </a:xfrm>
        </p:grpSpPr>
        <p:sp>
          <p:nvSpPr>
            <p:cNvPr id="43031" name="Rectangle 5"/>
            <p:cNvSpPr>
              <a:spLocks noChangeArrowheads="1"/>
            </p:cNvSpPr>
            <p:nvPr/>
          </p:nvSpPr>
          <p:spPr bwMode="auto">
            <a:xfrm>
              <a:off x="567" y="1207"/>
              <a:ext cx="48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zh-CN" sz="43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2" name="Line 7"/>
            <p:cNvSpPr>
              <a:spLocks noChangeShapeType="1"/>
            </p:cNvSpPr>
            <p:nvPr/>
          </p:nvSpPr>
          <p:spPr bwMode="auto">
            <a:xfrm>
              <a:off x="1111" y="229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AutoShape 8"/>
            <p:cNvSpPr>
              <a:spLocks noChangeArrowheads="1"/>
            </p:cNvSpPr>
            <p:nvPr/>
          </p:nvSpPr>
          <p:spPr bwMode="auto">
            <a:xfrm rot="10799618">
              <a:off x="1519" y="1705"/>
              <a:ext cx="432" cy="590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34" name="AutoShape 9"/>
            <p:cNvSpPr>
              <a:spLocks noChangeArrowheads="1"/>
            </p:cNvSpPr>
            <p:nvPr/>
          </p:nvSpPr>
          <p:spPr bwMode="auto">
            <a:xfrm rot="10799618">
              <a:off x="3742" y="1705"/>
              <a:ext cx="432" cy="590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035" name="Line 10"/>
            <p:cNvSpPr>
              <a:spLocks noChangeShapeType="1"/>
            </p:cNvSpPr>
            <p:nvPr/>
          </p:nvSpPr>
          <p:spPr bwMode="auto">
            <a:xfrm flipV="1">
              <a:off x="2916" y="16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11"/>
            <p:cNvSpPr>
              <a:spLocks noChangeShapeType="1"/>
            </p:cNvSpPr>
            <p:nvPr/>
          </p:nvSpPr>
          <p:spPr bwMode="auto">
            <a:xfrm>
              <a:off x="2868" y="173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37" name="Object 12"/>
            <p:cNvGraphicFramePr>
              <a:graphicFrameLocks noChangeAspect="1"/>
            </p:cNvGraphicFramePr>
            <p:nvPr/>
          </p:nvGraphicFramePr>
          <p:xfrm>
            <a:off x="2608" y="1344"/>
            <a:ext cx="57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3" r:id="rId15" imgW="1296670" imgH="483235" progId="Equation.3">
                    <p:embed/>
                  </p:oleObj>
                </mc:Choice>
                <mc:Fallback>
                  <p:oleObj r:id="rId15" imgW="1296670" imgH="4832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344"/>
                          <a:ext cx="57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8" name="Object 13"/>
            <p:cNvGraphicFramePr>
              <a:graphicFrameLocks noChangeAspect="1"/>
            </p:cNvGraphicFramePr>
            <p:nvPr/>
          </p:nvGraphicFramePr>
          <p:xfrm>
            <a:off x="4932" y="2236"/>
            <a:ext cx="13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4" r:id="rId17" imgW="343535" imgH="330835" progId="Equation.3">
                    <p:embed/>
                  </p:oleObj>
                </mc:Choice>
                <mc:Fallback>
                  <p:oleObj r:id="rId17" imgW="343535" imgH="3308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" y="2236"/>
                          <a:ext cx="13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2836" y="2252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43040" name="Object 15"/>
            <p:cNvGraphicFramePr>
              <a:graphicFrameLocks noChangeAspect="1"/>
            </p:cNvGraphicFramePr>
            <p:nvPr/>
          </p:nvGraphicFramePr>
          <p:xfrm>
            <a:off x="1837" y="2296"/>
            <a:ext cx="3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5" r:id="rId18" imgW="686435" imgH="470535" progId="Equation.3">
                    <p:embed/>
                  </p:oleObj>
                </mc:Choice>
                <mc:Fallback>
                  <p:oleObj r:id="rId18" imgW="686435" imgH="47053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296"/>
                          <a:ext cx="30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1" name="Object 16"/>
            <p:cNvGraphicFramePr>
              <a:graphicFrameLocks noChangeAspect="1"/>
            </p:cNvGraphicFramePr>
            <p:nvPr/>
          </p:nvGraphicFramePr>
          <p:xfrm>
            <a:off x="1338" y="2296"/>
            <a:ext cx="3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6" r:id="rId19" imgW="762635" imgH="469900" progId="Equation.3">
                    <p:embed/>
                  </p:oleObj>
                </mc:Choice>
                <mc:Fallback>
                  <p:oleObj r:id="rId19" imgW="762635" imgH="469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96"/>
                          <a:ext cx="3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2" name="Object 17"/>
            <p:cNvGraphicFramePr>
              <a:graphicFrameLocks noChangeAspect="1"/>
            </p:cNvGraphicFramePr>
            <p:nvPr/>
          </p:nvGraphicFramePr>
          <p:xfrm>
            <a:off x="4059" y="2296"/>
            <a:ext cx="2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7" r:id="rId20" imgW="520700" imgH="469900" progId="Equation.3">
                    <p:embed/>
                  </p:oleObj>
                </mc:Choice>
                <mc:Fallback>
                  <p:oleObj r:id="rId20" imgW="520700" imgH="469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296"/>
                          <a:ext cx="2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3" name="Object 18"/>
            <p:cNvGraphicFramePr>
              <a:graphicFrameLocks noChangeAspect="1"/>
            </p:cNvGraphicFramePr>
            <p:nvPr/>
          </p:nvGraphicFramePr>
          <p:xfrm>
            <a:off x="3651" y="2296"/>
            <a:ext cx="19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48" r:id="rId21" imgW="445135" imgH="470535" progId="Equation.3">
                    <p:embed/>
                  </p:oleObj>
                </mc:Choice>
                <mc:Fallback>
                  <p:oleObj r:id="rId21" imgW="445135" imgH="47053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296"/>
                          <a:ext cx="19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4" name="AutoShape 40"/>
            <p:cNvSpPr>
              <a:spLocks noChangeArrowheads="1"/>
            </p:cNvSpPr>
            <p:nvPr/>
          </p:nvSpPr>
          <p:spPr bwMode="auto">
            <a:xfrm>
              <a:off x="2154" y="2568"/>
              <a:ext cx="363" cy="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5" name="Rectangle 41"/>
            <p:cNvSpPr>
              <a:spLocks noChangeArrowheads="1"/>
            </p:cNvSpPr>
            <p:nvPr/>
          </p:nvSpPr>
          <p:spPr bwMode="auto">
            <a:xfrm>
              <a:off x="975" y="2614"/>
              <a:ext cx="60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(M=3)</a:t>
              </a:r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043517" y="421032"/>
            <a:ext cx="10160000" cy="609600"/>
          </a:xfrm>
          <a:prstGeom prst="rect">
            <a:avLst/>
          </a:prstGeom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zh-CN" b="1" kern="0" dirty="0"/>
              <a:t>Figures below illustrate the idea: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2"/>
          <p:cNvGrpSpPr/>
          <p:nvPr/>
        </p:nvGrpSpPr>
        <p:grpSpPr bwMode="auto">
          <a:xfrm>
            <a:off x="839416" y="1576970"/>
            <a:ext cx="10160000" cy="4557713"/>
            <a:chOff x="567" y="1117"/>
            <a:chExt cx="4800" cy="2870"/>
          </a:xfrm>
        </p:grpSpPr>
        <p:sp>
          <p:nvSpPr>
            <p:cNvPr id="44034" name="Rectangle 2"/>
            <p:cNvSpPr>
              <a:spLocks noChangeArrowheads="1"/>
            </p:cNvSpPr>
            <p:nvPr/>
          </p:nvSpPr>
          <p:spPr bwMode="auto">
            <a:xfrm>
              <a:off x="567" y="1117"/>
              <a:ext cx="480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zh-CN" sz="43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4035" name="Group 40"/>
            <p:cNvGrpSpPr/>
            <p:nvPr/>
          </p:nvGrpSpPr>
          <p:grpSpPr bwMode="auto">
            <a:xfrm>
              <a:off x="1020" y="1298"/>
              <a:ext cx="4044" cy="1155"/>
              <a:chOff x="1020" y="1616"/>
              <a:chExt cx="4044" cy="1155"/>
            </a:xfrm>
          </p:grpSpPr>
          <p:sp>
            <p:nvSpPr>
              <p:cNvPr id="44036" name="Line 4"/>
              <p:cNvSpPr>
                <a:spLocks noChangeShapeType="1"/>
              </p:cNvSpPr>
              <p:nvPr/>
            </p:nvSpPr>
            <p:spPr bwMode="auto">
              <a:xfrm>
                <a:off x="1092" y="2528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37" name="AutoShape 5"/>
              <p:cNvSpPr>
                <a:spLocks noChangeArrowheads="1"/>
              </p:cNvSpPr>
              <p:nvPr/>
            </p:nvSpPr>
            <p:spPr bwMode="auto">
              <a:xfrm rot="10799618">
                <a:off x="1188" y="1952"/>
                <a:ext cx="432" cy="57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38" name="AutoShape 6"/>
              <p:cNvSpPr>
                <a:spLocks noChangeArrowheads="1"/>
              </p:cNvSpPr>
              <p:nvPr/>
            </p:nvSpPr>
            <p:spPr bwMode="auto">
              <a:xfrm rot="10799618">
                <a:off x="4212" y="1952"/>
                <a:ext cx="432" cy="576"/>
              </a:xfrm>
              <a:custGeom>
                <a:avLst/>
                <a:gdLst>
                  <a:gd name="T0" fmla="*/ 0 w 21600"/>
                  <a:gd name="T1" fmla="*/ 0 h 21600"/>
                  <a:gd name="T2" fmla="*/ 5400 w 21600"/>
                  <a:gd name="T3" fmla="*/ 21600 h 21600"/>
                  <a:gd name="T4" fmla="*/ 16200 w 21600"/>
                  <a:gd name="T5" fmla="*/ 21600 h 21600"/>
                  <a:gd name="T6" fmla="*/ 21600 w 21600"/>
                  <a:gd name="T7" fmla="*/ 0 h 21600"/>
                  <a:gd name="T8" fmla="*/ 0 w 21600"/>
                  <a:gd name="T9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39" name="Line 7"/>
              <p:cNvSpPr>
                <a:spLocks noChangeShapeType="1"/>
              </p:cNvSpPr>
              <p:nvPr/>
            </p:nvSpPr>
            <p:spPr bwMode="auto">
              <a:xfrm flipV="1">
                <a:off x="2916" y="1856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0" name="Line 8"/>
              <p:cNvSpPr>
                <a:spLocks noChangeShapeType="1"/>
              </p:cNvSpPr>
              <p:nvPr/>
            </p:nvSpPr>
            <p:spPr bwMode="auto">
              <a:xfrm>
                <a:off x="2868" y="19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41" name="Object 9"/>
              <p:cNvGraphicFramePr>
                <a:graphicFrameLocks noChangeAspect="1"/>
              </p:cNvGraphicFramePr>
              <p:nvPr/>
            </p:nvGraphicFramePr>
            <p:xfrm>
              <a:off x="2628" y="1616"/>
              <a:ext cx="570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1" r:id="rId3" imgW="1296670" imgH="483235" progId="Equation.3">
                      <p:embed/>
                    </p:oleObj>
                  </mc:Choice>
                  <mc:Fallback>
                    <p:oleObj r:id="rId3" imgW="1296670" imgH="48323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1616"/>
                            <a:ext cx="570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2" name="Object 10"/>
              <p:cNvGraphicFramePr>
                <a:graphicFrameLocks noChangeAspect="1"/>
              </p:cNvGraphicFramePr>
              <p:nvPr/>
            </p:nvGraphicFramePr>
            <p:xfrm>
              <a:off x="4932" y="2464"/>
              <a:ext cx="13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2" r:id="rId5" imgW="343535" imgH="330835" progId="Equation.3">
                      <p:embed/>
                    </p:oleObj>
                  </mc:Choice>
                  <mc:Fallback>
                    <p:oleObj r:id="rId5" imgW="343535" imgH="33083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32" y="2464"/>
                            <a:ext cx="132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43" name="Text Box 11"/>
              <p:cNvSpPr txBox="1">
                <a:spLocks noChangeArrowheads="1"/>
              </p:cNvSpPr>
              <p:nvPr/>
            </p:nvSpPr>
            <p:spPr bwMode="auto">
              <a:xfrm>
                <a:off x="2836" y="2480"/>
                <a:ext cx="1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graphicFrame>
            <p:nvGraphicFramePr>
              <p:cNvPr id="44044" name="Object 12"/>
              <p:cNvGraphicFramePr>
                <a:graphicFrameLocks noChangeAspect="1"/>
              </p:cNvGraphicFramePr>
              <p:nvPr/>
            </p:nvGraphicFramePr>
            <p:xfrm>
              <a:off x="1444" y="2512"/>
              <a:ext cx="305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3" r:id="rId7" imgW="686435" imgH="470535" progId="Equation.3">
                      <p:embed/>
                    </p:oleObj>
                  </mc:Choice>
                  <mc:Fallback>
                    <p:oleObj r:id="rId7" imgW="686435" imgH="47053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4" y="2512"/>
                            <a:ext cx="305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5" name="Object 13"/>
              <p:cNvGraphicFramePr>
                <a:graphicFrameLocks noChangeAspect="1"/>
              </p:cNvGraphicFramePr>
              <p:nvPr/>
            </p:nvGraphicFramePr>
            <p:xfrm>
              <a:off x="1020" y="2504"/>
              <a:ext cx="34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4" r:id="rId9" imgW="762635" imgH="469900" progId="Equation.3">
                      <p:embed/>
                    </p:oleObj>
                  </mc:Choice>
                  <mc:Fallback>
                    <p:oleObj r:id="rId9" imgW="762635" imgH="4699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2504"/>
                            <a:ext cx="340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6" name="Object 14"/>
              <p:cNvGraphicFramePr>
                <a:graphicFrameLocks noChangeAspect="1"/>
              </p:cNvGraphicFramePr>
              <p:nvPr/>
            </p:nvGraphicFramePr>
            <p:xfrm>
              <a:off x="4596" y="2504"/>
              <a:ext cx="23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5" r:id="rId11" imgW="520700" imgH="469900" progId="Equation.3">
                      <p:embed/>
                    </p:oleObj>
                  </mc:Choice>
                  <mc:Fallback>
                    <p:oleObj r:id="rId11" imgW="520700" imgH="4699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6" y="2504"/>
                            <a:ext cx="232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7" name="Object 15"/>
              <p:cNvGraphicFramePr>
                <a:graphicFrameLocks noChangeAspect="1"/>
              </p:cNvGraphicFramePr>
              <p:nvPr/>
            </p:nvGraphicFramePr>
            <p:xfrm>
              <a:off x="4148" y="2504"/>
              <a:ext cx="197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366" r:id="rId13" imgW="445135" imgH="470535" progId="Equation.3">
                      <p:embed/>
                    </p:oleObj>
                  </mc:Choice>
                  <mc:Fallback>
                    <p:oleObj r:id="rId13" imgW="445135" imgH="47053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8" y="2504"/>
                            <a:ext cx="197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1084" y="373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AutoShape 17"/>
            <p:cNvSpPr>
              <a:spLocks noChangeArrowheads="1"/>
            </p:cNvSpPr>
            <p:nvPr/>
          </p:nvSpPr>
          <p:spPr bwMode="auto">
            <a:xfrm rot="10799618">
              <a:off x="1164" y="3152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 rot="10799618">
              <a:off x="1612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 rot="10799618">
              <a:off x="2044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2" name="AutoShape 20"/>
            <p:cNvSpPr>
              <a:spLocks noChangeArrowheads="1"/>
            </p:cNvSpPr>
            <p:nvPr/>
          </p:nvSpPr>
          <p:spPr bwMode="auto">
            <a:xfrm rot="10799618">
              <a:off x="2476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3" name="AutoShape 21"/>
            <p:cNvSpPr>
              <a:spLocks noChangeArrowheads="1"/>
            </p:cNvSpPr>
            <p:nvPr/>
          </p:nvSpPr>
          <p:spPr bwMode="auto">
            <a:xfrm rot="10799618">
              <a:off x="2908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4" name="AutoShape 22"/>
            <p:cNvSpPr>
              <a:spLocks noChangeArrowheads="1"/>
            </p:cNvSpPr>
            <p:nvPr/>
          </p:nvSpPr>
          <p:spPr bwMode="auto">
            <a:xfrm rot="10799618">
              <a:off x="3340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5" name="AutoShape 23"/>
            <p:cNvSpPr>
              <a:spLocks noChangeArrowheads="1"/>
            </p:cNvSpPr>
            <p:nvPr/>
          </p:nvSpPr>
          <p:spPr bwMode="auto">
            <a:xfrm rot="10799618">
              <a:off x="3772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6" name="AutoShape 24"/>
            <p:cNvSpPr>
              <a:spLocks noChangeArrowheads="1"/>
            </p:cNvSpPr>
            <p:nvPr/>
          </p:nvSpPr>
          <p:spPr bwMode="auto">
            <a:xfrm rot="10799618">
              <a:off x="4204" y="3160"/>
              <a:ext cx="432" cy="576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057" name="Line 25"/>
            <p:cNvSpPr>
              <a:spLocks noChangeShapeType="1"/>
            </p:cNvSpPr>
            <p:nvPr/>
          </p:nvSpPr>
          <p:spPr bwMode="auto">
            <a:xfrm flipH="1" flipV="1">
              <a:off x="1132" y="3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 flipV="1">
              <a:off x="4636" y="349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V="1">
              <a:off x="2908" y="2984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>
              <a:off x="2860" y="31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61" name="Object 29"/>
            <p:cNvGraphicFramePr>
              <a:graphicFrameLocks noChangeAspect="1"/>
            </p:cNvGraphicFramePr>
            <p:nvPr/>
          </p:nvGraphicFramePr>
          <p:xfrm>
            <a:off x="2668" y="2768"/>
            <a:ext cx="5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67" r:id="rId15" imgW="1334770" imgH="546735" progId="Equation.3">
                    <p:embed/>
                  </p:oleObj>
                </mc:Choice>
                <mc:Fallback>
                  <p:oleObj r:id="rId15" imgW="1334770" imgH="54673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" y="2768"/>
                          <a:ext cx="5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30"/>
            <p:cNvGraphicFramePr>
              <a:graphicFrameLocks noChangeAspect="1"/>
            </p:cNvGraphicFramePr>
            <p:nvPr/>
          </p:nvGraphicFramePr>
          <p:xfrm>
            <a:off x="4924" y="3656"/>
            <a:ext cx="13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68" r:id="rId17" imgW="343535" imgH="330835" progId="Equation.3">
                    <p:embed/>
                  </p:oleObj>
                </mc:Choice>
                <mc:Fallback>
                  <p:oleObj r:id="rId17" imgW="343535" imgH="33083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3656"/>
                          <a:ext cx="132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2828" y="3696"/>
              <a:ext cx="1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44064" name="Object 32"/>
            <p:cNvGraphicFramePr>
              <a:graphicFrameLocks noChangeAspect="1"/>
            </p:cNvGraphicFramePr>
            <p:nvPr/>
          </p:nvGraphicFramePr>
          <p:xfrm>
            <a:off x="1452" y="3728"/>
            <a:ext cx="30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69" r:id="rId18" imgW="686435" imgH="470535" progId="Equation.3">
                    <p:embed/>
                  </p:oleObj>
                </mc:Choice>
                <mc:Fallback>
                  <p:oleObj r:id="rId18" imgW="686435" imgH="47053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728"/>
                          <a:ext cx="30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33"/>
            <p:cNvGraphicFramePr>
              <a:graphicFrameLocks noChangeAspect="1"/>
            </p:cNvGraphicFramePr>
            <p:nvPr/>
          </p:nvGraphicFramePr>
          <p:xfrm>
            <a:off x="1020" y="3712"/>
            <a:ext cx="3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70" r:id="rId19" imgW="762635" imgH="469900" progId="Equation.3">
                    <p:embed/>
                  </p:oleObj>
                </mc:Choice>
                <mc:Fallback>
                  <p:oleObj r:id="rId19" imgW="762635" imgH="469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712"/>
                          <a:ext cx="3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6" name="Object 34"/>
            <p:cNvGraphicFramePr>
              <a:graphicFrameLocks noChangeAspect="1"/>
            </p:cNvGraphicFramePr>
            <p:nvPr/>
          </p:nvGraphicFramePr>
          <p:xfrm>
            <a:off x="4588" y="3712"/>
            <a:ext cx="23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71" r:id="rId20" imgW="520700" imgH="469900" progId="Equation.3">
                    <p:embed/>
                  </p:oleObj>
                </mc:Choice>
                <mc:Fallback>
                  <p:oleObj r:id="rId20" imgW="520700" imgH="469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3712"/>
                          <a:ext cx="23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7" name="Object 35"/>
            <p:cNvGraphicFramePr>
              <a:graphicFrameLocks noChangeAspect="1"/>
            </p:cNvGraphicFramePr>
            <p:nvPr/>
          </p:nvGraphicFramePr>
          <p:xfrm>
            <a:off x="4148" y="3712"/>
            <a:ext cx="197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72" r:id="rId21" imgW="445135" imgH="470535" progId="Equation.3">
                    <p:embed/>
                  </p:oleObj>
                </mc:Choice>
                <mc:Fallback>
                  <p:oleObj r:id="rId21" imgW="445135" imgH="47053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8" y="3712"/>
                          <a:ext cx="197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8" name="Text Box 38"/>
            <p:cNvSpPr txBox="1">
              <a:spLocks noChangeArrowheads="1"/>
            </p:cNvSpPr>
            <p:nvPr/>
          </p:nvSpPr>
          <p:spPr bwMode="auto">
            <a:xfrm>
              <a:off x="3515" y="2704"/>
              <a:ext cx="149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no aliasing</a:t>
              </a:r>
            </a:p>
          </p:txBody>
        </p:sp>
        <p:sp>
          <p:nvSpPr>
            <p:cNvPr id="44069" name="AutoShape 41"/>
            <p:cNvSpPr>
              <a:spLocks noChangeArrowheads="1"/>
            </p:cNvSpPr>
            <p:nvPr/>
          </p:nvSpPr>
          <p:spPr bwMode="auto">
            <a:xfrm>
              <a:off x="2154" y="2478"/>
              <a:ext cx="363" cy="36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070" name="Rectangle 44"/>
          <p:cNvSpPr>
            <a:spLocks noChangeArrowheads="1"/>
          </p:cNvSpPr>
          <p:nvPr/>
        </p:nvSpPr>
        <p:spPr bwMode="auto">
          <a:xfrm>
            <a:off x="1757623" y="3855827"/>
            <a:ext cx="1345875" cy="61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(M=4)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1176867" y="475714"/>
            <a:ext cx="10160000" cy="609600"/>
          </a:xfrm>
          <a:prstGeom prst="rect">
            <a:avLst/>
          </a:prstGeom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zh-CN" b="1" kern="0" dirty="0"/>
              <a:t>Figures below illustrate the idea: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8965" y="147955"/>
            <a:ext cx="1308735" cy="850265"/>
          </a:xfrm>
        </p:spPr>
        <p:txBody>
          <a:bodyPr/>
          <a:lstStyle/>
          <a:p>
            <a:r>
              <a:rPr lang="en-US" altLang="zh-CN" sz="3600" b="0" i="1" dirty="0">
                <a:latin typeface="+mn-lt"/>
              </a:rPr>
              <a:t>Note: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387985" y="1125220"/>
            <a:ext cx="11231880" cy="28460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带通采样只能用于只有一个通带的信号；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若信号不满足条件 </a:t>
            </a:r>
            <a:r>
              <a:rPr lang="en-US" altLang="zh-CN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= M(</a:t>
            </a:r>
            <a:r>
              <a:rPr lang="en-US" altLang="zh-CN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)</a:t>
            </a:r>
            <a:r>
              <a:rPr lang="zh-CN" altLang="en-US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，则可以放大</a:t>
            </a:r>
            <a:r>
              <a:rPr lang="en-US" altLang="zh-CN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</a:t>
            </a:r>
            <a:r>
              <a:rPr lang="zh-CN" altLang="en-US" dirty="0">
                <a:solidFill>
                  <a:srgbClr val="3A43B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带通采样造成的频率反折：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55E33C-BA60-4BE3-AF99-9586155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780928"/>
            <a:ext cx="6302993" cy="3499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942784" cy="850106"/>
          </a:xfrm>
        </p:spPr>
        <p:txBody>
          <a:bodyPr/>
          <a:lstStyle/>
          <a:p>
            <a:r>
              <a:rPr lang="en-US" altLang="zh-CN" dirty="0">
                <a:solidFill>
                  <a:srgbClr val="0066FF"/>
                </a:solidFill>
              </a:rPr>
              <a:t>Homework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772816"/>
            <a:ext cx="9210104" cy="35988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3.11,3.17, 3.18(a)(c)(e),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3.23, 3.25, 3.26, 3.43,  3.48, 3.53, 3.58, 3.61, 3.65, 3.66(a)(b)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M3.1, M3.2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852" y="244130"/>
            <a:ext cx="9845676" cy="782772"/>
          </a:xfrm>
        </p:spPr>
        <p:txBody>
          <a:bodyPr/>
          <a:lstStyle/>
          <a:p>
            <a:pPr>
              <a:defRPr/>
            </a:pP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3.8.1 Effect of Sampling in the Frequency-Domain</a:t>
            </a:r>
          </a:p>
        </p:txBody>
      </p:sp>
      <p:grpSp>
        <p:nvGrpSpPr>
          <p:cNvPr id="229380" name="Group 4"/>
          <p:cNvGrpSpPr/>
          <p:nvPr/>
        </p:nvGrpSpPr>
        <p:grpSpPr bwMode="auto">
          <a:xfrm>
            <a:off x="1126414" y="1237007"/>
            <a:ext cx="4470400" cy="1347787"/>
            <a:chOff x="1104" y="1200"/>
            <a:chExt cx="2112" cy="850"/>
          </a:xfrm>
        </p:grpSpPr>
        <p:grpSp>
          <p:nvGrpSpPr>
            <p:cNvPr id="8196" name="Group 5"/>
            <p:cNvGrpSpPr/>
            <p:nvPr/>
          </p:nvGrpSpPr>
          <p:grpSpPr bwMode="auto">
            <a:xfrm>
              <a:off x="1104" y="1200"/>
              <a:ext cx="2112" cy="390"/>
              <a:chOff x="1776" y="1194"/>
              <a:chExt cx="2112" cy="390"/>
            </a:xfrm>
          </p:grpSpPr>
          <p:cxnSp>
            <p:nvCxnSpPr>
              <p:cNvPr id="8197" name="AutoShape 6"/>
              <p:cNvCxnSpPr>
                <a:cxnSpLocks noChangeShapeType="1"/>
              </p:cNvCxnSpPr>
              <p:nvPr/>
            </p:nvCxnSpPr>
            <p:spPr bwMode="auto">
              <a:xfrm>
                <a:off x="1872" y="1488"/>
                <a:ext cx="67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98" name="AutoShape 7"/>
              <p:cNvSpPr>
                <a:spLocks noChangeArrowheads="1"/>
              </p:cNvSpPr>
              <p:nvPr/>
            </p:nvSpPr>
            <p:spPr bwMode="auto">
              <a:xfrm>
                <a:off x="1776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99" name="AutoShape 8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8200" name="AutoShape 9"/>
              <p:cNvCxnSpPr>
                <a:cxnSpLocks noChangeShapeType="1"/>
              </p:cNvCxnSpPr>
              <p:nvPr/>
            </p:nvCxnSpPr>
            <p:spPr bwMode="auto">
              <a:xfrm>
                <a:off x="3120" y="1488"/>
                <a:ext cx="672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01" name="AutoShape 10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AutoShape 11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Line 12"/>
              <p:cNvSpPr>
                <a:spLocks noChangeShapeType="1"/>
              </p:cNvSpPr>
              <p:nvPr/>
            </p:nvSpPr>
            <p:spPr bwMode="auto">
              <a:xfrm flipV="1">
                <a:off x="2592" y="1200"/>
                <a:ext cx="48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4" name="Line 13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288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05" name="Object 14"/>
              <p:cNvGraphicFramePr>
                <a:graphicFrameLocks noChangeAspect="1"/>
              </p:cNvGraphicFramePr>
              <p:nvPr/>
            </p:nvGraphicFramePr>
            <p:xfrm>
              <a:off x="1968" y="1200"/>
              <a:ext cx="3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86" r:id="rId4" imgW="356235" imgH="228600" progId="Equation.3">
                      <p:embed/>
                    </p:oleObj>
                  </mc:Choice>
                  <mc:Fallback>
                    <p:oleObj r:id="rId4" imgW="356235" imgH="2286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200"/>
                            <a:ext cx="38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5"/>
              <p:cNvGraphicFramePr>
                <a:graphicFrameLocks noChangeAspect="1"/>
              </p:cNvGraphicFramePr>
              <p:nvPr/>
            </p:nvGraphicFramePr>
            <p:xfrm>
              <a:off x="3402" y="1194"/>
              <a:ext cx="39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87" r:id="rId6" imgW="368935" imgH="241935" progId="Equation.3">
                      <p:embed/>
                    </p:oleObj>
                  </mc:Choice>
                  <mc:Fallback>
                    <p:oleObj r:id="rId6" imgW="368935" imgH="24193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1194"/>
                            <a:ext cx="397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7" name="Text Box 16"/>
            <p:cNvSpPr txBox="1">
              <a:spLocks noChangeArrowheads="1"/>
            </p:cNvSpPr>
            <p:nvPr/>
          </p:nvSpPr>
          <p:spPr bwMode="auto">
            <a:xfrm>
              <a:off x="1578" y="1759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29393" name="Group 17"/>
          <p:cNvGrpSpPr/>
          <p:nvPr/>
        </p:nvGrpSpPr>
        <p:grpSpPr bwMode="auto">
          <a:xfrm>
            <a:off x="6908800" y="1303338"/>
            <a:ext cx="3771900" cy="1528762"/>
            <a:chOff x="3744" y="1200"/>
            <a:chExt cx="1782" cy="963"/>
          </a:xfrm>
        </p:grpSpPr>
        <p:grpSp>
          <p:nvGrpSpPr>
            <p:cNvPr id="8209" name="Group 18"/>
            <p:cNvGrpSpPr/>
            <p:nvPr/>
          </p:nvGrpSpPr>
          <p:grpSpPr bwMode="auto">
            <a:xfrm>
              <a:off x="3744" y="1200"/>
              <a:ext cx="1782" cy="640"/>
              <a:chOff x="1920" y="1824"/>
              <a:chExt cx="1782" cy="640"/>
            </a:xfrm>
          </p:grpSpPr>
          <p:sp>
            <p:nvSpPr>
              <p:cNvPr id="8210" name="Oval 19"/>
              <p:cNvSpPr>
                <a:spLocks noChangeArrowheads="1"/>
              </p:cNvSpPr>
              <p:nvPr/>
            </p:nvSpPr>
            <p:spPr bwMode="auto">
              <a:xfrm>
                <a:off x="2688" y="187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1" name="Line 20"/>
              <p:cNvSpPr>
                <a:spLocks noChangeShapeType="1"/>
              </p:cNvSpPr>
              <p:nvPr/>
            </p:nvSpPr>
            <p:spPr bwMode="auto">
              <a:xfrm>
                <a:off x="2736" y="1920"/>
                <a:ext cx="150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Line 21"/>
              <p:cNvSpPr>
                <a:spLocks noChangeShapeType="1"/>
              </p:cNvSpPr>
              <p:nvPr/>
            </p:nvSpPr>
            <p:spPr bwMode="auto">
              <a:xfrm flipH="1">
                <a:off x="2736" y="1920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3" name="Line 2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Line 23"/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Line 24"/>
              <p:cNvSpPr>
                <a:spLocks noChangeShapeType="1"/>
              </p:cNvSpPr>
              <p:nvPr/>
            </p:nvSpPr>
            <p:spPr bwMode="auto">
              <a:xfrm>
                <a:off x="2928" y="19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16" name="Object 25"/>
              <p:cNvGraphicFramePr>
                <a:graphicFrameLocks noChangeAspect="1"/>
              </p:cNvGraphicFramePr>
              <p:nvPr/>
            </p:nvGraphicFramePr>
            <p:xfrm>
              <a:off x="1920" y="1824"/>
              <a:ext cx="3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88" r:id="rId8" imgW="356235" imgH="228600" progId="Equation.3">
                      <p:embed/>
                    </p:oleObj>
                  </mc:Choice>
                  <mc:Fallback>
                    <p:oleObj r:id="rId8" imgW="356235" imgH="2286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824"/>
                            <a:ext cx="33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7" name="Object 26"/>
              <p:cNvGraphicFramePr>
                <a:graphicFrameLocks noChangeAspect="1"/>
              </p:cNvGraphicFramePr>
              <p:nvPr/>
            </p:nvGraphicFramePr>
            <p:xfrm>
              <a:off x="3354" y="1866"/>
              <a:ext cx="348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89" r:id="rId9" imgW="368935" imgH="241935" progId="Equation.3">
                      <p:embed/>
                    </p:oleObj>
                  </mc:Choice>
                  <mc:Fallback>
                    <p:oleObj r:id="rId9" imgW="368935" imgH="241935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1866"/>
                            <a:ext cx="348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8" name="Object 27"/>
              <p:cNvGraphicFramePr>
                <a:graphicFrameLocks noChangeAspect="1"/>
              </p:cNvGraphicFramePr>
              <p:nvPr/>
            </p:nvGraphicFramePr>
            <p:xfrm>
              <a:off x="2880" y="2240"/>
              <a:ext cx="336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0" r:id="rId10" imgW="305435" imgH="203200" progId="Equation.3">
                      <p:embed/>
                    </p:oleObj>
                  </mc:Choice>
                  <mc:Fallback>
                    <p:oleObj r:id="rId10" imgW="305435" imgH="2032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240"/>
                            <a:ext cx="336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9" name="Text Box 28"/>
            <p:cNvSpPr txBox="1">
              <a:spLocks noChangeArrowheads="1"/>
            </p:cNvSpPr>
            <p:nvPr/>
          </p:nvSpPr>
          <p:spPr bwMode="auto">
            <a:xfrm>
              <a:off x="4464" y="1872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229405" name="Text Box 29"/>
          <p:cNvSpPr txBox="1">
            <a:spLocks noChangeArrowheads="1"/>
          </p:cNvSpPr>
          <p:nvPr/>
        </p:nvSpPr>
        <p:spPr bwMode="auto">
          <a:xfrm>
            <a:off x="2652522" y="2111325"/>
            <a:ext cx="2487803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Ideal sampling</a:t>
            </a:r>
          </a:p>
        </p:txBody>
      </p:sp>
      <p:grpSp>
        <p:nvGrpSpPr>
          <p:cNvPr id="229406" name="Group 30"/>
          <p:cNvGrpSpPr/>
          <p:nvPr/>
        </p:nvGrpSpPr>
        <p:grpSpPr bwMode="auto">
          <a:xfrm>
            <a:off x="873125" y="2842364"/>
            <a:ext cx="4775200" cy="3435350"/>
            <a:chOff x="672" y="2208"/>
            <a:chExt cx="2256" cy="2163"/>
          </a:xfrm>
        </p:grpSpPr>
        <p:grpSp>
          <p:nvGrpSpPr>
            <p:cNvPr id="8222" name="Group 31"/>
            <p:cNvGrpSpPr/>
            <p:nvPr/>
          </p:nvGrpSpPr>
          <p:grpSpPr bwMode="auto">
            <a:xfrm>
              <a:off x="672" y="2208"/>
              <a:ext cx="2256" cy="723"/>
              <a:chOff x="672" y="2208"/>
              <a:chExt cx="2256" cy="723"/>
            </a:xfrm>
          </p:grpSpPr>
          <p:sp>
            <p:nvSpPr>
              <p:cNvPr id="8223" name="Freeform 32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1467" cy="540"/>
              </a:xfrm>
              <a:custGeom>
                <a:avLst/>
                <a:gdLst>
                  <a:gd name="T0" fmla="*/ 0 w 1467"/>
                  <a:gd name="T1" fmla="*/ 225 h 540"/>
                  <a:gd name="T2" fmla="*/ 117 w 1467"/>
                  <a:gd name="T3" fmla="*/ 297 h 540"/>
                  <a:gd name="T4" fmla="*/ 189 w 1467"/>
                  <a:gd name="T5" fmla="*/ 423 h 540"/>
                  <a:gd name="T6" fmla="*/ 288 w 1467"/>
                  <a:gd name="T7" fmla="*/ 540 h 540"/>
                  <a:gd name="T8" fmla="*/ 387 w 1467"/>
                  <a:gd name="T9" fmla="*/ 477 h 540"/>
                  <a:gd name="T10" fmla="*/ 441 w 1467"/>
                  <a:gd name="T11" fmla="*/ 432 h 540"/>
                  <a:gd name="T12" fmla="*/ 477 w 1467"/>
                  <a:gd name="T13" fmla="*/ 351 h 540"/>
                  <a:gd name="T14" fmla="*/ 513 w 1467"/>
                  <a:gd name="T15" fmla="*/ 288 h 540"/>
                  <a:gd name="T16" fmla="*/ 549 w 1467"/>
                  <a:gd name="T17" fmla="*/ 252 h 540"/>
                  <a:gd name="T18" fmla="*/ 594 w 1467"/>
                  <a:gd name="T19" fmla="*/ 207 h 540"/>
                  <a:gd name="T20" fmla="*/ 702 w 1467"/>
                  <a:gd name="T21" fmla="*/ 117 h 540"/>
                  <a:gd name="T22" fmla="*/ 954 w 1467"/>
                  <a:gd name="T23" fmla="*/ 0 h 540"/>
                  <a:gd name="T24" fmla="*/ 1098 w 1467"/>
                  <a:gd name="T25" fmla="*/ 54 h 540"/>
                  <a:gd name="T26" fmla="*/ 1161 w 1467"/>
                  <a:gd name="T27" fmla="*/ 126 h 540"/>
                  <a:gd name="T28" fmla="*/ 1386 w 1467"/>
                  <a:gd name="T29" fmla="*/ 189 h 540"/>
                  <a:gd name="T30" fmla="*/ 1440 w 1467"/>
                  <a:gd name="T31" fmla="*/ 261 h 540"/>
                  <a:gd name="T32" fmla="*/ 1467 w 1467"/>
                  <a:gd name="T33" fmla="*/ 28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7" h="540">
                    <a:moveTo>
                      <a:pt x="0" y="225"/>
                    </a:moveTo>
                    <a:cubicBezTo>
                      <a:pt x="52" y="238"/>
                      <a:pt x="74" y="268"/>
                      <a:pt x="117" y="297"/>
                    </a:cubicBezTo>
                    <a:cubicBezTo>
                      <a:pt x="142" y="335"/>
                      <a:pt x="173" y="380"/>
                      <a:pt x="189" y="423"/>
                    </a:cubicBezTo>
                    <a:cubicBezTo>
                      <a:pt x="214" y="489"/>
                      <a:pt x="212" y="515"/>
                      <a:pt x="288" y="540"/>
                    </a:cubicBezTo>
                    <a:cubicBezTo>
                      <a:pt x="352" y="527"/>
                      <a:pt x="345" y="519"/>
                      <a:pt x="387" y="477"/>
                    </a:cubicBezTo>
                    <a:cubicBezTo>
                      <a:pt x="404" y="460"/>
                      <a:pt x="424" y="449"/>
                      <a:pt x="441" y="432"/>
                    </a:cubicBezTo>
                    <a:cubicBezTo>
                      <a:pt x="462" y="368"/>
                      <a:pt x="448" y="394"/>
                      <a:pt x="477" y="351"/>
                    </a:cubicBezTo>
                    <a:cubicBezTo>
                      <a:pt x="496" y="275"/>
                      <a:pt x="470" y="352"/>
                      <a:pt x="513" y="288"/>
                    </a:cubicBezTo>
                    <a:cubicBezTo>
                      <a:pt x="540" y="247"/>
                      <a:pt x="498" y="269"/>
                      <a:pt x="549" y="252"/>
                    </a:cubicBezTo>
                    <a:cubicBezTo>
                      <a:pt x="586" y="196"/>
                      <a:pt x="545" y="251"/>
                      <a:pt x="594" y="207"/>
                    </a:cubicBezTo>
                    <a:cubicBezTo>
                      <a:pt x="634" y="172"/>
                      <a:pt x="653" y="133"/>
                      <a:pt x="702" y="117"/>
                    </a:cubicBezTo>
                    <a:cubicBezTo>
                      <a:pt x="763" y="25"/>
                      <a:pt x="850" y="9"/>
                      <a:pt x="954" y="0"/>
                    </a:cubicBezTo>
                    <a:cubicBezTo>
                      <a:pt x="1074" y="12"/>
                      <a:pt x="1021" y="3"/>
                      <a:pt x="1098" y="54"/>
                    </a:cubicBezTo>
                    <a:cubicBezTo>
                      <a:pt x="1140" y="117"/>
                      <a:pt x="1116" y="96"/>
                      <a:pt x="1161" y="126"/>
                    </a:cubicBezTo>
                    <a:cubicBezTo>
                      <a:pt x="1214" y="205"/>
                      <a:pt x="1292" y="183"/>
                      <a:pt x="1386" y="189"/>
                    </a:cubicBezTo>
                    <a:cubicBezTo>
                      <a:pt x="1399" y="229"/>
                      <a:pt x="1397" y="247"/>
                      <a:pt x="1440" y="261"/>
                    </a:cubicBezTo>
                    <a:cubicBezTo>
                      <a:pt x="1460" y="290"/>
                      <a:pt x="1447" y="288"/>
                      <a:pt x="1467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8224" name="Object 33"/>
              <p:cNvGraphicFramePr>
                <a:graphicFrameLocks noChangeAspect="1"/>
              </p:cNvGraphicFramePr>
              <p:nvPr/>
            </p:nvGraphicFramePr>
            <p:xfrm>
              <a:off x="672" y="2352"/>
              <a:ext cx="33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1" r:id="rId12" imgW="356235" imgH="228600" progId="Equation.3">
                      <p:embed/>
                    </p:oleObj>
                  </mc:Choice>
                  <mc:Fallback>
                    <p:oleObj r:id="rId12" imgW="356235" imgH="2286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352"/>
                            <a:ext cx="33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25" name="Group 34"/>
              <p:cNvGrpSpPr/>
              <p:nvPr/>
            </p:nvGrpSpPr>
            <p:grpSpPr bwMode="auto">
              <a:xfrm>
                <a:off x="816" y="2208"/>
                <a:ext cx="2112" cy="723"/>
                <a:chOff x="816" y="2400"/>
                <a:chExt cx="2112" cy="723"/>
              </a:xfrm>
            </p:grpSpPr>
            <p:sp>
              <p:nvSpPr>
                <p:cNvPr id="8226" name="Line 35"/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7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056" y="2400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688" y="2688"/>
                  <a:ext cx="24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822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816" y="2832"/>
                  <a:ext cx="24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230" name="Group 39"/>
            <p:cNvGrpSpPr/>
            <p:nvPr/>
          </p:nvGrpSpPr>
          <p:grpSpPr bwMode="auto">
            <a:xfrm>
              <a:off x="816" y="2928"/>
              <a:ext cx="2112" cy="723"/>
              <a:chOff x="816" y="2400"/>
              <a:chExt cx="2112" cy="723"/>
            </a:xfrm>
          </p:grpSpPr>
          <p:sp>
            <p:nvSpPr>
              <p:cNvPr id="8231" name="Line 40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41"/>
              <p:cNvSpPr>
                <a:spLocks noChangeShapeType="1"/>
              </p:cNvSpPr>
              <p:nvPr/>
            </p:nvSpPr>
            <p:spPr bwMode="auto">
              <a:xfrm flipV="1">
                <a:off x="1056" y="2400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Text Box 42"/>
              <p:cNvSpPr txBox="1">
                <a:spLocks noChangeArrowheads="1"/>
              </p:cNvSpPr>
              <p:nvPr/>
            </p:nvSpPr>
            <p:spPr bwMode="auto">
              <a:xfrm>
                <a:off x="2688" y="26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8234" name="Text Box 43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235" name="Group 44"/>
            <p:cNvGrpSpPr/>
            <p:nvPr/>
          </p:nvGrpSpPr>
          <p:grpSpPr bwMode="auto">
            <a:xfrm>
              <a:off x="816" y="3648"/>
              <a:ext cx="2112" cy="723"/>
              <a:chOff x="816" y="2400"/>
              <a:chExt cx="2112" cy="723"/>
            </a:xfrm>
          </p:grpSpPr>
          <p:sp>
            <p:nvSpPr>
              <p:cNvPr id="8236" name="Line 45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46"/>
              <p:cNvSpPr>
                <a:spLocks noChangeShapeType="1"/>
              </p:cNvSpPr>
              <p:nvPr/>
            </p:nvSpPr>
            <p:spPr bwMode="auto">
              <a:xfrm flipV="1">
                <a:off x="1056" y="2400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Text Box 47"/>
              <p:cNvSpPr txBox="1">
                <a:spLocks noChangeArrowheads="1"/>
              </p:cNvSpPr>
              <p:nvPr/>
            </p:nvSpPr>
            <p:spPr bwMode="auto">
              <a:xfrm>
                <a:off x="2688" y="26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8239" name="Text Box 48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8240" name="AutoShape 49"/>
            <p:cNvCxnSpPr>
              <a:cxnSpLocks noChangeShapeType="1"/>
              <a:stCxn id="8239" idx="3"/>
              <a:endCxn id="8237" idx="1"/>
            </p:cNvCxnSpPr>
            <p:nvPr/>
          </p:nvCxnSpPr>
          <p:spPr bwMode="auto">
            <a:xfrm flipV="1">
              <a:off x="1056" y="3648"/>
              <a:ext cx="0" cy="5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41" name="Line 50"/>
            <p:cNvSpPr>
              <a:spLocks noChangeShapeType="1"/>
            </p:cNvSpPr>
            <p:nvPr/>
          </p:nvSpPr>
          <p:spPr bwMode="auto">
            <a:xfrm flipV="1">
              <a:off x="1056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51"/>
            <p:cNvSpPr>
              <a:spLocks noChangeShapeType="1"/>
            </p:cNvSpPr>
            <p:nvPr/>
          </p:nvSpPr>
          <p:spPr bwMode="auto">
            <a:xfrm flipV="1">
              <a:off x="1200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52"/>
            <p:cNvSpPr>
              <a:spLocks noChangeShapeType="1"/>
            </p:cNvSpPr>
            <p:nvPr/>
          </p:nvSpPr>
          <p:spPr bwMode="auto">
            <a:xfrm flipV="1">
              <a:off x="2352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53"/>
            <p:cNvSpPr>
              <a:spLocks noChangeShapeType="1"/>
            </p:cNvSpPr>
            <p:nvPr/>
          </p:nvSpPr>
          <p:spPr bwMode="auto">
            <a:xfrm flipV="1">
              <a:off x="2208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54"/>
            <p:cNvSpPr>
              <a:spLocks noChangeShapeType="1"/>
            </p:cNvSpPr>
            <p:nvPr/>
          </p:nvSpPr>
          <p:spPr bwMode="auto">
            <a:xfrm flipV="1">
              <a:off x="134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55"/>
            <p:cNvSpPr>
              <a:spLocks noChangeShapeType="1"/>
            </p:cNvSpPr>
            <p:nvPr/>
          </p:nvSpPr>
          <p:spPr bwMode="auto">
            <a:xfrm flipV="1">
              <a:off x="1488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56"/>
            <p:cNvSpPr>
              <a:spLocks noChangeShapeType="1"/>
            </p:cNvSpPr>
            <p:nvPr/>
          </p:nvSpPr>
          <p:spPr bwMode="auto">
            <a:xfrm flipV="1">
              <a:off x="1632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57"/>
            <p:cNvSpPr>
              <a:spLocks noChangeShapeType="1"/>
            </p:cNvSpPr>
            <p:nvPr/>
          </p:nvSpPr>
          <p:spPr bwMode="auto">
            <a:xfrm flipV="1">
              <a:off x="1776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58"/>
            <p:cNvSpPr>
              <a:spLocks noChangeShapeType="1"/>
            </p:cNvSpPr>
            <p:nvPr/>
          </p:nvSpPr>
          <p:spPr bwMode="auto">
            <a:xfrm flipV="1">
              <a:off x="1920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Line 59"/>
            <p:cNvSpPr>
              <a:spLocks noChangeShapeType="1"/>
            </p:cNvSpPr>
            <p:nvPr/>
          </p:nvSpPr>
          <p:spPr bwMode="auto">
            <a:xfrm flipV="1"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60"/>
            <p:cNvSpPr>
              <a:spLocks noChangeShapeType="1"/>
            </p:cNvSpPr>
            <p:nvPr/>
          </p:nvSpPr>
          <p:spPr bwMode="auto">
            <a:xfrm flipV="1">
              <a:off x="2496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Freeform 61"/>
            <p:cNvSpPr>
              <a:spLocks noChangeArrowheads="1"/>
            </p:cNvSpPr>
            <p:nvPr/>
          </p:nvSpPr>
          <p:spPr bwMode="auto">
            <a:xfrm>
              <a:off x="1056" y="3780"/>
              <a:ext cx="1467" cy="540"/>
            </a:xfrm>
            <a:custGeom>
              <a:avLst/>
              <a:gdLst>
                <a:gd name="T0" fmla="*/ 0 w 1467"/>
                <a:gd name="T1" fmla="*/ 225 h 540"/>
                <a:gd name="T2" fmla="*/ 117 w 1467"/>
                <a:gd name="T3" fmla="*/ 297 h 540"/>
                <a:gd name="T4" fmla="*/ 189 w 1467"/>
                <a:gd name="T5" fmla="*/ 423 h 540"/>
                <a:gd name="T6" fmla="*/ 288 w 1467"/>
                <a:gd name="T7" fmla="*/ 540 h 540"/>
                <a:gd name="T8" fmla="*/ 387 w 1467"/>
                <a:gd name="T9" fmla="*/ 477 h 540"/>
                <a:gd name="T10" fmla="*/ 441 w 1467"/>
                <a:gd name="T11" fmla="*/ 432 h 540"/>
                <a:gd name="T12" fmla="*/ 477 w 1467"/>
                <a:gd name="T13" fmla="*/ 351 h 540"/>
                <a:gd name="T14" fmla="*/ 513 w 1467"/>
                <a:gd name="T15" fmla="*/ 288 h 540"/>
                <a:gd name="T16" fmla="*/ 549 w 1467"/>
                <a:gd name="T17" fmla="*/ 252 h 540"/>
                <a:gd name="T18" fmla="*/ 594 w 1467"/>
                <a:gd name="T19" fmla="*/ 207 h 540"/>
                <a:gd name="T20" fmla="*/ 702 w 1467"/>
                <a:gd name="T21" fmla="*/ 117 h 540"/>
                <a:gd name="T22" fmla="*/ 954 w 1467"/>
                <a:gd name="T23" fmla="*/ 0 h 540"/>
                <a:gd name="T24" fmla="*/ 1098 w 1467"/>
                <a:gd name="T25" fmla="*/ 54 h 540"/>
                <a:gd name="T26" fmla="*/ 1161 w 1467"/>
                <a:gd name="T27" fmla="*/ 126 h 540"/>
                <a:gd name="T28" fmla="*/ 1386 w 1467"/>
                <a:gd name="T29" fmla="*/ 189 h 540"/>
                <a:gd name="T30" fmla="*/ 1440 w 1467"/>
                <a:gd name="T31" fmla="*/ 261 h 540"/>
                <a:gd name="T32" fmla="*/ 1467 w 1467"/>
                <a:gd name="T33" fmla="*/ 28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7" h="540">
                  <a:moveTo>
                    <a:pt x="0" y="225"/>
                  </a:moveTo>
                  <a:cubicBezTo>
                    <a:pt x="52" y="238"/>
                    <a:pt x="74" y="268"/>
                    <a:pt x="117" y="297"/>
                  </a:cubicBezTo>
                  <a:cubicBezTo>
                    <a:pt x="142" y="335"/>
                    <a:pt x="173" y="380"/>
                    <a:pt x="189" y="423"/>
                  </a:cubicBezTo>
                  <a:cubicBezTo>
                    <a:pt x="214" y="489"/>
                    <a:pt x="212" y="515"/>
                    <a:pt x="288" y="540"/>
                  </a:cubicBezTo>
                  <a:cubicBezTo>
                    <a:pt x="352" y="527"/>
                    <a:pt x="345" y="519"/>
                    <a:pt x="387" y="477"/>
                  </a:cubicBezTo>
                  <a:cubicBezTo>
                    <a:pt x="404" y="460"/>
                    <a:pt x="424" y="449"/>
                    <a:pt x="441" y="432"/>
                  </a:cubicBezTo>
                  <a:cubicBezTo>
                    <a:pt x="462" y="368"/>
                    <a:pt x="448" y="394"/>
                    <a:pt x="477" y="351"/>
                  </a:cubicBezTo>
                  <a:cubicBezTo>
                    <a:pt x="496" y="275"/>
                    <a:pt x="470" y="352"/>
                    <a:pt x="513" y="288"/>
                  </a:cubicBezTo>
                  <a:cubicBezTo>
                    <a:pt x="540" y="247"/>
                    <a:pt x="498" y="269"/>
                    <a:pt x="549" y="252"/>
                  </a:cubicBezTo>
                  <a:cubicBezTo>
                    <a:pt x="586" y="196"/>
                    <a:pt x="545" y="251"/>
                    <a:pt x="594" y="207"/>
                  </a:cubicBezTo>
                  <a:cubicBezTo>
                    <a:pt x="634" y="172"/>
                    <a:pt x="653" y="133"/>
                    <a:pt x="702" y="117"/>
                  </a:cubicBezTo>
                  <a:cubicBezTo>
                    <a:pt x="763" y="25"/>
                    <a:pt x="850" y="9"/>
                    <a:pt x="954" y="0"/>
                  </a:cubicBezTo>
                  <a:cubicBezTo>
                    <a:pt x="1074" y="12"/>
                    <a:pt x="1021" y="3"/>
                    <a:pt x="1098" y="54"/>
                  </a:cubicBezTo>
                  <a:cubicBezTo>
                    <a:pt x="1140" y="117"/>
                    <a:pt x="1116" y="96"/>
                    <a:pt x="1161" y="126"/>
                  </a:cubicBezTo>
                  <a:cubicBezTo>
                    <a:pt x="1214" y="205"/>
                    <a:pt x="1292" y="183"/>
                    <a:pt x="1386" y="189"/>
                  </a:cubicBezTo>
                  <a:cubicBezTo>
                    <a:pt x="1399" y="229"/>
                    <a:pt x="1397" y="247"/>
                    <a:pt x="1440" y="261"/>
                  </a:cubicBezTo>
                  <a:cubicBezTo>
                    <a:pt x="1460" y="290"/>
                    <a:pt x="1447" y="288"/>
                    <a:pt x="1467" y="288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53" name="Line 62"/>
            <p:cNvSpPr>
              <a:spLocks noChangeShapeType="1"/>
            </p:cNvSpPr>
            <p:nvPr/>
          </p:nvSpPr>
          <p:spPr bwMode="auto">
            <a:xfrm flipV="1">
              <a:off x="1056" y="39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4" name="Line 63"/>
            <p:cNvSpPr>
              <a:spLocks noChangeShapeType="1"/>
            </p:cNvSpPr>
            <p:nvPr/>
          </p:nvSpPr>
          <p:spPr bwMode="auto">
            <a:xfrm flipV="1">
              <a:off x="1200" y="4080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64"/>
            <p:cNvSpPr>
              <a:spLocks noChangeShapeType="1"/>
            </p:cNvSpPr>
            <p:nvPr/>
          </p:nvSpPr>
          <p:spPr bwMode="auto">
            <a:xfrm>
              <a:off x="1344" y="417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6" name="Line 65"/>
            <p:cNvSpPr>
              <a:spLocks noChangeShapeType="1"/>
            </p:cNvSpPr>
            <p:nvPr/>
          </p:nvSpPr>
          <p:spPr bwMode="auto">
            <a:xfrm>
              <a:off x="1488" y="417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7" name="Line 66"/>
            <p:cNvSpPr>
              <a:spLocks noChangeShapeType="1"/>
            </p:cNvSpPr>
            <p:nvPr/>
          </p:nvSpPr>
          <p:spPr bwMode="auto">
            <a:xfrm flipV="1">
              <a:off x="1632" y="39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67"/>
            <p:cNvSpPr>
              <a:spLocks noChangeShapeType="1"/>
            </p:cNvSpPr>
            <p:nvPr/>
          </p:nvSpPr>
          <p:spPr bwMode="auto">
            <a:xfrm flipV="1">
              <a:off x="1776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9" name="Line 68"/>
            <p:cNvSpPr>
              <a:spLocks noChangeShapeType="1"/>
            </p:cNvSpPr>
            <p:nvPr/>
          </p:nvSpPr>
          <p:spPr bwMode="auto">
            <a:xfrm flipV="1">
              <a:off x="1920" y="37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0" name="Line 69"/>
            <p:cNvSpPr>
              <a:spLocks noChangeShapeType="1"/>
            </p:cNvSpPr>
            <p:nvPr/>
          </p:nvSpPr>
          <p:spPr bwMode="auto">
            <a:xfrm flipV="1">
              <a:off x="2064" y="379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70"/>
            <p:cNvSpPr>
              <a:spLocks noChangeShapeType="1"/>
            </p:cNvSpPr>
            <p:nvPr/>
          </p:nvSpPr>
          <p:spPr bwMode="auto">
            <a:xfrm flipV="1">
              <a:off x="2208" y="388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Line 71"/>
            <p:cNvSpPr>
              <a:spLocks noChangeShapeType="1"/>
            </p:cNvSpPr>
            <p:nvPr/>
          </p:nvSpPr>
          <p:spPr bwMode="auto">
            <a:xfrm flipV="1">
              <a:off x="2352" y="393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3" name="Line 72"/>
            <p:cNvSpPr>
              <a:spLocks noChangeShapeType="1"/>
            </p:cNvSpPr>
            <p:nvPr/>
          </p:nvSpPr>
          <p:spPr bwMode="auto">
            <a:xfrm flipV="1">
              <a:off x="2496" y="40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Line 73"/>
            <p:cNvSpPr>
              <a:spLocks noChangeShapeType="1"/>
            </p:cNvSpPr>
            <p:nvPr/>
          </p:nvSpPr>
          <p:spPr bwMode="auto">
            <a:xfrm>
              <a:off x="1488" y="34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Line 74"/>
            <p:cNvSpPr>
              <a:spLocks noChangeShapeType="1"/>
            </p:cNvSpPr>
            <p:nvPr/>
          </p:nvSpPr>
          <p:spPr bwMode="auto">
            <a:xfrm>
              <a:off x="1632" y="34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6" name="Line 75"/>
            <p:cNvSpPr>
              <a:spLocks noChangeShapeType="1"/>
            </p:cNvSpPr>
            <p:nvPr/>
          </p:nvSpPr>
          <p:spPr bwMode="auto">
            <a:xfrm>
              <a:off x="1344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7" name="Line 76"/>
            <p:cNvSpPr>
              <a:spLocks noChangeShapeType="1"/>
            </p:cNvSpPr>
            <p:nvPr/>
          </p:nvSpPr>
          <p:spPr bwMode="auto">
            <a:xfrm flipH="1">
              <a:off x="1632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Text Box 77"/>
            <p:cNvSpPr txBox="1">
              <a:spLocks noChangeArrowheads="1"/>
            </p:cNvSpPr>
            <p:nvPr/>
          </p:nvSpPr>
          <p:spPr bwMode="auto">
            <a:xfrm>
              <a:off x="1440" y="3456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8269" name="Object 78"/>
            <p:cNvGraphicFramePr>
              <a:graphicFrameLocks noChangeAspect="1"/>
            </p:cNvGraphicFramePr>
            <p:nvPr/>
          </p:nvGraphicFramePr>
          <p:xfrm>
            <a:off x="720" y="3648"/>
            <a:ext cx="3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2" r:id="rId13" imgW="368935" imgH="241935" progId="Equation.3">
                    <p:embed/>
                  </p:oleObj>
                </mc:Choice>
                <mc:Fallback>
                  <p:oleObj r:id="rId13" imgW="368935" imgH="241935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648"/>
                          <a:ext cx="34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70" name="Object 79"/>
            <p:cNvGraphicFramePr>
              <a:graphicFrameLocks noChangeAspect="1"/>
            </p:cNvGraphicFramePr>
            <p:nvPr/>
          </p:nvGraphicFramePr>
          <p:xfrm>
            <a:off x="720" y="2976"/>
            <a:ext cx="29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3" r:id="rId14" imgW="318135" imgH="203200" progId="Equation.3">
                    <p:embed/>
                  </p:oleObj>
                </mc:Choice>
                <mc:Fallback>
                  <p:oleObj r:id="rId14" imgW="318135" imgH="2032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976"/>
                          <a:ext cx="29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456" name="Group 80"/>
          <p:cNvGrpSpPr/>
          <p:nvPr/>
        </p:nvGrpSpPr>
        <p:grpSpPr bwMode="auto">
          <a:xfrm>
            <a:off x="6074437" y="2877033"/>
            <a:ext cx="5588000" cy="3435350"/>
            <a:chOff x="2736" y="2208"/>
            <a:chExt cx="2640" cy="2163"/>
          </a:xfrm>
        </p:grpSpPr>
        <p:grpSp>
          <p:nvGrpSpPr>
            <p:cNvPr id="8272" name="Group 81"/>
            <p:cNvGrpSpPr/>
            <p:nvPr/>
          </p:nvGrpSpPr>
          <p:grpSpPr bwMode="auto">
            <a:xfrm>
              <a:off x="3120" y="2208"/>
              <a:ext cx="2256" cy="723"/>
              <a:chOff x="672" y="2208"/>
              <a:chExt cx="2256" cy="723"/>
            </a:xfrm>
          </p:grpSpPr>
          <p:sp>
            <p:nvSpPr>
              <p:cNvPr id="8273" name="Freeform 82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1467" cy="540"/>
              </a:xfrm>
              <a:custGeom>
                <a:avLst/>
                <a:gdLst>
                  <a:gd name="T0" fmla="*/ 0 w 1467"/>
                  <a:gd name="T1" fmla="*/ 225 h 540"/>
                  <a:gd name="T2" fmla="*/ 117 w 1467"/>
                  <a:gd name="T3" fmla="*/ 297 h 540"/>
                  <a:gd name="T4" fmla="*/ 189 w 1467"/>
                  <a:gd name="T5" fmla="*/ 423 h 540"/>
                  <a:gd name="T6" fmla="*/ 288 w 1467"/>
                  <a:gd name="T7" fmla="*/ 540 h 540"/>
                  <a:gd name="T8" fmla="*/ 387 w 1467"/>
                  <a:gd name="T9" fmla="*/ 477 h 540"/>
                  <a:gd name="T10" fmla="*/ 441 w 1467"/>
                  <a:gd name="T11" fmla="*/ 432 h 540"/>
                  <a:gd name="T12" fmla="*/ 477 w 1467"/>
                  <a:gd name="T13" fmla="*/ 351 h 540"/>
                  <a:gd name="T14" fmla="*/ 513 w 1467"/>
                  <a:gd name="T15" fmla="*/ 288 h 540"/>
                  <a:gd name="T16" fmla="*/ 549 w 1467"/>
                  <a:gd name="T17" fmla="*/ 252 h 540"/>
                  <a:gd name="T18" fmla="*/ 594 w 1467"/>
                  <a:gd name="T19" fmla="*/ 207 h 540"/>
                  <a:gd name="T20" fmla="*/ 702 w 1467"/>
                  <a:gd name="T21" fmla="*/ 117 h 540"/>
                  <a:gd name="T22" fmla="*/ 954 w 1467"/>
                  <a:gd name="T23" fmla="*/ 0 h 540"/>
                  <a:gd name="T24" fmla="*/ 1098 w 1467"/>
                  <a:gd name="T25" fmla="*/ 54 h 540"/>
                  <a:gd name="T26" fmla="*/ 1161 w 1467"/>
                  <a:gd name="T27" fmla="*/ 126 h 540"/>
                  <a:gd name="T28" fmla="*/ 1386 w 1467"/>
                  <a:gd name="T29" fmla="*/ 189 h 540"/>
                  <a:gd name="T30" fmla="*/ 1440 w 1467"/>
                  <a:gd name="T31" fmla="*/ 261 h 540"/>
                  <a:gd name="T32" fmla="*/ 1467 w 1467"/>
                  <a:gd name="T33" fmla="*/ 288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67" h="540">
                    <a:moveTo>
                      <a:pt x="0" y="225"/>
                    </a:moveTo>
                    <a:cubicBezTo>
                      <a:pt x="52" y="238"/>
                      <a:pt x="74" y="268"/>
                      <a:pt x="117" y="297"/>
                    </a:cubicBezTo>
                    <a:cubicBezTo>
                      <a:pt x="142" y="335"/>
                      <a:pt x="173" y="380"/>
                      <a:pt x="189" y="423"/>
                    </a:cubicBezTo>
                    <a:cubicBezTo>
                      <a:pt x="214" y="489"/>
                      <a:pt x="212" y="515"/>
                      <a:pt x="288" y="540"/>
                    </a:cubicBezTo>
                    <a:cubicBezTo>
                      <a:pt x="352" y="527"/>
                      <a:pt x="345" y="519"/>
                      <a:pt x="387" y="477"/>
                    </a:cubicBezTo>
                    <a:cubicBezTo>
                      <a:pt x="404" y="460"/>
                      <a:pt x="424" y="449"/>
                      <a:pt x="441" y="432"/>
                    </a:cubicBezTo>
                    <a:cubicBezTo>
                      <a:pt x="462" y="368"/>
                      <a:pt x="448" y="394"/>
                      <a:pt x="477" y="351"/>
                    </a:cubicBezTo>
                    <a:cubicBezTo>
                      <a:pt x="496" y="275"/>
                      <a:pt x="470" y="352"/>
                      <a:pt x="513" y="288"/>
                    </a:cubicBezTo>
                    <a:cubicBezTo>
                      <a:pt x="540" y="247"/>
                      <a:pt x="498" y="269"/>
                      <a:pt x="549" y="252"/>
                    </a:cubicBezTo>
                    <a:cubicBezTo>
                      <a:pt x="586" y="196"/>
                      <a:pt x="545" y="251"/>
                      <a:pt x="594" y="207"/>
                    </a:cubicBezTo>
                    <a:cubicBezTo>
                      <a:pt x="634" y="172"/>
                      <a:pt x="653" y="133"/>
                      <a:pt x="702" y="117"/>
                    </a:cubicBezTo>
                    <a:cubicBezTo>
                      <a:pt x="763" y="25"/>
                      <a:pt x="850" y="9"/>
                      <a:pt x="954" y="0"/>
                    </a:cubicBezTo>
                    <a:cubicBezTo>
                      <a:pt x="1074" y="12"/>
                      <a:pt x="1021" y="3"/>
                      <a:pt x="1098" y="54"/>
                    </a:cubicBezTo>
                    <a:cubicBezTo>
                      <a:pt x="1140" y="117"/>
                      <a:pt x="1116" y="96"/>
                      <a:pt x="1161" y="126"/>
                    </a:cubicBezTo>
                    <a:cubicBezTo>
                      <a:pt x="1214" y="205"/>
                      <a:pt x="1292" y="183"/>
                      <a:pt x="1386" y="189"/>
                    </a:cubicBezTo>
                    <a:cubicBezTo>
                      <a:pt x="1399" y="229"/>
                      <a:pt x="1397" y="247"/>
                      <a:pt x="1440" y="261"/>
                    </a:cubicBezTo>
                    <a:cubicBezTo>
                      <a:pt x="1460" y="290"/>
                      <a:pt x="1447" y="288"/>
                      <a:pt x="1467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8274" name="Object 83"/>
              <p:cNvGraphicFramePr>
                <a:graphicFrameLocks noChangeAspect="1"/>
              </p:cNvGraphicFramePr>
              <p:nvPr/>
            </p:nvGraphicFramePr>
            <p:xfrm>
              <a:off x="672" y="2352"/>
              <a:ext cx="33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4" r:id="rId16" imgW="356235" imgH="228600" progId="Equation.3">
                      <p:embed/>
                    </p:oleObj>
                  </mc:Choice>
                  <mc:Fallback>
                    <p:oleObj r:id="rId16" imgW="356235" imgH="22860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352"/>
                            <a:ext cx="33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75" name="Group 84"/>
              <p:cNvGrpSpPr/>
              <p:nvPr/>
            </p:nvGrpSpPr>
            <p:grpSpPr bwMode="auto">
              <a:xfrm>
                <a:off x="816" y="2208"/>
                <a:ext cx="2112" cy="723"/>
                <a:chOff x="816" y="2400"/>
                <a:chExt cx="2112" cy="723"/>
              </a:xfrm>
            </p:grpSpPr>
            <p:sp>
              <p:nvSpPr>
                <p:cNvPr id="8276" name="Line 85"/>
                <p:cNvSpPr>
                  <a:spLocks noChangeShapeType="1"/>
                </p:cNvSpPr>
                <p:nvPr/>
              </p:nvSpPr>
              <p:spPr bwMode="auto">
                <a:xfrm>
                  <a:off x="1056" y="2928"/>
                  <a:ext cx="1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7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1056" y="2400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688" y="2688"/>
                  <a:ext cx="24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8279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816" y="2832"/>
                  <a:ext cx="240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8280" name="Group 89"/>
            <p:cNvGrpSpPr/>
            <p:nvPr/>
          </p:nvGrpSpPr>
          <p:grpSpPr bwMode="auto">
            <a:xfrm>
              <a:off x="3264" y="2928"/>
              <a:ext cx="2112" cy="723"/>
              <a:chOff x="816" y="2400"/>
              <a:chExt cx="2112" cy="723"/>
            </a:xfrm>
          </p:grpSpPr>
          <p:sp>
            <p:nvSpPr>
              <p:cNvPr id="8281" name="Line 90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2" name="Line 91"/>
              <p:cNvSpPr>
                <a:spLocks noChangeShapeType="1"/>
              </p:cNvSpPr>
              <p:nvPr/>
            </p:nvSpPr>
            <p:spPr bwMode="auto">
              <a:xfrm flipV="1">
                <a:off x="1056" y="2400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3" name="Text Box 92"/>
              <p:cNvSpPr txBox="1">
                <a:spLocks noChangeArrowheads="1"/>
              </p:cNvSpPr>
              <p:nvPr/>
            </p:nvSpPr>
            <p:spPr bwMode="auto">
              <a:xfrm>
                <a:off x="2688" y="26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8284" name="Text Box 93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285" name="Group 94"/>
            <p:cNvGrpSpPr/>
            <p:nvPr/>
          </p:nvGrpSpPr>
          <p:grpSpPr bwMode="auto">
            <a:xfrm>
              <a:off x="3264" y="3648"/>
              <a:ext cx="2112" cy="723"/>
              <a:chOff x="816" y="2400"/>
              <a:chExt cx="2112" cy="723"/>
            </a:xfrm>
          </p:grpSpPr>
          <p:sp>
            <p:nvSpPr>
              <p:cNvPr id="8286" name="Line 95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1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7" name="Line 96"/>
              <p:cNvSpPr>
                <a:spLocks noChangeShapeType="1"/>
              </p:cNvSpPr>
              <p:nvPr/>
            </p:nvSpPr>
            <p:spPr bwMode="auto">
              <a:xfrm flipV="1">
                <a:off x="1056" y="2400"/>
                <a:ext cx="0" cy="6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88" name="Text Box 97"/>
              <p:cNvSpPr txBox="1">
                <a:spLocks noChangeArrowheads="1"/>
              </p:cNvSpPr>
              <p:nvPr/>
            </p:nvSpPr>
            <p:spPr bwMode="auto">
              <a:xfrm>
                <a:off x="2688" y="2688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8289" name="Text Box 98"/>
              <p:cNvSpPr txBox="1">
                <a:spLocks noChangeArrowheads="1"/>
              </p:cNvSpPr>
              <p:nvPr/>
            </p:nvSpPr>
            <p:spPr bwMode="auto">
              <a:xfrm>
                <a:off x="816" y="2832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8290" name="Freeform 99"/>
            <p:cNvSpPr>
              <a:spLocks noChangeArrowheads="1"/>
            </p:cNvSpPr>
            <p:nvPr/>
          </p:nvSpPr>
          <p:spPr bwMode="auto">
            <a:xfrm>
              <a:off x="3504" y="3780"/>
              <a:ext cx="1467" cy="540"/>
            </a:xfrm>
            <a:custGeom>
              <a:avLst/>
              <a:gdLst>
                <a:gd name="T0" fmla="*/ 0 w 1467"/>
                <a:gd name="T1" fmla="*/ 225 h 540"/>
                <a:gd name="T2" fmla="*/ 117 w 1467"/>
                <a:gd name="T3" fmla="*/ 297 h 540"/>
                <a:gd name="T4" fmla="*/ 189 w 1467"/>
                <a:gd name="T5" fmla="*/ 423 h 540"/>
                <a:gd name="T6" fmla="*/ 288 w 1467"/>
                <a:gd name="T7" fmla="*/ 540 h 540"/>
                <a:gd name="T8" fmla="*/ 387 w 1467"/>
                <a:gd name="T9" fmla="*/ 477 h 540"/>
                <a:gd name="T10" fmla="*/ 441 w 1467"/>
                <a:gd name="T11" fmla="*/ 432 h 540"/>
                <a:gd name="T12" fmla="*/ 477 w 1467"/>
                <a:gd name="T13" fmla="*/ 351 h 540"/>
                <a:gd name="T14" fmla="*/ 513 w 1467"/>
                <a:gd name="T15" fmla="*/ 288 h 540"/>
                <a:gd name="T16" fmla="*/ 549 w 1467"/>
                <a:gd name="T17" fmla="*/ 252 h 540"/>
                <a:gd name="T18" fmla="*/ 594 w 1467"/>
                <a:gd name="T19" fmla="*/ 207 h 540"/>
                <a:gd name="T20" fmla="*/ 702 w 1467"/>
                <a:gd name="T21" fmla="*/ 117 h 540"/>
                <a:gd name="T22" fmla="*/ 954 w 1467"/>
                <a:gd name="T23" fmla="*/ 0 h 540"/>
                <a:gd name="T24" fmla="*/ 1098 w 1467"/>
                <a:gd name="T25" fmla="*/ 54 h 540"/>
                <a:gd name="T26" fmla="*/ 1161 w 1467"/>
                <a:gd name="T27" fmla="*/ 126 h 540"/>
                <a:gd name="T28" fmla="*/ 1386 w 1467"/>
                <a:gd name="T29" fmla="*/ 189 h 540"/>
                <a:gd name="T30" fmla="*/ 1440 w 1467"/>
                <a:gd name="T31" fmla="*/ 261 h 540"/>
                <a:gd name="T32" fmla="*/ 1467 w 1467"/>
                <a:gd name="T33" fmla="*/ 288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7" h="540">
                  <a:moveTo>
                    <a:pt x="0" y="225"/>
                  </a:moveTo>
                  <a:cubicBezTo>
                    <a:pt x="52" y="238"/>
                    <a:pt x="74" y="268"/>
                    <a:pt x="117" y="297"/>
                  </a:cubicBezTo>
                  <a:cubicBezTo>
                    <a:pt x="142" y="335"/>
                    <a:pt x="173" y="380"/>
                    <a:pt x="189" y="423"/>
                  </a:cubicBezTo>
                  <a:cubicBezTo>
                    <a:pt x="214" y="489"/>
                    <a:pt x="212" y="515"/>
                    <a:pt x="288" y="540"/>
                  </a:cubicBezTo>
                  <a:cubicBezTo>
                    <a:pt x="352" y="527"/>
                    <a:pt x="345" y="519"/>
                    <a:pt x="387" y="477"/>
                  </a:cubicBezTo>
                  <a:cubicBezTo>
                    <a:pt x="404" y="460"/>
                    <a:pt x="424" y="449"/>
                    <a:pt x="441" y="432"/>
                  </a:cubicBezTo>
                  <a:cubicBezTo>
                    <a:pt x="462" y="368"/>
                    <a:pt x="448" y="394"/>
                    <a:pt x="477" y="351"/>
                  </a:cubicBezTo>
                  <a:cubicBezTo>
                    <a:pt x="496" y="275"/>
                    <a:pt x="470" y="352"/>
                    <a:pt x="513" y="288"/>
                  </a:cubicBezTo>
                  <a:cubicBezTo>
                    <a:pt x="540" y="247"/>
                    <a:pt x="498" y="269"/>
                    <a:pt x="549" y="252"/>
                  </a:cubicBezTo>
                  <a:cubicBezTo>
                    <a:pt x="586" y="196"/>
                    <a:pt x="545" y="251"/>
                    <a:pt x="594" y="207"/>
                  </a:cubicBezTo>
                  <a:cubicBezTo>
                    <a:pt x="634" y="172"/>
                    <a:pt x="653" y="133"/>
                    <a:pt x="702" y="117"/>
                  </a:cubicBezTo>
                  <a:cubicBezTo>
                    <a:pt x="763" y="25"/>
                    <a:pt x="850" y="9"/>
                    <a:pt x="954" y="0"/>
                  </a:cubicBezTo>
                  <a:cubicBezTo>
                    <a:pt x="1074" y="12"/>
                    <a:pt x="1021" y="3"/>
                    <a:pt x="1098" y="54"/>
                  </a:cubicBezTo>
                  <a:cubicBezTo>
                    <a:pt x="1140" y="117"/>
                    <a:pt x="1116" y="96"/>
                    <a:pt x="1161" y="126"/>
                  </a:cubicBezTo>
                  <a:cubicBezTo>
                    <a:pt x="1214" y="205"/>
                    <a:pt x="1292" y="183"/>
                    <a:pt x="1386" y="189"/>
                  </a:cubicBezTo>
                  <a:cubicBezTo>
                    <a:pt x="1399" y="229"/>
                    <a:pt x="1397" y="247"/>
                    <a:pt x="1440" y="261"/>
                  </a:cubicBezTo>
                  <a:cubicBezTo>
                    <a:pt x="1460" y="290"/>
                    <a:pt x="1447" y="288"/>
                    <a:pt x="1467" y="288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91" name="Rectangle 100"/>
            <p:cNvSpPr>
              <a:spLocks noChangeArrowheads="1"/>
            </p:cNvSpPr>
            <p:nvPr/>
          </p:nvSpPr>
          <p:spPr bwMode="auto">
            <a:xfrm>
              <a:off x="3504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2" name="Rectangle 101"/>
            <p:cNvSpPr>
              <a:spLocks noChangeArrowheads="1"/>
            </p:cNvSpPr>
            <p:nvPr/>
          </p:nvSpPr>
          <p:spPr bwMode="auto">
            <a:xfrm>
              <a:off x="3648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3" name="Rectangle 102"/>
            <p:cNvSpPr>
              <a:spLocks noChangeArrowheads="1"/>
            </p:cNvSpPr>
            <p:nvPr/>
          </p:nvSpPr>
          <p:spPr bwMode="auto">
            <a:xfrm>
              <a:off x="3792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4" name="Rectangle 103"/>
            <p:cNvSpPr>
              <a:spLocks noChangeArrowheads="1"/>
            </p:cNvSpPr>
            <p:nvPr/>
          </p:nvSpPr>
          <p:spPr bwMode="auto">
            <a:xfrm>
              <a:off x="3936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5" name="Rectangle 104"/>
            <p:cNvSpPr>
              <a:spLocks noChangeArrowheads="1"/>
            </p:cNvSpPr>
            <p:nvPr/>
          </p:nvSpPr>
          <p:spPr bwMode="auto">
            <a:xfrm>
              <a:off x="4080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" name="Rectangle 105"/>
            <p:cNvSpPr>
              <a:spLocks noChangeArrowheads="1"/>
            </p:cNvSpPr>
            <p:nvPr/>
          </p:nvSpPr>
          <p:spPr bwMode="auto">
            <a:xfrm>
              <a:off x="4224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" name="Rectangle 106"/>
            <p:cNvSpPr>
              <a:spLocks noChangeArrowheads="1"/>
            </p:cNvSpPr>
            <p:nvPr/>
          </p:nvSpPr>
          <p:spPr bwMode="auto">
            <a:xfrm>
              <a:off x="4368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8" name="Rectangle 107"/>
            <p:cNvSpPr>
              <a:spLocks noChangeArrowheads="1"/>
            </p:cNvSpPr>
            <p:nvPr/>
          </p:nvSpPr>
          <p:spPr bwMode="auto">
            <a:xfrm>
              <a:off x="4512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9" name="Rectangle 108"/>
            <p:cNvSpPr>
              <a:spLocks noChangeArrowheads="1"/>
            </p:cNvSpPr>
            <p:nvPr/>
          </p:nvSpPr>
          <p:spPr bwMode="auto">
            <a:xfrm>
              <a:off x="4656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0" name="Rectangle 109"/>
            <p:cNvSpPr>
              <a:spLocks noChangeArrowheads="1"/>
            </p:cNvSpPr>
            <p:nvPr/>
          </p:nvSpPr>
          <p:spPr bwMode="auto">
            <a:xfrm>
              <a:off x="4800" y="3120"/>
              <a:ext cx="4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1" name="Rectangle 110"/>
            <p:cNvSpPr>
              <a:spLocks noChangeArrowheads="1"/>
            </p:cNvSpPr>
            <p:nvPr/>
          </p:nvSpPr>
          <p:spPr bwMode="auto">
            <a:xfrm>
              <a:off x="3504" y="4032"/>
              <a:ext cx="48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2" name="Rectangle 111"/>
            <p:cNvSpPr>
              <a:spLocks noChangeArrowheads="1"/>
            </p:cNvSpPr>
            <p:nvPr/>
          </p:nvSpPr>
          <p:spPr bwMode="auto">
            <a:xfrm>
              <a:off x="3648" y="4128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3" name="Rectangle 112"/>
            <p:cNvSpPr>
              <a:spLocks noChangeArrowheads="1"/>
            </p:cNvSpPr>
            <p:nvPr/>
          </p:nvSpPr>
          <p:spPr bwMode="auto">
            <a:xfrm>
              <a:off x="3792" y="4176"/>
              <a:ext cx="48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4" name="Rectangle 113"/>
            <p:cNvSpPr>
              <a:spLocks noChangeArrowheads="1"/>
            </p:cNvSpPr>
            <p:nvPr/>
          </p:nvSpPr>
          <p:spPr bwMode="auto">
            <a:xfrm>
              <a:off x="3936" y="4176"/>
              <a:ext cx="48" cy="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5" name="Rectangle 114"/>
            <p:cNvSpPr>
              <a:spLocks noChangeArrowheads="1"/>
            </p:cNvSpPr>
            <p:nvPr/>
          </p:nvSpPr>
          <p:spPr bwMode="auto">
            <a:xfrm>
              <a:off x="4080" y="3984"/>
              <a:ext cx="48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6" name="Rectangle 115"/>
            <p:cNvSpPr>
              <a:spLocks noChangeArrowheads="1"/>
            </p:cNvSpPr>
            <p:nvPr/>
          </p:nvSpPr>
          <p:spPr bwMode="auto">
            <a:xfrm>
              <a:off x="4224" y="3888"/>
              <a:ext cx="48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7" name="Rectangle 116"/>
            <p:cNvSpPr>
              <a:spLocks noChangeArrowheads="1"/>
            </p:cNvSpPr>
            <p:nvPr/>
          </p:nvSpPr>
          <p:spPr bwMode="auto">
            <a:xfrm>
              <a:off x="4368" y="3792"/>
              <a:ext cx="4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8" name="Rectangle 117"/>
            <p:cNvSpPr>
              <a:spLocks noChangeArrowheads="1"/>
            </p:cNvSpPr>
            <p:nvPr/>
          </p:nvSpPr>
          <p:spPr bwMode="auto">
            <a:xfrm>
              <a:off x="4512" y="3792"/>
              <a:ext cx="48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9" name="Rectangle 118"/>
            <p:cNvSpPr>
              <a:spLocks noChangeArrowheads="1"/>
            </p:cNvSpPr>
            <p:nvPr/>
          </p:nvSpPr>
          <p:spPr bwMode="auto">
            <a:xfrm>
              <a:off x="4656" y="3936"/>
              <a:ext cx="48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10" name="Rectangle 119"/>
            <p:cNvSpPr>
              <a:spLocks noChangeArrowheads="1"/>
            </p:cNvSpPr>
            <p:nvPr/>
          </p:nvSpPr>
          <p:spPr bwMode="auto">
            <a:xfrm>
              <a:off x="4800" y="3984"/>
              <a:ext cx="48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11" name="Object 120"/>
            <p:cNvGraphicFramePr>
              <a:graphicFrameLocks noChangeAspect="1"/>
            </p:cNvGraphicFramePr>
            <p:nvPr/>
          </p:nvGraphicFramePr>
          <p:xfrm>
            <a:off x="2736" y="2976"/>
            <a:ext cx="72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5" r:id="rId17" imgW="775335" imgH="215900" progId="Equation.3">
                    <p:embed/>
                  </p:oleObj>
                </mc:Choice>
                <mc:Fallback>
                  <p:oleObj r:id="rId17" imgW="775335" imgH="21590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976"/>
                          <a:ext cx="72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2" name="Line 121"/>
            <p:cNvSpPr>
              <a:spLocks noChangeShapeType="1"/>
            </p:cNvSpPr>
            <p:nvPr/>
          </p:nvSpPr>
          <p:spPr bwMode="auto">
            <a:xfrm>
              <a:off x="3936" y="34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3" name="Line 122"/>
            <p:cNvSpPr>
              <a:spLocks noChangeShapeType="1"/>
            </p:cNvSpPr>
            <p:nvPr/>
          </p:nvSpPr>
          <p:spPr bwMode="auto">
            <a:xfrm>
              <a:off x="4080" y="345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Line 123"/>
            <p:cNvSpPr>
              <a:spLocks noChangeShapeType="1"/>
            </p:cNvSpPr>
            <p:nvPr/>
          </p:nvSpPr>
          <p:spPr bwMode="auto">
            <a:xfrm>
              <a:off x="3792" y="35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5" name="Line 124"/>
            <p:cNvSpPr>
              <a:spLocks noChangeShapeType="1"/>
            </p:cNvSpPr>
            <p:nvPr/>
          </p:nvSpPr>
          <p:spPr bwMode="auto">
            <a:xfrm flipH="1">
              <a:off x="4080" y="355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6" name="Text Box 125"/>
            <p:cNvSpPr txBox="1">
              <a:spLocks noChangeArrowheads="1"/>
            </p:cNvSpPr>
            <p:nvPr/>
          </p:nvSpPr>
          <p:spPr bwMode="auto">
            <a:xfrm>
              <a:off x="3936" y="3456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8317" name="Object 126"/>
            <p:cNvGraphicFramePr>
              <a:graphicFrameLocks noChangeAspect="1"/>
            </p:cNvGraphicFramePr>
            <p:nvPr/>
          </p:nvGraphicFramePr>
          <p:xfrm>
            <a:off x="3120" y="3696"/>
            <a:ext cx="34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6" r:id="rId19" imgW="368935" imgH="241935" progId="Equation.3">
                    <p:embed/>
                  </p:oleObj>
                </mc:Choice>
                <mc:Fallback>
                  <p:oleObj r:id="rId19" imgW="368935" imgH="241935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696"/>
                          <a:ext cx="34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18" name="Line 127"/>
            <p:cNvSpPr>
              <a:spLocks noChangeShapeType="1"/>
            </p:cNvSpPr>
            <p:nvPr/>
          </p:nvSpPr>
          <p:spPr bwMode="auto">
            <a:xfrm flipV="1">
              <a:off x="408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9" name="Line 128"/>
            <p:cNvSpPr>
              <a:spLocks noChangeShapeType="1"/>
            </p:cNvSpPr>
            <p:nvPr/>
          </p:nvSpPr>
          <p:spPr bwMode="auto">
            <a:xfrm flipV="1">
              <a:off x="4128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0" name="Line 129"/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21" name="Line 130"/>
            <p:cNvSpPr>
              <a:spLocks noChangeShapeType="1"/>
            </p:cNvSpPr>
            <p:nvPr/>
          </p:nvSpPr>
          <p:spPr bwMode="auto">
            <a:xfrm flipH="1">
              <a:off x="4128" y="302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322" name="Object 131"/>
            <p:cNvGraphicFramePr>
              <a:graphicFrameLocks noChangeAspect="1"/>
            </p:cNvGraphicFramePr>
            <p:nvPr/>
          </p:nvGraphicFramePr>
          <p:xfrm>
            <a:off x="4176" y="2880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7" r:id="rId21" imgW="127635" imgH="140335" progId="Equation.3">
                    <p:embed/>
                  </p:oleObj>
                </mc:Choice>
                <mc:Fallback>
                  <p:oleObj r:id="rId21" imgW="127635" imgH="140335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0"/>
                          <a:ext cx="12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10062528" y="609600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9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0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/>
          <p:cNvSpPr>
            <a:spLocks noGrp="1" noChangeArrowheads="1"/>
          </p:cNvSpPr>
          <p:nvPr>
            <p:ph idx="1"/>
          </p:nvPr>
        </p:nvSpPr>
        <p:spPr>
          <a:xfrm>
            <a:off x="1357313" y="476250"/>
            <a:ext cx="10160000" cy="57648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τ« T,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~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357630" y="2380615"/>
            <a:ext cx="3547745" cy="5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(1)In time domain: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1369060" y="1191260"/>
          <a:ext cx="379158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r:id="rId3" imgW="1473835" imgH="431800" progId="Equation.DSMT4">
                  <p:embed/>
                </p:oleObj>
              </mc:Choice>
              <mc:Fallback>
                <p:oleObj r:id="rId3" imgW="1473835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060" y="1191260"/>
                        <a:ext cx="3791585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1847215" y="2932430"/>
            <a:ext cx="6690995" cy="981710"/>
            <a:chOff x="1256386" y="3326418"/>
            <a:chExt cx="5616624" cy="896792"/>
          </a:xfrm>
        </p:grpSpPr>
        <p:graphicFrame>
          <p:nvGraphicFramePr>
            <p:cNvPr id="9221" name="Object 10"/>
            <p:cNvGraphicFramePr>
              <a:graphicFrameLocks noChangeAspect="1"/>
            </p:cNvGraphicFramePr>
            <p:nvPr/>
          </p:nvGraphicFramePr>
          <p:xfrm>
            <a:off x="1256386" y="3535119"/>
            <a:ext cx="25860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7" r:id="rId5" imgW="1181735" imgH="241300" progId="Equation.DSMT4">
                    <p:embed/>
                  </p:oleObj>
                </mc:Choice>
                <mc:Fallback>
                  <p:oleObj r:id="rId5" imgW="1181735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386" y="3535119"/>
                          <a:ext cx="25860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12"/>
            <p:cNvGraphicFramePr>
              <a:graphicFrameLocks noChangeAspect="1"/>
            </p:cNvGraphicFramePr>
            <p:nvPr/>
          </p:nvGraphicFramePr>
          <p:xfrm>
            <a:off x="3992690" y="3326418"/>
            <a:ext cx="2880320" cy="89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" r:id="rId7" imgW="1385570" imgH="432435" progId="Equation.3">
                    <p:embed/>
                  </p:oleObj>
                </mc:Choice>
                <mc:Fallback>
                  <p:oleObj r:id="rId7" imgW="1385570" imgH="4324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690" y="3326418"/>
                          <a:ext cx="2880320" cy="896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369198" y="3863423"/>
            <a:ext cx="4688904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chemeClr val="hlink"/>
              </a:buClr>
              <a:buSzPct val="110000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(2)In frequency domain:</a:t>
            </a:r>
          </a:p>
        </p:txBody>
      </p:sp>
      <p:graphicFrame>
        <p:nvGraphicFramePr>
          <p:cNvPr id="9225" name="Object 8"/>
          <p:cNvGraphicFramePr>
            <a:graphicFrameLocks noChangeAspect="1"/>
          </p:cNvGraphicFramePr>
          <p:nvPr/>
        </p:nvGraphicFramePr>
        <p:xfrm>
          <a:off x="1709420" y="4438015"/>
          <a:ext cx="990917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r:id="rId9" imgW="3492500" imgH="889000" progId="Equation.DSMT4">
                  <p:embed/>
                </p:oleObj>
              </mc:Choice>
              <mc:Fallback>
                <p:oleObj r:id="rId9" imgW="34925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420" y="4438015"/>
                        <a:ext cx="9909175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22803" y="55683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90161" name="Object 49"/>
          <p:cNvGraphicFramePr>
            <a:graphicFrameLocks noChangeAspect="1"/>
          </p:cNvGraphicFramePr>
          <p:nvPr/>
        </p:nvGraphicFramePr>
        <p:xfrm>
          <a:off x="5514023" y="1120775"/>
          <a:ext cx="44735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r:id="rId11" imgW="1968500" imgH="431800" progId="Equation.3">
                  <p:embed/>
                </p:oleObj>
              </mc:Choice>
              <mc:Fallback>
                <p:oleObj r:id="rId11" imgW="1968500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14023" y="1120775"/>
                        <a:ext cx="447357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9130" y="1957070"/>
            <a:ext cx="1751330" cy="7842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build="p"/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88640"/>
            <a:ext cx="10166920" cy="922114"/>
          </a:xfrm>
        </p:spPr>
        <p:txBody>
          <a:bodyPr/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7050" y="1340485"/>
            <a:ext cx="2153920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/>
              <a:t>Compare: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02970" y="1110785"/>
          <a:ext cx="38163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4" r:id="rId4" imgW="1359535" imgH="431800" progId="Equation.DSMT4">
                  <p:embed/>
                </p:oleObj>
              </mc:Choice>
              <mc:Fallback>
                <p:oleObj r:id="rId4" imgW="1359535" imgH="431800" progId="Equation.DSMT4">
                  <p:embed/>
                  <p:pic>
                    <p:nvPicPr>
                      <p:cNvPr id="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970" y="1110785"/>
                        <a:ext cx="3816350" cy="12128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02685" y="2249170"/>
          <a:ext cx="461264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r:id="rId6" imgW="1638300" imgH="431800" progId="Equation.DSMT4">
                  <p:embed/>
                </p:oleObj>
              </mc:Choice>
              <mc:Fallback>
                <p:oleObj r:id="rId6" imgW="1638300" imgH="431800" progId="Equation.DSMT4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685" y="2249170"/>
                        <a:ext cx="4612640" cy="11588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12290" y="3578225"/>
            <a:ext cx="5406390" cy="5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g[n]=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-</a:t>
            </a:r>
            <a:r>
              <a:rPr lang="en-US" altLang="zh-CN" sz="2800" b="1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∞</a:t>
            </a:r>
            <a:r>
              <a:rPr lang="en-US" altLang="zh-CN" sz="28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&lt;∞</a:t>
            </a:r>
          </a:p>
        </p:txBody>
      </p:sp>
      <p:graphicFrame>
        <p:nvGraphicFramePr>
          <p:cNvPr id="137222" name="Object 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3980180" y="4345770"/>
          <a:ext cx="384556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r:id="rId8" imgW="1423670" imgH="254000" progId="Equation.DSMT4">
                  <p:embed/>
                </p:oleObj>
              </mc:Choice>
              <mc:Fallback>
                <p:oleObj r:id="rId8" imgW="1423670" imgH="254000" progId="Equation.DSMT4">
                  <p:embed/>
                  <p:pic>
                    <p:nvPicPr>
                      <p:cNvPr id="13722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180" y="4345770"/>
                        <a:ext cx="3845560" cy="63373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/>
          </p:nvPr>
        </p:nvGraphicFramePr>
        <p:xfrm>
          <a:off x="3980180" y="5109273"/>
          <a:ext cx="371602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7" r:id="rId10" imgW="1385570" imgH="254000" progId="Equation.DSMT4">
                  <p:embed/>
                </p:oleObj>
              </mc:Choice>
              <mc:Fallback>
                <p:oleObj r:id="rId10" imgW="1385570" imgH="254000" progId="Equation.DSMT4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180" y="5109273"/>
                        <a:ext cx="3716020" cy="626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9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4349" y="2120049"/>
            <a:ext cx="6545808" cy="5969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arrive at the desired result:</a:t>
            </a: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08956" y="2635671"/>
          <a:ext cx="597376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8" r:id="rId3" imgW="2261870" imgH="431800" progId="Equation.DSMT4">
                  <p:embed/>
                </p:oleObj>
              </mc:Choice>
              <mc:Fallback>
                <p:oleObj r:id="rId3" imgW="2261870" imgH="431800" progId="Equation.DSMT4">
                  <p:embed/>
                  <p:pic>
                    <p:nvPicPr>
                      <p:cNvPr id="13619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56" y="2635671"/>
                        <a:ext cx="5973762" cy="11414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2999656" y="3839038"/>
          <a:ext cx="41767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r:id="rId5" imgW="1524635" imgH="431800" progId="Equation.DSMT4">
                  <p:embed/>
                </p:oleObj>
              </mc:Choice>
              <mc:Fallback>
                <p:oleObj r:id="rId5" imgW="1524635" imgH="431800" progId="Equation.DSMT4">
                  <p:embed/>
                  <p:pic>
                    <p:nvPicPr>
                      <p:cNvPr id="136197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839038"/>
                        <a:ext cx="4176713" cy="11842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>
            <p:extLst/>
          </p:nvPr>
        </p:nvGraphicFramePr>
        <p:xfrm>
          <a:off x="3001948" y="5158104"/>
          <a:ext cx="55689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r:id="rId7" imgW="1549400" imgH="431800" progId="Equation.DSMT4">
                  <p:embed/>
                </p:oleObj>
              </mc:Choice>
              <mc:Fallback>
                <p:oleObj r:id="rId7" imgW="1549400" imgH="431800" progId="Equation.DSMT4">
                  <p:embed/>
                  <p:pic>
                    <p:nvPicPr>
                      <p:cNvPr id="136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48" y="5158104"/>
                        <a:ext cx="55689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920287" y="556132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808956" y="951775"/>
          <a:ext cx="55514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1" r:id="rId9" imgW="2045335" imgH="431800" progId="Equation.DSMT4">
                  <p:embed/>
                </p:oleObj>
              </mc:Choice>
              <mc:Fallback>
                <p:oleObj r:id="rId9" imgW="2045335" imgH="431800" progId="Equation.DSMT4">
                  <p:embed/>
                  <p:pic>
                    <p:nvPicPr>
                      <p:cNvPr id="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956" y="951775"/>
                        <a:ext cx="5551488" cy="11715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4349" y="373632"/>
            <a:ext cx="26653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kern="0" dirty="0"/>
              <a:t>From:</a:t>
            </a:r>
          </a:p>
        </p:txBody>
      </p:sp>
      <p:sp>
        <p:nvSpPr>
          <p:cNvPr id="2" name="矩形标注 1"/>
          <p:cNvSpPr>
            <a:spLocks noChangeArrowheads="1"/>
          </p:cNvSpPr>
          <p:nvPr/>
        </p:nvSpPr>
        <p:spPr bwMode="auto">
          <a:xfrm>
            <a:off x="4696460" y="233680"/>
            <a:ext cx="7301230" cy="875665"/>
          </a:xfrm>
          <a:prstGeom prst="wedgeRectCallout">
            <a:avLst>
              <a:gd name="adj1" fmla="val 487"/>
              <a:gd name="adj2" fmla="val 9916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lIns="121917" tIns="60958" rIns="121917" bIns="60958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(j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是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周期函数；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(j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Ω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的整数倍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平移，并且幅度以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1/T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缩放得到各分量，再求和得到</a:t>
            </a:r>
            <a:r>
              <a:rPr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(j</a:t>
            </a:r>
            <a:r>
              <a:rPr lang="el-GR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34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ChangeArrowheads="1"/>
          </p:cNvSpPr>
          <p:nvPr/>
        </p:nvSpPr>
        <p:spPr bwMode="auto">
          <a:xfrm>
            <a:off x="1428311" y="1265969"/>
            <a:ext cx="8098804" cy="110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 Discretization         The periodization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In time Domain          In Frequency Domain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266" name="Group 13"/>
          <p:cNvGrpSpPr/>
          <p:nvPr/>
        </p:nvGrpSpPr>
        <p:grpSpPr bwMode="auto">
          <a:xfrm>
            <a:off x="759459" y="2495603"/>
            <a:ext cx="11037888" cy="3338512"/>
            <a:chOff x="385" y="1616"/>
            <a:chExt cx="5215" cy="2102"/>
          </a:xfrm>
        </p:grpSpPr>
        <p:pic>
          <p:nvPicPr>
            <p:cNvPr id="11267" name="Picture 3" descr="Fig5_3d"/>
            <p:cNvPicPr>
              <a:picLocks noChangeAspect="1" noChangeArrowheads="1"/>
            </p:cNvPicPr>
            <p:nvPr/>
          </p:nvPicPr>
          <p:blipFill>
            <a:blip r:embed="rId2">
              <a:grayscl/>
              <a:lum bright="-60000" contras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614"/>
              <a:ext cx="1728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8" name="Picture 4" descr="Fig5_4c"/>
            <p:cNvPicPr>
              <a:picLocks noChangeAspect="1" noChangeArrowheads="1"/>
            </p:cNvPicPr>
            <p:nvPr/>
          </p:nvPicPr>
          <p:blipFill>
            <a:blip r:embed="rId3">
              <a:grayscl/>
              <a:lum bright="-60000" contras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614"/>
              <a:ext cx="326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9" name="Picture 5" descr="Fig5_3c"/>
            <p:cNvPicPr>
              <a:picLocks noChangeAspect="1" noChangeArrowheads="1"/>
            </p:cNvPicPr>
            <p:nvPr/>
          </p:nvPicPr>
          <p:blipFill>
            <a:blip r:embed="rId4">
              <a:grayscl/>
              <a:lum bright="-60000" contras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616"/>
              <a:ext cx="1728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0" name="Picture 6" descr="Fig5_5b"/>
            <p:cNvPicPr>
              <a:picLocks noChangeAspect="1" noChangeArrowheads="1"/>
            </p:cNvPicPr>
            <p:nvPr/>
          </p:nvPicPr>
          <p:blipFill>
            <a:blip r:embed="rId5">
              <a:grayscl/>
              <a:lum bright="-60000" contras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661"/>
              <a:ext cx="1728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1" name="左右箭头 1"/>
          <p:cNvSpPr>
            <a:spLocks noChangeArrowheads="1"/>
          </p:cNvSpPr>
          <p:nvPr/>
        </p:nvSpPr>
        <p:spPr bwMode="auto">
          <a:xfrm>
            <a:off x="4833188" y="1772817"/>
            <a:ext cx="644525" cy="215938"/>
          </a:xfrm>
          <a:prstGeom prst="leftRightArrow">
            <a:avLst>
              <a:gd name="adj1" fmla="val 50000"/>
              <a:gd name="adj2" fmla="val 5060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121917" tIns="60958" rIns="121917" bIns="60958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76472" y="592836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20336" y="2410407"/>
            <a:ext cx="262248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Assume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(t) is a band-limited signal with a CTFT 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(j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57188"/>
            <a:ext cx="9120832" cy="720725"/>
          </a:xfrm>
        </p:spPr>
        <p:txBody>
          <a:bodyPr/>
          <a:lstStyle/>
          <a:p>
            <a:pPr marL="760730" indent="-760730"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procedure of sampling</a:t>
            </a:r>
          </a:p>
        </p:txBody>
      </p:sp>
      <p:pic>
        <p:nvPicPr>
          <p:cNvPr id="21508" name="Picture 4" descr="Fig5_4a"/>
          <p:cNvPicPr>
            <a:picLocks noChangeAspect="1" noChangeArrowheads="1"/>
          </p:cNvPicPr>
          <p:nvPr/>
        </p:nvPicPr>
        <p:blipFill>
          <a:blip r:embed="rId2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1105535"/>
            <a:ext cx="375666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Fig5_4b"/>
          <p:cNvPicPr>
            <a:picLocks noChangeAspect="1" noChangeArrowheads="1"/>
          </p:cNvPicPr>
          <p:nvPr/>
        </p:nvPicPr>
        <p:blipFill>
          <a:blip r:embed="rId3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20" y="1106170"/>
            <a:ext cx="6500495" cy="12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76185" y="1078230"/>
            <a:ext cx="1055370" cy="57340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22532" name="Picture 4" descr="Fig5_4c"/>
          <p:cNvPicPr>
            <a:picLocks noChangeAspect="1" noChangeArrowheads="1"/>
          </p:cNvPicPr>
          <p:nvPr/>
        </p:nvPicPr>
        <p:blipFill>
          <a:blip r:embed="rId5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29" y="2589212"/>
            <a:ext cx="810323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Fig5_4e"/>
          <p:cNvPicPr>
            <a:picLocks noChangeAspect="1" noChangeArrowheads="1"/>
          </p:cNvPicPr>
          <p:nvPr/>
        </p:nvPicPr>
        <p:blipFill>
          <a:blip r:embed="rId6">
            <a:grayscl/>
            <a:lum bright="-60000" contras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375736"/>
            <a:ext cx="8588375" cy="171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9358154" y="2999535"/>
            <a:ext cx="1622425" cy="85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&gt;2 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no overlap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矩形 3"/>
          <p:cNvSpPr>
            <a:spLocks noChangeArrowheads="1"/>
          </p:cNvSpPr>
          <p:nvPr/>
        </p:nvSpPr>
        <p:spPr bwMode="auto">
          <a:xfrm>
            <a:off x="9492139" y="4621164"/>
            <a:ext cx="148844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2 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overlap/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aliasing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6" grpId="1"/>
      <p:bldP spid="13318" grpId="0"/>
      <p:bldP spid="1331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0330" y="544291"/>
            <a:ext cx="1116124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Theorem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be a band-limited signal with CTFT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)=0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|&gt; 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is uniquely determined by its samples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n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2 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=2/T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2 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referred to as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condition.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referred to as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folding frequency.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is usually called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frequency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it determines the minimum sampling frequency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=2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2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rate.</a:t>
            </a:r>
          </a:p>
          <a:p>
            <a:endParaRPr lang="en-US" altLang="zh-CN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54710748"/>
  <p:tag name="KSO_WM_UNIT_PLACING_PICTURE_USER_VIEWPORT" val="{&quot;height&quot;:4384,&quot;width&quot;:16363}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305</TotalTime>
  <Words>1151</Words>
  <Application>Microsoft Office PowerPoint</Application>
  <PresentationFormat>宽屏</PresentationFormat>
  <Paragraphs>134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Gulim</vt:lpstr>
      <vt:lpstr>Gungsuh</vt:lpstr>
      <vt:lpstr>楷体_GB2312</vt:lpstr>
      <vt:lpstr>宋体</vt:lpstr>
      <vt:lpstr>微软雅黑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主题1</vt:lpstr>
      <vt:lpstr>Paintbrush Picture</vt:lpstr>
      <vt:lpstr>Equation.3</vt:lpstr>
      <vt:lpstr>Equation.DSMT4</vt:lpstr>
      <vt:lpstr>Equation</vt:lpstr>
      <vt:lpstr>PowerPoint 演示文稿</vt:lpstr>
      <vt:lpstr>PowerPoint 演示文稿</vt:lpstr>
      <vt:lpstr>3.8.1 Effect of Sampling in the Frequency-Domain</vt:lpstr>
      <vt:lpstr>PowerPoint 演示文稿</vt:lpstr>
      <vt:lpstr>The Relationship Between G(ejω) and Gp(jΩ)</vt:lpstr>
      <vt:lpstr>PowerPoint 演示文稿</vt:lpstr>
      <vt:lpstr>PowerPoint 演示文稿</vt:lpstr>
      <vt:lpstr>The frequency procedure of sampling</vt:lpstr>
      <vt:lpstr>PowerPoint 演示文稿</vt:lpstr>
      <vt:lpstr>PowerPoint 演示文稿</vt:lpstr>
      <vt:lpstr>Nyquist frequency Examples:</vt:lpstr>
      <vt:lpstr>Supplement: The practical sampling</vt:lpstr>
      <vt:lpstr>3.8.2 Recovery of the Analog Signal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3.9 Sampling of Band-pass Signals</vt:lpstr>
      <vt:lpstr>PowerPoint 演示文稿</vt:lpstr>
      <vt:lpstr>PowerPoint 演示文稿</vt:lpstr>
      <vt:lpstr>Note: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</cp:lastModifiedBy>
  <cp:revision>95</cp:revision>
  <cp:lastPrinted>2023-03-08T12:49:39Z</cp:lastPrinted>
  <dcterms:created xsi:type="dcterms:W3CDTF">2016-08-06T05:39:00Z</dcterms:created>
  <dcterms:modified xsi:type="dcterms:W3CDTF">2023-03-13T01:59:03Z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