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1212" r:id="rId2"/>
    <p:sldId id="1083" r:id="rId3"/>
    <p:sldId id="1084" r:id="rId4"/>
    <p:sldId id="1213" r:id="rId5"/>
    <p:sldId id="1214" r:id="rId6"/>
    <p:sldId id="1215" r:id="rId7"/>
    <p:sldId id="1087" r:id="rId8"/>
    <p:sldId id="1088" r:id="rId9"/>
    <p:sldId id="1321" r:id="rId10"/>
    <p:sldId id="1089" r:id="rId11"/>
    <p:sldId id="1322" r:id="rId12"/>
    <p:sldId id="1090" r:id="rId13"/>
    <p:sldId id="1092" r:id="rId14"/>
    <p:sldId id="1216" r:id="rId15"/>
    <p:sldId id="1323" r:id="rId16"/>
    <p:sldId id="1096" r:id="rId17"/>
    <p:sldId id="1217" r:id="rId18"/>
    <p:sldId id="1218" r:id="rId19"/>
    <p:sldId id="1219" r:id="rId20"/>
    <p:sldId id="1104" r:id="rId21"/>
    <p:sldId id="1157" r:id="rId22"/>
    <p:sldId id="1105" r:id="rId23"/>
    <p:sldId id="1106" r:id="rId24"/>
    <p:sldId id="1107" r:id="rId25"/>
    <p:sldId id="1158" r:id="rId26"/>
    <p:sldId id="1159" r:id="rId27"/>
    <p:sldId id="1278" r:id="rId28"/>
    <p:sldId id="1108" r:id="rId29"/>
    <p:sldId id="1165" r:id="rId30"/>
    <p:sldId id="1110" r:id="rId31"/>
    <p:sldId id="1220" r:id="rId32"/>
    <p:sldId id="1111" r:id="rId33"/>
    <p:sldId id="1221" r:id="rId34"/>
    <p:sldId id="1222" r:id="rId35"/>
    <p:sldId id="1224" r:id="rId36"/>
    <p:sldId id="1225" r:id="rId37"/>
    <p:sldId id="1226" r:id="rId38"/>
    <p:sldId id="1227" r:id="rId39"/>
    <p:sldId id="1166" r:id="rId40"/>
    <p:sldId id="1320" r:id="rId41"/>
  </p:sldIdLst>
  <p:sldSz cx="12192000" cy="6858000"/>
  <p:notesSz cx="6669088" cy="9926638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5">
          <p15:clr>
            <a:srgbClr val="A4A3A4"/>
          </p15:clr>
        </p15:guide>
        <p15:guide id="2" pos="3894">
          <p15:clr>
            <a:srgbClr val="A4A3A4"/>
          </p15:clr>
        </p15:guide>
      </p15:sld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66CC"/>
    <a:srgbClr val="00BCFF"/>
    <a:srgbClr val="FF9966"/>
    <a:srgbClr val="FFCC66"/>
    <a:srgbClr val="CC3300"/>
    <a:srgbClr val="9E228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/>
    <p:restoredTop sz="86782" autoAdjust="0"/>
  </p:normalViewPr>
  <p:slideViewPr>
    <p:cSldViewPr showGuides="1">
      <p:cViewPr varScale="1">
        <p:scale>
          <a:sx n="70" d="100"/>
          <a:sy n="70" d="100"/>
        </p:scale>
        <p:origin x="998" y="41"/>
      </p:cViewPr>
      <p:guideLst>
        <p:guide orient="horz" pos="2185"/>
        <p:guide pos="3894"/>
      </p:guideLst>
    </p:cSldViewPr>
  </p:slideViewPr>
  <p:outlineViewPr>
    <p:cViewPr>
      <p:scale>
        <a:sx n="33" d="100"/>
        <a:sy n="33" d="100"/>
      </p:scale>
      <p:origin x="0" y="-13566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33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6.wmf"/><Relationship Id="rId1" Type="http://schemas.openxmlformats.org/officeDocument/2006/relationships/image" Target="../media/image49.wmf"/><Relationship Id="rId6" Type="http://schemas.openxmlformats.org/officeDocument/2006/relationships/image" Target="../media/image47.wmf"/><Relationship Id="rId5" Type="http://schemas.openxmlformats.org/officeDocument/2006/relationships/image" Target="../media/image48.wmf"/><Relationship Id="rId4" Type="http://schemas.openxmlformats.org/officeDocument/2006/relationships/image" Target="../media/image5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6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6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85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4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5" Type="http://schemas.openxmlformats.org/officeDocument/2006/relationships/image" Target="../media/image85.wmf"/><Relationship Id="rId4" Type="http://schemas.openxmlformats.org/officeDocument/2006/relationships/image" Target="../media/image9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89973" cy="4964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46" tIns="45423" rIns="90846" bIns="45423" numCol="1" anchor="t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defTabSz="908456"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050" y="1"/>
            <a:ext cx="2889973" cy="4964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46" tIns="45423" rIns="90846" bIns="45423" numCol="1" anchor="t" anchorCtr="0" compatLnSpc="1"/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defTabSz="908456"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7859"/>
            <a:ext cx="2889973" cy="4964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46" tIns="45423" rIns="90846" bIns="45423" numCol="1" anchor="b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defTabSz="908456"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050" y="9427859"/>
            <a:ext cx="2889973" cy="4964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46" tIns="45423" rIns="90846" bIns="45423" numCol="1" anchor="b" anchorCtr="0" compatLnSpc="1"/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08456">
              <a:defRPr/>
            </a:pPr>
            <a:fld id="{1393EE4D-159A-49BE-BBF7-5D84923500DC}" type="slidenum">
              <a:rPr lang="en-US" altLang="zh-CN"/>
              <a:pPr defTabSz="908456"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889973" cy="4964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46" tIns="45423" rIns="90846" bIns="45423" numCol="1" anchor="t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defTabSz="908456">
              <a:defRPr/>
            </a:pPr>
            <a:endParaRPr lang="en-US" altLang="zh-CN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050" y="1"/>
            <a:ext cx="2889973" cy="4964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46" tIns="45423" rIns="90846" bIns="45423" numCol="1" anchor="t" anchorCtr="0" compatLnSpc="1"/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defTabSz="908456">
              <a:defRPr/>
            </a:pPr>
            <a:endParaRPr lang="en-US" altLang="zh-CN"/>
          </a:p>
        </p:txBody>
      </p:sp>
      <p:sp>
        <p:nvSpPr>
          <p:cNvPr id="10244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26988" y="746125"/>
            <a:ext cx="6615112" cy="3721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590" y="4715095"/>
            <a:ext cx="5335909" cy="44680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46" tIns="45423" rIns="90846" bIns="45423" numCol="1" anchor="t" anchorCtr="0" compatLnSpc="1"/>
          <a:lstStyle/>
          <a:p>
            <a:pPr marL="0" marR="0" lvl="0" indent="0" algn="l" defTabSz="908456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4228" marR="0" lvl="1" indent="0" algn="l" defTabSz="908456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08456" marR="0" lvl="2" indent="0" algn="l" defTabSz="908456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62685" marR="0" lvl="3" indent="0" algn="l" defTabSz="908456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16913" marR="0" lvl="4" indent="0" algn="l" defTabSz="908456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7859"/>
            <a:ext cx="2889973" cy="4964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46" tIns="45423" rIns="90846" bIns="45423" numCol="1" anchor="b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defTabSz="908456">
              <a:defRPr/>
            </a:pPr>
            <a:endParaRPr lang="en-US" altLang="zh-CN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050" y="9427859"/>
            <a:ext cx="2889973" cy="4964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0846" tIns="45423" rIns="90846" bIns="45423" numCol="1" anchor="b" anchorCtr="0" compatLnSpc="1"/>
          <a:lstStyle>
            <a:lvl1pPr algn="r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 defTabSz="908456">
              <a:defRPr/>
            </a:pPr>
            <a:fld id="{A3C8EF5F-70B9-4AB2-8C17-0E5E0450DB11}" type="slidenum">
              <a:rPr lang="en-US" altLang="zh-CN" smtClean="0"/>
              <a:pPr defTabSz="908456"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5400" y="742950"/>
            <a:ext cx="6618288" cy="3724275"/>
          </a:xfrm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xfrm>
            <a:off x="666590" y="4715096"/>
            <a:ext cx="5335909" cy="4468035"/>
          </a:xfrm>
        </p:spPr>
        <p:txBody>
          <a:bodyPr wrap="square" lIns="90846" tIns="45423" rIns="90846" bIns="45423" anchor="t"/>
          <a:lstStyle/>
          <a:p>
            <a:pPr lvl="0"/>
            <a:endParaRPr lang="zh-CN" altLang="en-US" dirty="0"/>
          </a:p>
        </p:txBody>
      </p:sp>
      <p:sp>
        <p:nvSpPr>
          <p:cNvPr id="14340" name="灯片编号占位符 3"/>
          <p:cNvSpPr txBox="1">
            <a:spLocks noGrp="1"/>
          </p:cNvSpPr>
          <p:nvPr/>
        </p:nvSpPr>
        <p:spPr>
          <a:xfrm>
            <a:off x="3778050" y="9427860"/>
            <a:ext cx="2889973" cy="496448"/>
          </a:xfrm>
          <a:prstGeom prst="rect">
            <a:avLst/>
          </a:prstGeom>
          <a:noFill/>
          <a:ln w="9525">
            <a:noFill/>
          </a:ln>
        </p:spPr>
        <p:txBody>
          <a:bodyPr lIns="90846" tIns="45423" rIns="90846" bIns="45423"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chemeClr val="tx1"/>
                </a:solidFill>
              </a:rPr>
              <a:t>1</a:t>
            </a:fld>
            <a:endParaRPr lang="en-US" altLang="zh-CN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8456">
              <a:defRPr/>
            </a:pPr>
            <a:r>
              <a:rPr lang="en-US" altLang="zh-CN" dirty="0"/>
              <a:t>The causal LTI system can be simulated in MATLAB using the function </a:t>
            </a:r>
            <a:r>
              <a:rPr lang="en-US" altLang="zh-CN" i="1" dirty="0">
                <a:solidFill>
                  <a:srgbClr val="1825D4"/>
                </a:solidFill>
              </a:rPr>
              <a:t>filter</a:t>
            </a:r>
            <a:r>
              <a:rPr lang="en-US" altLang="zh-CN" dirty="0">
                <a:cs typeface="Times New Roman" panose="02020603050405020304" pitchFamily="18" charset="0"/>
              </a:rPr>
              <a:t>.</a:t>
            </a:r>
            <a:endParaRPr lang="en-US" altLang="zh-CN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718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Note</a:t>
            </a:r>
            <a:r>
              <a:rPr lang="zh-CN" altLang="en-US" dirty="0"/>
              <a:t>：</a:t>
            </a:r>
            <a:r>
              <a:rPr lang="en-US" altLang="zh-CN" dirty="0"/>
              <a:t>For nonzero initial conditions,</a:t>
            </a:r>
            <a:r>
              <a:rPr lang="zh-CN" altLang="en-US" dirty="0"/>
              <a:t> </a:t>
            </a:r>
            <a:r>
              <a:rPr lang="en-US" altLang="zh-CN" dirty="0"/>
              <a:t>the discrete time system is nonlinear.</a:t>
            </a:r>
            <a:r>
              <a:rPr lang="zh-CN" altLang="en-US" dirty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9470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5291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xfrm>
            <a:off x="666590" y="4715096"/>
            <a:ext cx="5335909" cy="4468035"/>
          </a:xfrm>
        </p:spPr>
        <p:txBody>
          <a:bodyPr wrap="square" lIns="90846" tIns="45423" rIns="90846" bIns="45423" anchor="t"/>
          <a:lstStyle/>
          <a:p>
            <a:pPr lvl="0"/>
            <a:endParaRPr lang="zh-CN" altLang="en-US" dirty="0"/>
          </a:p>
        </p:txBody>
      </p:sp>
      <p:sp>
        <p:nvSpPr>
          <p:cNvPr id="235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778050" y="9427860"/>
            <a:ext cx="2889973" cy="49644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dirty="0"/>
              <a:t>12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4254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7334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08456"/>
            <a:r>
              <a:rPr lang="zh-CN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零输入响应</a:t>
            </a:r>
            <a:r>
              <a:rPr lang="zh-CN" altLang="en-US" dirty="0">
                <a:latin typeface="Comic Sans MS" panose="030F0702030302020204" pitchFamily="66" charset="0"/>
              </a:rPr>
              <a:t>就是齐次解形式，将初始条件代入即可求出</a:t>
            </a:r>
          </a:p>
        </p:txBody>
      </p:sp>
    </p:spTree>
    <p:extLst>
      <p:ext uri="{BB962C8B-B14F-4D97-AF65-F5344CB8AC3E}">
        <p14:creationId xmlns:p14="http://schemas.microsoft.com/office/powerpoint/2010/main" val="185707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36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电子科技大学 宽带通信网络实验室</a:t>
            </a:r>
          </a:p>
        </p:txBody>
      </p:sp>
      <p:sp>
        <p:nvSpPr>
          <p:cNvPr id="2053" name="Line 15"/>
          <p:cNvSpPr/>
          <p:nvPr userDrawn="1"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403C1EEF-7658-48B8-BDDC-CA39E820DCAB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354F0BCB-2100-450B-9832-2259EBE34039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2023/3/19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055" name="Object 1"/>
          <p:cNvGraphicFramePr>
            <a:graphicFrameLocks noChangeAspect="1"/>
          </p:cNvGraphicFramePr>
          <p:nvPr userDrawn="1"/>
        </p:nvGraphicFramePr>
        <p:xfrm>
          <a:off x="3289300" y="18288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1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9" name="Picture 14" descr="未命名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36200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Line 15"/>
          <p:cNvSpPr/>
          <p:nvPr userDrawn="1"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F56199CF-AD2C-4BAB-81D6-6CF92C33B680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062" name="Object 2"/>
          <p:cNvGraphicFramePr>
            <a:graphicFrameLocks noChangeAspect="1"/>
          </p:cNvGraphicFramePr>
          <p:nvPr userDrawn="1"/>
        </p:nvGraphicFramePr>
        <p:xfrm>
          <a:off x="2946400" y="17526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2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63" name="Picture 85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3503613" y="1628775"/>
            <a:ext cx="8689975" cy="4679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" name="Freeform 94"/>
          <p:cNvSpPr/>
          <p:nvPr userDrawn="1"/>
        </p:nvSpPr>
        <p:spPr bwMode="gray">
          <a:xfrm>
            <a:off x="0" y="0"/>
            <a:ext cx="3962399" cy="5257800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0066CC">
                  <a:gamma/>
                  <a:tint val="54510"/>
                  <a:invGamma/>
                </a:srgbClr>
              </a:gs>
              <a:gs pos="50000">
                <a:srgbClr val="0066CC">
                  <a:alpha val="0"/>
                </a:srgbClr>
              </a:gs>
              <a:gs pos="100000">
                <a:srgbClr val="0066CC">
                  <a:gamma/>
                  <a:tint val="54510"/>
                  <a:invGamma/>
                </a:srgb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标题占位符 6"/>
          <p:cNvSpPr/>
          <p:nvPr userDrawn="1"/>
        </p:nvSpPr>
        <p:spPr bwMode="auto">
          <a:xfrm>
            <a:off x="609600" y="2133600"/>
            <a:ext cx="10972800" cy="2590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 Black" panose="020B0A0402010202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360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noProof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Line 15"/>
          <p:cNvSpPr/>
          <p:nvPr userDrawn="1"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27AE4FA8-EA70-4E3D-A38D-4FD3E996ADF3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A5014921-D7EC-4718-BAA2-1C788922359E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2023/3/19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079" name="Object 1"/>
          <p:cNvGraphicFramePr>
            <a:graphicFrameLocks noChangeAspect="1"/>
          </p:cNvGraphicFramePr>
          <p:nvPr userDrawn="1"/>
        </p:nvGraphicFramePr>
        <p:xfrm>
          <a:off x="3289300" y="18288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5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3" name="Picture 14" descr="未命名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36200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84" name="Line 15"/>
          <p:cNvSpPr/>
          <p:nvPr userDrawn="1"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74515159-8A96-4036-BC20-781A375BE841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086" name="Object 2"/>
          <p:cNvGraphicFramePr>
            <a:graphicFrameLocks noChangeAspect="1"/>
          </p:cNvGraphicFramePr>
          <p:nvPr userDrawn="1"/>
        </p:nvGraphicFramePr>
        <p:xfrm>
          <a:off x="2946400" y="17526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6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2FE5C74-A0EF-4824-8FDA-9520F30B4A2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360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noProof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" name="Line 15"/>
          <p:cNvSpPr/>
          <p:nvPr userDrawn="1"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6952B594-9AD4-4342-9152-31D92F141B91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7813B589-8DFA-4B34-9CED-2EB8570D3689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2023/3/19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03" name="Object 1"/>
          <p:cNvGraphicFramePr>
            <a:graphicFrameLocks noChangeAspect="1"/>
          </p:cNvGraphicFramePr>
          <p:nvPr userDrawn="1"/>
        </p:nvGraphicFramePr>
        <p:xfrm>
          <a:off x="3289300" y="18288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9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7" name="Picture 14" descr="未命名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36200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8" name="Line 15"/>
          <p:cNvSpPr/>
          <p:nvPr userDrawn="1"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E81D93D7-335D-4630-A1B1-C2CA8410E2BF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110" name="Object 2"/>
          <p:cNvGraphicFramePr>
            <a:graphicFrameLocks noChangeAspect="1"/>
          </p:cNvGraphicFramePr>
          <p:nvPr userDrawn="1"/>
        </p:nvGraphicFramePr>
        <p:xfrm>
          <a:off x="2946400" y="17526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0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3" name="Rectangle 19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Rectangle 20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A274A73-A0E4-435B-BE38-6A25C20F2C9C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360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noProof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36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电子科技大学 宽带通信网络实验室</a:t>
            </a:r>
          </a:p>
        </p:txBody>
      </p:sp>
      <p:sp>
        <p:nvSpPr>
          <p:cNvPr id="5125" name="Line 15"/>
          <p:cNvSpPr/>
          <p:nvPr userDrawn="1"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5AA0124B-31C7-45E5-A812-1EB527AF5399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A913EB3D-656D-485C-B59D-C33EF13D4B4E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2023/3/19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127" name="Object 1"/>
          <p:cNvGraphicFramePr>
            <a:graphicFrameLocks noChangeAspect="1"/>
          </p:cNvGraphicFramePr>
          <p:nvPr userDrawn="1"/>
        </p:nvGraphicFramePr>
        <p:xfrm>
          <a:off x="3289300" y="18288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131" name="Picture 14" descr="未命名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36200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2" name="Line 15"/>
          <p:cNvSpPr/>
          <p:nvPr userDrawn="1"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54977A8D-D963-416A-8DB8-5918E451AE2F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134" name="Object 2"/>
          <p:cNvGraphicFramePr>
            <a:graphicFrameLocks noChangeAspect="1"/>
          </p:cNvGraphicFramePr>
          <p:nvPr userDrawn="1"/>
        </p:nvGraphicFramePr>
        <p:xfrm>
          <a:off x="2946400" y="17526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D02494-3E31-4318-94F7-EB300763C82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360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noProof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36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电子科技大学 宽带通信网络实验室</a:t>
            </a:r>
          </a:p>
        </p:txBody>
      </p:sp>
      <p:sp>
        <p:nvSpPr>
          <p:cNvPr id="6149" name="Line 15"/>
          <p:cNvSpPr/>
          <p:nvPr userDrawn="1"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7F615519-CCAF-4B30-A023-D67742B885C1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2664FED2-AB7D-4FD9-B101-E8ACDD9DD5AF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2023/3/19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151" name="Object 115"/>
          <p:cNvGraphicFramePr>
            <a:graphicFrameLocks noChangeAspect="1"/>
          </p:cNvGraphicFramePr>
          <p:nvPr userDrawn="1"/>
        </p:nvGraphicFramePr>
        <p:xfrm>
          <a:off x="3289300" y="18288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7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155" name="Picture 14" descr="未命名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36200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6" name="Line 15"/>
          <p:cNvSpPr/>
          <p:nvPr userDrawn="1"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80269603-5FD5-4A73-ADF2-014620007E67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158" name="Object 116"/>
          <p:cNvGraphicFramePr>
            <a:graphicFrameLocks noChangeAspect="1"/>
          </p:cNvGraphicFramePr>
          <p:nvPr userDrawn="1"/>
        </p:nvGraphicFramePr>
        <p:xfrm>
          <a:off x="2946400" y="17526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8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908EF15-4CA8-4DB3-BFB9-18BB6CE5FCE3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360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noProof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36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电子科技大学 宽带通信网络实验室</a:t>
            </a:r>
          </a:p>
        </p:txBody>
      </p:sp>
      <p:sp>
        <p:nvSpPr>
          <p:cNvPr id="7173" name="Line 15"/>
          <p:cNvSpPr/>
          <p:nvPr userDrawn="1"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3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C30F6B66-2D20-4AA7-BE9D-BAF4E40EA58A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2664FED2-AB7D-4FD9-B101-E8ACDD9DD5AF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2023/3/19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175" name="Object 115"/>
          <p:cNvGraphicFramePr>
            <a:graphicFrameLocks noChangeAspect="1"/>
          </p:cNvGraphicFramePr>
          <p:nvPr userDrawn="1"/>
        </p:nvGraphicFramePr>
        <p:xfrm>
          <a:off x="3289300" y="18288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1" r:id="rId3" imgW="5664200" imgH="3327400" progId="">
                  <p:embed/>
                </p:oleObj>
              </mc:Choice>
              <mc:Fallback>
                <p:oleObj r:id="rId3" imgW="5664200" imgH="3327400" progId="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179" name="Picture 14" descr="未命名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36200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80" name="Line 15"/>
          <p:cNvSpPr/>
          <p:nvPr userDrawn="1"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2EF2F6EF-C5A8-4242-8DDD-634D5BECC412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7182" name="Object 116"/>
          <p:cNvGraphicFramePr>
            <a:graphicFrameLocks noChangeAspect="1"/>
          </p:cNvGraphicFramePr>
          <p:nvPr userDrawn="1"/>
        </p:nvGraphicFramePr>
        <p:xfrm>
          <a:off x="2946400" y="17526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r:id="rId6" imgW="5664200" imgH="3327400" progId="">
                  <p:embed/>
                </p:oleObj>
              </mc:Choice>
              <mc:Fallback>
                <p:oleObj r:id="rId6" imgW="5664200" imgH="3327400" progId="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9160933" cy="1600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828800"/>
            <a:ext cx="5029200" cy="3657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46800" y="1828800"/>
            <a:ext cx="5029200" cy="3657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3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68FFF92-E107-494D-9A8D-D41D68A63A0B}" type="slidenum">
              <a:rPr kumimoji="0" lang="zh-CN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360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noProof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609600" y="6429375"/>
            <a:ext cx="72136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电子科技大学 宽带通信网络实验室</a:t>
            </a:r>
          </a:p>
        </p:txBody>
      </p:sp>
      <p:sp>
        <p:nvSpPr>
          <p:cNvPr id="1029" name="Line 15"/>
          <p:cNvSpPr/>
          <p:nvPr/>
        </p:nvSpPr>
        <p:spPr>
          <a:xfrm>
            <a:off x="101600" y="1066800"/>
            <a:ext cx="9596438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8229600" y="6415088"/>
            <a:ext cx="3860800" cy="3667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8080CE70-0533-4410-A981-26AFA7376D72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fld id="{2664FED2-AB7D-4FD9-B101-E8ACDD9DD5AF}" type="datetime1"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2023/3/19</a:t>
            </a:fld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31" name="Object 115"/>
          <p:cNvGraphicFramePr>
            <a:graphicFrameLocks noChangeAspect="1"/>
          </p:cNvGraphicFramePr>
          <p:nvPr/>
        </p:nvGraphicFramePr>
        <p:xfrm>
          <a:off x="3289300" y="18288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r:id="rId9" imgW="5664200" imgH="3327400" progId="">
                  <p:embed/>
                </p:oleObj>
              </mc:Choice>
              <mc:Fallback>
                <p:oleObj r:id="rId9" imgW="5664200" imgH="3327400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89300" y="18288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7"/>
          <p:cNvSpPr txBox="1">
            <a:spLocks noChangeArrowheads="1"/>
          </p:cNvSpPr>
          <p:nvPr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8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609600" y="6429375"/>
            <a:ext cx="721360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电子科技大学 信息</a:t>
            </a:r>
            <a:r>
              <a:rPr lang="zh-CN" altLang="en-US" sz="1800" b="1" noProof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工程学院</a:t>
            </a:r>
          </a:p>
        </p:txBody>
      </p:sp>
      <p:pic>
        <p:nvPicPr>
          <p:cNvPr id="1035" name="Picture 14" descr="未命名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236200" y="346075"/>
            <a:ext cx="1758950" cy="12525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Line 15"/>
          <p:cNvSpPr/>
          <p:nvPr/>
        </p:nvSpPr>
        <p:spPr>
          <a:xfrm>
            <a:off x="407988" y="1066800"/>
            <a:ext cx="9953625" cy="0"/>
          </a:xfrm>
          <a:prstGeom prst="line">
            <a:avLst/>
          </a:prstGeom>
          <a:ln w="5080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62" name="Text Box 16"/>
          <p:cNvSpPr txBox="1">
            <a:spLocks noChangeArrowheads="1"/>
          </p:cNvSpPr>
          <p:nvPr/>
        </p:nvSpPr>
        <p:spPr bwMode="auto">
          <a:xfrm>
            <a:off x="8229600" y="6415088"/>
            <a:ext cx="3860800" cy="365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fld id="{680FB45A-4366-4EAD-BC67-9A8B8E73AF90}" type="slidenum">
              <a:rPr kumimoji="0" lang="en-US" altLang="zh-CN" sz="1300" b="1" i="0" u="none" strike="noStrike" kern="1200" cap="none" spc="0" normalizeH="0" baseline="0" noProof="0" smtClean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‹#›</a:t>
            </a:fld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96969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endParaRPr kumimoji="0" lang="en-US" altLang="zh-CN" sz="1800" b="1" i="0" u="none" strike="noStrike" kern="1200" cap="none" spc="0" normalizeH="0" baseline="0" noProof="0">
              <a:ln>
                <a:noFill/>
              </a:ln>
              <a:solidFill>
                <a:srgbClr val="96969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38" name="Object 116"/>
          <p:cNvGraphicFramePr>
            <a:graphicFrameLocks noChangeAspect="1"/>
          </p:cNvGraphicFramePr>
          <p:nvPr/>
        </p:nvGraphicFramePr>
        <p:xfrm>
          <a:off x="2946400" y="1752600"/>
          <a:ext cx="8878888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r:id="rId12" imgW="5664200" imgH="3327400" progId="">
                  <p:embed/>
                </p:oleObj>
              </mc:Choice>
              <mc:Fallback>
                <p:oleObj r:id="rId12" imgW="5664200" imgH="332740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46400" y="1752600"/>
                        <a:ext cx="8878888" cy="4503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" name="Rectangle 16"/>
          <p:cNvSpPr>
            <a:spLocks noGrp="1"/>
          </p:cNvSpPr>
          <p:nvPr>
            <p:ph type="title"/>
          </p:nvPr>
        </p:nvSpPr>
        <p:spPr>
          <a:xfrm>
            <a:off x="304800" y="0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40" name="Rectangle 17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11582400" cy="4906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4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D142F9-60FA-4666-BDFC-EE391A1FB19F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0070C0"/>
          </a:solidFill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微软雅黑" panose="020B0503020204020204" pitchFamily="34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28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4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4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4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46.bin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5.bin"/><Relationship Id="rId10" Type="http://schemas.openxmlformats.org/officeDocument/2006/relationships/oleObject" Target="../embeddings/oleObject42.bin"/><Relationship Id="rId4" Type="http://schemas.openxmlformats.org/officeDocument/2006/relationships/image" Target="../media/image44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8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47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50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1.bin"/><Relationship Id="rId14" Type="http://schemas.openxmlformats.org/officeDocument/2006/relationships/oleObject" Target="../embeddings/oleObject5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image" Target="../media/image52.w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oleObject" Target="../embeddings/oleObject6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5.wmf"/><Relationship Id="rId11" Type="http://schemas.openxmlformats.org/officeDocument/2006/relationships/image" Target="../media/image51.wmf"/><Relationship Id="rId5" Type="http://schemas.openxmlformats.org/officeDocument/2006/relationships/oleObject" Target="../embeddings/oleObject58.bin"/><Relationship Id="rId10" Type="http://schemas.openxmlformats.org/officeDocument/2006/relationships/oleObject" Target="../embeddings/oleObject61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6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69.bin"/><Relationship Id="rId18" Type="http://schemas.openxmlformats.org/officeDocument/2006/relationships/oleObject" Target="../embeddings/oleObject72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oleObject" Target="../embeddings/oleObject68.bin"/><Relationship Id="rId17" Type="http://schemas.openxmlformats.org/officeDocument/2006/relationships/oleObject" Target="../embeddings/oleObject71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55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70.bin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73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5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1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60.w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62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63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78.bin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6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image" Target="../media/image70.png"/><Relationship Id="rId7" Type="http://schemas.openxmlformats.org/officeDocument/2006/relationships/image" Target="../media/image68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82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81.bin"/><Relationship Id="rId9" Type="http://schemas.openxmlformats.org/officeDocument/2006/relationships/image" Target="../media/image69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85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84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77.png"/><Relationship Id="rId4" Type="http://schemas.openxmlformats.org/officeDocument/2006/relationships/image" Target="../media/image73.wmf"/><Relationship Id="rId9" Type="http://schemas.openxmlformats.org/officeDocument/2006/relationships/image" Target="../media/image76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9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82.png"/><Relationship Id="rId5" Type="http://schemas.openxmlformats.org/officeDocument/2006/relationships/image" Target="../media/image78.wmf"/><Relationship Id="rId10" Type="http://schemas.openxmlformats.org/officeDocument/2006/relationships/image" Target="../media/image80.wmf"/><Relationship Id="rId4" Type="http://schemas.openxmlformats.org/officeDocument/2006/relationships/oleObject" Target="../embeddings/oleObject89.bin"/><Relationship Id="rId9" Type="http://schemas.openxmlformats.org/officeDocument/2006/relationships/oleObject" Target="../embeddings/oleObject9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82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8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89.png"/><Relationship Id="rId5" Type="http://schemas.openxmlformats.org/officeDocument/2006/relationships/image" Target="../media/image85.wmf"/><Relationship Id="rId10" Type="http://schemas.openxmlformats.org/officeDocument/2006/relationships/image" Target="../media/image88.png"/><Relationship Id="rId4" Type="http://schemas.openxmlformats.org/officeDocument/2006/relationships/oleObject" Target="../embeddings/oleObject95.bin"/><Relationship Id="rId9" Type="http://schemas.openxmlformats.org/officeDocument/2006/relationships/image" Target="../media/image8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oleObject" Target="../embeddings/oleObject97.bin"/><Relationship Id="rId7" Type="http://schemas.openxmlformats.org/officeDocument/2006/relationships/image" Target="../media/image92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4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85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95.w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0" Type="http://schemas.openxmlformats.org/officeDocument/2006/relationships/image" Target="../media/image97.wmf"/><Relationship Id="rId4" Type="http://schemas.openxmlformats.org/officeDocument/2006/relationships/image" Target="../media/image94.wmf"/><Relationship Id="rId9" Type="http://schemas.openxmlformats.org/officeDocument/2006/relationships/oleObject" Target="../embeddings/oleObject101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7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oleObject" Target="../embeddings/oleObject21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oleObject" Target="../embeddings/oleObject22.bin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15.wmf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"/>
          <p:cNvSpPr/>
          <p:nvPr/>
        </p:nvSpPr>
        <p:spPr>
          <a:xfrm>
            <a:off x="914400" y="74613"/>
            <a:ext cx="8839200" cy="101473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4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</a:t>
            </a:r>
            <a:r>
              <a:rPr lang="en-US" altLang="zh-CN" sz="4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Discrete-time Systems</a:t>
            </a:r>
            <a:endParaRPr lang="en-US" altLang="zh-CN" sz="4000" dirty="0">
              <a:solidFill>
                <a:srgbClr val="0033CC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219200" y="1340485"/>
            <a:ext cx="7950200" cy="4204970"/>
            <a:chOff x="1920" y="2111"/>
            <a:chExt cx="12520" cy="6622"/>
          </a:xfrm>
        </p:grpSpPr>
        <p:sp>
          <p:nvSpPr>
            <p:cNvPr id="2" name="AutoShape 9"/>
            <p:cNvSpPr/>
            <p:nvPr/>
          </p:nvSpPr>
          <p:spPr>
            <a:xfrm>
              <a:off x="3500" y="2111"/>
              <a:ext cx="10940" cy="850"/>
            </a:xfrm>
            <a:prstGeom prst="roundRect">
              <a:avLst>
                <a:gd name="adj" fmla="val 10884"/>
              </a:avLst>
            </a:prstGeom>
            <a:solidFill>
              <a:schemeClr val="bg1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5pPr>
            </a:lstStyle>
            <a:p>
              <a:pPr marL="457200" lvl="0" indent="-457200" algn="ctr" eaLnBrk="1" hangingPunct="1">
                <a:spcBef>
                  <a:spcPct val="50000"/>
                </a:spcBef>
                <a:buClr>
                  <a:srgbClr val="003366"/>
                </a:buClr>
                <a:buNone/>
              </a:pPr>
              <a:r>
                <a:rPr lang="en-US" altLang="zh-CN" dirty="0">
                  <a:cs typeface="Arial" panose="020B0604020202020204" pitchFamily="34" charset="0"/>
                </a:rPr>
                <a:t>Classification of Discrete Systems</a:t>
              </a:r>
              <a:endParaRPr lang="zh-CN" altLang="zh-CN" dirty="0">
                <a:ea typeface="Arial" panose="020B0604020202020204" pitchFamily="34" charset="0"/>
              </a:endParaRPr>
            </a:p>
          </p:txBody>
        </p:sp>
        <p:sp>
          <p:nvSpPr>
            <p:cNvPr id="3" name="AutoShape 14"/>
            <p:cNvSpPr>
              <a:spLocks noChangeArrowheads="1"/>
            </p:cNvSpPr>
            <p:nvPr/>
          </p:nvSpPr>
          <p:spPr bwMode="gray">
            <a:xfrm>
              <a:off x="1960" y="2114"/>
              <a:ext cx="1120" cy="850"/>
            </a:xfrm>
            <a:prstGeom prst="roundRect">
              <a:avLst>
                <a:gd name="adj" fmla="val 8037"/>
              </a:avLst>
            </a:prstGeom>
            <a:solidFill>
              <a:srgbClr val="0070C0"/>
            </a:solidFill>
            <a:ln w="12700">
              <a:solidFill>
                <a:schemeClr val="folHlink"/>
              </a:solidFill>
              <a:round/>
            </a:ln>
            <a:effectLst>
              <a:outerShdw blurRad="63500" dist="46662" dir="3284183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>
              <a:lvl1pPr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655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655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655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655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865505" rtl="0" eaLnBrk="1" fontAlgn="ctr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2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Verdana" panose="020B0604030504040204" pitchFamily="34" charset="0"/>
                  <a:ea typeface="DotumChe" panose="020B0609000101010101" pitchFamily="49" charset="-127"/>
                  <a:cs typeface="+mn-cs"/>
                </a:rPr>
                <a:t>1</a:t>
              </a:r>
            </a:p>
          </p:txBody>
        </p:sp>
        <p:sp>
          <p:nvSpPr>
            <p:cNvPr id="5" name="AutoShape 9"/>
            <p:cNvSpPr/>
            <p:nvPr/>
          </p:nvSpPr>
          <p:spPr>
            <a:xfrm>
              <a:off x="3500" y="3568"/>
              <a:ext cx="10940" cy="850"/>
            </a:xfrm>
            <a:prstGeom prst="roundRect">
              <a:avLst>
                <a:gd name="adj" fmla="val 10884"/>
              </a:avLst>
            </a:prstGeom>
            <a:solidFill>
              <a:schemeClr val="bg1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5pPr>
            </a:lstStyle>
            <a:p>
              <a:pPr marL="457200" lvl="0" indent="-457200" algn="ctr" eaLnBrk="1" hangingPunct="1">
                <a:spcBef>
                  <a:spcPct val="50000"/>
                </a:spcBef>
                <a:buClr>
                  <a:srgbClr val="003366"/>
                </a:buClr>
                <a:buNone/>
              </a:pPr>
              <a:r>
                <a:rPr lang="en-US" altLang="zh-CN" dirty="0">
                  <a:cs typeface="Arial" panose="020B0604020202020204" pitchFamily="34" charset="0"/>
                </a:rPr>
                <a:t>Impulse and Step Response </a:t>
              </a:r>
              <a:endParaRPr lang="zh-CN" altLang="en-US" dirty="0">
                <a:ea typeface="Arial" panose="020B0604020202020204" pitchFamily="34" charset="0"/>
              </a:endParaRPr>
            </a:p>
          </p:txBody>
        </p:sp>
        <p:sp>
          <p:nvSpPr>
            <p:cNvPr id="7" name="AutoShape 14"/>
            <p:cNvSpPr>
              <a:spLocks noChangeArrowheads="1"/>
            </p:cNvSpPr>
            <p:nvPr/>
          </p:nvSpPr>
          <p:spPr bwMode="gray">
            <a:xfrm>
              <a:off x="1960" y="3525"/>
              <a:ext cx="1120" cy="850"/>
            </a:xfrm>
            <a:prstGeom prst="roundRect">
              <a:avLst>
                <a:gd name="adj" fmla="val 8037"/>
              </a:avLst>
            </a:prstGeom>
            <a:solidFill>
              <a:srgbClr val="0070C0"/>
            </a:solidFill>
            <a:ln w="12700">
              <a:solidFill>
                <a:schemeClr val="folHlink"/>
              </a:solidFill>
              <a:round/>
            </a:ln>
            <a:effectLst>
              <a:outerShdw blurRad="63500" dist="46662" dir="3284183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>
              <a:lvl1pPr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655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655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655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655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865505" rtl="0" eaLnBrk="1" fontAlgn="ctr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2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Verdana" panose="020B0604030504040204" pitchFamily="34" charset="0"/>
                  <a:ea typeface="DotumChe" panose="020B0609000101010101" pitchFamily="49" charset="-127"/>
                  <a:cs typeface="+mn-cs"/>
                </a:rPr>
                <a:t>2</a:t>
              </a:r>
            </a:p>
          </p:txBody>
        </p:sp>
        <p:sp>
          <p:nvSpPr>
            <p:cNvPr id="9" name="AutoShape 9"/>
            <p:cNvSpPr/>
            <p:nvPr/>
          </p:nvSpPr>
          <p:spPr>
            <a:xfrm>
              <a:off x="3500" y="7883"/>
              <a:ext cx="10940" cy="850"/>
            </a:xfrm>
            <a:prstGeom prst="roundRect">
              <a:avLst>
                <a:gd name="adj" fmla="val 10884"/>
              </a:avLst>
            </a:prstGeom>
            <a:solidFill>
              <a:schemeClr val="bg1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5pPr>
            </a:lstStyle>
            <a:p>
              <a:pPr marL="457200" lvl="0" indent="-457200" algn="ctr" eaLnBrk="1" hangingPunct="1">
                <a:spcBef>
                  <a:spcPct val="50000"/>
                </a:spcBef>
                <a:buClr>
                  <a:srgbClr val="003366"/>
                </a:buClr>
                <a:buNone/>
              </a:pPr>
              <a:r>
                <a:rPr lang="en-US" altLang="zh-CN" dirty="0">
                  <a:cs typeface="Arial" panose="020B0604020202020204" pitchFamily="34" charset="0"/>
                </a:rPr>
                <a:t>Phase and Group Delay</a:t>
              </a:r>
              <a:endParaRPr lang="zh-CN" altLang="zh-CN" dirty="0">
                <a:ea typeface="Arial" panose="020B0604020202020204" pitchFamily="34" charset="0"/>
              </a:endParaRPr>
            </a:p>
          </p:txBody>
        </p:sp>
        <p:sp>
          <p:nvSpPr>
            <p:cNvPr id="11" name="AutoShape 14"/>
            <p:cNvSpPr>
              <a:spLocks noChangeArrowheads="1"/>
            </p:cNvSpPr>
            <p:nvPr/>
          </p:nvSpPr>
          <p:spPr bwMode="gray">
            <a:xfrm>
              <a:off x="1960" y="7840"/>
              <a:ext cx="1120" cy="850"/>
            </a:xfrm>
            <a:prstGeom prst="roundRect">
              <a:avLst>
                <a:gd name="adj" fmla="val 8037"/>
              </a:avLst>
            </a:prstGeom>
            <a:solidFill>
              <a:srgbClr val="0070C0"/>
            </a:solidFill>
            <a:ln w="12700">
              <a:solidFill>
                <a:schemeClr val="folHlink"/>
              </a:solidFill>
              <a:round/>
            </a:ln>
            <a:effectLst>
              <a:outerShdw blurRad="63500" dist="46662" dir="3284183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>
              <a:lvl1pPr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655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655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655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655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865505" rtl="0" eaLnBrk="1" fontAlgn="ctr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Verdana" panose="020B0604030504040204" pitchFamily="34" charset="0"/>
                  <a:ea typeface="DotumChe" panose="020B0609000101010101" pitchFamily="49" charset="-127"/>
                  <a:cs typeface="+mn-cs"/>
                </a:rPr>
                <a:t>5</a:t>
              </a:r>
              <a:endParaRPr kumimoji="1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DotumChe" panose="020B0609000101010101" pitchFamily="49" charset="-127"/>
                <a:cs typeface="+mn-cs"/>
              </a:endParaRPr>
            </a:p>
          </p:txBody>
        </p:sp>
        <p:sp>
          <p:nvSpPr>
            <p:cNvPr id="12" name="AutoShape 9"/>
            <p:cNvSpPr/>
            <p:nvPr/>
          </p:nvSpPr>
          <p:spPr>
            <a:xfrm>
              <a:off x="3500" y="4975"/>
              <a:ext cx="10940" cy="850"/>
            </a:xfrm>
            <a:prstGeom prst="roundRect">
              <a:avLst>
                <a:gd name="adj" fmla="val 10884"/>
              </a:avLst>
            </a:prstGeom>
            <a:solidFill>
              <a:schemeClr val="bg1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5pPr>
            </a:lstStyle>
            <a:p>
              <a:pPr marL="457200" lvl="0" indent="-457200" algn="ctr" eaLnBrk="1" hangingPunct="1">
                <a:spcBef>
                  <a:spcPct val="50000"/>
                </a:spcBef>
                <a:buClr>
                  <a:srgbClr val="003366"/>
                </a:buClr>
                <a:buNone/>
              </a:pPr>
              <a:r>
                <a:rPr lang="en-US" altLang="zh-CN" dirty="0">
                  <a:cs typeface="Arial" panose="020B0604020202020204" pitchFamily="34" charset="0"/>
                </a:rPr>
                <a:t> LTI Discrete-time Systems</a:t>
              </a:r>
              <a:endParaRPr lang="zh-CN" altLang="en-US" dirty="0">
                <a:ea typeface="Arial" panose="020B0604020202020204" pitchFamily="34" charset="0"/>
              </a:endParaRPr>
            </a:p>
          </p:txBody>
        </p:sp>
        <p:sp>
          <p:nvSpPr>
            <p:cNvPr id="13" name="AutoShape 14"/>
            <p:cNvSpPr>
              <a:spLocks noChangeArrowheads="1"/>
            </p:cNvSpPr>
            <p:nvPr/>
          </p:nvSpPr>
          <p:spPr bwMode="gray">
            <a:xfrm>
              <a:off x="1920" y="4985"/>
              <a:ext cx="1120" cy="850"/>
            </a:xfrm>
            <a:prstGeom prst="roundRect">
              <a:avLst>
                <a:gd name="adj" fmla="val 8037"/>
              </a:avLst>
            </a:prstGeom>
            <a:solidFill>
              <a:srgbClr val="0070C0"/>
            </a:solidFill>
            <a:ln w="12700">
              <a:solidFill>
                <a:schemeClr val="folHlink"/>
              </a:solidFill>
              <a:round/>
            </a:ln>
            <a:effectLst>
              <a:outerShdw blurRad="63500" dist="46662" dir="3284183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>
              <a:lvl1pPr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655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655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655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655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865505" rtl="0" eaLnBrk="1" fontAlgn="ctr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ko-KR" sz="2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Verdana" panose="020B0604030504040204" pitchFamily="34" charset="0"/>
                  <a:ea typeface="DotumChe" panose="020B0609000101010101" pitchFamily="49" charset="-127"/>
                  <a:cs typeface="+mn-cs"/>
                </a:rPr>
                <a:t>3</a:t>
              </a:r>
            </a:p>
          </p:txBody>
        </p:sp>
        <p:sp>
          <p:nvSpPr>
            <p:cNvPr id="14" name="AutoShape 9"/>
            <p:cNvSpPr/>
            <p:nvPr/>
          </p:nvSpPr>
          <p:spPr>
            <a:xfrm>
              <a:off x="3500" y="6439"/>
              <a:ext cx="10940" cy="850"/>
            </a:xfrm>
            <a:prstGeom prst="roundRect">
              <a:avLst>
                <a:gd name="adj" fmla="val 10884"/>
              </a:avLst>
            </a:prstGeom>
            <a:solidFill>
              <a:schemeClr val="bg1"/>
            </a:solidFill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  <a:effectLst>
              <a:outerShdw dist="63500" dir="3187806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5pPr>
            </a:lstStyle>
            <a:p>
              <a:pPr marL="457200" lvl="0" indent="-457200" algn="ctr" eaLnBrk="1" hangingPunct="1">
                <a:spcBef>
                  <a:spcPct val="50000"/>
                </a:spcBef>
                <a:buClr>
                  <a:srgbClr val="003366"/>
                </a:buClr>
                <a:buNone/>
              </a:pPr>
              <a:r>
                <a:rPr lang="en-US" dirty="0">
                  <a:cs typeface="Arial" panose="020B0604020202020204" pitchFamily="34" charset="0"/>
                </a:rPr>
                <a:t>Frequency-Domain of LTI DTS</a:t>
              </a:r>
              <a:endParaRPr lang="en-US" dirty="0">
                <a:ea typeface="Arial" panose="020B0604020202020204" pitchFamily="34" charset="0"/>
              </a:endParaRPr>
            </a:p>
          </p:txBody>
        </p:sp>
        <p:sp>
          <p:nvSpPr>
            <p:cNvPr id="15" name="AutoShape 14"/>
            <p:cNvSpPr>
              <a:spLocks noChangeArrowheads="1"/>
            </p:cNvSpPr>
            <p:nvPr/>
          </p:nvSpPr>
          <p:spPr bwMode="gray">
            <a:xfrm>
              <a:off x="1960" y="6396"/>
              <a:ext cx="1120" cy="850"/>
            </a:xfrm>
            <a:prstGeom prst="roundRect">
              <a:avLst>
                <a:gd name="adj" fmla="val 8037"/>
              </a:avLst>
            </a:prstGeom>
            <a:solidFill>
              <a:srgbClr val="0070C0"/>
            </a:solidFill>
            <a:ln w="12700">
              <a:solidFill>
                <a:schemeClr val="folHlink"/>
              </a:solidFill>
              <a:round/>
            </a:ln>
            <a:effectLst>
              <a:outerShdw blurRad="63500" dist="46662" dir="3284183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>
              <a:lvl1pPr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865505"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8655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8655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8655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86550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bg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865505" rtl="0" eaLnBrk="1" fontAlgn="ctr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Verdana" panose="020B0604030504040204" pitchFamily="34" charset="0"/>
                  <a:ea typeface="DotumChe" panose="020B0609000101010101" pitchFamily="49" charset="-127"/>
                  <a:cs typeface="+mn-cs"/>
                </a:rPr>
                <a:t>4</a:t>
              </a:r>
              <a:endParaRPr kumimoji="1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DotumChe" panose="020B0609000101010101" pitchFamily="49" charset="-127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44220" y="1236345"/>
            <a:ext cx="9695180" cy="37020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Shift-Invariant System</a:t>
            </a:r>
          </a:p>
          <a:p>
            <a:pPr marR="0" lvl="1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For an input signal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The response is given by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If                             for any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800" b="1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can be given, </a:t>
            </a:r>
          </a:p>
          <a:p>
            <a:pPr marL="742950" marR="0" lvl="1" indent="-28575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called as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shift-invariant system.</a:t>
            </a:r>
          </a:p>
        </p:txBody>
      </p:sp>
      <p:graphicFrame>
        <p:nvGraphicFramePr>
          <p:cNvPr id="2150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5491181"/>
              </p:ext>
            </p:extLst>
          </p:nvPr>
        </p:nvGraphicFramePr>
        <p:xfrm>
          <a:off x="5410200" y="2816853"/>
          <a:ext cx="2514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3" r:id="rId3" imgW="1028700" imgH="228600" progId="Equation.3">
                  <p:embed/>
                </p:oleObj>
              </mc:Choice>
              <mc:Fallback>
                <p:oleObj r:id="rId3" imgW="1028700" imgH="2286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0200" y="2816853"/>
                        <a:ext cx="2514600" cy="557212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7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616862814"/>
              </p:ext>
            </p:extLst>
          </p:nvPr>
        </p:nvGraphicFramePr>
        <p:xfrm>
          <a:off x="2209800" y="3359888"/>
          <a:ext cx="2074862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4" r:id="rId5" imgW="850900" imgH="228600" progId="Equation.DSMT4">
                  <p:embed/>
                </p:oleObj>
              </mc:Choice>
              <mc:Fallback>
                <p:oleObj r:id="rId5" imgW="850900" imgH="2286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2209800" y="3359888"/>
                        <a:ext cx="2074862" cy="557212"/>
                      </a:xfrm>
                      <a:prstGeom prst="rect">
                        <a:avLst/>
                      </a:prstGeom>
                      <a:solidFill>
                        <a:schemeClr val="accent1">
                          <a:alpha val="100000"/>
                        </a:scheme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0652125" y="5537200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MOOC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982200" cy="8382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4.2 Classification of Discrete-Time Systems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15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405030"/>
              </p:ext>
            </p:extLst>
          </p:nvPr>
        </p:nvGraphicFramePr>
        <p:xfrm>
          <a:off x="5410200" y="2148833"/>
          <a:ext cx="25146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5" r:id="rId7" imgW="1002665" imgH="228600" progId="Equation.DSMT4">
                  <p:embed/>
                </p:oleObj>
              </mc:Choice>
              <mc:Fallback>
                <p:oleObj r:id="rId7" imgW="1002665" imgH="2286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10200" y="2148833"/>
                        <a:ext cx="2514600" cy="574675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zh-CN" sz="1400" b="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微软雅黑" panose="020B0503020204020204" pitchFamily="34" charset="-122"/>
              </a:rPr>
              <a:t>11</a:t>
            </a:fld>
            <a:endParaRPr lang="zh-CN" altLang="zh-CN" sz="1400" b="0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F9F4F31-B82A-46FA-BC4B-FD4BAC33D6C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4800"/>
            <a:ext cx="9982200" cy="838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ker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4.2 Classification of Discrete-Time Systems</a:t>
            </a:r>
            <a:endParaRPr lang="zh-CN" altLang="en-US" sz="3600" kern="0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2DF8DE4-6F58-41B7-A7ED-350725EF5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377" y="1524000"/>
            <a:ext cx="11275023" cy="478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84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6"/>
          <p:cNvSpPr txBox="1"/>
          <p:nvPr/>
        </p:nvSpPr>
        <p:spPr>
          <a:xfrm>
            <a:off x="990600" y="1201738"/>
            <a:ext cx="7391400" cy="4794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342900" lvl="0" indent="-457200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Causal System	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1" name="Text Box 10"/>
          <p:cNvSpPr txBox="1"/>
          <p:nvPr/>
        </p:nvSpPr>
        <p:spPr>
          <a:xfrm>
            <a:off x="1092835" y="1706880"/>
            <a:ext cx="9865360" cy="138366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Definition :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n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 output sample y[n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 depends only on input samples x[n] for n ≤n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does not depend on input samples for n＞n</a:t>
            </a:r>
            <a:r>
              <a:rPr lang="en-US" altLang="zh-CN" sz="2400" baseline="-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2400" baseline="-30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982200" cy="8382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4.2 Classification of Discrete-Time Systems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534" name="Text Box 8"/>
          <p:cNvSpPr txBox="1"/>
          <p:nvPr/>
        </p:nvSpPr>
        <p:spPr>
          <a:xfrm>
            <a:off x="1112373" y="3283793"/>
            <a:ext cx="9244965" cy="46166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For a</a:t>
            </a:r>
            <a:r>
              <a:rPr lang="en-US" altLang="zh-CN" sz="2400" i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causal system,</a:t>
            </a:r>
            <a:r>
              <a:rPr lang="en-US" altLang="zh-CN" sz="240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the response to x[n] is y[n].</a:t>
            </a:r>
            <a:endParaRPr lang="zh-CN" altLang="en-US" sz="2400" i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71BAEF1-24C8-46B0-9BC3-BB05699C6757}"/>
              </a:ext>
            </a:extLst>
          </p:cNvPr>
          <p:cNvGrpSpPr/>
          <p:nvPr/>
        </p:nvGrpSpPr>
        <p:grpSpPr>
          <a:xfrm>
            <a:off x="1524000" y="3962400"/>
            <a:ext cx="6713855" cy="1014730"/>
            <a:chOff x="1329372" y="4173850"/>
            <a:chExt cx="6713855" cy="10147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37" name="Object 6"/>
                <p:cNvSpPr txBox="1"/>
                <p:nvPr/>
              </p:nvSpPr>
              <p:spPr>
                <a:xfrm>
                  <a:off x="2300385" y="4209872"/>
                  <a:ext cx="2292350" cy="471343"/>
                </a:xfrm>
                <a:prstGeom prst="rect">
                  <a:avLst/>
                </a:prstGeom>
                <a:solidFill>
                  <a:schemeClr val="accent5"/>
                </a:solidFill>
                <a:ln w="38100">
                  <a:noFill/>
                  <a:miter/>
                </a:ln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sz="2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CN" alt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]=</m:t>
                        </m:r>
                        <m:sSub>
                          <m:sSubPr>
                            <m:ctrlP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zh-CN" alt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537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0385" y="4209872"/>
                  <a:ext cx="2292350" cy="471343"/>
                </a:xfrm>
                <a:prstGeom prst="rect">
                  <a:avLst/>
                </a:prstGeom>
                <a:blipFill>
                  <a:blip r:embed="rId4"/>
                  <a:stretch>
                    <a:fillRect b="-18182"/>
                  </a:stretch>
                </a:blipFill>
                <a:ln w="38100">
                  <a:noFill/>
                  <a:miter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2538" name="Object 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43205715"/>
                    </p:ext>
                  </p:extLst>
                </p:nvPr>
              </p:nvGraphicFramePr>
              <p:xfrm>
                <a:off x="4608366" y="4679778"/>
                <a:ext cx="1747172" cy="47134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478" r:id="rId5" imgW="837565" imgH="215900" progId="Equation.3">
                        <p:embed/>
                      </p:oleObj>
                    </mc:Choice>
                    <mc:Fallback>
                      <p:oleObj r:id="rId5" imgW="837565" imgH="215900" progId="Equation.3">
                        <p:embed/>
                        <p:pic>
                          <p:nvPicPr>
                            <p:cNvPr id="0" name="图片 3107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608366" y="4679778"/>
                              <a:ext cx="1747172" cy="471342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2538" name="Object 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43205715"/>
                    </p:ext>
                  </p:extLst>
                </p:nvPr>
              </p:nvGraphicFramePr>
              <p:xfrm>
                <a:off x="4608366" y="4679778"/>
                <a:ext cx="1747172" cy="47134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459" r:id="rId7" imgW="837565" imgH="215900" progId="Equation.3">
                        <p:embed/>
                      </p:oleObj>
                    </mc:Choice>
                    <mc:Fallback>
                      <p:oleObj r:id="rId7" imgW="837565" imgH="215900" progId="Equation.3">
                        <p:embed/>
                        <p:pic>
                          <p:nvPicPr>
                            <p:cNvPr id="0" name="图片 3107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608366" y="4679778"/>
                              <a:ext cx="1747172" cy="471342"/>
                            </a:xfrm>
                            <a:prstGeom prst="rect">
                              <a:avLst/>
                            </a:prstGeom>
                            <a:solidFill>
                              <a:schemeClr val="accent5"/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22539" name="Text Box 10"/>
            <p:cNvSpPr txBox="1"/>
            <p:nvPr/>
          </p:nvSpPr>
          <p:spPr>
            <a:xfrm>
              <a:off x="1329372" y="4173850"/>
              <a:ext cx="6713855" cy="101473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   If                    for n＜N </a:t>
              </a:r>
            </a:p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   Implies also that                 for n＜N </a:t>
              </a:r>
              <a:endParaRPr lang="zh-CN" altLang="en-US" sz="240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0652125" y="5537200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MOOC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9DE7E63-5733-4A8D-9F70-381F129C51D0}"/>
              </a:ext>
            </a:extLst>
          </p:cNvPr>
          <p:cNvSpPr/>
          <p:nvPr/>
        </p:nvSpPr>
        <p:spPr>
          <a:xfrm>
            <a:off x="1739362" y="5246529"/>
            <a:ext cx="7709438" cy="849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to discrete-time systems with the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sampling rate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input and the output.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2" name="Text Box 4"/>
          <p:cNvSpPr txBox="1"/>
          <p:nvPr/>
        </p:nvSpPr>
        <p:spPr>
          <a:xfrm>
            <a:off x="982980" y="1142683"/>
            <a:ext cx="7239000" cy="4794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342900" lvl="0" indent="-457200"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Stable Sytem</a:t>
            </a:r>
            <a:endParaRPr lang="zh-CN" altLang="en-US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453" name="Text Box 5"/>
          <p:cNvSpPr txBox="1"/>
          <p:nvPr/>
        </p:nvSpPr>
        <p:spPr>
          <a:xfrm>
            <a:off x="982980" y="1622425"/>
            <a:ext cx="9655175" cy="82994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lvl="0"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Definition:  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and only if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for every bounded input, the output is also bounded, the system can be called as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stable system.</a:t>
            </a:r>
          </a:p>
        </p:txBody>
      </p:sp>
      <p:sp>
        <p:nvSpPr>
          <p:cNvPr id="104454" name="Text Box 6"/>
          <p:cNvSpPr txBox="1"/>
          <p:nvPr/>
        </p:nvSpPr>
        <p:spPr>
          <a:xfrm>
            <a:off x="982980" y="2547437"/>
            <a:ext cx="9911715" cy="82994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This type of stability is usually referred to as bounded-input, bounded-output (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BIBO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staility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982200" cy="8382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4.2 Classification of Discrete-Time Systems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0638155" y="575881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MOOC</a:t>
            </a: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5CC8487E-BE5A-47EC-B772-D0C68DEBB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2926" y="3783863"/>
            <a:ext cx="80327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For a </a:t>
            </a:r>
            <a:r>
              <a:rPr lang="en-US" altLang="zh-CN" sz="2400" i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BIBO system,</a:t>
            </a:r>
            <a:r>
              <a:rPr lang="en-US" altLang="zh-CN" sz="240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the response to x[n] is y[n].</a:t>
            </a:r>
            <a:endParaRPr lang="zh-CN" altLang="en-US" sz="2400" i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27C3ECF9-DECA-4EC3-983B-946A7E09A76F}"/>
              </a:ext>
            </a:extLst>
          </p:cNvPr>
          <p:cNvGrpSpPr/>
          <p:nvPr/>
        </p:nvGrpSpPr>
        <p:grpSpPr>
          <a:xfrm>
            <a:off x="2126836" y="4419600"/>
            <a:ext cx="6112729" cy="1509415"/>
            <a:chOff x="2269271" y="4479503"/>
            <a:chExt cx="6112729" cy="1509415"/>
          </a:xfrm>
        </p:grpSpPr>
        <p:sp>
          <p:nvSpPr>
            <p:cNvPr id="24" name="Text Box 5">
              <a:extLst>
                <a:ext uri="{FF2B5EF4-FFF2-40B4-BE49-F238E27FC236}">
                  <a16:creationId xmlns:a16="http://schemas.microsoft.com/office/drawing/2014/main" id="{C8607131-BF14-4E10-9D2A-4050D14D14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9271" y="4479503"/>
              <a:ext cx="61127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While  |x[n]|＜</a:t>
              </a:r>
              <a:r>
                <a:rPr lang="en-US" altLang="zh-CN" sz="2400" i="1" dirty="0" err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r>
                <a:rPr lang="en-US" altLang="zh-CN" sz="2400" i="1" baseline="-30000" dirty="0" err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x</a:t>
              </a:r>
              <a:r>
                <a:rPr lang="en-US" altLang="zh-CN" sz="2400" i="1" dirty="0" err="1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,for</a:t>
              </a:r>
              <a:r>
                <a:rPr lang="en-US" altLang="zh-CN" sz="2400" i="1" dirty="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 all values of n</a:t>
              </a:r>
              <a:endParaRPr lang="zh-CN" altLang="en-US" sz="240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5" name="Text Box 6">
              <a:extLst>
                <a:ext uri="{FF2B5EF4-FFF2-40B4-BE49-F238E27FC236}">
                  <a16:creationId xmlns:a16="http://schemas.microsoft.com/office/drawing/2014/main" id="{A82AC921-9304-438F-B1AE-A358461008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9271" y="5003378"/>
              <a:ext cx="580792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Then:  |y[n]|＜B</a:t>
              </a:r>
              <a:r>
                <a:rPr lang="en-US" altLang="zh-CN" sz="2400" i="1" baseline="-30000" dirty="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y. </a:t>
              </a:r>
              <a:r>
                <a:rPr lang="en-US" altLang="zh-CN" sz="2400" i="1" dirty="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for all values of n</a:t>
              </a:r>
              <a:endParaRPr lang="zh-CN" altLang="en-US" sz="240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6" name="Text Box 7">
              <a:extLst>
                <a:ext uri="{FF2B5EF4-FFF2-40B4-BE49-F238E27FC236}">
                  <a16:creationId xmlns:a16="http://schemas.microsoft.com/office/drawing/2014/main" id="{7757D815-654B-409B-BF1E-A557B7FE3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2948" y="5527253"/>
              <a:ext cx="595270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where B</a:t>
              </a:r>
              <a:r>
                <a:rPr lang="en-US" altLang="zh-CN" sz="2400" i="1" baseline="-30000" dirty="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x</a:t>
              </a:r>
              <a:r>
                <a:rPr lang="en-US" altLang="zh-CN" sz="2400" i="1" dirty="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 and B</a:t>
              </a:r>
              <a:r>
                <a:rPr lang="en-US" altLang="zh-CN" sz="2400" i="1" baseline="-30000" dirty="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y</a:t>
              </a:r>
              <a:r>
                <a:rPr lang="en-US" altLang="zh-CN" sz="2400" i="1" dirty="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 are </a:t>
              </a:r>
              <a:r>
                <a:rPr lang="en-US" altLang="zh-CN" sz="2400" i="1" dirty="0">
                  <a:solidFill>
                    <a:srgbClr val="FF33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finite constants</a:t>
              </a:r>
              <a:r>
                <a:rPr lang="en-US" altLang="zh-CN" sz="2400" i="1" dirty="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.</a:t>
              </a:r>
              <a:endParaRPr lang="zh-CN" altLang="en-US" sz="240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/>
      <p:bldP spid="104453" grpId="0"/>
      <p:bldP spid="104454" grpId="0"/>
      <p:bldP spid="23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Text Box 4"/>
          <p:cNvSpPr txBox="1"/>
          <p:nvPr/>
        </p:nvSpPr>
        <p:spPr>
          <a:xfrm>
            <a:off x="836295" y="1143000"/>
            <a:ext cx="7010400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457200" lvl="0" indent="-457200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Passive and Lossless system</a:t>
            </a:r>
            <a:endParaRPr lang="zh-CN" altLang="en-US" sz="1800" b="0" i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70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955478"/>
              </p:ext>
            </p:extLst>
          </p:nvPr>
        </p:nvGraphicFramePr>
        <p:xfrm>
          <a:off x="3429000" y="3184684"/>
          <a:ext cx="4629840" cy="1200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5" r:id="rId3" imgW="1637665" imgH="431800" progId="Equation.3">
                  <p:embed/>
                </p:oleObj>
              </mc:Choice>
              <mc:Fallback>
                <p:oleObj r:id="rId3" imgW="1637665" imgH="4318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0" y="3184684"/>
                        <a:ext cx="4629840" cy="1200329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982200" cy="8382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4.2 Classification of Discrete-Time Systems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 Box 5"/>
          <p:cNvSpPr txBox="1"/>
          <p:nvPr/>
        </p:nvSpPr>
        <p:spPr>
          <a:xfrm>
            <a:off x="914400" y="1725930"/>
            <a:ext cx="10207625" cy="120032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Definition: A discrete-time system is said to be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passive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if, for every finite energy input sequence x[n], the output sequence y[n] has, at most, the same energy, i.e.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13D99CFE-58A2-43D4-8DB9-5F3FE3B01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800600"/>
            <a:ext cx="8534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the above inequality is satisfied with an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equal sign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 every input sequence, the discrete-time system is said to be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lossless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CF9F4F31-B82A-46FA-BC4B-FD4BAC33D6C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4800"/>
            <a:ext cx="9982200" cy="838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ker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4.2 Classification of Discrete-Time Systems</a:t>
            </a:r>
            <a:endParaRPr lang="zh-CN" altLang="en-US" sz="3600" kern="0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AA3871-65A9-41D7-BD45-8D82A8077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143000"/>
            <a:ext cx="10744200" cy="275562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225AC82-59A6-46AF-BE64-90F565288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038600"/>
            <a:ext cx="10668000" cy="2209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9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7839075" cy="762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4.3 Impulse and Step Responses 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8070" name="Text Box 6"/>
          <p:cNvSpPr txBox="1">
            <a:spLocks noChangeArrowheads="1"/>
          </p:cNvSpPr>
          <p:nvPr/>
        </p:nvSpPr>
        <p:spPr bwMode="auto">
          <a:xfrm>
            <a:off x="1447800" y="1206500"/>
            <a:ext cx="9296400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微软雅黑" panose="020B0503020204020204" pitchFamily="34" charset="-122"/>
              </a:rPr>
              <a:t>Definition: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微软雅黑" panose="020B0503020204020204" pitchFamily="34" charset="-122"/>
              </a:rPr>
              <a:t>The response of a digital system to a unit sample sequence {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δ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[n]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微软雅黑" panose="020B0503020204020204" pitchFamily="34" charset="-122"/>
              </a:rPr>
              <a:t>} is called the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微软雅黑" panose="020B0503020204020204" pitchFamily="34" charset="-122"/>
              </a:rPr>
              <a:t>unit sample response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微软雅黑" panose="020B0503020204020204" pitchFamily="34" charset="-122"/>
              </a:rPr>
              <a:t>, or simply, the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微软雅黑" panose="020B0503020204020204" pitchFamily="34" charset="-122"/>
              </a:rPr>
              <a:t>impulse response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微软雅黑" panose="020B0503020204020204" pitchFamily="34" charset="-122"/>
              </a:rPr>
              <a:t>, and is denoted as 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h[n]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微软雅黑" panose="020B0503020204020204" pitchFamily="34" charset="-122"/>
              </a:rPr>
              <a:t>}. </a:t>
            </a:r>
            <a:endParaRPr kumimoji="0" lang="zh-CN" altLang="en-US" sz="2400" b="1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pitchFamily="66" charset="0"/>
              <a:ea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6" name="Text Box 4"/>
          <p:cNvSpPr txBox="1"/>
          <p:nvPr/>
        </p:nvSpPr>
        <p:spPr>
          <a:xfrm>
            <a:off x="1447800" y="3079750"/>
            <a:ext cx="8534400" cy="12001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The response of a discrete-time system to a unit step sequence 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μ[n]</a:t>
            </a:r>
            <a:r>
              <a:rPr lang="en-US" altLang="zh-CN" sz="240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}, denoted as {</a:t>
            </a:r>
            <a:r>
              <a:rPr lang="en-US" altLang="zh-CN" sz="24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s[n]</a:t>
            </a:r>
            <a:r>
              <a:rPr lang="en-US" altLang="zh-CN" sz="240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}, is its unit step response or simply, </a:t>
            </a:r>
            <a:r>
              <a:rPr lang="en-US" altLang="zh-CN" sz="2400" i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the step response.</a:t>
            </a:r>
            <a:r>
              <a:rPr lang="en-US" altLang="zh-CN" sz="2400" b="0" i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endParaRPr lang="zh-CN" altLang="en-US" sz="2400" b="0" i="1" dirty="0">
              <a:solidFill>
                <a:srgbClr val="0000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7" name="Text Box 5"/>
          <p:cNvSpPr txBox="1"/>
          <p:nvPr/>
        </p:nvSpPr>
        <p:spPr>
          <a:xfrm>
            <a:off x="1447800" y="4533900"/>
            <a:ext cx="8639175" cy="12001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342900" lvl="0" indent="-342900" eaLnBrk="1" hangingPunct="1">
              <a:spcBef>
                <a:spcPct val="50000"/>
              </a:spcBef>
            </a:pPr>
            <a:r>
              <a:rPr lang="en-US" altLang="zh-CN" sz="240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 </a:t>
            </a:r>
            <a:r>
              <a:rPr lang="en-US" altLang="zh-CN" sz="2400" i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linear time-invariant </a:t>
            </a:r>
            <a:r>
              <a:rPr lang="en-US" altLang="zh-CN" sz="240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digital system can be completely </a:t>
            </a:r>
            <a:r>
              <a:rPr lang="en-US" altLang="zh-CN" sz="2400" i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characterized</a:t>
            </a:r>
            <a:r>
              <a:rPr lang="en-US" altLang="zh-CN" sz="240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in the time-domain by its impulse response or its step response.</a:t>
            </a:r>
            <a:r>
              <a:rPr lang="en-US" altLang="zh-CN" sz="2400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endParaRPr lang="zh-CN" altLang="en-US" sz="2400" b="0" i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7696200" y="5245100"/>
            <a:ext cx="539750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0" grpId="0"/>
      <p:bldP spid="6" grpId="0"/>
      <p:bldP spid="7" grpId="0"/>
      <p:bldP spid="8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304800"/>
            <a:ext cx="7839075" cy="762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4.3 Impulse and Step Responses 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1A20BB-5B44-40A8-8E19-6EB9B6C4D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11600577" cy="522791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" y="334645"/>
            <a:ext cx="10184130" cy="70231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4.4 Time-Domain Characterization of LTI DTS</a:t>
            </a:r>
          </a:p>
        </p:txBody>
      </p:sp>
      <p:sp>
        <p:nvSpPr>
          <p:cNvPr id="27651" name="Text Box 5"/>
          <p:cNvSpPr txBox="1"/>
          <p:nvPr/>
        </p:nvSpPr>
        <p:spPr>
          <a:xfrm>
            <a:off x="1188085" y="1261110"/>
            <a:ext cx="6743065" cy="52197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i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4.4.1 Input-Output Relationship</a:t>
            </a:r>
            <a:endParaRPr lang="zh-CN" altLang="en-US" i="1" dirty="0">
              <a:solidFill>
                <a:srgbClr val="0000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7652" name="Text Box 7"/>
          <p:cNvSpPr txBox="1"/>
          <p:nvPr/>
        </p:nvSpPr>
        <p:spPr>
          <a:xfrm>
            <a:off x="2076450" y="2004377"/>
            <a:ext cx="1657350" cy="52228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Because</a:t>
            </a:r>
          </a:p>
        </p:txBody>
      </p:sp>
      <p:graphicFrame>
        <p:nvGraphicFramePr>
          <p:cNvPr id="58376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2165614"/>
              </p:ext>
            </p:extLst>
          </p:nvPr>
        </p:nvGraphicFramePr>
        <p:xfrm>
          <a:off x="3886200" y="1763077"/>
          <a:ext cx="35941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9" r:id="rId3" imgW="3594100" imgH="1016000" progId="Equation.3">
                  <p:embed/>
                </p:oleObj>
              </mc:Choice>
              <mc:Fallback>
                <p:oleObj r:id="rId3" imgW="3594100" imgH="10160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3886200" y="1763077"/>
                        <a:ext cx="3594100" cy="1016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131290"/>
              </p:ext>
            </p:extLst>
          </p:nvPr>
        </p:nvGraphicFramePr>
        <p:xfrm>
          <a:off x="2622549" y="4243503"/>
          <a:ext cx="6169649" cy="1065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0" r:id="rId5" imgW="2501900" imgH="431800" progId="Equation.3">
                  <p:embed/>
                </p:oleObj>
              </mc:Choice>
              <mc:Fallback>
                <p:oleObj r:id="rId5" imgW="2501900" imgH="4318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22549" y="4243503"/>
                        <a:ext cx="6169649" cy="1065097"/>
                      </a:xfrm>
                      <a:prstGeom prst="rect">
                        <a:avLst/>
                      </a:prstGeom>
                      <a:solidFill>
                        <a:srgbClr val="DAEDE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0652125" y="5537200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MOOC</a:t>
            </a:r>
          </a:p>
        </p:txBody>
      </p:sp>
      <p:grpSp>
        <p:nvGrpSpPr>
          <p:cNvPr id="23556" name="Group 4"/>
          <p:cNvGrpSpPr/>
          <p:nvPr/>
        </p:nvGrpSpPr>
        <p:grpSpPr bwMode="auto">
          <a:xfrm>
            <a:off x="4038600" y="5410200"/>
            <a:ext cx="3108325" cy="681038"/>
            <a:chOff x="1776" y="3408"/>
            <a:chExt cx="1958" cy="429"/>
          </a:xfrm>
        </p:grpSpPr>
        <p:sp>
          <p:nvSpPr>
            <p:cNvPr id="5124" name="Text Box 5"/>
            <p:cNvSpPr txBox="1">
              <a:spLocks noChangeArrowheads="1"/>
            </p:cNvSpPr>
            <p:nvPr/>
          </p:nvSpPr>
          <p:spPr bwMode="auto">
            <a:xfrm>
              <a:off x="1776" y="3408"/>
              <a:ext cx="195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[</a:t>
              </a: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] = </a:t>
              </a: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[</a:t>
              </a: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]     </a:t>
              </a: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h</a:t>
              </a: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[</a:t>
              </a:r>
              <a:r>
                <a:rPr lang="en-US" altLang="zh-CN" sz="3200" i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]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125" name="Group 6"/>
            <p:cNvGrpSpPr/>
            <p:nvPr/>
          </p:nvGrpSpPr>
          <p:grpSpPr bwMode="auto">
            <a:xfrm>
              <a:off x="2968" y="3472"/>
              <a:ext cx="244" cy="365"/>
              <a:chOff x="1056" y="3504"/>
              <a:chExt cx="244" cy="365"/>
            </a:xfrm>
          </p:grpSpPr>
          <p:sp>
            <p:nvSpPr>
              <p:cNvPr id="5126" name="Oval 7"/>
              <p:cNvSpPr>
                <a:spLocks noChangeArrowheads="1"/>
              </p:cNvSpPr>
              <p:nvPr/>
            </p:nvSpPr>
            <p:spPr bwMode="auto">
              <a:xfrm>
                <a:off x="1072" y="3560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127" name="Text Box 8"/>
              <p:cNvSpPr txBox="1">
                <a:spLocks noChangeArrowheads="1"/>
              </p:cNvSpPr>
              <p:nvPr/>
            </p:nvSpPr>
            <p:spPr bwMode="auto">
              <a:xfrm>
                <a:off x="1056" y="3504"/>
                <a:ext cx="244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320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*</a:t>
                </a:r>
                <a:endPara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4" name="Text Box 10">
            <a:extLst>
              <a:ext uri="{FF2B5EF4-FFF2-40B4-BE49-F238E27FC236}">
                <a16:creationId xmlns:a16="http://schemas.microsoft.com/office/drawing/2014/main" id="{E9337FB1-E67A-48D9-85DE-BC442458A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077844"/>
            <a:ext cx="883920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response of the LTI system to an input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x[k]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[n-k]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will be 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x[k]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h[n-k]</a:t>
            </a:r>
            <a:r>
              <a:rPr lang="en-US" altLang="zh-CN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3200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011D35CA-E8EE-40FA-945E-181B15BB9675}"/>
              </a:ext>
            </a:extLst>
          </p:cNvPr>
          <p:cNvSpPr txBox="1"/>
          <p:nvPr/>
        </p:nvSpPr>
        <p:spPr>
          <a:xfrm>
            <a:off x="1676886" y="4496953"/>
            <a:ext cx="918309" cy="52228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So</a:t>
            </a:r>
            <a:r>
              <a:rPr lang="zh-CN" altLang="en-US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，</a:t>
            </a:r>
            <a:endParaRPr lang="en-US" altLang="zh-CN" b="0" i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" y="334645"/>
            <a:ext cx="10184130" cy="70231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4.4 Time-Domain Characterization of LTI DTS</a:t>
            </a:r>
          </a:p>
        </p:txBody>
      </p:sp>
      <p:sp>
        <p:nvSpPr>
          <p:cNvPr id="27651" name="Text Box 5"/>
          <p:cNvSpPr txBox="1"/>
          <p:nvPr/>
        </p:nvSpPr>
        <p:spPr>
          <a:xfrm>
            <a:off x="990600" y="1223669"/>
            <a:ext cx="6743065" cy="52197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i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4.4.2 Convolution Sum Computation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865949"/>
            <a:ext cx="6635788" cy="71088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651125"/>
            <a:ext cx="5589768" cy="367284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8667750" cy="90487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4.1 Discrete-Time Systems Examples</a:t>
            </a: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1054100" y="1290955"/>
            <a:ext cx="9458960" cy="25527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discrete-time system processes a given input sequence x[n] to generates an output sequence y[n] with more desirable properties.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applications, the discrete-time system is a single-input, single-output system: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MOOC</a:t>
            </a:r>
          </a:p>
        </p:txBody>
      </p:sp>
      <p:grpSp>
        <p:nvGrpSpPr>
          <p:cNvPr id="2" name="组合 12"/>
          <p:cNvGrpSpPr/>
          <p:nvPr/>
        </p:nvGrpSpPr>
        <p:grpSpPr>
          <a:xfrm>
            <a:off x="1764030" y="4000500"/>
            <a:ext cx="7426325" cy="1424780"/>
            <a:chOff x="1158866" y="4985508"/>
            <a:chExt cx="7426814" cy="1190302"/>
          </a:xfrm>
        </p:grpSpPr>
        <p:sp>
          <p:nvSpPr>
            <p:cNvPr id="3" name="Rectangle 5"/>
            <p:cNvSpPr/>
            <p:nvPr/>
          </p:nvSpPr>
          <p:spPr>
            <a:xfrm>
              <a:off x="3581551" y="5005136"/>
              <a:ext cx="2057535" cy="961791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" name="Line 6"/>
            <p:cNvSpPr/>
            <p:nvPr/>
          </p:nvSpPr>
          <p:spPr>
            <a:xfrm>
              <a:off x="2895600" y="5486400"/>
              <a:ext cx="6858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" name="Line 7"/>
            <p:cNvSpPr/>
            <p:nvPr/>
          </p:nvSpPr>
          <p:spPr>
            <a:xfrm>
              <a:off x="5638800" y="5486400"/>
              <a:ext cx="6858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6" name="Text Box 8"/>
            <p:cNvSpPr txBox="1"/>
            <p:nvPr/>
          </p:nvSpPr>
          <p:spPr>
            <a:xfrm>
              <a:off x="2133600" y="5232400"/>
              <a:ext cx="758544" cy="3846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x[n]</a:t>
              </a:r>
            </a:p>
          </p:txBody>
        </p:sp>
        <p:sp>
          <p:nvSpPr>
            <p:cNvPr id="7" name="Rectangle 9"/>
            <p:cNvSpPr/>
            <p:nvPr/>
          </p:nvSpPr>
          <p:spPr>
            <a:xfrm>
              <a:off x="6400800" y="5219700"/>
              <a:ext cx="1957414" cy="3846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y[n]=H(x[n])</a:t>
              </a:r>
            </a:p>
          </p:txBody>
        </p:sp>
        <p:sp>
          <p:nvSpPr>
            <p:cNvPr id="8" name="Text Box 10"/>
            <p:cNvSpPr txBox="1"/>
            <p:nvPr/>
          </p:nvSpPr>
          <p:spPr>
            <a:xfrm>
              <a:off x="1158866" y="5791200"/>
              <a:ext cx="2422467" cy="3846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Input sequence</a:t>
              </a:r>
            </a:p>
          </p:txBody>
        </p:sp>
        <p:sp>
          <p:nvSpPr>
            <p:cNvPr id="9" name="Rectangle 11"/>
            <p:cNvSpPr/>
            <p:nvPr/>
          </p:nvSpPr>
          <p:spPr>
            <a:xfrm>
              <a:off x="5943600" y="5791200"/>
              <a:ext cx="2642080" cy="3846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Output sequence</a:t>
              </a:r>
            </a:p>
          </p:txBody>
        </p:sp>
        <p:sp>
          <p:nvSpPr>
            <p:cNvPr id="10" name="Text Box 12"/>
            <p:cNvSpPr txBox="1"/>
            <p:nvPr/>
          </p:nvSpPr>
          <p:spPr>
            <a:xfrm>
              <a:off x="3558054" y="4985508"/>
              <a:ext cx="2081032" cy="100157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Discrete-Time</a:t>
              </a: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System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304800" y="1837372"/>
            <a:ext cx="11582400" cy="1449705"/>
          </a:xfrm>
        </p:spPr>
        <p:txBody>
          <a:bodyPr vert="horz" wrap="square" lIns="91440" tIns="45720" rIns="91440" bIns="45720" anchor="t"/>
          <a:lstStyle/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and only if the output sequence y[n] of the system remains bounded for all bounded input sequence x[n], a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LTI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discrete-time is defined to be 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BIBO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stable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281000"/>
              </p:ext>
            </p:extLst>
          </p:nvPr>
        </p:nvGraphicFramePr>
        <p:xfrm>
          <a:off x="3857625" y="3048000"/>
          <a:ext cx="3429000" cy="1373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6" r:id="rId3" imgW="1078865" imgH="431800" progId="Equation.3">
                  <p:embed/>
                </p:oleObj>
              </mc:Choice>
              <mc:Fallback>
                <p:oleObj r:id="rId3" imgW="1078865" imgH="4318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7625" y="3048000"/>
                        <a:ext cx="3429000" cy="1373349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" y="334645"/>
            <a:ext cx="10184130" cy="70231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4.4 Time-Domain Characterization of LTI DTS</a:t>
            </a:r>
          </a:p>
        </p:txBody>
      </p:sp>
      <p:sp>
        <p:nvSpPr>
          <p:cNvPr id="27651" name="Text Box 5"/>
          <p:cNvSpPr txBox="1"/>
          <p:nvPr/>
        </p:nvSpPr>
        <p:spPr>
          <a:xfrm>
            <a:off x="1188085" y="1261110"/>
            <a:ext cx="6743065" cy="52197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i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4.4.3 </a:t>
            </a:r>
            <a:r>
              <a:rPr lang="en-US" altLang="zh-CN" i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Stability System Condition </a:t>
            </a:r>
            <a:endParaRPr lang="zh-CN" altLang="en-US" i="1" dirty="0">
              <a:solidFill>
                <a:srgbClr val="0000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A84A32C-0C74-4014-B4F8-A5A669D93E48}"/>
              </a:ext>
            </a:extLst>
          </p:cNvPr>
          <p:cNvGrpSpPr/>
          <p:nvPr/>
        </p:nvGrpSpPr>
        <p:grpSpPr>
          <a:xfrm>
            <a:off x="480060" y="4802712"/>
            <a:ext cx="10666590" cy="1003526"/>
            <a:chOff x="762000" y="4711474"/>
            <a:chExt cx="10666590" cy="100352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9E84903-116D-4E12-8D6F-FB0473352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00" y="4711474"/>
              <a:ext cx="6379558" cy="1003526"/>
            </a:xfrm>
            <a:prstGeom prst="rect">
              <a:avLst/>
            </a:prstGeom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35FDBE6-C737-46D1-B79F-C7836993F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41558" y="4713428"/>
              <a:ext cx="4287032" cy="1001572"/>
            </a:xfrm>
            <a:prstGeom prst="rect">
              <a:avLst/>
            </a:prstGeom>
          </p:spPr>
        </p:pic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5" name="Text Box 3"/>
          <p:cNvSpPr txBox="1"/>
          <p:nvPr/>
        </p:nvSpPr>
        <p:spPr>
          <a:xfrm>
            <a:off x="1227138" y="1144588"/>
            <a:ext cx="730885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0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Example: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consider a 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LTI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system shown as below:</a:t>
            </a:r>
          </a:p>
        </p:txBody>
      </p:sp>
      <p:graphicFrame>
        <p:nvGraphicFramePr>
          <p:cNvPr id="3409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7746079"/>
              </p:ext>
            </p:extLst>
          </p:nvPr>
        </p:nvGraphicFramePr>
        <p:xfrm>
          <a:off x="4222750" y="1812926"/>
          <a:ext cx="2559050" cy="668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4" r:id="rId3" imgW="876300" imgH="228600" progId="Equation.3">
                  <p:embed/>
                </p:oleObj>
              </mc:Choice>
              <mc:Fallback>
                <p:oleObj r:id="rId3" imgW="876300" imgH="2286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22750" y="1812926"/>
                        <a:ext cx="2559050" cy="66846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0997" name="Text Box 5"/>
          <p:cNvSpPr txBox="1"/>
          <p:nvPr/>
        </p:nvSpPr>
        <p:spPr>
          <a:xfrm>
            <a:off x="2498482" y="2681288"/>
            <a:ext cx="34290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For this system</a:t>
            </a:r>
          </a:p>
        </p:txBody>
      </p:sp>
      <p:graphicFrame>
        <p:nvGraphicFramePr>
          <p:cNvPr id="340998" name="Object 6"/>
          <p:cNvGraphicFramePr>
            <a:graphicFrameLocks noChangeAspect="1"/>
          </p:cNvGraphicFramePr>
          <p:nvPr/>
        </p:nvGraphicFramePr>
        <p:xfrm>
          <a:off x="2514600" y="3200400"/>
          <a:ext cx="73152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5" r:id="rId5" imgW="2717800" imgH="482600" progId="Equation.3">
                  <p:embed/>
                </p:oleObj>
              </mc:Choice>
              <mc:Fallback>
                <p:oleObj r:id="rId5" imgW="2717800" imgH="4826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3200400"/>
                        <a:ext cx="7315200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0999" name="Group 7"/>
          <p:cNvGrpSpPr/>
          <p:nvPr/>
        </p:nvGrpSpPr>
        <p:grpSpPr>
          <a:xfrm>
            <a:off x="2474913" y="4633913"/>
            <a:ext cx="7239000" cy="957262"/>
            <a:chOff x="768" y="3065"/>
            <a:chExt cx="4560" cy="603"/>
          </a:xfrm>
        </p:grpSpPr>
        <p:sp>
          <p:nvSpPr>
            <p:cNvPr id="30727" name="Text Box 8"/>
            <p:cNvSpPr txBox="1"/>
            <p:nvPr/>
          </p:nvSpPr>
          <p:spPr>
            <a:xfrm>
              <a:off x="768" y="3072"/>
              <a:ext cx="4560" cy="596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So, if                  , above system is BIBO stable. otherwise, the system is not BIBO stable.</a:t>
              </a:r>
            </a:p>
          </p:txBody>
        </p:sp>
        <p:graphicFrame>
          <p:nvGraphicFramePr>
            <p:cNvPr id="30728" name="Object 9"/>
            <p:cNvGraphicFramePr>
              <a:graphicFrameLocks noChangeAspect="1"/>
            </p:cNvGraphicFramePr>
            <p:nvPr/>
          </p:nvGraphicFramePr>
          <p:xfrm>
            <a:off x="1454" y="3065"/>
            <a:ext cx="830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66" r:id="rId7" imgW="393700" imgH="254000" progId="Equation.DSMT4">
                    <p:embed/>
                  </p:oleObj>
                </mc:Choice>
                <mc:Fallback>
                  <p:oleObj r:id="rId7" imgW="393700" imgH="254000" progId="Equation.DSMT4">
                    <p:embed/>
                    <p:pic>
                      <p:nvPicPr>
                        <p:cNvPr id="0" name="图片 308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54" y="3065"/>
                          <a:ext cx="830" cy="3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6273"/>
              </p:ext>
            </p:extLst>
          </p:nvPr>
        </p:nvGraphicFramePr>
        <p:xfrm>
          <a:off x="2971800" y="4800600"/>
          <a:ext cx="6400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r:id="rId3" imgW="2362200" imgH="431800" progId="Equation.3">
                  <p:embed/>
                </p:oleObj>
              </mc:Choice>
              <mc:Fallback>
                <p:oleObj r:id="rId3" imgW="2362200" imgH="4318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1800" y="4800600"/>
                        <a:ext cx="6400800" cy="121920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752474" y="1882775"/>
            <a:ext cx="1060132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微软雅黑" panose="020B0503020204020204" pitchFamily="34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 and only if the response sequence {h[n]} of a LTI discrete-Time system is satisfying the condition of equation below, it is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causal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2472" name="Text Box 8"/>
          <p:cNvSpPr txBox="1"/>
          <p:nvPr/>
        </p:nvSpPr>
        <p:spPr>
          <a:xfrm>
            <a:off x="3473608" y="3139281"/>
            <a:ext cx="4197033" cy="579437"/>
          </a:xfrm>
          <a:prstGeom prst="rect">
            <a:avLst/>
          </a:prstGeom>
          <a:solidFill>
            <a:schemeClr val="accent5"/>
          </a:solidFill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57150" indent="0" algn="ctr" eaLnBrk="1" hangingPunct="1">
              <a:buNone/>
            </a:pPr>
            <a:r>
              <a:rPr lang="en-US" altLang="zh-CN" sz="3200" b="1" i="1" dirty="0">
                <a:solidFill>
                  <a:srgbClr val="0000FF"/>
                </a:solidFill>
                <a:latin typeface="Comic Sans MS" panose="030F0702030302020204" pitchFamily="66" charset="0"/>
              </a:rPr>
              <a:t>h[k]=0, for k&lt;0</a:t>
            </a:r>
            <a:endParaRPr lang="zh-CN" altLang="en-US" sz="3200" i="1" dirty="0">
              <a:latin typeface="Comic Sans MS" panose="030F0702030302020204" pitchFamily="66" charset="0"/>
            </a:endParaRPr>
          </a:p>
        </p:txBody>
      </p:sp>
      <p:sp>
        <p:nvSpPr>
          <p:cNvPr id="62473" name="Text Box 9"/>
          <p:cNvSpPr txBox="1"/>
          <p:nvPr/>
        </p:nvSpPr>
        <p:spPr>
          <a:xfrm>
            <a:off x="2239010" y="4104819"/>
            <a:ext cx="8143875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lang="en-US" altLang="zh-CN" i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Causality &amp; Stability System Condition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0652125" y="5537200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MOOC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80060" y="334645"/>
            <a:ext cx="10184130" cy="70231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4.4 Time-Domain Characterization of LTI DTS</a:t>
            </a:r>
          </a:p>
        </p:txBody>
      </p:sp>
      <p:sp>
        <p:nvSpPr>
          <p:cNvPr id="27651" name="Text Box 5"/>
          <p:cNvSpPr txBox="1"/>
          <p:nvPr/>
        </p:nvSpPr>
        <p:spPr>
          <a:xfrm>
            <a:off x="1188085" y="1261110"/>
            <a:ext cx="6743065" cy="52197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i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4.4.4 </a:t>
            </a:r>
            <a:r>
              <a:rPr lang="en-US" altLang="zh-CN" i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Causality System Condition </a:t>
            </a:r>
            <a:endParaRPr lang="zh-CN" altLang="en-US" i="1" dirty="0">
              <a:solidFill>
                <a:srgbClr val="0000FF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2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1" grpId="0"/>
      <p:bldP spid="62472" grpId="0" animBg="1"/>
      <p:bldP spid="6247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2388"/>
            <a:ext cx="9067800" cy="11922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4.5 Simple Interconnection Schemes</a:t>
            </a:r>
          </a:p>
        </p:txBody>
      </p:sp>
      <p:sp>
        <p:nvSpPr>
          <p:cNvPr id="90117" name="Text Box 5"/>
          <p:cNvSpPr txBox="1"/>
          <p:nvPr/>
        </p:nvSpPr>
        <p:spPr>
          <a:xfrm>
            <a:off x="1119188" y="1244600"/>
            <a:ext cx="44958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1. </a:t>
            </a:r>
            <a:r>
              <a:rPr lang="en-US" altLang="zh-CN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Cascade connection</a:t>
            </a:r>
          </a:p>
        </p:txBody>
      </p:sp>
      <p:sp>
        <p:nvSpPr>
          <p:cNvPr id="90118" name="Text Box 6"/>
          <p:cNvSpPr txBox="1"/>
          <p:nvPr/>
        </p:nvSpPr>
        <p:spPr>
          <a:xfrm>
            <a:off x="1184275" y="1804988"/>
            <a:ext cx="9307513" cy="156966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Definition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If  the second LTI systems’ input is connected to the first systems’ output, we say the two system are connected in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cascade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The overall impulse response h[n] of the two cascaded-systems is given below:</a:t>
            </a:r>
          </a:p>
        </p:txBody>
      </p:sp>
      <p:graphicFrame>
        <p:nvGraphicFramePr>
          <p:cNvPr id="901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069866"/>
              </p:ext>
            </p:extLst>
          </p:nvPr>
        </p:nvGraphicFramePr>
        <p:xfrm>
          <a:off x="4387850" y="3409950"/>
          <a:ext cx="332898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81" r:id="rId3" imgW="1193800" imgH="228600" progId="Equation.DSMT4">
                  <p:embed/>
                </p:oleObj>
              </mc:Choice>
              <mc:Fallback>
                <p:oleObj r:id="rId3" imgW="1193800" imgH="2286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87850" y="3409950"/>
                        <a:ext cx="3328988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"/>
          <p:cNvGrpSpPr/>
          <p:nvPr/>
        </p:nvGrpSpPr>
        <p:grpSpPr>
          <a:xfrm>
            <a:off x="2033588" y="4495800"/>
            <a:ext cx="7162800" cy="1446212"/>
            <a:chOff x="672" y="1056"/>
            <a:chExt cx="4512" cy="911"/>
          </a:xfrm>
        </p:grpSpPr>
        <p:sp>
          <p:nvSpPr>
            <p:cNvPr id="32775" name="Rectangle 5"/>
            <p:cNvSpPr/>
            <p:nvPr/>
          </p:nvSpPr>
          <p:spPr>
            <a:xfrm>
              <a:off x="3360" y="1056"/>
              <a:ext cx="624" cy="336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76" name="Rectangle 6"/>
            <p:cNvSpPr/>
            <p:nvPr/>
          </p:nvSpPr>
          <p:spPr>
            <a:xfrm>
              <a:off x="4272" y="1056"/>
              <a:ext cx="624" cy="336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77" name="Line 7"/>
            <p:cNvSpPr/>
            <p:nvPr/>
          </p:nvSpPr>
          <p:spPr>
            <a:xfrm>
              <a:off x="3984" y="1224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778" name="Line 8"/>
            <p:cNvSpPr/>
            <p:nvPr/>
          </p:nvSpPr>
          <p:spPr>
            <a:xfrm>
              <a:off x="4896" y="1224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2779" name="Object 9"/>
            <p:cNvGraphicFramePr>
              <a:graphicFrameLocks noChangeAspect="1"/>
            </p:cNvGraphicFramePr>
            <p:nvPr/>
          </p:nvGraphicFramePr>
          <p:xfrm>
            <a:off x="4368" y="1112"/>
            <a:ext cx="4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82" r:id="rId5" imgW="799465" imgH="469900" progId="Equation.3">
                    <p:embed/>
                  </p:oleObj>
                </mc:Choice>
                <mc:Fallback>
                  <p:oleObj r:id="rId5" imgW="799465" imgH="469900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368" y="1112"/>
                          <a:ext cx="40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780" name="Group 10"/>
            <p:cNvGrpSpPr/>
            <p:nvPr/>
          </p:nvGrpSpPr>
          <p:grpSpPr>
            <a:xfrm>
              <a:off x="672" y="1064"/>
              <a:ext cx="2112" cy="336"/>
              <a:chOff x="1008" y="1536"/>
              <a:chExt cx="2112" cy="336"/>
            </a:xfrm>
          </p:grpSpPr>
          <p:sp>
            <p:nvSpPr>
              <p:cNvPr id="32795" name="Rectangle 11"/>
              <p:cNvSpPr/>
              <p:nvPr/>
            </p:nvSpPr>
            <p:spPr>
              <a:xfrm>
                <a:off x="1296" y="1536"/>
                <a:ext cx="624" cy="336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96" name="Line 12"/>
              <p:cNvSpPr/>
              <p:nvPr/>
            </p:nvSpPr>
            <p:spPr>
              <a:xfrm>
                <a:off x="1008" y="1704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2797" name="Rectangle 13"/>
              <p:cNvSpPr/>
              <p:nvPr/>
            </p:nvSpPr>
            <p:spPr>
              <a:xfrm>
                <a:off x="2208" y="1536"/>
                <a:ext cx="624" cy="336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98" name="Line 14"/>
              <p:cNvSpPr/>
              <p:nvPr/>
            </p:nvSpPr>
            <p:spPr>
              <a:xfrm>
                <a:off x="1920" y="1704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2799" name="Line 15"/>
              <p:cNvSpPr/>
              <p:nvPr/>
            </p:nvSpPr>
            <p:spPr>
              <a:xfrm>
                <a:off x="2832" y="1704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32800" name="Object 16"/>
              <p:cNvGraphicFramePr>
                <a:graphicFrameLocks noChangeAspect="1"/>
              </p:cNvGraphicFramePr>
              <p:nvPr/>
            </p:nvGraphicFramePr>
            <p:xfrm>
              <a:off x="2304" y="1584"/>
              <a:ext cx="43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983" r:id="rId7" imgW="850265" imgH="469900" progId="Equation.3">
                      <p:embed/>
                    </p:oleObj>
                  </mc:Choice>
                  <mc:Fallback>
                    <p:oleObj r:id="rId7" imgW="850265" imgH="469900" progId="Equation.3">
                      <p:embed/>
                      <p:pic>
                        <p:nvPicPr>
                          <p:cNvPr id="0" name="图片 3086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304" y="1584"/>
                            <a:ext cx="434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801" name="Object 17"/>
              <p:cNvGraphicFramePr>
                <a:graphicFrameLocks noChangeAspect="1"/>
              </p:cNvGraphicFramePr>
              <p:nvPr/>
            </p:nvGraphicFramePr>
            <p:xfrm>
              <a:off x="1405" y="1584"/>
              <a:ext cx="40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984" r:id="rId9" imgW="799465" imgH="469900" progId="Equation.3">
                      <p:embed/>
                    </p:oleObj>
                  </mc:Choice>
                  <mc:Fallback>
                    <p:oleObj r:id="rId9" imgW="799465" imgH="469900" progId="Equation.3">
                      <p:embed/>
                      <p:pic>
                        <p:nvPicPr>
                          <p:cNvPr id="0" name="图片 3087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405" y="1584"/>
                            <a:ext cx="408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2781" name="Line 18"/>
            <p:cNvSpPr/>
            <p:nvPr/>
          </p:nvSpPr>
          <p:spPr>
            <a:xfrm>
              <a:off x="3072" y="1224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2782" name="Object 19"/>
            <p:cNvGraphicFramePr>
              <a:graphicFrameLocks noChangeAspect="1"/>
            </p:cNvGraphicFramePr>
            <p:nvPr/>
          </p:nvGraphicFramePr>
          <p:xfrm>
            <a:off x="3456" y="1112"/>
            <a:ext cx="43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85" r:id="rId10" imgW="850265" imgH="469900" progId="Equation.3">
                    <p:embed/>
                  </p:oleObj>
                </mc:Choice>
                <mc:Fallback>
                  <p:oleObj r:id="rId10" imgW="850265" imgH="469900" progId="Equation.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456" y="1112"/>
                          <a:ext cx="434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783" name="Object 20"/>
            <p:cNvGraphicFramePr>
              <a:graphicFrameLocks noChangeAspect="1"/>
            </p:cNvGraphicFramePr>
            <p:nvPr/>
          </p:nvGraphicFramePr>
          <p:xfrm>
            <a:off x="2832" y="1160"/>
            <a:ext cx="159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986" r:id="rId11" imgW="254000" imgH="190500" progId="Equation.3">
                    <p:embed/>
                  </p:oleObj>
                </mc:Choice>
                <mc:Fallback>
                  <p:oleObj r:id="rId11" imgW="254000" imgH="190500" progId="Equation.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832" y="1160"/>
                          <a:ext cx="159" cy="1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2784" name="Group 21"/>
            <p:cNvGrpSpPr/>
            <p:nvPr/>
          </p:nvGrpSpPr>
          <p:grpSpPr>
            <a:xfrm>
              <a:off x="1880" y="1604"/>
              <a:ext cx="2024" cy="363"/>
              <a:chOff x="1584" y="1920"/>
              <a:chExt cx="1968" cy="336"/>
            </a:xfrm>
          </p:grpSpPr>
          <p:graphicFrame>
            <p:nvGraphicFramePr>
              <p:cNvPr id="32785" name="Object 22"/>
              <p:cNvGraphicFramePr>
                <a:graphicFrameLocks noChangeAspect="1"/>
              </p:cNvGraphicFramePr>
              <p:nvPr/>
            </p:nvGraphicFramePr>
            <p:xfrm>
              <a:off x="2800" y="2100"/>
              <a:ext cx="159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987" r:id="rId13" imgW="1854200" imgH="469900" progId="Equation.3">
                      <p:embed/>
                    </p:oleObj>
                  </mc:Choice>
                  <mc:Fallback>
                    <p:oleObj r:id="rId13" imgW="1854200" imgH="469900" progId="Equation.3">
                      <p:embed/>
                      <p:pic>
                        <p:nvPicPr>
                          <p:cNvPr id="0" name="图片 3090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2800" y="2100"/>
                            <a:ext cx="159" cy="1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786" name="Rectangle 23"/>
              <p:cNvSpPr/>
              <p:nvPr/>
            </p:nvSpPr>
            <p:spPr>
              <a:xfrm>
                <a:off x="2112" y="1920"/>
                <a:ext cx="1152" cy="336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87" name="Line 24"/>
              <p:cNvSpPr/>
              <p:nvPr/>
            </p:nvSpPr>
            <p:spPr>
              <a:xfrm>
                <a:off x="1824" y="2088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2788" name="Line 25"/>
              <p:cNvSpPr/>
              <p:nvPr/>
            </p:nvSpPr>
            <p:spPr>
              <a:xfrm>
                <a:off x="3264" y="2088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32789" name="Object 26"/>
              <p:cNvGraphicFramePr>
                <a:graphicFrameLocks noChangeAspect="1"/>
              </p:cNvGraphicFramePr>
              <p:nvPr/>
            </p:nvGraphicFramePr>
            <p:xfrm>
              <a:off x="2800" y="1976"/>
              <a:ext cx="43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988" r:id="rId15" imgW="850265" imgH="469900" progId="Equation.3">
                      <p:embed/>
                    </p:oleObj>
                  </mc:Choice>
                  <mc:Fallback>
                    <p:oleObj r:id="rId15" imgW="850265" imgH="469900" progId="Equation.3">
                      <p:embed/>
                      <p:pic>
                        <p:nvPicPr>
                          <p:cNvPr id="0" name="图片 3091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800" y="1976"/>
                            <a:ext cx="434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90" name="Object 27"/>
              <p:cNvGraphicFramePr>
                <a:graphicFrameLocks noChangeAspect="1"/>
              </p:cNvGraphicFramePr>
              <p:nvPr/>
            </p:nvGraphicFramePr>
            <p:xfrm>
              <a:off x="2168" y="1976"/>
              <a:ext cx="40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989" r:id="rId16" imgW="799465" imgH="469900" progId="Equation.3">
                      <p:embed/>
                    </p:oleObj>
                  </mc:Choice>
                  <mc:Fallback>
                    <p:oleObj r:id="rId16" imgW="799465" imgH="469900" progId="Equation.3">
                      <p:embed/>
                      <p:pic>
                        <p:nvPicPr>
                          <p:cNvPr id="0" name="图片 3092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168" y="1976"/>
                            <a:ext cx="408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2791" name="Group 28"/>
              <p:cNvGrpSpPr/>
              <p:nvPr/>
            </p:nvGrpSpPr>
            <p:grpSpPr>
              <a:xfrm>
                <a:off x="2576" y="1952"/>
                <a:ext cx="221" cy="303"/>
                <a:chOff x="296" y="1712"/>
                <a:chExt cx="221" cy="303"/>
              </a:xfrm>
            </p:grpSpPr>
            <p:sp>
              <p:nvSpPr>
                <p:cNvPr id="32793" name="Oval 29"/>
                <p:cNvSpPr/>
                <p:nvPr/>
              </p:nvSpPr>
              <p:spPr>
                <a:xfrm>
                  <a:off x="336" y="1776"/>
                  <a:ext cx="144" cy="144"/>
                </a:xfrm>
                <a:prstGeom prst="ellipse">
                  <a:avLst/>
                </a:prstGeom>
                <a:solidFill>
                  <a:srgbClr val="CCFFFF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1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微软雅黑" panose="020B0503020204020204" pitchFamily="34" charset="-12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微软雅黑" panose="020B0503020204020204" pitchFamily="34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微软雅黑" panose="020B0503020204020204" pitchFamily="34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微软雅黑" panose="020B0503020204020204" pitchFamily="34" charset="-122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36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2794" name="Text Box 30"/>
                <p:cNvSpPr txBox="1"/>
                <p:nvPr/>
              </p:nvSpPr>
              <p:spPr>
                <a:xfrm>
                  <a:off x="296" y="1712"/>
                  <a:ext cx="221" cy="30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1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微软雅黑" panose="020B0503020204020204" pitchFamily="34" charset="-12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微软雅黑" panose="020B0503020204020204" pitchFamily="34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微软雅黑" panose="020B0503020204020204" pitchFamily="34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微软雅黑" panose="020B0503020204020204" pitchFamily="34" charset="-122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*</a:t>
                  </a:r>
                  <a:endParaRPr lang="en-US" altLang="zh-CN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aphicFrame>
            <p:nvGraphicFramePr>
              <p:cNvPr id="32792" name="Object 31"/>
              <p:cNvGraphicFramePr>
                <a:graphicFrameLocks noChangeAspect="1"/>
              </p:cNvGraphicFramePr>
              <p:nvPr/>
            </p:nvGraphicFramePr>
            <p:xfrm>
              <a:off x="1584" y="2016"/>
              <a:ext cx="159" cy="1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990" r:id="rId17" imgW="254000" imgH="190500" progId="Equation.3">
                      <p:embed/>
                    </p:oleObj>
                  </mc:Choice>
                  <mc:Fallback>
                    <p:oleObj r:id="rId17" imgW="254000" imgH="190500" progId="Equation.3">
                      <p:embed/>
                      <p:pic>
                        <p:nvPicPr>
                          <p:cNvPr id="0" name="图片 3093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584" y="2016"/>
                            <a:ext cx="159" cy="12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Text Box 4"/>
          <p:cNvSpPr txBox="1"/>
          <p:nvPr/>
        </p:nvSpPr>
        <p:spPr>
          <a:xfrm>
            <a:off x="914400" y="1273175"/>
            <a:ext cx="6553200" cy="5222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2.Parallel connection</a:t>
            </a:r>
          </a:p>
        </p:txBody>
      </p:sp>
      <p:sp>
        <p:nvSpPr>
          <p:cNvPr id="91141" name="Text Box 5"/>
          <p:cNvSpPr txBox="1"/>
          <p:nvPr/>
        </p:nvSpPr>
        <p:spPr>
          <a:xfrm>
            <a:off x="942975" y="1876425"/>
            <a:ext cx="10271760" cy="1200329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Definition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If  the two LTI systems’ output are added to form the new output while the same input is fed to both system, we say the two system are connected in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parallel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The overall impulse response h[n] is given below:</a:t>
            </a:r>
          </a:p>
        </p:txBody>
      </p:sp>
      <p:graphicFrame>
        <p:nvGraphicFramePr>
          <p:cNvPr id="145408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14560"/>
              </p:ext>
            </p:extLst>
          </p:nvPr>
        </p:nvGraphicFramePr>
        <p:xfrm>
          <a:off x="3564915" y="3340190"/>
          <a:ext cx="3259138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967" r:id="rId3" imgW="1168400" imgH="228600" progId="Equation.DSMT4">
                  <p:embed/>
                </p:oleObj>
              </mc:Choice>
              <mc:Fallback>
                <p:oleObj r:id="rId3" imgW="1168400" imgH="2286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4915" y="3340190"/>
                        <a:ext cx="3259138" cy="649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2388"/>
            <a:ext cx="9067800" cy="119221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4.5 Simple Interconnection Schemes</a:t>
            </a:r>
          </a:p>
        </p:txBody>
      </p:sp>
      <p:grpSp>
        <p:nvGrpSpPr>
          <p:cNvPr id="8" name="Group 4"/>
          <p:cNvGrpSpPr/>
          <p:nvPr/>
        </p:nvGrpSpPr>
        <p:grpSpPr>
          <a:xfrm>
            <a:off x="2025834" y="4419600"/>
            <a:ext cx="6337300" cy="1295400"/>
            <a:chOff x="960" y="1200"/>
            <a:chExt cx="3992" cy="816"/>
          </a:xfrm>
        </p:grpSpPr>
        <p:grpSp>
          <p:nvGrpSpPr>
            <p:cNvPr id="33799" name="Group 5"/>
            <p:cNvGrpSpPr/>
            <p:nvPr/>
          </p:nvGrpSpPr>
          <p:grpSpPr>
            <a:xfrm>
              <a:off x="960" y="1200"/>
              <a:ext cx="1872" cy="816"/>
              <a:chOff x="1488" y="1392"/>
              <a:chExt cx="1872" cy="816"/>
            </a:xfrm>
          </p:grpSpPr>
          <p:sp>
            <p:nvSpPr>
              <p:cNvPr id="33808" name="Rectangle 6"/>
              <p:cNvSpPr/>
              <p:nvPr/>
            </p:nvSpPr>
            <p:spPr>
              <a:xfrm>
                <a:off x="2064" y="1392"/>
                <a:ext cx="624" cy="336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09" name="Line 7"/>
              <p:cNvSpPr/>
              <p:nvPr/>
            </p:nvSpPr>
            <p:spPr>
              <a:xfrm>
                <a:off x="1776" y="1560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3810" name="Rectangle 8"/>
              <p:cNvSpPr/>
              <p:nvPr/>
            </p:nvSpPr>
            <p:spPr>
              <a:xfrm>
                <a:off x="2064" y="1872"/>
                <a:ext cx="624" cy="336"/>
              </a:xfrm>
              <a:prstGeom prst="rect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11" name="Line 9"/>
              <p:cNvSpPr/>
              <p:nvPr/>
            </p:nvSpPr>
            <p:spPr>
              <a:xfrm>
                <a:off x="1776" y="2040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33812" name="Object 10"/>
              <p:cNvGraphicFramePr>
                <a:graphicFrameLocks noChangeAspect="1"/>
              </p:cNvGraphicFramePr>
              <p:nvPr/>
            </p:nvGraphicFramePr>
            <p:xfrm>
              <a:off x="2160" y="1920"/>
              <a:ext cx="43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68" r:id="rId5" imgW="850265" imgH="469900" progId="Equation.3">
                      <p:embed/>
                    </p:oleObj>
                  </mc:Choice>
                  <mc:Fallback>
                    <p:oleObj r:id="rId5" imgW="850265" imgH="469900" progId="Equation.3">
                      <p:embed/>
                      <p:pic>
                        <p:nvPicPr>
                          <p:cNvPr id="0" name="图片 3094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160" y="1920"/>
                            <a:ext cx="434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813" name="Object 11"/>
              <p:cNvGraphicFramePr>
                <a:graphicFrameLocks noChangeAspect="1"/>
              </p:cNvGraphicFramePr>
              <p:nvPr/>
            </p:nvGraphicFramePr>
            <p:xfrm>
              <a:off x="2173" y="1440"/>
              <a:ext cx="40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69" r:id="rId7" imgW="799465" imgH="469900" progId="Equation.3">
                      <p:embed/>
                    </p:oleObj>
                  </mc:Choice>
                  <mc:Fallback>
                    <p:oleObj r:id="rId7" imgW="799465" imgH="469900" progId="Equation.3">
                      <p:embed/>
                      <p:pic>
                        <p:nvPicPr>
                          <p:cNvPr id="0" name="图片 3096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173" y="1440"/>
                            <a:ext cx="408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3814" name="Line 12"/>
              <p:cNvSpPr/>
              <p:nvPr/>
            </p:nvSpPr>
            <p:spPr>
              <a:xfrm>
                <a:off x="1776" y="1560"/>
                <a:ext cx="0" cy="48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15" name="Line 13"/>
              <p:cNvSpPr/>
              <p:nvPr/>
            </p:nvSpPr>
            <p:spPr>
              <a:xfrm>
                <a:off x="1488" y="1800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16" name="Oval 14"/>
              <p:cNvSpPr/>
              <p:nvPr/>
            </p:nvSpPr>
            <p:spPr>
              <a:xfrm>
                <a:off x="1752" y="177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17" name="Line 15"/>
              <p:cNvSpPr/>
              <p:nvPr/>
            </p:nvSpPr>
            <p:spPr>
              <a:xfrm>
                <a:off x="2688" y="2040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18" name="Line 16"/>
              <p:cNvSpPr/>
              <p:nvPr/>
            </p:nvSpPr>
            <p:spPr>
              <a:xfrm>
                <a:off x="2688" y="1560"/>
                <a:ext cx="24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19" name="Oval 17"/>
              <p:cNvSpPr/>
              <p:nvPr/>
            </p:nvSpPr>
            <p:spPr>
              <a:xfrm>
                <a:off x="2832" y="1712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20" name="Line 18"/>
              <p:cNvSpPr/>
              <p:nvPr/>
            </p:nvSpPr>
            <p:spPr>
              <a:xfrm>
                <a:off x="2928" y="1560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3821" name="Line 19"/>
              <p:cNvSpPr/>
              <p:nvPr/>
            </p:nvSpPr>
            <p:spPr>
              <a:xfrm flipV="1">
                <a:off x="2928" y="1904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3822" name="Line 20"/>
              <p:cNvSpPr/>
              <p:nvPr/>
            </p:nvSpPr>
            <p:spPr>
              <a:xfrm>
                <a:off x="3024" y="1808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33823" name="Object 21"/>
              <p:cNvGraphicFramePr>
                <a:graphicFrameLocks noChangeAspect="1"/>
              </p:cNvGraphicFramePr>
              <p:nvPr/>
            </p:nvGraphicFramePr>
            <p:xfrm>
              <a:off x="2856" y="1728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970" r:id="rId9" imgW="266065" imgH="266065" progId="Equation.3">
                      <p:embed/>
                    </p:oleObj>
                  </mc:Choice>
                  <mc:Fallback>
                    <p:oleObj r:id="rId9" imgW="266065" imgH="266065" progId="Equation.3">
                      <p:embed/>
                      <p:pic>
                        <p:nvPicPr>
                          <p:cNvPr id="0" name="图片 3097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2856" y="1728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3800" name="Object 22"/>
            <p:cNvGraphicFramePr>
              <a:graphicFrameLocks noChangeAspect="1"/>
            </p:cNvGraphicFramePr>
            <p:nvPr/>
          </p:nvGraphicFramePr>
          <p:xfrm>
            <a:off x="4179" y="1634"/>
            <a:ext cx="163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71" r:id="rId11" imgW="1854200" imgH="469900" progId="Equation.3">
                    <p:embed/>
                  </p:oleObj>
                </mc:Choice>
                <mc:Fallback>
                  <p:oleObj r:id="rId11" imgW="1854200" imgH="4699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179" y="1634"/>
                          <a:ext cx="163" cy="1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1" name="Rectangle 23"/>
            <p:cNvSpPr/>
            <p:nvPr/>
          </p:nvSpPr>
          <p:spPr>
            <a:xfrm>
              <a:off x="3471" y="1440"/>
              <a:ext cx="1185" cy="363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02" name="Line 24"/>
            <p:cNvSpPr/>
            <p:nvPr/>
          </p:nvSpPr>
          <p:spPr>
            <a:xfrm>
              <a:off x="3175" y="1622"/>
              <a:ext cx="2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3803" name="Line 25"/>
            <p:cNvSpPr/>
            <p:nvPr/>
          </p:nvSpPr>
          <p:spPr>
            <a:xfrm>
              <a:off x="4656" y="1622"/>
              <a:ext cx="2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3804" name="Object 26"/>
            <p:cNvGraphicFramePr>
              <a:graphicFrameLocks noChangeAspect="1"/>
            </p:cNvGraphicFramePr>
            <p:nvPr/>
          </p:nvGraphicFramePr>
          <p:xfrm>
            <a:off x="4179" y="1501"/>
            <a:ext cx="446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72" r:id="rId13" imgW="850265" imgH="469900" progId="Equation.3">
                    <p:embed/>
                  </p:oleObj>
                </mc:Choice>
                <mc:Fallback>
                  <p:oleObj r:id="rId13" imgW="850265" imgH="4699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179" y="1501"/>
                          <a:ext cx="446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5" name="Object 27"/>
            <p:cNvGraphicFramePr>
              <a:graphicFrameLocks noChangeAspect="1"/>
            </p:cNvGraphicFramePr>
            <p:nvPr/>
          </p:nvGraphicFramePr>
          <p:xfrm>
            <a:off x="3529" y="1501"/>
            <a:ext cx="419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73" r:id="rId14" imgW="799465" imgH="469900" progId="Equation.3">
                    <p:embed/>
                  </p:oleObj>
                </mc:Choice>
                <mc:Fallback>
                  <p:oleObj r:id="rId14" imgW="799465" imgH="469900" progId="Equation.3">
                    <p:embed/>
                    <p:pic>
                      <p:nvPicPr>
                        <p:cNvPr id="0" name="图片 310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529" y="1501"/>
                          <a:ext cx="419" cy="2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6" name="Object 28"/>
            <p:cNvGraphicFramePr>
              <a:graphicFrameLocks noChangeAspect="1"/>
            </p:cNvGraphicFramePr>
            <p:nvPr/>
          </p:nvGraphicFramePr>
          <p:xfrm>
            <a:off x="2928" y="1544"/>
            <a:ext cx="164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74" r:id="rId15" imgW="254000" imgH="190500" progId="Equation.3">
                    <p:embed/>
                  </p:oleObj>
                </mc:Choice>
                <mc:Fallback>
                  <p:oleObj r:id="rId15" imgW="254000" imgH="190500" progId="Equation.3">
                    <p:embed/>
                    <p:pic>
                      <p:nvPicPr>
                        <p:cNvPr id="0" name="图片 310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928" y="1544"/>
                          <a:ext cx="164" cy="1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7" name="Object 29"/>
            <p:cNvGraphicFramePr>
              <a:graphicFrameLocks noChangeAspect="1"/>
            </p:cNvGraphicFramePr>
            <p:nvPr/>
          </p:nvGraphicFramePr>
          <p:xfrm>
            <a:off x="3984" y="1536"/>
            <a:ext cx="167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975" r:id="rId17" imgW="266065" imgH="266065" progId="Equation.3">
                    <p:embed/>
                  </p:oleObj>
                </mc:Choice>
                <mc:Fallback>
                  <p:oleObj r:id="rId17" imgW="266065" imgH="266065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984" y="1536"/>
                          <a:ext cx="167" cy="1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54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5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1" name="Rectangle 3"/>
          <p:cNvSpPr>
            <a:spLocks noGrp="1"/>
          </p:cNvSpPr>
          <p:nvPr>
            <p:ph idx="1"/>
          </p:nvPr>
        </p:nvSpPr>
        <p:spPr>
          <a:xfrm>
            <a:off x="1141413" y="2527300"/>
            <a:ext cx="4797425" cy="26670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[n]= δ[n] + 0.5δ[n-1]</a:t>
            </a:r>
          </a:p>
          <a:p>
            <a:pPr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[n]= 0.5δ[n] - 0.25δ[n-1]</a:t>
            </a:r>
          </a:p>
          <a:p>
            <a:pPr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[n]= 2δ[n]</a:t>
            </a:r>
          </a:p>
          <a:p>
            <a:pPr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[n]= 2(0.5)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[n]</a:t>
            </a:r>
            <a:endParaRPr lang="en-US" altLang="zh-CN" dirty="0">
              <a:ea typeface="Times New Roman" panose="02020603050405020304" pitchFamily="18" charset="0"/>
            </a:endParaRPr>
          </a:p>
        </p:txBody>
      </p:sp>
      <p:grpSp>
        <p:nvGrpSpPr>
          <p:cNvPr id="288772" name="Group 4"/>
          <p:cNvGrpSpPr/>
          <p:nvPr/>
        </p:nvGrpSpPr>
        <p:grpSpPr>
          <a:xfrm>
            <a:off x="6096000" y="2438400"/>
            <a:ext cx="3276600" cy="2743200"/>
            <a:chOff x="1152" y="1680"/>
            <a:chExt cx="2064" cy="1728"/>
          </a:xfrm>
          <a:solidFill>
            <a:schemeClr val="bg1"/>
          </a:solidFill>
        </p:grpSpPr>
        <p:sp>
          <p:nvSpPr>
            <p:cNvPr id="34822" name="Rectangle 5"/>
            <p:cNvSpPr/>
            <p:nvPr/>
          </p:nvSpPr>
          <p:spPr>
            <a:xfrm>
              <a:off x="1728" y="1680"/>
              <a:ext cx="624" cy="336"/>
            </a:xfrm>
            <a:prstGeom prst="rect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3" name="Rectangle 6"/>
            <p:cNvSpPr/>
            <p:nvPr/>
          </p:nvSpPr>
          <p:spPr>
            <a:xfrm>
              <a:off x="1200" y="2120"/>
              <a:ext cx="624" cy="336"/>
            </a:xfrm>
            <a:prstGeom prst="rect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24" name="Object 7"/>
            <p:cNvGraphicFramePr>
              <a:graphicFrameLocks noChangeAspect="1"/>
            </p:cNvGraphicFramePr>
            <p:nvPr/>
          </p:nvGraphicFramePr>
          <p:xfrm>
            <a:off x="1296" y="2160"/>
            <a:ext cx="43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77" r:id="rId3" imgW="850265" imgH="469900" progId="Equation.3">
                    <p:embed/>
                  </p:oleObj>
                </mc:Choice>
                <mc:Fallback>
                  <p:oleObj r:id="rId3" imgW="850265" imgH="4699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96" y="2160"/>
                          <a:ext cx="434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25" name="Object 8"/>
            <p:cNvGraphicFramePr>
              <a:graphicFrameLocks noChangeAspect="1"/>
            </p:cNvGraphicFramePr>
            <p:nvPr/>
          </p:nvGraphicFramePr>
          <p:xfrm>
            <a:off x="1837" y="1728"/>
            <a:ext cx="4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78" r:id="rId5" imgW="799465" imgH="469900" progId="Equation.3">
                    <p:embed/>
                  </p:oleObj>
                </mc:Choice>
                <mc:Fallback>
                  <p:oleObj r:id="rId5" imgW="799465" imgH="4699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37" y="1728"/>
                          <a:ext cx="40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6" name="Oval 9"/>
            <p:cNvSpPr/>
            <p:nvPr/>
          </p:nvSpPr>
          <p:spPr>
            <a:xfrm>
              <a:off x="1496" y="1824"/>
              <a:ext cx="48" cy="48"/>
            </a:xfrm>
            <a:prstGeom prst="ellips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7" name="Line 10"/>
            <p:cNvSpPr/>
            <p:nvPr/>
          </p:nvSpPr>
          <p:spPr>
            <a:xfrm>
              <a:off x="2352" y="1848"/>
              <a:ext cx="336" cy="0"/>
            </a:xfrm>
            <a:prstGeom prst="lin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34828" name="Group 11"/>
            <p:cNvGrpSpPr/>
            <p:nvPr/>
          </p:nvGrpSpPr>
          <p:grpSpPr>
            <a:xfrm>
              <a:off x="2688" y="1752"/>
              <a:ext cx="192" cy="192"/>
              <a:chOff x="2496" y="2000"/>
              <a:chExt cx="192" cy="192"/>
            </a:xfrm>
            <a:grpFill/>
          </p:grpSpPr>
          <p:sp>
            <p:nvSpPr>
              <p:cNvPr id="34847" name="Oval 12"/>
              <p:cNvSpPr/>
              <p:nvPr/>
            </p:nvSpPr>
            <p:spPr>
              <a:xfrm>
                <a:off x="2496" y="2000"/>
                <a:ext cx="192" cy="192"/>
              </a:xfrm>
              <a:prstGeom prst="ellipse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34848" name="Object 13"/>
              <p:cNvGraphicFramePr>
                <a:graphicFrameLocks noChangeAspect="1"/>
              </p:cNvGraphicFramePr>
              <p:nvPr/>
            </p:nvGraphicFramePr>
            <p:xfrm>
              <a:off x="2520" y="2016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79" r:id="rId7" imgW="266065" imgH="266065" progId="Equation.3">
                      <p:embed/>
                    </p:oleObj>
                  </mc:Choice>
                  <mc:Fallback>
                    <p:oleObj r:id="rId7" imgW="266065" imgH="266065" progId="Equation.3">
                      <p:embed/>
                      <p:pic>
                        <p:nvPicPr>
                          <p:cNvPr id="0" name="图片 3103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520" y="2016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4829" name="Line 14"/>
            <p:cNvSpPr/>
            <p:nvPr/>
          </p:nvSpPr>
          <p:spPr>
            <a:xfrm>
              <a:off x="2880" y="1856"/>
              <a:ext cx="336" cy="0"/>
            </a:xfrm>
            <a:prstGeom prst="lin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4830" name="Line 15"/>
            <p:cNvSpPr/>
            <p:nvPr/>
          </p:nvSpPr>
          <p:spPr>
            <a:xfrm>
              <a:off x="1152" y="1848"/>
              <a:ext cx="576" cy="0"/>
            </a:xfrm>
            <a:prstGeom prst="lin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4831" name="Line 16"/>
            <p:cNvSpPr/>
            <p:nvPr/>
          </p:nvSpPr>
          <p:spPr>
            <a:xfrm>
              <a:off x="1520" y="1840"/>
              <a:ext cx="0" cy="288"/>
            </a:xfrm>
            <a:prstGeom prst="lin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4832" name="Rectangle 17"/>
            <p:cNvSpPr/>
            <p:nvPr/>
          </p:nvSpPr>
          <p:spPr>
            <a:xfrm>
              <a:off x="1744" y="2576"/>
              <a:ext cx="624" cy="336"/>
            </a:xfrm>
            <a:prstGeom prst="rect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3" name="Rectangle 18"/>
            <p:cNvSpPr/>
            <p:nvPr/>
          </p:nvSpPr>
          <p:spPr>
            <a:xfrm>
              <a:off x="1752" y="3072"/>
              <a:ext cx="624" cy="336"/>
            </a:xfrm>
            <a:prstGeom prst="rect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4" name="Line 19"/>
            <p:cNvSpPr/>
            <p:nvPr/>
          </p:nvSpPr>
          <p:spPr>
            <a:xfrm>
              <a:off x="1520" y="2448"/>
              <a:ext cx="0" cy="816"/>
            </a:xfrm>
            <a:prstGeom prst="lin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35" name="Line 20"/>
            <p:cNvSpPr/>
            <p:nvPr/>
          </p:nvSpPr>
          <p:spPr>
            <a:xfrm>
              <a:off x="1536" y="2744"/>
              <a:ext cx="192" cy="0"/>
            </a:xfrm>
            <a:prstGeom prst="lin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4836" name="Line 21"/>
            <p:cNvSpPr/>
            <p:nvPr/>
          </p:nvSpPr>
          <p:spPr>
            <a:xfrm>
              <a:off x="1520" y="3248"/>
              <a:ext cx="240" cy="0"/>
            </a:xfrm>
            <a:prstGeom prst="lin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34837" name="Group 22"/>
            <p:cNvGrpSpPr/>
            <p:nvPr/>
          </p:nvGrpSpPr>
          <p:grpSpPr>
            <a:xfrm>
              <a:off x="2688" y="2624"/>
              <a:ext cx="192" cy="192"/>
              <a:chOff x="2496" y="2000"/>
              <a:chExt cx="192" cy="192"/>
            </a:xfrm>
            <a:grpFill/>
          </p:grpSpPr>
          <p:sp>
            <p:nvSpPr>
              <p:cNvPr id="34845" name="Oval 23"/>
              <p:cNvSpPr/>
              <p:nvPr/>
            </p:nvSpPr>
            <p:spPr>
              <a:xfrm>
                <a:off x="2496" y="2000"/>
                <a:ext cx="192" cy="192"/>
              </a:xfrm>
              <a:prstGeom prst="ellipse">
                <a:avLst/>
              </a:prstGeom>
              <a:grp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34846" name="Object 24"/>
              <p:cNvGraphicFramePr>
                <a:graphicFrameLocks noChangeAspect="1"/>
              </p:cNvGraphicFramePr>
              <p:nvPr/>
            </p:nvGraphicFramePr>
            <p:xfrm>
              <a:off x="2520" y="2016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880" r:id="rId9" imgW="266065" imgH="266065" progId="Equation.3">
                      <p:embed/>
                    </p:oleObj>
                  </mc:Choice>
                  <mc:Fallback>
                    <p:oleObj r:id="rId9" imgW="266065" imgH="266065" progId="Equation.3">
                      <p:embed/>
                      <p:pic>
                        <p:nvPicPr>
                          <p:cNvPr id="0" name="图片 3106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520" y="2016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4838" name="Line 25"/>
            <p:cNvSpPr/>
            <p:nvPr/>
          </p:nvSpPr>
          <p:spPr>
            <a:xfrm>
              <a:off x="2360" y="2736"/>
              <a:ext cx="336" cy="0"/>
            </a:xfrm>
            <a:prstGeom prst="lin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4839" name="Line 26"/>
            <p:cNvSpPr/>
            <p:nvPr/>
          </p:nvSpPr>
          <p:spPr>
            <a:xfrm flipV="1">
              <a:off x="2792" y="1944"/>
              <a:ext cx="0" cy="672"/>
            </a:xfrm>
            <a:prstGeom prst="lin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4840" name="Line 27"/>
            <p:cNvSpPr/>
            <p:nvPr/>
          </p:nvSpPr>
          <p:spPr>
            <a:xfrm flipV="1">
              <a:off x="2784" y="2800"/>
              <a:ext cx="0" cy="432"/>
            </a:xfrm>
            <a:prstGeom prst="lin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4841" name="Line 28"/>
            <p:cNvSpPr/>
            <p:nvPr/>
          </p:nvSpPr>
          <p:spPr>
            <a:xfrm>
              <a:off x="2360" y="3232"/>
              <a:ext cx="432" cy="0"/>
            </a:xfrm>
            <a:prstGeom prst="lin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42" name="Oval 29"/>
            <p:cNvSpPr/>
            <p:nvPr/>
          </p:nvSpPr>
          <p:spPr>
            <a:xfrm>
              <a:off x="1504" y="2712"/>
              <a:ext cx="48" cy="48"/>
            </a:xfrm>
            <a:prstGeom prst="ellipse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43" name="Object 30"/>
            <p:cNvGraphicFramePr>
              <a:graphicFrameLocks noChangeAspect="1"/>
            </p:cNvGraphicFramePr>
            <p:nvPr/>
          </p:nvGraphicFramePr>
          <p:xfrm>
            <a:off x="1872" y="3120"/>
            <a:ext cx="43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81" r:id="rId10" imgW="850265" imgH="469900" progId="Equation.3">
                    <p:embed/>
                  </p:oleObj>
                </mc:Choice>
                <mc:Fallback>
                  <p:oleObj r:id="rId10" imgW="850265" imgH="4699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872" y="3120"/>
                          <a:ext cx="434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44" name="Object 31"/>
            <p:cNvGraphicFramePr>
              <a:graphicFrameLocks noChangeAspect="1"/>
            </p:cNvGraphicFramePr>
            <p:nvPr/>
          </p:nvGraphicFramePr>
          <p:xfrm>
            <a:off x="1859" y="2621"/>
            <a:ext cx="4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882" r:id="rId12" imgW="837565" imgH="482600" progId="Equation.3">
                    <p:embed/>
                  </p:oleObj>
                </mc:Choice>
                <mc:Fallback>
                  <p:oleObj r:id="rId12" imgW="837565" imgH="48260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859" y="2621"/>
                          <a:ext cx="428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8800" name="Text Box 32"/>
          <p:cNvSpPr txBox="1"/>
          <p:nvPr/>
        </p:nvSpPr>
        <p:spPr>
          <a:xfrm>
            <a:off x="1181101" y="1189147"/>
            <a:ext cx="7897813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</a:pPr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Consider the following discrete-time system:</a:t>
            </a:r>
          </a:p>
        </p:txBody>
      </p:sp>
      <p:sp>
        <p:nvSpPr>
          <p:cNvPr id="34821" name="Rectangle 34"/>
          <p:cNvSpPr/>
          <p:nvPr/>
        </p:nvSpPr>
        <p:spPr>
          <a:xfrm>
            <a:off x="2197735" y="361633"/>
            <a:ext cx="1871025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200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8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8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/>
      <p:bldP spid="28880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5" name="Rectangle 3"/>
          <p:cNvSpPr>
            <a:spLocks noGrp="1"/>
          </p:cNvSpPr>
          <p:nvPr>
            <p:ph idx="1"/>
          </p:nvPr>
        </p:nvSpPr>
        <p:spPr>
          <a:xfrm>
            <a:off x="1851025" y="442913"/>
            <a:ext cx="8318500" cy="6096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/>
              <a:t>Simplifying the block-diagram</a:t>
            </a:r>
          </a:p>
        </p:txBody>
      </p:sp>
      <p:grpSp>
        <p:nvGrpSpPr>
          <p:cNvPr id="289796" name="Group 4"/>
          <p:cNvGrpSpPr/>
          <p:nvPr/>
        </p:nvGrpSpPr>
        <p:grpSpPr>
          <a:xfrm>
            <a:off x="1685132" y="1608992"/>
            <a:ext cx="3340100" cy="1993900"/>
            <a:chOff x="624" y="1776"/>
            <a:chExt cx="2104" cy="1256"/>
          </a:xfrm>
        </p:grpSpPr>
        <p:sp>
          <p:nvSpPr>
            <p:cNvPr id="35888" name="Rectangle 5"/>
            <p:cNvSpPr/>
            <p:nvPr/>
          </p:nvSpPr>
          <p:spPr>
            <a:xfrm>
              <a:off x="1200" y="1776"/>
              <a:ext cx="624" cy="336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89" name="Rectangle 6"/>
            <p:cNvSpPr/>
            <p:nvPr/>
          </p:nvSpPr>
          <p:spPr>
            <a:xfrm>
              <a:off x="672" y="2216"/>
              <a:ext cx="624" cy="336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5890" name="Object 7"/>
            <p:cNvGraphicFramePr>
              <a:graphicFrameLocks noChangeAspect="1"/>
            </p:cNvGraphicFramePr>
            <p:nvPr/>
          </p:nvGraphicFramePr>
          <p:xfrm>
            <a:off x="768" y="2256"/>
            <a:ext cx="43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91" r:id="rId3" imgW="850265" imgH="469900" progId="Equation.3">
                    <p:embed/>
                  </p:oleObj>
                </mc:Choice>
                <mc:Fallback>
                  <p:oleObj r:id="rId3" imgW="850265" imgH="4699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68" y="2256"/>
                          <a:ext cx="434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91" name="Object 8"/>
            <p:cNvGraphicFramePr>
              <a:graphicFrameLocks noChangeAspect="1"/>
            </p:cNvGraphicFramePr>
            <p:nvPr/>
          </p:nvGraphicFramePr>
          <p:xfrm>
            <a:off x="1309" y="1824"/>
            <a:ext cx="4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92" r:id="rId5" imgW="799465" imgH="469900" progId="Equation.3">
                    <p:embed/>
                  </p:oleObj>
                </mc:Choice>
                <mc:Fallback>
                  <p:oleObj r:id="rId5" imgW="799465" imgH="46990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309" y="1824"/>
                          <a:ext cx="40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92" name="Oval 9"/>
            <p:cNvSpPr/>
            <p:nvPr/>
          </p:nvSpPr>
          <p:spPr>
            <a:xfrm>
              <a:off x="968" y="1920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5893" name="Group 10"/>
            <p:cNvGrpSpPr/>
            <p:nvPr/>
          </p:nvGrpSpPr>
          <p:grpSpPr>
            <a:xfrm>
              <a:off x="2200" y="1848"/>
              <a:ext cx="192" cy="192"/>
              <a:chOff x="2496" y="2000"/>
              <a:chExt cx="192" cy="192"/>
            </a:xfrm>
          </p:grpSpPr>
          <p:sp>
            <p:nvSpPr>
              <p:cNvPr id="35904" name="Oval 11"/>
              <p:cNvSpPr/>
              <p:nvPr/>
            </p:nvSpPr>
            <p:spPr>
              <a:xfrm>
                <a:off x="2496" y="2000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35905" name="Object 12"/>
              <p:cNvGraphicFramePr>
                <a:graphicFrameLocks noChangeAspect="1"/>
              </p:cNvGraphicFramePr>
              <p:nvPr/>
            </p:nvGraphicFramePr>
            <p:xfrm>
              <a:off x="2520" y="2016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093" r:id="rId7" imgW="266065" imgH="266065" progId="Equation.3">
                      <p:embed/>
                    </p:oleObj>
                  </mc:Choice>
                  <mc:Fallback>
                    <p:oleObj r:id="rId7" imgW="266065" imgH="266065" progId="Equation.3">
                      <p:embed/>
                      <p:pic>
                        <p:nvPicPr>
                          <p:cNvPr id="0" name="图片 3109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520" y="2016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5894" name="Line 13"/>
            <p:cNvSpPr/>
            <p:nvPr/>
          </p:nvSpPr>
          <p:spPr>
            <a:xfrm>
              <a:off x="2392" y="1952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95" name="Line 14"/>
            <p:cNvSpPr/>
            <p:nvPr/>
          </p:nvSpPr>
          <p:spPr>
            <a:xfrm>
              <a:off x="624" y="1944"/>
              <a:ext cx="5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96" name="Line 15"/>
            <p:cNvSpPr/>
            <p:nvPr/>
          </p:nvSpPr>
          <p:spPr>
            <a:xfrm>
              <a:off x="992" y="1936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97" name="Rectangle 16"/>
            <p:cNvSpPr/>
            <p:nvPr/>
          </p:nvSpPr>
          <p:spPr>
            <a:xfrm>
              <a:off x="1152" y="2696"/>
              <a:ext cx="1056" cy="336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5898" name="Object 17"/>
            <p:cNvGraphicFramePr>
              <a:graphicFrameLocks noChangeAspect="1"/>
            </p:cNvGraphicFramePr>
            <p:nvPr/>
          </p:nvGraphicFramePr>
          <p:xfrm>
            <a:off x="1184" y="2704"/>
            <a:ext cx="1008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94" r:id="rId9" imgW="1676400" imgH="482600" progId="Equation.3">
                    <p:embed/>
                  </p:oleObj>
                </mc:Choice>
                <mc:Fallback>
                  <p:oleObj r:id="rId9" imgW="1676400" imgH="4826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184" y="2704"/>
                          <a:ext cx="1008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99" name="Line 18"/>
            <p:cNvSpPr/>
            <p:nvPr/>
          </p:nvSpPr>
          <p:spPr>
            <a:xfrm>
              <a:off x="1008" y="2552"/>
              <a:ext cx="0" cy="3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00" name="Line 19"/>
            <p:cNvSpPr/>
            <p:nvPr/>
          </p:nvSpPr>
          <p:spPr>
            <a:xfrm>
              <a:off x="1008" y="2864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901" name="Line 20"/>
            <p:cNvSpPr/>
            <p:nvPr/>
          </p:nvSpPr>
          <p:spPr>
            <a:xfrm>
              <a:off x="2208" y="2880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02" name="Line 21"/>
            <p:cNvSpPr/>
            <p:nvPr/>
          </p:nvSpPr>
          <p:spPr>
            <a:xfrm flipV="1">
              <a:off x="2304" y="2016"/>
              <a:ext cx="0" cy="8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903" name="Line 22"/>
            <p:cNvSpPr/>
            <p:nvPr/>
          </p:nvSpPr>
          <p:spPr>
            <a:xfrm>
              <a:off x="1824" y="1944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289815" name="Group 23"/>
          <p:cNvGrpSpPr/>
          <p:nvPr/>
        </p:nvGrpSpPr>
        <p:grpSpPr>
          <a:xfrm>
            <a:off x="6411975" y="1894498"/>
            <a:ext cx="4025900" cy="1257300"/>
            <a:chOff x="2976" y="2016"/>
            <a:chExt cx="2536" cy="792"/>
          </a:xfrm>
        </p:grpSpPr>
        <p:sp>
          <p:nvSpPr>
            <p:cNvPr id="35869" name="Rectangle 24"/>
            <p:cNvSpPr/>
            <p:nvPr/>
          </p:nvSpPr>
          <p:spPr>
            <a:xfrm>
              <a:off x="3984" y="2016"/>
              <a:ext cx="624" cy="336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5870" name="Object 25"/>
            <p:cNvGraphicFramePr>
              <a:graphicFrameLocks noChangeAspect="1"/>
            </p:cNvGraphicFramePr>
            <p:nvPr/>
          </p:nvGraphicFramePr>
          <p:xfrm>
            <a:off x="4093" y="2064"/>
            <a:ext cx="4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095" r:id="rId11" imgW="799465" imgH="469900" progId="Equation.3">
                    <p:embed/>
                  </p:oleObj>
                </mc:Choice>
                <mc:Fallback>
                  <p:oleObj r:id="rId11" imgW="799465" imgH="4699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093" y="2064"/>
                          <a:ext cx="408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1" name="Oval 26"/>
            <p:cNvSpPr/>
            <p:nvPr/>
          </p:nvSpPr>
          <p:spPr>
            <a:xfrm>
              <a:off x="3064" y="2160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5872" name="Group 27"/>
            <p:cNvGrpSpPr/>
            <p:nvPr/>
          </p:nvGrpSpPr>
          <p:grpSpPr>
            <a:xfrm>
              <a:off x="4984" y="2088"/>
              <a:ext cx="192" cy="192"/>
              <a:chOff x="2496" y="2000"/>
              <a:chExt cx="192" cy="192"/>
            </a:xfrm>
          </p:grpSpPr>
          <p:sp>
            <p:nvSpPr>
              <p:cNvPr id="35886" name="Oval 28"/>
              <p:cNvSpPr/>
              <p:nvPr/>
            </p:nvSpPr>
            <p:spPr>
              <a:xfrm>
                <a:off x="2496" y="2000"/>
                <a:ext cx="192" cy="192"/>
              </a:xfrm>
              <a:prstGeom prst="ellipse">
                <a:avLst/>
              </a:prstGeom>
              <a:solidFill>
                <a:srgbClr val="CCFFFF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35887" name="Object 29"/>
              <p:cNvGraphicFramePr>
                <a:graphicFrameLocks noChangeAspect="1"/>
              </p:cNvGraphicFramePr>
              <p:nvPr/>
            </p:nvGraphicFramePr>
            <p:xfrm>
              <a:off x="2520" y="2016"/>
              <a:ext cx="167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096" r:id="rId12" imgW="266065" imgH="266065" progId="Equation.3">
                      <p:embed/>
                    </p:oleObj>
                  </mc:Choice>
                  <mc:Fallback>
                    <p:oleObj r:id="rId12" imgW="266065" imgH="266065" progId="Equation.3">
                      <p:embed/>
                      <p:pic>
                        <p:nvPicPr>
                          <p:cNvPr id="0" name="图片 3114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2520" y="2016"/>
                            <a:ext cx="167" cy="16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5873" name="Line 30"/>
            <p:cNvSpPr/>
            <p:nvPr/>
          </p:nvSpPr>
          <p:spPr>
            <a:xfrm>
              <a:off x="5176" y="2192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74" name="Rectangle 31"/>
            <p:cNvSpPr/>
            <p:nvPr/>
          </p:nvSpPr>
          <p:spPr>
            <a:xfrm>
              <a:off x="3216" y="2448"/>
              <a:ext cx="1776" cy="336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875" name="Line 32"/>
            <p:cNvSpPr/>
            <p:nvPr/>
          </p:nvSpPr>
          <p:spPr>
            <a:xfrm>
              <a:off x="3080" y="2592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76" name="Line 33"/>
            <p:cNvSpPr/>
            <p:nvPr/>
          </p:nvSpPr>
          <p:spPr>
            <a:xfrm>
              <a:off x="4992" y="2616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77" name="Line 34"/>
            <p:cNvSpPr/>
            <p:nvPr/>
          </p:nvSpPr>
          <p:spPr>
            <a:xfrm>
              <a:off x="4608" y="2184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35878" name="Group 35"/>
            <p:cNvGrpSpPr/>
            <p:nvPr/>
          </p:nvGrpSpPr>
          <p:grpSpPr>
            <a:xfrm>
              <a:off x="3264" y="2472"/>
              <a:ext cx="1680" cy="336"/>
              <a:chOff x="3169" y="3216"/>
              <a:chExt cx="1680" cy="336"/>
            </a:xfrm>
          </p:grpSpPr>
          <p:graphicFrame>
            <p:nvGraphicFramePr>
              <p:cNvPr id="35882" name="Object 36"/>
              <p:cNvGraphicFramePr>
                <a:graphicFrameLocks noChangeAspect="1"/>
              </p:cNvGraphicFramePr>
              <p:nvPr/>
            </p:nvGraphicFramePr>
            <p:xfrm>
              <a:off x="3169" y="3216"/>
              <a:ext cx="1680" cy="2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097" r:id="rId13" imgW="2794000" imgH="482600" progId="Equation.3">
                      <p:embed/>
                    </p:oleObj>
                  </mc:Choice>
                  <mc:Fallback>
                    <p:oleObj r:id="rId13" imgW="2794000" imgH="482600" progId="Equation.3">
                      <p:embed/>
                      <p:pic>
                        <p:nvPicPr>
                          <p:cNvPr id="0" name="图片 3115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3169" y="3216"/>
                            <a:ext cx="1680" cy="28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5883" name="Group 37"/>
              <p:cNvGrpSpPr/>
              <p:nvPr/>
            </p:nvGrpSpPr>
            <p:grpSpPr>
              <a:xfrm>
                <a:off x="3568" y="3264"/>
                <a:ext cx="212" cy="288"/>
                <a:chOff x="2224" y="3560"/>
                <a:chExt cx="212" cy="288"/>
              </a:xfrm>
            </p:grpSpPr>
            <p:sp>
              <p:nvSpPr>
                <p:cNvPr id="35884" name="Oval 38"/>
                <p:cNvSpPr/>
                <p:nvPr/>
              </p:nvSpPr>
              <p:spPr>
                <a:xfrm>
                  <a:off x="2256" y="3600"/>
                  <a:ext cx="144" cy="144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1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微软雅黑" panose="020B0503020204020204" pitchFamily="34" charset="-12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微软雅黑" panose="020B0503020204020204" pitchFamily="34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微软雅黑" panose="020B0503020204020204" pitchFamily="34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微软雅黑" panose="020B0503020204020204" pitchFamily="34" charset="-122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36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885" name="Text Box 39"/>
                <p:cNvSpPr txBox="1"/>
                <p:nvPr/>
              </p:nvSpPr>
              <p:spPr>
                <a:xfrm>
                  <a:off x="2224" y="3560"/>
                  <a:ext cx="212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1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微软雅黑" panose="020B0503020204020204" pitchFamily="34" charset="-12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微软雅黑" panose="020B0503020204020204" pitchFamily="34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微软雅黑" panose="020B0503020204020204" pitchFamily="34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微软雅黑" panose="020B0503020204020204" pitchFamily="34" charset="-122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*</a:t>
                  </a:r>
                </a:p>
              </p:txBody>
            </p:sp>
          </p:grpSp>
        </p:grpSp>
        <p:sp>
          <p:nvSpPr>
            <p:cNvPr id="35879" name="Line 40"/>
            <p:cNvSpPr/>
            <p:nvPr/>
          </p:nvSpPr>
          <p:spPr>
            <a:xfrm>
              <a:off x="2976" y="2192"/>
              <a:ext cx="10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80" name="Line 41"/>
            <p:cNvSpPr/>
            <p:nvPr/>
          </p:nvSpPr>
          <p:spPr>
            <a:xfrm>
              <a:off x="3088" y="2200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81" name="Line 42"/>
            <p:cNvSpPr/>
            <p:nvPr/>
          </p:nvSpPr>
          <p:spPr>
            <a:xfrm flipV="1">
              <a:off x="5080" y="2280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28983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277664"/>
              </p:ext>
            </p:extLst>
          </p:nvPr>
        </p:nvGraphicFramePr>
        <p:xfrm>
          <a:off x="5663470" y="2275742"/>
          <a:ext cx="252412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98" r:id="rId15" imgW="254000" imgH="190500" progId="Equation.3">
                  <p:embed/>
                </p:oleObj>
              </mc:Choice>
              <mc:Fallback>
                <p:oleObj r:id="rId15" imgW="254000" imgH="1905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63470" y="2275742"/>
                        <a:ext cx="252412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9836" name="Group 44"/>
          <p:cNvGrpSpPr/>
          <p:nvPr/>
        </p:nvGrpSpPr>
        <p:grpSpPr>
          <a:xfrm>
            <a:off x="3580792" y="4258528"/>
            <a:ext cx="5041900" cy="538163"/>
            <a:chOff x="1488" y="3264"/>
            <a:chExt cx="3024" cy="339"/>
          </a:xfrm>
        </p:grpSpPr>
        <p:sp>
          <p:nvSpPr>
            <p:cNvPr id="35860" name="Rectangle 45"/>
            <p:cNvSpPr/>
            <p:nvPr/>
          </p:nvSpPr>
          <p:spPr>
            <a:xfrm>
              <a:off x="1824" y="3264"/>
              <a:ext cx="2352" cy="336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5861" name="Group 46"/>
            <p:cNvGrpSpPr/>
            <p:nvPr/>
          </p:nvGrpSpPr>
          <p:grpSpPr>
            <a:xfrm>
              <a:off x="2448" y="3264"/>
              <a:ext cx="1680" cy="339"/>
              <a:chOff x="3169" y="3216"/>
              <a:chExt cx="1680" cy="339"/>
            </a:xfrm>
          </p:grpSpPr>
          <p:graphicFrame>
            <p:nvGraphicFramePr>
              <p:cNvPr id="35865" name="Object 47"/>
              <p:cNvGraphicFramePr>
                <a:graphicFrameLocks noChangeAspect="1"/>
              </p:cNvGraphicFramePr>
              <p:nvPr/>
            </p:nvGraphicFramePr>
            <p:xfrm>
              <a:off x="3169" y="3216"/>
              <a:ext cx="1680" cy="2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9099" r:id="rId17" imgW="2794000" imgH="482600" progId="Equation.3">
                      <p:embed/>
                    </p:oleObj>
                  </mc:Choice>
                  <mc:Fallback>
                    <p:oleObj r:id="rId17" imgW="2794000" imgH="482600" progId="Equation.3">
                      <p:embed/>
                      <p:pic>
                        <p:nvPicPr>
                          <p:cNvPr id="0" name="图片 3118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3169" y="3216"/>
                            <a:ext cx="1680" cy="28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35866" name="Group 48"/>
              <p:cNvGrpSpPr/>
              <p:nvPr/>
            </p:nvGrpSpPr>
            <p:grpSpPr>
              <a:xfrm>
                <a:off x="3568" y="3264"/>
                <a:ext cx="203" cy="291"/>
                <a:chOff x="2224" y="3560"/>
                <a:chExt cx="203" cy="291"/>
              </a:xfrm>
            </p:grpSpPr>
            <p:sp>
              <p:nvSpPr>
                <p:cNvPr id="35867" name="Oval 49"/>
                <p:cNvSpPr/>
                <p:nvPr/>
              </p:nvSpPr>
              <p:spPr>
                <a:xfrm>
                  <a:off x="2256" y="3600"/>
                  <a:ext cx="144" cy="144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1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微软雅黑" panose="020B0503020204020204" pitchFamily="34" charset="-12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微软雅黑" panose="020B0503020204020204" pitchFamily="34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微软雅黑" panose="020B0503020204020204" pitchFamily="34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微软雅黑" panose="020B0503020204020204" pitchFamily="34" charset="-122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36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5868" name="Text Box 50"/>
                <p:cNvSpPr txBox="1"/>
                <p:nvPr/>
              </p:nvSpPr>
              <p:spPr>
                <a:xfrm>
                  <a:off x="2224" y="3560"/>
                  <a:ext cx="203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800" b="1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微软雅黑" panose="020B0503020204020204" pitchFamily="34" charset="-122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  <a:cs typeface="微软雅黑" panose="020B0503020204020204" pitchFamily="34" charset="-12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微软雅黑" panose="020B0503020204020204" pitchFamily="34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微软雅黑" panose="020B0503020204020204" pitchFamily="34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  <a:cs typeface="微软雅黑" panose="020B0503020204020204" pitchFamily="34" charset="-122"/>
                    </a:defRPr>
                  </a:lvl5pPr>
                </a:lstStyle>
                <a:p>
                  <a:pPr marL="0" lvl="0" indent="0">
                    <a:spcBef>
                      <a:spcPct val="0"/>
                    </a:spcBef>
                    <a:buNone/>
                  </a:pPr>
                  <a:r>
                    <a:rPr lang="en-US" altLang="zh-CN" sz="2400" b="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*</a:t>
                  </a:r>
                </a:p>
              </p:txBody>
            </p:sp>
          </p:grpSp>
        </p:grpSp>
        <p:sp>
          <p:nvSpPr>
            <p:cNvPr id="35862" name="Text Box 51"/>
            <p:cNvSpPr txBox="1"/>
            <p:nvPr/>
          </p:nvSpPr>
          <p:spPr>
            <a:xfrm>
              <a:off x="1872" y="3264"/>
              <a:ext cx="6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r>
                <a:rPr lang="en-US" altLang="zh-CN" sz="2400" b="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[n]+</a:t>
              </a:r>
            </a:p>
          </p:txBody>
        </p:sp>
        <p:sp>
          <p:nvSpPr>
            <p:cNvPr id="35863" name="Line 52"/>
            <p:cNvSpPr/>
            <p:nvPr/>
          </p:nvSpPr>
          <p:spPr>
            <a:xfrm>
              <a:off x="1488" y="3456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64" name="Line 53"/>
            <p:cNvSpPr/>
            <p:nvPr/>
          </p:nvSpPr>
          <p:spPr>
            <a:xfrm>
              <a:off x="4176" y="3408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289846" name="Object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268671"/>
              </p:ext>
            </p:extLst>
          </p:nvPr>
        </p:nvGraphicFramePr>
        <p:xfrm>
          <a:off x="3216275" y="4468078"/>
          <a:ext cx="252413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0" r:id="rId18" imgW="254000" imgH="190500" progId="Equation.3">
                  <p:embed/>
                </p:oleObj>
              </mc:Choice>
              <mc:Fallback>
                <p:oleObj r:id="rId18" imgW="254000" imgH="19050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16275" y="4468078"/>
                        <a:ext cx="252413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9864" name="Object 72"/>
          <p:cNvGraphicFramePr>
            <a:graphicFrameLocks noChangeAspect="1"/>
          </p:cNvGraphicFramePr>
          <p:nvPr/>
        </p:nvGraphicFramePr>
        <p:xfrm>
          <a:off x="3216275" y="5373688"/>
          <a:ext cx="252413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01" r:id="rId19" imgW="254000" imgH="190500" progId="Equation.3">
                  <p:embed/>
                </p:oleObj>
              </mc:Choice>
              <mc:Fallback>
                <p:oleObj r:id="rId19" imgW="254000" imgH="1905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216275" y="5373688"/>
                        <a:ext cx="252413" cy="190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9869" name="Group 77"/>
          <p:cNvGrpSpPr/>
          <p:nvPr/>
        </p:nvGrpSpPr>
        <p:grpSpPr>
          <a:xfrm>
            <a:off x="3575050" y="5300663"/>
            <a:ext cx="5316197" cy="533400"/>
            <a:chOff x="1292" y="3339"/>
            <a:chExt cx="3221" cy="336"/>
          </a:xfrm>
        </p:grpSpPr>
        <p:sp>
          <p:nvSpPr>
            <p:cNvPr id="35850" name="Rectangle 57"/>
            <p:cNvSpPr/>
            <p:nvPr/>
          </p:nvSpPr>
          <p:spPr>
            <a:xfrm>
              <a:off x="1610" y="3339"/>
              <a:ext cx="2858" cy="336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3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35851" name="Group 60"/>
            <p:cNvGrpSpPr/>
            <p:nvPr/>
          </p:nvGrpSpPr>
          <p:grpSpPr>
            <a:xfrm>
              <a:off x="2608" y="3385"/>
              <a:ext cx="212" cy="288"/>
              <a:chOff x="2224" y="3560"/>
              <a:chExt cx="205" cy="288"/>
            </a:xfrm>
          </p:grpSpPr>
          <p:sp>
            <p:nvSpPr>
              <p:cNvPr id="35858" name="Oval 61"/>
              <p:cNvSpPr/>
              <p:nvPr/>
            </p:nvSpPr>
            <p:spPr>
              <a:xfrm>
                <a:off x="2256" y="3600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59" name="Text Box 62"/>
              <p:cNvSpPr txBox="1"/>
              <p:nvPr/>
            </p:nvSpPr>
            <p:spPr>
              <a:xfrm>
                <a:off x="2224" y="3560"/>
                <a:ext cx="20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*</a:t>
                </a:r>
              </a:p>
            </p:txBody>
          </p:sp>
        </p:grpSp>
        <p:sp>
          <p:nvSpPr>
            <p:cNvPr id="35852" name="Text Box 63"/>
            <p:cNvSpPr txBox="1"/>
            <p:nvPr/>
          </p:nvSpPr>
          <p:spPr>
            <a:xfrm>
              <a:off x="1610" y="3339"/>
              <a:ext cx="6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r>
                <a:rPr lang="en-US" altLang="zh-CN" sz="2400" b="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[n]+</a:t>
              </a:r>
            </a:p>
          </p:txBody>
        </p:sp>
        <p:sp>
          <p:nvSpPr>
            <p:cNvPr id="35853" name="Line 64"/>
            <p:cNvSpPr/>
            <p:nvPr/>
          </p:nvSpPr>
          <p:spPr>
            <a:xfrm>
              <a:off x="1292" y="3475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54" name="Text Box 73"/>
            <p:cNvSpPr txBox="1"/>
            <p:nvPr/>
          </p:nvSpPr>
          <p:spPr>
            <a:xfrm>
              <a:off x="2154" y="3339"/>
              <a:ext cx="2359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h</a:t>
              </a:r>
              <a:r>
                <a:rPr lang="en-US" altLang="zh-CN" sz="2400" b="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[n]     h</a:t>
              </a:r>
              <a:r>
                <a:rPr lang="en-US" altLang="zh-CN" sz="2400" b="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r>
                <a: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[n] + h</a:t>
              </a:r>
              <a:r>
                <a:rPr lang="en-US" altLang="zh-CN" sz="2400" b="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[n]      h</a:t>
              </a:r>
              <a:r>
                <a:rPr lang="en-US" altLang="zh-CN" sz="2400" b="0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en-US" altLang="zh-CN" sz="24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[n] </a:t>
              </a:r>
            </a:p>
          </p:txBody>
        </p:sp>
        <p:grpSp>
          <p:nvGrpSpPr>
            <p:cNvPr id="35855" name="Group 74"/>
            <p:cNvGrpSpPr/>
            <p:nvPr/>
          </p:nvGrpSpPr>
          <p:grpSpPr>
            <a:xfrm>
              <a:off x="3808" y="3363"/>
              <a:ext cx="212" cy="288"/>
              <a:chOff x="2244" y="3538"/>
              <a:chExt cx="205" cy="288"/>
            </a:xfrm>
          </p:grpSpPr>
          <p:sp>
            <p:nvSpPr>
              <p:cNvPr id="35856" name="Oval 75"/>
              <p:cNvSpPr/>
              <p:nvPr/>
            </p:nvSpPr>
            <p:spPr>
              <a:xfrm>
                <a:off x="2256" y="3600"/>
                <a:ext cx="144" cy="144"/>
              </a:xfrm>
              <a:prstGeom prst="ellipse">
                <a:avLst/>
              </a:prstGeom>
              <a:solidFill>
                <a:schemeClr val="bg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3600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57" name="Text Box 76"/>
              <p:cNvSpPr txBox="1"/>
              <p:nvPr/>
            </p:nvSpPr>
            <p:spPr>
              <a:xfrm>
                <a:off x="2244" y="3538"/>
                <a:ext cx="205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b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*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9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9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9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9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9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9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9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9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9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365" y="1128395"/>
            <a:ext cx="5558155" cy="11436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365" y="2272030"/>
            <a:ext cx="6545580" cy="5035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365" y="2902585"/>
            <a:ext cx="8371840" cy="19329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0365" y="5099050"/>
            <a:ext cx="7004685" cy="70802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38113"/>
            <a:ext cx="10515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4.6 Finite-dimensional LTI discrete-time system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3189" name="Text Box 5"/>
          <p:cNvSpPr txBox="1"/>
          <p:nvPr/>
        </p:nvSpPr>
        <p:spPr>
          <a:xfrm>
            <a:off x="812165" y="1187450"/>
            <a:ext cx="9298305" cy="95313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Definition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:If for the LTI system, the relation between input x[n] and output y[n] is given as below:</a:t>
            </a:r>
          </a:p>
        </p:txBody>
      </p:sp>
      <p:graphicFrame>
        <p:nvGraphicFramePr>
          <p:cNvPr id="931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615051"/>
              </p:ext>
            </p:extLst>
          </p:nvPr>
        </p:nvGraphicFramePr>
        <p:xfrm>
          <a:off x="2301558" y="2139951"/>
          <a:ext cx="7118350" cy="1219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1" r:id="rId4" imgW="2273300" imgH="431800" progId="Equation.DSMT4">
                  <p:embed/>
                </p:oleObj>
              </mc:Choice>
              <mc:Fallback>
                <p:oleObj r:id="rId4" imgW="2273300" imgH="4318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01558" y="2139951"/>
                        <a:ext cx="7118350" cy="121983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1" name="Text Box 7"/>
          <p:cNvSpPr txBox="1"/>
          <p:nvPr/>
        </p:nvSpPr>
        <p:spPr>
          <a:xfrm>
            <a:off x="812165" y="3359785"/>
            <a:ext cx="10639425" cy="46037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Here, d</a:t>
            </a:r>
            <a:r>
              <a:rPr lang="en-US" altLang="zh-CN" sz="2400" b="0" i="1" baseline="-250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k</a:t>
            </a:r>
            <a:r>
              <a:rPr lang="en-US" altLang="zh-CN" sz="2400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, p</a:t>
            </a:r>
            <a:r>
              <a:rPr lang="en-US" altLang="zh-CN" sz="2400" b="0" i="1" baseline="-250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k </a:t>
            </a:r>
            <a:r>
              <a:rPr lang="en-US" altLang="zh-CN" sz="2400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are constant. The order of the system is given by max(N,M).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652125" y="5537200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MOOC</a:t>
            </a:r>
          </a:p>
        </p:txBody>
      </p:sp>
      <p:grpSp>
        <p:nvGrpSpPr>
          <p:cNvPr id="2" name="Group 6"/>
          <p:cNvGrpSpPr/>
          <p:nvPr/>
        </p:nvGrpSpPr>
        <p:grpSpPr>
          <a:xfrm>
            <a:off x="919163" y="4119880"/>
            <a:ext cx="8501062" cy="546100"/>
            <a:chOff x="768" y="984"/>
            <a:chExt cx="4704" cy="344"/>
          </a:xfrm>
        </p:grpSpPr>
        <p:sp>
          <p:nvSpPr>
            <p:cNvPr id="38919" name="Text Box 4"/>
            <p:cNvSpPr txBox="1"/>
            <p:nvPr/>
          </p:nvSpPr>
          <p:spPr>
            <a:xfrm>
              <a:off x="768" y="984"/>
              <a:ext cx="4704" cy="33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b="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If we assume the system to be causal and                </a:t>
              </a:r>
              <a:endParaRPr lang="en-US" altLang="zh-CN" sz="36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8920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8383245"/>
                </p:ext>
              </p:extLst>
            </p:nvPr>
          </p:nvGraphicFramePr>
          <p:xfrm>
            <a:off x="4139" y="1022"/>
            <a:ext cx="438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812" r:id="rId6" imgW="419100" imgH="228600" progId="Equation.3">
                    <p:embed/>
                  </p:oleObj>
                </mc:Choice>
                <mc:Fallback>
                  <p:oleObj r:id="rId6" imgW="419100" imgH="22860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39" y="1022"/>
                          <a:ext cx="438" cy="3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2104232" y="4802188"/>
          <a:ext cx="751395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13" r:id="rId8" imgW="2857500" imgH="444500" progId="Equation.DSMT4">
                  <p:embed/>
                </p:oleObj>
              </mc:Choice>
              <mc:Fallback>
                <p:oleObj r:id="rId8" imgW="2857500" imgH="4445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104232" y="4802188"/>
                        <a:ext cx="7513955" cy="1222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/>
      <p:bldP spid="9319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/>
          </p:cNvSpPr>
          <p:nvPr>
            <p:ph type="body" sz="half" idx="1"/>
          </p:nvPr>
        </p:nvSpPr>
        <p:spPr>
          <a:xfrm>
            <a:off x="2613025" y="3043873"/>
            <a:ext cx="7608888" cy="26543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ClrTx/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y(n) - ay(n-1) = x(n), Let x(n) = </a:t>
            </a:r>
          </a:p>
          <a:p>
            <a:pPr eaLnBrk="1" hangingPunct="1">
              <a:buClrTx/>
              <a:buSzTx/>
              <a:buFontTx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initial conditions: </a:t>
            </a:r>
            <a:r>
              <a:rPr lang="en-US" altLang="zh-CN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=y(-2)=y(-1)=0,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h(n) = a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u(n)  ---causal</a:t>
            </a:r>
          </a:p>
          <a:p>
            <a:pPr eaLnBrk="1" hangingPunct="1">
              <a:buClrTx/>
              <a:buSzTx/>
              <a:buFontTx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initial condition:  y(n)=0, n≥0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h(n) = -a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u(-n-1)  ---non-causal</a:t>
            </a:r>
            <a:endParaRPr lang="en-US" altLang="zh-C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49187" name="Rectangle 3"/>
          <p:cNvSpPr/>
          <p:nvPr/>
        </p:nvSpPr>
        <p:spPr>
          <a:xfrm>
            <a:off x="2627313" y="2248535"/>
            <a:ext cx="1757362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200" b="0" u="sng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Example:</a:t>
            </a:r>
          </a:p>
        </p:txBody>
      </p:sp>
      <p:graphicFrame>
        <p:nvGraphicFramePr>
          <p:cNvPr id="34918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439025" y="3054985"/>
          <a:ext cx="719138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8" r:id="rId3" imgW="317500" imgH="203200" progId="Equation.3">
                  <p:embed/>
                </p:oleObj>
              </mc:Choice>
              <mc:Fallback>
                <p:oleObj r:id="rId3" imgW="317500" imgH="2032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7439025" y="3054985"/>
                        <a:ext cx="719138" cy="4603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Rectangle 5"/>
          <p:cNvSpPr/>
          <p:nvPr/>
        </p:nvSpPr>
        <p:spPr>
          <a:xfrm>
            <a:off x="1174750" y="536575"/>
            <a:ext cx="8828405" cy="15068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1825D4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To solve L.D.E. in Sequence Domain: </a:t>
            </a:r>
          </a:p>
          <a:p>
            <a:pPr marL="0" lvl="0" indent="0" eaLnBrk="1" hangingPunct="1">
              <a:spcBef>
                <a:spcPct val="0"/>
              </a:spcBef>
              <a:buClr>
                <a:srgbClr val="1825D4"/>
              </a:buClr>
              <a:buSzPct val="80000"/>
              <a:buNone/>
            </a:pPr>
            <a:r>
              <a:rPr lang="en-US" altLang="zh-CN" sz="32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Iteration </a:t>
            </a:r>
            <a:r>
              <a:rPr lang="en-US" altLang="zh-CN" sz="3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--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we must know initial condition of y[n], and </a:t>
            </a:r>
            <a:r>
              <a:rPr lang="en-US" altLang="zh-CN" b="0" dirty="0">
                <a:solidFill>
                  <a:srgbClr val="1825D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different initial condition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will cause</a:t>
            </a:r>
            <a:r>
              <a:rPr lang="en-US" altLang="zh-CN" b="0" dirty="0">
                <a:solidFill>
                  <a:srgbClr val="1825D4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different result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10287000" cy="9906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4.1 Discrete-Time Systems Examples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1562100" y="1309688"/>
            <a:ext cx="7696200" cy="571500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dirty="0"/>
              <a:t>Accumulator</a:t>
            </a:r>
            <a:endParaRPr lang="zh-CN" altLang="en-US" dirty="0"/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zh-CN" sz="1400" b="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微软雅黑" panose="020B0503020204020204" pitchFamily="34" charset="-122"/>
              </a:rPr>
              <a:t>3</a:t>
            </a:fld>
            <a:endParaRPr lang="zh-CN" altLang="zh-CN" sz="1400" b="0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6389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571424"/>
              </p:ext>
            </p:extLst>
          </p:nvPr>
        </p:nvGraphicFramePr>
        <p:xfrm>
          <a:off x="3162300" y="1881505"/>
          <a:ext cx="2226945" cy="978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3" r:id="rId3" imgW="888365" imgH="431800" progId="Equation.DSMT4">
                  <p:embed/>
                </p:oleObj>
              </mc:Choice>
              <mc:Fallback>
                <p:oleObj r:id="rId3" imgW="888365" imgH="4318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62300" y="1881505"/>
                        <a:ext cx="2226945" cy="978535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内容占位符 2"/>
          <p:cNvSpPr txBox="1"/>
          <p:nvPr/>
        </p:nvSpPr>
        <p:spPr bwMode="auto">
          <a:xfrm>
            <a:off x="1981200" y="3003550"/>
            <a:ext cx="7696200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>
              <a:spcBef>
                <a:spcPct val="20000"/>
              </a:spcBef>
              <a:buClrTx/>
              <a:buSzTx/>
              <a:buFontTx/>
              <a:defRPr/>
            </a:pPr>
            <a:r>
              <a:rPr kumimoji="0" lang="en-US" altLang="zh-CN" sz="3200" kern="0" cap="none" spc="0" normalizeH="0" baseline="0" noProof="0" dirty="0">
                <a:solidFill>
                  <a:srgbClr val="3366CC"/>
                </a:solidFill>
                <a:latin typeface="+mn-lt"/>
                <a:ea typeface="+mn-ea"/>
                <a:cs typeface="+mn-cs"/>
              </a:rPr>
              <a:t>In another form</a:t>
            </a:r>
            <a:endParaRPr kumimoji="0" lang="zh-CN" altLang="en-US" sz="3200" kern="0" cap="none" spc="0" normalizeH="0" baseline="0" noProof="0" dirty="0">
              <a:solidFill>
                <a:srgbClr val="3366CC"/>
              </a:solidFill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63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255085"/>
              </p:ext>
            </p:extLst>
          </p:nvPr>
        </p:nvGraphicFramePr>
        <p:xfrm>
          <a:off x="3162300" y="3648075"/>
          <a:ext cx="5393690" cy="979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4" r:id="rId5" imgW="2247900" imgH="431800" progId="Equation.DSMT4">
                  <p:embed/>
                </p:oleObj>
              </mc:Choice>
              <mc:Fallback>
                <p:oleObj r:id="rId5" imgW="2247900" imgH="4318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2300" y="3648075"/>
                        <a:ext cx="5393690" cy="979805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031367"/>
              </p:ext>
            </p:extLst>
          </p:nvPr>
        </p:nvGraphicFramePr>
        <p:xfrm>
          <a:off x="3162300" y="4627880"/>
          <a:ext cx="5393055" cy="955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" r:id="rId7" imgW="2438400" imgH="431800" progId="Equation.DSMT4">
                  <p:embed/>
                </p:oleObj>
              </mc:Choice>
              <mc:Fallback>
                <p:oleObj r:id="rId7" imgW="2438400" imgH="4318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62300" y="4627880"/>
                        <a:ext cx="5393055" cy="95504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0736263" y="561022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Text Box 4"/>
          <p:cNvSpPr txBox="1"/>
          <p:nvPr/>
        </p:nvSpPr>
        <p:spPr>
          <a:xfrm>
            <a:off x="1135380" y="1182370"/>
            <a:ext cx="66294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20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4.6.1 Total solution calculation</a:t>
            </a:r>
          </a:p>
        </p:txBody>
      </p:sp>
      <p:sp>
        <p:nvSpPr>
          <p:cNvPr id="95237" name="Text Box 5"/>
          <p:cNvSpPr txBox="1"/>
          <p:nvPr/>
        </p:nvSpPr>
        <p:spPr>
          <a:xfrm>
            <a:off x="1135380" y="1929130"/>
            <a:ext cx="9603740" cy="46037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We may divided the answer of Eq(4.32) into two parts as below:</a:t>
            </a:r>
          </a:p>
        </p:txBody>
      </p:sp>
      <p:graphicFrame>
        <p:nvGraphicFramePr>
          <p:cNvPr id="952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813925"/>
              </p:ext>
            </p:extLst>
          </p:nvPr>
        </p:nvGraphicFramePr>
        <p:xfrm>
          <a:off x="3383756" y="2637155"/>
          <a:ext cx="374808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2" r:id="rId3" imgW="1231265" imgH="241300" progId="Equation.DSMT4">
                  <p:embed/>
                </p:oleObj>
              </mc:Choice>
              <mc:Fallback>
                <p:oleObj r:id="rId3" imgW="1231265" imgH="2413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83756" y="2637155"/>
                        <a:ext cx="3748088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38430"/>
            <a:ext cx="10515600" cy="104394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4.6 Finite-dimensional LTI discrete-time system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133600" y="3742055"/>
            <a:ext cx="8382635" cy="2308225"/>
            <a:chOff x="3360" y="5893"/>
            <a:chExt cx="13201" cy="3635"/>
          </a:xfrm>
        </p:grpSpPr>
        <p:grpSp>
          <p:nvGrpSpPr>
            <p:cNvPr id="2" name="Group 9"/>
            <p:cNvGrpSpPr/>
            <p:nvPr/>
          </p:nvGrpSpPr>
          <p:grpSpPr>
            <a:xfrm>
              <a:off x="3360" y="5893"/>
              <a:ext cx="13201" cy="3635"/>
              <a:chOff x="1080" y="2700"/>
              <a:chExt cx="4526" cy="1591"/>
            </a:xfrm>
          </p:grpSpPr>
          <p:sp>
            <p:nvSpPr>
              <p:cNvPr id="40968" name="Text Box 7"/>
              <p:cNvSpPr txBox="1"/>
              <p:nvPr/>
            </p:nvSpPr>
            <p:spPr>
              <a:xfrm>
                <a:off x="1080" y="2700"/>
                <a:ext cx="4526" cy="1591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 b="1">
                    <a:solidFill>
                      <a:srgbClr val="0070C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  <a:cs typeface="微软雅黑" panose="020B0503020204020204" pitchFamily="34" charset="-122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b="0" i="1" dirty="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rPr>
                  <a:t>Here ,y[n] is called </a:t>
                </a:r>
                <a:r>
                  <a:rPr lang="en-US" altLang="zh-CN" sz="2400" b="0" i="1" dirty="0">
                    <a:solidFill>
                      <a:srgbClr val="0000FF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rPr>
                  <a:t>total solution</a:t>
                </a:r>
                <a:r>
                  <a:rPr lang="en-US" altLang="zh-CN" sz="2400" b="0" i="1" dirty="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rPr>
                  <a:t> .</a:t>
                </a:r>
              </a:p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b="0" i="1" dirty="0">
                    <a:solidFill>
                      <a:srgbClr val="FF3300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rPr>
                  <a:t>y</a:t>
                </a:r>
                <a:r>
                  <a:rPr lang="en-US" altLang="zh-CN" sz="2400" b="0" i="1" baseline="-25000" dirty="0">
                    <a:solidFill>
                      <a:srgbClr val="FF3300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rPr>
                  <a:t>c</a:t>
                </a:r>
                <a:r>
                  <a:rPr lang="en-US" altLang="zh-CN" sz="2400" b="0" i="1" dirty="0">
                    <a:solidFill>
                      <a:srgbClr val="FF3300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rPr>
                  <a:t>[n]</a:t>
                </a:r>
                <a:r>
                  <a:rPr lang="en-US" altLang="zh-CN" sz="2400" b="0" i="1" dirty="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rPr>
                  <a:t> is the solution of Eq(4.32) with the input            ,which is called </a:t>
                </a:r>
                <a:r>
                  <a:rPr lang="en-US" altLang="zh-CN" sz="2400" b="0" i="1" dirty="0">
                    <a:solidFill>
                      <a:srgbClr val="0000FF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rPr>
                  <a:t>complementary solution. </a:t>
                </a:r>
              </a:p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b="0" i="1" dirty="0" err="1">
                    <a:solidFill>
                      <a:srgbClr val="FF3300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rPr>
                  <a:t>y</a:t>
                </a:r>
                <a:r>
                  <a:rPr lang="en-US" altLang="zh-CN" sz="2400" b="0" i="1" baseline="-25000" dirty="0" err="1">
                    <a:solidFill>
                      <a:srgbClr val="FF3300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rPr>
                  <a:t>p</a:t>
                </a:r>
                <a:r>
                  <a:rPr lang="en-US" altLang="zh-CN" sz="2400" b="0" i="1" dirty="0">
                    <a:solidFill>
                      <a:srgbClr val="FF3300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rPr>
                  <a:t>[n]</a:t>
                </a:r>
                <a:r>
                  <a:rPr lang="en-US" altLang="zh-CN" sz="2400" b="0" i="1" dirty="0">
                    <a:solidFill>
                      <a:schemeClr val="tx1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rPr>
                  <a:t> is the solution of Eq(4.32) with the specified input               , which is called </a:t>
                </a:r>
                <a:r>
                  <a:rPr lang="en-US" altLang="zh-CN" sz="2400" b="0" i="1" dirty="0">
                    <a:solidFill>
                      <a:srgbClr val="0000FF"/>
                    </a:solidFill>
                    <a:latin typeface="Comic Sans MS" panose="030F0702030302020204" pitchFamily="66" charset="0"/>
                    <a:ea typeface="宋体" panose="02010600030101010101" pitchFamily="2" charset="-122"/>
                  </a:rPr>
                  <a:t>particular solution. </a:t>
                </a:r>
              </a:p>
            </p:txBody>
          </p:sp>
          <p:graphicFrame>
            <p:nvGraphicFramePr>
              <p:cNvPr id="40969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99124556"/>
                  </p:ext>
                </p:extLst>
              </p:nvPr>
            </p:nvGraphicFramePr>
            <p:xfrm>
              <a:off x="1574" y="4027"/>
              <a:ext cx="676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863" r:id="rId5" imgW="520700" imgH="203200" progId="Equation.3">
                      <p:embed/>
                    </p:oleObj>
                  </mc:Choice>
                  <mc:Fallback>
                    <p:oleObj r:id="rId5" imgW="520700" imgH="203200" progId="Equation.3">
                      <p:embed/>
                      <p:pic>
                        <p:nvPicPr>
                          <p:cNvPr id="0" name="图片 3132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574" y="4027"/>
                            <a:ext cx="676" cy="2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0967" name="Object 8"/>
            <p:cNvGraphicFramePr>
              <a:graphicFrameLocks noChangeAspect="1"/>
            </p:cNvGraphicFramePr>
            <p:nvPr/>
          </p:nvGraphicFramePr>
          <p:xfrm>
            <a:off x="4680" y="7383"/>
            <a:ext cx="1690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64" r:id="rId7" imgW="520700" imgH="203200" progId="Equation.DSMT4">
                    <p:embed/>
                  </p:oleObj>
                </mc:Choice>
                <mc:Fallback>
                  <p:oleObj r:id="rId7" imgW="520700" imgH="203200" progId="Equation.DSMT4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680" y="7383"/>
                          <a:ext cx="1690" cy="6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/>
      <p:bldP spid="952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Text Box 4"/>
          <p:cNvSpPr txBox="1"/>
          <p:nvPr/>
        </p:nvSpPr>
        <p:spPr>
          <a:xfrm>
            <a:off x="2294890" y="302895"/>
            <a:ext cx="66294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20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4.6.1 Total solution calculation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800" y="1136650"/>
            <a:ext cx="2741295" cy="473710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1413510" y="1709420"/>
            <a:ext cx="9239250" cy="2491740"/>
            <a:chOff x="2226" y="2692"/>
            <a:chExt cx="14550" cy="3924"/>
          </a:xfrm>
        </p:grpSpPr>
        <p:sp>
          <p:nvSpPr>
            <p:cNvPr id="10" name="Text Box 5"/>
            <p:cNvSpPr txBox="1"/>
            <p:nvPr/>
          </p:nvSpPr>
          <p:spPr>
            <a:xfrm>
              <a:off x="2226" y="2936"/>
              <a:ext cx="5653" cy="7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+mn-ea"/>
                </a:rPr>
                <a:t>1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+mn-ea"/>
                </a:rPr>
                <a:t>）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+mn-ea"/>
                </a:rPr>
                <a:t>N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+mn-ea"/>
                </a:rPr>
                <a:t>个特征根都不相同：</a:t>
              </a:r>
            </a:p>
          </p:txBody>
        </p:sp>
        <p:graphicFrame>
          <p:nvGraphicFramePr>
            <p:cNvPr id="12" name="对象 11"/>
            <p:cNvGraphicFramePr/>
            <p:nvPr/>
          </p:nvGraphicFramePr>
          <p:xfrm>
            <a:off x="8434" y="2692"/>
            <a:ext cx="3472" cy="1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0" r:id="rId4" imgW="2061845" imgH="796290" progId="Equation.KSEE3">
                    <p:embed/>
                  </p:oleObj>
                </mc:Choice>
                <mc:Fallback>
                  <p:oleObj r:id="rId4" imgW="2061845" imgH="796290" progId="Equation.KSEE3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8434" y="2692"/>
                          <a:ext cx="3472" cy="12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5"/>
            <p:cNvSpPr txBox="1"/>
            <p:nvPr/>
          </p:nvSpPr>
          <p:spPr>
            <a:xfrm>
              <a:off x="2226" y="4248"/>
              <a:ext cx="6208" cy="7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+mn-ea"/>
                </a:rPr>
                <a:t>2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+mn-ea"/>
                </a:rPr>
                <a:t>）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+mn-ea"/>
                </a:rPr>
                <a:t>N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+mn-ea"/>
                </a:rPr>
                <a:t>个特征根有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+mn-ea"/>
                </a:rPr>
                <a:t>k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+mn-ea"/>
                </a:rPr>
                <a:t>次重根：</a:t>
              </a:r>
            </a:p>
          </p:txBody>
        </p:sp>
        <p:graphicFrame>
          <p:nvGraphicFramePr>
            <p:cNvPr id="15" name="对象 14"/>
            <p:cNvGraphicFramePr/>
            <p:nvPr/>
          </p:nvGraphicFramePr>
          <p:xfrm>
            <a:off x="8434" y="3950"/>
            <a:ext cx="8342" cy="1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1" r:id="rId6" imgW="3086100" imgH="431800" progId="Equation.KSEE3">
                    <p:embed/>
                  </p:oleObj>
                </mc:Choice>
                <mc:Fallback>
                  <p:oleObj r:id="rId6" imgW="3086100" imgH="431800" progId="Equation.KSEE3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434" y="3950"/>
                          <a:ext cx="8342" cy="13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5"/>
            <p:cNvSpPr txBox="1"/>
            <p:nvPr/>
          </p:nvSpPr>
          <p:spPr>
            <a:xfrm>
              <a:off x="2226" y="5570"/>
              <a:ext cx="6208" cy="72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 b="1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微软雅黑" panose="020B0503020204020204" pitchFamily="34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+mn-ea"/>
                </a:rPr>
                <a:t>3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+mn-ea"/>
                </a:rPr>
                <a:t>）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+mn-ea"/>
                </a:rPr>
                <a:t>N</a:t>
              </a:r>
              <a:r>
                <a:rPr lang="zh-CN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  <a:sym typeface="+mn-ea"/>
                </a:rPr>
                <a:t>个特征根中有共轭根：</a:t>
              </a:r>
            </a:p>
          </p:txBody>
        </p:sp>
        <p:graphicFrame>
          <p:nvGraphicFramePr>
            <p:cNvPr id="18" name="对象 17"/>
            <p:cNvGraphicFramePr/>
            <p:nvPr/>
          </p:nvGraphicFramePr>
          <p:xfrm>
            <a:off x="8434" y="5249"/>
            <a:ext cx="6901" cy="1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82" r:id="rId8" imgW="2552700" imgH="431800" progId="Equation.KSEE3">
                    <p:embed/>
                  </p:oleObj>
                </mc:Choice>
                <mc:Fallback>
                  <p:oleObj r:id="rId8" imgW="2552700" imgH="431800" progId="Equation.KSEE3">
                    <p:embed/>
                    <p:pic>
                      <p:nvPicPr>
                        <p:cNvPr id="0" name="图片 1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8434" y="5249"/>
                          <a:ext cx="6901" cy="136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ext Box 5"/>
          <p:cNvSpPr txBox="1"/>
          <p:nvPr/>
        </p:nvSpPr>
        <p:spPr>
          <a:xfrm>
            <a:off x="939800" y="4518025"/>
            <a:ext cx="7653655" cy="101473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lvl="0" eaLnBrk="1" hangingPunct="1">
              <a:spcBef>
                <a:spcPct val="50000"/>
              </a:spcBef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LTI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系统，输入与输出形式相同，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    特解与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x[n]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的形式一样，可用待定系数求解。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0" name="Text Box 4"/>
          <p:cNvSpPr txBox="1"/>
          <p:nvPr/>
        </p:nvSpPr>
        <p:spPr>
          <a:xfrm>
            <a:off x="813118" y="1138873"/>
            <a:ext cx="9372600" cy="52228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4.6.2 Zero-input response and zero-state response</a:t>
            </a:r>
          </a:p>
        </p:txBody>
      </p:sp>
      <p:sp>
        <p:nvSpPr>
          <p:cNvPr id="96261" name="Text Box 5"/>
          <p:cNvSpPr txBox="1"/>
          <p:nvPr/>
        </p:nvSpPr>
        <p:spPr>
          <a:xfrm>
            <a:off x="859790" y="1763395"/>
            <a:ext cx="10472420" cy="46037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We may also divided the answer of Eq(4.32) into the two parts as below:</a:t>
            </a:r>
          </a:p>
        </p:txBody>
      </p:sp>
      <p:graphicFrame>
        <p:nvGraphicFramePr>
          <p:cNvPr id="962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698721"/>
              </p:ext>
            </p:extLst>
          </p:nvPr>
        </p:nvGraphicFramePr>
        <p:xfrm>
          <a:off x="3926840" y="2254678"/>
          <a:ext cx="3902075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9" r:id="rId4" imgW="1282700" imgH="228600" progId="Equation.3">
                  <p:embed/>
                </p:oleObj>
              </mc:Choice>
              <mc:Fallback>
                <p:oleObj r:id="rId4" imgW="1282700" imgH="2286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26840" y="2254678"/>
                        <a:ext cx="3902075" cy="661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3" name="Text Box 7"/>
          <p:cNvSpPr txBox="1"/>
          <p:nvPr/>
        </p:nvSpPr>
        <p:spPr>
          <a:xfrm>
            <a:off x="969010" y="3065780"/>
            <a:ext cx="4411980" cy="101473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0" i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zero-input response </a:t>
            </a:r>
            <a:r>
              <a:rPr lang="en-US" altLang="zh-CN" sz="2400" i="1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y</a:t>
            </a:r>
            <a:r>
              <a:rPr lang="en-US" altLang="zh-CN" sz="2400" i="1" baseline="-25000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Zi</a:t>
            </a:r>
            <a:r>
              <a:rPr lang="en-US" altLang="zh-CN" sz="2400" i="1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[n]</a:t>
            </a:r>
            <a:r>
              <a:rPr lang="en-US" altLang="zh-CN" sz="2400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0" i="1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zero-state response </a:t>
            </a:r>
            <a:r>
              <a:rPr lang="en-US" altLang="zh-CN" sz="2400" i="1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y</a:t>
            </a:r>
            <a:r>
              <a:rPr lang="en-US" altLang="zh-CN" sz="2400" i="1" baseline="-25000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Zs</a:t>
            </a:r>
            <a:r>
              <a:rPr lang="en-US" altLang="zh-CN" sz="2400" i="1" dirty="0">
                <a:solidFill>
                  <a:srgbClr val="FF33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[n]</a:t>
            </a:r>
            <a:r>
              <a:rPr lang="en-US" altLang="zh-CN" sz="2400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38113"/>
            <a:ext cx="105156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4.6 Finite-dimensional LTI discrete-time system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4079558" y="4022090"/>
          <a:ext cx="7498715" cy="233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0" r:id="rId6" imgW="2717800" imgH="889000" progId="Equation.3">
                  <p:embed/>
                </p:oleObj>
              </mc:Choice>
              <mc:Fallback>
                <p:oleObj r:id="rId6" imgW="2717800" imgH="8890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079558" y="4022090"/>
                        <a:ext cx="7498715" cy="2333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/>
      <p:bldP spid="96261" grpId="0"/>
      <p:bldP spid="9626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/>
          <p:nvPr/>
        </p:nvSpPr>
        <p:spPr>
          <a:xfrm>
            <a:off x="1919288" y="507683"/>
            <a:ext cx="7315200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0" u="sng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Example 4.22</a:t>
            </a:r>
          </a:p>
        </p:txBody>
      </p:sp>
      <p:sp>
        <p:nvSpPr>
          <p:cNvPr id="108551" name="Text Box 7"/>
          <p:cNvSpPr txBox="1"/>
          <p:nvPr/>
        </p:nvSpPr>
        <p:spPr>
          <a:xfrm>
            <a:off x="914400" y="2812098"/>
            <a:ext cx="5647055" cy="46166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First</a:t>
            </a:r>
            <a:r>
              <a:rPr lang="zh-CN" altLang="en-US" sz="24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determine the </a:t>
            </a:r>
            <a:r>
              <a:rPr lang="en-US" altLang="zh-CN" sz="2400" dirty="0">
                <a:solidFill>
                  <a:schemeClr val="accent2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+mn-ea"/>
              </a:rPr>
              <a:t>eigen value</a:t>
            </a:r>
            <a:r>
              <a:rPr lang="en-US" altLang="zh-CN" sz="2400" b="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</a:t>
            </a:r>
            <a:r>
              <a:rPr lang="zh-CN" altLang="en-US" sz="2400" b="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：</a:t>
            </a:r>
            <a:endParaRPr lang="en-US" altLang="zh-CN" sz="2400" b="0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076450" y="4131945"/>
            <a:ext cx="7001510" cy="1123315"/>
            <a:chOff x="3207" y="6351"/>
            <a:chExt cx="11026" cy="1769"/>
          </a:xfrm>
        </p:grpSpPr>
        <p:graphicFrame>
          <p:nvGraphicFramePr>
            <p:cNvPr id="109572" name="Object 4"/>
            <p:cNvGraphicFramePr>
              <a:graphicFrameLocks noChangeAspect="1"/>
            </p:cNvGraphicFramePr>
            <p:nvPr/>
          </p:nvGraphicFramePr>
          <p:xfrm>
            <a:off x="3207" y="6351"/>
            <a:ext cx="9818" cy="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52" r:id="rId3" imgW="2222500" imgH="228600" progId="Equation.DSMT4">
                    <p:embed/>
                  </p:oleObj>
                </mc:Choice>
                <mc:Fallback>
                  <p:oleObj r:id="rId3" imgW="2222500" imgH="228600" progId="Equation.DSMT4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207" y="6351"/>
                          <a:ext cx="9818" cy="9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9573" name="Object 5"/>
            <p:cNvGraphicFramePr>
              <a:graphicFrameLocks noChangeAspect="1"/>
            </p:cNvGraphicFramePr>
            <p:nvPr/>
          </p:nvGraphicFramePr>
          <p:xfrm>
            <a:off x="7781" y="7158"/>
            <a:ext cx="6453" cy="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53" r:id="rId5" imgW="1460500" imgH="228600" progId="Equation.DSMT4">
                    <p:embed/>
                  </p:oleObj>
                </mc:Choice>
                <mc:Fallback>
                  <p:oleObj r:id="rId5" imgW="1460500" imgH="228600" progId="Equation.DSMT4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781" y="7158"/>
                          <a:ext cx="6453" cy="9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9575" name="Object 7"/>
          <p:cNvGraphicFramePr>
            <a:graphicFrameLocks noChangeAspect="1"/>
          </p:cNvGraphicFramePr>
          <p:nvPr/>
        </p:nvGraphicFramePr>
        <p:xfrm>
          <a:off x="3568065" y="5341938"/>
          <a:ext cx="3171825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4" r:id="rId7" imgW="1130300" imgH="228600" progId="Equation.DSMT4">
                  <p:embed/>
                </p:oleObj>
              </mc:Choice>
              <mc:Fallback>
                <p:oleObj r:id="rId7" imgW="1130300" imgH="2286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68065" y="5341938"/>
                        <a:ext cx="3171825" cy="611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421D162E-F8C0-4F22-8419-60384E0E82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263" y="1308033"/>
            <a:ext cx="11014239" cy="141802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CF25D10-6648-4B5A-9478-16C750C859B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90800" y="3358516"/>
            <a:ext cx="5167474" cy="460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577" name="Object 9"/>
          <p:cNvGraphicFramePr>
            <a:graphicFrameLocks noChangeAspect="1"/>
          </p:cNvGraphicFramePr>
          <p:nvPr/>
        </p:nvGraphicFramePr>
        <p:xfrm>
          <a:off x="3120390" y="1746250"/>
          <a:ext cx="4147185" cy="635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6" r:id="rId4" imgW="1497965" imgH="241300" progId="Equation.DSMT4">
                  <p:embed/>
                </p:oleObj>
              </mc:Choice>
              <mc:Fallback>
                <p:oleObj r:id="rId4" imgW="1497965" imgH="2413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20390" y="1746250"/>
                        <a:ext cx="4147185" cy="6356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9" name="Object 11"/>
          <p:cNvGraphicFramePr>
            <a:graphicFrameLocks noChangeAspect="1"/>
          </p:cNvGraphicFramePr>
          <p:nvPr/>
        </p:nvGraphicFramePr>
        <p:xfrm>
          <a:off x="3523615" y="2988945"/>
          <a:ext cx="1781175" cy="631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7" r:id="rId6" imgW="635000" imgH="241300" progId="Equation.DSMT4">
                  <p:embed/>
                </p:oleObj>
              </mc:Choice>
              <mc:Fallback>
                <p:oleObj r:id="rId6" imgW="635000" imgH="2413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23615" y="2988945"/>
                        <a:ext cx="1781175" cy="6311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0597" name="Object 5"/>
              <p:cNvSpPr txBox="1"/>
              <p:nvPr/>
            </p:nvSpPr>
            <p:spPr>
              <a:xfrm>
                <a:off x="2427288" y="3619500"/>
                <a:ext cx="6661150" cy="576263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]⇒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=−2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≥0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1059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288" y="3619500"/>
                <a:ext cx="6661150" cy="5762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059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530090"/>
              </p:ext>
            </p:extLst>
          </p:nvPr>
        </p:nvGraphicFramePr>
        <p:xfrm>
          <a:off x="3276600" y="4884089"/>
          <a:ext cx="6149340" cy="1271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8" r:id="rId9" imgW="2222500" imgH="482600" progId="Equation.DSMT4">
                  <p:embed/>
                </p:oleObj>
              </mc:Choice>
              <mc:Fallback>
                <p:oleObj r:id="rId9" imgW="2222500" imgH="482600" progId="Equation.DSMT4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76600" y="4884089"/>
                        <a:ext cx="6149340" cy="12712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25F43FD3-D895-4C17-A202-B3C8607145B9}"/>
              </a:ext>
            </a:extLst>
          </p:cNvPr>
          <p:cNvSpPr/>
          <p:nvPr/>
        </p:nvSpPr>
        <p:spPr>
          <a:xfrm>
            <a:off x="1075478" y="1157117"/>
            <a:ext cx="3661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rgbClr val="0000FF"/>
                </a:solidFill>
                <a:latin typeface="Comic Sans MS" panose="030F0702030302020204" pitchFamily="66" charset="0"/>
              </a:rPr>
              <a:t>Complementary solution:</a:t>
            </a:r>
            <a:endParaRPr lang="zh-CN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6F9C2C6-0C05-4E0E-8223-CA2DF8CF9D90}"/>
              </a:ext>
            </a:extLst>
          </p:cNvPr>
          <p:cNvSpPr/>
          <p:nvPr/>
        </p:nvSpPr>
        <p:spPr>
          <a:xfrm>
            <a:off x="1075478" y="2469509"/>
            <a:ext cx="3353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rgbClr val="0000FF"/>
                </a:solidFill>
                <a:latin typeface="Comic Sans MS" panose="030F0702030302020204" pitchFamily="66" charset="0"/>
              </a:rPr>
              <a:t>Particular solution </a:t>
            </a:r>
            <a:r>
              <a:rPr lang="en-US" altLang="zh-CN" sz="2400" i="1" dirty="0">
                <a:solidFill>
                  <a:schemeClr val="tx1"/>
                </a:solidFill>
                <a:latin typeface="Comic Sans MS" panose="030F0702030302020204" pitchFamily="66" charset="0"/>
              </a:rPr>
              <a:t>for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1">
                <a:extLst>
                  <a:ext uri="{FF2B5EF4-FFF2-40B4-BE49-F238E27FC236}">
                    <a16:creationId xmlns:a16="http://schemas.microsoft.com/office/drawing/2014/main" id="{C5BC529F-F909-473E-8888-9CC036E6EDD4}"/>
                  </a:ext>
                </a:extLst>
              </p:cNvPr>
              <p:cNvSpPr txBox="1"/>
              <p:nvPr/>
            </p:nvSpPr>
            <p:spPr>
              <a:xfrm>
                <a:off x="4233543" y="2477408"/>
                <a:ext cx="2167574" cy="538811"/>
              </a:xfrm>
              <a:prstGeom prst="rect">
                <a:avLst/>
              </a:prstGeom>
              <a:noFill/>
              <a:ln w="38100">
                <a:noFill/>
                <a:miter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]=8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Object 11">
                <a:extLst>
                  <a:ext uri="{FF2B5EF4-FFF2-40B4-BE49-F238E27FC236}">
                    <a16:creationId xmlns:a16="http://schemas.microsoft.com/office/drawing/2014/main" id="{C5BC529F-F909-473E-8888-9CC036E6E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543" y="2477408"/>
                <a:ext cx="2167574" cy="538811"/>
              </a:xfrm>
              <a:prstGeom prst="rect">
                <a:avLst/>
              </a:prstGeom>
              <a:blipFill>
                <a:blip r:embed="rId11"/>
                <a:stretch>
                  <a:fillRect b="-2247"/>
                </a:stretch>
              </a:blipFill>
              <a:ln w="38100">
                <a:noFill/>
                <a:miter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0C582E47-C606-4A84-B1D0-81530829623A}"/>
              </a:ext>
            </a:extLst>
          </p:cNvPr>
          <p:cNvSpPr/>
          <p:nvPr/>
        </p:nvSpPr>
        <p:spPr>
          <a:xfrm>
            <a:off x="1075478" y="4370685"/>
            <a:ext cx="41168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rgbClr val="0000FF"/>
                </a:solidFill>
                <a:latin typeface="Comic Sans MS" panose="030F0702030302020204" pitchFamily="66" charset="0"/>
              </a:rPr>
              <a:t>Total solution of the form:</a:t>
            </a:r>
            <a:r>
              <a:rPr lang="en-US" altLang="zh-CN" sz="2400" i="1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7" grpId="0"/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3501473"/>
              </p:ext>
            </p:extLst>
          </p:nvPr>
        </p:nvGraphicFramePr>
        <p:xfrm>
          <a:off x="2449830" y="2166143"/>
          <a:ext cx="5655310" cy="1210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9" r:id="rId3" imgW="2146300" imgH="482600" progId="Equation.DSMT4">
                  <p:embed/>
                </p:oleObj>
              </mc:Choice>
              <mc:Fallback>
                <p:oleObj r:id="rId3" imgW="2146300" imgH="4826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49830" y="2166143"/>
                        <a:ext cx="5655310" cy="12103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1" name="Text Box 5"/>
          <p:cNvSpPr txBox="1"/>
          <p:nvPr/>
        </p:nvSpPr>
        <p:spPr>
          <a:xfrm>
            <a:off x="1693227" y="3734276"/>
            <a:ext cx="1033145" cy="46037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So:</a:t>
            </a:r>
            <a:endParaRPr lang="zh-CN" altLang="en-US" sz="2400" b="0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111622" name="Object 6"/>
          <p:cNvGraphicFramePr>
            <a:graphicFrameLocks noChangeAspect="1"/>
          </p:cNvGraphicFramePr>
          <p:nvPr/>
        </p:nvGraphicFramePr>
        <p:xfrm>
          <a:off x="3336290" y="3658870"/>
          <a:ext cx="3883025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0" r:id="rId5" imgW="1384300" imgH="228600" progId="Equation.DSMT4">
                  <p:embed/>
                </p:oleObj>
              </mc:Choice>
              <mc:Fallback>
                <p:oleObj r:id="rId5" imgW="1384300" imgH="2286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36290" y="3658870"/>
                        <a:ext cx="3883025" cy="611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9538846"/>
              </p:ext>
            </p:extLst>
          </p:nvPr>
        </p:nvGraphicFramePr>
        <p:xfrm>
          <a:off x="2246776" y="5077046"/>
          <a:ext cx="65547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81" r:id="rId7" imgW="2336800" imgH="228600" progId="Equation.DSMT4">
                  <p:embed/>
                </p:oleObj>
              </mc:Choice>
              <mc:Fallback>
                <p:oleObj r:id="rId7" imgW="2336800" imgH="2286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46776" y="5077046"/>
                        <a:ext cx="6554788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7">
            <a:extLst>
              <a:ext uri="{FF2B5EF4-FFF2-40B4-BE49-F238E27FC236}">
                <a16:creationId xmlns:a16="http://schemas.microsoft.com/office/drawing/2014/main" id="{E6D19773-3A87-4805-A09D-1314E3DEE4A8}"/>
              </a:ext>
            </a:extLst>
          </p:cNvPr>
          <p:cNvSpPr txBox="1"/>
          <p:nvPr/>
        </p:nvSpPr>
        <p:spPr>
          <a:xfrm>
            <a:off x="838200" y="1169400"/>
            <a:ext cx="9144000" cy="83099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Determine the constants to satisfy the specified initial conditions</a:t>
            </a:r>
            <a:r>
              <a:rPr lang="zh-CN" altLang="en-US" sz="2400" b="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：</a:t>
            </a:r>
            <a:endParaRPr lang="en-US" altLang="zh-CN" sz="2400" b="0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CB62B1-DCEF-4282-90E3-61BADAFEDEE9}"/>
              </a:ext>
            </a:extLst>
          </p:cNvPr>
          <p:cNvSpPr/>
          <p:nvPr/>
        </p:nvSpPr>
        <p:spPr>
          <a:xfrm>
            <a:off x="1143000" y="4413865"/>
            <a:ext cx="26548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rgbClr val="0000FF"/>
                </a:solidFill>
                <a:latin typeface="Comic Sans MS" panose="030F0702030302020204" pitchFamily="66" charset="0"/>
              </a:rPr>
              <a:t>Total solution is:</a:t>
            </a:r>
            <a:r>
              <a:rPr lang="en-US" altLang="zh-CN" sz="2400" i="1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4"/>
          <p:cNvSpPr txBox="1"/>
          <p:nvPr/>
        </p:nvSpPr>
        <p:spPr>
          <a:xfrm>
            <a:off x="1919605" y="508000"/>
            <a:ext cx="2418715" cy="52197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0" u="sng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Example 4.24</a:t>
            </a:r>
          </a:p>
        </p:txBody>
      </p:sp>
      <p:graphicFrame>
        <p:nvGraphicFramePr>
          <p:cNvPr id="430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289711"/>
              </p:ext>
            </p:extLst>
          </p:nvPr>
        </p:nvGraphicFramePr>
        <p:xfrm>
          <a:off x="3208336" y="2127776"/>
          <a:ext cx="4753610" cy="470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5" r:id="rId4" imgW="1955800" imgH="203200" progId="Equation.DSMT4">
                  <p:embed/>
                </p:oleObj>
              </mc:Choice>
              <mc:Fallback>
                <p:oleObj r:id="rId4" imgW="1955800" imgH="2032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08336" y="2127776"/>
                        <a:ext cx="4753610" cy="4705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812578"/>
              </p:ext>
            </p:extLst>
          </p:nvPr>
        </p:nvGraphicFramePr>
        <p:xfrm>
          <a:off x="4146192" y="2834220"/>
          <a:ext cx="3963670" cy="607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6" r:id="rId6" imgW="1497965" imgH="241300" progId="Equation.DSMT4">
                  <p:embed/>
                </p:oleObj>
              </mc:Choice>
              <mc:Fallback>
                <p:oleObj r:id="rId6" imgW="1497965" imgH="2413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46192" y="2834220"/>
                        <a:ext cx="3963670" cy="6076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1066800" y="3567411"/>
            <a:ext cx="9403715" cy="884555"/>
            <a:chOff x="2196" y="6463"/>
            <a:chExt cx="14809" cy="1393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96" y="6463"/>
              <a:ext cx="14809" cy="629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91" y="7181"/>
              <a:ext cx="7480" cy="675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05200" y="5484343"/>
            <a:ext cx="4832350" cy="374650"/>
          </a:xfrm>
          <a:prstGeom prst="rect">
            <a:avLst/>
          </a:prstGeom>
        </p:spPr>
      </p:pic>
      <p:sp>
        <p:nvSpPr>
          <p:cNvPr id="14" name="Text Box 7">
            <a:extLst>
              <a:ext uri="{FF2B5EF4-FFF2-40B4-BE49-F238E27FC236}">
                <a16:creationId xmlns:a16="http://schemas.microsoft.com/office/drawing/2014/main" id="{ED62AA75-C78F-4BAB-95CE-0CF88D142F67}"/>
              </a:ext>
            </a:extLst>
          </p:cNvPr>
          <p:cNvSpPr txBox="1"/>
          <p:nvPr/>
        </p:nvSpPr>
        <p:spPr>
          <a:xfrm>
            <a:off x="807084" y="1127869"/>
            <a:ext cx="9556115" cy="83099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Determine the total solution of the Ex4.22 by</a:t>
            </a:r>
            <a:r>
              <a:rPr lang="zh-CN" altLang="en-US" sz="24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computing the </a:t>
            </a:r>
            <a:r>
              <a:rPr lang="en-US" altLang="zh-CN" sz="240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Zero-input response and zero-state response.</a:t>
            </a:r>
            <a:endParaRPr lang="en-US" altLang="zh-CN" sz="2400" b="0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0C83DC4-E21C-4C68-8561-655AD18D2BAF}"/>
              </a:ext>
            </a:extLst>
          </p:cNvPr>
          <p:cNvSpPr/>
          <p:nvPr/>
        </p:nvSpPr>
        <p:spPr>
          <a:xfrm>
            <a:off x="990600" y="4963089"/>
            <a:ext cx="3267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rgbClr val="0000FF"/>
                </a:solidFill>
                <a:latin typeface="Comic Sans MS" panose="030F0702030302020204" pitchFamily="66" charset="0"/>
              </a:rPr>
              <a:t>Zero-input response:</a:t>
            </a:r>
            <a:endParaRPr lang="zh-CN" altLang="en-US" sz="2400" i="1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14808D-79F6-4910-89A3-76E26650BD0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29000" y="4508481"/>
            <a:ext cx="4438644" cy="4285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9531991"/>
              </p:ext>
            </p:extLst>
          </p:nvPr>
        </p:nvGraphicFramePr>
        <p:xfrm>
          <a:off x="2872105" y="5184775"/>
          <a:ext cx="604139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0" r:id="rId3" imgW="2336800" imgH="228600" progId="Equation.DSMT4">
                  <p:embed/>
                </p:oleObj>
              </mc:Choice>
              <mc:Fallback>
                <p:oleObj r:id="rId3" imgW="2336800" imgH="22860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72105" y="5184775"/>
                        <a:ext cx="6041390" cy="5619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2105" y="1790700"/>
            <a:ext cx="5528310" cy="441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6560" y="2321707"/>
            <a:ext cx="5359400" cy="5232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2708" y="4158861"/>
            <a:ext cx="4884297" cy="52324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AF65789-43DA-4AC5-9B93-E57785194543}"/>
              </a:ext>
            </a:extLst>
          </p:cNvPr>
          <p:cNvSpPr/>
          <p:nvPr/>
        </p:nvSpPr>
        <p:spPr>
          <a:xfrm>
            <a:off x="562209" y="3658338"/>
            <a:ext cx="32207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rgbClr val="0000FF"/>
                </a:solidFill>
                <a:latin typeface="Comic Sans MS" panose="030F0702030302020204" pitchFamily="66" charset="0"/>
              </a:rPr>
              <a:t>Zero-state response:</a:t>
            </a:r>
            <a:endParaRPr lang="zh-CN" altLang="en-US" sz="2400" i="1" dirty="0">
              <a:solidFill>
                <a:srgbClr val="0000FF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1B15D5A-A958-48F2-9B54-44E7E0699A09}"/>
              </a:ext>
            </a:extLst>
          </p:cNvPr>
          <p:cNvSpPr/>
          <p:nvPr/>
        </p:nvSpPr>
        <p:spPr>
          <a:xfrm>
            <a:off x="562209" y="4719349"/>
            <a:ext cx="26548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rgbClr val="0000FF"/>
                </a:solidFill>
                <a:latin typeface="Comic Sans MS" panose="030F0702030302020204" pitchFamily="66" charset="0"/>
              </a:rPr>
              <a:t>Total solution is:</a:t>
            </a:r>
            <a:r>
              <a:rPr lang="en-US" altLang="zh-CN" sz="2400" i="1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4" name="Text Box 7">
            <a:extLst>
              <a:ext uri="{FF2B5EF4-FFF2-40B4-BE49-F238E27FC236}">
                <a16:creationId xmlns:a16="http://schemas.microsoft.com/office/drawing/2014/main" id="{B954152D-4452-4B32-801A-C1577E24A5D7}"/>
              </a:ext>
            </a:extLst>
          </p:cNvPr>
          <p:cNvSpPr txBox="1"/>
          <p:nvPr/>
        </p:nvSpPr>
        <p:spPr>
          <a:xfrm>
            <a:off x="838200" y="1169400"/>
            <a:ext cx="9144000" cy="83099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Determine the constants to satisfy the zero initial conditions</a:t>
            </a:r>
            <a:r>
              <a:rPr lang="zh-CN" altLang="en-US" sz="2400" b="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：</a:t>
            </a:r>
            <a:endParaRPr lang="en-US" altLang="zh-CN" sz="2400" b="0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5EFB2C9-257B-4868-985E-6EC6CF6DBE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4200" y="3073885"/>
            <a:ext cx="4448304" cy="3505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Text Box 4"/>
          <p:cNvSpPr txBox="1"/>
          <p:nvPr/>
        </p:nvSpPr>
        <p:spPr>
          <a:xfrm>
            <a:off x="1883093" y="275273"/>
            <a:ext cx="7286625" cy="584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20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4.6.3 Impulse response calculation</a:t>
            </a:r>
          </a:p>
        </p:txBody>
      </p:sp>
      <p:graphicFrame>
        <p:nvGraphicFramePr>
          <p:cNvPr id="1126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3661927"/>
              </p:ext>
            </p:extLst>
          </p:nvPr>
        </p:nvGraphicFramePr>
        <p:xfrm>
          <a:off x="2907664" y="3526888"/>
          <a:ext cx="4968241" cy="583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2" r:id="rId3" imgW="1955800" imgH="241300" progId="Equation.DSMT4">
                  <p:embed/>
                </p:oleObj>
              </mc:Choice>
              <mc:Fallback>
                <p:oleObj r:id="rId3" imgW="1955800" imgH="241300" progId="Equation.DSMT4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07664" y="3526888"/>
                        <a:ext cx="4968241" cy="58380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554980"/>
              </p:ext>
            </p:extLst>
          </p:nvPr>
        </p:nvGraphicFramePr>
        <p:xfrm>
          <a:off x="2860040" y="4165600"/>
          <a:ext cx="5628640" cy="1089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3" r:id="rId5" imgW="2247900" imgH="457200" progId="Equation.DSMT4">
                  <p:embed/>
                </p:oleObj>
              </mc:Choice>
              <mc:Fallback>
                <p:oleObj r:id="rId5" imgW="2247900" imgH="457200" progId="Equation.DSMT4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60040" y="4165600"/>
                        <a:ext cx="5628640" cy="10896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8408209"/>
              </p:ext>
            </p:extLst>
          </p:nvPr>
        </p:nvGraphicFramePr>
        <p:xfrm>
          <a:off x="4343400" y="5215890"/>
          <a:ext cx="3232150" cy="537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4" r:id="rId7" imgW="1308100" imgH="228600" progId="Equation.DSMT4">
                  <p:embed/>
                </p:oleObj>
              </mc:Choice>
              <mc:Fallback>
                <p:oleObj r:id="rId7" imgW="1308100" imgH="2286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43400" y="5215890"/>
                        <a:ext cx="3232150" cy="5372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1" name="Text Box 5"/>
          <p:cNvSpPr txBox="1"/>
          <p:nvPr/>
        </p:nvSpPr>
        <p:spPr>
          <a:xfrm>
            <a:off x="2860040" y="5255260"/>
            <a:ext cx="1330960" cy="461665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We get</a:t>
            </a:r>
            <a:r>
              <a:rPr lang="zh-CN" altLang="en-US" sz="2400" b="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：</a:t>
            </a:r>
          </a:p>
        </p:txBody>
      </p:sp>
      <p:graphicFrame>
        <p:nvGraphicFramePr>
          <p:cNvPr id="1136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070746"/>
              </p:ext>
            </p:extLst>
          </p:nvPr>
        </p:nvGraphicFramePr>
        <p:xfrm>
          <a:off x="2860040" y="5753100"/>
          <a:ext cx="5334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5" r:id="rId9" imgW="2032000" imgH="228600" progId="Equation.DSMT4">
                  <p:embed/>
                </p:oleObj>
              </mc:Choice>
              <mc:Fallback>
                <p:oleObj r:id="rId9" imgW="2032000" imgH="2286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60040" y="5753100"/>
                        <a:ext cx="53340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132501"/>
              </p:ext>
            </p:extLst>
          </p:nvPr>
        </p:nvGraphicFramePr>
        <p:xfrm>
          <a:off x="2907665" y="2955388"/>
          <a:ext cx="4968240" cy="491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26" r:id="rId11" imgW="1955800" imgH="203200" progId="Equation.DSMT4">
                  <p:embed/>
                </p:oleObj>
              </mc:Choice>
              <mc:Fallback>
                <p:oleObj r:id="rId11" imgW="1955800" imgH="203200" progId="Equation.DSMT4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07665" y="2955388"/>
                        <a:ext cx="4968240" cy="4914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7">
            <a:extLst>
              <a:ext uri="{FF2B5EF4-FFF2-40B4-BE49-F238E27FC236}">
                <a16:creationId xmlns:a16="http://schemas.microsoft.com/office/drawing/2014/main" id="{5EC98E4D-E31B-4D15-8E98-D117B38867B3}"/>
              </a:ext>
            </a:extLst>
          </p:cNvPr>
          <p:cNvSpPr txBox="1"/>
          <p:nvPr/>
        </p:nvSpPr>
        <p:spPr>
          <a:xfrm>
            <a:off x="685800" y="1121921"/>
            <a:ext cx="9860916" cy="954107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The impulse response h[n] of a causal LTI system is the output with input x[n]=δ[n].</a:t>
            </a:r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EE3C8D10-7A5D-4340-BD92-1EEF021C4B43}"/>
              </a:ext>
            </a:extLst>
          </p:cNvPr>
          <p:cNvSpPr txBox="1"/>
          <p:nvPr/>
        </p:nvSpPr>
        <p:spPr>
          <a:xfrm>
            <a:off x="685800" y="2261079"/>
            <a:ext cx="8686800" cy="52322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US" altLang="zh-CN" b="0" u="sng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Example 4.25</a:t>
            </a:r>
            <a:r>
              <a:rPr lang="en-US" altLang="zh-CN" b="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: Impulse response of the Ex4.22</a:t>
            </a:r>
            <a:r>
              <a:rPr lang="en-US" altLang="zh-CN" b="0" i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.</a:t>
            </a:r>
            <a:endParaRPr lang="en-US" altLang="zh-CN" sz="3200" b="0" u="sng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5"/>
          <p:cNvSpPr/>
          <p:nvPr/>
        </p:nvSpPr>
        <p:spPr>
          <a:xfrm>
            <a:off x="3599180" y="262255"/>
            <a:ext cx="348297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Using MATLAB</a:t>
            </a:r>
          </a:p>
        </p:txBody>
      </p:sp>
      <p:sp>
        <p:nvSpPr>
          <p:cNvPr id="4" name="Text Box 9"/>
          <p:cNvSpPr txBox="1"/>
          <p:nvPr/>
        </p:nvSpPr>
        <p:spPr>
          <a:xfrm>
            <a:off x="2133600" y="2438400"/>
            <a:ext cx="7412355" cy="3842385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% Program 4_4 </a:t>
            </a:r>
          </a:p>
          <a:p>
            <a:pPr marL="0" lvl="0" indent="0" eaLnBrk="1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= [-6.76195 13.456335 -6.76195];</a:t>
            </a:r>
          </a:p>
          <a:p>
            <a:pPr marL="0" lvl="0" indent="0" eaLnBrk="1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%  Set initial conditions to zero values</a:t>
            </a:r>
          </a:p>
          <a:p>
            <a:pPr marL="0" lvl="0" indent="0" eaLnBrk="1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zi = [0 0];</a:t>
            </a:r>
          </a:p>
          <a:p>
            <a:pPr marL="0" lvl="0" indent="0" eaLnBrk="1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% Generate the two sinusoidal sequences</a:t>
            </a:r>
          </a:p>
          <a:p>
            <a:pPr marL="0" lvl="0" indent="0" eaLnBrk="1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 = 0:99;</a:t>
            </a:r>
          </a:p>
          <a:p>
            <a:pPr marL="0" lvl="0" indent="0" eaLnBrk="1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x1 = cos(0.1*n);</a:t>
            </a:r>
          </a:p>
          <a:p>
            <a:pPr marL="0" lvl="0" indent="0" eaLnBrk="1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x2 = cos(0.4*n);</a:t>
            </a:r>
          </a:p>
          <a:p>
            <a:pPr marL="0" lvl="0" indent="0" eaLnBrk="1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%  Generate the filter output sequence</a:t>
            </a:r>
          </a:p>
          <a:p>
            <a:pPr marL="0" lvl="0" indent="0" eaLnBrk="1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 = filter(b, 1, x1+x2, zi);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252806"/>
            <a:ext cx="4981755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668000" cy="10493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4.1 Discrete-Time Systems Examples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1401128" y="1160145"/>
            <a:ext cx="7696200" cy="571500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dirty="0"/>
              <a:t>Moving-Average filter</a:t>
            </a:r>
            <a:endParaRPr lang="zh-CN" altLang="en-US" dirty="0"/>
          </a:p>
        </p:txBody>
      </p:sp>
      <p:sp>
        <p:nvSpPr>
          <p:cNvPr id="17412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zh-CN" sz="1400" b="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微软雅黑" panose="020B0503020204020204" pitchFamily="34" charset="-122"/>
              </a:rPr>
              <a:t>4</a:t>
            </a:fld>
            <a:endParaRPr lang="zh-CN" altLang="zh-CN" sz="1400" b="0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7413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895294"/>
              </p:ext>
            </p:extLst>
          </p:nvPr>
        </p:nvGraphicFramePr>
        <p:xfrm>
          <a:off x="2895442" y="1841342"/>
          <a:ext cx="3100705" cy="1043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7" r:id="rId3" imgW="1282700" imgH="431800" progId="Equation.DSMT4">
                  <p:embed/>
                </p:oleObj>
              </mc:Choice>
              <mc:Fallback>
                <p:oleObj r:id="rId3" imgW="1282700" imgH="4318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95442" y="1841342"/>
                        <a:ext cx="3100705" cy="1043305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664374"/>
              </p:ext>
            </p:extLst>
          </p:nvPr>
        </p:nvGraphicFramePr>
        <p:xfrm>
          <a:off x="2895283" y="5084922"/>
          <a:ext cx="3676650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8" r:id="rId5" imgW="1384300" imgH="203200" progId="Equation.DSMT4">
                  <p:embed/>
                </p:oleObj>
              </mc:Choice>
              <mc:Fallback>
                <p:oleObj r:id="rId5" imgW="1384300" imgH="2032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95283" y="5084922"/>
                        <a:ext cx="3676650" cy="537845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内容占位符 2"/>
          <p:cNvSpPr txBox="1"/>
          <p:nvPr/>
        </p:nvSpPr>
        <p:spPr>
          <a:xfrm>
            <a:off x="1754505" y="4279265"/>
            <a:ext cx="8279765" cy="4857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342900" lvl="0" indent="-342900">
              <a:buNone/>
            </a:pPr>
            <a:r>
              <a:rPr lang="en-US" altLang="zh-CN" dirty="0">
                <a:solidFill>
                  <a:srgbClr val="3366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Exponentially Weighted Running Average filter</a:t>
            </a:r>
            <a:endParaRPr lang="zh-CN" altLang="en-US" dirty="0">
              <a:solidFill>
                <a:srgbClr val="3366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0579100" y="562292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 Black" panose="020B0A040201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MOOC</a:t>
            </a:r>
          </a:p>
        </p:txBody>
      </p:sp>
      <p:graphicFrame>
        <p:nvGraphicFramePr>
          <p:cNvPr id="20483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378712"/>
              </p:ext>
            </p:extLst>
          </p:nvPr>
        </p:nvGraphicFramePr>
        <p:xfrm>
          <a:off x="2895283" y="3125153"/>
          <a:ext cx="5103495" cy="833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9" r:id="rId7" imgW="2260600" imgH="393700" progId="Equation.3">
                  <p:embed/>
                </p:oleObj>
              </mc:Choice>
              <mc:Fallback>
                <p:oleObj r:id="rId7" imgW="2260600" imgH="3937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95283" y="3125153"/>
                        <a:ext cx="5103495" cy="833755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3" name="Rectangle 3"/>
          <p:cNvSpPr>
            <a:spLocks noGrp="1"/>
          </p:cNvSpPr>
          <p:nvPr>
            <p:ph idx="1"/>
          </p:nvPr>
        </p:nvSpPr>
        <p:spPr>
          <a:xfrm>
            <a:off x="914400" y="1143000"/>
            <a:ext cx="9601200" cy="814705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impulse and step response of a causal LTI discrete-time system can be computed using the MATLAB fuctions </a:t>
            </a:r>
            <a:r>
              <a:rPr lang="en-US" altLang="zh-CN" sz="2400" i="1" dirty="0">
                <a:solidFill>
                  <a:srgbClr val="1825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impz</a:t>
            </a:r>
            <a:r>
              <a:rPr lang="en-US" altLang="zh-CN" sz="2400" dirty="0">
                <a:solidFill>
                  <a:srgbClr val="1825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1825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155" name="Rectangle 5"/>
          <p:cNvSpPr/>
          <p:nvPr/>
        </p:nvSpPr>
        <p:spPr>
          <a:xfrm>
            <a:off x="3599180" y="262255"/>
            <a:ext cx="3482975" cy="64516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3600" dirty="0">
                <a:solidFill>
                  <a:srgbClr val="0000FF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Using MATLAB</a:t>
            </a:r>
          </a:p>
        </p:txBody>
      </p:sp>
      <p:sp>
        <p:nvSpPr>
          <p:cNvPr id="4" name="Text Box 9"/>
          <p:cNvSpPr txBox="1"/>
          <p:nvPr/>
        </p:nvSpPr>
        <p:spPr>
          <a:xfrm>
            <a:off x="3599180" y="3810000"/>
            <a:ext cx="4133850" cy="2124075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p=[0.8   -0.44   0.36   0.02];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d=[1        0.7   -0.45    -0.6];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[h,m] = impz(p,d,41);</a:t>
            </a: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[s,m] = stepz(p,d,41);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999770-E774-4B1F-8E42-83F407D96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363" y="1959292"/>
            <a:ext cx="9454151" cy="17745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668000" cy="1049338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4.1 Discrete-Time Systems Examples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412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zh-CN" sz="1400" b="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微软雅黑" panose="020B0503020204020204" pitchFamily="34" charset="-122"/>
              </a:rPr>
              <a:t>5</a:t>
            </a:fld>
            <a:endParaRPr lang="zh-CN" altLang="zh-CN" sz="1400" b="0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741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327624"/>
              </p:ext>
            </p:extLst>
          </p:nvPr>
        </p:nvGraphicFramePr>
        <p:xfrm>
          <a:off x="5080635" y="1170173"/>
          <a:ext cx="4871085" cy="877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r:id="rId3" imgW="2184400" imgH="393700" progId="Equation.DSMT4">
                  <p:embed/>
                </p:oleObj>
              </mc:Choice>
              <mc:Fallback>
                <p:oleObj r:id="rId3" imgW="2184400" imgH="3937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80635" y="1170173"/>
                        <a:ext cx="4871085" cy="877570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内容占位符 2"/>
          <p:cNvSpPr txBox="1"/>
          <p:nvPr/>
        </p:nvSpPr>
        <p:spPr>
          <a:xfrm>
            <a:off x="914400" y="1307672"/>
            <a:ext cx="4166235" cy="5715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微软雅黑" panose="020B0503020204020204" pitchFamily="34" charset="-122"/>
              </a:defRPr>
            </a:lvl5pPr>
          </a:lstStyle>
          <a:p>
            <a:pPr marL="342900" lvl="0" indent="-342900"/>
            <a:r>
              <a:rPr lang="en-US" altLang="zh-CN" dirty="0"/>
              <a:t>Linear Interpolator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2221865"/>
            <a:ext cx="8594090" cy="57848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0290" y="4643755"/>
            <a:ext cx="4350385" cy="16478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045" y="2961005"/>
            <a:ext cx="4154805" cy="16357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9025" y="2961005"/>
            <a:ext cx="4272915" cy="1635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4.1 Discrete-Time Systems Examples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1397000" y="1142683"/>
            <a:ext cx="7696200" cy="571500"/>
          </a:xfrm>
        </p:spPr>
        <p:txBody>
          <a:bodyPr vert="horz" wrap="square" lIns="91440" tIns="45720" rIns="91440" bIns="45720" anchor="t"/>
          <a:lstStyle/>
          <a:p>
            <a:r>
              <a:rPr lang="en-US" altLang="zh-CN" dirty="0"/>
              <a:t>Median filter</a:t>
            </a:r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zh-CN" sz="1400" b="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微软雅黑" panose="020B0503020204020204" pitchFamily="34" charset="-122"/>
              </a:rPr>
              <a:t>6</a:t>
            </a:fld>
            <a:endParaRPr lang="zh-CN" altLang="zh-CN" sz="1400" b="0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8437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754122"/>
              </p:ext>
            </p:extLst>
          </p:nvPr>
        </p:nvGraphicFramePr>
        <p:xfrm>
          <a:off x="1752600" y="1678867"/>
          <a:ext cx="8365638" cy="486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9" r:id="rId3" imgW="3492500" imgH="203200" progId="Equation.DSMT4">
                  <p:embed/>
                </p:oleObj>
              </mc:Choice>
              <mc:Fallback>
                <p:oleObj r:id="rId3" imgW="3492500" imgH="2032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1678867"/>
                        <a:ext cx="8365638" cy="48672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545452"/>
              </p:ext>
            </p:extLst>
          </p:nvPr>
        </p:nvGraphicFramePr>
        <p:xfrm>
          <a:off x="1752600" y="2252516"/>
          <a:ext cx="3498358" cy="486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0" r:id="rId5" imgW="1459865" imgH="203200" progId="Equation.DSMT4">
                  <p:embed/>
                </p:oleObj>
              </mc:Choice>
              <mc:Fallback>
                <p:oleObj r:id="rId5" imgW="1459865" imgH="2032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52600" y="2252516"/>
                        <a:ext cx="3498358" cy="48672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950" y="3686492"/>
            <a:ext cx="4305300" cy="11525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0200" y="5410200"/>
            <a:ext cx="1574800" cy="40322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E8C1E24-84DA-4EB4-A3AC-654C9A0E09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0" y="2882583"/>
            <a:ext cx="7504430" cy="31632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982200" cy="8382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4.2 Classification of Discrete-Time Systems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0052" name="Rectangle 4"/>
          <p:cNvSpPr>
            <a:spLocks noGrp="1"/>
          </p:cNvSpPr>
          <p:nvPr>
            <p:ph idx="1"/>
          </p:nvPr>
        </p:nvSpPr>
        <p:spPr>
          <a:xfrm>
            <a:off x="2133600" y="1676400"/>
            <a:ext cx="7696200" cy="36576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dirty="0"/>
              <a:t>Linear System</a:t>
            </a:r>
          </a:p>
          <a:p>
            <a:pPr eaLnBrk="1" hangingPunct="1"/>
            <a:r>
              <a:rPr lang="en-US" altLang="zh-CN" dirty="0"/>
              <a:t>Shift-Invariant System</a:t>
            </a:r>
          </a:p>
          <a:p>
            <a:pPr eaLnBrk="1" hangingPunct="1"/>
            <a:r>
              <a:rPr lang="en-US" altLang="zh-CN" dirty="0"/>
              <a:t>Causal System</a:t>
            </a:r>
          </a:p>
          <a:p>
            <a:pPr eaLnBrk="1" hangingPunct="1"/>
            <a:r>
              <a:rPr lang="en-US" altLang="zh-CN" dirty="0"/>
              <a:t>Stable System</a:t>
            </a:r>
          </a:p>
          <a:p>
            <a:pPr eaLnBrk="1" hangingPunct="1"/>
            <a:r>
              <a:rPr lang="en-US" altLang="zh-CN" dirty="0"/>
              <a:t>Passive and Lossless Systems</a:t>
            </a:r>
          </a:p>
          <a:p>
            <a:pPr eaLnBrk="1" hangingPunct="1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0221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0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0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0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0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0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0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58570"/>
            <a:ext cx="10014585" cy="385572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Linear System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33450" marR="0" lvl="2" indent="-5778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charset="0"/>
              <a:buChar char="ü"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933450" marR="0" lvl="2" indent="-190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For an input signal </a:t>
            </a:r>
          </a:p>
          <a:p>
            <a:pPr marL="933450" marR="0" lvl="2" indent="-1905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 response is given by</a:t>
            </a:r>
          </a:p>
          <a:p>
            <a:pPr marL="933450" marR="0" lvl="2" indent="-190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31875" marR="0" lvl="1" indent="-190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If superposition property hold for any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arbitrary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constants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and 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and for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all possible input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signals, the system can be called as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linear system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微软雅黑" panose="020B0503020204020204" pitchFamily="34" charset="-122"/>
              </a:rPr>
              <a:t>.</a:t>
            </a:r>
          </a:p>
        </p:txBody>
      </p:sp>
      <p:graphicFrame>
        <p:nvGraphicFramePr>
          <p:cNvPr id="20483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981487"/>
              </p:ext>
            </p:extLst>
          </p:nvPr>
        </p:nvGraphicFramePr>
        <p:xfrm>
          <a:off x="6019800" y="2182613"/>
          <a:ext cx="3657600" cy="546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1" r:id="rId3" imgW="1333500" imgH="215900" progId="Equation.3">
                  <p:embed/>
                </p:oleObj>
              </mc:Choice>
              <mc:Fallback>
                <p:oleObj r:id="rId3" imgW="1333500" imgH="2159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19800" y="2182613"/>
                        <a:ext cx="3657600" cy="546734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953375"/>
              </p:ext>
            </p:extLst>
          </p:nvPr>
        </p:nvGraphicFramePr>
        <p:xfrm>
          <a:off x="6019800" y="2832512"/>
          <a:ext cx="3705225" cy="546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r:id="rId5" imgW="1383665" imgH="215900" progId="Equation.3">
                  <p:embed/>
                </p:oleObj>
              </mc:Choice>
              <mc:Fallback>
                <p:oleObj r:id="rId5" imgW="1383665" imgH="2159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19800" y="2832512"/>
                        <a:ext cx="3705225" cy="546735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9982200" cy="8382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4.2 Classification of Discrete-Time Systems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652125" y="5537200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灯片编号占位符 3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zh-CN" sz="1400" b="0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  <a:cs typeface="微软雅黑" panose="020B0503020204020204" pitchFamily="34" charset="-122"/>
              </a:rPr>
              <a:t>9</a:t>
            </a:fld>
            <a:endParaRPr lang="zh-CN" altLang="zh-CN" sz="1400" b="0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F9F4F31-B82A-46FA-BC4B-FD4BAC33D6CE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04800"/>
            <a:ext cx="9982200" cy="838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600" kern="0">
                <a:latin typeface="+mn-lt"/>
                <a:ea typeface="黑体" panose="02010609060101010101" pitchFamily="49" charset="-122"/>
                <a:cs typeface="Times New Roman" panose="02020603050405020304" pitchFamily="18" charset="0"/>
              </a:rPr>
              <a:t>4.2 Classification of Discrete-Time Systems</a:t>
            </a:r>
            <a:endParaRPr lang="zh-CN" altLang="en-US" sz="3600" kern="0" dirty="0">
              <a:latin typeface="+mn-lt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1032769-0AD1-45A3-9F99-607FEC315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066800"/>
            <a:ext cx="10744200" cy="52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77677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1710</Words>
  <Application>Microsoft Office PowerPoint</Application>
  <PresentationFormat>宽屏</PresentationFormat>
  <Paragraphs>210</Paragraphs>
  <Slides>40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40</vt:i4>
      </vt:variant>
    </vt:vector>
  </HeadingPairs>
  <TitlesOfParts>
    <vt:vector size="57" baseType="lpstr">
      <vt:lpstr>DotumChe</vt:lpstr>
      <vt:lpstr>黑体</vt:lpstr>
      <vt:lpstr>楷体_GB2312</vt:lpstr>
      <vt:lpstr>宋体</vt:lpstr>
      <vt:lpstr>微软雅黑</vt:lpstr>
      <vt:lpstr>Arial</vt:lpstr>
      <vt:lpstr>Arial Black</vt:lpstr>
      <vt:lpstr>Cambria Math</vt:lpstr>
      <vt:lpstr>Comic Sans MS</vt:lpstr>
      <vt:lpstr>Symbol</vt:lpstr>
      <vt:lpstr>Times New Roman</vt:lpstr>
      <vt:lpstr>Verdana</vt:lpstr>
      <vt:lpstr>Wingdings</vt:lpstr>
      <vt:lpstr>默认设计模板</vt:lpstr>
      <vt:lpstr>Equation.DSMT4</vt:lpstr>
      <vt:lpstr>Equation.3</vt:lpstr>
      <vt:lpstr>Equation.KSEE3</vt:lpstr>
      <vt:lpstr>PowerPoint 演示文稿</vt:lpstr>
      <vt:lpstr>4.1 Discrete-Time Systems Examples</vt:lpstr>
      <vt:lpstr>4.1 Discrete-Time Systems Examples</vt:lpstr>
      <vt:lpstr>4.1 Discrete-Time Systems Examples</vt:lpstr>
      <vt:lpstr>4.1 Discrete-Time Systems Examples</vt:lpstr>
      <vt:lpstr>4.1 Discrete-Time Systems Examples</vt:lpstr>
      <vt:lpstr>4.2 Classification of Discrete-Time Systems</vt:lpstr>
      <vt:lpstr>4.2 Classification of Discrete-Time Systems</vt:lpstr>
      <vt:lpstr>PowerPoint 演示文稿</vt:lpstr>
      <vt:lpstr>4.2 Classification of Discrete-Time Systems</vt:lpstr>
      <vt:lpstr>PowerPoint 演示文稿</vt:lpstr>
      <vt:lpstr>4.2 Classification of Discrete-Time Systems</vt:lpstr>
      <vt:lpstr>4.2 Classification of Discrete-Time Systems</vt:lpstr>
      <vt:lpstr>4.2 Classification of Discrete-Time Systems</vt:lpstr>
      <vt:lpstr>PowerPoint 演示文稿</vt:lpstr>
      <vt:lpstr>4.3 Impulse and Step Responses </vt:lpstr>
      <vt:lpstr>4.3 Impulse and Step Responses </vt:lpstr>
      <vt:lpstr>4.4 Time-Domain Characterization of LTI DTS</vt:lpstr>
      <vt:lpstr>4.4 Time-Domain Characterization of LTI DTS</vt:lpstr>
      <vt:lpstr>4.4 Time-Domain Characterization of LTI DTS</vt:lpstr>
      <vt:lpstr>PowerPoint 演示文稿</vt:lpstr>
      <vt:lpstr>4.4 Time-Domain Characterization of LTI DTS</vt:lpstr>
      <vt:lpstr>4.5 Simple Interconnection Schemes</vt:lpstr>
      <vt:lpstr>4.5 Simple Interconnection Schemes</vt:lpstr>
      <vt:lpstr>PowerPoint 演示文稿</vt:lpstr>
      <vt:lpstr>PowerPoint 演示文稿</vt:lpstr>
      <vt:lpstr>PowerPoint 演示文稿</vt:lpstr>
      <vt:lpstr>4.6 Finite-dimensional LTI discrete-time system</vt:lpstr>
      <vt:lpstr>PowerPoint 演示文稿</vt:lpstr>
      <vt:lpstr>4.6 Finite-dimensional LTI discrete-time system</vt:lpstr>
      <vt:lpstr>PowerPoint 演示文稿</vt:lpstr>
      <vt:lpstr>4.6 Finite-dimensional LTI discrete-time system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1</cp:lastModifiedBy>
  <cp:revision>214</cp:revision>
  <cp:lastPrinted>2023-03-19T08:50:14Z</cp:lastPrinted>
  <dcterms:created xsi:type="dcterms:W3CDTF">2016-01-09T14:47:00Z</dcterms:created>
  <dcterms:modified xsi:type="dcterms:W3CDTF">2023-03-19T08:59:10Z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2052-11.3.0.9228</vt:lpwstr>
  </property>
</Properties>
</file>