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1212" r:id="rId2"/>
    <p:sldId id="1119" r:id="rId3"/>
    <p:sldId id="1120" r:id="rId4"/>
    <p:sldId id="1123" r:id="rId5"/>
    <p:sldId id="1124" r:id="rId6"/>
    <p:sldId id="1125" r:id="rId7"/>
    <p:sldId id="1126" r:id="rId8"/>
    <p:sldId id="1127" r:id="rId9"/>
    <p:sldId id="1128" r:id="rId10"/>
    <p:sldId id="1129" r:id="rId11"/>
    <p:sldId id="1130" r:id="rId12"/>
    <p:sldId id="1131" r:id="rId13"/>
    <p:sldId id="1229" r:id="rId14"/>
    <p:sldId id="1167" r:id="rId15"/>
    <p:sldId id="1168" r:id="rId16"/>
    <p:sldId id="1230" r:id="rId17"/>
    <p:sldId id="1138" r:id="rId18"/>
    <p:sldId id="1139" r:id="rId19"/>
    <p:sldId id="1140" r:id="rId20"/>
    <p:sldId id="1141" r:id="rId21"/>
    <p:sldId id="1142" r:id="rId22"/>
    <p:sldId id="1144" r:id="rId23"/>
    <p:sldId id="1146" r:id="rId24"/>
    <p:sldId id="1147" r:id="rId25"/>
    <p:sldId id="1150" r:id="rId26"/>
    <p:sldId id="1231" r:id="rId27"/>
    <p:sldId id="1153" r:id="rId28"/>
    <p:sldId id="1152" r:id="rId29"/>
    <p:sldId id="1170" r:id="rId30"/>
    <p:sldId id="1155" r:id="rId31"/>
    <p:sldId id="1156" r:id="rId32"/>
  </p:sldIdLst>
  <p:sldSz cx="12192000" cy="6858000"/>
  <p:notesSz cx="6669088" cy="9926638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>
          <p15:clr>
            <a:srgbClr val="A4A3A4"/>
          </p15:clr>
        </p15:guide>
        <p15:guide id="2" pos="3894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6CC"/>
    <a:srgbClr val="00BCFF"/>
    <a:srgbClr val="FF9966"/>
    <a:srgbClr val="FFCC66"/>
    <a:srgbClr val="CC3300"/>
    <a:srgbClr val="9E228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/>
    <p:restoredTop sz="86782" autoAdjust="0"/>
  </p:normalViewPr>
  <p:slideViewPr>
    <p:cSldViewPr showGuides="1">
      <p:cViewPr varScale="1">
        <p:scale>
          <a:sx n="70" d="100"/>
          <a:sy n="70" d="100"/>
        </p:scale>
        <p:origin x="998" y="41"/>
      </p:cViewPr>
      <p:guideLst>
        <p:guide orient="horz" pos="2185"/>
        <p:guide pos="3894"/>
      </p:guideLst>
    </p:cSldViewPr>
  </p:slideViewPr>
  <p:outlineViewPr>
    <p:cViewPr>
      <p:scale>
        <a:sx n="33" d="100"/>
        <a:sy n="33" d="100"/>
      </p:scale>
      <p:origin x="0" y="-13566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89973" cy="4964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defTabSz="908456"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050" y="1"/>
            <a:ext cx="2889973" cy="4964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defTabSz="908456"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7859"/>
            <a:ext cx="2889973" cy="4964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defTabSz="908456"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050" y="9427859"/>
            <a:ext cx="2889973" cy="4964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08456">
              <a:defRPr/>
            </a:pPr>
            <a:fld id="{1393EE4D-159A-49BE-BBF7-5D84923500DC}" type="slidenum">
              <a:rPr lang="en-US" altLang="zh-CN"/>
              <a:pPr defTabSz="908456"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89973" cy="4964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defTabSz="908456"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050" y="1"/>
            <a:ext cx="2889973" cy="4964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defTabSz="908456"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6988" y="746125"/>
            <a:ext cx="6615112" cy="372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590" y="4715095"/>
            <a:ext cx="5335909" cy="4468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t" anchorCtr="0" compatLnSpc="1"/>
          <a:lstStyle/>
          <a:p>
            <a:pPr marL="0" marR="0" lvl="0" indent="0" algn="l" defTabSz="908456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4228" marR="0" lvl="1" indent="0" algn="l" defTabSz="908456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08456" marR="0" lvl="2" indent="0" algn="l" defTabSz="908456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62685" marR="0" lvl="3" indent="0" algn="l" defTabSz="908456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16913" marR="0" lvl="4" indent="0" algn="l" defTabSz="908456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7859"/>
            <a:ext cx="2889973" cy="4964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defTabSz="908456"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050" y="9427859"/>
            <a:ext cx="2889973" cy="4964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08456">
              <a:defRPr/>
            </a:pPr>
            <a:fld id="{A3C8EF5F-70B9-4AB2-8C17-0E5E0450DB11}" type="slidenum">
              <a:rPr lang="en-US" altLang="zh-CN" smtClean="0"/>
              <a:pPr defTabSz="908456"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400" y="742950"/>
            <a:ext cx="6618288" cy="3724275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xfrm>
            <a:off x="666590" y="4715096"/>
            <a:ext cx="5335909" cy="4468035"/>
          </a:xfrm>
        </p:spPr>
        <p:txBody>
          <a:bodyPr wrap="square" lIns="90846" tIns="45423" rIns="90846" bIns="45423" anchor="t"/>
          <a:lstStyle/>
          <a:p>
            <a:pPr lvl="0"/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778050" y="9427860"/>
            <a:ext cx="2889973" cy="496448"/>
          </a:xfrm>
          <a:prstGeom prst="rect">
            <a:avLst/>
          </a:prstGeom>
          <a:noFill/>
          <a:ln w="9525">
            <a:noFill/>
          </a:ln>
        </p:spPr>
        <p:txBody>
          <a:bodyPr lIns="90846" tIns="45423" rIns="90846" bIns="45423"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chemeClr val="tx1"/>
                </a:solidFill>
              </a:rPr>
              <a:t>1</a:t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The output of the system for an input </a:t>
            </a:r>
            <a:r>
              <a:rPr lang="en-US" altLang="zh-CN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</a:t>
            </a:r>
            <a:r>
              <a:rPr lang="en-US" altLang="zh-CN" baseline="30000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</a:t>
            </a:r>
            <a:r>
              <a:rPr lang="el-GR" altLang="zh-CN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9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n  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is:   H(</a:t>
            </a:r>
            <a:r>
              <a:rPr lang="en-US" altLang="zh-CN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</a:t>
            </a:r>
            <a:r>
              <a:rPr lang="en-US" altLang="zh-CN" baseline="30000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</a:t>
            </a:r>
            <a:r>
              <a:rPr lang="el-GR" altLang="zh-CN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9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)</a:t>
            </a:r>
            <a:r>
              <a:rPr lang="en-US" altLang="zh-CN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</a:t>
            </a:r>
            <a:r>
              <a:rPr lang="en-US" altLang="zh-CN" baseline="30000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</a:t>
            </a:r>
            <a:r>
              <a:rPr lang="el-GR" altLang="zh-CN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9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718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From this table, it can be seen that the output is </a:t>
            </a:r>
            <a:r>
              <a:rPr lang="en-US" altLang="zh-CN" dirty="0">
                <a:solidFill>
                  <a:schemeClr val="accent2"/>
                </a:solidFill>
              </a:rPr>
              <a:t>delayed version </a:t>
            </a:r>
            <a:r>
              <a:rPr lang="en-US" altLang="zh-CN" dirty="0"/>
              <a:t>of the high-frequency component of the input,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100" dirty="0"/>
              <a:t>         </a:t>
            </a:r>
            <a:r>
              <a:rPr lang="en-US" altLang="zh-CN" dirty="0"/>
              <a:t>y[n] = cos(0.4(n-1))      for n </a:t>
            </a:r>
            <a:r>
              <a:rPr lang="en-US" altLang="zh-CN" dirty="0">
                <a:sym typeface="Symbol" panose="05050102010706020507" pitchFamily="18" charset="2"/>
              </a:rPr>
              <a:t> 2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51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2053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403C1EEF-7658-48B8-BDDC-CA39E820DCAB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354F0BCB-2100-450B-9832-2259EBE34039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2023/3/20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55" name="Object 1"/>
          <p:cNvGraphicFramePr>
            <a:graphicFrameLocks noChangeAspect="1"/>
          </p:cNvGraphicFramePr>
          <p:nvPr userDrawn="1"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9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F56199CF-AD2C-4BAB-81D6-6CF92C33B680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62" name="Object 2"/>
          <p:cNvGraphicFramePr>
            <a:graphicFrameLocks noChangeAspect="1"/>
          </p:cNvGraphicFramePr>
          <p:nvPr userDrawn="1"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3" name="Picture 8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03613" y="1628775"/>
            <a:ext cx="8689975" cy="467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Freeform 94"/>
          <p:cNvSpPr/>
          <p:nvPr userDrawn="1"/>
        </p:nvSpPr>
        <p:spPr bwMode="gray">
          <a:xfrm>
            <a:off x="0" y="0"/>
            <a:ext cx="3962399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标题占位符 6"/>
          <p:cNvSpPr/>
          <p:nvPr userDrawn="1"/>
        </p:nvSpPr>
        <p:spPr bwMode="auto">
          <a:xfrm>
            <a:off x="609600" y="2133600"/>
            <a:ext cx="10972800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27AE4FA8-EA70-4E3D-A38D-4FD3E996ADF3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A5014921-D7EC-4718-BAA2-1C788922359E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2023/3/20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79" name="Object 1"/>
          <p:cNvGraphicFramePr>
            <a:graphicFrameLocks noChangeAspect="1"/>
          </p:cNvGraphicFramePr>
          <p:nvPr userDrawn="1"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3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4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74515159-8A96-4036-BC20-781A375BE841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86" name="Object 2"/>
          <p:cNvGraphicFramePr>
            <a:graphicFrameLocks noChangeAspect="1"/>
          </p:cNvGraphicFramePr>
          <p:nvPr userDrawn="1"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FE5C74-A0EF-4824-8FDA-9520F30B4A2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6952B594-9AD4-4342-9152-31D92F141B91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7813B589-8DFA-4B34-9CED-2EB8570D3689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2023/3/20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3" name="Object 1"/>
          <p:cNvGraphicFramePr>
            <a:graphicFrameLocks noChangeAspect="1"/>
          </p:cNvGraphicFramePr>
          <p:nvPr userDrawn="1"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7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8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E81D93D7-335D-4630-A1B1-C2CA8410E2BF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10" name="Object 2"/>
          <p:cNvGraphicFramePr>
            <a:graphicFrameLocks noChangeAspect="1"/>
          </p:cNvGraphicFramePr>
          <p:nvPr userDrawn="1"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" name="Rectangle 19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20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274A73-A0E4-435B-BE38-6A25C20F2C9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5125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5AA0124B-31C7-45E5-A812-1EB527AF5399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A913EB3D-656D-485C-B59D-C33EF13D4B4E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2023/3/20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27" name="Object 1"/>
          <p:cNvGraphicFramePr>
            <a:graphicFrameLocks noChangeAspect="1"/>
          </p:cNvGraphicFramePr>
          <p:nvPr userDrawn="1"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31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2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54977A8D-D963-416A-8DB8-5918E451AE2F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34" name="Object 2"/>
          <p:cNvGraphicFramePr>
            <a:graphicFrameLocks noChangeAspect="1"/>
          </p:cNvGraphicFramePr>
          <p:nvPr userDrawn="1"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D02494-3E31-4318-94F7-EB300763C82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6149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7F615519-CCAF-4B30-A023-D67742B885C1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2664FED2-AB7D-4FD9-B101-E8ACDD9DD5AF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2023/3/20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51" name="Object 115"/>
          <p:cNvGraphicFramePr>
            <a:graphicFrameLocks noChangeAspect="1"/>
          </p:cNvGraphicFramePr>
          <p:nvPr userDrawn="1"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55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6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80269603-5FD5-4A73-ADF2-014620007E67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58" name="Object 116"/>
          <p:cNvGraphicFramePr>
            <a:graphicFrameLocks noChangeAspect="1"/>
          </p:cNvGraphicFramePr>
          <p:nvPr userDrawn="1"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08EF15-4CA8-4DB3-BFB9-18BB6CE5FCE3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8197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3DB46E2F-2B2D-466E-BC5C-09E4BE269783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2664FED2-AB7D-4FD9-B101-E8ACDD9DD5AF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2023/3/20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199" name="Object 115"/>
          <p:cNvGraphicFramePr>
            <a:graphicFrameLocks noChangeAspect="1"/>
          </p:cNvGraphicFramePr>
          <p:nvPr userDrawn="1"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203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04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ED2539FA-81D8-4E4F-AC57-E0520264442E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206" name="Object 116"/>
          <p:cNvGraphicFramePr>
            <a:graphicFrameLocks noChangeAspect="1"/>
          </p:cNvGraphicFramePr>
          <p:nvPr userDrawn="1"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828800"/>
            <a:ext cx="50292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8689-91EF-45B6-8DF3-6EFF5DE4575D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9221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937D3991-9D67-4B74-8683-6ACEC21417EC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2664FED2-AB7D-4FD9-B101-E8ACDD9DD5AF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2023/3/20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223" name="Object 115"/>
          <p:cNvGraphicFramePr>
            <a:graphicFrameLocks noChangeAspect="1"/>
          </p:cNvGraphicFramePr>
          <p:nvPr userDrawn="1"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227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8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A8927A6D-43CF-4F15-B997-A9E3FBB4C95E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230" name="Object 116"/>
          <p:cNvGraphicFramePr>
            <a:graphicFrameLocks noChangeAspect="1"/>
          </p:cNvGraphicFramePr>
          <p:nvPr userDrawn="1"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160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604000" y="1752600"/>
            <a:ext cx="4978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604000" y="3886200"/>
            <a:ext cx="4978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" name="Rectangle 9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FF5CD4-E598-4E3F-929B-143D30F45B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1029" name="Line 15"/>
          <p:cNvSpPr/>
          <p:nvPr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8080CE70-0533-4410-A981-26AFA7376D72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2664FED2-AB7D-4FD9-B101-E8ACDD9DD5AF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2023/3/20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31" name="Object 11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r:id="rId10" imgW="5664200" imgH="3327400" progId="">
                  <p:embed/>
                </p:oleObj>
              </mc:Choice>
              <mc:Fallback>
                <p:oleObj r:id="rId10" imgW="5664200" imgH="33274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  <p:pic>
        <p:nvPicPr>
          <p:cNvPr id="1035" name="Picture 14" descr="未命名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Line 15"/>
          <p:cNvSpPr/>
          <p:nvPr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2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680FB45A-4366-4EAD-BC67-9A8B8E73AF90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38" name="Object 11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r:id="rId13" imgW="5664200" imgH="3327400" progId="">
                  <p:embed/>
                </p:oleObj>
              </mc:Choice>
              <mc:Fallback>
                <p:oleObj r:id="rId13" imgW="5664200" imgH="33274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16"/>
          <p:cNvSpPr>
            <a:spLocks noGrp="1"/>
          </p:cNvSpPr>
          <p:nvPr>
            <p:ph type="title"/>
          </p:nvPr>
        </p:nvSpPr>
        <p:spPr>
          <a:xfrm>
            <a:off x="304800" y="0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40" name="Rectangle 17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11582400" cy="4906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D142F9-60FA-4666-BDFC-EE391A1FB19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49.png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7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4.wmf"/><Relationship Id="rId11" Type="http://schemas.openxmlformats.org/officeDocument/2006/relationships/image" Target="../media/image66.wmf"/><Relationship Id="rId5" Type="http://schemas.openxmlformats.org/officeDocument/2006/relationships/oleObject" Target="../embeddings/oleObject65.bin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68.bin"/><Relationship Id="rId4" Type="http://schemas.openxmlformats.org/officeDocument/2006/relationships/image" Target="../media/image63.wmf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7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1.png"/><Relationship Id="rId5" Type="http://schemas.openxmlformats.org/officeDocument/2006/relationships/image" Target="../media/image69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9.png"/><Relationship Id="rId5" Type="http://schemas.openxmlformats.org/officeDocument/2006/relationships/image" Target="../media/image4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/>
          <p:nvPr/>
        </p:nvSpPr>
        <p:spPr>
          <a:xfrm>
            <a:off x="914400" y="74613"/>
            <a:ext cx="8839200" cy="101473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r>
              <a:rPr lang="en-US" altLang="zh-CN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Discrete-time Systems</a:t>
            </a:r>
            <a:endParaRPr lang="en-US" altLang="zh-CN" sz="4000" dirty="0">
              <a:solidFill>
                <a:srgbClr val="0033C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19200" y="1340485"/>
            <a:ext cx="7950200" cy="4204970"/>
            <a:chOff x="1920" y="2111"/>
            <a:chExt cx="12520" cy="6622"/>
          </a:xfrm>
        </p:grpSpPr>
        <p:sp>
          <p:nvSpPr>
            <p:cNvPr id="2" name="AutoShape 9"/>
            <p:cNvSpPr/>
            <p:nvPr/>
          </p:nvSpPr>
          <p:spPr>
            <a:xfrm>
              <a:off x="3500" y="2111"/>
              <a:ext cx="10940" cy="850"/>
            </a:xfrm>
            <a:prstGeom prst="roundRect">
              <a:avLst>
                <a:gd name="adj" fmla="val 10884"/>
              </a:avLst>
            </a:prstGeom>
            <a:solidFill>
              <a:schemeClr val="bg1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457200" lvl="0" indent="-457200" algn="ctr" eaLnBrk="1" hangingPunct="1">
                <a:spcBef>
                  <a:spcPct val="50000"/>
                </a:spcBef>
                <a:buClr>
                  <a:srgbClr val="003366"/>
                </a:buClr>
                <a:buNone/>
              </a:pPr>
              <a:r>
                <a:rPr lang="en-US" altLang="zh-CN" dirty="0">
                  <a:cs typeface="Arial" panose="020B0604020202020204" pitchFamily="34" charset="0"/>
                </a:rPr>
                <a:t>Classification of Discrete Systems</a:t>
              </a:r>
              <a:endParaRPr lang="zh-CN" altLang="zh-CN" dirty="0">
                <a:ea typeface="Arial" panose="020B0604020202020204" pitchFamily="34" charset="0"/>
              </a:endParaRPr>
            </a:p>
          </p:txBody>
        </p:sp>
        <p:sp>
          <p:nvSpPr>
            <p:cNvPr id="3" name="AutoShape 14"/>
            <p:cNvSpPr>
              <a:spLocks noChangeArrowheads="1"/>
            </p:cNvSpPr>
            <p:nvPr/>
          </p:nvSpPr>
          <p:spPr bwMode="gray">
            <a:xfrm>
              <a:off x="1960" y="2114"/>
              <a:ext cx="1120" cy="850"/>
            </a:xfrm>
            <a:prstGeom prst="roundRect">
              <a:avLst>
                <a:gd name="adj" fmla="val 8037"/>
              </a:avLst>
            </a:prstGeom>
            <a:solidFill>
              <a:srgbClr val="0070C0"/>
            </a:solidFill>
            <a:ln w="12700">
              <a:solidFill>
                <a:schemeClr val="folHlink"/>
              </a:solidFill>
              <a:rou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65505" rtl="0" eaLnBrk="1" fontAlgn="ctr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 panose="020B0604030504040204" pitchFamily="34" charset="0"/>
                  <a:ea typeface="DotumChe" panose="020B0609000101010101" pitchFamily="49" charset="-127"/>
                  <a:cs typeface="+mn-cs"/>
                </a:rPr>
                <a:t>1</a:t>
              </a:r>
            </a:p>
          </p:txBody>
        </p:sp>
        <p:sp>
          <p:nvSpPr>
            <p:cNvPr id="5" name="AutoShape 9"/>
            <p:cNvSpPr/>
            <p:nvPr/>
          </p:nvSpPr>
          <p:spPr>
            <a:xfrm>
              <a:off x="3500" y="3568"/>
              <a:ext cx="10940" cy="850"/>
            </a:xfrm>
            <a:prstGeom prst="roundRect">
              <a:avLst>
                <a:gd name="adj" fmla="val 10884"/>
              </a:avLst>
            </a:prstGeom>
            <a:solidFill>
              <a:schemeClr val="bg1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457200" lvl="0" indent="-457200" algn="ctr" eaLnBrk="1" hangingPunct="1">
                <a:spcBef>
                  <a:spcPct val="50000"/>
                </a:spcBef>
                <a:buClr>
                  <a:srgbClr val="003366"/>
                </a:buClr>
                <a:buNone/>
              </a:pPr>
              <a:r>
                <a:rPr lang="en-US" altLang="zh-CN" dirty="0">
                  <a:cs typeface="Arial" panose="020B0604020202020204" pitchFamily="34" charset="0"/>
                </a:rPr>
                <a:t>Impulse and Step Response </a:t>
              </a:r>
              <a:endParaRPr lang="zh-CN" altLang="en-US" dirty="0">
                <a:ea typeface="Arial" panose="020B0604020202020204" pitchFamily="34" charset="0"/>
              </a:endParaRPr>
            </a:p>
          </p:txBody>
        </p:sp>
        <p:sp>
          <p:nvSpPr>
            <p:cNvPr id="7" name="AutoShape 14"/>
            <p:cNvSpPr>
              <a:spLocks noChangeArrowheads="1"/>
            </p:cNvSpPr>
            <p:nvPr/>
          </p:nvSpPr>
          <p:spPr bwMode="gray">
            <a:xfrm>
              <a:off x="1960" y="3525"/>
              <a:ext cx="1120" cy="850"/>
            </a:xfrm>
            <a:prstGeom prst="roundRect">
              <a:avLst>
                <a:gd name="adj" fmla="val 8037"/>
              </a:avLst>
            </a:prstGeom>
            <a:solidFill>
              <a:srgbClr val="0070C0"/>
            </a:solidFill>
            <a:ln w="12700">
              <a:solidFill>
                <a:schemeClr val="folHlink"/>
              </a:solidFill>
              <a:rou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65505" rtl="0" eaLnBrk="1" fontAlgn="ctr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 panose="020B0604030504040204" pitchFamily="34" charset="0"/>
                  <a:ea typeface="DotumChe" panose="020B0609000101010101" pitchFamily="49" charset="-127"/>
                  <a:cs typeface="+mn-cs"/>
                </a:rPr>
                <a:t>2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3500" y="7883"/>
              <a:ext cx="10940" cy="850"/>
            </a:xfrm>
            <a:prstGeom prst="roundRect">
              <a:avLst>
                <a:gd name="adj" fmla="val 10884"/>
              </a:avLst>
            </a:prstGeom>
            <a:solidFill>
              <a:schemeClr val="bg1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457200" lvl="0" indent="-457200" algn="ctr" eaLnBrk="1" hangingPunct="1">
                <a:spcBef>
                  <a:spcPct val="50000"/>
                </a:spcBef>
                <a:buClr>
                  <a:srgbClr val="003366"/>
                </a:buClr>
                <a:buNone/>
              </a:pPr>
              <a:r>
                <a:rPr lang="en-US" altLang="zh-CN" dirty="0">
                  <a:cs typeface="Arial" panose="020B0604020202020204" pitchFamily="34" charset="0"/>
                </a:rPr>
                <a:t>Phase and Group Delay</a:t>
              </a:r>
              <a:endParaRPr lang="zh-CN" altLang="zh-CN" dirty="0">
                <a:ea typeface="Arial" panose="020B0604020202020204" pitchFamily="34" charset="0"/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gray">
            <a:xfrm>
              <a:off x="1960" y="7840"/>
              <a:ext cx="1120" cy="850"/>
            </a:xfrm>
            <a:prstGeom prst="roundRect">
              <a:avLst>
                <a:gd name="adj" fmla="val 8037"/>
              </a:avLst>
            </a:prstGeom>
            <a:solidFill>
              <a:srgbClr val="0070C0"/>
            </a:solidFill>
            <a:ln w="12700">
              <a:solidFill>
                <a:schemeClr val="folHlink"/>
              </a:solidFill>
              <a:rou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65505" rtl="0" eaLnBrk="1" fontAlgn="ctr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 panose="020B0604030504040204" pitchFamily="34" charset="0"/>
                  <a:ea typeface="DotumChe" panose="020B0609000101010101" pitchFamily="49" charset="-127"/>
                  <a:cs typeface="+mn-cs"/>
                </a:rPr>
                <a:t>5</a:t>
              </a:r>
              <a:endPara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DotumChe" panose="020B0609000101010101" pitchFamily="49" charset="-127"/>
                <a:cs typeface="+mn-cs"/>
              </a:endParaRPr>
            </a:p>
          </p:txBody>
        </p:sp>
        <p:sp>
          <p:nvSpPr>
            <p:cNvPr id="12" name="AutoShape 9"/>
            <p:cNvSpPr/>
            <p:nvPr/>
          </p:nvSpPr>
          <p:spPr>
            <a:xfrm>
              <a:off x="3500" y="4975"/>
              <a:ext cx="10940" cy="850"/>
            </a:xfrm>
            <a:prstGeom prst="roundRect">
              <a:avLst>
                <a:gd name="adj" fmla="val 10884"/>
              </a:avLst>
            </a:prstGeom>
            <a:solidFill>
              <a:schemeClr val="bg1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457200" lvl="0" indent="-457200" algn="ctr" eaLnBrk="1" hangingPunct="1">
                <a:spcBef>
                  <a:spcPct val="50000"/>
                </a:spcBef>
                <a:buClr>
                  <a:srgbClr val="003366"/>
                </a:buClr>
                <a:buNone/>
              </a:pPr>
              <a:r>
                <a:rPr lang="en-US" altLang="zh-CN" dirty="0">
                  <a:cs typeface="Arial" panose="020B0604020202020204" pitchFamily="34" charset="0"/>
                </a:rPr>
                <a:t> LTI Discrete-time Systems</a:t>
              </a:r>
              <a:endParaRPr lang="zh-CN" altLang="en-US" dirty="0">
                <a:ea typeface="Arial" panose="020B0604020202020204" pitchFamily="34" charset="0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gray">
            <a:xfrm>
              <a:off x="1920" y="4985"/>
              <a:ext cx="1120" cy="850"/>
            </a:xfrm>
            <a:prstGeom prst="roundRect">
              <a:avLst>
                <a:gd name="adj" fmla="val 8037"/>
              </a:avLst>
            </a:prstGeom>
            <a:solidFill>
              <a:srgbClr val="0070C0"/>
            </a:solidFill>
            <a:ln w="12700">
              <a:solidFill>
                <a:schemeClr val="folHlink"/>
              </a:solidFill>
              <a:rou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65505" rtl="0" eaLnBrk="1" fontAlgn="ctr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 panose="020B0604030504040204" pitchFamily="34" charset="0"/>
                  <a:ea typeface="DotumChe" panose="020B0609000101010101" pitchFamily="49" charset="-127"/>
                  <a:cs typeface="+mn-cs"/>
                </a:rPr>
                <a:t>3</a:t>
              </a:r>
            </a:p>
          </p:txBody>
        </p:sp>
        <p:sp>
          <p:nvSpPr>
            <p:cNvPr id="14" name="AutoShape 9"/>
            <p:cNvSpPr/>
            <p:nvPr/>
          </p:nvSpPr>
          <p:spPr>
            <a:xfrm>
              <a:off x="3500" y="6439"/>
              <a:ext cx="10940" cy="850"/>
            </a:xfrm>
            <a:prstGeom prst="roundRect">
              <a:avLst>
                <a:gd name="adj" fmla="val 10884"/>
              </a:avLst>
            </a:prstGeom>
            <a:solidFill>
              <a:schemeClr val="bg1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457200" lvl="0" indent="-457200" algn="ctr" eaLnBrk="1" hangingPunct="1">
                <a:spcBef>
                  <a:spcPct val="50000"/>
                </a:spcBef>
                <a:buClr>
                  <a:srgbClr val="003366"/>
                </a:buClr>
                <a:buNone/>
              </a:pPr>
              <a:r>
                <a:rPr lang="en-US" dirty="0">
                  <a:solidFill>
                    <a:srgbClr val="FF0000"/>
                  </a:solidFill>
                  <a:cs typeface="Arial" panose="020B0604020202020204" pitchFamily="34" charset="0"/>
                </a:rPr>
                <a:t>Frequency-Domain of LTI DTS</a:t>
              </a:r>
              <a:endParaRPr lang="en-US" dirty="0">
                <a:solidFill>
                  <a:srgbClr val="FF0000"/>
                </a:solidFill>
                <a:ea typeface="Arial" panose="020B0604020202020204" pitchFamily="34" charset="0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gray">
            <a:xfrm>
              <a:off x="1960" y="6396"/>
              <a:ext cx="1120" cy="850"/>
            </a:xfrm>
            <a:prstGeom prst="roundRect">
              <a:avLst>
                <a:gd name="adj" fmla="val 8037"/>
              </a:avLst>
            </a:prstGeom>
            <a:solidFill>
              <a:srgbClr val="0070C0"/>
            </a:solidFill>
            <a:ln w="12700">
              <a:solidFill>
                <a:schemeClr val="folHlink"/>
              </a:solidFill>
              <a:rou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65505" rtl="0" eaLnBrk="1" fontAlgn="ctr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 panose="020B0604030504040204" pitchFamily="34" charset="0"/>
                  <a:ea typeface="DotumChe" panose="020B0609000101010101" pitchFamily="49" charset="-127"/>
                  <a:cs typeface="+mn-cs"/>
                </a:rPr>
                <a:t>4</a:t>
              </a:r>
              <a:endPara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DotumChe" panose="020B0609000101010101" pitchFamily="49" charset="-127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1371600" y="152400"/>
            <a:ext cx="8028940" cy="914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4.8.3</a:t>
            </a:r>
            <a:r>
              <a:rPr lang="en-US" altLang="zh-CN" sz="2800" dirty="0"/>
              <a:t> Frequency Response of LTI Discrete-Time systems</a:t>
            </a:r>
            <a:endParaRPr lang="zh-CN" altLang="en-US" sz="2800" dirty="0"/>
          </a:p>
        </p:txBody>
      </p:sp>
      <p:graphicFrame>
        <p:nvGraphicFramePr>
          <p:cNvPr id="357381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3048000" y="2170430"/>
          <a:ext cx="6254750" cy="132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r:id="rId3" imgW="2222500" imgH="469900" progId="Equation.DSMT4">
                  <p:embed/>
                </p:oleObj>
              </mc:Choice>
              <mc:Fallback>
                <p:oleObj r:id="rId3" imgW="2222500" imgH="4699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048000" y="2170430"/>
                        <a:ext cx="6254750" cy="132207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0" name="Text Box 4"/>
          <p:cNvSpPr txBox="1"/>
          <p:nvPr/>
        </p:nvSpPr>
        <p:spPr>
          <a:xfrm>
            <a:off x="914400" y="1352550"/>
            <a:ext cx="9544050" cy="523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Frequency Response of LTI </a:t>
            </a:r>
            <a:r>
              <a:rPr lang="en-US" altLang="zh-CN" b="0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FIR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Discrete-Time Systems</a:t>
            </a:r>
          </a:p>
        </p:txBody>
      </p:sp>
      <p:graphicFrame>
        <p:nvGraphicFramePr>
          <p:cNvPr id="357385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3043555" y="4669155"/>
          <a:ext cx="669734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0" r:id="rId5" imgW="2870200" imgH="558800" progId="Equation.DSMT4">
                  <p:embed/>
                </p:oleObj>
              </mc:Choice>
              <mc:Fallback>
                <p:oleObj r:id="rId5" imgW="2870200" imgH="5588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3043555" y="4669155"/>
                        <a:ext cx="6697345" cy="13049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/>
          <p:nvPr/>
        </p:nvSpPr>
        <p:spPr>
          <a:xfrm>
            <a:off x="914400" y="3786188"/>
            <a:ext cx="10058400" cy="523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Frequency Response of LTI </a:t>
            </a:r>
            <a:r>
              <a:rPr lang="en-US" altLang="zh-CN" b="0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IIR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Discrete-Time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1752600" y="76200"/>
            <a:ext cx="7786688" cy="9906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4.8.4</a:t>
            </a:r>
            <a:r>
              <a:rPr lang="en-US" altLang="zh-CN" sz="2800" dirty="0"/>
              <a:t>  </a:t>
            </a:r>
            <a:r>
              <a:rPr lang="zh-CN" altLang="en-US" sz="2800" dirty="0"/>
              <a:t> </a:t>
            </a:r>
            <a:r>
              <a:rPr lang="en-US" altLang="zh-CN" sz="2800" dirty="0"/>
              <a:t>Frequency Response Computation Using MATLAB</a:t>
            </a:r>
            <a:endParaRPr lang="zh-CN" altLang="en-US" sz="2800" dirty="0"/>
          </a:p>
        </p:txBody>
      </p:sp>
      <p:sp>
        <p:nvSpPr>
          <p:cNvPr id="61443" name="Text Box 7"/>
          <p:cNvSpPr txBox="1"/>
          <p:nvPr/>
        </p:nvSpPr>
        <p:spPr>
          <a:xfrm>
            <a:off x="1330325" y="1235075"/>
            <a:ext cx="4316413" cy="646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u="sng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Example 4.31</a:t>
            </a:r>
            <a:endParaRPr lang="zh-CN" altLang="en-US" b="0" i="1" u="sng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61444" name="Object 8"/>
          <p:cNvGraphicFramePr>
            <a:graphicFrameLocks noChangeAspect="1"/>
          </p:cNvGraphicFramePr>
          <p:nvPr/>
        </p:nvGraphicFramePr>
        <p:xfrm>
          <a:off x="1358900" y="2059305"/>
          <a:ext cx="596519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r:id="rId3" imgW="2273300" imgH="635000" progId="Equation.DSMT4">
                  <p:embed/>
                </p:oleObj>
              </mc:Choice>
              <mc:Fallback>
                <p:oleObj r:id="rId3" imgW="2273300" imgH="6350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8900" y="2059305"/>
                        <a:ext cx="5965190" cy="183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9"/>
          <p:cNvSpPr txBox="1"/>
          <p:nvPr/>
        </p:nvSpPr>
        <p:spPr>
          <a:xfrm>
            <a:off x="1524000" y="4572000"/>
            <a:ext cx="6553200" cy="523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frequency response is wanted.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652125" y="5537200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211" name="Object 3"/>
          <p:cNvGraphicFramePr>
            <a:graphicFrameLocks noChangeAspect="1"/>
          </p:cNvGraphicFramePr>
          <p:nvPr/>
        </p:nvGraphicFramePr>
        <p:xfrm>
          <a:off x="3810000" y="2114550"/>
          <a:ext cx="6629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8" r:id="rId3" imgW="2451100" imgH="444500" progId="Equation.3">
                  <p:embed/>
                </p:oleObj>
              </mc:Choice>
              <mc:Fallback>
                <p:oleObj r:id="rId3" imgW="2451100" imgH="4445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2114550"/>
                        <a:ext cx="66294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2" name="Text Box 4"/>
          <p:cNvSpPr txBox="1"/>
          <p:nvPr/>
        </p:nvSpPr>
        <p:spPr>
          <a:xfrm>
            <a:off x="762000" y="1265238"/>
            <a:ext cx="21336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Solution:</a:t>
            </a:r>
          </a:p>
        </p:txBody>
      </p:sp>
      <p:graphicFrame>
        <p:nvGraphicFramePr>
          <p:cNvPr id="350213" name="Object 5"/>
          <p:cNvGraphicFramePr>
            <a:graphicFrameLocks noChangeAspect="1"/>
          </p:cNvGraphicFramePr>
          <p:nvPr/>
        </p:nvGraphicFramePr>
        <p:xfrm>
          <a:off x="3810000" y="3181350"/>
          <a:ext cx="548163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9" r:id="rId5" imgW="2311400" imgH="419100" progId="Equation.DSMT4">
                  <p:embed/>
                </p:oleObj>
              </mc:Choice>
              <mc:Fallback>
                <p:oleObj r:id="rId5" imgW="2311400" imgH="4191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3181350"/>
                        <a:ext cx="5481638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4" name="Object 6"/>
          <p:cNvGraphicFramePr>
            <a:graphicFrameLocks noChangeAspect="1"/>
          </p:cNvGraphicFramePr>
          <p:nvPr/>
        </p:nvGraphicFramePr>
        <p:xfrm>
          <a:off x="2693988" y="1238250"/>
          <a:ext cx="676116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" r:id="rId7" imgW="2882900" imgH="431800" progId="Equation.3">
                  <p:embed/>
                </p:oleObj>
              </mc:Choice>
              <mc:Fallback>
                <p:oleObj r:id="rId7" imgW="2882900" imgH="4318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3988" y="1238250"/>
                        <a:ext cx="6761162" cy="947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5" name="Object 7"/>
          <p:cNvGraphicFramePr>
            <a:graphicFrameLocks noChangeAspect="1"/>
          </p:cNvGraphicFramePr>
          <p:nvPr/>
        </p:nvGraphicFramePr>
        <p:xfrm>
          <a:off x="2438400" y="4270375"/>
          <a:ext cx="60896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1" r:id="rId9" imgW="2260600" imgH="457200" progId="Equation.DSMT4">
                  <p:embed/>
                </p:oleObj>
              </mc:Choice>
              <mc:Fallback>
                <p:oleObj r:id="rId9" imgW="2260600" imgH="4572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4270375"/>
                        <a:ext cx="6089650" cy="1044575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6" name="Object 8"/>
          <p:cNvGraphicFramePr>
            <a:graphicFrameLocks noChangeAspect="1"/>
          </p:cNvGraphicFramePr>
          <p:nvPr/>
        </p:nvGraphicFramePr>
        <p:xfrm>
          <a:off x="2438083" y="5314950"/>
          <a:ext cx="62944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2" r:id="rId11" imgW="3009900" imgH="457200" progId="Equation.DSMT4">
                  <p:embed/>
                </p:oleObj>
              </mc:Choice>
              <mc:Fallback>
                <p:oleObj r:id="rId11" imgW="3009900" imgH="4572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8083" y="5314950"/>
                        <a:ext cx="6294437" cy="1020763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Rectangle 2"/>
          <p:cNvSpPr>
            <a:spLocks noGrp="1"/>
          </p:cNvSpPr>
          <p:nvPr>
            <p:ph type="title"/>
          </p:nvPr>
        </p:nvSpPr>
        <p:spPr>
          <a:xfrm>
            <a:off x="1752600" y="76200"/>
            <a:ext cx="7786688" cy="9906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4.8.4</a:t>
            </a:r>
            <a:r>
              <a:rPr lang="en-US" altLang="zh-CN" sz="2800" dirty="0"/>
              <a:t>  </a:t>
            </a:r>
            <a:r>
              <a:rPr lang="zh-CN" altLang="en-US" sz="2800" dirty="0"/>
              <a:t> </a:t>
            </a:r>
            <a:r>
              <a:rPr lang="en-US" altLang="zh-CN" sz="2800" dirty="0"/>
              <a:t>Frequency Response Computation Using MATLAB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xfrm>
            <a:off x="2238375" y="42863"/>
            <a:ext cx="7591425" cy="109855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4.8.4</a:t>
            </a:r>
            <a:r>
              <a:rPr lang="en-US" altLang="zh-CN" sz="2800" dirty="0"/>
              <a:t>  </a:t>
            </a:r>
            <a:r>
              <a:rPr lang="zh-CN" altLang="en-US" sz="2800" dirty="0"/>
              <a:t> </a:t>
            </a:r>
            <a:r>
              <a:rPr lang="en-US" altLang="zh-CN" sz="2800" dirty="0"/>
              <a:t>Frequency Response Computation Using MATLAB</a:t>
            </a:r>
            <a:endParaRPr lang="zh-CN" altLang="en-US" sz="2800" dirty="0">
              <a:solidFill>
                <a:srgbClr val="FF3300"/>
              </a:solidFill>
            </a:endParaRPr>
          </a:p>
        </p:txBody>
      </p:sp>
      <p:sp>
        <p:nvSpPr>
          <p:cNvPr id="351237" name="Text Box 5"/>
          <p:cNvSpPr txBox="1"/>
          <p:nvPr/>
        </p:nvSpPr>
        <p:spPr>
          <a:xfrm>
            <a:off x="1433195" y="1809433"/>
            <a:ext cx="3886200" cy="5222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Magnitude responses</a:t>
            </a:r>
            <a:endParaRPr lang="zh-CN" altLang="en-US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51238" name="Text Box 6"/>
          <p:cNvSpPr txBox="1"/>
          <p:nvPr/>
        </p:nvSpPr>
        <p:spPr>
          <a:xfrm>
            <a:off x="6453505" y="1809433"/>
            <a:ext cx="3124200" cy="5222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Phase  responses</a:t>
            </a:r>
            <a:endParaRPr lang="zh-CN" altLang="en-US" b="0" i="1" dirty="0">
              <a:solidFill>
                <a:srgbClr val="00FF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6451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09800"/>
            <a:ext cx="3856038" cy="3275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1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88" y="2165350"/>
            <a:ext cx="3962400" cy="3363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60880" y="1203325"/>
            <a:ext cx="21577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dirty="0">
                <a:solidFill>
                  <a:srgbClr val="0066FF"/>
                </a:solidFill>
                <a:sym typeface="+mn-ea"/>
              </a:rPr>
              <a:t>freqz(h,1,w)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18935" y="1203325"/>
            <a:ext cx="23171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i="1" dirty="0">
                <a:solidFill>
                  <a:srgbClr val="0066FF"/>
                </a:solidFill>
                <a:latin typeface="Comic Sans MS" panose="030F0702030302020204" pitchFamily="66" charset="0"/>
                <a:sym typeface="+mn-ea"/>
              </a:rPr>
              <a:t>Program 4_3.m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260" y="5530215"/>
            <a:ext cx="6075045" cy="323850"/>
          </a:xfrm>
          <a:prstGeom prst="rect">
            <a:avLst/>
          </a:prstGeom>
        </p:spPr>
      </p:pic>
      <p:sp>
        <p:nvSpPr>
          <p:cNvPr id="5" name="Text Box 6"/>
          <p:cNvSpPr txBox="1"/>
          <p:nvPr/>
        </p:nvSpPr>
        <p:spPr>
          <a:xfrm>
            <a:off x="6430010" y="5854065"/>
            <a:ext cx="4487545" cy="4603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此跳变不能通过</a:t>
            </a:r>
            <a:r>
              <a:rPr lang="en-US" altLang="zh-CN" sz="24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unwrap</a:t>
            </a:r>
            <a:r>
              <a:rPr lang="zh-CN" altLang="en-US" sz="24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去掉！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69745" y="5485130"/>
            <a:ext cx="254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uFillTx/>
              </a:rPr>
              <a:t>h1 = ones(1,5) / 5; h2 = ones(1,14)/14;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>
            <a:extLst>
              <a:ext uri="{FF2B5EF4-FFF2-40B4-BE49-F238E27FC236}">
                <a16:creationId xmlns:a16="http://schemas.microsoft.com/office/drawing/2014/main" id="{B23C2BFC-7CCD-4D5D-9335-1F848D055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143000"/>
            <a:ext cx="9853612" cy="4894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Determine the steady-state output y[n] of a real coefficient LTI discrete-time system with a frequency response H(</a:t>
            </a:r>
            <a:r>
              <a:rPr lang="en-US" altLang="zh-CN" sz="2400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</a:t>
            </a:r>
            <a:r>
              <a:rPr lang="el-GR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) for an input: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x[n] =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Acos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(</a:t>
            </a:r>
            <a:r>
              <a:rPr lang="el-GR" altLang="zh-CN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n+</a:t>
            </a:r>
            <a:r>
              <a:rPr lang="el-GR" altLang="zh-CN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), -</a:t>
            </a:r>
            <a:r>
              <a:rPr lang="el-GR" altLang="zh-CN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∞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&lt;n&lt;</a:t>
            </a:r>
            <a:r>
              <a:rPr lang="el-GR" altLang="zh-CN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∞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>
                <a:ea typeface="Gulim" panose="020B0600000101010101" pitchFamily="34" charset="-127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）</a:t>
            </a:r>
            <a:r>
              <a:rPr lang="en-US" altLang="zh-CN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Eexpress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the input x[n] as x[n] = g[n] + g*[n]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Where,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g[n] = 0.5Ae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</a:t>
            </a:r>
            <a:r>
              <a:rPr lang="el-GR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φ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</a:t>
            </a:r>
            <a:r>
              <a:rPr lang="en-US" altLang="zh-CN" baseline="30000" dirty="0" err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</a:t>
            </a:r>
            <a:r>
              <a:rPr lang="el-GR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16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 the response v[n] to the input g[n] is: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   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v[n] = 0.5A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</a:t>
            </a:r>
            <a:r>
              <a:rPr lang="en-US" altLang="zh-CN" baseline="30000" dirty="0" err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</a:t>
            </a:r>
            <a:r>
              <a:rPr lang="el-GR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H(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</a:t>
            </a:r>
            <a:r>
              <a:rPr lang="en-US" altLang="zh-CN" baseline="30000" dirty="0" err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</a:t>
            </a:r>
            <a:r>
              <a:rPr lang="el-GR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1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)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</a:t>
            </a:r>
            <a:r>
              <a:rPr lang="en-US" altLang="zh-CN" baseline="30000" dirty="0" err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</a:t>
            </a:r>
            <a:r>
              <a:rPr lang="el-GR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1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the output v*[n] to the input g*[n] 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   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v*[n] = 0.5A e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-j</a:t>
            </a:r>
            <a:r>
              <a:rPr lang="el-GR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H(e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-j</a:t>
            </a:r>
            <a:r>
              <a:rPr lang="el-GR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1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)e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-j</a:t>
            </a:r>
            <a:r>
              <a:rPr lang="el-GR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1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2</a:t>
            </a:r>
            <a:r>
              <a:rPr lang="zh-CN" altLang="en-US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Combining these two equations is: </a:t>
            </a: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48EFD77-3187-4A91-BD36-01CEC04D4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14313"/>
            <a:ext cx="9696450" cy="85248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cs typeface="Times New Roman" panose="02020603050405020304" pitchFamily="18" charset="0"/>
              </a:rPr>
              <a:t>4.8.5 </a:t>
            </a:r>
            <a:r>
              <a:rPr lang="en-US" altLang="zh-CN" sz="2800" dirty="0">
                <a:cs typeface="Times New Roman" panose="02020603050405020304" pitchFamily="18" charset="0"/>
              </a:rPr>
              <a:t>Steady-state</a:t>
            </a:r>
            <a:r>
              <a:rPr lang="en-US" altLang="zh-CN" sz="3200" dirty="0">
                <a:cs typeface="Times New Roman" panose="02020603050405020304" pitchFamily="18" charset="0"/>
              </a:rPr>
              <a:t> and transient Re</a:t>
            </a:r>
            <a:r>
              <a:rPr lang="en-US" altLang="zh-CN" sz="3200" dirty="0"/>
              <a:t>sponse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34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34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4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473A82FA-C403-4815-8BFC-803F45E5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14313"/>
            <a:ext cx="9696450" cy="85248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cs typeface="Times New Roman" panose="02020603050405020304" pitchFamily="18" charset="0"/>
              </a:rPr>
              <a:t>4.8.5 </a:t>
            </a:r>
            <a:r>
              <a:rPr lang="en-US" altLang="zh-CN" sz="2800" dirty="0">
                <a:cs typeface="Times New Roman" panose="02020603050405020304" pitchFamily="18" charset="0"/>
              </a:rPr>
              <a:t>Steady-state</a:t>
            </a:r>
            <a:r>
              <a:rPr lang="en-US" altLang="zh-CN" sz="3200" dirty="0">
                <a:cs typeface="Times New Roman" panose="02020603050405020304" pitchFamily="18" charset="0"/>
              </a:rPr>
              <a:t> and transient Re</a:t>
            </a:r>
            <a:r>
              <a:rPr lang="en-US" altLang="zh-CN" sz="3200" dirty="0"/>
              <a:t>sponse</a:t>
            </a:r>
            <a:endParaRPr lang="zh-CN" alt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C1850-B169-4942-A86D-B84467F51EF1}"/>
              </a:ext>
            </a:extLst>
          </p:cNvPr>
          <p:cNvSpPr>
            <a:spLocks noGrp="1"/>
          </p:cNvSpPr>
          <p:nvPr/>
        </p:nvSpPr>
        <p:spPr>
          <a:xfrm>
            <a:off x="1143000" y="1295400"/>
            <a:ext cx="7543800" cy="1640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ea typeface="Gulim" panose="020B0600000101010101" pitchFamily="34" charset="-127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y[n] =v[n]+v*[n]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            =0.5Ae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</a:t>
            </a:r>
            <a:r>
              <a:rPr lang="el-GR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H(e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</a:t>
            </a:r>
            <a:r>
              <a:rPr lang="el-GR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18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)e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</a:t>
            </a:r>
            <a:r>
              <a:rPr lang="el-GR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18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+0.5Ae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-j</a:t>
            </a:r>
            <a:r>
              <a:rPr lang="el-GR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H(e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-j</a:t>
            </a:r>
            <a:r>
              <a:rPr lang="el-GR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18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)e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-j</a:t>
            </a:r>
            <a:r>
              <a:rPr lang="el-GR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18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n</a:t>
            </a:r>
            <a:endParaRPr lang="en-US" altLang="zh-CN" sz="24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            =0.5A|H(e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</a:t>
            </a:r>
            <a:r>
              <a:rPr lang="el-GR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18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)|{e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</a:t>
            </a:r>
            <a:r>
              <a:rPr lang="el-GR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θ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(</a:t>
            </a:r>
            <a:r>
              <a:rPr lang="el-GR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18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</a:t>
            </a:r>
            <a:r>
              <a:rPr lang="el-GR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</a:t>
            </a:r>
            <a:r>
              <a:rPr lang="el-GR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18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+e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-j</a:t>
            </a:r>
            <a:r>
              <a:rPr lang="el-GR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θ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(</a:t>
            </a:r>
            <a:r>
              <a:rPr lang="el-GR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18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-j</a:t>
            </a:r>
            <a:r>
              <a:rPr lang="el-GR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-j</a:t>
            </a:r>
            <a:r>
              <a:rPr lang="el-GR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18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            =A|H(e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</a:t>
            </a:r>
            <a:r>
              <a:rPr lang="el-GR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18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)|cos(</a:t>
            </a:r>
            <a:r>
              <a:rPr lang="el-GR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2400" baseline="-25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n+</a:t>
            </a:r>
            <a:r>
              <a:rPr lang="el-GR" altLang="zh-CN" sz="2400" dirty="0"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(</a:t>
            </a:r>
            <a:r>
              <a:rPr lang="el-GR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2400" baseline="-25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)+</a:t>
            </a:r>
            <a:r>
              <a:rPr lang="el-GR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747CAEA-D674-4087-8E9C-8544EE522560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401646"/>
            <a:ext cx="10515600" cy="2362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kern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Thus, the output y[n] has the </a:t>
            </a:r>
            <a:r>
              <a:rPr lang="en-US" altLang="zh-CN" sz="2400" kern="0" dirty="0">
                <a:solidFill>
                  <a:schemeClr val="accent2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same sinusoidal</a:t>
            </a:r>
            <a:r>
              <a:rPr lang="en-US" altLang="zh-CN" sz="2400" kern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waveform as the input with two differences: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kern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(1) The amplitude is multiplied by 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|H(</a:t>
            </a:r>
            <a:r>
              <a:rPr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</a:t>
            </a:r>
            <a:r>
              <a:rPr lang="en-US" altLang="zh-CN" sz="2400" kern="0" baseline="30000" dirty="0" err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</a:t>
            </a:r>
            <a:r>
              <a:rPr lang="el-GR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20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)|</a:t>
            </a:r>
            <a:r>
              <a:rPr lang="en-US" altLang="zh-CN" sz="2400" kern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, the value of the magnitude function at </a:t>
            </a:r>
            <a:r>
              <a:rPr lang="el-GR" altLang="zh-CN" sz="2400" kern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2400" kern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=</a:t>
            </a:r>
            <a:r>
              <a:rPr lang="el-GR" altLang="zh-CN" sz="2400" kern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kern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(2) The output has a phase lag relative to the input by an amount </a:t>
            </a:r>
            <a:r>
              <a:rPr lang="el-GR" altLang="zh-CN" sz="2400" kern="0" dirty="0"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θ</a:t>
            </a:r>
            <a:r>
              <a:rPr lang="en-US" altLang="zh-CN" sz="2400" kern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(</a:t>
            </a:r>
            <a:r>
              <a:rPr lang="el-GR" altLang="zh-CN" sz="2400" kern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  <a:r>
              <a:rPr lang="en-US" altLang="zh-CN" sz="2400" kern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), the value of the phase function at </a:t>
            </a:r>
            <a:r>
              <a:rPr lang="el-GR" altLang="zh-CN" sz="2400" kern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2400" kern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=</a:t>
            </a:r>
            <a:r>
              <a:rPr lang="el-GR" altLang="zh-CN" sz="2400" kern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ω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1151890" y="1219200"/>
            <a:ext cx="7915910" cy="44386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For x[n] = A, the steady-state output is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y[n] = A|H(e</a:t>
            </a:r>
            <a:r>
              <a:rPr lang="en-US" altLang="zh-CN" sz="2400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j0</a:t>
            </a:r>
            <a:r>
              <a:rPr lang="en-US" altLang="zh-CN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)| </a:t>
            </a:r>
            <a:endParaRPr lang="el-GR" altLang="zh-CN" sz="24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>
          <a:xfrm>
            <a:off x="533400" y="214313"/>
            <a:ext cx="9696450" cy="852487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200" dirty="0">
                <a:cs typeface="Times New Roman" panose="02020603050405020304" pitchFamily="18" charset="0"/>
              </a:rPr>
              <a:t>4.8.5 </a:t>
            </a:r>
            <a:r>
              <a:rPr lang="en-US" altLang="zh-CN" sz="2800" dirty="0">
                <a:cs typeface="Times New Roman" panose="02020603050405020304" pitchFamily="18" charset="0"/>
              </a:rPr>
              <a:t>Steady-state</a:t>
            </a:r>
            <a:r>
              <a:rPr lang="en-US" altLang="zh-CN" sz="3200" dirty="0">
                <a:cs typeface="Times New Roman" panose="02020603050405020304" pitchFamily="18" charset="0"/>
              </a:rPr>
              <a:t> and transient Re</a:t>
            </a:r>
            <a:r>
              <a:rPr lang="en-US" altLang="zh-CN" sz="3200" dirty="0"/>
              <a:t>sponse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54" y="1815465"/>
            <a:ext cx="11112373" cy="420042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>
          <a:xfrm>
            <a:off x="381000" y="266700"/>
            <a:ext cx="10096500" cy="8763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dirty="0"/>
              <a:t>4.8.6 Response to a Causal Exponential Sequence</a:t>
            </a:r>
            <a:endParaRPr lang="zh-CN" altLang="en-US" sz="2800" dirty="0"/>
          </a:p>
        </p:txBody>
      </p:sp>
      <p:sp>
        <p:nvSpPr>
          <p:cNvPr id="347139" name="Text Box 3"/>
          <p:cNvSpPr txBox="1"/>
          <p:nvPr/>
        </p:nvSpPr>
        <p:spPr>
          <a:xfrm>
            <a:off x="1600200" y="1281113"/>
            <a:ext cx="7467600" cy="95313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While the input of the LTI system is a </a:t>
            </a:r>
            <a:r>
              <a:rPr lang="en-US" altLang="zh-CN" b="0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causal exponential sequence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:</a:t>
            </a:r>
            <a:endParaRPr lang="zh-CN" altLang="en-US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47140" name="Object 4"/>
          <p:cNvGraphicFramePr>
            <a:graphicFrameLocks noChangeAspect="1"/>
          </p:cNvGraphicFramePr>
          <p:nvPr/>
        </p:nvGraphicFramePr>
        <p:xfrm>
          <a:off x="3757613" y="2319338"/>
          <a:ext cx="33432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1" r:id="rId3" imgW="951865" imgH="228600" progId="Equation.3">
                  <p:embed/>
                </p:oleObj>
              </mc:Choice>
              <mc:Fallback>
                <p:oleObj r:id="rId3" imgW="951865" imgH="2286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7613" y="2319338"/>
                        <a:ext cx="3343275" cy="668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1" name="Object 5"/>
          <p:cNvGraphicFramePr>
            <a:graphicFrameLocks noChangeAspect="1"/>
          </p:cNvGraphicFramePr>
          <p:nvPr/>
        </p:nvGraphicFramePr>
        <p:xfrm>
          <a:off x="2643188" y="3114675"/>
          <a:ext cx="50419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r:id="rId5" imgW="1803400" imgH="431800" progId="Equation.DSMT4">
                  <p:embed/>
                </p:oleObj>
              </mc:Choice>
              <mc:Fallback>
                <p:oleObj r:id="rId5" imgW="1803400" imgH="4318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3188" y="3114675"/>
                        <a:ext cx="5041900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2" name="Object 6"/>
          <p:cNvGraphicFramePr>
            <a:graphicFrameLocks noChangeAspect="1"/>
          </p:cNvGraphicFramePr>
          <p:nvPr/>
        </p:nvGraphicFramePr>
        <p:xfrm>
          <a:off x="3443288" y="4151313"/>
          <a:ext cx="383222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r:id="rId7" imgW="1231265" imgH="431800" progId="Equation.DSMT4">
                  <p:embed/>
                </p:oleObj>
              </mc:Choice>
              <mc:Fallback>
                <p:oleObj r:id="rId7" imgW="1231265" imgH="4318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3288" y="4151313"/>
                        <a:ext cx="3832225" cy="1106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xfrm>
            <a:off x="457200" y="288925"/>
            <a:ext cx="10439400" cy="79692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dirty="0"/>
              <a:t>4.8.6 Response to a Causal Exponential Sequence</a:t>
            </a:r>
            <a:endParaRPr lang="zh-CN" altLang="en-US" sz="2800" dirty="0"/>
          </a:p>
        </p:txBody>
      </p:sp>
      <p:graphicFrame>
        <p:nvGraphicFramePr>
          <p:cNvPr id="348163" name="Object 3"/>
          <p:cNvGraphicFramePr>
            <a:graphicFrameLocks noChangeAspect="1"/>
          </p:cNvGraphicFramePr>
          <p:nvPr/>
        </p:nvGraphicFramePr>
        <p:xfrm>
          <a:off x="1470025" y="1309688"/>
          <a:ext cx="841375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6" r:id="rId3" imgW="2806700" imgH="431800" progId="Equation.DSMT4">
                  <p:embed/>
                </p:oleObj>
              </mc:Choice>
              <mc:Fallback>
                <p:oleObj r:id="rId3" imgW="2806700" imgH="4318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0025" y="1309688"/>
                        <a:ext cx="8413750" cy="1106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4" name="Object 4"/>
          <p:cNvGraphicFramePr>
            <a:graphicFrameLocks noChangeAspect="1"/>
          </p:cNvGraphicFramePr>
          <p:nvPr/>
        </p:nvGraphicFramePr>
        <p:xfrm>
          <a:off x="2360613" y="2268538"/>
          <a:ext cx="745966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7" r:id="rId5" imgW="2489200" imgH="431800" progId="Equation.DSMT4">
                  <p:embed/>
                </p:oleObj>
              </mc:Choice>
              <mc:Fallback>
                <p:oleObj r:id="rId5" imgW="2489200" imgH="4318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0613" y="2268538"/>
                        <a:ext cx="7459662" cy="110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5" name="Object 5"/>
          <p:cNvGraphicFramePr>
            <a:graphicFrameLocks noChangeAspect="1"/>
          </p:cNvGraphicFramePr>
          <p:nvPr/>
        </p:nvGraphicFramePr>
        <p:xfrm>
          <a:off x="2360613" y="3330575"/>
          <a:ext cx="29305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8" r:id="rId7" imgW="977900" imgH="228600" progId="Equation.3">
                  <p:embed/>
                </p:oleObj>
              </mc:Choice>
              <mc:Fallback>
                <p:oleObj r:id="rId7" imgW="977900" imgH="2286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0613" y="3330575"/>
                        <a:ext cx="2930525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6" name="Text Box 6"/>
          <p:cNvSpPr txBox="1"/>
          <p:nvPr/>
        </p:nvSpPr>
        <p:spPr>
          <a:xfrm>
            <a:off x="647700" y="4289425"/>
            <a:ext cx="5029200" cy="523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 steady-state response: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zh-CN" altLang="en-US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48167" name="Object 7"/>
          <p:cNvGraphicFramePr>
            <a:graphicFrameLocks noChangeAspect="1"/>
          </p:cNvGraphicFramePr>
          <p:nvPr/>
        </p:nvGraphicFramePr>
        <p:xfrm>
          <a:off x="5789613" y="4283075"/>
          <a:ext cx="36544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9" r:id="rId9" imgW="1218565" imgH="241300" progId="Equation.3">
                  <p:embed/>
                </p:oleObj>
              </mc:Choice>
              <mc:Fallback>
                <p:oleObj r:id="rId9" imgW="1218565" imgH="2413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89613" y="4283075"/>
                        <a:ext cx="3654425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8" name="Text Box 8"/>
          <p:cNvSpPr txBox="1"/>
          <p:nvPr/>
        </p:nvSpPr>
        <p:spPr>
          <a:xfrm>
            <a:off x="642938" y="5249863"/>
            <a:ext cx="5338762" cy="523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 transient response: </a:t>
            </a:r>
            <a:endParaRPr lang="zh-CN" altLang="en-US" b="0" i="1" dirty="0">
              <a:solidFill>
                <a:srgbClr val="FF33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48169" name="Object 9"/>
          <p:cNvGraphicFramePr>
            <a:graphicFrameLocks noChangeAspect="1"/>
          </p:cNvGraphicFramePr>
          <p:nvPr/>
        </p:nvGraphicFramePr>
        <p:xfrm>
          <a:off x="5029200" y="4957763"/>
          <a:ext cx="624205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0" r:id="rId11" imgW="2082800" imgH="431800" progId="Equation.DSMT4">
                  <p:embed/>
                </p:oleObj>
              </mc:Choice>
              <mc:Fallback>
                <p:oleObj r:id="rId11" imgW="2082800" imgH="4318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4957763"/>
                        <a:ext cx="6242050" cy="1106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6" grpId="0"/>
      <p:bldP spid="3481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xfrm>
            <a:off x="1752600" y="249238"/>
            <a:ext cx="7620000" cy="8382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0" dirty="0"/>
              <a:t>4.8.7 Concept of Filtering</a:t>
            </a:r>
            <a:endParaRPr lang="zh-CN" altLang="en-US" sz="2800" b="0" dirty="0"/>
          </a:p>
        </p:txBody>
      </p:sp>
      <p:sp>
        <p:nvSpPr>
          <p:cNvPr id="365572" name="Text Box 4"/>
          <p:cNvSpPr txBox="1"/>
          <p:nvPr/>
        </p:nvSpPr>
        <p:spPr>
          <a:xfrm>
            <a:off x="1281113" y="1447800"/>
            <a:ext cx="8991600" cy="18161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One application of an LTI discrete-time system is to </a:t>
            </a: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pass certain frequency components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in an input sequence without any distortion (if possible) and to </a:t>
            </a: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block other frequency components. </a:t>
            </a:r>
            <a:endParaRPr lang="zh-CN" altLang="en-US" b="0" i="1" dirty="0">
              <a:solidFill>
                <a:schemeClr val="tx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5575" name="Text Box 7"/>
          <p:cNvSpPr txBox="1"/>
          <p:nvPr/>
        </p:nvSpPr>
        <p:spPr>
          <a:xfrm>
            <a:off x="1281113" y="3733800"/>
            <a:ext cx="9234487" cy="9540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</a:pPr>
            <a:r>
              <a:rPr lang="en-US" altLang="zh-CN" b="0" i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Such systems are called </a:t>
            </a: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digital filters</a:t>
            </a:r>
            <a:r>
              <a:rPr lang="en-US" altLang="zh-CN" b="0" i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and are one of the main subjects of discussion in this course.</a:t>
            </a:r>
            <a:endParaRPr lang="zh-CN" altLang="en-US" b="0" i="1" dirty="0">
              <a:solidFill>
                <a:schemeClr val="tx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60075" y="5562600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/>
      <p:bldP spid="3655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C4C2B46-B818-450B-8148-AE1EA5937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000" y="209550"/>
            <a:ext cx="10387013" cy="7858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4.7 Classification of LTI Discrete-time system</a:t>
            </a:r>
            <a:endParaRPr lang="zh-CN" altLang="en-US" sz="360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285" name="Text Box 5">
            <a:extLst>
              <a:ext uri="{FF2B5EF4-FFF2-40B4-BE49-F238E27FC236}">
                <a16:creationId xmlns:a16="http://schemas.microsoft.com/office/drawing/2014/main" id="{2810BF45-553C-489D-8C0E-07B8ED070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1252538"/>
            <a:ext cx="6934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Based on impulse response length</a:t>
            </a:r>
          </a:p>
        </p:txBody>
      </p:sp>
      <p:sp>
        <p:nvSpPr>
          <p:cNvPr id="97287" name="Text Box 7">
            <a:extLst>
              <a:ext uri="{FF2B5EF4-FFF2-40B4-BE49-F238E27FC236}">
                <a16:creationId xmlns:a16="http://schemas.microsoft.com/office/drawing/2014/main" id="{F2E1F6BC-79B4-4574-858A-0F7F5E479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00238"/>
            <a:ext cx="731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0"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If h[n] is finite length, we call it </a:t>
            </a:r>
            <a:r>
              <a:rPr lang="en-US" altLang="zh-CN" sz="2400" b="0" i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finite impulse response(FIR) system</a:t>
            </a:r>
            <a:r>
              <a:rPr lang="en-US" altLang="zh-CN" sz="2400" b="0"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otherwise, we call it </a:t>
            </a:r>
            <a:r>
              <a:rPr lang="en-US" altLang="zh-CN" sz="2400" b="0" i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infinite impulse response(IIR) system</a:t>
            </a:r>
            <a:r>
              <a:rPr lang="en-US" altLang="zh-CN" sz="2400" b="0"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97288" name="Text Box 8">
            <a:extLst>
              <a:ext uri="{FF2B5EF4-FFF2-40B4-BE49-F238E27FC236}">
                <a16:creationId xmlns:a16="http://schemas.microsoft.com/office/drawing/2014/main" id="{2B929F68-47E4-4E47-B176-DA3F6E976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0425"/>
            <a:ext cx="624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Based on the output calculation process</a:t>
            </a:r>
          </a:p>
        </p:txBody>
      </p:sp>
      <p:sp>
        <p:nvSpPr>
          <p:cNvPr id="97289" name="Text Box 9">
            <a:extLst>
              <a:ext uri="{FF2B5EF4-FFF2-40B4-BE49-F238E27FC236}">
                <a16:creationId xmlns:a16="http://schemas.microsoft.com/office/drawing/2014/main" id="{71740FD5-BB7C-4604-91F9-6008AEB20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4129331"/>
            <a:ext cx="708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If the output can be calculated just by present and past input the system is called </a:t>
            </a:r>
            <a:r>
              <a:rPr lang="en-US" altLang="zh-CN" sz="2400" b="0" i="1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nonrecursive</a:t>
            </a:r>
            <a:r>
              <a:rPr lang="en-US" altLang="zh-CN" sz="2400" b="0" i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system</a:t>
            </a: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otherwise is called </a:t>
            </a:r>
            <a:r>
              <a:rPr lang="en-US" altLang="zh-CN" sz="2400" b="0" i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recursive system</a:t>
            </a: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9F5B8B7-9DC2-4694-BCA4-17524E150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5600" y="5370513"/>
            <a:ext cx="13970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  <p:bldP spid="97287" grpId="0" autoUpdateAnimBg="0"/>
      <p:bldP spid="97288" grpId="0" autoUpdateAnimBg="0"/>
      <p:bldP spid="9728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7613"/>
            <a:ext cx="9601200" cy="17176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The key to the filtering process is: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微软雅黑" panose="020B0503020204020204" pitchFamily="34" charset="-122"/>
              </a:rPr>
              <a:t>Expresses an arbitrary input as a linear weighted sum of an infinite number of exponential sequences, or equivalently, as a linear weighted sum of sinusoidal sequences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369668" name="Object 4"/>
          <p:cNvGraphicFramePr>
            <a:graphicFrameLocks noChangeAspect="1"/>
          </p:cNvGraphicFramePr>
          <p:nvPr/>
        </p:nvGraphicFramePr>
        <p:xfrm>
          <a:off x="3494088" y="2935288"/>
          <a:ext cx="41370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r:id="rId3" imgW="1676400" imgH="469900" progId="Equation.DSMT4">
                  <p:embed/>
                </p:oleObj>
              </mc:Choice>
              <mc:Fallback>
                <p:oleObj r:id="rId3" imgW="1676400" imgH="4699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4088" y="2935288"/>
                        <a:ext cx="4137025" cy="1158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896600" y="5715000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</a:p>
        </p:txBody>
      </p:sp>
      <p:sp>
        <p:nvSpPr>
          <p:cNvPr id="72709" name="Rectangle 2"/>
          <p:cNvSpPr>
            <a:spLocks noGrp="1"/>
          </p:cNvSpPr>
          <p:nvPr>
            <p:ph type="title"/>
          </p:nvPr>
        </p:nvSpPr>
        <p:spPr>
          <a:xfrm>
            <a:off x="1752600" y="249238"/>
            <a:ext cx="7620000" cy="8382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0" dirty="0"/>
              <a:t>4.8.7 Concept of Filtering</a:t>
            </a:r>
            <a:endParaRPr lang="zh-CN" altLang="en-US" sz="2800" b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200" y="4267200"/>
            <a:ext cx="9906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Thus, by appropriately choosing the values of the magnitude function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zh-CN" sz="2400" b="1" i="0" u="none" strike="noStrike" kern="0" cap="none" spc="0" normalizeH="0" baseline="30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zh-CN" sz="2400" b="1" i="0" u="none" strike="noStrike" kern="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| of the LTI digital filter at frequencies corresponding to the frequencies of the sinusoidal components of the input, some of these components can be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selectively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heavily attenuated or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filtered.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2" name="Text Box 4"/>
          <p:cNvSpPr txBox="1"/>
          <p:nvPr/>
        </p:nvSpPr>
        <p:spPr>
          <a:xfrm>
            <a:off x="990600" y="1219200"/>
            <a:ext cx="2743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u="sng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Example</a:t>
            </a:r>
            <a:endParaRPr lang="en-US" altLang="zh-CN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70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53706"/>
              </p:ext>
            </p:extLst>
          </p:nvPr>
        </p:nvGraphicFramePr>
        <p:xfrm>
          <a:off x="3218656" y="1286034"/>
          <a:ext cx="5754688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9" r:id="rId3" imgW="2260600" imgH="457200" progId="Equation.DSMT4">
                  <p:embed/>
                </p:oleObj>
              </mc:Choice>
              <mc:Fallback>
                <p:oleObj r:id="rId3" imgW="2260600" imgH="4572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8656" y="1286034"/>
                        <a:ext cx="5754688" cy="1131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77538" y="5541963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</a:p>
        </p:txBody>
      </p:sp>
      <p:sp>
        <p:nvSpPr>
          <p:cNvPr id="73733" name="Rectangle 2"/>
          <p:cNvSpPr>
            <a:spLocks noGrp="1"/>
          </p:cNvSpPr>
          <p:nvPr>
            <p:ph type="title"/>
          </p:nvPr>
        </p:nvSpPr>
        <p:spPr>
          <a:xfrm>
            <a:off x="1752600" y="249238"/>
            <a:ext cx="7620000" cy="8382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0" dirty="0"/>
              <a:t>4.8.7 Concept of Filtering</a:t>
            </a:r>
            <a:endParaRPr lang="zh-CN" altLang="en-US" sz="2800" b="0" dirty="0"/>
          </a:p>
        </p:txBody>
      </p:sp>
      <p:sp>
        <p:nvSpPr>
          <p:cNvPr id="10" name="Text Box 3"/>
          <p:cNvSpPr txBox="1"/>
          <p:nvPr/>
        </p:nvSpPr>
        <p:spPr>
          <a:xfrm>
            <a:off x="990600" y="2428875"/>
            <a:ext cx="9525000" cy="8318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Design a Filter to </a:t>
            </a:r>
            <a:r>
              <a:rPr lang="en-US" altLang="zh-CN" sz="2400" b="0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pass</a:t>
            </a: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b="0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high-frequency </a:t>
            </a: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component(x</a:t>
            </a:r>
            <a:r>
              <a:rPr lang="en-US" altLang="zh-CN" sz="2400" b="0" i="1" baseline="-250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[n]) but </a:t>
            </a:r>
            <a:r>
              <a:rPr lang="en-US" altLang="zh-CN" sz="2400" b="0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block the low-frequency</a:t>
            </a: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component(x</a:t>
            </a:r>
            <a:r>
              <a:rPr lang="en-US" altLang="zh-CN" sz="2400" b="0" i="1" baseline="-250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</a:t>
            </a: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[n]) of x[n].</a:t>
            </a:r>
          </a:p>
        </p:txBody>
      </p:sp>
      <p:sp>
        <p:nvSpPr>
          <p:cNvPr id="11" name="Text Box 4"/>
          <p:cNvSpPr txBox="1"/>
          <p:nvPr/>
        </p:nvSpPr>
        <p:spPr>
          <a:xfrm>
            <a:off x="1012825" y="3198813"/>
            <a:ext cx="9350375" cy="8318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Solution: Assume the filter to be an FIR filter of length 3 with an impulse response :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581980"/>
              </p:ext>
            </p:extLst>
          </p:nvPr>
        </p:nvGraphicFramePr>
        <p:xfrm>
          <a:off x="4419600" y="3763963"/>
          <a:ext cx="426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0" r:id="rId5" imgW="1612900" imgH="215900" progId="Equation.3">
                  <p:embed/>
                </p:oleObj>
              </mc:Choice>
              <mc:Fallback>
                <p:oleObj r:id="rId5" imgW="1612900" imgH="2159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9600" y="3763963"/>
                        <a:ext cx="4267200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2743200" y="4514850"/>
          <a:ext cx="57150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1" r:id="rId7" imgW="2298700" imgH="228600" progId="Equation.3">
                  <p:embed/>
                </p:oleObj>
              </mc:Choice>
              <mc:Fallback>
                <p:oleObj r:id="rId7" imgW="2298700" imgH="2286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3200" y="4514850"/>
                        <a:ext cx="5715000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4234180" y="5057775"/>
          <a:ext cx="329946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2" r:id="rId9" imgW="1270000" imgH="228600" progId="Equation.3">
                  <p:embed/>
                </p:oleObj>
              </mc:Choice>
              <mc:Fallback>
                <p:oleObj r:id="rId9" imgW="1270000" imgH="2286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34180" y="5057775"/>
                        <a:ext cx="3299460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4279900" y="5592445"/>
          <a:ext cx="490664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3" r:id="rId11" imgW="2095500" imgH="228600" progId="Equation.DSMT4">
                  <p:embed/>
                </p:oleObj>
              </mc:Choice>
              <mc:Fallback>
                <p:oleObj r:id="rId11" imgW="2095500" imgH="2286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79900" y="5592445"/>
                        <a:ext cx="490664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2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619" name="Object 3"/>
          <p:cNvGraphicFramePr>
            <a:graphicFrameLocks noChangeAspect="1"/>
          </p:cNvGraphicFramePr>
          <p:nvPr/>
        </p:nvGraphicFramePr>
        <p:xfrm>
          <a:off x="4970463" y="1209675"/>
          <a:ext cx="493553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3" r:id="rId3" imgW="2108200" imgH="279400" progId="Equation.DSMT4">
                  <p:embed/>
                </p:oleObj>
              </mc:Choice>
              <mc:Fallback>
                <p:oleObj r:id="rId3" imgW="2108200" imgH="2794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0463" y="1209675"/>
                        <a:ext cx="4935537" cy="61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0" name="Object 4"/>
          <p:cNvGraphicFramePr>
            <a:graphicFrameLocks noChangeAspect="1"/>
          </p:cNvGraphicFramePr>
          <p:nvPr/>
        </p:nvGraphicFramePr>
        <p:xfrm>
          <a:off x="4911725" y="2060575"/>
          <a:ext cx="37750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4" r:id="rId5" imgW="1497965" imgH="215900" progId="Equation.DSMT4">
                  <p:embed/>
                </p:oleObj>
              </mc:Choice>
              <mc:Fallback>
                <p:oleObj r:id="rId5" imgW="1497965" imgH="2159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11725" y="2060575"/>
                        <a:ext cx="3775075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1" name="Text Box 5"/>
          <p:cNvSpPr txBox="1"/>
          <p:nvPr/>
        </p:nvSpPr>
        <p:spPr>
          <a:xfrm>
            <a:off x="609600" y="1285875"/>
            <a:ext cx="4310063" cy="523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magnitude function</a:t>
            </a:r>
            <a:endParaRPr lang="zh-CN" altLang="en-US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7622" name="Text Box 6"/>
          <p:cNvSpPr txBox="1"/>
          <p:nvPr/>
        </p:nvSpPr>
        <p:spPr>
          <a:xfrm>
            <a:off x="614363" y="2055813"/>
            <a:ext cx="3471862" cy="5222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phase function</a:t>
            </a:r>
            <a:endParaRPr lang="zh-CN" altLang="en-US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7623" name="Text Box 7"/>
          <p:cNvSpPr txBox="1"/>
          <p:nvPr/>
        </p:nvSpPr>
        <p:spPr>
          <a:xfrm>
            <a:off x="615950" y="2865438"/>
            <a:ext cx="10515600" cy="11988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 order to stop the low-frequency component from appearing at the output of the filter, the magnitude function at ω=0.1 should be equal to zero.  Similarly, the magnitude function  at ω =0.4 must equal to 1. </a:t>
            </a:r>
          </a:p>
        </p:txBody>
      </p:sp>
      <p:graphicFrame>
        <p:nvGraphicFramePr>
          <p:cNvPr id="367624" name="Object 8"/>
          <p:cNvGraphicFramePr>
            <a:graphicFrameLocks noChangeAspect="1"/>
          </p:cNvGraphicFramePr>
          <p:nvPr/>
        </p:nvGraphicFramePr>
        <p:xfrm>
          <a:off x="2583815" y="4233863"/>
          <a:ext cx="3505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5" r:id="rId7" imgW="1206500" imgH="203200" progId="Equation.3">
                  <p:embed/>
                </p:oleObj>
              </mc:Choice>
              <mc:Fallback>
                <p:oleObj r:id="rId7" imgW="1206500" imgH="2032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83815" y="4233863"/>
                        <a:ext cx="3505200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5" name="Object 9"/>
          <p:cNvGraphicFramePr>
            <a:graphicFrameLocks noChangeAspect="1"/>
          </p:cNvGraphicFramePr>
          <p:nvPr/>
        </p:nvGraphicFramePr>
        <p:xfrm>
          <a:off x="2620328" y="4767263"/>
          <a:ext cx="34686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6" r:id="rId9" imgW="1193800" imgH="203200" progId="Equation.3">
                  <p:embed/>
                </p:oleObj>
              </mc:Choice>
              <mc:Fallback>
                <p:oleObj r:id="rId9" imgW="1193800" imgH="2032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0328" y="4767263"/>
                        <a:ext cx="3468687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6" name="Object 10"/>
          <p:cNvGraphicFramePr>
            <a:graphicFrameLocks noChangeAspect="1"/>
          </p:cNvGraphicFramePr>
          <p:nvPr/>
        </p:nvGraphicFramePr>
        <p:xfrm>
          <a:off x="6146165" y="4227513"/>
          <a:ext cx="2990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7" r:id="rId11" imgW="1104900" imgH="457200" progId="Equation.3">
                  <p:embed/>
                </p:oleObj>
              </mc:Choice>
              <mc:Fallback>
                <p:oleObj r:id="rId11" imgW="1104900" imgH="4572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46165" y="4227513"/>
                        <a:ext cx="299085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0668000" y="5656263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</a:p>
        </p:txBody>
      </p:sp>
      <p:sp>
        <p:nvSpPr>
          <p:cNvPr id="74763" name="Rectangle 2"/>
          <p:cNvSpPr>
            <a:spLocks noGrp="1"/>
          </p:cNvSpPr>
          <p:nvPr>
            <p:ph type="title"/>
          </p:nvPr>
        </p:nvSpPr>
        <p:spPr>
          <a:xfrm>
            <a:off x="1752600" y="249238"/>
            <a:ext cx="7620000" cy="8382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0" dirty="0"/>
              <a:t>4.8.7 Concept of Filtering</a:t>
            </a:r>
            <a:endParaRPr lang="zh-CN" altLang="en-US" sz="2800" b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F48816-A95C-47FA-AF12-24C89DA158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05355" y="5671894"/>
            <a:ext cx="7297420" cy="37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1" grpId="0"/>
      <p:bldP spid="367622" grpId="0"/>
      <p:bldP spid="3676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4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" y="1085850"/>
            <a:ext cx="7580313" cy="5113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803" name="Rectangle 2"/>
          <p:cNvSpPr>
            <a:spLocks noGrp="1"/>
          </p:cNvSpPr>
          <p:nvPr>
            <p:ph type="title"/>
          </p:nvPr>
        </p:nvSpPr>
        <p:spPr>
          <a:xfrm>
            <a:off x="1752600" y="249238"/>
            <a:ext cx="7620000" cy="8382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0" dirty="0"/>
              <a:t>4.8.7 Concept of Filtering</a:t>
            </a:r>
            <a:endParaRPr lang="zh-CN" altLang="en-US" sz="2800" b="0" dirty="0"/>
          </a:p>
        </p:txBody>
      </p:sp>
      <p:sp>
        <p:nvSpPr>
          <p:cNvPr id="4" name="Text Box 9"/>
          <p:cNvSpPr txBox="1"/>
          <p:nvPr/>
        </p:nvSpPr>
        <p:spPr>
          <a:xfrm>
            <a:off x="7578725" y="1087755"/>
            <a:ext cx="4490085" cy="511175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 Program 4_4 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= [-6.76195 13.456335 -6.76195];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  Set initial conditions to zero values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zi = [0 0];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 Generate the two sinusoidal sequences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= 0:99;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x1 = cos(0.1*n);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x2 = cos(0.4*n);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  Generate the filter output sequence</a:t>
            </a:r>
          </a:p>
          <a:p>
            <a:pPr marL="0" lvl="0" algn="l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= filter(b, 1, x1+x2, zi);</a:t>
            </a:r>
          </a:p>
          <a:p>
            <a:pPr marL="0" lvl="0" algn="l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 Plot the input and the output sequences</a:t>
            </a:r>
          </a:p>
          <a:p>
            <a:pPr marL="0" lvl="0" algn="l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plot(n,y,'r-',n,x2,'b--',n,x1,'g-.');grid</a:t>
            </a:r>
          </a:p>
          <a:p>
            <a:pPr marL="0" lvl="0" algn="l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axis([0 100 -1.2 4]);</a:t>
            </a:r>
          </a:p>
          <a:p>
            <a:pPr marL="0" lvl="0" algn="l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ylabel('Amplitude'); </a:t>
            </a:r>
          </a:p>
          <a:p>
            <a:pPr marL="0" lvl="0" algn="l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xlabel('Time index n');</a:t>
            </a:r>
          </a:p>
          <a:p>
            <a:pPr marL="0" lvl="0" algn="l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legend('y[n]','x2[n]','x1[n]')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Grp="1"/>
          </p:cNvSpPr>
          <p:nvPr>
            <p:ph idx="1"/>
          </p:nvPr>
        </p:nvSpPr>
        <p:spPr>
          <a:xfrm>
            <a:off x="850265" y="1241425"/>
            <a:ext cx="9316085" cy="58229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400" dirty="0"/>
              <a:t>The first seven samples of the output are shown below</a:t>
            </a:r>
          </a:p>
        </p:txBody>
      </p:sp>
      <p:pic>
        <p:nvPicPr>
          <p:cNvPr id="318468" name="Picture 4" descr="Table4_1"/>
          <p:cNvPicPr>
            <a:picLocks noChangeAspect="1"/>
          </p:cNvPicPr>
          <p:nvPr/>
        </p:nvPicPr>
        <p:blipFill>
          <a:blip r:embed="rId3">
            <a:grayscl/>
            <a:lum bright="-39999" contrast="50000"/>
          </a:blip>
          <a:stretch>
            <a:fillRect/>
          </a:stretch>
        </p:blipFill>
        <p:spPr>
          <a:xfrm>
            <a:off x="2105978" y="1727200"/>
            <a:ext cx="6913562" cy="3927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828" name="Rectangle 2"/>
          <p:cNvSpPr>
            <a:spLocks noGrp="1"/>
          </p:cNvSpPr>
          <p:nvPr>
            <p:ph type="title"/>
          </p:nvPr>
        </p:nvSpPr>
        <p:spPr>
          <a:xfrm>
            <a:off x="1752600" y="249238"/>
            <a:ext cx="7620000" cy="8382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0" dirty="0"/>
              <a:t>4.8.7 Concept of Filtering</a:t>
            </a:r>
            <a:endParaRPr lang="zh-CN" altLang="en-US" sz="28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365" y="5736590"/>
            <a:ext cx="8078470" cy="365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3213"/>
            <a:ext cx="8024813" cy="6810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j-cs"/>
              </a:rPr>
              <a:t>4.9 Phase and Group Delays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9875" name="Text Box 4"/>
          <p:cNvSpPr txBox="1"/>
          <p:nvPr/>
        </p:nvSpPr>
        <p:spPr>
          <a:xfrm>
            <a:off x="582930" y="1184275"/>
            <a:ext cx="9886315" cy="12604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b="0" i="1" dirty="0">
                <a:solidFill>
                  <a:srgbClr val="0000CC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Recall: </a:t>
            </a: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If the input is a sinusoidal signal of frequency     </a:t>
            </a:r>
            <a:r>
              <a:rPr lang="zh-CN" altLang="en-US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，</a:t>
            </a: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output is </a:t>
            </a: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a sinusoidal signal of same frequency</a:t>
            </a: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but lagging in phase by          radians:</a:t>
            </a:r>
          </a:p>
        </p:txBody>
      </p:sp>
      <p:graphicFrame>
        <p:nvGraphicFramePr>
          <p:cNvPr id="79876" name="Object 5"/>
          <p:cNvGraphicFramePr>
            <a:graphicFrameLocks noChangeAspect="1"/>
          </p:cNvGraphicFramePr>
          <p:nvPr/>
        </p:nvGraphicFramePr>
        <p:xfrm>
          <a:off x="2438400" y="2464435"/>
          <a:ext cx="56054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0" r:id="rId3" imgW="2222500" imgH="228600" progId="Equation.DSMT4">
                  <p:embed/>
                </p:oleObj>
              </mc:Choice>
              <mc:Fallback>
                <p:oleObj r:id="rId3" imgW="2222500" imgH="2286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2464435"/>
                        <a:ext cx="5605463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8"/>
          <p:cNvGraphicFramePr>
            <a:graphicFrameLocks noChangeAspect="1"/>
          </p:cNvGraphicFramePr>
          <p:nvPr/>
        </p:nvGraphicFramePr>
        <p:xfrm>
          <a:off x="2438400" y="3077210"/>
          <a:ext cx="771683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1" r:id="rId5" imgW="2959100" imgH="279400" progId="Equation.DSMT4">
                  <p:embed/>
                </p:oleObj>
              </mc:Choice>
              <mc:Fallback>
                <p:oleObj r:id="rId5" imgW="2959100" imgH="2794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3077210"/>
                        <a:ext cx="7716838" cy="703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11"/>
          <p:cNvGraphicFramePr>
            <a:graphicFrameLocks noChangeAspect="1"/>
          </p:cNvGraphicFramePr>
          <p:nvPr/>
        </p:nvGraphicFramePr>
        <p:xfrm>
          <a:off x="8387715" y="1184275"/>
          <a:ext cx="4524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2" r:id="rId7" imgW="190500" imgH="228600" progId="Equation.DSMT4">
                  <p:embed/>
                </p:oleObj>
              </mc:Choice>
              <mc:Fallback>
                <p:oleObj r:id="rId7" imgW="190500" imgH="2286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7715" y="1184275"/>
                        <a:ext cx="452438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12"/>
          <p:cNvGraphicFramePr>
            <a:graphicFrameLocks noChangeAspect="1"/>
          </p:cNvGraphicFramePr>
          <p:nvPr/>
        </p:nvGraphicFramePr>
        <p:xfrm>
          <a:off x="1099820" y="1991360"/>
          <a:ext cx="86804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3" r:id="rId9" imgW="279400" imgH="152400" progId="Equation.DSMT4">
                  <p:embed/>
                </p:oleObj>
              </mc:Choice>
              <mc:Fallback>
                <p:oleObj r:id="rId9" imgW="279400" imgH="1524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9820" y="1991360"/>
                        <a:ext cx="86804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438083" y="3744595"/>
          <a:ext cx="74850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4" r:id="rId11" imgW="3098800" imgH="431800" progId="Equation.DSMT4">
                  <p:embed/>
                </p:oleObj>
              </mc:Choice>
              <mc:Fallback>
                <p:oleObj r:id="rId11" imgW="3098800" imgH="4318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8083" y="3744595"/>
                        <a:ext cx="7485062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729444"/>
              </p:ext>
            </p:extLst>
          </p:nvPr>
        </p:nvGraphicFramePr>
        <p:xfrm>
          <a:off x="2971800" y="5276850"/>
          <a:ext cx="4412818" cy="931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5" r:id="rId13" imgW="2057400" imgH="431800" progId="Equation.DSMT4">
                  <p:embed/>
                </p:oleObj>
              </mc:Choice>
              <mc:Fallback>
                <p:oleObj r:id="rId13" imgW="2057400" imgH="4318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71800" y="5276850"/>
                        <a:ext cx="4412818" cy="931544"/>
                      </a:xfrm>
                      <a:prstGeom prst="rect">
                        <a:avLst/>
                      </a:prstGeom>
                      <a:solidFill>
                        <a:srgbClr val="DAEDE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/>
          <p:nvPr/>
        </p:nvSpPr>
        <p:spPr>
          <a:xfrm>
            <a:off x="533400" y="4680902"/>
            <a:ext cx="6213475" cy="4603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Definition: </a:t>
            </a:r>
            <a:r>
              <a:rPr lang="en-US" altLang="zh-CN" sz="2400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phase delay</a:t>
            </a: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at ω= ω</a:t>
            </a:r>
            <a:r>
              <a:rPr lang="en-US" altLang="zh-CN" sz="2400" b="0" i="1" baseline="-250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given by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Text Box 3">
            <a:extLst>
              <a:ext uri="{FF2B5EF4-FFF2-40B4-BE49-F238E27FC236}">
                <a16:creationId xmlns:a16="http://schemas.microsoft.com/office/drawing/2014/main" id="{07729F26-96FF-48BF-9C29-5021A54EA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1274763"/>
            <a:ext cx="2835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0"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While input is</a:t>
            </a:r>
          </a:p>
        </p:txBody>
      </p:sp>
      <p:graphicFrame>
        <p:nvGraphicFramePr>
          <p:cNvPr id="354308" name="Object 4">
            <a:extLst>
              <a:ext uri="{FF2B5EF4-FFF2-40B4-BE49-F238E27FC236}">
                <a16:creationId xmlns:a16="http://schemas.microsoft.com/office/drawing/2014/main" id="{050DD18A-4040-4F1D-8909-82DC5E40E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3475" y="1257300"/>
          <a:ext cx="48704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Equation" r:id="rId3" imgW="1663700" imgH="228600" progId="Equation.3">
                  <p:embed/>
                </p:oleObj>
              </mc:Choice>
              <mc:Fallback>
                <p:oleObj name="Equation" r:id="rId3" imgW="1663700" imgH="228600" progId="Equation.3">
                  <p:embed/>
                  <p:pic>
                    <p:nvPicPr>
                      <p:cNvPr id="354308" name="Object 4">
                        <a:extLst>
                          <a:ext uri="{FF2B5EF4-FFF2-40B4-BE49-F238E27FC236}">
                            <a16:creationId xmlns:a16="http://schemas.microsoft.com/office/drawing/2014/main" id="{050DD18A-4040-4F1D-8909-82DC5E40E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1257300"/>
                        <a:ext cx="48704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9" name="Text Box 5">
            <a:extLst>
              <a:ext uri="{FF2B5EF4-FFF2-40B4-BE49-F238E27FC236}">
                <a16:creationId xmlns:a16="http://schemas.microsoft.com/office/drawing/2014/main" id="{60B4031B-4CDB-4A0E-8F66-6155E234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927" y="1968501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Where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354310" name="Object 6">
            <a:extLst>
              <a:ext uri="{FF2B5EF4-FFF2-40B4-BE49-F238E27FC236}">
                <a16:creationId xmlns:a16="http://schemas.microsoft.com/office/drawing/2014/main" id="{3C4F4427-638B-4B1F-8EF5-47656342ED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05068"/>
              </p:ext>
            </p:extLst>
          </p:nvPr>
        </p:nvGraphicFramePr>
        <p:xfrm>
          <a:off x="2362200" y="1967523"/>
          <a:ext cx="14763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name="Equation" r:id="rId5" imgW="583947" imgH="228501" progId="Equation.3">
                  <p:embed/>
                </p:oleObj>
              </mc:Choice>
              <mc:Fallback>
                <p:oleObj name="Equation" r:id="rId5" imgW="583947" imgH="228501" progId="Equation.3">
                  <p:embed/>
                  <p:pic>
                    <p:nvPicPr>
                      <p:cNvPr id="354310" name="Object 6">
                        <a:extLst>
                          <a:ext uri="{FF2B5EF4-FFF2-40B4-BE49-F238E27FC236}">
                            <a16:creationId xmlns:a16="http://schemas.microsoft.com/office/drawing/2014/main" id="{3C4F4427-638B-4B1F-8EF5-47656342ED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67523"/>
                        <a:ext cx="14763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1" name="Text Box 7">
            <a:extLst>
              <a:ext uri="{FF2B5EF4-FFF2-40B4-BE49-F238E27FC236}">
                <a16:creationId xmlns:a16="http://schemas.microsoft.com/office/drawing/2014/main" id="{F3B43CC6-8FAC-430D-BAE0-F4083AA86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996891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x[n] is a narrowband signal.</a:t>
            </a:r>
          </a:p>
        </p:txBody>
      </p:sp>
      <p:sp>
        <p:nvSpPr>
          <p:cNvPr id="354312" name="Text Box 8">
            <a:extLst>
              <a:ext uri="{FF2B5EF4-FFF2-40B4-BE49-F238E27FC236}">
                <a16:creationId xmlns:a16="http://schemas.microsoft.com/office/drawing/2014/main" id="{D93ED8F6-2FDC-4FC0-A8C7-885C38413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9713"/>
            <a:ext cx="10668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0"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 this situation, we can derivate the output signal as below:</a:t>
            </a:r>
          </a:p>
        </p:txBody>
      </p:sp>
      <p:graphicFrame>
        <p:nvGraphicFramePr>
          <p:cNvPr id="354313" name="Object 9">
            <a:extLst>
              <a:ext uri="{FF2B5EF4-FFF2-40B4-BE49-F238E27FC236}">
                <a16:creationId xmlns:a16="http://schemas.microsoft.com/office/drawing/2014/main" id="{20203300-D0E4-49A1-8F4F-4848DCE841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6863" y="3516313"/>
          <a:ext cx="76327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Equation" r:id="rId7" imgW="2971800" imgH="279400" progId="Equation.3">
                  <p:embed/>
                </p:oleObj>
              </mc:Choice>
              <mc:Fallback>
                <p:oleObj name="Equation" r:id="rId7" imgW="2971800" imgH="279400" progId="Equation.3">
                  <p:embed/>
                  <p:pic>
                    <p:nvPicPr>
                      <p:cNvPr id="354313" name="Object 9">
                        <a:extLst>
                          <a:ext uri="{FF2B5EF4-FFF2-40B4-BE49-F238E27FC236}">
                            <a16:creationId xmlns:a16="http://schemas.microsoft.com/office/drawing/2014/main" id="{20203300-D0E4-49A1-8F4F-4848DCE841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3516313"/>
                        <a:ext cx="76327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4" name="Text Box 10">
            <a:extLst>
              <a:ext uri="{FF2B5EF4-FFF2-40B4-BE49-F238E27FC236}">
                <a16:creationId xmlns:a16="http://schemas.microsoft.com/office/drawing/2014/main" id="{45D53897-E623-493D-BF6C-DE94B611C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534" y="4800600"/>
            <a:ext cx="4114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Definition: group delay or envelope delay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zh-CN" altLang="en-US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54315" name="Object 11">
            <a:extLst>
              <a:ext uri="{FF2B5EF4-FFF2-40B4-BE49-F238E27FC236}">
                <a16:creationId xmlns:a16="http://schemas.microsoft.com/office/drawing/2014/main" id="{6E5902A1-B3F4-4D37-852A-4A4FCF420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238727"/>
              </p:ext>
            </p:extLst>
          </p:nvPr>
        </p:nvGraphicFramePr>
        <p:xfrm>
          <a:off x="5257800" y="4826306"/>
          <a:ext cx="446405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Equation" r:id="rId9" imgW="1778000" imgH="469900" progId="Equation.DSMT4">
                  <p:embed/>
                </p:oleObj>
              </mc:Choice>
              <mc:Fallback>
                <p:oleObj name="Equation" r:id="rId9" imgW="1778000" imgH="469900" progId="Equation.DSMT4">
                  <p:embed/>
                  <p:pic>
                    <p:nvPicPr>
                      <p:cNvPr id="354315" name="Object 11">
                        <a:extLst>
                          <a:ext uri="{FF2B5EF4-FFF2-40B4-BE49-F238E27FC236}">
                            <a16:creationId xmlns:a16="http://schemas.microsoft.com/office/drawing/2014/main" id="{6E5902A1-B3F4-4D37-852A-4A4FCF4205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826306"/>
                        <a:ext cx="4464050" cy="1068387"/>
                      </a:xfrm>
                      <a:prstGeom prst="rect">
                        <a:avLst/>
                      </a:prstGeom>
                      <a:solidFill>
                        <a:srgbClr val="DAEDE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6386691A-FE57-443E-BA1E-3BE274015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303213"/>
            <a:ext cx="8024813" cy="6810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+mn-lt"/>
              </a:rPr>
              <a:t>4.9 Phase and Group Delays</a:t>
            </a:r>
            <a:endParaRPr lang="zh-CN" altLang="en-US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autoUpdateAnimBg="0"/>
      <p:bldP spid="354309" grpId="0" autoUpdateAnimBg="0"/>
      <p:bldP spid="354311" grpId="0" autoUpdateAnimBg="0"/>
      <p:bldP spid="354312" grpId="0" autoUpdateAnimBg="0"/>
      <p:bldP spid="35431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1" name="Text Box 3"/>
          <p:cNvSpPr txBox="1"/>
          <p:nvPr/>
        </p:nvSpPr>
        <p:spPr>
          <a:xfrm>
            <a:off x="1158875" y="1390650"/>
            <a:ext cx="2362200" cy="523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phase delay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zh-CN" altLang="en-US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55332" name="Object 4"/>
          <p:cNvGraphicFramePr>
            <a:graphicFrameLocks noChangeAspect="1"/>
          </p:cNvGraphicFramePr>
          <p:nvPr/>
        </p:nvGraphicFramePr>
        <p:xfrm>
          <a:off x="3770313" y="1139825"/>
          <a:ext cx="23082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7" r:id="rId3" imgW="825500" imgH="431800" progId="Equation.3">
                  <p:embed/>
                </p:oleObj>
              </mc:Choice>
              <mc:Fallback>
                <p:oleObj r:id="rId3" imgW="825500" imgH="4318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0313" y="1139825"/>
                        <a:ext cx="2308225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3" name="Text Box 5"/>
          <p:cNvSpPr txBox="1"/>
          <p:nvPr/>
        </p:nvSpPr>
        <p:spPr>
          <a:xfrm>
            <a:off x="1155700" y="2284413"/>
            <a:ext cx="4114800" cy="95410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An example of </a:t>
            </a: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group delay </a:t>
            </a:r>
            <a:r>
              <a:rPr lang="en-US" altLang="zh-CN" b="0" i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and</a:t>
            </a: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phase delay</a:t>
            </a:r>
            <a:endParaRPr lang="en-US" altLang="zh-CN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55334" name="Text Box 6"/>
          <p:cNvSpPr txBox="1"/>
          <p:nvPr/>
        </p:nvSpPr>
        <p:spPr>
          <a:xfrm>
            <a:off x="1155700" y="3960813"/>
            <a:ext cx="9969500" cy="20320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waveform of the underlying continuous-time output shows </a:t>
            </a: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distortion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when the τ</a:t>
            </a:r>
            <a:r>
              <a:rPr lang="en-US" altLang="zh-CN" b="0" i="1" baseline="-250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g 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of the LTI system is </a:t>
            </a:r>
            <a:r>
              <a:rPr lang="en-US" altLang="zh-CN" b="0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not constant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over the bandwidth of x[n]. </a:t>
            </a: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 </a:t>
            </a: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delay equalizer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is usually cascaded with the LTI system.</a:t>
            </a:r>
            <a:endParaRPr lang="zh-CN" altLang="en-US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6705600" y="1219200"/>
            <a:ext cx="3733800" cy="2417763"/>
            <a:chOff x="3552" y="1008"/>
            <a:chExt cx="1872" cy="1523"/>
          </a:xfrm>
        </p:grpSpPr>
        <p:sp>
          <p:nvSpPr>
            <p:cNvPr id="81928" name="Line 8"/>
            <p:cNvSpPr/>
            <p:nvPr/>
          </p:nvSpPr>
          <p:spPr>
            <a:xfrm>
              <a:off x="3552" y="2208"/>
              <a:ext cx="18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81929" name="Line 9"/>
            <p:cNvSpPr/>
            <p:nvPr/>
          </p:nvSpPr>
          <p:spPr>
            <a:xfrm flipV="1">
              <a:off x="3648" y="1056"/>
              <a:ext cx="0" cy="13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81930" name="Freeform 10"/>
            <p:cNvSpPr/>
            <p:nvPr/>
          </p:nvSpPr>
          <p:spPr>
            <a:xfrm>
              <a:off x="4224" y="1536"/>
              <a:ext cx="624" cy="576"/>
            </a:xfrm>
            <a:custGeom>
              <a:avLst/>
              <a:gdLst>
                <a:gd name="txL" fmla="*/ 0 w 624"/>
                <a:gd name="txT" fmla="*/ 0 h 576"/>
                <a:gd name="txR" fmla="*/ 624 w 624"/>
                <a:gd name="txB" fmla="*/ 576 h 576"/>
              </a:gdLst>
              <a:ahLst/>
              <a:cxnLst>
                <a:cxn ang="0">
                  <a:pos x="0" y="576"/>
                </a:cxn>
                <a:cxn ang="0">
                  <a:pos x="48" y="288"/>
                </a:cxn>
                <a:cxn ang="0">
                  <a:pos x="240" y="48"/>
                </a:cxn>
                <a:cxn ang="0">
                  <a:pos x="624" y="0"/>
                </a:cxn>
              </a:cxnLst>
              <a:rect l="txL" t="txT" r="txR" b="txB"/>
              <a:pathLst>
                <a:path w="624" h="576">
                  <a:moveTo>
                    <a:pt x="0" y="576"/>
                  </a:moveTo>
                  <a:cubicBezTo>
                    <a:pt x="4" y="476"/>
                    <a:pt x="8" y="376"/>
                    <a:pt x="48" y="288"/>
                  </a:cubicBezTo>
                  <a:cubicBezTo>
                    <a:pt x="88" y="200"/>
                    <a:pt x="144" y="96"/>
                    <a:pt x="240" y="48"/>
                  </a:cubicBezTo>
                  <a:cubicBezTo>
                    <a:pt x="336" y="0"/>
                    <a:pt x="552" y="8"/>
                    <a:pt x="624" y="0"/>
                  </a:cubicBezTo>
                </a:path>
              </a:pathLst>
            </a:cu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1" name="Line 11"/>
            <p:cNvSpPr/>
            <p:nvPr/>
          </p:nvSpPr>
          <p:spPr>
            <a:xfrm>
              <a:off x="4320" y="1728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81932" name="Line 12"/>
            <p:cNvSpPr/>
            <p:nvPr/>
          </p:nvSpPr>
          <p:spPr>
            <a:xfrm flipH="1">
              <a:off x="3984" y="1344"/>
              <a:ext cx="576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81933" name="Line 13"/>
            <p:cNvSpPr/>
            <p:nvPr/>
          </p:nvSpPr>
          <p:spPr>
            <a:xfrm flipV="1">
              <a:off x="3648" y="1728"/>
              <a:ext cx="672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graphicFrame>
          <p:nvGraphicFramePr>
            <p:cNvPr id="81934" name="Object 14"/>
            <p:cNvGraphicFramePr>
              <a:graphicFrameLocks noChangeAspect="1"/>
            </p:cNvGraphicFramePr>
            <p:nvPr/>
          </p:nvGraphicFramePr>
          <p:xfrm>
            <a:off x="3636" y="1008"/>
            <a:ext cx="39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48" r:id="rId5" imgW="342900" imgH="203200" progId="Equation.3">
                    <p:embed/>
                  </p:oleObj>
                </mc:Choice>
                <mc:Fallback>
                  <p:oleObj r:id="rId5" imgW="342900" imgH="2032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36" y="1008"/>
                          <a:ext cx="396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5" name="Object 15"/>
            <p:cNvGraphicFramePr>
              <a:graphicFrameLocks noChangeAspect="1"/>
            </p:cNvGraphicFramePr>
            <p:nvPr/>
          </p:nvGraphicFramePr>
          <p:xfrm>
            <a:off x="4896" y="1392"/>
            <a:ext cx="4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49" r:id="rId7" imgW="342900" imgH="203200" progId="Equation.3">
                    <p:embed/>
                  </p:oleObj>
                </mc:Choice>
                <mc:Fallback>
                  <p:oleObj r:id="rId7" imgW="342900" imgH="203200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96" y="1392"/>
                          <a:ext cx="43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6" name="Object 16"/>
            <p:cNvGraphicFramePr>
              <a:graphicFrameLocks noChangeAspect="1"/>
            </p:cNvGraphicFramePr>
            <p:nvPr/>
          </p:nvGraphicFramePr>
          <p:xfrm>
            <a:off x="4224" y="2189"/>
            <a:ext cx="22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50" r:id="rId8" imgW="190500" imgH="228600" progId="Equation.3">
                    <p:embed/>
                  </p:oleObj>
                </mc:Choice>
                <mc:Fallback>
                  <p:oleObj r:id="rId8" imgW="190500" imgH="228600" progId="Equation.3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224" y="2189"/>
                          <a:ext cx="220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7" name="Object 17"/>
            <p:cNvGraphicFramePr>
              <a:graphicFrameLocks noChangeAspect="1"/>
            </p:cNvGraphicFramePr>
            <p:nvPr/>
          </p:nvGraphicFramePr>
          <p:xfrm>
            <a:off x="5246" y="2255"/>
            <a:ext cx="17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51" r:id="rId10" imgW="152400" imgH="139700" progId="Equation.3">
                    <p:embed/>
                  </p:oleObj>
                </mc:Choice>
                <mc:Fallback>
                  <p:oleObj r:id="rId10" imgW="152400" imgH="139700" progId="Equation.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246" y="2255"/>
                          <a:ext cx="176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8" name="Object 18"/>
            <p:cNvGraphicFramePr>
              <a:graphicFrameLocks noChangeAspect="1"/>
            </p:cNvGraphicFramePr>
            <p:nvPr/>
          </p:nvGraphicFramePr>
          <p:xfrm>
            <a:off x="4128" y="1242"/>
            <a:ext cx="35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52" r:id="rId12" imgW="279400" imgH="241300" progId="Equation.3">
                    <p:embed/>
                  </p:oleObj>
                </mc:Choice>
                <mc:Fallback>
                  <p:oleObj r:id="rId12" imgW="279400" imgH="2413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128" y="1242"/>
                          <a:ext cx="352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9" name="Object 19"/>
            <p:cNvGraphicFramePr>
              <a:graphicFrameLocks noChangeAspect="1"/>
            </p:cNvGraphicFramePr>
            <p:nvPr/>
          </p:nvGraphicFramePr>
          <p:xfrm>
            <a:off x="3672" y="1710"/>
            <a:ext cx="36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53" r:id="rId14" imgW="292100" imgH="215900" progId="Equation.3">
                    <p:embed/>
                  </p:oleObj>
                </mc:Choice>
                <mc:Fallback>
                  <p:oleObj r:id="rId14" imgW="292100" imgH="215900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672" y="1710"/>
                          <a:ext cx="368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3213"/>
            <a:ext cx="8024813" cy="6810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j-cs"/>
              </a:rPr>
              <a:t>4.9 Phase and Group Delays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/>
      <p:bldP spid="355333" grpId="0"/>
      <p:bldP spid="3553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3213"/>
            <a:ext cx="8024813" cy="6810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j-cs"/>
              </a:rPr>
              <a:t>4.9 Phase and Group Delays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6352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97" y="1939878"/>
            <a:ext cx="7317999" cy="392752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3843059171"/>
              </p:ext>
            </p:extLst>
          </p:nvPr>
        </p:nvGraphicFramePr>
        <p:xfrm>
          <a:off x="381000" y="1250269"/>
          <a:ext cx="4772025" cy="62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3" r:id="rId4" imgW="5581650" imgH="628650" progId="Paint.Picture">
                  <p:embed/>
                </p:oleObj>
              </mc:Choice>
              <mc:Fallback>
                <p:oleObj r:id="rId4" imgW="5581650" imgH="6286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250269"/>
                        <a:ext cx="4772025" cy="626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33471" y="5308328"/>
            <a:ext cx="4561205" cy="598805"/>
            <a:chOff x="2463" y="6825"/>
            <a:chExt cx="8670" cy="121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63" y="6825"/>
              <a:ext cx="7170" cy="54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68" y="7560"/>
              <a:ext cx="5955" cy="48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33" y="6870"/>
              <a:ext cx="1501" cy="495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062" y="2142397"/>
            <a:ext cx="4772025" cy="139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3"/>
          <p:cNvSpPr>
            <a:spLocks noGrp="1"/>
          </p:cNvSpPr>
          <p:nvPr>
            <p:ph type="body" sz="half" idx="1"/>
          </p:nvPr>
        </p:nvSpPr>
        <p:spPr>
          <a:xfrm>
            <a:off x="1077913" y="492125"/>
            <a:ext cx="7608887" cy="1087438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Tx/>
              <a:buSzTx/>
              <a:buFontTx/>
              <a:buNone/>
            </a:pPr>
            <a:r>
              <a:rPr lang="en-US" altLang="zh-CN" sz="3200" u="sng" dirty="0"/>
              <a:t>Example:</a:t>
            </a:r>
            <a:r>
              <a:rPr lang="en-US" altLang="zh-CN" sz="3200" dirty="0"/>
              <a:t>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dirty="0"/>
              <a:t>The M-point moving average filter:</a:t>
            </a:r>
          </a:p>
        </p:txBody>
      </p:sp>
      <p:graphicFrame>
        <p:nvGraphicFramePr>
          <p:cNvPr id="38400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90875" y="1717675"/>
          <a:ext cx="3382963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0" r:id="rId3" imgW="1548765" imgH="635000" progId="Equation.DSMT4">
                  <p:embed/>
                </p:oleObj>
              </mc:Choice>
              <mc:Fallback>
                <p:oleObj r:id="rId3" imgW="1548765" imgH="6350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190875" y="1717675"/>
                        <a:ext cx="3382963" cy="13874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5" name="Text Box 5"/>
          <p:cNvSpPr txBox="1"/>
          <p:nvPr/>
        </p:nvSpPr>
        <p:spPr>
          <a:xfrm>
            <a:off x="1485900" y="3321050"/>
            <a:ext cx="72009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phase function is </a:t>
            </a:r>
          </a:p>
        </p:txBody>
      </p:sp>
      <p:graphicFrame>
        <p:nvGraphicFramePr>
          <p:cNvPr id="38400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81400" y="3968750"/>
          <a:ext cx="53276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1" r:id="rId5" imgW="2235200" imgH="431800" progId="Equation.DSMT4">
                  <p:embed/>
                </p:oleObj>
              </mc:Choice>
              <mc:Fallback>
                <p:oleObj r:id="rId5" imgW="2235200" imgH="4318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3581400" y="3968750"/>
                        <a:ext cx="5327650" cy="10287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7" name="Text Box 7"/>
          <p:cNvSpPr txBox="1"/>
          <p:nvPr/>
        </p:nvSpPr>
        <p:spPr>
          <a:xfrm>
            <a:off x="1485900" y="5232400"/>
            <a:ext cx="46799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Hence its group delay is</a:t>
            </a:r>
          </a:p>
        </p:txBody>
      </p:sp>
      <p:graphicFrame>
        <p:nvGraphicFramePr>
          <p:cNvPr id="384008" name="Object 8"/>
          <p:cNvGraphicFramePr>
            <a:graphicFrameLocks noChangeAspect="1"/>
          </p:cNvGraphicFramePr>
          <p:nvPr/>
        </p:nvGraphicFramePr>
        <p:xfrm>
          <a:off x="6245225" y="5054600"/>
          <a:ext cx="20891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2" r:id="rId7" imgW="774065" imgH="393700" progId="Equation.DSMT4">
                  <p:embed/>
                </p:oleObj>
              </mc:Choice>
              <mc:Fallback>
                <p:oleObj r:id="rId7" imgW="774065" imgH="3937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5225" y="5054600"/>
                        <a:ext cx="2089150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/>
      <p:bldP spid="384005" grpId="0"/>
      <p:bldP spid="3840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880870" y="381000"/>
            <a:ext cx="7644130" cy="73152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4.8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Frequency-Domain of LTI DTS</a:t>
            </a:r>
            <a:endParaRPr kumimoji="0" lang="en-US" altLang="zh-CN" sz="360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Grp="1"/>
          </p:cNvSpPr>
          <p:nvPr>
            <p:ph idx="1"/>
          </p:nvPr>
        </p:nvSpPr>
        <p:spPr>
          <a:xfrm>
            <a:off x="1059815" y="1283970"/>
            <a:ext cx="9286875" cy="429069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discrete-time signals encountered in practice can be represented as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linear combination of sinusoidal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signals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different angular frequencies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 important property of an LTI system is that for certain types of input signals, called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eigenfunctions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the output signal is the input signal multiplied by a complex constant.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 one such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eigenfunctions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complex exponential input signal.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95250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j-cs"/>
              </a:rPr>
              <a:t>4.9.2 Phase Delay and Group Delay Computation using MATLAB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64550" name="Text Box 6"/>
          <p:cNvSpPr txBox="1"/>
          <p:nvPr/>
        </p:nvSpPr>
        <p:spPr>
          <a:xfrm>
            <a:off x="548005" y="1271270"/>
            <a:ext cx="10688320" cy="52197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/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Phase delay can be computed using the function </a:t>
            </a:r>
            <a:r>
              <a:rPr lang="en-US" altLang="zh-CN" b="0" i="1" dirty="0">
                <a:solidFill>
                  <a:srgbClr val="090FF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phasedelay</a:t>
            </a:r>
            <a:endParaRPr lang="zh-CN" altLang="en-US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4551" name="Text Box 7"/>
          <p:cNvSpPr txBox="1"/>
          <p:nvPr/>
        </p:nvSpPr>
        <p:spPr>
          <a:xfrm>
            <a:off x="548005" y="1945640"/>
            <a:ext cx="10688320" cy="47815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lnSpc>
                <a:spcPct val="90000"/>
              </a:lnSpc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Group delay can be computed using the function </a:t>
            </a:r>
            <a:r>
              <a:rPr lang="en-US" altLang="zh-CN" b="0" i="1" dirty="0">
                <a:solidFill>
                  <a:srgbClr val="090FF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grpdelay</a:t>
            </a:r>
            <a:endParaRPr lang="zh-CN" altLang="en-US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75" y="2423795"/>
            <a:ext cx="7108190" cy="1028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705" y="3604895"/>
            <a:ext cx="6703695" cy="1188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685" y="4793615"/>
            <a:ext cx="6020435" cy="468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0" grpId="0"/>
      <p:bldP spid="3645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zh-CN" sz="1400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微软雅黑" panose="020B0503020204020204" pitchFamily="34" charset="-122"/>
              </a:rPr>
              <a:t>31</a:t>
            </a:fld>
            <a:endParaRPr lang="zh-CN" altLang="zh-CN" sz="1400" b="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>
          <a:xfrm>
            <a:off x="2209800" y="152400"/>
            <a:ext cx="6870700" cy="94773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zh-CN" dirty="0"/>
              <a:t>Homework</a:t>
            </a:r>
          </a:p>
        </p:txBody>
      </p:sp>
      <p:sp>
        <p:nvSpPr>
          <p:cNvPr id="86020" name="Rectangle 3"/>
          <p:cNvSpPr>
            <a:spLocks noGrp="1"/>
          </p:cNvSpPr>
          <p:nvPr>
            <p:ph idx="1"/>
          </p:nvPr>
        </p:nvSpPr>
        <p:spPr>
          <a:xfrm>
            <a:off x="304800" y="1219200"/>
            <a:ext cx="10058400" cy="4906963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dirty="0">
                <a:solidFill>
                  <a:schemeClr val="tx2"/>
                </a:solidFill>
              </a:rPr>
              <a:t>4.1, 4.3</a:t>
            </a:r>
            <a:r>
              <a:rPr lang="zh-CN" altLang="en-US" dirty="0">
                <a:solidFill>
                  <a:schemeClr val="tx2"/>
                </a:solidFill>
              </a:rPr>
              <a:t>, </a:t>
            </a:r>
            <a:r>
              <a:rPr lang="en-US" altLang="zh-CN" dirty="0">
                <a:solidFill>
                  <a:schemeClr val="tx2"/>
                </a:solidFill>
              </a:rPr>
              <a:t>4.4, 4.5, 4.8, 4.10, 4.15, 4.30(a), 4.35, 4.42, 4.51, 4.69, 4.73</a:t>
            </a:r>
          </a:p>
          <a:p>
            <a:pPr marL="0" indent="0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chemeClr val="tx2"/>
                </a:solidFill>
              </a:rPr>
              <a:t>M</a:t>
            </a:r>
            <a:r>
              <a:rPr lang="en-US" altLang="zh-CN" dirty="0">
                <a:solidFill>
                  <a:schemeClr val="tx2"/>
                </a:solidFill>
              </a:rPr>
              <a:t>4</a:t>
            </a:r>
            <a:r>
              <a:rPr lang="zh-CN" altLang="en-US" dirty="0">
                <a:solidFill>
                  <a:schemeClr val="tx2"/>
                </a:solidFill>
              </a:rPr>
              <a:t>.1, </a:t>
            </a:r>
            <a:r>
              <a:rPr lang="en-US" altLang="zh-CN" dirty="0">
                <a:solidFill>
                  <a:schemeClr val="tx2"/>
                </a:solidFill>
              </a:rPr>
              <a:t>M4,5</a:t>
            </a:r>
            <a:r>
              <a:rPr lang="zh-CN" altLang="en-US" dirty="0">
                <a:solidFill>
                  <a:schemeClr val="tx2"/>
                </a:solidFill>
              </a:rPr>
              <a:t>, </a:t>
            </a:r>
            <a:r>
              <a:rPr lang="en-US" altLang="zh-CN" dirty="0">
                <a:solidFill>
                  <a:schemeClr val="tx2"/>
                </a:solidFill>
              </a:rPr>
              <a:t>M4,6</a:t>
            </a:r>
          </a:p>
          <a:p>
            <a:pPr marL="0" indent="0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0" indent="0" eaLnBrk="1" hangingPunct="1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2095500" y="257176"/>
            <a:ext cx="6870700" cy="78229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200" dirty="0">
                <a:cs typeface="Times New Roman" panose="02020603050405020304" pitchFamily="18" charset="0"/>
              </a:rPr>
              <a:t>4.8.1</a:t>
            </a:r>
            <a:r>
              <a:rPr lang="en-US" altLang="zh-CN" sz="3200" dirty="0"/>
              <a:t> Frequency Response</a:t>
            </a:r>
            <a:endParaRPr lang="en-US" altLang="zh-CN" sz="3200" dirty="0">
              <a:solidFill>
                <a:srgbClr val="FF3300"/>
              </a:solidFill>
            </a:endParaRPr>
          </a:p>
        </p:txBody>
      </p:sp>
      <p:sp>
        <p:nvSpPr>
          <p:cNvPr id="339971" name="Text Box 3"/>
          <p:cNvSpPr txBox="1"/>
          <p:nvPr/>
        </p:nvSpPr>
        <p:spPr>
          <a:xfrm>
            <a:off x="685800" y="1357691"/>
            <a:ext cx="2743200" cy="131350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According to </a:t>
            </a:r>
          </a:p>
          <a:p>
            <a:pPr marL="0" lvl="0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if we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9972" name="Object 4"/>
              <p:cNvSpPr txBox="1"/>
              <p:nvPr/>
            </p:nvSpPr>
            <p:spPr>
              <a:xfrm>
                <a:off x="2111741" y="2220678"/>
                <a:ext cx="6164262" cy="59531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−∞&lt;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&lt;∞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997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41" y="2220678"/>
                <a:ext cx="6164262" cy="595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973" name="Text Box 5"/>
          <p:cNvSpPr txBox="1"/>
          <p:nvPr/>
        </p:nvSpPr>
        <p:spPr>
          <a:xfrm>
            <a:off x="762000" y="2944960"/>
            <a:ext cx="60960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output of an LTI system is</a:t>
            </a:r>
          </a:p>
        </p:txBody>
      </p:sp>
      <p:graphicFrame>
        <p:nvGraphicFramePr>
          <p:cNvPr id="3399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342419"/>
              </p:ext>
            </p:extLst>
          </p:nvPr>
        </p:nvGraphicFramePr>
        <p:xfrm>
          <a:off x="2756913" y="3520001"/>
          <a:ext cx="3481387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6" r:id="rId4" imgW="1346200" imgH="431800" progId="Equation.3">
                  <p:embed/>
                </p:oleObj>
              </mc:Choice>
              <mc:Fallback>
                <p:oleObj r:id="rId4" imgW="1346200" imgH="4318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56913" y="3520001"/>
                        <a:ext cx="3481387" cy="1004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675987"/>
              </p:ext>
            </p:extLst>
          </p:nvPr>
        </p:nvGraphicFramePr>
        <p:xfrm>
          <a:off x="6246115" y="3520001"/>
          <a:ext cx="36528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7" r:id="rId6" imgW="1307465" imgH="431800" progId="Equation.3">
                  <p:embed/>
                </p:oleObj>
              </mc:Choice>
              <mc:Fallback>
                <p:oleObj r:id="rId6" imgW="1307465" imgH="4318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46115" y="3520001"/>
                        <a:ext cx="3652838" cy="1008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789833"/>
              </p:ext>
            </p:extLst>
          </p:nvPr>
        </p:nvGraphicFramePr>
        <p:xfrm>
          <a:off x="3505200" y="4600575"/>
          <a:ext cx="42672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8" r:id="rId8" imgW="1651000" imgH="228600" progId="Equation.DSMT4">
                  <p:embed/>
                </p:oleObj>
              </mc:Choice>
              <mc:Fallback>
                <p:oleObj r:id="rId8" imgW="1651000" imgH="2286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05200" y="4600575"/>
                        <a:ext cx="4267200" cy="560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7" name="Text Box 9"/>
          <p:cNvSpPr txBox="1"/>
          <p:nvPr/>
        </p:nvSpPr>
        <p:spPr>
          <a:xfrm>
            <a:off x="1352550" y="5510213"/>
            <a:ext cx="14478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Where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9978" name="Object 10"/>
              <p:cNvSpPr txBox="1"/>
              <p:nvPr/>
            </p:nvSpPr>
            <p:spPr>
              <a:xfrm>
                <a:off x="3034323" y="5160963"/>
                <a:ext cx="3810000" cy="116046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997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323" y="5160963"/>
                <a:ext cx="3810000" cy="11604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0764838" y="5510213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4B3EAA43-8932-4D69-A36B-D9A18DA36D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5252" y="1039473"/>
                <a:ext cx="3726656" cy="1169551"/>
              </a:xfrm>
              <a:prstGeom prst="rect">
                <a:avLst/>
              </a:prstGeom>
              <a:noFill/>
              <a:ln w="38100">
                <a:miter/>
              </a:ln>
            </p:spPr>
            <p:txBody>
              <a:bodyPr>
                <a:normAutofit fontScale="70000" lnSpcReduction="20000"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4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34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34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34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kern="0" dirty="0"/>
              </a:p>
            </p:txBody>
          </p:sp>
        </mc:Choice>
        <mc:Fallback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4B3EAA43-8932-4D69-A36B-D9A18DA36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252" y="1039473"/>
                <a:ext cx="3726656" cy="11695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/>
      <p:bldP spid="339973" grpId="0"/>
      <p:bldP spid="3399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1881188" y="228601"/>
            <a:ext cx="6870700" cy="914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200" dirty="0">
                <a:cs typeface="Times New Roman" panose="02020603050405020304" pitchFamily="18" charset="0"/>
              </a:rPr>
              <a:t>4.8.1</a:t>
            </a:r>
            <a:r>
              <a:rPr lang="en-US" altLang="zh-CN" sz="3200" dirty="0"/>
              <a:t> Frequency Response</a:t>
            </a:r>
            <a:endParaRPr lang="zh-CN" altLang="en-US" sz="3200" dirty="0">
              <a:solidFill>
                <a:srgbClr val="FF3300"/>
              </a:solidFill>
            </a:endParaRPr>
          </a:p>
        </p:txBody>
      </p:sp>
      <p:sp>
        <p:nvSpPr>
          <p:cNvPr id="340995" name="Text Box 3"/>
          <p:cNvSpPr txBox="1"/>
          <p:nvPr/>
        </p:nvSpPr>
        <p:spPr>
          <a:xfrm>
            <a:off x="1371600" y="1271588"/>
            <a:ext cx="8839200" cy="18002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Obviously , for a complex exponential input signal  </a:t>
            </a: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</a:t>
            </a:r>
            <a:r>
              <a:rPr lang="en-US" altLang="zh-CN" b="0" i="1" baseline="30000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jωn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the output of an LTI discrete-time system is also the </a:t>
            </a:r>
            <a:r>
              <a:rPr lang="en-US" altLang="zh-CN" b="0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same signal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multiplied 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by a complex constant </a:t>
            </a:r>
            <a:r>
              <a:rPr lang="en-US" altLang="zh-CN" b="0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H(e</a:t>
            </a:r>
            <a:r>
              <a:rPr lang="en-US" altLang="zh-CN" b="0" i="1" baseline="300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jω</a:t>
            </a:r>
            <a:r>
              <a:rPr lang="en-US" altLang="zh-CN" b="0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 </a:t>
            </a:r>
            <a:endParaRPr lang="zh-CN" altLang="en-US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40996" name="Text Box 4"/>
          <p:cNvSpPr txBox="1"/>
          <p:nvPr/>
        </p:nvSpPr>
        <p:spPr>
          <a:xfrm>
            <a:off x="1371600" y="3059113"/>
            <a:ext cx="9082088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Here, </a:t>
            </a:r>
            <a:r>
              <a:rPr lang="en-US" altLang="zh-CN" b="0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</a:t>
            </a:r>
            <a:r>
              <a:rPr lang="en-US" altLang="zh-CN" b="0" i="1" baseline="300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jωn</a:t>
            </a:r>
            <a:r>
              <a:rPr lang="en-US" altLang="zh-CN" b="0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is called an </a:t>
            </a: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eigen function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of the  LTI discrete-time system.</a:t>
            </a:r>
            <a:endParaRPr lang="zh-CN" altLang="en-US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40997" name="Text Box 5"/>
          <p:cNvSpPr txBox="1"/>
          <p:nvPr/>
        </p:nvSpPr>
        <p:spPr>
          <a:xfrm>
            <a:off x="1371600" y="3981450"/>
            <a:ext cx="9082088" cy="22463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</a:pPr>
            <a:r>
              <a:rPr lang="en-US" altLang="zh-CN" b="0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H(e</a:t>
            </a:r>
            <a:r>
              <a:rPr lang="en-US" altLang="zh-CN" b="0" i="1" baseline="300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jω</a:t>
            </a:r>
            <a:r>
              <a:rPr lang="en-US" altLang="zh-CN" b="0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is called the </a:t>
            </a: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frequency response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of the LTI discrete-time system, it provides a frequency-domain description of the system and is precisely the </a:t>
            </a: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DTFT of the impulse response h[n]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of the system.</a:t>
            </a:r>
            <a:endParaRPr lang="zh-CN" altLang="en-US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/>
      <p:bldP spid="340996" grpId="0"/>
      <p:bldP spid="3409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1881188" y="190499"/>
            <a:ext cx="6870700" cy="954087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200" dirty="0">
                <a:cs typeface="Times New Roman" panose="02020603050405020304" pitchFamily="18" charset="0"/>
              </a:rPr>
              <a:t>4.8.1</a:t>
            </a:r>
            <a:r>
              <a:rPr lang="en-US" altLang="zh-CN" sz="3200" dirty="0"/>
              <a:t> Frequency Response</a:t>
            </a:r>
            <a:endParaRPr lang="zh-CN" altLang="en-US" sz="3200" dirty="0">
              <a:solidFill>
                <a:srgbClr val="FF3300"/>
              </a:solidFill>
            </a:endParaRPr>
          </a:p>
        </p:txBody>
      </p:sp>
      <p:sp>
        <p:nvSpPr>
          <p:cNvPr id="342019" name="Text Box 3"/>
          <p:cNvSpPr txBox="1"/>
          <p:nvPr/>
        </p:nvSpPr>
        <p:spPr>
          <a:xfrm>
            <a:off x="1143000" y="1341438"/>
            <a:ext cx="8558213" cy="9540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H(e</a:t>
            </a:r>
            <a:r>
              <a:rPr lang="en-US" altLang="zh-CN" b="0" i="1" baseline="300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jω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 can completely characterizes the LTI discrete-time system in the frequency domain. </a:t>
            </a:r>
          </a:p>
        </p:txBody>
      </p:sp>
      <p:sp>
        <p:nvSpPr>
          <p:cNvPr id="342020" name="Text Box 4"/>
          <p:cNvSpPr txBox="1"/>
          <p:nvPr/>
        </p:nvSpPr>
        <p:spPr>
          <a:xfrm>
            <a:off x="1143000" y="2474913"/>
            <a:ext cx="9448800" cy="18161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Just like any other DTFT, H(e</a:t>
            </a:r>
            <a:r>
              <a:rPr lang="en-US" altLang="zh-CN" b="0" i="1" baseline="300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jω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 is usually also a complex function of ω with a period 2π and can be expressed in terms of its </a:t>
            </a: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real and imaginary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parts or its </a:t>
            </a: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magnitude and phase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 </a:t>
            </a:r>
            <a:endParaRPr lang="zh-CN" altLang="en-US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42021" name="Object 5"/>
          <p:cNvGraphicFramePr>
            <a:graphicFrameLocks noChangeAspect="1"/>
          </p:cNvGraphicFramePr>
          <p:nvPr/>
        </p:nvGraphicFramePr>
        <p:xfrm>
          <a:off x="1717675" y="4464050"/>
          <a:ext cx="74072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r:id="rId3" imgW="2870200" imgH="279400" progId="Equation.3">
                  <p:embed/>
                </p:oleObj>
              </mc:Choice>
              <mc:Fallback>
                <p:oleObj r:id="rId3" imgW="2870200" imgH="2794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7675" y="4464050"/>
                        <a:ext cx="7407275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2" name="Text Box 6"/>
          <p:cNvSpPr txBox="1"/>
          <p:nvPr/>
        </p:nvSpPr>
        <p:spPr>
          <a:xfrm>
            <a:off x="2743200" y="5468938"/>
            <a:ext cx="14478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Where </a:t>
            </a:r>
          </a:p>
        </p:txBody>
      </p:sp>
      <p:graphicFrame>
        <p:nvGraphicFramePr>
          <p:cNvPr id="342023" name="Object 7"/>
          <p:cNvGraphicFramePr>
            <a:graphicFrameLocks noChangeAspect="1"/>
          </p:cNvGraphicFramePr>
          <p:nvPr/>
        </p:nvGraphicFramePr>
        <p:xfrm>
          <a:off x="4495800" y="5451475"/>
          <a:ext cx="30718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r:id="rId5" imgW="1270000" imgH="228600" progId="Equation.3">
                  <p:embed/>
                </p:oleObj>
              </mc:Choice>
              <mc:Fallback>
                <p:oleObj r:id="rId5" imgW="1270000" imgH="2286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5800" y="5451475"/>
                        <a:ext cx="3071813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591800" y="5653088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/>
      <p:bldP spid="342020" grpId="0"/>
      <p:bldP spid="3420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1881188" y="152399"/>
            <a:ext cx="6870700" cy="914401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200" dirty="0">
                <a:cs typeface="Times New Roman" panose="02020603050405020304" pitchFamily="18" charset="0"/>
              </a:rPr>
              <a:t>4.8.1</a:t>
            </a:r>
            <a:r>
              <a:rPr lang="en-US" altLang="zh-CN" sz="3200" dirty="0"/>
              <a:t> Frequency Response</a:t>
            </a:r>
            <a:endParaRPr lang="zh-CN" altLang="en-US" sz="3200" dirty="0">
              <a:solidFill>
                <a:srgbClr val="FF3300"/>
              </a:solidFill>
            </a:endParaRPr>
          </a:p>
        </p:txBody>
      </p:sp>
      <p:sp>
        <p:nvSpPr>
          <p:cNvPr id="343043" name="Text Box 3"/>
          <p:cNvSpPr txBox="1"/>
          <p:nvPr/>
        </p:nvSpPr>
        <p:spPr>
          <a:xfrm>
            <a:off x="1219200" y="1287463"/>
            <a:ext cx="9002713" cy="1600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</a:pP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|H(e</a:t>
            </a:r>
            <a:r>
              <a:rPr lang="en-US" altLang="zh-CN" b="0" i="1" baseline="30000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jω</a:t>
            </a: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)| is called the magnitude response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  <a:p>
            <a:pPr marL="457200" lvl="0" indent="-457200" eaLnBrk="1" hangingPunct="1">
              <a:spcBef>
                <a:spcPct val="50000"/>
              </a:spcBef>
            </a:pP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θ(ω) is called the phase response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of the LTI discrete-time system. </a:t>
            </a:r>
            <a:endParaRPr lang="zh-CN" altLang="en-US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43044" name="Text Box 4"/>
          <p:cNvSpPr txBox="1"/>
          <p:nvPr/>
        </p:nvSpPr>
        <p:spPr>
          <a:xfrm>
            <a:off x="1219200" y="2995369"/>
            <a:ext cx="4191000" cy="523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</a:pP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gain function:</a:t>
            </a:r>
            <a:endParaRPr lang="zh-CN" altLang="en-US" b="0" i="1" dirty="0">
              <a:solidFill>
                <a:srgbClr val="FF33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43045" name="Object 5"/>
          <p:cNvGraphicFramePr>
            <a:graphicFrameLocks noChangeAspect="1"/>
          </p:cNvGraphicFramePr>
          <p:nvPr/>
        </p:nvGraphicFramePr>
        <p:xfrm>
          <a:off x="2743200" y="3562350"/>
          <a:ext cx="60086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r:id="rId3" imgW="2082800" imgH="279400" progId="Equation.3">
                  <p:embed/>
                </p:oleObj>
              </mc:Choice>
              <mc:Fallback>
                <p:oleObj r:id="rId3" imgW="2082800" imgH="2794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3562350"/>
                        <a:ext cx="6008688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6" name="Text Box 6"/>
          <p:cNvSpPr txBox="1"/>
          <p:nvPr/>
        </p:nvSpPr>
        <p:spPr>
          <a:xfrm>
            <a:off x="1219200" y="4419600"/>
            <a:ext cx="5329238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</a:pP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Attenuation or loss function.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zh-CN" altLang="en-US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43047" name="Object 7"/>
          <p:cNvGraphicFramePr>
            <a:graphicFrameLocks noChangeAspect="1"/>
          </p:cNvGraphicFramePr>
          <p:nvPr/>
        </p:nvGraphicFramePr>
        <p:xfrm>
          <a:off x="2436813" y="4938713"/>
          <a:ext cx="633412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r:id="rId5" imgW="2070100" imgH="469900" progId="Equation.DSMT4">
                  <p:embed/>
                </p:oleObj>
              </mc:Choice>
              <mc:Fallback>
                <p:oleObj r:id="rId5" imgW="2070100" imgH="4699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6813" y="4938713"/>
                        <a:ext cx="6334125" cy="1327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/>
      <p:bldP spid="343044" grpId="0"/>
      <p:bldP spid="3430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1881188" y="214313"/>
            <a:ext cx="6870700" cy="906462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200" dirty="0">
                <a:cs typeface="Times New Roman" panose="02020603050405020304" pitchFamily="18" charset="0"/>
              </a:rPr>
              <a:t>4.8.1</a:t>
            </a:r>
            <a:r>
              <a:rPr lang="en-US" altLang="zh-CN" sz="3200" dirty="0"/>
              <a:t> Frequency Response</a:t>
            </a:r>
            <a:endParaRPr lang="zh-CN" altLang="en-US" sz="3200" dirty="0"/>
          </a:p>
        </p:txBody>
      </p:sp>
      <p:sp>
        <p:nvSpPr>
          <p:cNvPr id="344067" name="Text Box 3"/>
          <p:cNvSpPr txBox="1"/>
          <p:nvPr/>
        </p:nvSpPr>
        <p:spPr>
          <a:xfrm>
            <a:off x="1295400" y="1147763"/>
            <a:ext cx="8872538" cy="9540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 engineering, The gain function commonly use another definition as below:</a:t>
            </a:r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2466975" y="2092325"/>
          <a:ext cx="692467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r:id="rId3" imgW="2273300" imgH="546100" progId="Equation.3">
                  <p:embed/>
                </p:oleObj>
              </mc:Choice>
              <mc:Fallback>
                <p:oleObj r:id="rId3" imgW="2273300" imgH="5461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6975" y="2092325"/>
                        <a:ext cx="6924675" cy="153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69" name="Text Box 5"/>
          <p:cNvSpPr txBox="1"/>
          <p:nvPr/>
        </p:nvSpPr>
        <p:spPr>
          <a:xfrm>
            <a:off x="1295400" y="3648075"/>
            <a:ext cx="9348788" cy="9540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For a discrete-time system characterized by a </a:t>
            </a: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real 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impulse response h[n] (</a:t>
            </a:r>
            <a:r>
              <a:rPr lang="en-US" altLang="zh-CN" b="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real system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 should note:</a:t>
            </a:r>
            <a:endParaRPr lang="zh-CN" altLang="en-US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44070" name="Text Box 6"/>
          <p:cNvSpPr txBox="1"/>
          <p:nvPr/>
        </p:nvSpPr>
        <p:spPr>
          <a:xfrm>
            <a:off x="2466975" y="4810125"/>
            <a:ext cx="7215188" cy="523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1. |H(e</a:t>
            </a:r>
            <a:r>
              <a:rPr lang="en-US" altLang="zh-CN" b="0" i="1" baseline="300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jω</a:t>
            </a:r>
            <a:r>
              <a:rPr lang="en-US" altLang="zh-CN" b="0" i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)| and H</a:t>
            </a:r>
            <a:r>
              <a:rPr lang="en-US" altLang="zh-CN" b="0" i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 </a:t>
            </a:r>
            <a:r>
              <a:rPr lang="en-US" altLang="zh-CN" b="0" i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(e</a:t>
            </a:r>
            <a:r>
              <a:rPr lang="en-US" altLang="zh-CN" b="0" i="1" baseline="300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jω</a:t>
            </a:r>
            <a:r>
              <a:rPr lang="en-US" altLang="zh-CN" b="0" i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 are </a:t>
            </a:r>
            <a:r>
              <a:rPr lang="en-US" altLang="zh-CN" b="0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even</a:t>
            </a:r>
            <a:r>
              <a:rPr lang="en-US" altLang="zh-CN" b="0" i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functions.</a:t>
            </a:r>
            <a:endParaRPr lang="zh-CN" altLang="en-US" b="0" i="1" dirty="0">
              <a:solidFill>
                <a:schemeClr val="tx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Text Box 3"/>
          <p:cNvSpPr txBox="1"/>
          <p:nvPr/>
        </p:nvSpPr>
        <p:spPr>
          <a:xfrm>
            <a:off x="2466975" y="5573713"/>
            <a:ext cx="68580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2. θ(ω) and H</a:t>
            </a:r>
            <a:r>
              <a:rPr lang="en-US" altLang="zh-CN" b="0" i="1" baseline="-250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im </a:t>
            </a:r>
            <a:r>
              <a:rPr lang="en-US" altLang="zh-CN" b="0" i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(e</a:t>
            </a:r>
            <a:r>
              <a:rPr lang="en-US" altLang="zh-CN" b="0" i="1" baseline="300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jω</a:t>
            </a:r>
            <a:r>
              <a:rPr lang="en-US" altLang="zh-CN" b="0" i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 are </a:t>
            </a:r>
            <a:r>
              <a:rPr lang="en-US" altLang="zh-CN" b="0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odd</a:t>
            </a:r>
            <a:r>
              <a:rPr lang="en-US" altLang="zh-CN" b="0" i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functions.</a:t>
            </a:r>
            <a:endParaRPr lang="zh-CN" altLang="en-US" b="0" i="1" dirty="0">
              <a:solidFill>
                <a:schemeClr val="tx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/>
      <p:bldP spid="344069" grpId="0"/>
      <p:bldP spid="34407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1165225" y="152400"/>
            <a:ext cx="8920163" cy="8524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4.8.2</a:t>
            </a:r>
            <a:r>
              <a:rPr lang="en-US" altLang="zh-CN" sz="2800" dirty="0"/>
              <a:t> Frequency-Domain characterization LTI Discrete-Time systems</a:t>
            </a:r>
            <a:endParaRPr lang="zh-CN" altLang="en-US" sz="2800" dirty="0"/>
          </a:p>
        </p:txBody>
      </p:sp>
      <p:graphicFrame>
        <p:nvGraphicFramePr>
          <p:cNvPr id="357381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2640013" y="2368550"/>
          <a:ext cx="684053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r:id="rId3" imgW="2273300" imgH="228600" progId="Equation.DSMT4">
                  <p:embed/>
                </p:oleObj>
              </mc:Choice>
              <mc:Fallback>
                <p:oleObj r:id="rId3" imgW="2273300" imgH="2286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640013" y="2368550"/>
                        <a:ext cx="6840537" cy="6873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0" name="Text Box 4"/>
          <p:cNvSpPr txBox="1"/>
          <p:nvPr/>
        </p:nvSpPr>
        <p:spPr>
          <a:xfrm>
            <a:off x="990601" y="1175553"/>
            <a:ext cx="6019800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If we applying the convolution theorem,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we arrive at</a:t>
            </a:r>
          </a:p>
        </p:txBody>
      </p:sp>
      <p:sp>
        <p:nvSpPr>
          <p:cNvPr id="357383" name="Text Box 7"/>
          <p:cNvSpPr txBox="1"/>
          <p:nvPr/>
        </p:nvSpPr>
        <p:spPr>
          <a:xfrm>
            <a:off x="1165225" y="3500438"/>
            <a:ext cx="10874375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Where  the Y(e</a:t>
            </a:r>
            <a:r>
              <a:rPr lang="en-US" altLang="zh-CN" b="0" i="1" baseline="300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j</a:t>
            </a:r>
            <a:r>
              <a:rPr lang="en-US" altLang="zh-CN" b="0" i="1" baseline="300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and X(e</a:t>
            </a:r>
            <a:r>
              <a:rPr lang="en-US" altLang="zh-CN" b="0" i="1" baseline="300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j</a:t>
            </a:r>
            <a:r>
              <a:rPr lang="en-US" altLang="zh-CN" b="0" i="1" baseline="300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denote the DTFT of y[n] and x[n].</a:t>
            </a:r>
          </a:p>
        </p:txBody>
      </p:sp>
      <p:sp>
        <p:nvSpPr>
          <p:cNvPr id="357384" name="Text Box 8"/>
          <p:cNvSpPr txBox="1"/>
          <p:nvPr/>
        </p:nvSpPr>
        <p:spPr>
          <a:xfrm>
            <a:off x="1676400" y="4335463"/>
            <a:ext cx="1081088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So </a:t>
            </a:r>
          </a:p>
        </p:txBody>
      </p:sp>
      <p:graphicFrame>
        <p:nvGraphicFramePr>
          <p:cNvPr id="357385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3614738" y="4356100"/>
          <a:ext cx="597535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r:id="rId5" imgW="1905000" imgH="444500" progId="Equation.DSMT4">
                  <p:embed/>
                </p:oleObj>
              </mc:Choice>
              <mc:Fallback>
                <p:oleObj r:id="rId5" imgW="1905000" imgH="4445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3614738" y="4356100"/>
                        <a:ext cx="5975350" cy="13938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591800" y="5653088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B756D86C-147D-4229-8865-603A15134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1800" y="1058530"/>
                <a:ext cx="3726656" cy="1169551"/>
              </a:xfrm>
              <a:prstGeom prst="rect">
                <a:avLst/>
              </a:prstGeom>
              <a:noFill/>
              <a:ln w="38100">
                <a:miter/>
              </a:ln>
            </p:spPr>
            <p:txBody>
              <a:bodyPr>
                <a:normAutofit fontScale="70000" lnSpcReduction="20000"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4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34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34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34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zh-CN" altLang="en-US" sz="3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kern="0" dirty="0"/>
              </a:p>
            </p:txBody>
          </p:sp>
        </mc:Choice>
        <mc:Fallback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B756D86C-147D-4229-8865-603A15134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058530"/>
                <a:ext cx="3726656" cy="11695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/>
      <p:bldP spid="357383" grpId="0"/>
      <p:bldP spid="35738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1699</Words>
  <Application>Microsoft Office PowerPoint</Application>
  <PresentationFormat>宽屏</PresentationFormat>
  <Paragraphs>166</Paragraphs>
  <Slides>31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51" baseType="lpstr">
      <vt:lpstr>DotumChe</vt:lpstr>
      <vt:lpstr>Gulim</vt:lpstr>
      <vt:lpstr>Gungsuh</vt:lpstr>
      <vt:lpstr>黑体</vt:lpstr>
      <vt:lpstr>楷体_GB2312</vt:lpstr>
      <vt:lpstr>宋体</vt:lpstr>
      <vt:lpstr>微软雅黑</vt:lpstr>
      <vt:lpstr>Arial</vt:lpstr>
      <vt:lpstr>Arial Black</vt:lpstr>
      <vt:lpstr>Cambria Math</vt:lpstr>
      <vt:lpstr>Comic Sans MS</vt:lpstr>
      <vt:lpstr>Symbol</vt:lpstr>
      <vt:lpstr>Times New Roman</vt:lpstr>
      <vt:lpstr>Verdana</vt:lpstr>
      <vt:lpstr>默认设计模板</vt:lpstr>
      <vt:lpstr>Equation.3</vt:lpstr>
      <vt:lpstr>Equation.DSMT4</vt:lpstr>
      <vt:lpstr>Paintbrush Picture</vt:lpstr>
      <vt:lpstr>Microsoft 公式 3.0</vt:lpstr>
      <vt:lpstr>MathType 6.0 Equation</vt:lpstr>
      <vt:lpstr>PowerPoint 演示文稿</vt:lpstr>
      <vt:lpstr>4.7 Classification of LTI Discrete-time system</vt:lpstr>
      <vt:lpstr>4.8 Frequency-Domain of LTI DTS</vt:lpstr>
      <vt:lpstr>4.8.1 Frequency Response</vt:lpstr>
      <vt:lpstr>4.8.1 Frequency Response</vt:lpstr>
      <vt:lpstr>4.8.1 Frequency Response</vt:lpstr>
      <vt:lpstr>4.8.1 Frequency Response</vt:lpstr>
      <vt:lpstr>4.8.1 Frequency Response</vt:lpstr>
      <vt:lpstr>4.8.2 Frequency-Domain characterization LTI Discrete-Time systems</vt:lpstr>
      <vt:lpstr>4.8.3 Frequency Response of LTI Discrete-Time systems</vt:lpstr>
      <vt:lpstr>4.8.4   Frequency Response Computation Using MATLAB</vt:lpstr>
      <vt:lpstr>4.8.4   Frequency Response Computation Using MATLAB</vt:lpstr>
      <vt:lpstr>4.8.4   Frequency Response Computation Using MATLAB</vt:lpstr>
      <vt:lpstr>4.8.5 Steady-state and transient Response</vt:lpstr>
      <vt:lpstr>4.8.5 Steady-state and transient Response</vt:lpstr>
      <vt:lpstr>4.8.5 Steady-state and transient Response</vt:lpstr>
      <vt:lpstr>4.8.6 Response to a Causal Exponential Sequence</vt:lpstr>
      <vt:lpstr>4.8.6 Response to a Causal Exponential Sequence</vt:lpstr>
      <vt:lpstr>4.8.7 Concept of Filtering</vt:lpstr>
      <vt:lpstr>4.8.7 Concept of Filtering</vt:lpstr>
      <vt:lpstr>4.8.7 Concept of Filtering</vt:lpstr>
      <vt:lpstr>4.8.7 Concept of Filtering</vt:lpstr>
      <vt:lpstr>4.8.7 Concept of Filtering</vt:lpstr>
      <vt:lpstr>4.8.7 Concept of Filtering</vt:lpstr>
      <vt:lpstr>4.9 Phase and Group Delays</vt:lpstr>
      <vt:lpstr>4.9 Phase and Group Delays</vt:lpstr>
      <vt:lpstr>4.9 Phase and Group Delays</vt:lpstr>
      <vt:lpstr>4.9 Phase and Group Delays</vt:lpstr>
      <vt:lpstr>PowerPoint 演示文稿</vt:lpstr>
      <vt:lpstr>4.9.2 Phase Delay and Group Delay Computation using MATLAB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1</cp:lastModifiedBy>
  <cp:revision>202</cp:revision>
  <cp:lastPrinted>2023-03-20T11:28:41Z</cp:lastPrinted>
  <dcterms:created xsi:type="dcterms:W3CDTF">2016-01-09T14:47:00Z</dcterms:created>
  <dcterms:modified xsi:type="dcterms:W3CDTF">2023-03-20T11:30:02Z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2052-11.3.0.9228</vt:lpwstr>
  </property>
</Properties>
</file>